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4"/>
  </p:notesMasterIdLst>
  <p:handoutMasterIdLst>
    <p:handoutMasterId r:id="rId45"/>
  </p:handoutMasterIdLst>
  <p:sldIdLst>
    <p:sldId id="260" r:id="rId5"/>
    <p:sldId id="326" r:id="rId6"/>
    <p:sldId id="374" r:id="rId7"/>
    <p:sldId id="327" r:id="rId8"/>
    <p:sldId id="371" r:id="rId9"/>
    <p:sldId id="328" r:id="rId10"/>
    <p:sldId id="329" r:id="rId11"/>
    <p:sldId id="349" r:id="rId12"/>
    <p:sldId id="330" r:id="rId13"/>
    <p:sldId id="331" r:id="rId14"/>
    <p:sldId id="372" r:id="rId15"/>
    <p:sldId id="333" r:id="rId16"/>
    <p:sldId id="334" r:id="rId17"/>
    <p:sldId id="376" r:id="rId18"/>
    <p:sldId id="355" r:id="rId19"/>
    <p:sldId id="356" r:id="rId20"/>
    <p:sldId id="358" r:id="rId21"/>
    <p:sldId id="359" r:id="rId22"/>
    <p:sldId id="379" r:id="rId23"/>
    <p:sldId id="361" r:id="rId24"/>
    <p:sldId id="362" r:id="rId25"/>
    <p:sldId id="380" r:id="rId26"/>
    <p:sldId id="377" r:id="rId27"/>
    <p:sldId id="378" r:id="rId28"/>
    <p:sldId id="381" r:id="rId29"/>
    <p:sldId id="382" r:id="rId30"/>
    <p:sldId id="395" r:id="rId31"/>
    <p:sldId id="383" r:id="rId32"/>
    <p:sldId id="384" r:id="rId33"/>
    <p:sldId id="385" r:id="rId34"/>
    <p:sldId id="386" r:id="rId35"/>
    <p:sldId id="387" r:id="rId36"/>
    <p:sldId id="388" r:id="rId37"/>
    <p:sldId id="391" r:id="rId38"/>
    <p:sldId id="390" r:id="rId39"/>
    <p:sldId id="392" r:id="rId40"/>
    <p:sldId id="393" r:id="rId41"/>
    <p:sldId id="394" r:id="rId42"/>
    <p:sldId id="264" r:id="rId4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3840" userDrawn="1">
          <p15:clr>
            <a:srgbClr val="A4A3A4"/>
          </p15:clr>
        </p15:guide>
        <p15:guide id="3" pos="7197" userDrawn="1">
          <p15:clr>
            <a:srgbClr val="A4A3A4"/>
          </p15:clr>
        </p15:guide>
        <p15:guide id="5" orient="horz" pos="216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241" autoAdjust="0"/>
  </p:normalViewPr>
  <p:slideViewPr>
    <p:cSldViewPr snapToGrid="0">
      <p:cViewPr>
        <p:scale>
          <a:sx n="60" d="100"/>
          <a:sy n="60" d="100"/>
        </p:scale>
        <p:origin x="-1104" y="-348"/>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27D0CCEB-DFF8-417B-A87A-90F3D79059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69FFE758-9C44-40AF-9D52-A7EF39200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pPr/>
              <a:t>3/24/2023</a:t>
            </a:fld>
            <a:endParaRPr lang="en-US" dirty="0"/>
          </a:p>
        </p:txBody>
      </p:sp>
      <p:sp>
        <p:nvSpPr>
          <p:cNvPr id="4" name="Footer Placeholder 3">
            <a:extLst>
              <a:ext uri="{FF2B5EF4-FFF2-40B4-BE49-F238E27FC236}">
                <a16:creationId xmlns="" xmlns:a16="http://schemas.microsoft.com/office/drawing/2014/main" id="{24224329-C497-4EFE-8EB2-F22CD57F39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E74C25EC-D008-42CF-845E-C895CC9B32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pPr/>
              <a:t>‹#›</a:t>
            </a:fld>
            <a:endParaRPr lang="en-US" dirty="0"/>
          </a:p>
        </p:txBody>
      </p:sp>
    </p:spTree>
    <p:extLst>
      <p:ext uri="{BB962C8B-B14F-4D97-AF65-F5344CB8AC3E}">
        <p14:creationId xmlns="" xmlns:p14="http://schemas.microsoft.com/office/powerpoint/2010/main" val="3144720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pPr/>
              <a:t>3/24/2023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pPr/>
              <a:t>‹#›</a:t>
            </a:fld>
            <a:endParaRPr lang="en-US" dirty="0"/>
          </a:p>
        </p:txBody>
      </p:sp>
    </p:spTree>
    <p:extLst>
      <p:ext uri="{BB962C8B-B14F-4D97-AF65-F5344CB8AC3E}">
        <p14:creationId xmlns="" xmlns:p14="http://schemas.microsoft.com/office/powerpoint/2010/main" val="130094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060639-BF2D-41F8-822B-DED03338D288}"/>
              </a:ext>
            </a:extLst>
          </p:cNvPr>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a:extLst>
              <a:ext uri="{FF2B5EF4-FFF2-40B4-BE49-F238E27FC236}">
                <a16:creationId xmlns="" xmlns:a16="http://schemas.microsoft.com/office/drawing/2014/main" id="{0F474091-9EA2-47C8-AAA9-6DFE207852E4}"/>
              </a:ext>
            </a:extLst>
          </p:cNvPr>
          <p:cNvSpPr>
            <a:spLocks noGrp="1"/>
          </p:cNvSpPr>
          <p:nvPr userDrawn="1">
            <p:ph idx="1"/>
          </p:nvPr>
        </p:nvSpPr>
        <p:spPr>
          <a:xfrm>
            <a:off x="680354" y="1786436"/>
            <a:ext cx="10711545" cy="4522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cxnSp>
        <p:nvCxnSpPr>
          <p:cNvPr id="21" name="Straight Connector 20">
            <a:extLst>
              <a:ext uri="{FF2B5EF4-FFF2-40B4-BE49-F238E27FC236}">
                <a16:creationId xmlns="" xmlns:a16="http://schemas.microsoft.com/office/drawing/2014/main" id="{303706AB-7768-4239-93C0-28F2AC35B71A}"/>
              </a:ext>
            </a:extLst>
          </p:cNvPr>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46929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 xmlns:a14="http://schemas.microsoft.com/office/drawing/2010/main">
                  <a14:imgLayer r:embed="rId3">
                    <a14:imgEffect>
                      <a14:saturation sat="30000"/>
                    </a14:imgEffect>
                  </a14:imgLayer>
                </a14:imgProps>
              </a:ext>
              <a:ext uri="{28A0092B-C50C-407E-A947-70E740481C1C}">
                <a14:useLocalDpi xmlns=""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 xmlns:p14="http://schemas.microsoft.com/office/powerpoint/2010/main" val="1802925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94DB119-ED6D-49B3-9850-A14BEFD0605C}"/>
              </a:ext>
            </a:extLst>
          </p:cNvPr>
          <p:cNvSpPr>
            <a:spLocks noGrp="1"/>
          </p:cNvSpPr>
          <p:nvPr>
            <p:ph type="dt" sz="half" idx="10"/>
          </p:nvPr>
        </p:nvSpPr>
        <p:spPr/>
        <p:txBody>
          <a:bodyPr/>
          <a:lstStyle/>
          <a:p>
            <a:fld id="{F0DAF7D2-E9E9-4E82-B688-A794C84FD311}" type="datetimeFigureOut">
              <a:rPr lang="en-US" smtClean="0"/>
              <a:pPr/>
              <a:t>3/24/2023</a:t>
            </a:fld>
            <a:endParaRPr lang="en-US"/>
          </a:p>
        </p:txBody>
      </p:sp>
      <p:sp>
        <p:nvSpPr>
          <p:cNvPr id="3" name="Footer Placeholder 2">
            <a:extLst>
              <a:ext uri="{FF2B5EF4-FFF2-40B4-BE49-F238E27FC236}">
                <a16:creationId xmlns="" xmlns:a16="http://schemas.microsoft.com/office/drawing/2014/main" id="{8A7E7862-CD3F-4EB4-B558-8F1E55C49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883A17AE-F9F2-483D-B594-299E26774A7D}"/>
              </a:ext>
            </a:extLst>
          </p:cNvPr>
          <p:cNvSpPr>
            <a:spLocks noGrp="1"/>
          </p:cNvSpPr>
          <p:nvPr>
            <p:ph type="sldNum" sz="quarter" idx="12"/>
          </p:nvPr>
        </p:nvSpPr>
        <p:spPr/>
        <p:txBody>
          <a:bodyPr/>
          <a:lstStyle/>
          <a:p>
            <a:fld id="{34EFA0EE-FA1C-4957-BC60-9DA35731D7B0}" type="slidenum">
              <a:rPr lang="en-US" smtClean="0"/>
              <a:pPr/>
              <a:t>‹#›</a:t>
            </a:fld>
            <a:endParaRPr lang="en-US"/>
          </a:p>
        </p:txBody>
      </p:sp>
    </p:spTree>
    <p:extLst>
      <p:ext uri="{BB962C8B-B14F-4D97-AF65-F5344CB8AC3E}">
        <p14:creationId xmlns="" xmlns:p14="http://schemas.microsoft.com/office/powerpoint/2010/main" val="254339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 xmlns:a16="http://schemas.microsoft.com/office/drawing/2014/main"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 xmlns:a16="http://schemas.microsoft.com/office/drawing/2014/main"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 xmlns:a16="http://schemas.microsoft.com/office/drawing/2014/main"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 xmlns:a16="http://schemas.microsoft.com/office/drawing/2014/main"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 xmlns:a16="http://schemas.microsoft.com/office/drawing/2014/main"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 xmlns:a16="http://schemas.microsoft.com/office/drawing/2014/main"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 xmlns:a16="http://schemas.microsoft.com/office/drawing/2014/main"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 xmlns:a16="http://schemas.microsoft.com/office/drawing/2014/main"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 xmlns:a16="http://schemas.microsoft.com/office/drawing/2014/main"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 xmlns:a16="http://schemas.microsoft.com/office/drawing/2014/main"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 xmlns:a16="http://schemas.microsoft.com/office/drawing/2014/main"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 xmlns:a16="http://schemas.microsoft.com/office/drawing/2014/main"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 xmlns:a16="http://schemas.microsoft.com/office/drawing/2014/main"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 xmlns:a16="http://schemas.microsoft.com/office/drawing/2014/main"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 xmlns:a16="http://schemas.microsoft.com/office/drawing/2014/main"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 xmlns:a16="http://schemas.microsoft.com/office/drawing/2014/main"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 xmlns:a16="http://schemas.microsoft.com/office/drawing/2014/main"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 xmlns:a16="http://schemas.microsoft.com/office/drawing/2014/main"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 xmlns:p14="http://schemas.microsoft.com/office/powerpoint/2010/main" val="382857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794C4A8-C2EB-4D2A-A43E-BE19EA9AE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 xmlns:a16="http://schemas.microsoft.com/office/drawing/2014/main" id="{4D2742BD-2E9C-46B7-AFF7-A440C094D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 xmlns:a16="http://schemas.microsoft.com/office/drawing/2014/main" id="{3DB3F001-24C4-4191-A568-B1096B9AB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pPr/>
              <a:t>3/24/2023</a:t>
            </a:fld>
            <a:endParaRPr lang="en-US" noProof="0" dirty="0"/>
          </a:p>
        </p:txBody>
      </p:sp>
      <p:sp>
        <p:nvSpPr>
          <p:cNvPr id="5" name="Footer Placeholder 4">
            <a:extLst>
              <a:ext uri="{FF2B5EF4-FFF2-40B4-BE49-F238E27FC236}">
                <a16:creationId xmlns="" xmlns:a16="http://schemas.microsoft.com/office/drawing/2014/main" id="{E13E5E6E-ED1A-4700-A7E8-68DEBCDD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 xmlns:a16="http://schemas.microsoft.com/office/drawing/2014/main" id="{552E6C46-B63C-4A83-8155-0AE7FABAD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pPr/>
              <a:t>‹#›</a:t>
            </a:fld>
            <a:endParaRPr lang="en-US" noProof="0" dirty="0"/>
          </a:p>
        </p:txBody>
      </p:sp>
    </p:spTree>
    <p:extLst>
      <p:ext uri="{BB962C8B-B14F-4D97-AF65-F5344CB8AC3E}">
        <p14:creationId xmlns="" xmlns:p14="http://schemas.microsoft.com/office/powerpoint/2010/main" val="1401011559"/>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73"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2295" y="2292356"/>
            <a:ext cx="6930189" cy="1974844"/>
          </a:xfrm>
        </p:spPr>
        <p:txBody>
          <a:bodyPr anchor="ctr">
            <a:noAutofit/>
          </a:bodyPr>
          <a:lstStyle/>
          <a:p>
            <a:pPr algn="r">
              <a:lnSpc>
                <a:spcPct val="150000"/>
              </a:lnSpc>
            </a:pPr>
            <a:r>
              <a:rPr lang="en-US" sz="4000">
                <a:latin typeface="+mn-lt"/>
              </a:rPr>
              <a:t>NHỮNG NGÔI SAO XA XÔI</a:t>
            </a:r>
            <a:r>
              <a:rPr lang="en-US" sz="5400">
                <a:latin typeface="+mn-lt"/>
              </a:rPr>
              <a:t/>
            </a:r>
            <a:br>
              <a:rPr lang="en-US" sz="5400">
                <a:latin typeface="+mn-lt"/>
              </a:rPr>
            </a:br>
            <a:r>
              <a:rPr lang="en-US" sz="2000">
                <a:latin typeface="+mn-lt"/>
              </a:rPr>
              <a:t>(LÊ MINH KHUÊ)</a:t>
            </a:r>
            <a:endParaRPr lang="en-US" sz="1100" dirty="0">
              <a:latin typeface="+mn-lt"/>
            </a:endParaRPr>
          </a:p>
        </p:txBody>
      </p:sp>
      <p:sp>
        <p:nvSpPr>
          <p:cNvPr id="7" name="Subtitle 6"/>
          <p:cNvSpPr>
            <a:spLocks noGrp="1"/>
          </p:cNvSpPr>
          <p:nvPr>
            <p:ph type="subTitle" idx="1"/>
          </p:nvPr>
        </p:nvSpPr>
        <p:spPr>
          <a:xfrm>
            <a:off x="3228975" y="6104965"/>
            <a:ext cx="5734050" cy="605117"/>
          </a:xfrm>
        </p:spPr>
        <p:txBody>
          <a:bodyPr>
            <a:normAutofit/>
          </a:bodyPr>
          <a:lstStyle/>
          <a:p>
            <a:pPr algn="ctr"/>
            <a:endParaRPr lang="en-US" sz="2400" dirty="0">
              <a:solidFill>
                <a:srgbClr val="FFFF00"/>
              </a:solidFill>
            </a:endParaRPr>
          </a:p>
        </p:txBody>
      </p:sp>
      <p:sp>
        <p:nvSpPr>
          <p:cNvPr id="13" name="TextBox 12">
            <a:extLst>
              <a:ext uri="{FF2B5EF4-FFF2-40B4-BE49-F238E27FC236}">
                <a16:creationId xmlns="" xmlns:a16="http://schemas.microsoft.com/office/drawing/2014/main" id="{CF8EF204-6091-4919-825B-B21AAB847F53}"/>
              </a:ext>
            </a:extLst>
          </p:cNvPr>
          <p:cNvSpPr txBox="1"/>
          <p:nvPr/>
        </p:nvSpPr>
        <p:spPr>
          <a:xfrm>
            <a:off x="3237379" y="188259"/>
            <a:ext cx="8461562" cy="769441"/>
          </a:xfrm>
          <a:prstGeom prst="rect">
            <a:avLst/>
          </a:prstGeom>
          <a:noFill/>
        </p:spPr>
        <p:txBody>
          <a:bodyPr wrap="square" rtlCol="0">
            <a:spAutoFit/>
          </a:bodyPr>
          <a:lstStyle/>
          <a:p>
            <a:r>
              <a:rPr lang="en-US" sz="4400" b="1">
                <a:solidFill>
                  <a:srgbClr val="FFFF00"/>
                </a:solidFill>
              </a:rPr>
              <a:t>TRUYỆN HIỆN ĐẠI VIỆT NAM</a:t>
            </a:r>
          </a:p>
        </p:txBody>
      </p:sp>
      <p:pic>
        <p:nvPicPr>
          <p:cNvPr id="1032" name="Picture 8" descr="Phân tích nhân vật Phương Định trong Những ngôi sao xa xôi | Văn mẫu 9">
            <a:extLst>
              <a:ext uri="{FF2B5EF4-FFF2-40B4-BE49-F238E27FC236}">
                <a16:creationId xmlns="" xmlns:a16="http://schemas.microsoft.com/office/drawing/2014/main" id="{6B17A373-10E6-47AF-B708-DBB5AC21D9BC}"/>
              </a:ext>
            </a:extLst>
          </p:cNvPr>
          <p:cNvPicPr>
            <a:picLocks noChangeAspect="1" noChangeArrowheads="1"/>
          </p:cNvPicPr>
          <p:nvPr/>
        </p:nvPicPr>
        <p:blipFill rotWithShape="1">
          <a:blip r:embed="rId3">
            <a:extLst>
              <a:ext uri="{28A0092B-C50C-407E-A947-70E740481C1C}">
                <a14:useLocalDpi xmlns="" xmlns:a14="http://schemas.microsoft.com/office/drawing/2010/main" val="0"/>
              </a:ext>
            </a:extLst>
          </a:blip>
          <a:srcRect l="7452" t="5832" r="4737" b="9770"/>
          <a:stretch/>
        </p:blipFill>
        <p:spPr bwMode="auto">
          <a:xfrm>
            <a:off x="7042484" y="1379469"/>
            <a:ext cx="5037221" cy="326886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65213399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advTm="7000">
        <p15:prstTrans prst="drape"/>
      </p:transition>
    </mc:Choice>
    <mc:Fallback>
      <p:transition spd="slow" advTm="700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15940" y="616084"/>
            <a:ext cx="12011891" cy="4154984"/>
          </a:xfrm>
          <a:prstGeom prst="rect">
            <a:avLst/>
          </a:prstGeom>
          <a:noFill/>
        </p:spPr>
        <p:txBody>
          <a:bodyPr wrap="square" rtlCol="0">
            <a:spAutoFit/>
          </a:bodyPr>
          <a:lstStyle/>
          <a:p>
            <a:pPr algn="just"/>
            <a:r>
              <a:rPr lang="en-US" sz="2400" b="1">
                <a:solidFill>
                  <a:srgbClr val="FF0000"/>
                </a:solidFill>
              </a:rPr>
              <a:t>Gợi ý vấn đề 2:</a:t>
            </a:r>
          </a:p>
          <a:p>
            <a:pPr algn="just"/>
            <a:r>
              <a:rPr lang="en-US" sz="2400" b="1" u="sng">
                <a:solidFill>
                  <a:srgbClr val="0000FF"/>
                </a:solidFill>
              </a:rPr>
              <a:t>Câu 1:</a:t>
            </a:r>
            <a:r>
              <a:rPr lang="en-US" sz="2400" b="1">
                <a:solidFill>
                  <a:srgbClr val="0000FF"/>
                </a:solidFill>
              </a:rPr>
              <a:t> Nhân vật kể và hiệu quả của việc chọn vai kể:</a:t>
            </a:r>
            <a:endParaRPr lang="en-US" sz="2400">
              <a:solidFill>
                <a:srgbClr val="0000FF"/>
              </a:solidFill>
            </a:endParaRPr>
          </a:p>
          <a:p>
            <a:pPr algn="just"/>
            <a:r>
              <a:rPr lang="en-US" sz="2400">
                <a:solidFill>
                  <a:srgbClr val="0000FF"/>
                </a:solidFill>
              </a:rPr>
              <a:t>    -</a:t>
            </a:r>
            <a:r>
              <a:rPr lang="en-US" sz="2400" b="1">
                <a:solidFill>
                  <a:srgbClr val="0000FF"/>
                </a:solidFill>
              </a:rPr>
              <a:t> </a:t>
            </a:r>
            <a:r>
              <a:rPr lang="en-US" sz="2400">
                <a:solidFill>
                  <a:srgbClr val="0000FF"/>
                </a:solidFill>
              </a:rPr>
              <a:t> Lời kể của nhân vật: Phương Định – nhân vật chính của truyện</a:t>
            </a:r>
          </a:p>
          <a:p>
            <a:pPr algn="just"/>
            <a:r>
              <a:rPr lang="en-US" sz="2400">
                <a:solidFill>
                  <a:srgbClr val="0000FF"/>
                </a:solidFill>
              </a:rPr>
              <a:t>    - Tác dụng:</a:t>
            </a:r>
          </a:p>
          <a:p>
            <a:pPr algn="just"/>
            <a:r>
              <a:rPr lang="en-US" sz="2400">
                <a:solidFill>
                  <a:srgbClr val="0000FF"/>
                </a:solidFill>
              </a:rPr>
              <a:t>	+ Tạo điểm nhìn phù hợp để miêu tả chân thực cuộc sống, chiến đấu trên tuyến đường Trường Sơn.</a:t>
            </a:r>
          </a:p>
          <a:p>
            <a:pPr algn="just"/>
            <a:r>
              <a:rPr lang="en-US" sz="2400" b="1">
                <a:solidFill>
                  <a:srgbClr val="0000FF"/>
                </a:solidFill>
              </a:rPr>
              <a:t>	+ </a:t>
            </a:r>
            <a:r>
              <a:rPr lang="en-US" sz="2400">
                <a:solidFill>
                  <a:srgbClr val="0000FF"/>
                </a:solidFill>
              </a:rPr>
              <a:t>Tạo điều kiện thuận lợi để tác giả miêu tả sinh động thế giới nội tâm của nhân vật.</a:t>
            </a:r>
          </a:p>
          <a:p>
            <a:pPr algn="just"/>
            <a:r>
              <a:rPr lang="en-US" sz="2400" b="1" u="sng">
                <a:solidFill>
                  <a:srgbClr val="0000FF"/>
                </a:solidFill>
              </a:rPr>
              <a:t>Câu 2:</a:t>
            </a:r>
            <a:r>
              <a:rPr lang="en-US" sz="2400" b="1">
                <a:solidFill>
                  <a:srgbClr val="0000FF"/>
                </a:solidFill>
              </a:rPr>
              <a:t> Câu ghép và cấu tạo của câu ghép:</a:t>
            </a:r>
            <a:endParaRPr lang="en-US" sz="2400">
              <a:solidFill>
                <a:srgbClr val="0000FF"/>
              </a:solidFill>
            </a:endParaRPr>
          </a:p>
          <a:p>
            <a:pPr algn="just"/>
            <a:r>
              <a:rPr lang="en-US" sz="2400">
                <a:solidFill>
                  <a:srgbClr val="0000FF"/>
                </a:solidFill>
              </a:rPr>
              <a:t>   - Câu ghép đẳng lập:</a:t>
            </a:r>
            <a:r>
              <a:rPr lang="en-US" sz="2400" b="1">
                <a:solidFill>
                  <a:srgbClr val="0000FF"/>
                </a:solidFill>
              </a:rPr>
              <a:t> </a:t>
            </a:r>
            <a:r>
              <a:rPr lang="en-US" sz="2400" i="1">
                <a:solidFill>
                  <a:srgbClr val="0000FF"/>
                </a:solidFill>
              </a:rPr>
              <a:t>“Chị Thao vấp ngã, tôi đỡ chị.”</a:t>
            </a:r>
            <a:endParaRPr lang="en-US" sz="2400">
              <a:solidFill>
                <a:srgbClr val="0000FF"/>
              </a:solidFill>
            </a:endParaRPr>
          </a:p>
          <a:p>
            <a:pPr algn="just"/>
            <a:r>
              <a:rPr lang="en-US" sz="2400">
                <a:solidFill>
                  <a:srgbClr val="0000FF"/>
                </a:solidFill>
              </a:rPr>
              <a:t>   - Cấu tạo: Học sinh tự xác định CN và VN của hai vế câu.</a:t>
            </a:r>
          </a:p>
        </p:txBody>
      </p:sp>
    </p:spTree>
    <p:extLst>
      <p:ext uri="{BB962C8B-B14F-4D97-AF65-F5344CB8AC3E}">
        <p14:creationId xmlns="" xmlns:p14="http://schemas.microsoft.com/office/powerpoint/2010/main" val="175685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15940" y="616084"/>
            <a:ext cx="12011891" cy="6186309"/>
          </a:xfrm>
          <a:prstGeom prst="rect">
            <a:avLst/>
          </a:prstGeom>
          <a:noFill/>
        </p:spPr>
        <p:txBody>
          <a:bodyPr wrap="square" rtlCol="0">
            <a:spAutoFit/>
          </a:bodyPr>
          <a:lstStyle/>
          <a:p>
            <a:r>
              <a:rPr lang="en-US" b="1" u="sng" dirty="0" err="1">
                <a:solidFill>
                  <a:srgbClr val="0000FF"/>
                </a:solidFill>
              </a:rPr>
              <a:t>Câu</a:t>
            </a:r>
            <a:r>
              <a:rPr lang="en-US" b="1" u="sng" dirty="0">
                <a:solidFill>
                  <a:srgbClr val="0000FF"/>
                </a:solidFill>
              </a:rPr>
              <a:t> 3:</a:t>
            </a:r>
            <a:r>
              <a:rPr lang="en-US" b="1" dirty="0">
                <a:solidFill>
                  <a:srgbClr val="0000FF"/>
                </a:solidFill>
              </a:rPr>
              <a:t> </a:t>
            </a:r>
            <a:r>
              <a:rPr lang="en-US" b="1" dirty="0" err="1">
                <a:solidFill>
                  <a:srgbClr val="0000FF"/>
                </a:solidFill>
              </a:rPr>
              <a:t>Viết</a:t>
            </a:r>
            <a:r>
              <a:rPr lang="en-US" b="1" dirty="0">
                <a:solidFill>
                  <a:srgbClr val="0000FF"/>
                </a:solidFill>
              </a:rPr>
              <a:t> </a:t>
            </a:r>
            <a:r>
              <a:rPr lang="en-US" b="1" dirty="0" err="1">
                <a:solidFill>
                  <a:srgbClr val="0000FF"/>
                </a:solidFill>
              </a:rPr>
              <a:t>đoạn</a:t>
            </a:r>
            <a:r>
              <a:rPr lang="en-US" b="1" dirty="0">
                <a:solidFill>
                  <a:srgbClr val="0000FF"/>
                </a:solidFill>
              </a:rPr>
              <a:t> </a:t>
            </a:r>
            <a:r>
              <a:rPr lang="en-US" b="1" dirty="0" err="1">
                <a:solidFill>
                  <a:srgbClr val="0000FF"/>
                </a:solidFill>
              </a:rPr>
              <a:t>văn</a:t>
            </a:r>
            <a:r>
              <a:rPr lang="en-US" b="1" dirty="0">
                <a:solidFill>
                  <a:srgbClr val="0000FF"/>
                </a:solidFill>
              </a:rPr>
              <a:t> </a:t>
            </a:r>
            <a:r>
              <a:rPr lang="en-US" b="1" dirty="0" err="1">
                <a:solidFill>
                  <a:srgbClr val="0000FF"/>
                </a:solidFill>
              </a:rPr>
              <a:t>nghị</a:t>
            </a:r>
            <a:r>
              <a:rPr lang="en-US" b="1" dirty="0">
                <a:solidFill>
                  <a:srgbClr val="0000FF"/>
                </a:solidFill>
              </a:rPr>
              <a:t> </a:t>
            </a:r>
            <a:r>
              <a:rPr lang="en-US" b="1" dirty="0" err="1">
                <a:solidFill>
                  <a:srgbClr val="0000FF"/>
                </a:solidFill>
              </a:rPr>
              <a:t>luận</a:t>
            </a:r>
            <a:r>
              <a:rPr lang="en-US" b="1" dirty="0">
                <a:solidFill>
                  <a:srgbClr val="0000FF"/>
                </a:solidFill>
              </a:rPr>
              <a:t> </a:t>
            </a:r>
            <a:r>
              <a:rPr lang="en-US" b="1" dirty="0" err="1">
                <a:solidFill>
                  <a:srgbClr val="0000FF"/>
                </a:solidFill>
              </a:rPr>
              <a:t>xã</a:t>
            </a:r>
            <a:r>
              <a:rPr lang="en-US" b="1" dirty="0">
                <a:solidFill>
                  <a:srgbClr val="0000FF"/>
                </a:solidFill>
              </a:rPr>
              <a:t> </a:t>
            </a:r>
            <a:r>
              <a:rPr lang="en-US" b="1" dirty="0" err="1">
                <a:solidFill>
                  <a:srgbClr val="0000FF"/>
                </a:solidFill>
              </a:rPr>
              <a:t>hội</a:t>
            </a:r>
            <a:r>
              <a:rPr lang="en-US" b="1" dirty="0">
                <a:solidFill>
                  <a:srgbClr val="0000FF"/>
                </a:solidFill>
              </a:rPr>
              <a:t> “</a:t>
            </a:r>
            <a:r>
              <a:rPr lang="en-US" b="1" dirty="0" err="1">
                <a:solidFill>
                  <a:srgbClr val="0000FF"/>
                </a:solidFill>
              </a:rPr>
              <a:t>Bệnh</a:t>
            </a:r>
            <a:r>
              <a:rPr lang="en-US" b="1" dirty="0">
                <a:solidFill>
                  <a:srgbClr val="0000FF"/>
                </a:solidFill>
              </a:rPr>
              <a:t> </a:t>
            </a:r>
            <a:r>
              <a:rPr lang="en-US" b="1" dirty="0" err="1">
                <a:solidFill>
                  <a:srgbClr val="0000FF"/>
                </a:solidFill>
              </a:rPr>
              <a:t>vô</a:t>
            </a:r>
            <a:r>
              <a:rPr lang="en-US" b="1" dirty="0">
                <a:solidFill>
                  <a:srgbClr val="0000FF"/>
                </a:solidFill>
              </a:rPr>
              <a:t> </a:t>
            </a:r>
            <a:r>
              <a:rPr lang="en-US" b="1" dirty="0" err="1">
                <a:solidFill>
                  <a:srgbClr val="0000FF"/>
                </a:solidFill>
              </a:rPr>
              <a:t>cảm</a:t>
            </a:r>
            <a:r>
              <a:rPr lang="en-US" b="1" dirty="0">
                <a:solidFill>
                  <a:srgbClr val="0000FF"/>
                </a:solidFill>
              </a:rPr>
              <a:t>”:</a:t>
            </a:r>
            <a:endParaRPr lang="en-US" dirty="0">
              <a:solidFill>
                <a:srgbClr val="0000FF"/>
              </a:solidFill>
            </a:endParaRPr>
          </a:p>
          <a:p>
            <a:pPr algn="just"/>
            <a:r>
              <a:rPr lang="en-US" b="1" dirty="0">
                <a:solidFill>
                  <a:srgbClr val="0000FF"/>
                </a:solidFill>
              </a:rPr>
              <a:t>a. </a:t>
            </a:r>
            <a:r>
              <a:rPr lang="en-US" b="1" dirty="0" err="1">
                <a:solidFill>
                  <a:srgbClr val="0000FF"/>
                </a:solidFill>
              </a:rPr>
              <a:t>Giải</a:t>
            </a:r>
            <a:r>
              <a:rPr lang="en-US" b="1" dirty="0">
                <a:solidFill>
                  <a:srgbClr val="0000FF"/>
                </a:solidFill>
              </a:rPr>
              <a:t> </a:t>
            </a:r>
            <a:r>
              <a:rPr lang="en-US" b="1" dirty="0" err="1">
                <a:solidFill>
                  <a:srgbClr val="0000FF"/>
                </a:solidFill>
              </a:rPr>
              <a:t>thích</a:t>
            </a:r>
            <a:r>
              <a:rPr lang="en-US" b="1" dirty="0">
                <a:solidFill>
                  <a:srgbClr val="0000FF"/>
                </a:solidFill>
              </a:rPr>
              <a:t> </a:t>
            </a:r>
            <a:r>
              <a:rPr lang="en-US" b="1" dirty="0" err="1">
                <a:solidFill>
                  <a:srgbClr val="0000FF"/>
                </a:solidFill>
              </a:rPr>
              <a:t>khái</a:t>
            </a:r>
            <a:r>
              <a:rPr lang="en-US" b="1" dirty="0">
                <a:solidFill>
                  <a:srgbClr val="0000FF"/>
                </a:solidFill>
              </a:rPr>
              <a:t> </a:t>
            </a:r>
            <a:r>
              <a:rPr lang="en-US" b="1" dirty="0" err="1">
                <a:solidFill>
                  <a:srgbClr val="0000FF"/>
                </a:solidFill>
              </a:rPr>
              <a:t>niệm</a:t>
            </a:r>
            <a:r>
              <a:rPr lang="en-US" b="1" dirty="0">
                <a:solidFill>
                  <a:srgbClr val="0000FF"/>
                </a:solidFill>
              </a:rPr>
              <a:t>:</a:t>
            </a:r>
            <a:r>
              <a:rPr lang="en-US" dirty="0">
                <a:solidFill>
                  <a:srgbClr val="0000FF"/>
                </a:solidFill>
              </a:rPr>
              <a:t> </a:t>
            </a:r>
            <a:r>
              <a:rPr lang="en-US" dirty="0" err="1">
                <a:solidFill>
                  <a:srgbClr val="0000FF"/>
                </a:solidFill>
              </a:rPr>
              <a:t>Bệnh</a:t>
            </a:r>
            <a:r>
              <a:rPr lang="en-US" dirty="0">
                <a:solidFill>
                  <a:srgbClr val="0000FF"/>
                </a:solidFill>
              </a:rPr>
              <a:t> </a:t>
            </a:r>
            <a:r>
              <a:rPr lang="en-US" dirty="0" err="1">
                <a:solidFill>
                  <a:srgbClr val="0000FF"/>
                </a:solidFill>
              </a:rPr>
              <a:t>vô</a:t>
            </a:r>
            <a:r>
              <a:rPr lang="en-US" dirty="0">
                <a:solidFill>
                  <a:srgbClr val="0000FF"/>
                </a:solidFill>
              </a:rPr>
              <a:t> </a:t>
            </a:r>
            <a:r>
              <a:rPr lang="en-US" dirty="0" err="1">
                <a:solidFill>
                  <a:srgbClr val="0000FF"/>
                </a:solidFill>
              </a:rPr>
              <a:t>cảm</a:t>
            </a:r>
            <a:r>
              <a:rPr lang="en-US" dirty="0">
                <a:solidFill>
                  <a:srgbClr val="0000FF"/>
                </a:solidFill>
              </a:rPr>
              <a:t> </a:t>
            </a:r>
            <a:r>
              <a:rPr lang="en-US" dirty="0" err="1">
                <a:solidFill>
                  <a:srgbClr val="0000FF"/>
                </a:solidFill>
              </a:rPr>
              <a:t>là</a:t>
            </a:r>
            <a:r>
              <a:rPr lang="en-US" dirty="0">
                <a:solidFill>
                  <a:srgbClr val="0000FF"/>
                </a:solidFill>
              </a:rPr>
              <a:t> </a:t>
            </a:r>
            <a:r>
              <a:rPr lang="en-US" dirty="0" err="1">
                <a:solidFill>
                  <a:srgbClr val="0000FF"/>
                </a:solidFill>
              </a:rPr>
              <a:t>thái</a:t>
            </a:r>
            <a:r>
              <a:rPr lang="en-US" dirty="0">
                <a:solidFill>
                  <a:srgbClr val="0000FF"/>
                </a:solidFill>
              </a:rPr>
              <a:t> </a:t>
            </a:r>
            <a:r>
              <a:rPr lang="en-US" dirty="0" err="1">
                <a:solidFill>
                  <a:srgbClr val="0000FF"/>
                </a:solidFill>
              </a:rPr>
              <a:t>độ</a:t>
            </a:r>
            <a:r>
              <a:rPr lang="en-US" dirty="0">
                <a:solidFill>
                  <a:srgbClr val="0000FF"/>
                </a:solidFill>
              </a:rPr>
              <a:t> </a:t>
            </a:r>
            <a:r>
              <a:rPr lang="en-US" dirty="0" err="1">
                <a:solidFill>
                  <a:srgbClr val="0000FF"/>
                </a:solidFill>
              </a:rPr>
              <a:t>sống</a:t>
            </a:r>
            <a:r>
              <a:rPr lang="en-US" dirty="0">
                <a:solidFill>
                  <a:srgbClr val="0000FF"/>
                </a:solidFill>
              </a:rPr>
              <a:t> </a:t>
            </a:r>
            <a:r>
              <a:rPr lang="en-US" dirty="0" err="1">
                <a:solidFill>
                  <a:srgbClr val="0000FF"/>
                </a:solidFill>
              </a:rPr>
              <a:t>thờ</a:t>
            </a:r>
            <a:r>
              <a:rPr lang="en-US" dirty="0">
                <a:solidFill>
                  <a:srgbClr val="0000FF"/>
                </a:solidFill>
              </a:rPr>
              <a:t> </a:t>
            </a:r>
            <a:r>
              <a:rPr lang="en-US" smtClean="0">
                <a:solidFill>
                  <a:srgbClr val="0000FF"/>
                </a:solidFill>
              </a:rPr>
              <a:t>ơ,với</a:t>
            </a:r>
            <a:r>
              <a:rPr lang="en-US" dirty="0" smtClean="0">
                <a:solidFill>
                  <a:srgbClr val="0000FF"/>
                </a:solidFill>
              </a:rPr>
              <a:t> </a:t>
            </a:r>
            <a:r>
              <a:rPr lang="en-US" dirty="0" err="1">
                <a:solidFill>
                  <a:srgbClr val="0000FF"/>
                </a:solidFill>
              </a:rPr>
              <a:t>những</a:t>
            </a:r>
            <a:r>
              <a:rPr lang="en-US" dirty="0">
                <a:solidFill>
                  <a:srgbClr val="0000FF"/>
                </a:solidFill>
              </a:rPr>
              <a:t> </a:t>
            </a:r>
            <a:r>
              <a:rPr lang="en-US" dirty="0" err="1">
                <a:solidFill>
                  <a:srgbClr val="0000FF"/>
                </a:solidFill>
              </a:rPr>
              <a:t>gì</a:t>
            </a:r>
            <a:r>
              <a:rPr lang="en-US" dirty="0">
                <a:solidFill>
                  <a:srgbClr val="0000FF"/>
                </a:solidFill>
              </a:rPr>
              <a:t> </a:t>
            </a:r>
            <a:r>
              <a:rPr lang="en-US" dirty="0" err="1">
                <a:solidFill>
                  <a:srgbClr val="0000FF"/>
                </a:solidFill>
              </a:rPr>
              <a:t>xung</a:t>
            </a:r>
            <a:r>
              <a:rPr lang="en-US" dirty="0">
                <a:solidFill>
                  <a:srgbClr val="0000FF"/>
                </a:solidFill>
              </a:rPr>
              <a:t> </a:t>
            </a:r>
            <a:r>
              <a:rPr lang="en-US" dirty="0" err="1">
                <a:solidFill>
                  <a:srgbClr val="0000FF"/>
                </a:solidFill>
              </a:rPr>
              <a:t>quanh</a:t>
            </a:r>
            <a:r>
              <a:rPr lang="en-US" dirty="0">
                <a:solidFill>
                  <a:srgbClr val="0000FF"/>
                </a:solidFill>
              </a:rPr>
              <a:t>, </a:t>
            </a:r>
            <a:r>
              <a:rPr lang="en-US" dirty="0" err="1">
                <a:solidFill>
                  <a:srgbClr val="0000FF"/>
                </a:solidFill>
              </a:rPr>
              <a:t>những</a:t>
            </a:r>
            <a:r>
              <a:rPr lang="en-US" dirty="0">
                <a:solidFill>
                  <a:srgbClr val="0000FF"/>
                </a:solidFill>
              </a:rPr>
              <a:t> </a:t>
            </a:r>
            <a:r>
              <a:rPr lang="en-US" dirty="0" err="1">
                <a:solidFill>
                  <a:srgbClr val="0000FF"/>
                </a:solidFill>
              </a:rPr>
              <a:t>thứ</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liên</a:t>
            </a:r>
            <a:r>
              <a:rPr lang="en-US" dirty="0">
                <a:solidFill>
                  <a:srgbClr val="0000FF"/>
                </a:solidFill>
              </a:rPr>
              <a:t> </a:t>
            </a:r>
            <a:r>
              <a:rPr lang="en-US" dirty="0" err="1">
                <a:solidFill>
                  <a:srgbClr val="0000FF"/>
                </a:solidFill>
              </a:rPr>
              <a:t>quan</a:t>
            </a:r>
            <a:r>
              <a:rPr lang="en-US" dirty="0">
                <a:solidFill>
                  <a:srgbClr val="0000FF"/>
                </a:solidFill>
              </a:rPr>
              <a:t> </a:t>
            </a:r>
            <a:r>
              <a:rPr lang="en-US" dirty="0" err="1">
                <a:solidFill>
                  <a:srgbClr val="0000FF"/>
                </a:solidFill>
              </a:rPr>
              <a:t>tới</a:t>
            </a:r>
            <a:r>
              <a:rPr lang="en-US" dirty="0">
                <a:solidFill>
                  <a:srgbClr val="0000FF"/>
                </a:solidFill>
              </a:rPr>
              <a:t> </a:t>
            </a:r>
            <a:r>
              <a:rPr lang="en-US" dirty="0" err="1">
                <a:solidFill>
                  <a:srgbClr val="0000FF"/>
                </a:solidFill>
              </a:rPr>
              <a:t>quyền</a:t>
            </a:r>
            <a:r>
              <a:rPr lang="en-US" dirty="0">
                <a:solidFill>
                  <a:srgbClr val="0000FF"/>
                </a:solidFill>
              </a:rPr>
              <a:t> </a:t>
            </a:r>
            <a:r>
              <a:rPr lang="en-US" dirty="0" err="1">
                <a:solidFill>
                  <a:srgbClr val="0000FF"/>
                </a:solidFill>
              </a:rPr>
              <a:t>lợi</a:t>
            </a:r>
            <a:r>
              <a:rPr lang="en-US" dirty="0">
                <a:solidFill>
                  <a:srgbClr val="0000FF"/>
                </a:solidFill>
              </a:rPr>
              <a:t>, hay </a:t>
            </a:r>
            <a:r>
              <a:rPr lang="en-US" dirty="0" err="1">
                <a:solidFill>
                  <a:srgbClr val="0000FF"/>
                </a:solidFill>
              </a:rPr>
              <a:t>lợi</a:t>
            </a:r>
            <a:r>
              <a:rPr lang="en-US" dirty="0">
                <a:solidFill>
                  <a:srgbClr val="0000FF"/>
                </a:solidFill>
              </a:rPr>
              <a:t> </a:t>
            </a:r>
            <a:r>
              <a:rPr lang="en-US" dirty="0" err="1">
                <a:solidFill>
                  <a:srgbClr val="0000FF"/>
                </a:solidFill>
              </a:rPr>
              <a:t>ích</a:t>
            </a:r>
            <a:r>
              <a:rPr lang="en-US" dirty="0">
                <a:solidFill>
                  <a:srgbClr val="0000FF"/>
                </a:solidFill>
              </a:rPr>
              <a:t> </a:t>
            </a:r>
            <a:r>
              <a:rPr lang="en-US" dirty="0" err="1">
                <a:solidFill>
                  <a:srgbClr val="0000FF"/>
                </a:solidFill>
              </a:rPr>
              <a:t>của</a:t>
            </a:r>
            <a:r>
              <a:rPr lang="en-US" dirty="0">
                <a:solidFill>
                  <a:srgbClr val="0000FF"/>
                </a:solidFill>
              </a:rPr>
              <a:t> </a:t>
            </a:r>
            <a:r>
              <a:rPr lang="en-US" dirty="0" err="1">
                <a:solidFill>
                  <a:srgbClr val="0000FF"/>
                </a:solidFill>
              </a:rPr>
              <a:t>mình</a:t>
            </a:r>
            <a:r>
              <a:rPr lang="en-US" dirty="0">
                <a:solidFill>
                  <a:srgbClr val="0000FF"/>
                </a:solidFill>
              </a:rPr>
              <a:t> </a:t>
            </a:r>
            <a:r>
              <a:rPr lang="en-US" dirty="0" err="1">
                <a:solidFill>
                  <a:srgbClr val="0000FF"/>
                </a:solidFill>
              </a:rPr>
              <a:t>thì</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quan</a:t>
            </a:r>
            <a:r>
              <a:rPr lang="en-US" dirty="0">
                <a:solidFill>
                  <a:srgbClr val="0000FF"/>
                </a:solidFill>
              </a:rPr>
              <a:t> </a:t>
            </a:r>
            <a:r>
              <a:rPr lang="en-US" dirty="0" err="1">
                <a:solidFill>
                  <a:srgbClr val="0000FF"/>
                </a:solidFill>
              </a:rPr>
              <a:t>tâm</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tham</a:t>
            </a:r>
            <a:r>
              <a:rPr lang="en-US" dirty="0">
                <a:solidFill>
                  <a:srgbClr val="0000FF"/>
                </a:solidFill>
              </a:rPr>
              <a:t> </a:t>
            </a:r>
            <a:r>
              <a:rPr lang="en-US" dirty="0" err="1">
                <a:solidFill>
                  <a:srgbClr val="0000FF"/>
                </a:solidFill>
              </a:rPr>
              <a:t>gia</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bận</a:t>
            </a:r>
            <a:r>
              <a:rPr lang="en-US" dirty="0">
                <a:solidFill>
                  <a:srgbClr val="0000FF"/>
                </a:solidFill>
              </a:rPr>
              <a:t> </a:t>
            </a:r>
            <a:r>
              <a:rPr lang="en-US" dirty="0" err="1">
                <a:solidFill>
                  <a:srgbClr val="0000FF"/>
                </a:solidFill>
              </a:rPr>
              <a:t>lòng</a:t>
            </a:r>
            <a:r>
              <a:rPr lang="en-US" dirty="0">
                <a:solidFill>
                  <a:srgbClr val="0000FF"/>
                </a:solidFill>
              </a:rPr>
              <a:t>.</a:t>
            </a:r>
          </a:p>
          <a:p>
            <a:pPr algn="just"/>
            <a:r>
              <a:rPr lang="en-US" b="1" dirty="0">
                <a:solidFill>
                  <a:srgbClr val="0000FF"/>
                </a:solidFill>
              </a:rPr>
              <a:t>b. </a:t>
            </a:r>
            <a:r>
              <a:rPr lang="en-US" b="1" dirty="0" err="1">
                <a:solidFill>
                  <a:srgbClr val="0000FF"/>
                </a:solidFill>
              </a:rPr>
              <a:t>Thực</a:t>
            </a:r>
            <a:r>
              <a:rPr lang="en-US" b="1" dirty="0">
                <a:solidFill>
                  <a:srgbClr val="0000FF"/>
                </a:solidFill>
              </a:rPr>
              <a:t> </a:t>
            </a:r>
            <a:r>
              <a:rPr lang="en-US" b="1" dirty="0" err="1">
                <a:solidFill>
                  <a:srgbClr val="0000FF"/>
                </a:solidFill>
              </a:rPr>
              <a:t>trạng</a:t>
            </a:r>
            <a:r>
              <a:rPr lang="en-US" b="1" dirty="0">
                <a:solidFill>
                  <a:srgbClr val="0000FF"/>
                </a:solidFill>
              </a:rPr>
              <a:t>:</a:t>
            </a:r>
            <a:endParaRPr lang="en-US" dirty="0">
              <a:solidFill>
                <a:srgbClr val="0000FF"/>
              </a:solidFill>
            </a:endParaRPr>
          </a:p>
          <a:p>
            <a:pPr algn="just"/>
            <a:r>
              <a:rPr lang="en-US" dirty="0">
                <a:solidFill>
                  <a:srgbClr val="0000FF"/>
                </a:solidFill>
              </a:rPr>
              <a:t>     - </a:t>
            </a:r>
            <a:r>
              <a:rPr lang="en-US" dirty="0" err="1">
                <a:solidFill>
                  <a:srgbClr val="0000FF"/>
                </a:solidFill>
              </a:rPr>
              <a:t>Xuất</a:t>
            </a:r>
            <a:r>
              <a:rPr lang="en-US" dirty="0">
                <a:solidFill>
                  <a:srgbClr val="0000FF"/>
                </a:solidFill>
              </a:rPr>
              <a:t> </a:t>
            </a:r>
            <a:r>
              <a:rPr lang="en-US" dirty="0" err="1">
                <a:solidFill>
                  <a:srgbClr val="0000FF"/>
                </a:solidFill>
              </a:rPr>
              <a:t>hiện</a:t>
            </a:r>
            <a:r>
              <a:rPr lang="en-US" dirty="0">
                <a:solidFill>
                  <a:srgbClr val="0000FF"/>
                </a:solidFill>
              </a:rPr>
              <a:t> </a:t>
            </a:r>
            <a:r>
              <a:rPr lang="en-US" dirty="0" err="1">
                <a:solidFill>
                  <a:srgbClr val="0000FF"/>
                </a:solidFill>
              </a:rPr>
              <a:t>nhiều</a:t>
            </a:r>
            <a:r>
              <a:rPr lang="en-US" dirty="0">
                <a:solidFill>
                  <a:srgbClr val="0000FF"/>
                </a:solidFill>
              </a:rPr>
              <a:t> ở </a:t>
            </a:r>
            <a:r>
              <a:rPr lang="en-US" dirty="0" err="1">
                <a:solidFill>
                  <a:srgbClr val="0000FF"/>
                </a:solidFill>
              </a:rPr>
              <a:t>rất</a:t>
            </a:r>
            <a:r>
              <a:rPr lang="en-US" dirty="0">
                <a:solidFill>
                  <a:srgbClr val="0000FF"/>
                </a:solidFill>
              </a:rPr>
              <a:t> </a:t>
            </a:r>
            <a:r>
              <a:rPr lang="en-US" dirty="0" err="1">
                <a:solidFill>
                  <a:srgbClr val="0000FF"/>
                </a:solidFill>
              </a:rPr>
              <a:t>nhiều</a:t>
            </a:r>
            <a:r>
              <a:rPr lang="en-US" dirty="0">
                <a:solidFill>
                  <a:srgbClr val="0000FF"/>
                </a:solidFill>
              </a:rPr>
              <a:t> </a:t>
            </a:r>
            <a:r>
              <a:rPr lang="en-US" dirty="0" err="1">
                <a:solidFill>
                  <a:srgbClr val="0000FF"/>
                </a:solidFill>
              </a:rPr>
              <a:t>học</a:t>
            </a:r>
            <a:r>
              <a:rPr lang="en-US" dirty="0">
                <a:solidFill>
                  <a:srgbClr val="0000FF"/>
                </a:solidFill>
              </a:rPr>
              <a:t> </a:t>
            </a:r>
            <a:r>
              <a:rPr lang="en-US" dirty="0" err="1">
                <a:solidFill>
                  <a:srgbClr val="0000FF"/>
                </a:solidFill>
              </a:rPr>
              <a:t>sinh</a:t>
            </a:r>
            <a:r>
              <a:rPr lang="en-US" dirty="0">
                <a:solidFill>
                  <a:srgbClr val="0000FF"/>
                </a:solidFill>
              </a:rPr>
              <a:t>, </a:t>
            </a:r>
            <a:r>
              <a:rPr lang="en-US" dirty="0" err="1">
                <a:solidFill>
                  <a:srgbClr val="0000FF"/>
                </a:solidFill>
              </a:rPr>
              <a:t>thanh</a:t>
            </a:r>
            <a:r>
              <a:rPr lang="en-US" dirty="0">
                <a:solidFill>
                  <a:srgbClr val="0000FF"/>
                </a:solidFill>
              </a:rPr>
              <a:t> </a:t>
            </a:r>
            <a:r>
              <a:rPr lang="en-US" dirty="0" err="1">
                <a:solidFill>
                  <a:srgbClr val="0000FF"/>
                </a:solidFill>
              </a:rPr>
              <a:t>niên</a:t>
            </a:r>
            <a:r>
              <a:rPr lang="en-US" dirty="0">
                <a:solidFill>
                  <a:srgbClr val="0000FF"/>
                </a:solidFill>
              </a:rPr>
              <a:t>: </a:t>
            </a:r>
            <a:r>
              <a:rPr lang="en-US" dirty="0" err="1">
                <a:solidFill>
                  <a:srgbClr val="0000FF"/>
                </a:solidFill>
              </a:rPr>
              <a:t>sống</a:t>
            </a:r>
            <a:r>
              <a:rPr lang="en-US" dirty="0">
                <a:solidFill>
                  <a:srgbClr val="0000FF"/>
                </a:solidFill>
              </a:rPr>
              <a:t> </a:t>
            </a:r>
            <a:r>
              <a:rPr lang="en-US" dirty="0" err="1">
                <a:solidFill>
                  <a:srgbClr val="0000FF"/>
                </a:solidFill>
              </a:rPr>
              <a:t>ích</a:t>
            </a:r>
            <a:r>
              <a:rPr lang="en-US" dirty="0">
                <a:solidFill>
                  <a:srgbClr val="0000FF"/>
                </a:solidFill>
              </a:rPr>
              <a:t> </a:t>
            </a:r>
            <a:r>
              <a:rPr lang="en-US" dirty="0" err="1">
                <a:solidFill>
                  <a:srgbClr val="0000FF"/>
                </a:solidFill>
              </a:rPr>
              <a:t>kỉ</a:t>
            </a:r>
            <a:r>
              <a:rPr lang="en-US" dirty="0">
                <a:solidFill>
                  <a:srgbClr val="0000FF"/>
                </a:solidFill>
              </a:rPr>
              <a:t>, ham </a:t>
            </a:r>
            <a:r>
              <a:rPr lang="en-US" dirty="0" err="1">
                <a:solidFill>
                  <a:srgbClr val="0000FF"/>
                </a:solidFill>
              </a:rPr>
              <a:t>chơi</a:t>
            </a:r>
            <a:r>
              <a:rPr lang="en-US" dirty="0">
                <a:solidFill>
                  <a:srgbClr val="0000FF"/>
                </a:solidFill>
              </a:rPr>
              <a:t>, </a:t>
            </a:r>
            <a:r>
              <a:rPr lang="en-US" dirty="0" err="1">
                <a:solidFill>
                  <a:srgbClr val="0000FF"/>
                </a:solidFill>
              </a:rPr>
              <a:t>chỉ</a:t>
            </a:r>
            <a:r>
              <a:rPr lang="en-US" dirty="0">
                <a:solidFill>
                  <a:srgbClr val="0000FF"/>
                </a:solidFill>
              </a:rPr>
              <a:t> </a:t>
            </a:r>
            <a:r>
              <a:rPr lang="en-US" dirty="0" err="1">
                <a:solidFill>
                  <a:srgbClr val="0000FF"/>
                </a:solidFill>
              </a:rPr>
              <a:t>biết</a:t>
            </a:r>
            <a:r>
              <a:rPr lang="en-US" dirty="0">
                <a:solidFill>
                  <a:srgbClr val="0000FF"/>
                </a:solidFill>
              </a:rPr>
              <a:t> </a:t>
            </a:r>
            <a:r>
              <a:rPr lang="en-US" dirty="0" err="1">
                <a:solidFill>
                  <a:srgbClr val="0000FF"/>
                </a:solidFill>
              </a:rPr>
              <a:t>đòi</a:t>
            </a:r>
            <a:r>
              <a:rPr lang="en-US" dirty="0">
                <a:solidFill>
                  <a:srgbClr val="0000FF"/>
                </a:solidFill>
              </a:rPr>
              <a:t> </a:t>
            </a:r>
            <a:r>
              <a:rPr lang="en-US" dirty="0" err="1">
                <a:solidFill>
                  <a:srgbClr val="0000FF"/>
                </a:solidFill>
              </a:rPr>
              <a:t>hỏi</a:t>
            </a:r>
            <a:r>
              <a:rPr lang="en-US" dirty="0">
                <a:solidFill>
                  <a:srgbClr val="0000FF"/>
                </a:solidFill>
              </a:rPr>
              <a:t>, </a:t>
            </a:r>
            <a:r>
              <a:rPr lang="en-US" dirty="0" err="1">
                <a:solidFill>
                  <a:srgbClr val="0000FF"/>
                </a:solidFill>
              </a:rPr>
              <a:t>hưởng</a:t>
            </a:r>
            <a:r>
              <a:rPr lang="en-US" dirty="0">
                <a:solidFill>
                  <a:srgbClr val="0000FF"/>
                </a:solidFill>
              </a:rPr>
              <a:t> </a:t>
            </a:r>
            <a:r>
              <a:rPr lang="en-US" dirty="0" err="1">
                <a:solidFill>
                  <a:srgbClr val="0000FF"/>
                </a:solidFill>
              </a:rPr>
              <a:t>thụ</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có</a:t>
            </a:r>
            <a:r>
              <a:rPr lang="en-US" dirty="0">
                <a:solidFill>
                  <a:srgbClr val="0000FF"/>
                </a:solidFill>
              </a:rPr>
              <a:t> </a:t>
            </a:r>
            <a:r>
              <a:rPr lang="en-US" dirty="0" err="1">
                <a:solidFill>
                  <a:srgbClr val="0000FF"/>
                </a:solidFill>
              </a:rPr>
              <a:t>trách</a:t>
            </a:r>
            <a:r>
              <a:rPr lang="en-US" dirty="0">
                <a:solidFill>
                  <a:srgbClr val="0000FF"/>
                </a:solidFill>
              </a:rPr>
              <a:t> </a:t>
            </a:r>
            <a:r>
              <a:rPr lang="en-US" dirty="0" err="1">
                <a:solidFill>
                  <a:srgbClr val="0000FF"/>
                </a:solidFill>
              </a:rPr>
              <a:t>nhiệm</a:t>
            </a:r>
            <a:r>
              <a:rPr lang="en-US" dirty="0">
                <a:solidFill>
                  <a:srgbClr val="0000FF"/>
                </a:solidFill>
              </a:rPr>
              <a:t> </a:t>
            </a:r>
            <a:r>
              <a:rPr lang="en-US" dirty="0" err="1">
                <a:solidFill>
                  <a:srgbClr val="0000FF"/>
                </a:solidFill>
              </a:rPr>
              <a:t>với</a:t>
            </a:r>
            <a:r>
              <a:rPr lang="en-US" dirty="0">
                <a:solidFill>
                  <a:srgbClr val="0000FF"/>
                </a:solidFill>
              </a:rPr>
              <a:t> </a:t>
            </a:r>
            <a:r>
              <a:rPr lang="en-US" dirty="0" err="1">
                <a:solidFill>
                  <a:srgbClr val="0000FF"/>
                </a:solidFill>
              </a:rPr>
              <a:t>gia</a:t>
            </a:r>
            <a:r>
              <a:rPr lang="en-US" dirty="0">
                <a:solidFill>
                  <a:srgbClr val="0000FF"/>
                </a:solidFill>
              </a:rPr>
              <a:t> </a:t>
            </a:r>
            <a:r>
              <a:rPr lang="en-US" dirty="0" err="1">
                <a:solidFill>
                  <a:srgbClr val="0000FF"/>
                </a:solidFill>
              </a:rPr>
              <a:t>đình</a:t>
            </a:r>
            <a:r>
              <a:rPr lang="en-US" dirty="0">
                <a:solidFill>
                  <a:srgbClr val="0000FF"/>
                </a:solidFill>
              </a:rPr>
              <a:t>, </a:t>
            </a:r>
            <a:r>
              <a:rPr lang="en-US" dirty="0" err="1">
                <a:solidFill>
                  <a:srgbClr val="0000FF"/>
                </a:solidFill>
              </a:rPr>
              <a:t>xã</a:t>
            </a:r>
            <a:r>
              <a:rPr lang="en-US" dirty="0">
                <a:solidFill>
                  <a:srgbClr val="0000FF"/>
                </a:solidFill>
              </a:rPr>
              <a:t> </a:t>
            </a:r>
            <a:r>
              <a:rPr lang="en-US" dirty="0" err="1">
                <a:solidFill>
                  <a:srgbClr val="0000FF"/>
                </a:solidFill>
              </a:rPr>
              <a:t>hội</a:t>
            </a:r>
            <a:r>
              <a:rPr lang="en-US" dirty="0">
                <a:solidFill>
                  <a:srgbClr val="0000FF"/>
                </a:solidFill>
              </a:rPr>
              <a:t>. </a:t>
            </a:r>
            <a:r>
              <a:rPr lang="en-US" dirty="0" err="1">
                <a:solidFill>
                  <a:srgbClr val="0000FF"/>
                </a:solidFill>
              </a:rPr>
              <a:t>Thậm</a:t>
            </a:r>
            <a:r>
              <a:rPr lang="en-US" dirty="0">
                <a:solidFill>
                  <a:srgbClr val="0000FF"/>
                </a:solidFill>
              </a:rPr>
              <a:t> </a:t>
            </a:r>
            <a:r>
              <a:rPr lang="en-US" dirty="0" err="1">
                <a:solidFill>
                  <a:srgbClr val="0000FF"/>
                </a:solidFill>
              </a:rPr>
              <a:t>chí</a:t>
            </a:r>
            <a:r>
              <a:rPr lang="en-US" dirty="0">
                <a:solidFill>
                  <a:srgbClr val="0000FF"/>
                </a:solidFill>
              </a:rPr>
              <a:t> </a:t>
            </a:r>
            <a:r>
              <a:rPr lang="en-US" dirty="0" err="1">
                <a:solidFill>
                  <a:srgbClr val="0000FF"/>
                </a:solidFill>
              </a:rPr>
              <a:t>tìm</a:t>
            </a:r>
            <a:r>
              <a:rPr lang="en-US" dirty="0">
                <a:solidFill>
                  <a:srgbClr val="0000FF"/>
                </a:solidFill>
              </a:rPr>
              <a:t> </a:t>
            </a:r>
            <a:r>
              <a:rPr lang="en-US" dirty="0" err="1">
                <a:solidFill>
                  <a:srgbClr val="0000FF"/>
                </a:solidFill>
              </a:rPr>
              <a:t>đến</a:t>
            </a:r>
            <a:r>
              <a:rPr lang="en-US" dirty="0">
                <a:solidFill>
                  <a:srgbClr val="0000FF"/>
                </a:solidFill>
              </a:rPr>
              <a:t> </a:t>
            </a:r>
            <a:r>
              <a:rPr lang="en-US" dirty="0" err="1">
                <a:solidFill>
                  <a:srgbClr val="0000FF"/>
                </a:solidFill>
              </a:rPr>
              <a:t>cái</a:t>
            </a:r>
            <a:r>
              <a:rPr lang="en-US" dirty="0">
                <a:solidFill>
                  <a:srgbClr val="0000FF"/>
                </a:solidFill>
              </a:rPr>
              <a:t> </a:t>
            </a:r>
            <a:r>
              <a:rPr lang="en-US" dirty="0" err="1">
                <a:solidFill>
                  <a:srgbClr val="0000FF"/>
                </a:solidFill>
              </a:rPr>
              <a:t>chết</a:t>
            </a:r>
            <a:r>
              <a:rPr lang="en-US" dirty="0">
                <a:solidFill>
                  <a:srgbClr val="0000FF"/>
                </a:solidFill>
              </a:rPr>
              <a:t> </a:t>
            </a:r>
            <a:r>
              <a:rPr lang="en-US" dirty="0" err="1">
                <a:solidFill>
                  <a:srgbClr val="0000FF"/>
                </a:solidFill>
              </a:rPr>
              <a:t>chỉ</a:t>
            </a:r>
            <a:r>
              <a:rPr lang="en-US" dirty="0">
                <a:solidFill>
                  <a:srgbClr val="0000FF"/>
                </a:solidFill>
              </a:rPr>
              <a:t> </a:t>
            </a:r>
            <a:r>
              <a:rPr lang="en-US" dirty="0" err="1">
                <a:solidFill>
                  <a:srgbClr val="0000FF"/>
                </a:solidFill>
              </a:rPr>
              <a:t>vì</a:t>
            </a:r>
            <a:r>
              <a:rPr lang="en-US" dirty="0">
                <a:solidFill>
                  <a:srgbClr val="0000FF"/>
                </a:solidFill>
              </a:rPr>
              <a:t> cha </a:t>
            </a:r>
            <a:r>
              <a:rPr lang="en-US" dirty="0" err="1">
                <a:solidFill>
                  <a:srgbClr val="0000FF"/>
                </a:solidFill>
              </a:rPr>
              <a:t>mẹ</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đáp</a:t>
            </a:r>
            <a:r>
              <a:rPr lang="en-US" dirty="0">
                <a:solidFill>
                  <a:srgbClr val="0000FF"/>
                </a:solidFill>
              </a:rPr>
              <a:t> </a:t>
            </a:r>
            <a:r>
              <a:rPr lang="en-US" dirty="0" err="1">
                <a:solidFill>
                  <a:srgbClr val="0000FF"/>
                </a:solidFill>
              </a:rPr>
              <a:t>ứng</a:t>
            </a:r>
            <a:r>
              <a:rPr lang="en-US" dirty="0">
                <a:solidFill>
                  <a:srgbClr val="0000FF"/>
                </a:solidFill>
              </a:rPr>
              <a:t> </a:t>
            </a:r>
            <a:r>
              <a:rPr lang="en-US" dirty="0" err="1">
                <a:solidFill>
                  <a:srgbClr val="0000FF"/>
                </a:solidFill>
              </a:rPr>
              <a:t>các</a:t>
            </a:r>
            <a:r>
              <a:rPr lang="en-US" dirty="0">
                <a:solidFill>
                  <a:srgbClr val="0000FF"/>
                </a:solidFill>
              </a:rPr>
              <a:t> </a:t>
            </a:r>
            <a:r>
              <a:rPr lang="en-US" dirty="0" err="1">
                <a:solidFill>
                  <a:srgbClr val="0000FF"/>
                </a:solidFill>
              </a:rPr>
              <a:t>yêu</a:t>
            </a:r>
            <a:r>
              <a:rPr lang="en-US" dirty="0">
                <a:solidFill>
                  <a:srgbClr val="0000FF"/>
                </a:solidFill>
              </a:rPr>
              <a:t> </a:t>
            </a:r>
            <a:r>
              <a:rPr lang="en-US" dirty="0" err="1">
                <a:solidFill>
                  <a:srgbClr val="0000FF"/>
                </a:solidFill>
              </a:rPr>
              <a:t>cầu</a:t>
            </a:r>
            <a:r>
              <a:rPr lang="en-US" dirty="0">
                <a:solidFill>
                  <a:srgbClr val="0000FF"/>
                </a:solidFill>
              </a:rPr>
              <a:t> </a:t>
            </a:r>
            <a:r>
              <a:rPr lang="en-US" dirty="0" err="1">
                <a:solidFill>
                  <a:srgbClr val="0000FF"/>
                </a:solidFill>
              </a:rPr>
              <a:t>cá</a:t>
            </a:r>
            <a:r>
              <a:rPr lang="en-US" dirty="0">
                <a:solidFill>
                  <a:srgbClr val="0000FF"/>
                </a:solidFill>
              </a:rPr>
              <a:t> </a:t>
            </a:r>
            <a:r>
              <a:rPr lang="en-US" dirty="0" err="1">
                <a:solidFill>
                  <a:srgbClr val="0000FF"/>
                </a:solidFill>
              </a:rPr>
              <a:t>nhân</a:t>
            </a:r>
            <a:endParaRPr lang="en-US" dirty="0">
              <a:solidFill>
                <a:srgbClr val="0000FF"/>
              </a:solidFill>
            </a:endParaRPr>
          </a:p>
          <a:p>
            <a:pPr algn="just"/>
            <a:r>
              <a:rPr lang="en-US" dirty="0">
                <a:solidFill>
                  <a:srgbClr val="0000FF"/>
                </a:solidFill>
              </a:rPr>
              <a:t>     - </a:t>
            </a:r>
            <a:r>
              <a:rPr lang="en-US" dirty="0" err="1">
                <a:solidFill>
                  <a:srgbClr val="0000FF"/>
                </a:solidFill>
              </a:rPr>
              <a:t>Biểu</a:t>
            </a:r>
            <a:r>
              <a:rPr lang="en-US" dirty="0">
                <a:solidFill>
                  <a:srgbClr val="0000FF"/>
                </a:solidFill>
              </a:rPr>
              <a:t> </a:t>
            </a:r>
            <a:r>
              <a:rPr lang="en-US" dirty="0" err="1">
                <a:solidFill>
                  <a:srgbClr val="0000FF"/>
                </a:solidFill>
              </a:rPr>
              <a:t>hiện</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sẵn</a:t>
            </a:r>
            <a:r>
              <a:rPr lang="en-US" dirty="0">
                <a:solidFill>
                  <a:srgbClr val="0000FF"/>
                </a:solidFill>
              </a:rPr>
              <a:t> </a:t>
            </a:r>
            <a:r>
              <a:rPr lang="en-US" dirty="0" err="1">
                <a:solidFill>
                  <a:srgbClr val="0000FF"/>
                </a:solidFill>
              </a:rPr>
              <a:t>sàng</a:t>
            </a:r>
            <a:r>
              <a:rPr lang="en-US" dirty="0">
                <a:solidFill>
                  <a:srgbClr val="0000FF"/>
                </a:solidFill>
              </a:rPr>
              <a:t> </a:t>
            </a:r>
            <a:r>
              <a:rPr lang="en-US" dirty="0" err="1">
                <a:solidFill>
                  <a:srgbClr val="0000FF"/>
                </a:solidFill>
              </a:rPr>
              <a:t>giúp</a:t>
            </a:r>
            <a:r>
              <a:rPr lang="en-US" dirty="0">
                <a:solidFill>
                  <a:srgbClr val="0000FF"/>
                </a:solidFill>
              </a:rPr>
              <a:t> </a:t>
            </a:r>
            <a:r>
              <a:rPr lang="en-US" dirty="0" err="1">
                <a:solidFill>
                  <a:srgbClr val="0000FF"/>
                </a:solidFill>
              </a:rPr>
              <a:t>người</a:t>
            </a:r>
            <a:r>
              <a:rPr lang="en-US" dirty="0">
                <a:solidFill>
                  <a:srgbClr val="0000FF"/>
                </a:solidFill>
              </a:rPr>
              <a:t> </a:t>
            </a:r>
            <a:r>
              <a:rPr lang="en-US" dirty="0" err="1">
                <a:solidFill>
                  <a:srgbClr val="0000FF"/>
                </a:solidFill>
              </a:rPr>
              <a:t>nghèo</a:t>
            </a:r>
            <a:r>
              <a:rPr lang="en-US" dirty="0">
                <a:solidFill>
                  <a:srgbClr val="0000FF"/>
                </a:solidFill>
              </a:rPr>
              <a:t> </a:t>
            </a:r>
            <a:r>
              <a:rPr lang="en-US" dirty="0" err="1">
                <a:solidFill>
                  <a:srgbClr val="0000FF"/>
                </a:solidFill>
              </a:rPr>
              <a:t>khổ</a:t>
            </a:r>
            <a:r>
              <a:rPr lang="en-US" dirty="0">
                <a:solidFill>
                  <a:srgbClr val="0000FF"/>
                </a:solidFill>
              </a:rPr>
              <a:t>, </a:t>
            </a:r>
            <a:r>
              <a:rPr lang="en-US" dirty="0" err="1">
                <a:solidFill>
                  <a:srgbClr val="0000FF"/>
                </a:solidFill>
              </a:rPr>
              <a:t>đói</a:t>
            </a:r>
            <a:r>
              <a:rPr lang="en-US" dirty="0">
                <a:solidFill>
                  <a:srgbClr val="0000FF"/>
                </a:solidFill>
              </a:rPr>
              <a:t> </a:t>
            </a:r>
            <a:r>
              <a:rPr lang="en-US" dirty="0" err="1">
                <a:solidFill>
                  <a:srgbClr val="0000FF"/>
                </a:solidFill>
              </a:rPr>
              <a:t>khát</a:t>
            </a:r>
            <a:r>
              <a:rPr lang="en-US" dirty="0">
                <a:solidFill>
                  <a:srgbClr val="0000FF"/>
                </a:solidFill>
              </a:rPr>
              <a:t> </a:t>
            </a:r>
            <a:r>
              <a:rPr lang="en-US" dirty="0" err="1">
                <a:solidFill>
                  <a:srgbClr val="0000FF"/>
                </a:solidFill>
              </a:rPr>
              <a:t>hơn</a:t>
            </a:r>
            <a:r>
              <a:rPr lang="en-US" dirty="0">
                <a:solidFill>
                  <a:srgbClr val="0000FF"/>
                </a:solidFill>
              </a:rPr>
              <a:t> </a:t>
            </a:r>
            <a:r>
              <a:rPr lang="en-US" dirty="0" err="1">
                <a:solidFill>
                  <a:srgbClr val="0000FF"/>
                </a:solidFill>
              </a:rPr>
              <a:t>mình</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giúp</a:t>
            </a:r>
            <a:r>
              <a:rPr lang="en-US" dirty="0">
                <a:solidFill>
                  <a:srgbClr val="0000FF"/>
                </a:solidFill>
              </a:rPr>
              <a:t> </a:t>
            </a:r>
            <a:r>
              <a:rPr lang="en-US" dirty="0" err="1">
                <a:solidFill>
                  <a:srgbClr val="0000FF"/>
                </a:solidFill>
              </a:rPr>
              <a:t>đỡ</a:t>
            </a:r>
            <a:r>
              <a:rPr lang="en-US" dirty="0">
                <a:solidFill>
                  <a:srgbClr val="0000FF"/>
                </a:solidFill>
              </a:rPr>
              <a:t> </a:t>
            </a:r>
            <a:r>
              <a:rPr lang="en-US" dirty="0" err="1">
                <a:solidFill>
                  <a:srgbClr val="0000FF"/>
                </a:solidFill>
              </a:rPr>
              <a:t>người</a:t>
            </a:r>
            <a:r>
              <a:rPr lang="en-US" dirty="0">
                <a:solidFill>
                  <a:srgbClr val="0000FF"/>
                </a:solidFill>
              </a:rPr>
              <a:t> </a:t>
            </a:r>
            <a:r>
              <a:rPr lang="en-US" dirty="0" err="1">
                <a:solidFill>
                  <a:srgbClr val="0000FF"/>
                </a:solidFill>
              </a:rPr>
              <a:t>tàn</a:t>
            </a:r>
            <a:r>
              <a:rPr lang="en-US" dirty="0">
                <a:solidFill>
                  <a:srgbClr val="0000FF"/>
                </a:solidFill>
              </a:rPr>
              <a:t> </a:t>
            </a:r>
            <a:r>
              <a:rPr lang="en-US" dirty="0" err="1">
                <a:solidFill>
                  <a:srgbClr val="0000FF"/>
                </a:solidFill>
              </a:rPr>
              <a:t>tật</a:t>
            </a:r>
            <a:r>
              <a:rPr lang="en-US" dirty="0">
                <a:solidFill>
                  <a:srgbClr val="0000FF"/>
                </a:solidFill>
              </a:rPr>
              <a:t> </a:t>
            </a:r>
            <a:r>
              <a:rPr lang="en-US" dirty="0" err="1">
                <a:solidFill>
                  <a:srgbClr val="0000FF"/>
                </a:solidFill>
              </a:rPr>
              <a:t>khi</a:t>
            </a:r>
            <a:r>
              <a:rPr lang="en-US" dirty="0">
                <a:solidFill>
                  <a:srgbClr val="0000FF"/>
                </a:solidFill>
              </a:rPr>
              <a:t> </a:t>
            </a:r>
            <a:r>
              <a:rPr lang="en-US" dirty="0" err="1">
                <a:solidFill>
                  <a:srgbClr val="0000FF"/>
                </a:solidFill>
              </a:rPr>
              <a:t>đi</a:t>
            </a:r>
            <a:r>
              <a:rPr lang="en-US" dirty="0">
                <a:solidFill>
                  <a:srgbClr val="0000FF"/>
                </a:solidFill>
              </a:rPr>
              <a:t> </a:t>
            </a:r>
            <a:r>
              <a:rPr lang="en-US" dirty="0" err="1">
                <a:solidFill>
                  <a:srgbClr val="0000FF"/>
                </a:solidFill>
              </a:rPr>
              <a:t>trên</a:t>
            </a:r>
            <a:r>
              <a:rPr lang="en-US" dirty="0">
                <a:solidFill>
                  <a:srgbClr val="0000FF"/>
                </a:solidFill>
              </a:rPr>
              <a:t> </a:t>
            </a:r>
            <a:r>
              <a:rPr lang="en-US" dirty="0" err="1">
                <a:solidFill>
                  <a:srgbClr val="0000FF"/>
                </a:solidFill>
              </a:rPr>
              <a:t>đường</a:t>
            </a:r>
            <a:endParaRPr lang="en-US" dirty="0">
              <a:solidFill>
                <a:srgbClr val="0000FF"/>
              </a:solidFill>
            </a:endParaRPr>
          </a:p>
          <a:p>
            <a:pPr algn="just"/>
            <a:r>
              <a:rPr lang="en-US" b="1" dirty="0">
                <a:solidFill>
                  <a:srgbClr val="0000FF"/>
                </a:solidFill>
              </a:rPr>
              <a:t>c. </a:t>
            </a:r>
            <a:r>
              <a:rPr lang="en-US" b="1" dirty="0" err="1">
                <a:solidFill>
                  <a:srgbClr val="0000FF"/>
                </a:solidFill>
              </a:rPr>
              <a:t>Nguyên</a:t>
            </a:r>
            <a:r>
              <a:rPr lang="en-US" b="1" dirty="0">
                <a:solidFill>
                  <a:srgbClr val="0000FF"/>
                </a:solidFill>
              </a:rPr>
              <a:t> </a:t>
            </a:r>
            <a:r>
              <a:rPr lang="en-US" b="1" dirty="0" err="1">
                <a:solidFill>
                  <a:srgbClr val="0000FF"/>
                </a:solidFill>
              </a:rPr>
              <a:t>nhân</a:t>
            </a:r>
            <a:r>
              <a:rPr lang="en-US" b="1" dirty="0">
                <a:solidFill>
                  <a:srgbClr val="0000FF"/>
                </a:solidFill>
              </a:rPr>
              <a:t>:</a:t>
            </a:r>
            <a:endParaRPr lang="en-US" dirty="0">
              <a:solidFill>
                <a:srgbClr val="0000FF"/>
              </a:solidFill>
            </a:endParaRPr>
          </a:p>
          <a:p>
            <a:pPr algn="just"/>
            <a:r>
              <a:rPr lang="en-US" dirty="0">
                <a:solidFill>
                  <a:srgbClr val="0000FF"/>
                </a:solidFill>
              </a:rPr>
              <a:t>     - Do </a:t>
            </a:r>
            <a:r>
              <a:rPr lang="en-US" dirty="0" err="1">
                <a:solidFill>
                  <a:srgbClr val="0000FF"/>
                </a:solidFill>
              </a:rPr>
              <a:t>xã</a:t>
            </a:r>
            <a:r>
              <a:rPr lang="en-US" dirty="0">
                <a:solidFill>
                  <a:srgbClr val="0000FF"/>
                </a:solidFill>
              </a:rPr>
              <a:t> </a:t>
            </a:r>
            <a:r>
              <a:rPr lang="en-US" dirty="0" err="1">
                <a:solidFill>
                  <a:srgbClr val="0000FF"/>
                </a:solidFill>
              </a:rPr>
              <a:t>hội</a:t>
            </a:r>
            <a:r>
              <a:rPr lang="en-US" dirty="0">
                <a:solidFill>
                  <a:srgbClr val="0000FF"/>
                </a:solidFill>
              </a:rPr>
              <a:t> </a:t>
            </a:r>
            <a:r>
              <a:rPr lang="en-US" dirty="0" err="1">
                <a:solidFill>
                  <a:srgbClr val="0000FF"/>
                </a:solidFill>
              </a:rPr>
              <a:t>phát</a:t>
            </a:r>
            <a:r>
              <a:rPr lang="en-US" dirty="0">
                <a:solidFill>
                  <a:srgbClr val="0000FF"/>
                </a:solidFill>
              </a:rPr>
              <a:t> </a:t>
            </a:r>
            <a:r>
              <a:rPr lang="en-US" dirty="0" err="1">
                <a:solidFill>
                  <a:srgbClr val="0000FF"/>
                </a:solidFill>
              </a:rPr>
              <a:t>triển</a:t>
            </a:r>
            <a:r>
              <a:rPr lang="en-US" dirty="0">
                <a:solidFill>
                  <a:srgbClr val="0000FF"/>
                </a:solidFill>
              </a:rPr>
              <a:t> </a:t>
            </a:r>
            <a:r>
              <a:rPr lang="en-US" dirty="0" err="1">
                <a:solidFill>
                  <a:srgbClr val="0000FF"/>
                </a:solidFill>
              </a:rPr>
              <a:t>nhiều</a:t>
            </a:r>
            <a:r>
              <a:rPr lang="en-US" dirty="0">
                <a:solidFill>
                  <a:srgbClr val="0000FF"/>
                </a:solidFill>
              </a:rPr>
              <a:t> </a:t>
            </a:r>
            <a:r>
              <a:rPr lang="en-US" dirty="0" err="1">
                <a:solidFill>
                  <a:srgbClr val="0000FF"/>
                </a:solidFill>
              </a:rPr>
              <a:t>loại</a:t>
            </a:r>
            <a:r>
              <a:rPr lang="en-US" dirty="0">
                <a:solidFill>
                  <a:srgbClr val="0000FF"/>
                </a:solidFill>
              </a:rPr>
              <a:t> </a:t>
            </a:r>
            <a:r>
              <a:rPr lang="en-US" dirty="0" err="1">
                <a:solidFill>
                  <a:srgbClr val="0000FF"/>
                </a:solidFill>
              </a:rPr>
              <a:t>hình</a:t>
            </a:r>
            <a:r>
              <a:rPr lang="en-US" dirty="0">
                <a:solidFill>
                  <a:srgbClr val="0000FF"/>
                </a:solidFill>
              </a:rPr>
              <a:t> </a:t>
            </a:r>
            <a:r>
              <a:rPr lang="en-US" dirty="0" err="1">
                <a:solidFill>
                  <a:srgbClr val="0000FF"/>
                </a:solidFill>
              </a:rPr>
              <a:t>vui</a:t>
            </a:r>
            <a:r>
              <a:rPr lang="en-US" dirty="0">
                <a:solidFill>
                  <a:srgbClr val="0000FF"/>
                </a:solidFill>
              </a:rPr>
              <a:t> </a:t>
            </a:r>
            <a:r>
              <a:rPr lang="en-US" dirty="0" err="1">
                <a:solidFill>
                  <a:srgbClr val="0000FF"/>
                </a:solidFill>
              </a:rPr>
              <a:t>chơi</a:t>
            </a:r>
            <a:r>
              <a:rPr lang="en-US" dirty="0">
                <a:solidFill>
                  <a:srgbClr val="0000FF"/>
                </a:solidFill>
              </a:rPr>
              <a:t> </a:t>
            </a:r>
            <a:r>
              <a:rPr lang="en-US" dirty="0" err="1">
                <a:solidFill>
                  <a:srgbClr val="0000FF"/>
                </a:solidFill>
              </a:rPr>
              <a:t>giải</a:t>
            </a:r>
            <a:r>
              <a:rPr lang="en-US" dirty="0">
                <a:solidFill>
                  <a:srgbClr val="0000FF"/>
                </a:solidFill>
              </a:rPr>
              <a:t> </a:t>
            </a:r>
            <a:r>
              <a:rPr lang="en-US" dirty="0" err="1">
                <a:solidFill>
                  <a:srgbClr val="0000FF"/>
                </a:solidFill>
              </a:rPr>
              <a:t>trí</a:t>
            </a:r>
            <a:r>
              <a:rPr lang="en-US" dirty="0">
                <a:solidFill>
                  <a:srgbClr val="0000FF"/>
                </a:solidFill>
              </a:rPr>
              <a:t> </a:t>
            </a:r>
            <a:r>
              <a:rPr lang="en-US" dirty="0" err="1">
                <a:solidFill>
                  <a:srgbClr val="0000FF"/>
                </a:solidFill>
              </a:rPr>
              <a:t>tác</a:t>
            </a:r>
            <a:r>
              <a:rPr lang="en-US" dirty="0">
                <a:solidFill>
                  <a:srgbClr val="0000FF"/>
                </a:solidFill>
              </a:rPr>
              <a:t> </a:t>
            </a:r>
            <a:r>
              <a:rPr lang="en-US" dirty="0" err="1">
                <a:solidFill>
                  <a:srgbClr val="0000FF"/>
                </a:solidFill>
              </a:rPr>
              <a:t>động</a:t>
            </a:r>
            <a:r>
              <a:rPr lang="en-US" dirty="0">
                <a:solidFill>
                  <a:srgbClr val="0000FF"/>
                </a:solidFill>
              </a:rPr>
              <a:t> </a:t>
            </a:r>
            <a:r>
              <a:rPr lang="en-US" dirty="0" err="1">
                <a:solidFill>
                  <a:srgbClr val="0000FF"/>
                </a:solidFill>
              </a:rPr>
              <a:t>đến</a:t>
            </a:r>
            <a:r>
              <a:rPr lang="en-US" dirty="0">
                <a:solidFill>
                  <a:srgbClr val="0000FF"/>
                </a:solidFill>
              </a:rPr>
              <a:t> </a:t>
            </a:r>
            <a:r>
              <a:rPr lang="en-US" dirty="0" err="1">
                <a:solidFill>
                  <a:srgbClr val="0000FF"/>
                </a:solidFill>
              </a:rPr>
              <a:t>đạo</a:t>
            </a:r>
            <a:r>
              <a:rPr lang="en-US" dirty="0">
                <a:solidFill>
                  <a:srgbClr val="0000FF"/>
                </a:solidFill>
              </a:rPr>
              <a:t> </a:t>
            </a:r>
            <a:r>
              <a:rPr lang="en-US" dirty="0" err="1">
                <a:solidFill>
                  <a:srgbClr val="0000FF"/>
                </a:solidFill>
              </a:rPr>
              <a:t>đức</a:t>
            </a:r>
            <a:r>
              <a:rPr lang="en-US" dirty="0">
                <a:solidFill>
                  <a:srgbClr val="0000FF"/>
                </a:solidFill>
              </a:rPr>
              <a:t>, </a:t>
            </a:r>
            <a:r>
              <a:rPr lang="en-US" dirty="0" err="1">
                <a:solidFill>
                  <a:srgbClr val="0000FF"/>
                </a:solidFill>
              </a:rPr>
              <a:t>đến</a:t>
            </a:r>
            <a:r>
              <a:rPr lang="en-US" dirty="0">
                <a:solidFill>
                  <a:srgbClr val="0000FF"/>
                </a:solidFill>
              </a:rPr>
              <a:t> </a:t>
            </a:r>
            <a:r>
              <a:rPr lang="en-US" dirty="0" err="1">
                <a:solidFill>
                  <a:srgbClr val="0000FF"/>
                </a:solidFill>
              </a:rPr>
              <a:t>truyền</a:t>
            </a:r>
            <a:r>
              <a:rPr lang="en-US" dirty="0">
                <a:solidFill>
                  <a:srgbClr val="0000FF"/>
                </a:solidFill>
              </a:rPr>
              <a:t> </a:t>
            </a:r>
            <a:r>
              <a:rPr lang="en-US" dirty="0" err="1">
                <a:solidFill>
                  <a:srgbClr val="0000FF"/>
                </a:solidFill>
              </a:rPr>
              <a:t>thống</a:t>
            </a:r>
            <a:r>
              <a:rPr lang="en-US" dirty="0">
                <a:solidFill>
                  <a:srgbClr val="0000FF"/>
                </a:solidFill>
              </a:rPr>
              <a:t> </a:t>
            </a:r>
            <a:r>
              <a:rPr lang="en-US" dirty="0" err="1">
                <a:solidFill>
                  <a:srgbClr val="0000FF"/>
                </a:solidFill>
              </a:rPr>
              <a:t>dân</a:t>
            </a:r>
            <a:r>
              <a:rPr lang="en-US" dirty="0">
                <a:solidFill>
                  <a:srgbClr val="0000FF"/>
                </a:solidFill>
              </a:rPr>
              <a:t> </a:t>
            </a:r>
            <a:r>
              <a:rPr lang="en-US" dirty="0" err="1">
                <a:solidFill>
                  <a:srgbClr val="0000FF"/>
                </a:solidFill>
              </a:rPr>
              <a:t>tộc</a:t>
            </a:r>
            <a:r>
              <a:rPr lang="en-US" dirty="0">
                <a:solidFill>
                  <a:srgbClr val="0000FF"/>
                </a:solidFill>
              </a:rPr>
              <a:t>, con </a:t>
            </a:r>
            <a:r>
              <a:rPr lang="en-US" dirty="0" err="1">
                <a:solidFill>
                  <a:srgbClr val="0000FF"/>
                </a:solidFill>
              </a:rPr>
              <a:t>người</a:t>
            </a:r>
            <a:r>
              <a:rPr lang="en-US" dirty="0">
                <a:solidFill>
                  <a:srgbClr val="0000FF"/>
                </a:solidFill>
              </a:rPr>
              <a:t> </a:t>
            </a:r>
            <a:r>
              <a:rPr lang="en-US" dirty="0" err="1">
                <a:solidFill>
                  <a:srgbClr val="0000FF"/>
                </a:solidFill>
              </a:rPr>
              <a:t>sống</a:t>
            </a:r>
            <a:r>
              <a:rPr lang="en-US" dirty="0">
                <a:solidFill>
                  <a:srgbClr val="0000FF"/>
                </a:solidFill>
              </a:rPr>
              <a:t> </a:t>
            </a:r>
            <a:r>
              <a:rPr lang="en-US" dirty="0" err="1">
                <a:solidFill>
                  <a:srgbClr val="0000FF"/>
                </a:solidFill>
              </a:rPr>
              <a:t>thực</a:t>
            </a:r>
            <a:r>
              <a:rPr lang="en-US" dirty="0">
                <a:solidFill>
                  <a:srgbClr val="0000FF"/>
                </a:solidFill>
              </a:rPr>
              <a:t> </a:t>
            </a:r>
            <a:r>
              <a:rPr lang="en-US" dirty="0" err="1">
                <a:solidFill>
                  <a:srgbClr val="0000FF"/>
                </a:solidFill>
              </a:rPr>
              <a:t>dụng</a:t>
            </a:r>
            <a:r>
              <a:rPr lang="en-US" dirty="0">
                <a:solidFill>
                  <a:srgbClr val="0000FF"/>
                </a:solidFill>
              </a:rPr>
              <a:t> </a:t>
            </a:r>
            <a:r>
              <a:rPr lang="en-US" dirty="0" err="1">
                <a:solidFill>
                  <a:srgbClr val="0000FF"/>
                </a:solidFill>
              </a:rPr>
              <a:t>hơn</a:t>
            </a:r>
            <a:endParaRPr lang="en-US" dirty="0">
              <a:solidFill>
                <a:srgbClr val="0000FF"/>
              </a:solidFill>
            </a:endParaRPr>
          </a:p>
          <a:p>
            <a:pPr algn="just"/>
            <a:r>
              <a:rPr lang="en-US" dirty="0">
                <a:solidFill>
                  <a:srgbClr val="0000FF"/>
                </a:solidFill>
              </a:rPr>
              <a:t>     - Do </a:t>
            </a:r>
            <a:r>
              <a:rPr lang="en-US" dirty="0" err="1">
                <a:solidFill>
                  <a:srgbClr val="0000FF"/>
                </a:solidFill>
              </a:rPr>
              <a:t>phụ</a:t>
            </a:r>
            <a:r>
              <a:rPr lang="en-US" dirty="0">
                <a:solidFill>
                  <a:srgbClr val="0000FF"/>
                </a:solidFill>
              </a:rPr>
              <a:t> </a:t>
            </a:r>
            <a:r>
              <a:rPr lang="en-US" dirty="0" err="1">
                <a:solidFill>
                  <a:srgbClr val="0000FF"/>
                </a:solidFill>
              </a:rPr>
              <a:t>huynh</a:t>
            </a:r>
            <a:r>
              <a:rPr lang="en-US" dirty="0">
                <a:solidFill>
                  <a:srgbClr val="0000FF"/>
                </a:solidFill>
              </a:rPr>
              <a:t> </a:t>
            </a:r>
            <a:r>
              <a:rPr lang="en-US" dirty="0" err="1">
                <a:solidFill>
                  <a:srgbClr val="0000FF"/>
                </a:solidFill>
              </a:rPr>
              <a:t>nuông</a:t>
            </a:r>
            <a:r>
              <a:rPr lang="en-US" dirty="0">
                <a:solidFill>
                  <a:srgbClr val="0000FF"/>
                </a:solidFill>
              </a:rPr>
              <a:t> </a:t>
            </a:r>
            <a:r>
              <a:rPr lang="en-US" dirty="0" err="1">
                <a:solidFill>
                  <a:srgbClr val="0000FF"/>
                </a:solidFill>
              </a:rPr>
              <a:t>chiều</a:t>
            </a:r>
            <a:r>
              <a:rPr lang="en-US" dirty="0">
                <a:solidFill>
                  <a:srgbClr val="0000FF"/>
                </a:solidFill>
              </a:rPr>
              <a:t> con </a:t>
            </a:r>
            <a:r>
              <a:rPr lang="en-US" dirty="0" err="1">
                <a:solidFill>
                  <a:srgbClr val="0000FF"/>
                </a:solidFill>
              </a:rPr>
              <a:t>cái</a:t>
            </a:r>
            <a:r>
              <a:rPr lang="en-US" dirty="0">
                <a:solidFill>
                  <a:srgbClr val="0000FF"/>
                </a:solidFill>
              </a:rPr>
              <a:t>. Do </a:t>
            </a:r>
            <a:r>
              <a:rPr lang="en-US" dirty="0" err="1">
                <a:solidFill>
                  <a:srgbClr val="0000FF"/>
                </a:solidFill>
              </a:rPr>
              <a:t>ảnh</a:t>
            </a:r>
            <a:r>
              <a:rPr lang="en-US" dirty="0">
                <a:solidFill>
                  <a:srgbClr val="0000FF"/>
                </a:solidFill>
              </a:rPr>
              <a:t> </a:t>
            </a:r>
            <a:r>
              <a:rPr lang="en-US" dirty="0" err="1">
                <a:solidFill>
                  <a:srgbClr val="0000FF"/>
                </a:solidFill>
              </a:rPr>
              <a:t>hưởng</a:t>
            </a:r>
            <a:r>
              <a:rPr lang="en-US" dirty="0">
                <a:solidFill>
                  <a:srgbClr val="0000FF"/>
                </a:solidFill>
              </a:rPr>
              <a:t> </a:t>
            </a:r>
            <a:r>
              <a:rPr lang="en-US" dirty="0" err="1">
                <a:solidFill>
                  <a:srgbClr val="0000FF"/>
                </a:solidFill>
              </a:rPr>
              <a:t>của</a:t>
            </a:r>
            <a:r>
              <a:rPr lang="en-US" dirty="0">
                <a:solidFill>
                  <a:srgbClr val="0000FF"/>
                </a:solidFill>
              </a:rPr>
              <a:t> </a:t>
            </a:r>
            <a:r>
              <a:rPr lang="en-US" dirty="0" err="1">
                <a:solidFill>
                  <a:srgbClr val="0000FF"/>
                </a:solidFill>
              </a:rPr>
              <a:t>khoa</a:t>
            </a:r>
            <a:r>
              <a:rPr lang="en-US" dirty="0">
                <a:solidFill>
                  <a:srgbClr val="0000FF"/>
                </a:solidFill>
              </a:rPr>
              <a:t> </a:t>
            </a:r>
            <a:r>
              <a:rPr lang="en-US" dirty="0" err="1">
                <a:solidFill>
                  <a:srgbClr val="0000FF"/>
                </a:solidFill>
              </a:rPr>
              <a:t>học</a:t>
            </a:r>
            <a:r>
              <a:rPr lang="en-US" dirty="0">
                <a:solidFill>
                  <a:srgbClr val="0000FF"/>
                </a:solidFill>
              </a:rPr>
              <a:t> </a:t>
            </a:r>
            <a:r>
              <a:rPr lang="en-US" dirty="0" err="1">
                <a:solidFill>
                  <a:srgbClr val="0000FF"/>
                </a:solidFill>
              </a:rPr>
              <a:t>công</a:t>
            </a:r>
            <a:r>
              <a:rPr lang="en-US" dirty="0">
                <a:solidFill>
                  <a:srgbClr val="0000FF"/>
                </a:solidFill>
              </a:rPr>
              <a:t> </a:t>
            </a:r>
            <a:r>
              <a:rPr lang="en-US" dirty="0" err="1">
                <a:solidFill>
                  <a:srgbClr val="0000FF"/>
                </a:solidFill>
              </a:rPr>
              <a:t>nghệ</a:t>
            </a:r>
            <a:r>
              <a:rPr lang="en-US" dirty="0">
                <a:solidFill>
                  <a:srgbClr val="0000FF"/>
                </a:solidFill>
              </a:rPr>
              <a:t> </a:t>
            </a:r>
            <a:r>
              <a:rPr lang="en-US" dirty="0" err="1">
                <a:solidFill>
                  <a:srgbClr val="0000FF"/>
                </a:solidFill>
              </a:rPr>
              <a:t>đến</a:t>
            </a:r>
            <a:r>
              <a:rPr lang="en-US" dirty="0">
                <a:solidFill>
                  <a:srgbClr val="0000FF"/>
                </a:solidFill>
              </a:rPr>
              <a:t> con </a:t>
            </a:r>
            <a:r>
              <a:rPr lang="en-US" dirty="0" err="1">
                <a:solidFill>
                  <a:srgbClr val="0000FF"/>
                </a:solidFill>
              </a:rPr>
              <a:t>người</a:t>
            </a:r>
            <a:endParaRPr lang="en-US" dirty="0">
              <a:solidFill>
                <a:srgbClr val="0000FF"/>
              </a:solidFill>
            </a:endParaRPr>
          </a:p>
          <a:p>
            <a:pPr algn="just"/>
            <a:r>
              <a:rPr lang="en-US" dirty="0">
                <a:solidFill>
                  <a:srgbClr val="0000FF"/>
                </a:solidFill>
              </a:rPr>
              <a:t>     - </a:t>
            </a:r>
            <a:r>
              <a:rPr lang="en-US" dirty="0" err="1">
                <a:solidFill>
                  <a:srgbClr val="0000FF"/>
                </a:solidFill>
              </a:rPr>
              <a:t>Sự</a:t>
            </a:r>
            <a:r>
              <a:rPr lang="en-US" dirty="0">
                <a:solidFill>
                  <a:srgbClr val="0000FF"/>
                </a:solidFill>
              </a:rPr>
              <a:t> </a:t>
            </a:r>
            <a:r>
              <a:rPr lang="en-US" dirty="0" err="1">
                <a:solidFill>
                  <a:srgbClr val="0000FF"/>
                </a:solidFill>
              </a:rPr>
              <a:t>ích</a:t>
            </a:r>
            <a:r>
              <a:rPr lang="en-US" dirty="0">
                <a:solidFill>
                  <a:srgbClr val="0000FF"/>
                </a:solidFill>
              </a:rPr>
              <a:t> </a:t>
            </a:r>
            <a:r>
              <a:rPr lang="en-US" dirty="0" err="1">
                <a:solidFill>
                  <a:srgbClr val="0000FF"/>
                </a:solidFill>
              </a:rPr>
              <a:t>kỉ</a:t>
            </a:r>
            <a:r>
              <a:rPr lang="en-US" dirty="0">
                <a:solidFill>
                  <a:srgbClr val="0000FF"/>
                </a:solidFill>
              </a:rPr>
              <a:t> </a:t>
            </a:r>
            <a:r>
              <a:rPr lang="en-US" dirty="0" err="1">
                <a:solidFill>
                  <a:srgbClr val="0000FF"/>
                </a:solidFill>
              </a:rPr>
              <a:t>trong</a:t>
            </a:r>
            <a:r>
              <a:rPr lang="en-US" dirty="0">
                <a:solidFill>
                  <a:srgbClr val="0000FF"/>
                </a:solidFill>
              </a:rPr>
              <a:t> </a:t>
            </a:r>
            <a:r>
              <a:rPr lang="en-US" dirty="0" err="1">
                <a:solidFill>
                  <a:srgbClr val="0000FF"/>
                </a:solidFill>
              </a:rPr>
              <a:t>lòng</a:t>
            </a:r>
            <a:r>
              <a:rPr lang="en-US" dirty="0">
                <a:solidFill>
                  <a:srgbClr val="0000FF"/>
                </a:solidFill>
              </a:rPr>
              <a:t> </a:t>
            </a:r>
            <a:r>
              <a:rPr lang="en-US" dirty="0" err="1">
                <a:solidFill>
                  <a:srgbClr val="0000FF"/>
                </a:solidFill>
              </a:rPr>
              <a:t>người</a:t>
            </a:r>
            <a:r>
              <a:rPr lang="en-US" dirty="0">
                <a:solidFill>
                  <a:srgbClr val="0000FF"/>
                </a:solidFill>
              </a:rPr>
              <a:t>, </a:t>
            </a:r>
            <a:r>
              <a:rPr lang="en-US" dirty="0" err="1">
                <a:solidFill>
                  <a:srgbClr val="0000FF"/>
                </a:solidFill>
              </a:rPr>
              <a:t>sợ</a:t>
            </a:r>
            <a:r>
              <a:rPr lang="en-US" dirty="0">
                <a:solidFill>
                  <a:srgbClr val="0000FF"/>
                </a:solidFill>
              </a:rPr>
              <a:t> </a:t>
            </a:r>
            <a:r>
              <a:rPr lang="en-US" dirty="0" err="1">
                <a:solidFill>
                  <a:srgbClr val="0000FF"/>
                </a:solidFill>
              </a:rPr>
              <a:t>vạ</a:t>
            </a:r>
            <a:r>
              <a:rPr lang="en-US" dirty="0">
                <a:solidFill>
                  <a:srgbClr val="0000FF"/>
                </a:solidFill>
              </a:rPr>
              <a:t> </a:t>
            </a:r>
            <a:r>
              <a:rPr lang="en-US" dirty="0" err="1">
                <a:solidFill>
                  <a:srgbClr val="0000FF"/>
                </a:solidFill>
              </a:rPr>
              <a:t>lây</a:t>
            </a:r>
            <a:r>
              <a:rPr lang="en-US" dirty="0">
                <a:solidFill>
                  <a:srgbClr val="0000FF"/>
                </a:solidFill>
              </a:rPr>
              <a:t>, </a:t>
            </a:r>
            <a:r>
              <a:rPr lang="en-US" dirty="0" err="1">
                <a:solidFill>
                  <a:srgbClr val="0000FF"/>
                </a:solidFill>
              </a:rPr>
              <a:t>mất</a:t>
            </a:r>
            <a:r>
              <a:rPr lang="en-US" dirty="0">
                <a:solidFill>
                  <a:srgbClr val="0000FF"/>
                </a:solidFill>
              </a:rPr>
              <a:t> </a:t>
            </a:r>
            <a:r>
              <a:rPr lang="en-US" dirty="0" err="1">
                <a:solidFill>
                  <a:srgbClr val="0000FF"/>
                </a:solidFill>
              </a:rPr>
              <a:t>thời</a:t>
            </a:r>
            <a:r>
              <a:rPr lang="en-US" dirty="0">
                <a:solidFill>
                  <a:srgbClr val="0000FF"/>
                </a:solidFill>
              </a:rPr>
              <a:t> </a:t>
            </a:r>
            <a:r>
              <a:rPr lang="en-US" dirty="0" err="1">
                <a:solidFill>
                  <a:srgbClr val="0000FF"/>
                </a:solidFill>
              </a:rPr>
              <a:t>gian</a:t>
            </a:r>
            <a:r>
              <a:rPr lang="en-US" dirty="0">
                <a:solidFill>
                  <a:srgbClr val="0000FF"/>
                </a:solidFill>
              </a:rPr>
              <a:t>. </a:t>
            </a:r>
            <a:r>
              <a:rPr lang="en-US" dirty="0" err="1">
                <a:solidFill>
                  <a:srgbClr val="0000FF"/>
                </a:solidFill>
              </a:rPr>
              <a:t>Sự</a:t>
            </a:r>
            <a:r>
              <a:rPr lang="en-US" dirty="0">
                <a:solidFill>
                  <a:srgbClr val="0000FF"/>
                </a:solidFill>
              </a:rPr>
              <a:t> </a:t>
            </a:r>
            <a:r>
              <a:rPr lang="en-US" dirty="0" err="1">
                <a:solidFill>
                  <a:srgbClr val="0000FF"/>
                </a:solidFill>
              </a:rPr>
              <a:t>thiếu</a:t>
            </a:r>
            <a:r>
              <a:rPr lang="en-US" dirty="0">
                <a:solidFill>
                  <a:srgbClr val="0000FF"/>
                </a:solidFill>
              </a:rPr>
              <a:t> </a:t>
            </a:r>
            <a:r>
              <a:rPr lang="en-US" dirty="0" err="1">
                <a:solidFill>
                  <a:srgbClr val="0000FF"/>
                </a:solidFill>
              </a:rPr>
              <a:t>tình</a:t>
            </a:r>
            <a:r>
              <a:rPr lang="en-US" dirty="0">
                <a:solidFill>
                  <a:srgbClr val="0000FF"/>
                </a:solidFill>
              </a:rPr>
              <a:t> </a:t>
            </a:r>
            <a:r>
              <a:rPr lang="en-US" dirty="0" err="1">
                <a:solidFill>
                  <a:srgbClr val="0000FF"/>
                </a:solidFill>
              </a:rPr>
              <a:t>yêu</a:t>
            </a:r>
            <a:r>
              <a:rPr lang="en-US" dirty="0">
                <a:solidFill>
                  <a:srgbClr val="0000FF"/>
                </a:solidFill>
              </a:rPr>
              <a:t> </a:t>
            </a:r>
            <a:r>
              <a:rPr lang="en-US" dirty="0" err="1">
                <a:solidFill>
                  <a:srgbClr val="0000FF"/>
                </a:solidFill>
              </a:rPr>
              <a:t>thương</a:t>
            </a:r>
            <a:r>
              <a:rPr lang="en-US" dirty="0">
                <a:solidFill>
                  <a:srgbClr val="0000FF"/>
                </a:solidFill>
              </a:rPr>
              <a:t> </a:t>
            </a:r>
            <a:r>
              <a:rPr lang="en-US" dirty="0" err="1">
                <a:solidFill>
                  <a:srgbClr val="0000FF"/>
                </a:solidFill>
              </a:rPr>
              <a:t>từ</a:t>
            </a:r>
            <a:r>
              <a:rPr lang="en-US" dirty="0">
                <a:solidFill>
                  <a:srgbClr val="0000FF"/>
                </a:solidFill>
              </a:rPr>
              <a:t> </a:t>
            </a:r>
            <a:r>
              <a:rPr lang="en-US" dirty="0" err="1">
                <a:solidFill>
                  <a:srgbClr val="0000FF"/>
                </a:solidFill>
              </a:rPr>
              <a:t>trái</a:t>
            </a:r>
            <a:r>
              <a:rPr lang="en-US" dirty="0">
                <a:solidFill>
                  <a:srgbClr val="0000FF"/>
                </a:solidFill>
              </a:rPr>
              <a:t> </a:t>
            </a:r>
            <a:r>
              <a:rPr lang="en-US" dirty="0" err="1">
                <a:solidFill>
                  <a:srgbClr val="0000FF"/>
                </a:solidFill>
              </a:rPr>
              <a:t>tim</a:t>
            </a:r>
            <a:r>
              <a:rPr lang="en-US" dirty="0">
                <a:solidFill>
                  <a:srgbClr val="0000FF"/>
                </a:solidFill>
              </a:rPr>
              <a:t>.</a:t>
            </a:r>
          </a:p>
          <a:p>
            <a:pPr algn="just"/>
            <a:r>
              <a:rPr lang="en-US" b="1" dirty="0">
                <a:solidFill>
                  <a:srgbClr val="0000FF"/>
                </a:solidFill>
              </a:rPr>
              <a:t>d. </a:t>
            </a:r>
            <a:r>
              <a:rPr lang="en-US" b="1" dirty="0" err="1">
                <a:solidFill>
                  <a:srgbClr val="0000FF"/>
                </a:solidFill>
              </a:rPr>
              <a:t>Hậu</a:t>
            </a:r>
            <a:r>
              <a:rPr lang="en-US" b="1" dirty="0">
                <a:solidFill>
                  <a:srgbClr val="0000FF"/>
                </a:solidFill>
              </a:rPr>
              <a:t> </a:t>
            </a:r>
            <a:r>
              <a:rPr lang="en-US" b="1" dirty="0" err="1">
                <a:solidFill>
                  <a:srgbClr val="0000FF"/>
                </a:solidFill>
              </a:rPr>
              <a:t>quả</a:t>
            </a:r>
            <a:r>
              <a:rPr lang="en-US" b="1" dirty="0">
                <a:solidFill>
                  <a:srgbClr val="0000FF"/>
                </a:solidFill>
              </a:rPr>
              <a:t>:</a:t>
            </a:r>
            <a:endParaRPr lang="en-US" dirty="0">
              <a:solidFill>
                <a:srgbClr val="0000FF"/>
              </a:solidFill>
            </a:endParaRPr>
          </a:p>
          <a:p>
            <a:pPr algn="just"/>
            <a:r>
              <a:rPr lang="en-US" dirty="0">
                <a:solidFill>
                  <a:srgbClr val="0000FF"/>
                </a:solidFill>
              </a:rPr>
              <a:t>     -</a:t>
            </a:r>
            <a:r>
              <a:rPr lang="en-US" b="1" dirty="0">
                <a:solidFill>
                  <a:srgbClr val="0000FF"/>
                </a:solidFill>
              </a:rPr>
              <a:t> </a:t>
            </a:r>
            <a:r>
              <a:rPr lang="en-US" dirty="0" err="1">
                <a:solidFill>
                  <a:srgbClr val="0000FF"/>
                </a:solidFill>
              </a:rPr>
              <a:t>Làm</a:t>
            </a:r>
            <a:r>
              <a:rPr lang="en-US" dirty="0">
                <a:solidFill>
                  <a:srgbClr val="0000FF"/>
                </a:solidFill>
              </a:rPr>
              <a:t> </a:t>
            </a:r>
            <a:r>
              <a:rPr lang="en-US" dirty="0" err="1">
                <a:solidFill>
                  <a:srgbClr val="0000FF"/>
                </a:solidFill>
              </a:rPr>
              <a:t>cho</a:t>
            </a:r>
            <a:r>
              <a:rPr lang="en-US" dirty="0">
                <a:solidFill>
                  <a:srgbClr val="0000FF"/>
                </a:solidFill>
              </a:rPr>
              <a:t> </a:t>
            </a:r>
            <a:r>
              <a:rPr lang="en-US" dirty="0" err="1">
                <a:solidFill>
                  <a:srgbClr val="0000FF"/>
                </a:solidFill>
              </a:rPr>
              <a:t>xã</a:t>
            </a:r>
            <a:r>
              <a:rPr lang="en-US" dirty="0">
                <a:solidFill>
                  <a:srgbClr val="0000FF"/>
                </a:solidFill>
              </a:rPr>
              <a:t> </a:t>
            </a:r>
            <a:r>
              <a:rPr lang="en-US" dirty="0" err="1">
                <a:solidFill>
                  <a:srgbClr val="0000FF"/>
                </a:solidFill>
              </a:rPr>
              <a:t>hội</a:t>
            </a:r>
            <a:r>
              <a:rPr lang="en-US" dirty="0">
                <a:solidFill>
                  <a:srgbClr val="0000FF"/>
                </a:solidFill>
              </a:rPr>
              <a:t> </a:t>
            </a:r>
            <a:r>
              <a:rPr lang="en-US" dirty="0" err="1">
                <a:solidFill>
                  <a:srgbClr val="0000FF"/>
                </a:solidFill>
              </a:rPr>
              <a:t>của</a:t>
            </a:r>
            <a:r>
              <a:rPr lang="en-US" dirty="0">
                <a:solidFill>
                  <a:srgbClr val="0000FF"/>
                </a:solidFill>
              </a:rPr>
              <a:t> </a:t>
            </a:r>
            <a:r>
              <a:rPr lang="en-US" dirty="0" err="1">
                <a:solidFill>
                  <a:srgbClr val="0000FF"/>
                </a:solidFill>
              </a:rPr>
              <a:t>chúng</a:t>
            </a:r>
            <a:r>
              <a:rPr lang="en-US" dirty="0">
                <a:solidFill>
                  <a:srgbClr val="0000FF"/>
                </a:solidFill>
              </a:rPr>
              <a:t> </a:t>
            </a:r>
            <a:r>
              <a:rPr lang="en-US" dirty="0" err="1">
                <a:solidFill>
                  <a:srgbClr val="0000FF"/>
                </a:solidFill>
              </a:rPr>
              <a:t>ta</a:t>
            </a:r>
            <a:r>
              <a:rPr lang="en-US" dirty="0">
                <a:solidFill>
                  <a:srgbClr val="0000FF"/>
                </a:solidFill>
              </a:rPr>
              <a:t> </a:t>
            </a:r>
            <a:r>
              <a:rPr lang="en-US" dirty="0" err="1">
                <a:solidFill>
                  <a:srgbClr val="0000FF"/>
                </a:solidFill>
              </a:rPr>
              <a:t>ngày</a:t>
            </a:r>
            <a:r>
              <a:rPr lang="en-US" dirty="0">
                <a:solidFill>
                  <a:srgbClr val="0000FF"/>
                </a:solidFill>
              </a:rPr>
              <a:t> </a:t>
            </a:r>
            <a:r>
              <a:rPr lang="en-US" dirty="0" err="1">
                <a:solidFill>
                  <a:srgbClr val="0000FF"/>
                </a:solidFill>
              </a:rPr>
              <a:t>càng</a:t>
            </a:r>
            <a:r>
              <a:rPr lang="en-US" dirty="0">
                <a:solidFill>
                  <a:srgbClr val="0000FF"/>
                </a:solidFill>
              </a:rPr>
              <a:t> </a:t>
            </a:r>
            <a:r>
              <a:rPr lang="en-US" dirty="0" err="1">
                <a:solidFill>
                  <a:srgbClr val="0000FF"/>
                </a:solidFill>
              </a:rPr>
              <a:t>phức</a:t>
            </a:r>
            <a:r>
              <a:rPr lang="en-US" dirty="0">
                <a:solidFill>
                  <a:srgbClr val="0000FF"/>
                </a:solidFill>
              </a:rPr>
              <a:t> </a:t>
            </a:r>
            <a:r>
              <a:rPr lang="en-US" dirty="0" err="1">
                <a:solidFill>
                  <a:srgbClr val="0000FF"/>
                </a:solidFill>
              </a:rPr>
              <a:t>tạp</a:t>
            </a:r>
            <a:r>
              <a:rPr lang="en-US" dirty="0">
                <a:solidFill>
                  <a:srgbClr val="0000FF"/>
                </a:solidFill>
              </a:rPr>
              <a:t>, </a:t>
            </a:r>
            <a:r>
              <a:rPr lang="en-US" dirty="0" err="1">
                <a:solidFill>
                  <a:srgbClr val="0000FF"/>
                </a:solidFill>
              </a:rPr>
              <a:t>hỗn</a:t>
            </a:r>
            <a:r>
              <a:rPr lang="en-US" dirty="0">
                <a:solidFill>
                  <a:srgbClr val="0000FF"/>
                </a:solidFill>
              </a:rPr>
              <a:t> </a:t>
            </a:r>
            <a:r>
              <a:rPr lang="en-US" dirty="0" err="1">
                <a:solidFill>
                  <a:srgbClr val="0000FF"/>
                </a:solidFill>
              </a:rPr>
              <a:t>loạn</a:t>
            </a:r>
            <a:r>
              <a:rPr lang="en-US" dirty="0">
                <a:solidFill>
                  <a:srgbClr val="0000FF"/>
                </a:solidFill>
              </a:rPr>
              <a:t>, </a:t>
            </a:r>
            <a:r>
              <a:rPr lang="en-US" dirty="0" err="1">
                <a:solidFill>
                  <a:srgbClr val="0000FF"/>
                </a:solidFill>
              </a:rPr>
              <a:t>thiếu</a:t>
            </a:r>
            <a:r>
              <a:rPr lang="en-US" dirty="0">
                <a:solidFill>
                  <a:srgbClr val="0000FF"/>
                </a:solidFill>
              </a:rPr>
              <a:t> an </a:t>
            </a:r>
            <a:r>
              <a:rPr lang="en-US" dirty="0" err="1">
                <a:solidFill>
                  <a:srgbClr val="0000FF"/>
                </a:solidFill>
              </a:rPr>
              <a:t>toàn</a:t>
            </a:r>
            <a:r>
              <a:rPr lang="en-US" dirty="0">
                <a:solidFill>
                  <a:srgbClr val="0000FF"/>
                </a:solidFill>
              </a:rPr>
              <a:t>. </a:t>
            </a:r>
            <a:r>
              <a:rPr lang="en-US" dirty="0" err="1">
                <a:solidFill>
                  <a:srgbClr val="0000FF"/>
                </a:solidFill>
              </a:rPr>
              <a:t>Tội</a:t>
            </a:r>
            <a:r>
              <a:rPr lang="en-US" dirty="0">
                <a:solidFill>
                  <a:srgbClr val="0000FF"/>
                </a:solidFill>
              </a:rPr>
              <a:t> </a:t>
            </a:r>
            <a:r>
              <a:rPr lang="en-US" dirty="0" err="1">
                <a:solidFill>
                  <a:srgbClr val="0000FF"/>
                </a:solidFill>
              </a:rPr>
              <a:t>phạm</a:t>
            </a:r>
            <a:r>
              <a:rPr lang="en-US" dirty="0">
                <a:solidFill>
                  <a:srgbClr val="0000FF"/>
                </a:solidFill>
              </a:rPr>
              <a:t> </a:t>
            </a:r>
            <a:r>
              <a:rPr lang="en-US" dirty="0" err="1">
                <a:solidFill>
                  <a:srgbClr val="0000FF"/>
                </a:solidFill>
              </a:rPr>
              <a:t>thì</a:t>
            </a:r>
            <a:r>
              <a:rPr lang="en-US" dirty="0">
                <a:solidFill>
                  <a:srgbClr val="0000FF"/>
                </a:solidFill>
              </a:rPr>
              <a:t> </a:t>
            </a:r>
            <a:r>
              <a:rPr lang="en-US" dirty="0" err="1">
                <a:solidFill>
                  <a:srgbClr val="0000FF"/>
                </a:solidFill>
              </a:rPr>
              <a:t>ngày</a:t>
            </a:r>
            <a:r>
              <a:rPr lang="en-US" dirty="0">
                <a:solidFill>
                  <a:srgbClr val="0000FF"/>
                </a:solidFill>
              </a:rPr>
              <a:t> </a:t>
            </a:r>
            <a:r>
              <a:rPr lang="en-US" dirty="0" err="1">
                <a:solidFill>
                  <a:srgbClr val="0000FF"/>
                </a:solidFill>
              </a:rPr>
              <a:t>càng</a:t>
            </a:r>
            <a:r>
              <a:rPr lang="en-US" dirty="0">
                <a:solidFill>
                  <a:srgbClr val="0000FF"/>
                </a:solidFill>
              </a:rPr>
              <a:t> </a:t>
            </a:r>
            <a:r>
              <a:rPr lang="en-US" dirty="0" err="1">
                <a:solidFill>
                  <a:srgbClr val="0000FF"/>
                </a:solidFill>
              </a:rPr>
              <a:t>manh</a:t>
            </a:r>
            <a:r>
              <a:rPr lang="en-US" dirty="0">
                <a:solidFill>
                  <a:srgbClr val="0000FF"/>
                </a:solidFill>
              </a:rPr>
              <a:t> </a:t>
            </a:r>
            <a:r>
              <a:rPr lang="en-US" dirty="0" err="1">
                <a:solidFill>
                  <a:srgbClr val="0000FF"/>
                </a:solidFill>
              </a:rPr>
              <a:t>động</a:t>
            </a:r>
            <a:r>
              <a:rPr lang="en-US" dirty="0">
                <a:solidFill>
                  <a:srgbClr val="0000FF"/>
                </a:solidFill>
              </a:rPr>
              <a:t> </a:t>
            </a:r>
            <a:r>
              <a:rPr lang="en-US" dirty="0" err="1">
                <a:solidFill>
                  <a:srgbClr val="0000FF"/>
                </a:solidFill>
              </a:rPr>
              <a:t>chúng</a:t>
            </a:r>
            <a:r>
              <a:rPr lang="en-US" dirty="0">
                <a:solidFill>
                  <a:srgbClr val="0000FF"/>
                </a:solidFill>
              </a:rPr>
              <a:t> </a:t>
            </a:r>
            <a:r>
              <a:rPr lang="en-US" dirty="0" err="1">
                <a:solidFill>
                  <a:srgbClr val="0000FF"/>
                </a:solidFill>
              </a:rPr>
              <a:t>ra</a:t>
            </a:r>
            <a:r>
              <a:rPr lang="en-US" dirty="0">
                <a:solidFill>
                  <a:srgbClr val="0000FF"/>
                </a:solidFill>
              </a:rPr>
              <a:t> </a:t>
            </a:r>
            <a:r>
              <a:rPr lang="en-US" dirty="0" err="1">
                <a:solidFill>
                  <a:srgbClr val="0000FF"/>
                </a:solidFill>
              </a:rPr>
              <a:t>tay</a:t>
            </a:r>
            <a:r>
              <a:rPr lang="en-US" dirty="0">
                <a:solidFill>
                  <a:srgbClr val="0000FF"/>
                </a:solidFill>
              </a:rPr>
              <a:t> </a:t>
            </a:r>
            <a:r>
              <a:rPr lang="en-US" dirty="0" err="1">
                <a:solidFill>
                  <a:srgbClr val="0000FF"/>
                </a:solidFill>
              </a:rPr>
              <a:t>tàn</a:t>
            </a:r>
            <a:r>
              <a:rPr lang="en-US" dirty="0">
                <a:solidFill>
                  <a:srgbClr val="0000FF"/>
                </a:solidFill>
              </a:rPr>
              <a:t> </a:t>
            </a:r>
            <a:r>
              <a:rPr lang="en-US" dirty="0" err="1">
                <a:solidFill>
                  <a:srgbClr val="0000FF"/>
                </a:solidFill>
              </a:rPr>
              <a:t>ác</a:t>
            </a:r>
            <a:r>
              <a:rPr lang="en-US" dirty="0">
                <a:solidFill>
                  <a:srgbClr val="0000FF"/>
                </a:solidFill>
              </a:rPr>
              <a:t> </a:t>
            </a:r>
            <a:r>
              <a:rPr lang="en-US" dirty="0" err="1">
                <a:solidFill>
                  <a:srgbClr val="0000FF"/>
                </a:solidFill>
              </a:rPr>
              <a:t>hơn</a:t>
            </a:r>
            <a:endParaRPr lang="en-US" dirty="0">
              <a:solidFill>
                <a:srgbClr val="0000FF"/>
              </a:solidFill>
            </a:endParaRPr>
          </a:p>
          <a:p>
            <a:pPr algn="just"/>
            <a:r>
              <a:rPr lang="en-US" dirty="0">
                <a:solidFill>
                  <a:srgbClr val="0000FF"/>
                </a:solidFill>
              </a:rPr>
              <a:t>     - </a:t>
            </a:r>
            <a:r>
              <a:rPr lang="en-US" dirty="0" err="1">
                <a:solidFill>
                  <a:srgbClr val="0000FF"/>
                </a:solidFill>
              </a:rPr>
              <a:t>Chính</a:t>
            </a:r>
            <a:r>
              <a:rPr lang="en-US" dirty="0">
                <a:solidFill>
                  <a:srgbClr val="0000FF"/>
                </a:solidFill>
              </a:rPr>
              <a:t> </a:t>
            </a:r>
            <a:r>
              <a:rPr lang="en-US" dirty="0" err="1">
                <a:solidFill>
                  <a:srgbClr val="0000FF"/>
                </a:solidFill>
              </a:rPr>
              <a:t>thái</a:t>
            </a:r>
            <a:r>
              <a:rPr lang="en-US" dirty="0">
                <a:solidFill>
                  <a:srgbClr val="0000FF"/>
                </a:solidFill>
              </a:rPr>
              <a:t> </a:t>
            </a:r>
            <a:r>
              <a:rPr lang="en-US" dirty="0" err="1">
                <a:solidFill>
                  <a:srgbClr val="0000FF"/>
                </a:solidFill>
              </a:rPr>
              <a:t>độ</a:t>
            </a:r>
            <a:r>
              <a:rPr lang="en-US" dirty="0">
                <a:solidFill>
                  <a:srgbClr val="0000FF"/>
                </a:solidFill>
              </a:rPr>
              <a:t> </a:t>
            </a:r>
            <a:r>
              <a:rPr lang="en-US" dirty="0" err="1">
                <a:solidFill>
                  <a:srgbClr val="0000FF"/>
                </a:solidFill>
              </a:rPr>
              <a:t>vô</a:t>
            </a:r>
            <a:r>
              <a:rPr lang="en-US" dirty="0">
                <a:solidFill>
                  <a:srgbClr val="0000FF"/>
                </a:solidFill>
              </a:rPr>
              <a:t> </a:t>
            </a:r>
            <a:r>
              <a:rPr lang="en-US" dirty="0" err="1">
                <a:solidFill>
                  <a:srgbClr val="0000FF"/>
                </a:solidFill>
              </a:rPr>
              <a:t>cảm</a:t>
            </a:r>
            <a:r>
              <a:rPr lang="en-US" dirty="0">
                <a:solidFill>
                  <a:srgbClr val="0000FF"/>
                </a:solidFill>
              </a:rPr>
              <a:t> </a:t>
            </a:r>
            <a:r>
              <a:rPr lang="en-US" dirty="0" err="1">
                <a:solidFill>
                  <a:srgbClr val="0000FF"/>
                </a:solidFill>
              </a:rPr>
              <a:t>của</a:t>
            </a:r>
            <a:r>
              <a:rPr lang="en-US" dirty="0">
                <a:solidFill>
                  <a:srgbClr val="0000FF"/>
                </a:solidFill>
              </a:rPr>
              <a:t> </a:t>
            </a:r>
            <a:r>
              <a:rPr lang="en-US" dirty="0" err="1">
                <a:solidFill>
                  <a:srgbClr val="0000FF"/>
                </a:solidFill>
              </a:rPr>
              <a:t>chúng</a:t>
            </a:r>
            <a:r>
              <a:rPr lang="en-US" dirty="0">
                <a:solidFill>
                  <a:srgbClr val="0000FF"/>
                </a:solidFill>
              </a:rPr>
              <a:t> </a:t>
            </a:r>
            <a:r>
              <a:rPr lang="en-US" dirty="0" err="1">
                <a:solidFill>
                  <a:srgbClr val="0000FF"/>
                </a:solidFill>
              </a:rPr>
              <a:t>ta</a:t>
            </a:r>
            <a:r>
              <a:rPr lang="en-US" dirty="0">
                <a:solidFill>
                  <a:srgbClr val="0000FF"/>
                </a:solidFill>
              </a:rPr>
              <a:t>, </a:t>
            </a:r>
            <a:r>
              <a:rPr lang="en-US" dirty="0" err="1">
                <a:solidFill>
                  <a:srgbClr val="0000FF"/>
                </a:solidFill>
              </a:rPr>
              <a:t>khiến</a:t>
            </a:r>
            <a:r>
              <a:rPr lang="en-US" dirty="0">
                <a:solidFill>
                  <a:srgbClr val="0000FF"/>
                </a:solidFill>
              </a:rPr>
              <a:t> </a:t>
            </a:r>
            <a:r>
              <a:rPr lang="en-US" dirty="0" err="1">
                <a:solidFill>
                  <a:srgbClr val="0000FF"/>
                </a:solidFill>
              </a:rPr>
              <a:t>cho</a:t>
            </a:r>
            <a:r>
              <a:rPr lang="en-US" dirty="0">
                <a:solidFill>
                  <a:srgbClr val="0000FF"/>
                </a:solidFill>
              </a:rPr>
              <a:t> </a:t>
            </a:r>
            <a:r>
              <a:rPr lang="en-US" dirty="0" err="1">
                <a:solidFill>
                  <a:srgbClr val="0000FF"/>
                </a:solidFill>
              </a:rPr>
              <a:t>cái</a:t>
            </a:r>
            <a:r>
              <a:rPr lang="en-US" dirty="0">
                <a:solidFill>
                  <a:srgbClr val="0000FF"/>
                </a:solidFill>
              </a:rPr>
              <a:t> </a:t>
            </a:r>
            <a:r>
              <a:rPr lang="en-US" dirty="0" err="1">
                <a:solidFill>
                  <a:srgbClr val="0000FF"/>
                </a:solidFill>
              </a:rPr>
              <a:t>tốt</a:t>
            </a:r>
            <a:r>
              <a:rPr lang="en-US" dirty="0">
                <a:solidFill>
                  <a:srgbClr val="0000FF"/>
                </a:solidFill>
              </a:rPr>
              <a:t> </a:t>
            </a:r>
            <a:r>
              <a:rPr lang="en-US" dirty="0" err="1">
                <a:solidFill>
                  <a:srgbClr val="0000FF"/>
                </a:solidFill>
              </a:rPr>
              <a:t>ngày</a:t>
            </a:r>
            <a:r>
              <a:rPr lang="en-US" dirty="0">
                <a:solidFill>
                  <a:srgbClr val="0000FF"/>
                </a:solidFill>
              </a:rPr>
              <a:t> </a:t>
            </a:r>
            <a:r>
              <a:rPr lang="en-US" dirty="0" err="1">
                <a:solidFill>
                  <a:srgbClr val="0000FF"/>
                </a:solidFill>
              </a:rPr>
              <a:t>càng</a:t>
            </a:r>
            <a:r>
              <a:rPr lang="en-US" dirty="0">
                <a:solidFill>
                  <a:srgbClr val="0000FF"/>
                </a:solidFill>
              </a:rPr>
              <a:t> </a:t>
            </a:r>
            <a:r>
              <a:rPr lang="en-US" dirty="0" err="1">
                <a:solidFill>
                  <a:srgbClr val="0000FF"/>
                </a:solidFill>
              </a:rPr>
              <a:t>bị</a:t>
            </a:r>
            <a:r>
              <a:rPr lang="en-US" dirty="0">
                <a:solidFill>
                  <a:srgbClr val="0000FF"/>
                </a:solidFill>
              </a:rPr>
              <a:t> </a:t>
            </a:r>
            <a:r>
              <a:rPr lang="en-US" dirty="0" err="1">
                <a:solidFill>
                  <a:srgbClr val="0000FF"/>
                </a:solidFill>
              </a:rPr>
              <a:t>thui</a:t>
            </a:r>
            <a:r>
              <a:rPr lang="en-US" dirty="0">
                <a:solidFill>
                  <a:srgbClr val="0000FF"/>
                </a:solidFill>
              </a:rPr>
              <a:t> </a:t>
            </a:r>
            <a:r>
              <a:rPr lang="en-US" dirty="0" err="1">
                <a:solidFill>
                  <a:srgbClr val="0000FF"/>
                </a:solidFill>
              </a:rPr>
              <a:t>chột</a:t>
            </a:r>
            <a:r>
              <a:rPr lang="en-US" dirty="0">
                <a:solidFill>
                  <a:srgbClr val="0000FF"/>
                </a:solidFill>
              </a:rPr>
              <a:t>, </a:t>
            </a:r>
            <a:r>
              <a:rPr lang="en-US" dirty="0" err="1">
                <a:solidFill>
                  <a:srgbClr val="0000FF"/>
                </a:solidFill>
              </a:rPr>
              <a:t>cái</a:t>
            </a:r>
            <a:r>
              <a:rPr lang="en-US" dirty="0">
                <a:solidFill>
                  <a:srgbClr val="0000FF"/>
                </a:solidFill>
              </a:rPr>
              <a:t> </a:t>
            </a:r>
            <a:r>
              <a:rPr lang="en-US" dirty="0" err="1">
                <a:solidFill>
                  <a:srgbClr val="0000FF"/>
                </a:solidFill>
              </a:rPr>
              <a:t>xấu</a:t>
            </a:r>
            <a:r>
              <a:rPr lang="en-US" dirty="0">
                <a:solidFill>
                  <a:srgbClr val="0000FF"/>
                </a:solidFill>
              </a:rPr>
              <a:t> </a:t>
            </a:r>
            <a:r>
              <a:rPr lang="en-US" dirty="0" err="1">
                <a:solidFill>
                  <a:srgbClr val="0000FF"/>
                </a:solidFill>
              </a:rPr>
              <a:t>ngày</a:t>
            </a:r>
            <a:r>
              <a:rPr lang="en-US" dirty="0">
                <a:solidFill>
                  <a:srgbClr val="0000FF"/>
                </a:solidFill>
              </a:rPr>
              <a:t> </a:t>
            </a:r>
            <a:r>
              <a:rPr lang="en-US" dirty="0" err="1">
                <a:solidFill>
                  <a:srgbClr val="0000FF"/>
                </a:solidFill>
              </a:rPr>
              <a:t>càng</a:t>
            </a:r>
            <a:r>
              <a:rPr lang="en-US" dirty="0">
                <a:solidFill>
                  <a:srgbClr val="0000FF"/>
                </a:solidFill>
              </a:rPr>
              <a:t> </a:t>
            </a:r>
            <a:r>
              <a:rPr lang="en-US" dirty="0" err="1">
                <a:solidFill>
                  <a:srgbClr val="0000FF"/>
                </a:solidFill>
              </a:rPr>
              <a:t>gia</a:t>
            </a:r>
            <a:r>
              <a:rPr lang="en-US" dirty="0">
                <a:solidFill>
                  <a:srgbClr val="0000FF"/>
                </a:solidFill>
              </a:rPr>
              <a:t> </a:t>
            </a:r>
            <a:r>
              <a:rPr lang="en-US" dirty="0" err="1">
                <a:solidFill>
                  <a:srgbClr val="0000FF"/>
                </a:solidFill>
              </a:rPr>
              <a:t>tăng</a:t>
            </a:r>
            <a:r>
              <a:rPr lang="en-US" dirty="0">
                <a:solidFill>
                  <a:srgbClr val="0000FF"/>
                </a:solidFill>
              </a:rPr>
              <a:t>. </a:t>
            </a:r>
          </a:p>
          <a:p>
            <a:pPr algn="just"/>
            <a:r>
              <a:rPr lang="en-US" b="1" dirty="0">
                <a:solidFill>
                  <a:srgbClr val="0000FF"/>
                </a:solidFill>
              </a:rPr>
              <a:t>e. </a:t>
            </a:r>
            <a:r>
              <a:rPr lang="en-US" b="1" dirty="0" err="1">
                <a:solidFill>
                  <a:srgbClr val="0000FF"/>
                </a:solidFill>
              </a:rPr>
              <a:t>Bài</a:t>
            </a:r>
            <a:r>
              <a:rPr lang="en-US" b="1" dirty="0">
                <a:solidFill>
                  <a:srgbClr val="0000FF"/>
                </a:solidFill>
              </a:rPr>
              <a:t> </a:t>
            </a:r>
            <a:r>
              <a:rPr lang="en-US" b="1" dirty="0" err="1">
                <a:solidFill>
                  <a:srgbClr val="0000FF"/>
                </a:solidFill>
              </a:rPr>
              <a:t>học</a:t>
            </a:r>
            <a:r>
              <a:rPr lang="en-US" b="1" dirty="0">
                <a:solidFill>
                  <a:srgbClr val="0000FF"/>
                </a:solidFill>
              </a:rPr>
              <a:t>, </a:t>
            </a:r>
            <a:r>
              <a:rPr lang="en-US" b="1" dirty="0" err="1">
                <a:solidFill>
                  <a:srgbClr val="0000FF"/>
                </a:solidFill>
              </a:rPr>
              <a:t>liên</a:t>
            </a:r>
            <a:r>
              <a:rPr lang="en-US" b="1" dirty="0">
                <a:solidFill>
                  <a:srgbClr val="0000FF"/>
                </a:solidFill>
              </a:rPr>
              <a:t> </a:t>
            </a:r>
            <a:r>
              <a:rPr lang="en-US" b="1" dirty="0" err="1">
                <a:solidFill>
                  <a:srgbClr val="0000FF"/>
                </a:solidFill>
              </a:rPr>
              <a:t>hệ</a:t>
            </a:r>
            <a:r>
              <a:rPr lang="en-US" b="1" dirty="0">
                <a:solidFill>
                  <a:srgbClr val="0000FF"/>
                </a:solidFill>
              </a:rPr>
              <a:t>:</a:t>
            </a:r>
            <a:endParaRPr lang="en-US" dirty="0">
              <a:solidFill>
                <a:srgbClr val="0000FF"/>
              </a:solidFill>
            </a:endParaRPr>
          </a:p>
          <a:p>
            <a:pPr algn="just"/>
            <a:r>
              <a:rPr lang="en-US" dirty="0">
                <a:solidFill>
                  <a:srgbClr val="0000FF"/>
                </a:solidFill>
              </a:rPr>
              <a:t>     - </a:t>
            </a:r>
            <a:r>
              <a:rPr lang="en-US" dirty="0" err="1">
                <a:solidFill>
                  <a:srgbClr val="0000FF"/>
                </a:solidFill>
              </a:rPr>
              <a:t>Trở</a:t>
            </a:r>
            <a:r>
              <a:rPr lang="en-US" dirty="0">
                <a:solidFill>
                  <a:srgbClr val="0000FF"/>
                </a:solidFill>
              </a:rPr>
              <a:t> </a:t>
            </a:r>
            <a:r>
              <a:rPr lang="en-US" dirty="0" err="1">
                <a:solidFill>
                  <a:srgbClr val="0000FF"/>
                </a:solidFill>
              </a:rPr>
              <a:t>thành</a:t>
            </a:r>
            <a:r>
              <a:rPr lang="en-US" dirty="0">
                <a:solidFill>
                  <a:srgbClr val="0000FF"/>
                </a:solidFill>
              </a:rPr>
              <a:t> </a:t>
            </a:r>
            <a:r>
              <a:rPr lang="en-US" dirty="0" err="1">
                <a:solidFill>
                  <a:srgbClr val="0000FF"/>
                </a:solidFill>
              </a:rPr>
              <a:t>căn</a:t>
            </a:r>
            <a:r>
              <a:rPr lang="en-US" dirty="0">
                <a:solidFill>
                  <a:srgbClr val="0000FF"/>
                </a:solidFill>
              </a:rPr>
              <a:t> </a:t>
            </a:r>
            <a:r>
              <a:rPr lang="en-US" dirty="0" err="1">
                <a:solidFill>
                  <a:srgbClr val="0000FF"/>
                </a:solidFill>
              </a:rPr>
              <a:t>bệnh</a:t>
            </a:r>
            <a:r>
              <a:rPr lang="en-US" dirty="0">
                <a:solidFill>
                  <a:srgbClr val="0000FF"/>
                </a:solidFill>
              </a:rPr>
              <a:t> </a:t>
            </a:r>
            <a:r>
              <a:rPr lang="en-US" dirty="0" err="1">
                <a:solidFill>
                  <a:srgbClr val="0000FF"/>
                </a:solidFill>
              </a:rPr>
              <a:t>trầm</a:t>
            </a:r>
            <a:r>
              <a:rPr lang="en-US" dirty="0">
                <a:solidFill>
                  <a:srgbClr val="0000FF"/>
                </a:solidFill>
              </a:rPr>
              <a:t> </a:t>
            </a:r>
            <a:r>
              <a:rPr lang="en-US" dirty="0" err="1">
                <a:solidFill>
                  <a:srgbClr val="0000FF"/>
                </a:solidFill>
              </a:rPr>
              <a:t>kha</a:t>
            </a:r>
            <a:r>
              <a:rPr lang="en-US" dirty="0">
                <a:solidFill>
                  <a:srgbClr val="0000FF"/>
                </a:solidFill>
              </a:rPr>
              <a:t> </a:t>
            </a:r>
            <a:r>
              <a:rPr lang="en-US" dirty="0" err="1">
                <a:solidFill>
                  <a:srgbClr val="0000FF"/>
                </a:solidFill>
              </a:rPr>
              <a:t>vô</a:t>
            </a:r>
            <a:r>
              <a:rPr lang="en-US" dirty="0">
                <a:solidFill>
                  <a:srgbClr val="0000FF"/>
                </a:solidFill>
              </a:rPr>
              <a:t> </a:t>
            </a:r>
            <a:r>
              <a:rPr lang="en-US" dirty="0" err="1">
                <a:solidFill>
                  <a:srgbClr val="0000FF"/>
                </a:solidFill>
              </a:rPr>
              <a:t>phương</a:t>
            </a:r>
            <a:r>
              <a:rPr lang="en-US" dirty="0">
                <a:solidFill>
                  <a:srgbClr val="0000FF"/>
                </a:solidFill>
              </a:rPr>
              <a:t> </a:t>
            </a:r>
            <a:r>
              <a:rPr lang="en-US" dirty="0" err="1">
                <a:solidFill>
                  <a:srgbClr val="0000FF"/>
                </a:solidFill>
              </a:rPr>
              <a:t>cứu</a:t>
            </a:r>
            <a:r>
              <a:rPr lang="en-US" dirty="0">
                <a:solidFill>
                  <a:srgbClr val="0000FF"/>
                </a:solidFill>
              </a:rPr>
              <a:t> </a:t>
            </a:r>
            <a:r>
              <a:rPr lang="en-US" dirty="0" err="1">
                <a:solidFill>
                  <a:srgbClr val="0000FF"/>
                </a:solidFill>
              </a:rPr>
              <a:t>chữa</a:t>
            </a:r>
            <a:r>
              <a:rPr lang="en-US" dirty="0">
                <a:solidFill>
                  <a:srgbClr val="0000FF"/>
                </a:solidFill>
              </a:rPr>
              <a:t> </a:t>
            </a:r>
            <a:r>
              <a:rPr lang="en-US" dirty="0" err="1">
                <a:solidFill>
                  <a:srgbClr val="0000FF"/>
                </a:solidFill>
              </a:rPr>
              <a:t>nếu</a:t>
            </a:r>
            <a:r>
              <a:rPr lang="en-US" dirty="0">
                <a:solidFill>
                  <a:srgbClr val="0000FF"/>
                </a:solidFill>
              </a:rPr>
              <a:t> </a:t>
            </a:r>
            <a:r>
              <a:rPr lang="en-US" dirty="0" err="1">
                <a:solidFill>
                  <a:srgbClr val="0000FF"/>
                </a:solidFill>
              </a:rPr>
              <a:t>như</a:t>
            </a:r>
            <a:r>
              <a:rPr lang="en-US" dirty="0">
                <a:solidFill>
                  <a:srgbClr val="0000FF"/>
                </a:solidFill>
              </a:rPr>
              <a:t> </a:t>
            </a:r>
            <a:r>
              <a:rPr lang="en-US" dirty="0" err="1">
                <a:solidFill>
                  <a:srgbClr val="0000FF"/>
                </a:solidFill>
              </a:rPr>
              <a:t>chúng</a:t>
            </a:r>
            <a:r>
              <a:rPr lang="en-US" dirty="0">
                <a:solidFill>
                  <a:srgbClr val="0000FF"/>
                </a:solidFill>
              </a:rPr>
              <a:t> </a:t>
            </a:r>
            <a:r>
              <a:rPr lang="en-US" dirty="0" err="1">
                <a:solidFill>
                  <a:srgbClr val="0000FF"/>
                </a:solidFill>
              </a:rPr>
              <a:t>ta</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lên</a:t>
            </a:r>
            <a:r>
              <a:rPr lang="en-US" dirty="0">
                <a:solidFill>
                  <a:srgbClr val="0000FF"/>
                </a:solidFill>
              </a:rPr>
              <a:t> </a:t>
            </a:r>
            <a:r>
              <a:rPr lang="en-US" dirty="0" err="1">
                <a:solidFill>
                  <a:srgbClr val="0000FF"/>
                </a:solidFill>
              </a:rPr>
              <a:t>tiếng</a:t>
            </a:r>
            <a:r>
              <a:rPr lang="en-US" dirty="0">
                <a:solidFill>
                  <a:srgbClr val="0000FF"/>
                </a:solidFill>
              </a:rPr>
              <a:t> </a:t>
            </a:r>
            <a:r>
              <a:rPr lang="en-US" dirty="0" err="1">
                <a:solidFill>
                  <a:srgbClr val="0000FF"/>
                </a:solidFill>
              </a:rPr>
              <a:t>ngăn</a:t>
            </a:r>
            <a:r>
              <a:rPr lang="en-US" dirty="0">
                <a:solidFill>
                  <a:srgbClr val="0000FF"/>
                </a:solidFill>
              </a:rPr>
              <a:t> </a:t>
            </a:r>
            <a:r>
              <a:rPr lang="en-US" dirty="0" err="1">
                <a:solidFill>
                  <a:srgbClr val="0000FF"/>
                </a:solidFill>
              </a:rPr>
              <a:t>chặn</a:t>
            </a:r>
            <a:r>
              <a:rPr lang="en-US" dirty="0">
                <a:solidFill>
                  <a:srgbClr val="0000FF"/>
                </a:solidFill>
              </a:rPr>
              <a:t> </a:t>
            </a:r>
            <a:r>
              <a:rPr lang="en-US" dirty="0" err="1">
                <a:solidFill>
                  <a:srgbClr val="0000FF"/>
                </a:solidFill>
              </a:rPr>
              <a:t>nó</a:t>
            </a:r>
            <a:r>
              <a:rPr lang="en-US" dirty="0">
                <a:solidFill>
                  <a:srgbClr val="0000FF"/>
                </a:solidFill>
              </a:rPr>
              <a:t>, </a:t>
            </a:r>
            <a:r>
              <a:rPr lang="en-US" dirty="0" err="1">
                <a:solidFill>
                  <a:srgbClr val="0000FF"/>
                </a:solidFill>
              </a:rPr>
              <a:t>loại</a:t>
            </a:r>
            <a:r>
              <a:rPr lang="en-US" dirty="0">
                <a:solidFill>
                  <a:srgbClr val="0000FF"/>
                </a:solidFill>
              </a:rPr>
              <a:t> </a:t>
            </a:r>
            <a:r>
              <a:rPr lang="en-US" dirty="0" err="1">
                <a:solidFill>
                  <a:srgbClr val="0000FF"/>
                </a:solidFill>
              </a:rPr>
              <a:t>bỏ</a:t>
            </a:r>
            <a:r>
              <a:rPr lang="en-US" dirty="0">
                <a:solidFill>
                  <a:srgbClr val="0000FF"/>
                </a:solidFill>
              </a:rPr>
              <a:t> </a:t>
            </a:r>
            <a:r>
              <a:rPr lang="en-US" dirty="0" err="1">
                <a:solidFill>
                  <a:srgbClr val="0000FF"/>
                </a:solidFill>
              </a:rPr>
              <a:t>nó</a:t>
            </a:r>
            <a:r>
              <a:rPr lang="en-US" dirty="0">
                <a:solidFill>
                  <a:srgbClr val="0000FF"/>
                </a:solidFill>
              </a:rPr>
              <a:t> </a:t>
            </a:r>
            <a:r>
              <a:rPr lang="en-US" dirty="0" err="1">
                <a:solidFill>
                  <a:srgbClr val="0000FF"/>
                </a:solidFill>
              </a:rPr>
              <a:t>ra</a:t>
            </a:r>
            <a:r>
              <a:rPr lang="en-US" dirty="0">
                <a:solidFill>
                  <a:srgbClr val="0000FF"/>
                </a:solidFill>
              </a:rPr>
              <a:t> </a:t>
            </a:r>
            <a:r>
              <a:rPr lang="en-US" dirty="0" err="1">
                <a:solidFill>
                  <a:srgbClr val="0000FF"/>
                </a:solidFill>
              </a:rPr>
              <a:t>khỏi</a:t>
            </a:r>
            <a:r>
              <a:rPr lang="en-US" dirty="0">
                <a:solidFill>
                  <a:srgbClr val="0000FF"/>
                </a:solidFill>
              </a:rPr>
              <a:t> </a:t>
            </a:r>
            <a:r>
              <a:rPr lang="en-US" dirty="0" err="1">
                <a:solidFill>
                  <a:srgbClr val="0000FF"/>
                </a:solidFill>
              </a:rPr>
              <a:t>cuộc</a:t>
            </a:r>
            <a:r>
              <a:rPr lang="en-US" dirty="0">
                <a:solidFill>
                  <a:srgbClr val="0000FF"/>
                </a:solidFill>
              </a:rPr>
              <a:t> </a:t>
            </a:r>
            <a:r>
              <a:rPr lang="en-US" dirty="0" err="1">
                <a:solidFill>
                  <a:srgbClr val="0000FF"/>
                </a:solidFill>
              </a:rPr>
              <a:t>sống</a:t>
            </a:r>
            <a:r>
              <a:rPr lang="en-US" dirty="0">
                <a:solidFill>
                  <a:srgbClr val="0000FF"/>
                </a:solidFill>
              </a:rPr>
              <a:t> </a:t>
            </a:r>
            <a:r>
              <a:rPr lang="en-US" dirty="0" err="1">
                <a:solidFill>
                  <a:srgbClr val="0000FF"/>
                </a:solidFill>
              </a:rPr>
              <a:t>hiện</a:t>
            </a:r>
            <a:r>
              <a:rPr lang="en-US" dirty="0">
                <a:solidFill>
                  <a:srgbClr val="0000FF"/>
                </a:solidFill>
              </a:rPr>
              <a:t> </a:t>
            </a:r>
            <a:r>
              <a:rPr lang="en-US" dirty="0" err="1">
                <a:solidFill>
                  <a:srgbClr val="0000FF"/>
                </a:solidFill>
              </a:rPr>
              <a:t>tại</a:t>
            </a:r>
            <a:r>
              <a:rPr lang="en-US" dirty="0">
                <a:solidFill>
                  <a:srgbClr val="0000FF"/>
                </a:solidFill>
              </a:rPr>
              <a:t> </a:t>
            </a:r>
            <a:r>
              <a:rPr lang="en-US" dirty="0" err="1">
                <a:solidFill>
                  <a:srgbClr val="0000FF"/>
                </a:solidFill>
              </a:rPr>
              <a:t>của</a:t>
            </a:r>
            <a:r>
              <a:rPr lang="en-US" dirty="0">
                <a:solidFill>
                  <a:srgbClr val="0000FF"/>
                </a:solidFill>
              </a:rPr>
              <a:t> </a:t>
            </a:r>
            <a:r>
              <a:rPr lang="en-US" dirty="0" err="1">
                <a:solidFill>
                  <a:srgbClr val="0000FF"/>
                </a:solidFill>
              </a:rPr>
              <a:t>chúng</a:t>
            </a:r>
            <a:r>
              <a:rPr lang="en-US" dirty="0">
                <a:solidFill>
                  <a:srgbClr val="0000FF"/>
                </a:solidFill>
              </a:rPr>
              <a:t> </a:t>
            </a:r>
            <a:r>
              <a:rPr lang="en-US" dirty="0" err="1">
                <a:solidFill>
                  <a:srgbClr val="0000FF"/>
                </a:solidFill>
              </a:rPr>
              <a:t>ta</a:t>
            </a:r>
            <a:r>
              <a:rPr lang="en-US" dirty="0">
                <a:solidFill>
                  <a:srgbClr val="0000FF"/>
                </a:solidFill>
              </a:rPr>
              <a:t>.</a:t>
            </a:r>
          </a:p>
          <a:p>
            <a:pPr algn="just"/>
            <a:r>
              <a:rPr lang="en-US" dirty="0">
                <a:solidFill>
                  <a:srgbClr val="0000FF"/>
                </a:solidFill>
              </a:rPr>
              <a:t>     - </a:t>
            </a:r>
            <a:r>
              <a:rPr lang="en-US" dirty="0" err="1">
                <a:solidFill>
                  <a:srgbClr val="0000FF"/>
                </a:solidFill>
              </a:rPr>
              <a:t>Mỗi</a:t>
            </a:r>
            <a:r>
              <a:rPr lang="en-US" dirty="0">
                <a:solidFill>
                  <a:srgbClr val="0000FF"/>
                </a:solidFill>
              </a:rPr>
              <a:t> </a:t>
            </a:r>
            <a:r>
              <a:rPr lang="en-US" dirty="0" err="1">
                <a:solidFill>
                  <a:srgbClr val="0000FF"/>
                </a:solidFill>
              </a:rPr>
              <a:t>cá</a:t>
            </a:r>
            <a:r>
              <a:rPr lang="en-US" dirty="0">
                <a:solidFill>
                  <a:srgbClr val="0000FF"/>
                </a:solidFill>
              </a:rPr>
              <a:t> </a:t>
            </a:r>
            <a:r>
              <a:rPr lang="en-US" dirty="0" err="1">
                <a:solidFill>
                  <a:srgbClr val="0000FF"/>
                </a:solidFill>
              </a:rPr>
              <a:t>nhân</a:t>
            </a:r>
            <a:r>
              <a:rPr lang="en-US" dirty="0">
                <a:solidFill>
                  <a:srgbClr val="0000FF"/>
                </a:solidFill>
              </a:rPr>
              <a:t> </a:t>
            </a:r>
            <a:r>
              <a:rPr lang="en-US" dirty="0" err="1">
                <a:solidFill>
                  <a:srgbClr val="0000FF"/>
                </a:solidFill>
              </a:rPr>
              <a:t>cần</a:t>
            </a:r>
            <a:r>
              <a:rPr lang="en-US" dirty="0">
                <a:solidFill>
                  <a:srgbClr val="0000FF"/>
                </a:solidFill>
              </a:rPr>
              <a:t> </a:t>
            </a:r>
            <a:r>
              <a:rPr lang="en-US" dirty="0" err="1">
                <a:solidFill>
                  <a:srgbClr val="0000FF"/>
                </a:solidFill>
              </a:rPr>
              <a:t>phải</a:t>
            </a:r>
            <a:r>
              <a:rPr lang="en-US" dirty="0">
                <a:solidFill>
                  <a:srgbClr val="0000FF"/>
                </a:solidFill>
              </a:rPr>
              <a:t> </a:t>
            </a:r>
            <a:r>
              <a:rPr lang="en-US" dirty="0" err="1">
                <a:solidFill>
                  <a:srgbClr val="0000FF"/>
                </a:solidFill>
              </a:rPr>
              <a:t>tự</a:t>
            </a:r>
            <a:r>
              <a:rPr lang="en-US" dirty="0">
                <a:solidFill>
                  <a:srgbClr val="0000FF"/>
                </a:solidFill>
              </a:rPr>
              <a:t> </a:t>
            </a:r>
            <a:r>
              <a:rPr lang="en-US" dirty="0" err="1">
                <a:solidFill>
                  <a:srgbClr val="0000FF"/>
                </a:solidFill>
              </a:rPr>
              <a:t>rèn</a:t>
            </a:r>
            <a:r>
              <a:rPr lang="en-US" dirty="0">
                <a:solidFill>
                  <a:srgbClr val="0000FF"/>
                </a:solidFill>
              </a:rPr>
              <a:t> </a:t>
            </a:r>
            <a:r>
              <a:rPr lang="en-US" dirty="0" err="1">
                <a:solidFill>
                  <a:srgbClr val="0000FF"/>
                </a:solidFill>
              </a:rPr>
              <a:t>luyện</a:t>
            </a:r>
            <a:r>
              <a:rPr lang="en-US" dirty="0">
                <a:solidFill>
                  <a:srgbClr val="0000FF"/>
                </a:solidFill>
              </a:rPr>
              <a:t> </a:t>
            </a:r>
            <a:r>
              <a:rPr lang="en-US" dirty="0" err="1">
                <a:solidFill>
                  <a:srgbClr val="0000FF"/>
                </a:solidFill>
              </a:rPr>
              <a:t>đạo</a:t>
            </a:r>
            <a:r>
              <a:rPr lang="en-US" dirty="0">
                <a:solidFill>
                  <a:srgbClr val="0000FF"/>
                </a:solidFill>
              </a:rPr>
              <a:t> </a:t>
            </a:r>
            <a:r>
              <a:rPr lang="en-US" dirty="0" err="1">
                <a:solidFill>
                  <a:srgbClr val="0000FF"/>
                </a:solidFill>
              </a:rPr>
              <a:t>đức</a:t>
            </a:r>
            <a:r>
              <a:rPr lang="en-US" dirty="0">
                <a:solidFill>
                  <a:srgbClr val="0000FF"/>
                </a:solidFill>
              </a:rPr>
              <a:t> </a:t>
            </a:r>
            <a:r>
              <a:rPr lang="en-US" dirty="0" err="1">
                <a:solidFill>
                  <a:srgbClr val="0000FF"/>
                </a:solidFill>
              </a:rPr>
              <a:t>của</a:t>
            </a:r>
            <a:r>
              <a:rPr lang="en-US" dirty="0">
                <a:solidFill>
                  <a:srgbClr val="0000FF"/>
                </a:solidFill>
              </a:rPr>
              <a:t> </a:t>
            </a:r>
            <a:r>
              <a:rPr lang="en-US" dirty="0" err="1">
                <a:solidFill>
                  <a:srgbClr val="0000FF"/>
                </a:solidFill>
              </a:rPr>
              <a:t>mình</a:t>
            </a:r>
            <a:r>
              <a:rPr lang="en-US" dirty="0">
                <a:solidFill>
                  <a:srgbClr val="0000FF"/>
                </a:solidFill>
              </a:rPr>
              <a:t> </a:t>
            </a:r>
            <a:r>
              <a:rPr lang="en-US" dirty="0" err="1">
                <a:solidFill>
                  <a:srgbClr val="0000FF"/>
                </a:solidFill>
              </a:rPr>
              <a:t>biết</a:t>
            </a:r>
            <a:r>
              <a:rPr lang="en-US" dirty="0">
                <a:solidFill>
                  <a:srgbClr val="0000FF"/>
                </a:solidFill>
              </a:rPr>
              <a:t> </a:t>
            </a:r>
            <a:r>
              <a:rPr lang="en-US" dirty="0" err="1">
                <a:solidFill>
                  <a:srgbClr val="0000FF"/>
                </a:solidFill>
              </a:rPr>
              <a:t>phân</a:t>
            </a:r>
            <a:r>
              <a:rPr lang="en-US" dirty="0">
                <a:solidFill>
                  <a:srgbClr val="0000FF"/>
                </a:solidFill>
              </a:rPr>
              <a:t> </a:t>
            </a:r>
            <a:r>
              <a:rPr lang="en-US" dirty="0" err="1">
                <a:solidFill>
                  <a:srgbClr val="0000FF"/>
                </a:solidFill>
              </a:rPr>
              <a:t>biệt</a:t>
            </a:r>
            <a:r>
              <a:rPr lang="en-US" dirty="0">
                <a:solidFill>
                  <a:srgbClr val="0000FF"/>
                </a:solidFill>
              </a:rPr>
              <a:t> </a:t>
            </a:r>
            <a:r>
              <a:rPr lang="en-US" dirty="0" err="1">
                <a:solidFill>
                  <a:srgbClr val="0000FF"/>
                </a:solidFill>
              </a:rPr>
              <a:t>đúng</a:t>
            </a:r>
            <a:r>
              <a:rPr lang="en-US" dirty="0">
                <a:solidFill>
                  <a:srgbClr val="0000FF"/>
                </a:solidFill>
              </a:rPr>
              <a:t>, </a:t>
            </a:r>
            <a:r>
              <a:rPr lang="en-US" dirty="0" err="1">
                <a:solidFill>
                  <a:srgbClr val="0000FF"/>
                </a:solidFill>
              </a:rPr>
              <a:t>sai</a:t>
            </a:r>
            <a:r>
              <a:rPr lang="en-US" dirty="0">
                <a:solidFill>
                  <a:srgbClr val="0000FF"/>
                </a:solidFill>
              </a:rPr>
              <a:t>, </a:t>
            </a:r>
            <a:r>
              <a:rPr lang="en-US" dirty="0" err="1">
                <a:solidFill>
                  <a:srgbClr val="0000FF"/>
                </a:solidFill>
              </a:rPr>
              <a:t>đạo</a:t>
            </a:r>
            <a:r>
              <a:rPr lang="en-US" dirty="0">
                <a:solidFill>
                  <a:srgbClr val="0000FF"/>
                </a:solidFill>
              </a:rPr>
              <a:t> </a:t>
            </a:r>
            <a:r>
              <a:rPr lang="en-US" dirty="0" err="1">
                <a:solidFill>
                  <a:srgbClr val="0000FF"/>
                </a:solidFill>
              </a:rPr>
              <a:t>lý</a:t>
            </a:r>
            <a:r>
              <a:rPr lang="en-US" dirty="0">
                <a:solidFill>
                  <a:srgbClr val="0000FF"/>
                </a:solidFill>
              </a:rPr>
              <a:t>, </a:t>
            </a:r>
            <a:r>
              <a:rPr lang="en-US" dirty="0" err="1">
                <a:solidFill>
                  <a:srgbClr val="0000FF"/>
                </a:solidFill>
              </a:rPr>
              <a:t>lễ</a:t>
            </a:r>
            <a:r>
              <a:rPr lang="en-US" dirty="0">
                <a:solidFill>
                  <a:srgbClr val="0000FF"/>
                </a:solidFill>
              </a:rPr>
              <a:t> </a:t>
            </a:r>
            <a:r>
              <a:rPr lang="en-US" dirty="0" err="1">
                <a:solidFill>
                  <a:srgbClr val="0000FF"/>
                </a:solidFill>
              </a:rPr>
              <a:t>nghĩa</a:t>
            </a:r>
            <a:r>
              <a:rPr lang="en-US" dirty="0">
                <a:solidFill>
                  <a:srgbClr val="0000FF"/>
                </a:solidFill>
              </a:rPr>
              <a:t>. </a:t>
            </a:r>
            <a:r>
              <a:rPr lang="en-US" dirty="0" err="1">
                <a:solidFill>
                  <a:srgbClr val="0000FF"/>
                </a:solidFill>
              </a:rPr>
              <a:t>Phải</a:t>
            </a:r>
            <a:r>
              <a:rPr lang="en-US" dirty="0">
                <a:solidFill>
                  <a:srgbClr val="0000FF"/>
                </a:solidFill>
              </a:rPr>
              <a:t> </a:t>
            </a:r>
            <a:r>
              <a:rPr lang="en-US" dirty="0" err="1">
                <a:solidFill>
                  <a:srgbClr val="0000FF"/>
                </a:solidFill>
              </a:rPr>
              <a:t>có</a:t>
            </a:r>
            <a:r>
              <a:rPr lang="en-US" dirty="0">
                <a:solidFill>
                  <a:srgbClr val="0000FF"/>
                </a:solidFill>
              </a:rPr>
              <a:t> </a:t>
            </a:r>
            <a:r>
              <a:rPr lang="en-US" dirty="0" err="1">
                <a:solidFill>
                  <a:srgbClr val="0000FF"/>
                </a:solidFill>
              </a:rPr>
              <a:t>tinh</a:t>
            </a:r>
            <a:r>
              <a:rPr lang="en-US" dirty="0">
                <a:solidFill>
                  <a:srgbClr val="0000FF"/>
                </a:solidFill>
              </a:rPr>
              <a:t> </a:t>
            </a:r>
            <a:r>
              <a:rPr lang="en-US" dirty="0" err="1">
                <a:solidFill>
                  <a:srgbClr val="0000FF"/>
                </a:solidFill>
              </a:rPr>
              <a:t>thần</a:t>
            </a:r>
            <a:r>
              <a:rPr lang="en-US" dirty="0">
                <a:solidFill>
                  <a:srgbClr val="0000FF"/>
                </a:solidFill>
              </a:rPr>
              <a:t> </a:t>
            </a:r>
            <a:r>
              <a:rPr lang="en-US" dirty="0" err="1">
                <a:solidFill>
                  <a:srgbClr val="0000FF"/>
                </a:solidFill>
              </a:rPr>
              <a:t>chống</a:t>
            </a:r>
            <a:r>
              <a:rPr lang="en-US" dirty="0">
                <a:solidFill>
                  <a:srgbClr val="0000FF"/>
                </a:solidFill>
              </a:rPr>
              <a:t> </a:t>
            </a:r>
            <a:r>
              <a:rPr lang="en-US" dirty="0" err="1">
                <a:solidFill>
                  <a:srgbClr val="0000FF"/>
                </a:solidFill>
              </a:rPr>
              <a:t>lại</a:t>
            </a:r>
            <a:r>
              <a:rPr lang="en-US" dirty="0">
                <a:solidFill>
                  <a:srgbClr val="0000FF"/>
                </a:solidFill>
              </a:rPr>
              <a:t> </a:t>
            </a:r>
            <a:r>
              <a:rPr lang="en-US" dirty="0" err="1">
                <a:solidFill>
                  <a:srgbClr val="0000FF"/>
                </a:solidFill>
              </a:rPr>
              <a:t>cái</a:t>
            </a:r>
            <a:r>
              <a:rPr lang="en-US" dirty="0">
                <a:solidFill>
                  <a:srgbClr val="0000FF"/>
                </a:solidFill>
              </a:rPr>
              <a:t> </a:t>
            </a:r>
            <a:r>
              <a:rPr lang="en-US" dirty="0" err="1">
                <a:solidFill>
                  <a:srgbClr val="0000FF"/>
                </a:solidFill>
              </a:rPr>
              <a:t>xấu</a:t>
            </a:r>
            <a:r>
              <a:rPr lang="en-US" dirty="0">
                <a:solidFill>
                  <a:srgbClr val="0000FF"/>
                </a:solidFill>
              </a:rPr>
              <a:t> </a:t>
            </a:r>
            <a:r>
              <a:rPr lang="en-US" dirty="0" err="1">
                <a:solidFill>
                  <a:srgbClr val="0000FF"/>
                </a:solidFill>
              </a:rPr>
              <a:t>cái</a:t>
            </a:r>
            <a:r>
              <a:rPr lang="en-US" dirty="0">
                <a:solidFill>
                  <a:srgbClr val="0000FF"/>
                </a:solidFill>
              </a:rPr>
              <a:t> </a:t>
            </a:r>
            <a:r>
              <a:rPr lang="en-US" dirty="0" err="1">
                <a:solidFill>
                  <a:srgbClr val="0000FF"/>
                </a:solidFill>
              </a:rPr>
              <a:t>ác</a:t>
            </a:r>
            <a:r>
              <a:rPr lang="en-US" dirty="0">
                <a:solidFill>
                  <a:srgbClr val="0000FF"/>
                </a:solidFill>
              </a:rPr>
              <a:t>, </a:t>
            </a:r>
            <a:r>
              <a:rPr lang="en-US" dirty="0" err="1">
                <a:solidFill>
                  <a:srgbClr val="0000FF"/>
                </a:solidFill>
              </a:rPr>
              <a:t>không</a:t>
            </a:r>
            <a:r>
              <a:rPr lang="en-US" dirty="0">
                <a:solidFill>
                  <a:srgbClr val="0000FF"/>
                </a:solidFill>
              </a:rPr>
              <a:t> </a:t>
            </a:r>
            <a:r>
              <a:rPr lang="en-US" dirty="0" err="1">
                <a:solidFill>
                  <a:srgbClr val="0000FF"/>
                </a:solidFill>
              </a:rPr>
              <a:t>im</a:t>
            </a:r>
            <a:r>
              <a:rPr lang="en-US" dirty="0">
                <a:solidFill>
                  <a:srgbClr val="0000FF"/>
                </a:solidFill>
              </a:rPr>
              <a:t> </a:t>
            </a:r>
            <a:r>
              <a:rPr lang="en-US" dirty="0" err="1">
                <a:solidFill>
                  <a:srgbClr val="0000FF"/>
                </a:solidFill>
              </a:rPr>
              <a:t>lặng</a:t>
            </a:r>
            <a:r>
              <a:rPr lang="en-US" dirty="0">
                <a:solidFill>
                  <a:srgbClr val="0000FF"/>
                </a:solidFill>
              </a:rPr>
              <a:t>, </a:t>
            </a:r>
            <a:r>
              <a:rPr lang="en-US" dirty="0" err="1">
                <a:solidFill>
                  <a:srgbClr val="0000FF"/>
                </a:solidFill>
              </a:rPr>
              <a:t>thờ</a:t>
            </a:r>
            <a:r>
              <a:rPr lang="en-US" dirty="0">
                <a:solidFill>
                  <a:srgbClr val="0000FF"/>
                </a:solidFill>
              </a:rPr>
              <a:t> ơ </a:t>
            </a:r>
            <a:r>
              <a:rPr lang="en-US" dirty="0" err="1">
                <a:solidFill>
                  <a:srgbClr val="0000FF"/>
                </a:solidFill>
              </a:rPr>
              <a:t>để</a:t>
            </a:r>
            <a:r>
              <a:rPr lang="en-US" dirty="0">
                <a:solidFill>
                  <a:srgbClr val="0000FF"/>
                </a:solidFill>
              </a:rPr>
              <a:t> </a:t>
            </a:r>
            <a:r>
              <a:rPr lang="en-US" dirty="0" err="1">
                <a:solidFill>
                  <a:srgbClr val="0000FF"/>
                </a:solidFill>
              </a:rPr>
              <a:t>cho</a:t>
            </a:r>
            <a:r>
              <a:rPr lang="en-US" dirty="0">
                <a:solidFill>
                  <a:srgbClr val="0000FF"/>
                </a:solidFill>
              </a:rPr>
              <a:t> </a:t>
            </a:r>
            <a:r>
              <a:rPr lang="en-US" dirty="0" err="1">
                <a:solidFill>
                  <a:srgbClr val="0000FF"/>
                </a:solidFill>
              </a:rPr>
              <a:t>chúng</a:t>
            </a:r>
            <a:r>
              <a:rPr lang="en-US" dirty="0">
                <a:solidFill>
                  <a:srgbClr val="0000FF"/>
                </a:solidFill>
              </a:rPr>
              <a:t> </a:t>
            </a:r>
            <a:r>
              <a:rPr lang="en-US" dirty="0" err="1">
                <a:solidFill>
                  <a:srgbClr val="0000FF"/>
                </a:solidFill>
              </a:rPr>
              <a:t>phát</a:t>
            </a:r>
            <a:r>
              <a:rPr lang="en-US" dirty="0">
                <a:solidFill>
                  <a:srgbClr val="0000FF"/>
                </a:solidFill>
              </a:rPr>
              <a:t> </a:t>
            </a:r>
            <a:r>
              <a:rPr lang="en-US" dirty="0" err="1">
                <a:solidFill>
                  <a:srgbClr val="0000FF"/>
                </a:solidFill>
              </a:rPr>
              <a:t>triển</a:t>
            </a:r>
            <a:r>
              <a:rPr lang="en-US" dirty="0">
                <a:solidFill>
                  <a:srgbClr val="0000FF"/>
                </a:solidFill>
              </a:rPr>
              <a:t>.</a:t>
            </a:r>
          </a:p>
        </p:txBody>
      </p:sp>
    </p:spTree>
    <p:extLst>
      <p:ext uri="{BB962C8B-B14F-4D97-AF65-F5344CB8AC3E}">
        <p14:creationId xmlns="" xmlns:p14="http://schemas.microsoft.com/office/powerpoint/2010/main" val="887744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04705"/>
            <a:ext cx="12011891" cy="4893647"/>
          </a:xfrm>
          <a:prstGeom prst="rect">
            <a:avLst/>
          </a:prstGeom>
          <a:noFill/>
        </p:spPr>
        <p:txBody>
          <a:bodyPr wrap="square" rtlCol="0">
            <a:spAutoFit/>
          </a:bodyPr>
          <a:lstStyle/>
          <a:p>
            <a:pPr algn="just"/>
            <a:r>
              <a:rPr lang="en-US" sz="2400" b="1">
                <a:solidFill>
                  <a:srgbClr val="FF0000"/>
                </a:solidFill>
              </a:rPr>
              <a:t>3. Vấn đề 3:</a:t>
            </a:r>
            <a:r>
              <a:rPr lang="en-US" sz="2400">
                <a:solidFill>
                  <a:srgbClr val="FF0000"/>
                </a:solidFill>
              </a:rPr>
              <a:t> </a:t>
            </a:r>
          </a:p>
          <a:p>
            <a:pPr algn="just"/>
            <a:r>
              <a:rPr lang="en-US" sz="2400" i="1">
                <a:solidFill>
                  <a:srgbClr val="FF0000"/>
                </a:solidFill>
              </a:rPr>
              <a:t>	</a:t>
            </a:r>
            <a:r>
              <a:rPr lang="en-US" sz="2400" i="1">
                <a:solidFill>
                  <a:srgbClr val="0000FF"/>
                </a:solidFill>
              </a:rPr>
              <a:t>“Tôi, một quả bom trên đồi. Nho, hai quả dưới lòng đường. Chị Thao, một quả dưới chân cái hầm ba-ri-e cũ”.</a:t>
            </a:r>
            <a:endParaRPr lang="en-US" sz="2400">
              <a:solidFill>
                <a:srgbClr val="0000FF"/>
              </a:solidFill>
            </a:endParaRPr>
          </a:p>
          <a:p>
            <a:pPr algn="r"/>
            <a:r>
              <a:rPr lang="en-US" sz="2400">
                <a:solidFill>
                  <a:srgbClr val="0000FF"/>
                </a:solidFill>
              </a:rPr>
              <a:t>(Những ngôi sao xa xôi - Lê Minh Khuê).</a:t>
            </a:r>
          </a:p>
          <a:p>
            <a:pPr algn="just"/>
            <a:r>
              <a:rPr lang="en-US" sz="2400" b="1" u="sng">
                <a:solidFill>
                  <a:srgbClr val="0000FF"/>
                </a:solidFill>
              </a:rPr>
              <a:t>Câu 1:</a:t>
            </a:r>
            <a:r>
              <a:rPr lang="en-US" sz="2400" b="1">
                <a:solidFill>
                  <a:srgbClr val="0000FF"/>
                </a:solidFill>
              </a:rPr>
              <a:t> </a:t>
            </a:r>
            <a:r>
              <a:rPr lang="en-US" sz="2400">
                <a:solidFill>
                  <a:srgbClr val="0000FF"/>
                </a:solidFill>
              </a:rPr>
              <a:t>Đoạn văn trên là lời kể</a:t>
            </a:r>
            <a:r>
              <a:rPr lang="en-US" sz="2400" b="1">
                <a:solidFill>
                  <a:srgbClr val="0000FF"/>
                </a:solidFill>
              </a:rPr>
              <a:t> </a:t>
            </a:r>
            <a:r>
              <a:rPr lang="en-US" sz="2400">
                <a:solidFill>
                  <a:srgbClr val="0000FF"/>
                </a:solidFill>
              </a:rPr>
              <a:t>của nhân vật nào trong tác phẩm? Viết về</a:t>
            </a:r>
            <a:r>
              <a:rPr lang="en-US" sz="2400" b="1">
                <a:solidFill>
                  <a:srgbClr val="0000FF"/>
                </a:solidFill>
              </a:rPr>
              <a:t> </a:t>
            </a:r>
            <a:r>
              <a:rPr lang="en-US" sz="2400">
                <a:solidFill>
                  <a:srgbClr val="0000FF"/>
                </a:solidFill>
              </a:rPr>
              <a:t>việc gì trong câu</a:t>
            </a:r>
            <a:r>
              <a:rPr lang="en-US" sz="2400" b="1">
                <a:solidFill>
                  <a:srgbClr val="0000FF"/>
                </a:solidFill>
              </a:rPr>
              <a:t> </a:t>
            </a:r>
            <a:r>
              <a:rPr lang="en-US" sz="2400">
                <a:solidFill>
                  <a:srgbClr val="0000FF"/>
                </a:solidFill>
              </a:rPr>
              <a:t>chuyện?</a:t>
            </a:r>
          </a:p>
          <a:p>
            <a:pPr algn="just"/>
            <a:r>
              <a:rPr lang="en-US" sz="2400" b="1" u="sng">
                <a:solidFill>
                  <a:srgbClr val="0000FF"/>
                </a:solidFill>
              </a:rPr>
              <a:t>Câu 2:</a:t>
            </a:r>
            <a:r>
              <a:rPr lang="en-US" sz="2400" b="1">
                <a:solidFill>
                  <a:srgbClr val="0000FF"/>
                </a:solidFill>
              </a:rPr>
              <a:t> </a:t>
            </a:r>
            <a:r>
              <a:rPr lang="en-US" sz="2400">
                <a:solidFill>
                  <a:srgbClr val="0000FF"/>
                </a:solidFill>
              </a:rPr>
              <a:t>Nếu các câu trên viết là:</a:t>
            </a:r>
            <a:r>
              <a:rPr lang="en-US" sz="2400" b="1">
                <a:solidFill>
                  <a:srgbClr val="0000FF"/>
                </a:solidFill>
              </a:rPr>
              <a:t> </a:t>
            </a:r>
            <a:r>
              <a:rPr lang="en-US" sz="2400" i="1">
                <a:solidFill>
                  <a:srgbClr val="0000FF"/>
                </a:solidFill>
              </a:rPr>
              <a:t>“Tôi phá một quả bom trên đồi. Nho phá hai quả dưới lòng</a:t>
            </a:r>
            <a:r>
              <a:rPr lang="en-US" sz="2400" b="1">
                <a:solidFill>
                  <a:srgbClr val="0000FF"/>
                </a:solidFill>
              </a:rPr>
              <a:t> </a:t>
            </a:r>
            <a:r>
              <a:rPr lang="en-US" sz="2400" i="1">
                <a:solidFill>
                  <a:srgbClr val="0000FF"/>
                </a:solidFill>
              </a:rPr>
              <a:t>đường. Chị Thao phá một quả dưới chân cái hầm ba-ri-e cũ.</a:t>
            </a:r>
            <a:r>
              <a:rPr lang="en-US" sz="2400">
                <a:solidFill>
                  <a:srgbClr val="0000FF"/>
                </a:solidFill>
              </a:rPr>
              <a:t>” thì cấu trúc ngữ pháp của câu thay</a:t>
            </a:r>
            <a:r>
              <a:rPr lang="en-US" sz="2400" i="1">
                <a:solidFill>
                  <a:srgbClr val="0000FF"/>
                </a:solidFill>
              </a:rPr>
              <a:t> </a:t>
            </a:r>
            <a:r>
              <a:rPr lang="en-US" sz="2400">
                <a:solidFill>
                  <a:srgbClr val="0000FF"/>
                </a:solidFill>
              </a:rPr>
              <a:t>đổi như thế nào? Vậy, cách đặt câu như trong tác phẩm có tác dụng đối với việc diễn tả ý và gợi cảm xúc như thế nào?</a:t>
            </a:r>
          </a:p>
          <a:p>
            <a:pPr algn="just"/>
            <a:r>
              <a:rPr lang="en-US" sz="2400" b="1" u="sng">
                <a:solidFill>
                  <a:srgbClr val="0000FF"/>
                </a:solidFill>
              </a:rPr>
              <a:t>Câu 3</a:t>
            </a:r>
            <a:r>
              <a:rPr lang="en-US" sz="2400" b="1">
                <a:solidFill>
                  <a:srgbClr val="0000FF"/>
                </a:solidFill>
              </a:rPr>
              <a:t>: </a:t>
            </a:r>
            <a:r>
              <a:rPr lang="en-US" sz="2400">
                <a:solidFill>
                  <a:srgbClr val="0000FF"/>
                </a:solidFill>
              </a:rPr>
              <a:t>Ba cô gái được giới thiệu trong đoạn văn trên họ là những con người dũng cảm tiêu biểu</a:t>
            </a:r>
            <a:r>
              <a:rPr lang="en-US" sz="2400" b="1">
                <a:solidFill>
                  <a:srgbClr val="0000FF"/>
                </a:solidFill>
              </a:rPr>
              <a:t> </a:t>
            </a:r>
            <a:r>
              <a:rPr lang="en-US" sz="2400">
                <a:solidFill>
                  <a:srgbClr val="0000FF"/>
                </a:solidFill>
              </a:rPr>
              <a:t>cho thế hệ trẻ Việt Nam anh hùng. Hãy viết một đoạn văn khoảng 12 câu nêu suy nghĩ của em về lòng dũng cảm của tuổi trẻ hiện nay</a:t>
            </a:r>
            <a:r>
              <a:rPr lang="en-US" sz="2400" b="1">
                <a:solidFill>
                  <a:srgbClr val="0000FF"/>
                </a:solidFill>
              </a:rPr>
              <a:t>.</a:t>
            </a:r>
            <a:endParaRPr lang="en-US" sz="2400">
              <a:solidFill>
                <a:srgbClr val="0000FF"/>
              </a:solidFill>
            </a:endParaRPr>
          </a:p>
        </p:txBody>
      </p:sp>
    </p:spTree>
    <p:extLst>
      <p:ext uri="{BB962C8B-B14F-4D97-AF65-F5344CB8AC3E}">
        <p14:creationId xmlns="" xmlns:p14="http://schemas.microsoft.com/office/powerpoint/2010/main" val="38475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4067" y="629417"/>
            <a:ext cx="11831782" cy="6217087"/>
          </a:xfrm>
          <a:prstGeom prst="rect">
            <a:avLst/>
          </a:prstGeom>
          <a:noFill/>
        </p:spPr>
        <p:txBody>
          <a:bodyPr wrap="square" rtlCol="0">
            <a:spAutoFit/>
          </a:bodyPr>
          <a:lstStyle/>
          <a:p>
            <a:pPr algn="just"/>
            <a:r>
              <a:rPr lang="en-US" sz="2400" b="1" dirty="0" err="1">
                <a:solidFill>
                  <a:srgbClr val="FF0000"/>
                </a:solidFill>
              </a:rPr>
              <a:t>Gợi</a:t>
            </a:r>
            <a:r>
              <a:rPr lang="en-US" sz="2400" b="1" dirty="0">
                <a:solidFill>
                  <a:srgbClr val="FF0000"/>
                </a:solidFill>
              </a:rPr>
              <a:t> ý </a:t>
            </a:r>
            <a:r>
              <a:rPr lang="en-US" sz="2400" b="1" dirty="0" err="1">
                <a:solidFill>
                  <a:srgbClr val="FF0000"/>
                </a:solidFill>
              </a:rPr>
              <a:t>vấn</a:t>
            </a:r>
            <a:r>
              <a:rPr lang="en-US" sz="2400" b="1" dirty="0">
                <a:solidFill>
                  <a:srgbClr val="FF0000"/>
                </a:solidFill>
              </a:rPr>
              <a:t> </a:t>
            </a:r>
            <a:r>
              <a:rPr lang="en-US" sz="2400" b="1" dirty="0" err="1">
                <a:solidFill>
                  <a:srgbClr val="FF0000"/>
                </a:solidFill>
              </a:rPr>
              <a:t>đề</a:t>
            </a:r>
            <a:r>
              <a:rPr lang="en-US" sz="2400" b="1" dirty="0">
                <a:solidFill>
                  <a:srgbClr val="FF0000"/>
                </a:solidFill>
              </a:rPr>
              <a:t> 3:</a:t>
            </a:r>
          </a:p>
          <a:p>
            <a:pPr algn="just"/>
            <a:r>
              <a:rPr lang="en-US" sz="2200" b="1" u="sng" dirty="0" err="1">
                <a:solidFill>
                  <a:srgbClr val="0000FF"/>
                </a:solidFill>
              </a:rPr>
              <a:t>Câu</a:t>
            </a:r>
            <a:r>
              <a:rPr lang="en-US" sz="2200" b="1" u="sng" dirty="0">
                <a:solidFill>
                  <a:srgbClr val="0000FF"/>
                </a:solidFill>
              </a:rPr>
              <a:t> 1:</a:t>
            </a:r>
            <a:r>
              <a:rPr lang="en-US" sz="2200" b="1" dirty="0">
                <a:solidFill>
                  <a:srgbClr val="0000FF"/>
                </a:solidFill>
              </a:rPr>
              <a:t> </a:t>
            </a:r>
            <a:r>
              <a:rPr lang="en-US" sz="2200" b="1" dirty="0" err="1">
                <a:solidFill>
                  <a:srgbClr val="0000FF"/>
                </a:solidFill>
              </a:rPr>
              <a:t>Đoạn</a:t>
            </a:r>
            <a:r>
              <a:rPr lang="en-US" sz="2200" b="1" dirty="0">
                <a:solidFill>
                  <a:srgbClr val="0000FF"/>
                </a:solidFill>
              </a:rPr>
              <a:t> </a:t>
            </a:r>
            <a:r>
              <a:rPr lang="en-US" sz="2200" b="1" dirty="0" err="1">
                <a:solidFill>
                  <a:srgbClr val="0000FF"/>
                </a:solidFill>
              </a:rPr>
              <a:t>văn</a:t>
            </a:r>
            <a:r>
              <a:rPr lang="en-US" sz="2200" b="1" dirty="0">
                <a:solidFill>
                  <a:srgbClr val="0000FF"/>
                </a:solidFill>
              </a:rPr>
              <a:t> </a:t>
            </a:r>
            <a:r>
              <a:rPr lang="en-US" sz="2200" b="1" dirty="0" err="1">
                <a:solidFill>
                  <a:srgbClr val="0000FF"/>
                </a:solidFill>
              </a:rPr>
              <a:t>trên</a:t>
            </a:r>
            <a:r>
              <a:rPr lang="en-US" sz="2200" b="1" dirty="0">
                <a:solidFill>
                  <a:srgbClr val="0000FF"/>
                </a:solidFill>
              </a:rPr>
              <a:t> </a:t>
            </a:r>
            <a:r>
              <a:rPr lang="en-US" sz="2200" b="1" dirty="0" err="1">
                <a:solidFill>
                  <a:srgbClr val="0000FF"/>
                </a:solidFill>
              </a:rPr>
              <a:t>là</a:t>
            </a:r>
            <a:r>
              <a:rPr lang="en-US" sz="2200" b="1" dirty="0">
                <a:solidFill>
                  <a:srgbClr val="0000FF"/>
                </a:solidFill>
              </a:rPr>
              <a:t> </a:t>
            </a:r>
            <a:r>
              <a:rPr lang="en-US" sz="2200" b="1" dirty="0" err="1">
                <a:solidFill>
                  <a:srgbClr val="0000FF"/>
                </a:solidFill>
              </a:rPr>
              <a:t>lời</a:t>
            </a:r>
            <a:r>
              <a:rPr lang="en-US" sz="2200" b="1" dirty="0">
                <a:solidFill>
                  <a:srgbClr val="0000FF"/>
                </a:solidFill>
              </a:rPr>
              <a:t> </a:t>
            </a:r>
            <a:r>
              <a:rPr lang="en-US" sz="2200" b="1" dirty="0" err="1">
                <a:solidFill>
                  <a:srgbClr val="0000FF"/>
                </a:solidFill>
              </a:rPr>
              <a:t>kể</a:t>
            </a:r>
            <a:r>
              <a:rPr lang="en-US" sz="2200" b="1" dirty="0">
                <a:solidFill>
                  <a:srgbClr val="0000FF"/>
                </a:solidFill>
              </a:rPr>
              <a:t> </a:t>
            </a:r>
            <a:r>
              <a:rPr lang="en-US" sz="2200" b="1" dirty="0" err="1">
                <a:solidFill>
                  <a:srgbClr val="0000FF"/>
                </a:solidFill>
              </a:rPr>
              <a:t>của</a:t>
            </a:r>
            <a:r>
              <a:rPr lang="en-US" sz="2200" b="1" dirty="0">
                <a:solidFill>
                  <a:srgbClr val="0000FF"/>
                </a:solidFill>
              </a:rPr>
              <a:t> </a:t>
            </a:r>
            <a:r>
              <a:rPr lang="en-US" sz="2200" b="1" dirty="0" err="1">
                <a:solidFill>
                  <a:srgbClr val="0000FF"/>
                </a:solidFill>
              </a:rPr>
              <a:t>nhân</a:t>
            </a:r>
            <a:r>
              <a:rPr lang="en-US" sz="2200" b="1" dirty="0">
                <a:solidFill>
                  <a:srgbClr val="0000FF"/>
                </a:solidFill>
              </a:rPr>
              <a:t> </a:t>
            </a:r>
            <a:r>
              <a:rPr lang="en-US" sz="2200" b="1" dirty="0" err="1">
                <a:solidFill>
                  <a:srgbClr val="0000FF"/>
                </a:solidFill>
              </a:rPr>
              <a:t>vật</a:t>
            </a:r>
            <a:r>
              <a:rPr lang="en-US" sz="2200" b="1" dirty="0">
                <a:solidFill>
                  <a:srgbClr val="0000FF"/>
                </a:solidFill>
              </a:rPr>
              <a:t> </a:t>
            </a:r>
            <a:r>
              <a:rPr lang="en-US" sz="2200" b="1" dirty="0" err="1">
                <a:solidFill>
                  <a:srgbClr val="0000FF"/>
                </a:solidFill>
              </a:rPr>
              <a:t>nào</a:t>
            </a:r>
            <a:r>
              <a:rPr lang="en-US" sz="2200" b="1" dirty="0">
                <a:solidFill>
                  <a:srgbClr val="0000FF"/>
                </a:solidFill>
              </a:rPr>
              <a:t> </a:t>
            </a:r>
            <a:r>
              <a:rPr lang="en-US" sz="2200" b="1" dirty="0" err="1">
                <a:solidFill>
                  <a:srgbClr val="0000FF"/>
                </a:solidFill>
              </a:rPr>
              <a:t>trong</a:t>
            </a:r>
            <a:r>
              <a:rPr lang="en-US" sz="2200" b="1" dirty="0">
                <a:solidFill>
                  <a:srgbClr val="0000FF"/>
                </a:solidFill>
              </a:rPr>
              <a:t> </a:t>
            </a:r>
            <a:r>
              <a:rPr lang="en-US" sz="2200" b="1" dirty="0" err="1">
                <a:solidFill>
                  <a:srgbClr val="0000FF"/>
                </a:solidFill>
              </a:rPr>
              <a:t>tác</a:t>
            </a:r>
            <a:r>
              <a:rPr lang="en-US" sz="2200" b="1" dirty="0">
                <a:solidFill>
                  <a:srgbClr val="0000FF"/>
                </a:solidFill>
              </a:rPr>
              <a:t> </a:t>
            </a:r>
            <a:r>
              <a:rPr lang="en-US" sz="2200" b="1" dirty="0" err="1">
                <a:solidFill>
                  <a:srgbClr val="0000FF"/>
                </a:solidFill>
              </a:rPr>
              <a:t>phẩm</a:t>
            </a:r>
            <a:r>
              <a:rPr lang="en-US" sz="2200" b="1" dirty="0">
                <a:solidFill>
                  <a:srgbClr val="0000FF"/>
                </a:solidFill>
              </a:rPr>
              <a:t>? </a:t>
            </a:r>
            <a:r>
              <a:rPr lang="en-US" sz="2200" b="1" dirty="0" err="1">
                <a:solidFill>
                  <a:srgbClr val="0000FF"/>
                </a:solidFill>
              </a:rPr>
              <a:t>Viết</a:t>
            </a:r>
            <a:r>
              <a:rPr lang="en-US" sz="2200" b="1" dirty="0">
                <a:solidFill>
                  <a:srgbClr val="0000FF"/>
                </a:solidFill>
              </a:rPr>
              <a:t> </a:t>
            </a:r>
            <a:r>
              <a:rPr lang="en-US" sz="2200" b="1" dirty="0" err="1">
                <a:solidFill>
                  <a:srgbClr val="0000FF"/>
                </a:solidFill>
              </a:rPr>
              <a:t>về</a:t>
            </a:r>
            <a:r>
              <a:rPr lang="en-US" sz="2200" b="1" dirty="0">
                <a:solidFill>
                  <a:srgbClr val="0000FF"/>
                </a:solidFill>
              </a:rPr>
              <a:t> </a:t>
            </a:r>
            <a:r>
              <a:rPr lang="en-US" sz="2200" b="1" dirty="0" err="1">
                <a:solidFill>
                  <a:srgbClr val="0000FF"/>
                </a:solidFill>
              </a:rPr>
              <a:t>việc</a:t>
            </a:r>
            <a:r>
              <a:rPr lang="en-US" sz="2200" b="1" dirty="0">
                <a:solidFill>
                  <a:srgbClr val="0000FF"/>
                </a:solidFill>
              </a:rPr>
              <a:t> </a:t>
            </a:r>
            <a:r>
              <a:rPr lang="en-US" sz="2200" b="1" dirty="0" err="1">
                <a:solidFill>
                  <a:srgbClr val="0000FF"/>
                </a:solidFill>
              </a:rPr>
              <a:t>gì</a:t>
            </a:r>
            <a:r>
              <a:rPr lang="en-US" sz="2200" b="1" dirty="0">
                <a:solidFill>
                  <a:srgbClr val="0000FF"/>
                </a:solidFill>
              </a:rPr>
              <a:t> </a:t>
            </a:r>
            <a:r>
              <a:rPr lang="en-US" sz="2200" b="1" dirty="0" err="1">
                <a:solidFill>
                  <a:srgbClr val="0000FF"/>
                </a:solidFill>
              </a:rPr>
              <a:t>trong</a:t>
            </a:r>
            <a:r>
              <a:rPr lang="en-US" sz="2200" b="1" dirty="0">
                <a:solidFill>
                  <a:srgbClr val="0000FF"/>
                </a:solidFill>
              </a:rPr>
              <a:t> </a:t>
            </a:r>
            <a:r>
              <a:rPr lang="en-US" sz="2200" b="1" dirty="0" err="1">
                <a:solidFill>
                  <a:srgbClr val="0000FF"/>
                </a:solidFill>
              </a:rPr>
              <a:t>câu</a:t>
            </a:r>
            <a:r>
              <a:rPr lang="en-US" sz="2200" b="1" dirty="0">
                <a:solidFill>
                  <a:srgbClr val="0000FF"/>
                </a:solidFill>
              </a:rPr>
              <a:t> </a:t>
            </a:r>
            <a:r>
              <a:rPr lang="en-US" sz="2200" b="1" dirty="0" err="1">
                <a:solidFill>
                  <a:srgbClr val="0000FF"/>
                </a:solidFill>
              </a:rPr>
              <a:t>chuyện</a:t>
            </a:r>
            <a:r>
              <a:rPr lang="en-US" sz="2200" b="1" dirty="0">
                <a:solidFill>
                  <a:srgbClr val="0000FF"/>
                </a:solidFill>
              </a:rPr>
              <a:t>?</a:t>
            </a:r>
            <a:endParaRPr lang="en-US" sz="2200" dirty="0">
              <a:solidFill>
                <a:srgbClr val="0000FF"/>
              </a:solidFill>
            </a:endParaRPr>
          </a:p>
          <a:p>
            <a:pPr algn="just"/>
            <a:r>
              <a:rPr lang="en-US" sz="2200" dirty="0">
                <a:solidFill>
                  <a:srgbClr val="0000FF"/>
                </a:solidFill>
              </a:rPr>
              <a:t>    - </a:t>
            </a:r>
            <a:r>
              <a:rPr lang="en-US" sz="2200" dirty="0" err="1">
                <a:solidFill>
                  <a:srgbClr val="0000FF"/>
                </a:solidFill>
              </a:rPr>
              <a:t>Đoạn</a:t>
            </a:r>
            <a:r>
              <a:rPr lang="en-US" sz="2200" dirty="0">
                <a:solidFill>
                  <a:srgbClr val="0000FF"/>
                </a:solidFill>
              </a:rPr>
              <a:t> </a:t>
            </a:r>
            <a:r>
              <a:rPr lang="en-US" sz="2200" dirty="0" err="1">
                <a:solidFill>
                  <a:srgbClr val="0000FF"/>
                </a:solidFill>
              </a:rPr>
              <a:t>văn</a:t>
            </a:r>
            <a:r>
              <a:rPr lang="en-US" sz="2200" dirty="0">
                <a:solidFill>
                  <a:srgbClr val="0000FF"/>
                </a:solidFill>
              </a:rPr>
              <a:t> </a:t>
            </a:r>
            <a:r>
              <a:rPr lang="en-US" sz="2200" dirty="0" err="1">
                <a:solidFill>
                  <a:srgbClr val="0000FF"/>
                </a:solidFill>
              </a:rPr>
              <a:t>trên</a:t>
            </a:r>
            <a:r>
              <a:rPr lang="en-US" sz="2200" dirty="0">
                <a:solidFill>
                  <a:srgbClr val="0000FF"/>
                </a:solidFill>
              </a:rPr>
              <a:t> </a:t>
            </a:r>
            <a:r>
              <a:rPr lang="en-US" sz="2200" dirty="0" err="1">
                <a:solidFill>
                  <a:srgbClr val="0000FF"/>
                </a:solidFill>
              </a:rPr>
              <a:t>là</a:t>
            </a:r>
            <a:r>
              <a:rPr lang="en-US" sz="2200" dirty="0">
                <a:solidFill>
                  <a:srgbClr val="0000FF"/>
                </a:solidFill>
              </a:rPr>
              <a:t> </a:t>
            </a:r>
            <a:r>
              <a:rPr lang="en-US" sz="2200" dirty="0" err="1">
                <a:solidFill>
                  <a:srgbClr val="0000FF"/>
                </a:solidFill>
              </a:rPr>
              <a:t>lời</a:t>
            </a:r>
            <a:r>
              <a:rPr lang="en-US" sz="2200" dirty="0">
                <a:solidFill>
                  <a:srgbClr val="0000FF"/>
                </a:solidFill>
              </a:rPr>
              <a:t> </a:t>
            </a:r>
            <a:r>
              <a:rPr lang="en-US" sz="2200" dirty="0" err="1">
                <a:solidFill>
                  <a:srgbClr val="0000FF"/>
                </a:solidFill>
              </a:rPr>
              <a:t>kể</a:t>
            </a:r>
            <a:r>
              <a:rPr lang="en-US" sz="2200" dirty="0">
                <a:solidFill>
                  <a:srgbClr val="0000FF"/>
                </a:solidFill>
              </a:rPr>
              <a:t> </a:t>
            </a:r>
            <a:r>
              <a:rPr lang="en-US" sz="2200" dirty="0" err="1">
                <a:solidFill>
                  <a:srgbClr val="0000FF"/>
                </a:solidFill>
              </a:rPr>
              <a:t>của</a:t>
            </a:r>
            <a:r>
              <a:rPr lang="en-US" sz="2200" dirty="0">
                <a:solidFill>
                  <a:srgbClr val="0000FF"/>
                </a:solidFill>
              </a:rPr>
              <a:t> </a:t>
            </a:r>
            <a:r>
              <a:rPr lang="en-US" sz="2200" dirty="0" err="1">
                <a:solidFill>
                  <a:srgbClr val="0000FF"/>
                </a:solidFill>
              </a:rPr>
              <a:t>nhân</a:t>
            </a:r>
            <a:r>
              <a:rPr lang="en-US" sz="2200" dirty="0">
                <a:solidFill>
                  <a:srgbClr val="0000FF"/>
                </a:solidFill>
              </a:rPr>
              <a:t> </a:t>
            </a:r>
            <a:r>
              <a:rPr lang="en-US" sz="2200" dirty="0" err="1">
                <a:solidFill>
                  <a:srgbClr val="0000FF"/>
                </a:solidFill>
              </a:rPr>
              <a:t>vật</a:t>
            </a:r>
            <a:r>
              <a:rPr lang="en-US" sz="2200" dirty="0">
                <a:solidFill>
                  <a:srgbClr val="0000FF"/>
                </a:solidFill>
              </a:rPr>
              <a:t> </a:t>
            </a:r>
            <a:r>
              <a:rPr lang="en-US" sz="2200" dirty="0" err="1">
                <a:solidFill>
                  <a:srgbClr val="0000FF"/>
                </a:solidFill>
              </a:rPr>
              <a:t>P</a:t>
            </a:r>
            <a:r>
              <a:rPr lang="en-US" sz="2200" dirty="0" err="1" smtClean="0">
                <a:solidFill>
                  <a:srgbClr val="0000FF"/>
                </a:solidFill>
              </a:rPr>
              <a:t>hương</a:t>
            </a:r>
            <a:r>
              <a:rPr lang="en-US" sz="2200" dirty="0" smtClean="0">
                <a:solidFill>
                  <a:srgbClr val="0000FF"/>
                </a:solidFill>
              </a:rPr>
              <a:t> </a:t>
            </a:r>
            <a:r>
              <a:rPr lang="en-US" sz="2200" dirty="0" err="1">
                <a:solidFill>
                  <a:srgbClr val="0000FF"/>
                </a:solidFill>
              </a:rPr>
              <a:t>Định</a:t>
            </a:r>
            <a:r>
              <a:rPr lang="en-US" sz="2200" dirty="0">
                <a:solidFill>
                  <a:srgbClr val="0000FF"/>
                </a:solidFill>
              </a:rPr>
              <a:t>, </a:t>
            </a:r>
            <a:r>
              <a:rPr lang="en-US" sz="2200" dirty="0" err="1">
                <a:solidFill>
                  <a:srgbClr val="0000FF"/>
                </a:solidFill>
              </a:rPr>
              <a:t>nhân</a:t>
            </a:r>
            <a:r>
              <a:rPr lang="en-US" sz="2200" dirty="0">
                <a:solidFill>
                  <a:srgbClr val="0000FF"/>
                </a:solidFill>
              </a:rPr>
              <a:t> </a:t>
            </a:r>
            <a:r>
              <a:rPr lang="en-US" sz="2200" dirty="0" err="1">
                <a:solidFill>
                  <a:srgbClr val="0000FF"/>
                </a:solidFill>
              </a:rPr>
              <a:t>vật</a:t>
            </a:r>
            <a:r>
              <a:rPr lang="en-US" sz="2200" dirty="0">
                <a:solidFill>
                  <a:srgbClr val="0000FF"/>
                </a:solidFill>
              </a:rPr>
              <a:t> </a:t>
            </a:r>
            <a:r>
              <a:rPr lang="en-US" sz="2200" dirty="0" err="1">
                <a:solidFill>
                  <a:srgbClr val="0000FF"/>
                </a:solidFill>
              </a:rPr>
              <a:t>chính</a:t>
            </a:r>
            <a:endParaRPr lang="en-US" sz="2200" dirty="0">
              <a:solidFill>
                <a:srgbClr val="0000FF"/>
              </a:solidFill>
            </a:endParaRPr>
          </a:p>
          <a:p>
            <a:pPr algn="just"/>
            <a:r>
              <a:rPr lang="en-US" sz="2200" dirty="0" err="1">
                <a:solidFill>
                  <a:srgbClr val="0000FF"/>
                </a:solidFill>
              </a:rPr>
              <a:t>trong</a:t>
            </a:r>
            <a:r>
              <a:rPr lang="en-US" sz="2200" dirty="0">
                <a:solidFill>
                  <a:srgbClr val="0000FF"/>
                </a:solidFill>
              </a:rPr>
              <a:t> </a:t>
            </a:r>
            <a:r>
              <a:rPr lang="en-US" sz="2200" dirty="0" err="1">
                <a:solidFill>
                  <a:srgbClr val="0000FF"/>
                </a:solidFill>
              </a:rPr>
              <a:t>truyện</a:t>
            </a:r>
            <a:r>
              <a:rPr lang="en-US" sz="2200" dirty="0">
                <a:solidFill>
                  <a:srgbClr val="0000FF"/>
                </a:solidFill>
              </a:rPr>
              <a:t>.</a:t>
            </a:r>
          </a:p>
          <a:p>
            <a:pPr algn="just"/>
            <a:r>
              <a:rPr lang="en-US" sz="2200" dirty="0">
                <a:solidFill>
                  <a:srgbClr val="0000FF"/>
                </a:solidFill>
              </a:rPr>
              <a:t>    - </a:t>
            </a:r>
            <a:r>
              <a:rPr lang="en-US" sz="2200" dirty="0" err="1">
                <a:solidFill>
                  <a:srgbClr val="0000FF"/>
                </a:solidFill>
              </a:rPr>
              <a:t>Những</a:t>
            </a:r>
            <a:r>
              <a:rPr lang="en-US" sz="2200" dirty="0">
                <a:solidFill>
                  <a:srgbClr val="0000FF"/>
                </a:solidFill>
              </a:rPr>
              <a:t> </a:t>
            </a:r>
            <a:r>
              <a:rPr lang="en-US" sz="2200" dirty="0" err="1">
                <a:solidFill>
                  <a:srgbClr val="0000FF"/>
                </a:solidFill>
              </a:rPr>
              <a:t>câu</a:t>
            </a:r>
            <a:r>
              <a:rPr lang="en-US" sz="2200" dirty="0">
                <a:solidFill>
                  <a:srgbClr val="0000FF"/>
                </a:solidFill>
              </a:rPr>
              <a:t> </a:t>
            </a:r>
            <a:r>
              <a:rPr lang="en-US" sz="2200" dirty="0" err="1">
                <a:solidFill>
                  <a:srgbClr val="0000FF"/>
                </a:solidFill>
              </a:rPr>
              <a:t>văn</a:t>
            </a:r>
            <a:r>
              <a:rPr lang="en-US" sz="2200" dirty="0">
                <a:solidFill>
                  <a:srgbClr val="0000FF"/>
                </a:solidFill>
              </a:rPr>
              <a:t> </a:t>
            </a:r>
            <a:r>
              <a:rPr lang="en-US" sz="2200" dirty="0" err="1">
                <a:solidFill>
                  <a:srgbClr val="0000FF"/>
                </a:solidFill>
              </a:rPr>
              <a:t>trên</a:t>
            </a:r>
            <a:r>
              <a:rPr lang="en-US" sz="2200" dirty="0">
                <a:solidFill>
                  <a:srgbClr val="0000FF"/>
                </a:solidFill>
              </a:rPr>
              <a:t> </a:t>
            </a:r>
            <a:r>
              <a:rPr lang="en-US" sz="2200" dirty="0" err="1">
                <a:solidFill>
                  <a:srgbClr val="0000FF"/>
                </a:solidFill>
              </a:rPr>
              <a:t>viết</a:t>
            </a:r>
            <a:r>
              <a:rPr lang="en-US" sz="2200" dirty="0">
                <a:solidFill>
                  <a:srgbClr val="0000FF"/>
                </a:solidFill>
              </a:rPr>
              <a:t> </a:t>
            </a:r>
            <a:r>
              <a:rPr lang="en-US" sz="2200" dirty="0" err="1">
                <a:solidFill>
                  <a:srgbClr val="0000FF"/>
                </a:solidFill>
              </a:rPr>
              <a:t>về</a:t>
            </a:r>
            <a:r>
              <a:rPr lang="en-US" sz="2200" dirty="0">
                <a:solidFill>
                  <a:srgbClr val="0000FF"/>
                </a:solidFill>
              </a:rPr>
              <a:t> </a:t>
            </a:r>
            <a:r>
              <a:rPr lang="en-US" sz="2200" dirty="0" err="1">
                <a:solidFill>
                  <a:srgbClr val="0000FF"/>
                </a:solidFill>
              </a:rPr>
              <a:t>việc</a:t>
            </a:r>
            <a:r>
              <a:rPr lang="en-US" sz="2200" dirty="0">
                <a:solidFill>
                  <a:srgbClr val="0000FF"/>
                </a:solidFill>
              </a:rPr>
              <a:t> </a:t>
            </a:r>
            <a:r>
              <a:rPr lang="en-US" sz="2200" dirty="0" err="1">
                <a:solidFill>
                  <a:srgbClr val="0000FF"/>
                </a:solidFill>
              </a:rPr>
              <a:t>các</a:t>
            </a:r>
            <a:r>
              <a:rPr lang="en-US" sz="2200" dirty="0">
                <a:solidFill>
                  <a:srgbClr val="0000FF"/>
                </a:solidFill>
              </a:rPr>
              <a:t> </a:t>
            </a:r>
            <a:r>
              <a:rPr lang="en-US" sz="2200" dirty="0" err="1">
                <a:solidFill>
                  <a:srgbClr val="0000FF"/>
                </a:solidFill>
              </a:rPr>
              <a:t>cô</a:t>
            </a:r>
            <a:r>
              <a:rPr lang="en-US" sz="2200" dirty="0">
                <a:solidFill>
                  <a:srgbClr val="0000FF"/>
                </a:solidFill>
              </a:rPr>
              <a:t> </a:t>
            </a:r>
            <a:r>
              <a:rPr lang="en-US" sz="2200" dirty="0" err="1">
                <a:solidFill>
                  <a:srgbClr val="0000FF"/>
                </a:solidFill>
              </a:rPr>
              <a:t>gái</a:t>
            </a:r>
            <a:r>
              <a:rPr lang="en-US" sz="2200" dirty="0">
                <a:solidFill>
                  <a:srgbClr val="0000FF"/>
                </a:solidFill>
              </a:rPr>
              <a:t> </a:t>
            </a:r>
            <a:r>
              <a:rPr lang="en-US" sz="2200" dirty="0" err="1">
                <a:solidFill>
                  <a:srgbClr val="0000FF"/>
                </a:solidFill>
              </a:rPr>
              <a:t>phân</a:t>
            </a:r>
            <a:r>
              <a:rPr lang="en-US" sz="2200" dirty="0">
                <a:solidFill>
                  <a:srgbClr val="0000FF"/>
                </a:solidFill>
              </a:rPr>
              <a:t> </a:t>
            </a:r>
            <a:r>
              <a:rPr lang="en-US" sz="2200" dirty="0" err="1">
                <a:solidFill>
                  <a:srgbClr val="0000FF"/>
                </a:solidFill>
              </a:rPr>
              <a:t>công</a:t>
            </a:r>
            <a:r>
              <a:rPr lang="en-US" sz="2200" dirty="0">
                <a:solidFill>
                  <a:srgbClr val="0000FF"/>
                </a:solidFill>
              </a:rPr>
              <a:t> </a:t>
            </a:r>
            <a:r>
              <a:rPr lang="en-US" sz="2200" dirty="0" err="1">
                <a:solidFill>
                  <a:srgbClr val="0000FF"/>
                </a:solidFill>
              </a:rPr>
              <a:t>nhau</a:t>
            </a:r>
            <a:r>
              <a:rPr lang="en-US" sz="2200" dirty="0">
                <a:solidFill>
                  <a:srgbClr val="0000FF"/>
                </a:solidFill>
              </a:rPr>
              <a:t> </a:t>
            </a:r>
            <a:r>
              <a:rPr lang="en-US" sz="2200" dirty="0" err="1">
                <a:solidFill>
                  <a:srgbClr val="0000FF"/>
                </a:solidFill>
              </a:rPr>
              <a:t>phá</a:t>
            </a:r>
            <a:r>
              <a:rPr lang="en-US" sz="2200" dirty="0">
                <a:solidFill>
                  <a:srgbClr val="0000FF"/>
                </a:solidFill>
              </a:rPr>
              <a:t> </a:t>
            </a:r>
            <a:r>
              <a:rPr lang="en-US" sz="2200" dirty="0" err="1">
                <a:solidFill>
                  <a:srgbClr val="0000FF"/>
                </a:solidFill>
              </a:rPr>
              <a:t>bom</a:t>
            </a:r>
            <a:r>
              <a:rPr lang="en-US" sz="2200" dirty="0">
                <a:solidFill>
                  <a:srgbClr val="0000FF"/>
                </a:solidFill>
              </a:rPr>
              <a:t> </a:t>
            </a:r>
            <a:r>
              <a:rPr lang="en-US" sz="2200" dirty="0" err="1">
                <a:solidFill>
                  <a:srgbClr val="0000FF"/>
                </a:solidFill>
              </a:rPr>
              <a:t>nổ</a:t>
            </a:r>
            <a:r>
              <a:rPr lang="en-US" sz="2200" dirty="0">
                <a:solidFill>
                  <a:srgbClr val="0000FF"/>
                </a:solidFill>
              </a:rPr>
              <a:t> </a:t>
            </a:r>
            <a:r>
              <a:rPr lang="en-US" sz="2200" dirty="0" err="1">
                <a:solidFill>
                  <a:srgbClr val="0000FF"/>
                </a:solidFill>
              </a:rPr>
              <a:t>chậm</a:t>
            </a:r>
            <a:r>
              <a:rPr lang="en-US" sz="2200" dirty="0">
                <a:solidFill>
                  <a:srgbClr val="0000FF"/>
                </a:solidFill>
              </a:rPr>
              <a:t>.</a:t>
            </a:r>
          </a:p>
          <a:p>
            <a:pPr algn="just"/>
            <a:r>
              <a:rPr lang="en-US" sz="2200" b="1" u="sng" dirty="0" err="1">
                <a:solidFill>
                  <a:srgbClr val="0000FF"/>
                </a:solidFill>
              </a:rPr>
              <a:t>Câu</a:t>
            </a:r>
            <a:r>
              <a:rPr lang="en-US" sz="2200" b="1" u="sng" dirty="0">
                <a:solidFill>
                  <a:srgbClr val="0000FF"/>
                </a:solidFill>
              </a:rPr>
              <a:t> 2:</a:t>
            </a:r>
            <a:r>
              <a:rPr lang="en-US" sz="2200" b="1" dirty="0">
                <a:solidFill>
                  <a:srgbClr val="0000FF"/>
                </a:solidFill>
              </a:rPr>
              <a:t> </a:t>
            </a:r>
            <a:r>
              <a:rPr lang="en-US" sz="2200" b="1" dirty="0" err="1">
                <a:solidFill>
                  <a:srgbClr val="0000FF"/>
                </a:solidFill>
              </a:rPr>
              <a:t>Nếu</a:t>
            </a:r>
            <a:r>
              <a:rPr lang="en-US" sz="2200" b="1" dirty="0">
                <a:solidFill>
                  <a:srgbClr val="0000FF"/>
                </a:solidFill>
              </a:rPr>
              <a:t> </a:t>
            </a:r>
            <a:r>
              <a:rPr lang="en-US" sz="2200" b="1" dirty="0" err="1">
                <a:solidFill>
                  <a:srgbClr val="0000FF"/>
                </a:solidFill>
              </a:rPr>
              <a:t>các</a:t>
            </a:r>
            <a:r>
              <a:rPr lang="en-US" sz="2200" b="1" dirty="0">
                <a:solidFill>
                  <a:srgbClr val="0000FF"/>
                </a:solidFill>
              </a:rPr>
              <a:t> </a:t>
            </a:r>
            <a:r>
              <a:rPr lang="en-US" sz="2200" b="1" dirty="0" err="1">
                <a:solidFill>
                  <a:srgbClr val="0000FF"/>
                </a:solidFill>
              </a:rPr>
              <a:t>câu</a:t>
            </a:r>
            <a:r>
              <a:rPr lang="en-US" sz="2200" b="1" dirty="0">
                <a:solidFill>
                  <a:srgbClr val="0000FF"/>
                </a:solidFill>
              </a:rPr>
              <a:t> </a:t>
            </a:r>
            <a:r>
              <a:rPr lang="en-US" sz="2200" b="1" dirty="0" err="1">
                <a:solidFill>
                  <a:srgbClr val="0000FF"/>
                </a:solidFill>
              </a:rPr>
              <a:t>trên</a:t>
            </a:r>
            <a:r>
              <a:rPr lang="en-US" sz="2200" b="1" dirty="0">
                <a:solidFill>
                  <a:srgbClr val="0000FF"/>
                </a:solidFill>
              </a:rPr>
              <a:t> </a:t>
            </a:r>
            <a:r>
              <a:rPr lang="en-US" sz="2200" b="1" dirty="0" err="1">
                <a:solidFill>
                  <a:srgbClr val="0000FF"/>
                </a:solidFill>
              </a:rPr>
              <a:t>viết</a:t>
            </a:r>
            <a:r>
              <a:rPr lang="en-US" sz="2200" b="1" dirty="0">
                <a:solidFill>
                  <a:srgbClr val="0000FF"/>
                </a:solidFill>
              </a:rPr>
              <a:t> </a:t>
            </a:r>
            <a:r>
              <a:rPr lang="en-US" sz="2200" b="1" dirty="0" err="1">
                <a:solidFill>
                  <a:srgbClr val="0000FF"/>
                </a:solidFill>
              </a:rPr>
              <a:t>là</a:t>
            </a:r>
            <a:r>
              <a:rPr lang="en-US" sz="2200" b="1" dirty="0">
                <a:solidFill>
                  <a:srgbClr val="0000FF"/>
                </a:solidFill>
              </a:rPr>
              <a:t>: </a:t>
            </a:r>
            <a:r>
              <a:rPr lang="en-US" sz="2200" b="1" i="1" dirty="0">
                <a:solidFill>
                  <a:srgbClr val="0000FF"/>
                </a:solidFill>
              </a:rPr>
              <a:t>“</a:t>
            </a:r>
            <a:r>
              <a:rPr lang="en-US" sz="2200" b="1" i="1" dirty="0" err="1">
                <a:solidFill>
                  <a:srgbClr val="0000FF"/>
                </a:solidFill>
              </a:rPr>
              <a:t>Tôi</a:t>
            </a:r>
            <a:r>
              <a:rPr lang="en-US" sz="2200" b="1" i="1" dirty="0">
                <a:solidFill>
                  <a:srgbClr val="0000FF"/>
                </a:solidFill>
              </a:rPr>
              <a:t> </a:t>
            </a:r>
            <a:r>
              <a:rPr lang="en-US" sz="2200" b="1" i="1" dirty="0" err="1">
                <a:solidFill>
                  <a:srgbClr val="0000FF"/>
                </a:solidFill>
              </a:rPr>
              <a:t>phá</a:t>
            </a:r>
            <a:r>
              <a:rPr lang="en-US" sz="2200" b="1" i="1" dirty="0">
                <a:solidFill>
                  <a:srgbClr val="0000FF"/>
                </a:solidFill>
              </a:rPr>
              <a:t> </a:t>
            </a:r>
            <a:r>
              <a:rPr lang="en-US" sz="2200" b="1" i="1" dirty="0" err="1">
                <a:solidFill>
                  <a:srgbClr val="0000FF"/>
                </a:solidFill>
              </a:rPr>
              <a:t>một</a:t>
            </a:r>
            <a:r>
              <a:rPr lang="en-US" sz="2200" b="1" i="1" dirty="0">
                <a:solidFill>
                  <a:srgbClr val="0000FF"/>
                </a:solidFill>
              </a:rPr>
              <a:t> </a:t>
            </a:r>
            <a:r>
              <a:rPr lang="en-US" sz="2200" b="1" i="1" dirty="0" err="1">
                <a:solidFill>
                  <a:srgbClr val="0000FF"/>
                </a:solidFill>
              </a:rPr>
              <a:t>quả</a:t>
            </a:r>
            <a:r>
              <a:rPr lang="en-US" sz="2200" b="1" i="1" dirty="0">
                <a:solidFill>
                  <a:srgbClr val="0000FF"/>
                </a:solidFill>
              </a:rPr>
              <a:t> </a:t>
            </a:r>
            <a:r>
              <a:rPr lang="en-US" sz="2200" b="1" i="1" dirty="0" err="1">
                <a:solidFill>
                  <a:srgbClr val="0000FF"/>
                </a:solidFill>
              </a:rPr>
              <a:t>bom</a:t>
            </a:r>
            <a:r>
              <a:rPr lang="en-US" sz="2200" b="1" i="1" dirty="0">
                <a:solidFill>
                  <a:srgbClr val="0000FF"/>
                </a:solidFill>
              </a:rPr>
              <a:t> </a:t>
            </a:r>
            <a:r>
              <a:rPr lang="en-US" sz="2200" b="1" i="1" dirty="0" err="1">
                <a:solidFill>
                  <a:srgbClr val="0000FF"/>
                </a:solidFill>
              </a:rPr>
              <a:t>trên</a:t>
            </a:r>
            <a:r>
              <a:rPr lang="en-US" sz="2200" b="1" i="1" dirty="0">
                <a:solidFill>
                  <a:srgbClr val="0000FF"/>
                </a:solidFill>
              </a:rPr>
              <a:t> </a:t>
            </a:r>
            <a:r>
              <a:rPr lang="en-US" sz="2200" b="1" i="1" dirty="0" err="1">
                <a:solidFill>
                  <a:srgbClr val="0000FF"/>
                </a:solidFill>
              </a:rPr>
              <a:t>đồi</a:t>
            </a:r>
            <a:r>
              <a:rPr lang="en-US" sz="2200" b="1" i="1" dirty="0">
                <a:solidFill>
                  <a:srgbClr val="0000FF"/>
                </a:solidFill>
              </a:rPr>
              <a:t>. </a:t>
            </a:r>
            <a:r>
              <a:rPr lang="en-US" sz="2200" b="1" i="1" dirty="0" err="1">
                <a:solidFill>
                  <a:srgbClr val="0000FF"/>
                </a:solidFill>
              </a:rPr>
              <a:t>Nho</a:t>
            </a:r>
            <a:r>
              <a:rPr lang="en-US" sz="2200" b="1" i="1" dirty="0">
                <a:solidFill>
                  <a:srgbClr val="0000FF"/>
                </a:solidFill>
              </a:rPr>
              <a:t> </a:t>
            </a:r>
            <a:r>
              <a:rPr lang="en-US" sz="2200" b="1" i="1" dirty="0" err="1">
                <a:solidFill>
                  <a:srgbClr val="0000FF"/>
                </a:solidFill>
              </a:rPr>
              <a:t>phá</a:t>
            </a:r>
            <a:r>
              <a:rPr lang="en-US" sz="2200" b="1" i="1" dirty="0">
                <a:solidFill>
                  <a:srgbClr val="0000FF"/>
                </a:solidFill>
              </a:rPr>
              <a:t> </a:t>
            </a:r>
            <a:r>
              <a:rPr lang="en-US" sz="2200" b="1" i="1" dirty="0" err="1">
                <a:solidFill>
                  <a:srgbClr val="0000FF"/>
                </a:solidFill>
              </a:rPr>
              <a:t>hai</a:t>
            </a:r>
            <a:r>
              <a:rPr lang="en-US" sz="2200" b="1" i="1" dirty="0">
                <a:solidFill>
                  <a:srgbClr val="0000FF"/>
                </a:solidFill>
              </a:rPr>
              <a:t> </a:t>
            </a:r>
            <a:r>
              <a:rPr lang="en-US" sz="2200" b="1" i="1" dirty="0" err="1">
                <a:solidFill>
                  <a:srgbClr val="0000FF"/>
                </a:solidFill>
              </a:rPr>
              <a:t>quả</a:t>
            </a:r>
            <a:r>
              <a:rPr lang="en-US" sz="2200" b="1" i="1" dirty="0">
                <a:solidFill>
                  <a:srgbClr val="0000FF"/>
                </a:solidFill>
              </a:rPr>
              <a:t> </a:t>
            </a:r>
            <a:r>
              <a:rPr lang="en-US" sz="2200" b="1" i="1" dirty="0" err="1">
                <a:solidFill>
                  <a:srgbClr val="0000FF"/>
                </a:solidFill>
              </a:rPr>
              <a:t>dưới</a:t>
            </a:r>
            <a:r>
              <a:rPr lang="en-US" sz="2200" b="1" i="1" dirty="0">
                <a:solidFill>
                  <a:srgbClr val="0000FF"/>
                </a:solidFill>
              </a:rPr>
              <a:t> </a:t>
            </a:r>
            <a:r>
              <a:rPr lang="en-US" sz="2200" b="1" i="1" dirty="0" err="1">
                <a:solidFill>
                  <a:srgbClr val="0000FF"/>
                </a:solidFill>
              </a:rPr>
              <a:t>lòng</a:t>
            </a:r>
            <a:r>
              <a:rPr lang="en-US" sz="2200" b="1" dirty="0">
                <a:solidFill>
                  <a:srgbClr val="0000FF"/>
                </a:solidFill>
              </a:rPr>
              <a:t> </a:t>
            </a:r>
            <a:r>
              <a:rPr lang="en-US" sz="2200" b="1" i="1" dirty="0" err="1">
                <a:solidFill>
                  <a:srgbClr val="0000FF"/>
                </a:solidFill>
              </a:rPr>
              <a:t>đường</a:t>
            </a:r>
            <a:r>
              <a:rPr lang="en-US" sz="2200" b="1" i="1" dirty="0">
                <a:solidFill>
                  <a:srgbClr val="0000FF"/>
                </a:solidFill>
              </a:rPr>
              <a:t>. </a:t>
            </a:r>
            <a:r>
              <a:rPr lang="en-US" sz="2200" b="1" i="1" dirty="0" err="1">
                <a:solidFill>
                  <a:srgbClr val="0000FF"/>
                </a:solidFill>
              </a:rPr>
              <a:t>Chị</a:t>
            </a:r>
            <a:r>
              <a:rPr lang="en-US" sz="2200" b="1" i="1" dirty="0">
                <a:solidFill>
                  <a:srgbClr val="0000FF"/>
                </a:solidFill>
              </a:rPr>
              <a:t> </a:t>
            </a:r>
            <a:r>
              <a:rPr lang="en-US" sz="2200" b="1" i="1" dirty="0" err="1">
                <a:solidFill>
                  <a:srgbClr val="0000FF"/>
                </a:solidFill>
              </a:rPr>
              <a:t>Thao</a:t>
            </a:r>
            <a:r>
              <a:rPr lang="en-US" sz="2200" b="1" i="1" dirty="0">
                <a:solidFill>
                  <a:srgbClr val="0000FF"/>
                </a:solidFill>
              </a:rPr>
              <a:t> </a:t>
            </a:r>
            <a:r>
              <a:rPr lang="en-US" sz="2200" b="1" i="1" dirty="0" err="1">
                <a:solidFill>
                  <a:srgbClr val="0000FF"/>
                </a:solidFill>
              </a:rPr>
              <a:t>phá</a:t>
            </a:r>
            <a:r>
              <a:rPr lang="en-US" sz="2200" b="1" i="1" dirty="0">
                <a:solidFill>
                  <a:srgbClr val="0000FF"/>
                </a:solidFill>
              </a:rPr>
              <a:t> </a:t>
            </a:r>
            <a:r>
              <a:rPr lang="en-US" sz="2200" b="1" i="1" dirty="0" err="1">
                <a:solidFill>
                  <a:srgbClr val="0000FF"/>
                </a:solidFill>
              </a:rPr>
              <a:t>một</a:t>
            </a:r>
            <a:r>
              <a:rPr lang="en-US" sz="2200" b="1" i="1" dirty="0">
                <a:solidFill>
                  <a:srgbClr val="0000FF"/>
                </a:solidFill>
              </a:rPr>
              <a:t> </a:t>
            </a:r>
            <a:r>
              <a:rPr lang="en-US" sz="2200" b="1" i="1" dirty="0" err="1">
                <a:solidFill>
                  <a:srgbClr val="0000FF"/>
                </a:solidFill>
              </a:rPr>
              <a:t>quả</a:t>
            </a:r>
            <a:r>
              <a:rPr lang="en-US" sz="2200" b="1" i="1" dirty="0">
                <a:solidFill>
                  <a:srgbClr val="0000FF"/>
                </a:solidFill>
              </a:rPr>
              <a:t> </a:t>
            </a:r>
            <a:r>
              <a:rPr lang="en-US" sz="2200" b="1" i="1" dirty="0" err="1">
                <a:solidFill>
                  <a:srgbClr val="0000FF"/>
                </a:solidFill>
              </a:rPr>
              <a:t>dưới</a:t>
            </a:r>
            <a:r>
              <a:rPr lang="en-US" sz="2200" b="1" i="1" dirty="0">
                <a:solidFill>
                  <a:srgbClr val="0000FF"/>
                </a:solidFill>
              </a:rPr>
              <a:t> </a:t>
            </a:r>
            <a:r>
              <a:rPr lang="en-US" sz="2200" b="1" i="1" dirty="0" err="1">
                <a:solidFill>
                  <a:srgbClr val="0000FF"/>
                </a:solidFill>
              </a:rPr>
              <a:t>chân</a:t>
            </a:r>
            <a:r>
              <a:rPr lang="en-US" sz="2200" b="1" i="1" dirty="0">
                <a:solidFill>
                  <a:srgbClr val="0000FF"/>
                </a:solidFill>
              </a:rPr>
              <a:t> </a:t>
            </a:r>
            <a:r>
              <a:rPr lang="en-US" sz="2200" b="1" i="1" dirty="0" err="1">
                <a:solidFill>
                  <a:srgbClr val="0000FF"/>
                </a:solidFill>
              </a:rPr>
              <a:t>cái</a:t>
            </a:r>
            <a:r>
              <a:rPr lang="en-US" sz="2200" b="1" i="1" dirty="0">
                <a:solidFill>
                  <a:srgbClr val="0000FF"/>
                </a:solidFill>
              </a:rPr>
              <a:t> </a:t>
            </a:r>
            <a:r>
              <a:rPr lang="en-US" sz="2200" b="1" i="1" dirty="0" err="1">
                <a:solidFill>
                  <a:srgbClr val="0000FF"/>
                </a:solidFill>
              </a:rPr>
              <a:t>hầm</a:t>
            </a:r>
            <a:r>
              <a:rPr lang="en-US" sz="2200" b="1" i="1" dirty="0">
                <a:solidFill>
                  <a:srgbClr val="0000FF"/>
                </a:solidFill>
              </a:rPr>
              <a:t> </a:t>
            </a:r>
            <a:r>
              <a:rPr lang="en-US" sz="2200" b="1" i="1" dirty="0" err="1">
                <a:solidFill>
                  <a:srgbClr val="0000FF"/>
                </a:solidFill>
              </a:rPr>
              <a:t>ba</a:t>
            </a:r>
            <a:r>
              <a:rPr lang="en-US" sz="2200" b="1" i="1" dirty="0">
                <a:solidFill>
                  <a:srgbClr val="0000FF"/>
                </a:solidFill>
              </a:rPr>
              <a:t>-</a:t>
            </a:r>
            <a:r>
              <a:rPr lang="en-US" sz="2200" b="1" i="1" dirty="0" err="1">
                <a:solidFill>
                  <a:srgbClr val="0000FF"/>
                </a:solidFill>
              </a:rPr>
              <a:t>ri</a:t>
            </a:r>
            <a:r>
              <a:rPr lang="en-US" sz="2200" b="1" i="1" dirty="0">
                <a:solidFill>
                  <a:srgbClr val="0000FF"/>
                </a:solidFill>
              </a:rPr>
              <a:t>-e </a:t>
            </a:r>
            <a:r>
              <a:rPr lang="en-US" sz="2200" b="1" i="1" dirty="0" err="1">
                <a:solidFill>
                  <a:srgbClr val="0000FF"/>
                </a:solidFill>
              </a:rPr>
              <a:t>cũ</a:t>
            </a:r>
            <a:r>
              <a:rPr lang="en-US" sz="2200" b="1" i="1" dirty="0">
                <a:solidFill>
                  <a:srgbClr val="0000FF"/>
                </a:solidFill>
              </a:rPr>
              <a:t>.</a:t>
            </a:r>
            <a:r>
              <a:rPr lang="en-US" sz="2200" b="1" dirty="0">
                <a:solidFill>
                  <a:srgbClr val="0000FF"/>
                </a:solidFill>
              </a:rPr>
              <a:t>” </a:t>
            </a:r>
            <a:r>
              <a:rPr lang="en-US" sz="2200" b="1" dirty="0" err="1">
                <a:solidFill>
                  <a:srgbClr val="0000FF"/>
                </a:solidFill>
              </a:rPr>
              <a:t>thì</a:t>
            </a:r>
            <a:r>
              <a:rPr lang="en-US" sz="2200" b="1" dirty="0">
                <a:solidFill>
                  <a:srgbClr val="0000FF"/>
                </a:solidFill>
              </a:rPr>
              <a:t> </a:t>
            </a:r>
            <a:r>
              <a:rPr lang="en-US" sz="2200" b="1" dirty="0" err="1">
                <a:solidFill>
                  <a:srgbClr val="0000FF"/>
                </a:solidFill>
              </a:rPr>
              <a:t>cấu</a:t>
            </a:r>
            <a:r>
              <a:rPr lang="en-US" sz="2200" b="1" dirty="0">
                <a:solidFill>
                  <a:srgbClr val="0000FF"/>
                </a:solidFill>
              </a:rPr>
              <a:t> </a:t>
            </a:r>
            <a:r>
              <a:rPr lang="en-US" sz="2200" b="1" dirty="0" err="1">
                <a:solidFill>
                  <a:srgbClr val="0000FF"/>
                </a:solidFill>
              </a:rPr>
              <a:t>trúc</a:t>
            </a:r>
            <a:r>
              <a:rPr lang="en-US" sz="2200" b="1" dirty="0">
                <a:solidFill>
                  <a:srgbClr val="0000FF"/>
                </a:solidFill>
              </a:rPr>
              <a:t> </a:t>
            </a:r>
            <a:r>
              <a:rPr lang="en-US" sz="2200" b="1" dirty="0" err="1">
                <a:solidFill>
                  <a:srgbClr val="0000FF"/>
                </a:solidFill>
              </a:rPr>
              <a:t>ngữ</a:t>
            </a:r>
            <a:r>
              <a:rPr lang="en-US" sz="2200" b="1" dirty="0">
                <a:solidFill>
                  <a:srgbClr val="0000FF"/>
                </a:solidFill>
              </a:rPr>
              <a:t> </a:t>
            </a:r>
            <a:r>
              <a:rPr lang="en-US" sz="2200" b="1" dirty="0" err="1">
                <a:solidFill>
                  <a:srgbClr val="0000FF"/>
                </a:solidFill>
              </a:rPr>
              <a:t>pháp</a:t>
            </a:r>
            <a:r>
              <a:rPr lang="en-US" sz="2200" b="1" dirty="0">
                <a:solidFill>
                  <a:srgbClr val="0000FF"/>
                </a:solidFill>
              </a:rPr>
              <a:t> </a:t>
            </a:r>
            <a:r>
              <a:rPr lang="en-US" sz="2200" b="1" dirty="0" err="1">
                <a:solidFill>
                  <a:srgbClr val="0000FF"/>
                </a:solidFill>
              </a:rPr>
              <a:t>của</a:t>
            </a:r>
            <a:r>
              <a:rPr lang="en-US" sz="2200" b="1" dirty="0">
                <a:solidFill>
                  <a:srgbClr val="0000FF"/>
                </a:solidFill>
              </a:rPr>
              <a:t> </a:t>
            </a:r>
            <a:r>
              <a:rPr lang="en-US" sz="2200" b="1" dirty="0" err="1">
                <a:solidFill>
                  <a:srgbClr val="0000FF"/>
                </a:solidFill>
              </a:rPr>
              <a:t>câu</a:t>
            </a:r>
            <a:r>
              <a:rPr lang="en-US" sz="2200" b="1" dirty="0">
                <a:solidFill>
                  <a:srgbClr val="0000FF"/>
                </a:solidFill>
              </a:rPr>
              <a:t> </a:t>
            </a:r>
            <a:r>
              <a:rPr lang="en-US" sz="2200" b="1" dirty="0" err="1">
                <a:solidFill>
                  <a:srgbClr val="0000FF"/>
                </a:solidFill>
              </a:rPr>
              <a:t>thay</a:t>
            </a:r>
            <a:r>
              <a:rPr lang="en-US" sz="2200" b="1" i="1" dirty="0">
                <a:solidFill>
                  <a:srgbClr val="0000FF"/>
                </a:solidFill>
              </a:rPr>
              <a:t> </a:t>
            </a:r>
            <a:r>
              <a:rPr lang="en-US" sz="2200" b="1" dirty="0" err="1">
                <a:solidFill>
                  <a:srgbClr val="0000FF"/>
                </a:solidFill>
              </a:rPr>
              <a:t>đổi</a:t>
            </a:r>
            <a:r>
              <a:rPr lang="en-US" sz="2200" b="1" dirty="0">
                <a:solidFill>
                  <a:srgbClr val="0000FF"/>
                </a:solidFill>
              </a:rPr>
              <a:t> </a:t>
            </a:r>
            <a:r>
              <a:rPr lang="en-US" sz="2200" b="1" dirty="0" err="1">
                <a:solidFill>
                  <a:srgbClr val="0000FF"/>
                </a:solidFill>
              </a:rPr>
              <a:t>như</a:t>
            </a:r>
            <a:r>
              <a:rPr lang="en-US" sz="2200" b="1" dirty="0">
                <a:solidFill>
                  <a:srgbClr val="0000FF"/>
                </a:solidFill>
              </a:rPr>
              <a:t> </a:t>
            </a:r>
            <a:r>
              <a:rPr lang="en-US" sz="2200" b="1" dirty="0" err="1">
                <a:solidFill>
                  <a:srgbClr val="0000FF"/>
                </a:solidFill>
              </a:rPr>
              <a:t>thế</a:t>
            </a:r>
            <a:r>
              <a:rPr lang="en-US" sz="2200" b="1" dirty="0">
                <a:solidFill>
                  <a:srgbClr val="0000FF"/>
                </a:solidFill>
              </a:rPr>
              <a:t> </a:t>
            </a:r>
            <a:r>
              <a:rPr lang="en-US" sz="2200" b="1" dirty="0" err="1">
                <a:solidFill>
                  <a:srgbClr val="0000FF"/>
                </a:solidFill>
              </a:rPr>
              <a:t>nào</a:t>
            </a:r>
            <a:r>
              <a:rPr lang="en-US" sz="2200" b="1" dirty="0">
                <a:solidFill>
                  <a:srgbClr val="0000FF"/>
                </a:solidFill>
              </a:rPr>
              <a:t>? </a:t>
            </a:r>
            <a:r>
              <a:rPr lang="en-US" sz="2200" b="1" dirty="0" err="1">
                <a:solidFill>
                  <a:srgbClr val="0000FF"/>
                </a:solidFill>
              </a:rPr>
              <a:t>Vậy</a:t>
            </a:r>
            <a:r>
              <a:rPr lang="en-US" sz="2200" b="1" dirty="0">
                <a:solidFill>
                  <a:srgbClr val="0000FF"/>
                </a:solidFill>
              </a:rPr>
              <a:t>, </a:t>
            </a:r>
            <a:r>
              <a:rPr lang="en-US" sz="2200" b="1" dirty="0" err="1">
                <a:solidFill>
                  <a:srgbClr val="0000FF"/>
                </a:solidFill>
              </a:rPr>
              <a:t>cách</a:t>
            </a:r>
            <a:r>
              <a:rPr lang="en-US" sz="2200" b="1" dirty="0">
                <a:solidFill>
                  <a:srgbClr val="0000FF"/>
                </a:solidFill>
              </a:rPr>
              <a:t> </a:t>
            </a:r>
            <a:r>
              <a:rPr lang="en-US" sz="2200" b="1" dirty="0" err="1">
                <a:solidFill>
                  <a:srgbClr val="0000FF"/>
                </a:solidFill>
              </a:rPr>
              <a:t>đặt</a:t>
            </a:r>
            <a:r>
              <a:rPr lang="en-US" sz="2200" b="1" dirty="0">
                <a:solidFill>
                  <a:srgbClr val="0000FF"/>
                </a:solidFill>
              </a:rPr>
              <a:t> </a:t>
            </a:r>
            <a:r>
              <a:rPr lang="en-US" sz="2200" b="1" dirty="0" err="1">
                <a:solidFill>
                  <a:srgbClr val="0000FF"/>
                </a:solidFill>
              </a:rPr>
              <a:t>câu</a:t>
            </a:r>
            <a:r>
              <a:rPr lang="en-US" sz="2200" b="1" dirty="0">
                <a:solidFill>
                  <a:srgbClr val="0000FF"/>
                </a:solidFill>
              </a:rPr>
              <a:t> </a:t>
            </a:r>
            <a:r>
              <a:rPr lang="en-US" sz="2200" b="1" dirty="0" err="1">
                <a:solidFill>
                  <a:srgbClr val="0000FF"/>
                </a:solidFill>
              </a:rPr>
              <a:t>như</a:t>
            </a:r>
            <a:r>
              <a:rPr lang="en-US" sz="2200" b="1" dirty="0">
                <a:solidFill>
                  <a:srgbClr val="0000FF"/>
                </a:solidFill>
              </a:rPr>
              <a:t> </a:t>
            </a:r>
            <a:r>
              <a:rPr lang="en-US" sz="2200" b="1" dirty="0" err="1">
                <a:solidFill>
                  <a:srgbClr val="0000FF"/>
                </a:solidFill>
              </a:rPr>
              <a:t>trong</a:t>
            </a:r>
            <a:r>
              <a:rPr lang="en-US" sz="2200" b="1" dirty="0">
                <a:solidFill>
                  <a:srgbClr val="0000FF"/>
                </a:solidFill>
              </a:rPr>
              <a:t> </a:t>
            </a:r>
            <a:r>
              <a:rPr lang="en-US" sz="2200" b="1" dirty="0" err="1">
                <a:solidFill>
                  <a:srgbClr val="0000FF"/>
                </a:solidFill>
              </a:rPr>
              <a:t>tác</a:t>
            </a:r>
            <a:r>
              <a:rPr lang="en-US" sz="2200" b="1" dirty="0">
                <a:solidFill>
                  <a:srgbClr val="0000FF"/>
                </a:solidFill>
              </a:rPr>
              <a:t> </a:t>
            </a:r>
            <a:r>
              <a:rPr lang="en-US" sz="2200" b="1" dirty="0" err="1">
                <a:solidFill>
                  <a:srgbClr val="0000FF"/>
                </a:solidFill>
              </a:rPr>
              <a:t>phẩm</a:t>
            </a:r>
            <a:r>
              <a:rPr lang="en-US" sz="2200" b="1" dirty="0">
                <a:solidFill>
                  <a:srgbClr val="0000FF"/>
                </a:solidFill>
              </a:rPr>
              <a:t> </a:t>
            </a:r>
            <a:r>
              <a:rPr lang="en-US" sz="2200" b="1" dirty="0" err="1">
                <a:solidFill>
                  <a:srgbClr val="0000FF"/>
                </a:solidFill>
              </a:rPr>
              <a:t>có</a:t>
            </a:r>
            <a:r>
              <a:rPr lang="en-US" sz="2200" b="1" dirty="0">
                <a:solidFill>
                  <a:srgbClr val="0000FF"/>
                </a:solidFill>
              </a:rPr>
              <a:t> </a:t>
            </a:r>
            <a:r>
              <a:rPr lang="en-US" sz="2200" b="1" dirty="0" err="1">
                <a:solidFill>
                  <a:srgbClr val="0000FF"/>
                </a:solidFill>
              </a:rPr>
              <a:t>tác</a:t>
            </a:r>
            <a:r>
              <a:rPr lang="en-US" sz="2200" b="1" dirty="0">
                <a:solidFill>
                  <a:srgbClr val="0000FF"/>
                </a:solidFill>
              </a:rPr>
              <a:t> </a:t>
            </a:r>
            <a:r>
              <a:rPr lang="en-US" sz="2200" b="1" dirty="0" err="1">
                <a:solidFill>
                  <a:srgbClr val="0000FF"/>
                </a:solidFill>
              </a:rPr>
              <a:t>dụng</a:t>
            </a:r>
            <a:r>
              <a:rPr lang="en-US" sz="2200" b="1" dirty="0">
                <a:solidFill>
                  <a:srgbClr val="0000FF"/>
                </a:solidFill>
              </a:rPr>
              <a:t> </a:t>
            </a:r>
            <a:r>
              <a:rPr lang="en-US" sz="2200" b="1" dirty="0" err="1">
                <a:solidFill>
                  <a:srgbClr val="0000FF"/>
                </a:solidFill>
              </a:rPr>
              <a:t>đối</a:t>
            </a:r>
            <a:r>
              <a:rPr lang="en-US" sz="2200" b="1" dirty="0">
                <a:solidFill>
                  <a:srgbClr val="0000FF"/>
                </a:solidFill>
              </a:rPr>
              <a:t> </a:t>
            </a:r>
            <a:r>
              <a:rPr lang="en-US" sz="2200" b="1" dirty="0" err="1">
                <a:solidFill>
                  <a:srgbClr val="0000FF"/>
                </a:solidFill>
              </a:rPr>
              <a:t>với</a:t>
            </a:r>
            <a:r>
              <a:rPr lang="en-US" sz="2200" b="1" dirty="0">
                <a:solidFill>
                  <a:srgbClr val="0000FF"/>
                </a:solidFill>
              </a:rPr>
              <a:t> </a:t>
            </a:r>
            <a:r>
              <a:rPr lang="en-US" sz="2200" b="1" dirty="0" err="1">
                <a:solidFill>
                  <a:srgbClr val="0000FF"/>
                </a:solidFill>
              </a:rPr>
              <a:t>việc</a:t>
            </a:r>
            <a:r>
              <a:rPr lang="en-US" sz="2200" b="1" dirty="0">
                <a:solidFill>
                  <a:srgbClr val="0000FF"/>
                </a:solidFill>
              </a:rPr>
              <a:t> </a:t>
            </a:r>
            <a:r>
              <a:rPr lang="en-US" sz="2200" b="1" dirty="0" err="1">
                <a:solidFill>
                  <a:srgbClr val="0000FF"/>
                </a:solidFill>
              </a:rPr>
              <a:t>diễn</a:t>
            </a:r>
            <a:r>
              <a:rPr lang="en-US" sz="2200" b="1" dirty="0">
                <a:solidFill>
                  <a:srgbClr val="0000FF"/>
                </a:solidFill>
              </a:rPr>
              <a:t> </a:t>
            </a:r>
            <a:r>
              <a:rPr lang="en-US" sz="2200" b="1" dirty="0" err="1">
                <a:solidFill>
                  <a:srgbClr val="0000FF"/>
                </a:solidFill>
              </a:rPr>
              <a:t>tả</a:t>
            </a:r>
            <a:r>
              <a:rPr lang="en-US" sz="2200" b="1" dirty="0">
                <a:solidFill>
                  <a:srgbClr val="0000FF"/>
                </a:solidFill>
              </a:rPr>
              <a:t> ý </a:t>
            </a:r>
            <a:r>
              <a:rPr lang="en-US" sz="2200" b="1" dirty="0" err="1">
                <a:solidFill>
                  <a:srgbClr val="0000FF"/>
                </a:solidFill>
              </a:rPr>
              <a:t>và</a:t>
            </a:r>
            <a:r>
              <a:rPr lang="en-US" sz="2200" b="1" dirty="0">
                <a:solidFill>
                  <a:srgbClr val="0000FF"/>
                </a:solidFill>
              </a:rPr>
              <a:t> </a:t>
            </a:r>
            <a:r>
              <a:rPr lang="en-US" sz="2200" b="1" dirty="0" err="1">
                <a:solidFill>
                  <a:srgbClr val="0000FF"/>
                </a:solidFill>
              </a:rPr>
              <a:t>gợi</a:t>
            </a:r>
            <a:r>
              <a:rPr lang="en-US" sz="2200" b="1" dirty="0">
                <a:solidFill>
                  <a:srgbClr val="0000FF"/>
                </a:solidFill>
              </a:rPr>
              <a:t> </a:t>
            </a:r>
            <a:r>
              <a:rPr lang="en-US" sz="2200" b="1" dirty="0" err="1">
                <a:solidFill>
                  <a:srgbClr val="0000FF"/>
                </a:solidFill>
              </a:rPr>
              <a:t>cảm</a:t>
            </a:r>
            <a:r>
              <a:rPr lang="en-US" sz="2200" b="1" dirty="0">
                <a:solidFill>
                  <a:srgbClr val="0000FF"/>
                </a:solidFill>
              </a:rPr>
              <a:t> </a:t>
            </a:r>
            <a:r>
              <a:rPr lang="en-US" sz="2200" b="1" dirty="0" err="1">
                <a:solidFill>
                  <a:srgbClr val="0000FF"/>
                </a:solidFill>
              </a:rPr>
              <a:t>xúc</a:t>
            </a:r>
            <a:r>
              <a:rPr lang="en-US" sz="2200" b="1" dirty="0">
                <a:solidFill>
                  <a:srgbClr val="0000FF"/>
                </a:solidFill>
              </a:rPr>
              <a:t> </a:t>
            </a:r>
            <a:r>
              <a:rPr lang="en-US" sz="2200" b="1" dirty="0" err="1">
                <a:solidFill>
                  <a:srgbClr val="0000FF"/>
                </a:solidFill>
              </a:rPr>
              <a:t>như</a:t>
            </a:r>
            <a:r>
              <a:rPr lang="en-US" sz="2200" b="1" dirty="0">
                <a:solidFill>
                  <a:srgbClr val="0000FF"/>
                </a:solidFill>
              </a:rPr>
              <a:t> </a:t>
            </a:r>
            <a:r>
              <a:rPr lang="en-US" sz="2200" b="1" dirty="0" err="1">
                <a:solidFill>
                  <a:srgbClr val="0000FF"/>
                </a:solidFill>
              </a:rPr>
              <a:t>thế</a:t>
            </a:r>
            <a:r>
              <a:rPr lang="en-US" sz="2200" b="1" dirty="0">
                <a:solidFill>
                  <a:srgbClr val="0000FF"/>
                </a:solidFill>
              </a:rPr>
              <a:t> </a:t>
            </a:r>
            <a:r>
              <a:rPr lang="en-US" sz="2200" b="1" dirty="0" err="1">
                <a:solidFill>
                  <a:srgbClr val="0000FF"/>
                </a:solidFill>
              </a:rPr>
              <a:t>nào</a:t>
            </a:r>
            <a:r>
              <a:rPr lang="en-US" sz="2200" b="1" dirty="0">
                <a:solidFill>
                  <a:srgbClr val="0000FF"/>
                </a:solidFill>
              </a:rPr>
              <a:t>?</a:t>
            </a:r>
            <a:endParaRPr lang="en-US" sz="2200" dirty="0">
              <a:solidFill>
                <a:srgbClr val="0000FF"/>
              </a:solidFill>
            </a:endParaRPr>
          </a:p>
          <a:p>
            <a:pPr algn="just"/>
            <a:r>
              <a:rPr lang="en-US" sz="2200" dirty="0">
                <a:solidFill>
                  <a:srgbClr val="0000FF"/>
                </a:solidFill>
              </a:rPr>
              <a:t>    - </a:t>
            </a:r>
            <a:r>
              <a:rPr lang="en-US" sz="2200" dirty="0" err="1">
                <a:solidFill>
                  <a:srgbClr val="0000FF"/>
                </a:solidFill>
              </a:rPr>
              <a:t>Hai</a:t>
            </a:r>
            <a:r>
              <a:rPr lang="en-US" sz="2200" dirty="0">
                <a:solidFill>
                  <a:srgbClr val="0000FF"/>
                </a:solidFill>
              </a:rPr>
              <a:t> </a:t>
            </a:r>
            <a:r>
              <a:rPr lang="en-US" sz="2200" dirty="0" err="1">
                <a:solidFill>
                  <a:srgbClr val="0000FF"/>
                </a:solidFill>
              </a:rPr>
              <a:t>cách</a:t>
            </a:r>
            <a:r>
              <a:rPr lang="en-US" sz="2200" dirty="0">
                <a:solidFill>
                  <a:srgbClr val="0000FF"/>
                </a:solidFill>
              </a:rPr>
              <a:t> </a:t>
            </a:r>
            <a:r>
              <a:rPr lang="en-US" sz="2200" dirty="0" err="1">
                <a:solidFill>
                  <a:srgbClr val="0000FF"/>
                </a:solidFill>
              </a:rPr>
              <a:t>đặt</a:t>
            </a:r>
            <a:r>
              <a:rPr lang="en-US" sz="2200" dirty="0">
                <a:solidFill>
                  <a:srgbClr val="0000FF"/>
                </a:solidFill>
              </a:rPr>
              <a:t> </a:t>
            </a:r>
            <a:r>
              <a:rPr lang="en-US" sz="2200" dirty="0" err="1">
                <a:solidFill>
                  <a:srgbClr val="0000FF"/>
                </a:solidFill>
              </a:rPr>
              <a:t>câu</a:t>
            </a:r>
            <a:r>
              <a:rPr lang="en-US" sz="2200" dirty="0">
                <a:solidFill>
                  <a:srgbClr val="0000FF"/>
                </a:solidFill>
              </a:rPr>
              <a:t> </a:t>
            </a:r>
            <a:r>
              <a:rPr lang="en-US" sz="2200" dirty="0" err="1">
                <a:solidFill>
                  <a:srgbClr val="0000FF"/>
                </a:solidFill>
              </a:rPr>
              <a:t>đó</a:t>
            </a:r>
            <a:r>
              <a:rPr lang="en-US" sz="2200" dirty="0">
                <a:solidFill>
                  <a:srgbClr val="0000FF"/>
                </a:solidFill>
              </a:rPr>
              <a:t> </a:t>
            </a:r>
            <a:r>
              <a:rPr lang="en-US" sz="2200" dirty="0" err="1">
                <a:solidFill>
                  <a:srgbClr val="0000FF"/>
                </a:solidFill>
              </a:rPr>
              <a:t>khác</a:t>
            </a:r>
            <a:r>
              <a:rPr lang="en-US" sz="2200" dirty="0">
                <a:solidFill>
                  <a:srgbClr val="0000FF"/>
                </a:solidFill>
              </a:rPr>
              <a:t> </a:t>
            </a:r>
            <a:r>
              <a:rPr lang="en-US" sz="2200" dirty="0" err="1">
                <a:solidFill>
                  <a:srgbClr val="0000FF"/>
                </a:solidFill>
              </a:rPr>
              <a:t>nhau</a:t>
            </a:r>
            <a:r>
              <a:rPr lang="en-US" sz="2200" dirty="0">
                <a:solidFill>
                  <a:srgbClr val="0000FF"/>
                </a:solidFill>
              </a:rPr>
              <a:t> </a:t>
            </a:r>
            <a:r>
              <a:rPr lang="en-US" sz="2200" dirty="0" err="1">
                <a:solidFill>
                  <a:srgbClr val="0000FF"/>
                </a:solidFill>
              </a:rPr>
              <a:t>về</a:t>
            </a:r>
            <a:r>
              <a:rPr lang="en-US" sz="2200" dirty="0">
                <a:solidFill>
                  <a:srgbClr val="0000FF"/>
                </a:solidFill>
              </a:rPr>
              <a:t> </a:t>
            </a:r>
            <a:r>
              <a:rPr lang="en-US" sz="2200" dirty="0" err="1">
                <a:solidFill>
                  <a:srgbClr val="0000FF"/>
                </a:solidFill>
              </a:rPr>
              <a:t>cấu</a:t>
            </a:r>
            <a:r>
              <a:rPr lang="en-US" sz="2200" dirty="0">
                <a:solidFill>
                  <a:srgbClr val="0000FF"/>
                </a:solidFill>
              </a:rPr>
              <a:t> </a:t>
            </a:r>
            <a:r>
              <a:rPr lang="en-US" sz="2200" dirty="0" err="1">
                <a:solidFill>
                  <a:srgbClr val="0000FF"/>
                </a:solidFill>
              </a:rPr>
              <a:t>trúc</a:t>
            </a:r>
            <a:r>
              <a:rPr lang="en-US" sz="2200" dirty="0">
                <a:solidFill>
                  <a:srgbClr val="0000FF"/>
                </a:solidFill>
              </a:rPr>
              <a:t> </a:t>
            </a:r>
            <a:r>
              <a:rPr lang="en-US" sz="2200" dirty="0" err="1">
                <a:solidFill>
                  <a:srgbClr val="0000FF"/>
                </a:solidFill>
              </a:rPr>
              <a:t>ngữ</a:t>
            </a:r>
            <a:r>
              <a:rPr lang="en-US" sz="2200" dirty="0">
                <a:solidFill>
                  <a:srgbClr val="0000FF"/>
                </a:solidFill>
              </a:rPr>
              <a:t> </a:t>
            </a:r>
            <a:r>
              <a:rPr lang="en-US" sz="2200" dirty="0" err="1">
                <a:solidFill>
                  <a:srgbClr val="0000FF"/>
                </a:solidFill>
              </a:rPr>
              <a:t>pháp</a:t>
            </a:r>
            <a:r>
              <a:rPr lang="en-US" sz="2200" dirty="0">
                <a:solidFill>
                  <a:srgbClr val="0000FF"/>
                </a:solidFill>
              </a:rPr>
              <a:t> </a:t>
            </a:r>
            <a:r>
              <a:rPr lang="en-US" sz="2200" dirty="0" err="1">
                <a:solidFill>
                  <a:srgbClr val="0000FF"/>
                </a:solidFill>
              </a:rPr>
              <a:t>là</a:t>
            </a:r>
            <a:r>
              <a:rPr lang="en-US" sz="2200" dirty="0">
                <a:solidFill>
                  <a:srgbClr val="0000FF"/>
                </a:solidFill>
              </a:rPr>
              <a:t>:</a:t>
            </a:r>
          </a:p>
          <a:p>
            <a:pPr algn="just"/>
            <a:r>
              <a:rPr lang="en-US" sz="2200" dirty="0">
                <a:solidFill>
                  <a:srgbClr val="0000FF"/>
                </a:solidFill>
              </a:rPr>
              <a:t>	+ </a:t>
            </a:r>
            <a:r>
              <a:rPr lang="en-US" sz="2200" dirty="0" err="1">
                <a:solidFill>
                  <a:srgbClr val="0000FF"/>
                </a:solidFill>
              </a:rPr>
              <a:t>Các</a:t>
            </a:r>
            <a:r>
              <a:rPr lang="en-US" sz="2200" dirty="0">
                <a:solidFill>
                  <a:srgbClr val="0000FF"/>
                </a:solidFill>
              </a:rPr>
              <a:t> </a:t>
            </a:r>
            <a:r>
              <a:rPr lang="en-US" sz="2200" dirty="0" err="1">
                <a:solidFill>
                  <a:srgbClr val="0000FF"/>
                </a:solidFill>
              </a:rPr>
              <a:t>câu</a:t>
            </a:r>
            <a:r>
              <a:rPr lang="en-US" sz="2200" dirty="0">
                <a:solidFill>
                  <a:srgbClr val="0000FF"/>
                </a:solidFill>
              </a:rPr>
              <a:t> </a:t>
            </a:r>
            <a:r>
              <a:rPr lang="en-US" sz="2200" dirty="0" err="1">
                <a:solidFill>
                  <a:srgbClr val="0000FF"/>
                </a:solidFill>
              </a:rPr>
              <a:t>được</a:t>
            </a:r>
            <a:r>
              <a:rPr lang="en-US" sz="2200" dirty="0">
                <a:solidFill>
                  <a:srgbClr val="0000FF"/>
                </a:solidFill>
              </a:rPr>
              <a:t> </a:t>
            </a:r>
            <a:r>
              <a:rPr lang="en-US" sz="2200" dirty="0" err="1">
                <a:solidFill>
                  <a:srgbClr val="0000FF"/>
                </a:solidFill>
              </a:rPr>
              <a:t>viết</a:t>
            </a:r>
            <a:r>
              <a:rPr lang="en-US" sz="2200" dirty="0">
                <a:solidFill>
                  <a:srgbClr val="0000FF"/>
                </a:solidFill>
              </a:rPr>
              <a:t> </a:t>
            </a:r>
            <a:r>
              <a:rPr lang="en-US" sz="2200" dirty="0" err="1">
                <a:solidFill>
                  <a:srgbClr val="0000FF"/>
                </a:solidFill>
              </a:rPr>
              <a:t>phải</a:t>
            </a:r>
            <a:r>
              <a:rPr lang="en-US" sz="2200" dirty="0">
                <a:solidFill>
                  <a:srgbClr val="0000FF"/>
                </a:solidFill>
              </a:rPr>
              <a:t> </a:t>
            </a:r>
            <a:r>
              <a:rPr lang="en-US" sz="2200" dirty="0" err="1">
                <a:solidFill>
                  <a:srgbClr val="0000FF"/>
                </a:solidFill>
              </a:rPr>
              <a:t>có</a:t>
            </a:r>
            <a:r>
              <a:rPr lang="en-US" sz="2200" dirty="0">
                <a:solidFill>
                  <a:srgbClr val="0000FF"/>
                </a:solidFill>
              </a:rPr>
              <a:t> </a:t>
            </a:r>
            <a:r>
              <a:rPr lang="en-US" sz="2200" dirty="0" err="1">
                <a:solidFill>
                  <a:srgbClr val="0000FF"/>
                </a:solidFill>
              </a:rPr>
              <a:t>đủ</a:t>
            </a:r>
            <a:r>
              <a:rPr lang="en-US" sz="2200" dirty="0">
                <a:solidFill>
                  <a:srgbClr val="0000FF"/>
                </a:solidFill>
              </a:rPr>
              <a:t> </a:t>
            </a:r>
            <a:r>
              <a:rPr lang="en-US" sz="2200" dirty="0" err="1">
                <a:solidFill>
                  <a:srgbClr val="0000FF"/>
                </a:solidFill>
              </a:rPr>
              <a:t>hai</a:t>
            </a:r>
            <a:r>
              <a:rPr lang="en-US" sz="2200" dirty="0">
                <a:solidFill>
                  <a:srgbClr val="0000FF"/>
                </a:solidFill>
              </a:rPr>
              <a:t> </a:t>
            </a:r>
            <a:r>
              <a:rPr lang="en-US" sz="2200" dirty="0" err="1">
                <a:solidFill>
                  <a:srgbClr val="0000FF"/>
                </a:solidFill>
              </a:rPr>
              <a:t>thành</a:t>
            </a:r>
            <a:r>
              <a:rPr lang="en-US" sz="2200" dirty="0">
                <a:solidFill>
                  <a:srgbClr val="0000FF"/>
                </a:solidFill>
              </a:rPr>
              <a:t> </a:t>
            </a:r>
            <a:r>
              <a:rPr lang="en-US" sz="2200" dirty="0" err="1">
                <a:solidFill>
                  <a:srgbClr val="0000FF"/>
                </a:solidFill>
              </a:rPr>
              <a:t>phân</a:t>
            </a:r>
            <a:r>
              <a:rPr lang="en-US" sz="2200" dirty="0">
                <a:solidFill>
                  <a:srgbClr val="0000FF"/>
                </a:solidFill>
              </a:rPr>
              <a:t> </a:t>
            </a:r>
            <a:r>
              <a:rPr lang="en-US" sz="2200" dirty="0" err="1">
                <a:solidFill>
                  <a:srgbClr val="0000FF"/>
                </a:solidFill>
              </a:rPr>
              <a:t>chủ</a:t>
            </a:r>
            <a:r>
              <a:rPr lang="en-US" sz="2200" dirty="0">
                <a:solidFill>
                  <a:srgbClr val="0000FF"/>
                </a:solidFill>
              </a:rPr>
              <a:t> </a:t>
            </a:r>
            <a:r>
              <a:rPr lang="en-US" sz="2200" dirty="0" err="1">
                <a:solidFill>
                  <a:srgbClr val="0000FF"/>
                </a:solidFill>
              </a:rPr>
              <a:t>ngữ</a:t>
            </a:r>
            <a:r>
              <a:rPr lang="en-US" sz="2200" dirty="0">
                <a:solidFill>
                  <a:srgbClr val="0000FF"/>
                </a:solidFill>
              </a:rPr>
              <a:t> </a:t>
            </a:r>
            <a:r>
              <a:rPr lang="en-US" sz="2200" dirty="0" err="1">
                <a:solidFill>
                  <a:srgbClr val="0000FF"/>
                </a:solidFill>
              </a:rPr>
              <a:t>và</a:t>
            </a:r>
            <a:r>
              <a:rPr lang="en-US" sz="2200" dirty="0">
                <a:solidFill>
                  <a:srgbClr val="0000FF"/>
                </a:solidFill>
              </a:rPr>
              <a:t> </a:t>
            </a:r>
            <a:r>
              <a:rPr lang="en-US" sz="2200" dirty="0" err="1">
                <a:solidFill>
                  <a:srgbClr val="0000FF"/>
                </a:solidFill>
              </a:rPr>
              <a:t>vị</a:t>
            </a:r>
            <a:r>
              <a:rPr lang="en-US" sz="2200" dirty="0">
                <a:solidFill>
                  <a:srgbClr val="0000FF"/>
                </a:solidFill>
              </a:rPr>
              <a:t> </a:t>
            </a:r>
            <a:r>
              <a:rPr lang="en-US" sz="2200" dirty="0" err="1">
                <a:solidFill>
                  <a:srgbClr val="0000FF"/>
                </a:solidFill>
              </a:rPr>
              <a:t>ngữ</a:t>
            </a:r>
            <a:r>
              <a:rPr lang="en-US" sz="2200" dirty="0">
                <a:solidFill>
                  <a:srgbClr val="0000FF"/>
                </a:solidFill>
              </a:rPr>
              <a:t>.</a:t>
            </a:r>
          </a:p>
          <a:p>
            <a:pPr algn="just"/>
            <a:r>
              <a:rPr lang="en-US" sz="2200" dirty="0">
                <a:solidFill>
                  <a:srgbClr val="0000FF"/>
                </a:solidFill>
              </a:rPr>
              <a:t>	+ </a:t>
            </a:r>
            <a:r>
              <a:rPr lang="en-US" sz="2200" dirty="0" err="1">
                <a:solidFill>
                  <a:srgbClr val="0000FF"/>
                </a:solidFill>
              </a:rPr>
              <a:t>Đặt</a:t>
            </a:r>
            <a:r>
              <a:rPr lang="en-US" sz="2200" dirty="0">
                <a:solidFill>
                  <a:srgbClr val="0000FF"/>
                </a:solidFill>
              </a:rPr>
              <a:t> </a:t>
            </a:r>
            <a:r>
              <a:rPr lang="en-US" sz="2200" dirty="0" err="1">
                <a:solidFill>
                  <a:srgbClr val="0000FF"/>
                </a:solidFill>
              </a:rPr>
              <a:t>câu</a:t>
            </a:r>
            <a:r>
              <a:rPr lang="en-US" sz="2200" dirty="0">
                <a:solidFill>
                  <a:srgbClr val="0000FF"/>
                </a:solidFill>
              </a:rPr>
              <a:t> </a:t>
            </a:r>
            <a:r>
              <a:rPr lang="en-US" sz="2200" dirty="0" err="1">
                <a:solidFill>
                  <a:srgbClr val="0000FF"/>
                </a:solidFill>
              </a:rPr>
              <a:t>theo</a:t>
            </a:r>
            <a:r>
              <a:rPr lang="en-US" sz="2200" dirty="0">
                <a:solidFill>
                  <a:srgbClr val="0000FF"/>
                </a:solidFill>
              </a:rPr>
              <a:t> </a:t>
            </a:r>
            <a:r>
              <a:rPr lang="en-US" sz="2200" dirty="0" err="1">
                <a:solidFill>
                  <a:srgbClr val="0000FF"/>
                </a:solidFill>
              </a:rPr>
              <a:t>nguyên</a:t>
            </a:r>
            <a:r>
              <a:rPr lang="en-US" sz="2200" dirty="0">
                <a:solidFill>
                  <a:srgbClr val="0000FF"/>
                </a:solidFill>
              </a:rPr>
              <a:t> </a:t>
            </a:r>
            <a:r>
              <a:rPr lang="en-US" sz="2200" dirty="0" err="1">
                <a:solidFill>
                  <a:srgbClr val="0000FF"/>
                </a:solidFill>
              </a:rPr>
              <a:t>bản</a:t>
            </a:r>
            <a:r>
              <a:rPr lang="en-US" sz="2200" dirty="0">
                <a:solidFill>
                  <a:srgbClr val="0000FF"/>
                </a:solidFill>
              </a:rPr>
              <a:t> </a:t>
            </a:r>
            <a:r>
              <a:rPr lang="en-US" sz="2200" dirty="0" err="1">
                <a:solidFill>
                  <a:srgbClr val="0000FF"/>
                </a:solidFill>
              </a:rPr>
              <a:t>thì</a:t>
            </a:r>
            <a:r>
              <a:rPr lang="en-US" sz="2200" dirty="0">
                <a:solidFill>
                  <a:srgbClr val="0000FF"/>
                </a:solidFill>
              </a:rPr>
              <a:t> </a:t>
            </a:r>
            <a:r>
              <a:rPr lang="en-US" sz="2200" dirty="0" err="1">
                <a:solidFill>
                  <a:srgbClr val="0000FF"/>
                </a:solidFill>
              </a:rPr>
              <a:t>những</a:t>
            </a:r>
            <a:r>
              <a:rPr lang="en-US" sz="2200" dirty="0">
                <a:solidFill>
                  <a:srgbClr val="0000FF"/>
                </a:solidFill>
              </a:rPr>
              <a:t> </a:t>
            </a:r>
            <a:r>
              <a:rPr lang="en-US" sz="2200" dirty="0" err="1">
                <a:solidFill>
                  <a:srgbClr val="0000FF"/>
                </a:solidFill>
              </a:rPr>
              <a:t>câu</a:t>
            </a:r>
            <a:r>
              <a:rPr lang="en-US" sz="2200" dirty="0">
                <a:solidFill>
                  <a:srgbClr val="0000FF"/>
                </a:solidFill>
              </a:rPr>
              <a:t> </a:t>
            </a:r>
            <a:r>
              <a:rPr lang="en-US" sz="2200" dirty="0" err="1">
                <a:solidFill>
                  <a:srgbClr val="0000FF"/>
                </a:solidFill>
              </a:rPr>
              <a:t>văn</a:t>
            </a:r>
            <a:r>
              <a:rPr lang="en-US" sz="2200" dirty="0">
                <a:solidFill>
                  <a:srgbClr val="0000FF"/>
                </a:solidFill>
              </a:rPr>
              <a:t> </a:t>
            </a:r>
            <a:r>
              <a:rPr lang="en-US" sz="2200" dirty="0" err="1">
                <a:solidFill>
                  <a:srgbClr val="0000FF"/>
                </a:solidFill>
              </a:rPr>
              <a:t>đó</a:t>
            </a:r>
            <a:r>
              <a:rPr lang="en-US" sz="2200" dirty="0">
                <a:solidFill>
                  <a:srgbClr val="0000FF"/>
                </a:solidFill>
              </a:rPr>
              <a:t> </a:t>
            </a:r>
            <a:r>
              <a:rPr lang="en-US" sz="2200" dirty="0" err="1">
                <a:solidFill>
                  <a:srgbClr val="0000FF"/>
                </a:solidFill>
              </a:rPr>
              <a:t>đặc</a:t>
            </a:r>
            <a:r>
              <a:rPr lang="en-US" sz="2200" dirty="0">
                <a:solidFill>
                  <a:srgbClr val="0000FF"/>
                </a:solidFill>
              </a:rPr>
              <a:t> </a:t>
            </a:r>
            <a:r>
              <a:rPr lang="en-US" sz="2200" dirty="0" err="1">
                <a:solidFill>
                  <a:srgbClr val="0000FF"/>
                </a:solidFill>
              </a:rPr>
              <a:t>điểm</a:t>
            </a:r>
            <a:r>
              <a:rPr lang="en-US" sz="2200" dirty="0">
                <a:solidFill>
                  <a:srgbClr val="0000FF"/>
                </a:solidFill>
              </a:rPr>
              <a:t> </a:t>
            </a:r>
            <a:r>
              <a:rPr lang="en-US" sz="2200" dirty="0" err="1">
                <a:solidFill>
                  <a:srgbClr val="0000FF"/>
                </a:solidFill>
              </a:rPr>
              <a:t>rút</a:t>
            </a:r>
            <a:r>
              <a:rPr lang="en-US" sz="2200" dirty="0">
                <a:solidFill>
                  <a:srgbClr val="0000FF"/>
                </a:solidFill>
              </a:rPr>
              <a:t> </a:t>
            </a:r>
            <a:r>
              <a:rPr lang="en-US" sz="2200" dirty="0" err="1">
                <a:solidFill>
                  <a:srgbClr val="0000FF"/>
                </a:solidFill>
              </a:rPr>
              <a:t>gọn</a:t>
            </a:r>
            <a:r>
              <a:rPr lang="en-US" sz="2200" dirty="0">
                <a:solidFill>
                  <a:srgbClr val="0000FF"/>
                </a:solidFill>
              </a:rPr>
              <a:t> </a:t>
            </a:r>
            <a:r>
              <a:rPr lang="en-US" sz="2200" dirty="0" err="1">
                <a:solidFill>
                  <a:srgbClr val="0000FF"/>
                </a:solidFill>
              </a:rPr>
              <a:t>thành</a:t>
            </a:r>
            <a:r>
              <a:rPr lang="en-US" sz="2200" dirty="0">
                <a:solidFill>
                  <a:srgbClr val="0000FF"/>
                </a:solidFill>
              </a:rPr>
              <a:t> </a:t>
            </a:r>
            <a:r>
              <a:rPr lang="en-US" sz="2200" dirty="0" err="1">
                <a:solidFill>
                  <a:srgbClr val="0000FF"/>
                </a:solidFill>
              </a:rPr>
              <a:t>phần</a:t>
            </a:r>
            <a:r>
              <a:rPr lang="en-US" sz="2200" dirty="0">
                <a:solidFill>
                  <a:srgbClr val="0000FF"/>
                </a:solidFill>
              </a:rPr>
              <a:t> </a:t>
            </a:r>
            <a:r>
              <a:rPr lang="en-US" sz="2200" dirty="0" err="1">
                <a:solidFill>
                  <a:srgbClr val="0000FF"/>
                </a:solidFill>
              </a:rPr>
              <a:t>vị</a:t>
            </a:r>
            <a:r>
              <a:rPr lang="en-US" sz="2200" dirty="0">
                <a:solidFill>
                  <a:srgbClr val="0000FF"/>
                </a:solidFill>
              </a:rPr>
              <a:t> </a:t>
            </a:r>
            <a:r>
              <a:rPr lang="en-US" sz="2200" dirty="0" err="1">
                <a:solidFill>
                  <a:srgbClr val="0000FF"/>
                </a:solidFill>
              </a:rPr>
              <a:t>ngữ</a:t>
            </a:r>
            <a:r>
              <a:rPr lang="en-US" sz="2200" dirty="0">
                <a:solidFill>
                  <a:srgbClr val="0000FF"/>
                </a:solidFill>
              </a:rPr>
              <a:t>.</a:t>
            </a:r>
          </a:p>
          <a:p>
            <a:pPr algn="just"/>
            <a:r>
              <a:rPr lang="en-US" sz="2200" dirty="0">
                <a:solidFill>
                  <a:srgbClr val="0000FF"/>
                </a:solidFill>
              </a:rPr>
              <a:t>    - </a:t>
            </a:r>
            <a:r>
              <a:rPr lang="en-US" sz="2200" dirty="0" err="1">
                <a:solidFill>
                  <a:srgbClr val="0000FF"/>
                </a:solidFill>
              </a:rPr>
              <a:t>Tác</a:t>
            </a:r>
            <a:r>
              <a:rPr lang="en-US" sz="2200" dirty="0">
                <a:solidFill>
                  <a:srgbClr val="0000FF"/>
                </a:solidFill>
              </a:rPr>
              <a:t> </a:t>
            </a:r>
            <a:r>
              <a:rPr lang="en-US" sz="2200" dirty="0" err="1">
                <a:solidFill>
                  <a:srgbClr val="0000FF"/>
                </a:solidFill>
              </a:rPr>
              <a:t>dụng</a:t>
            </a:r>
            <a:r>
              <a:rPr lang="en-US" sz="2200" dirty="0">
                <a:solidFill>
                  <a:srgbClr val="0000FF"/>
                </a:solidFill>
              </a:rPr>
              <a:t>:</a:t>
            </a:r>
          </a:p>
          <a:p>
            <a:pPr algn="just"/>
            <a:r>
              <a:rPr lang="en-US" sz="2200" dirty="0">
                <a:solidFill>
                  <a:srgbClr val="0000FF"/>
                </a:solidFill>
              </a:rPr>
              <a:t>	+ </a:t>
            </a:r>
            <a:r>
              <a:rPr lang="en-US" sz="2200" dirty="0" err="1">
                <a:solidFill>
                  <a:srgbClr val="0000FF"/>
                </a:solidFill>
              </a:rPr>
              <a:t>Cách</a:t>
            </a:r>
            <a:r>
              <a:rPr lang="en-US" sz="2200" dirty="0">
                <a:solidFill>
                  <a:srgbClr val="0000FF"/>
                </a:solidFill>
              </a:rPr>
              <a:t> </a:t>
            </a:r>
            <a:r>
              <a:rPr lang="en-US" sz="2200" dirty="0" err="1">
                <a:solidFill>
                  <a:srgbClr val="0000FF"/>
                </a:solidFill>
              </a:rPr>
              <a:t>đặt</a:t>
            </a:r>
            <a:r>
              <a:rPr lang="en-US" sz="2200" dirty="0">
                <a:solidFill>
                  <a:srgbClr val="0000FF"/>
                </a:solidFill>
              </a:rPr>
              <a:t> </a:t>
            </a:r>
            <a:r>
              <a:rPr lang="en-US" sz="2200" dirty="0" err="1">
                <a:solidFill>
                  <a:srgbClr val="0000FF"/>
                </a:solidFill>
              </a:rPr>
              <a:t>câu</a:t>
            </a:r>
            <a:r>
              <a:rPr lang="en-US" sz="2200" dirty="0">
                <a:solidFill>
                  <a:srgbClr val="0000FF"/>
                </a:solidFill>
              </a:rPr>
              <a:t> </a:t>
            </a:r>
            <a:r>
              <a:rPr lang="en-US" sz="2200" dirty="0" err="1">
                <a:solidFill>
                  <a:srgbClr val="0000FF"/>
                </a:solidFill>
              </a:rPr>
              <a:t>như</a:t>
            </a:r>
            <a:r>
              <a:rPr lang="en-US" sz="2200" dirty="0">
                <a:solidFill>
                  <a:srgbClr val="0000FF"/>
                </a:solidFill>
              </a:rPr>
              <a:t> </a:t>
            </a:r>
            <a:r>
              <a:rPr lang="en-US" sz="2200" dirty="0" err="1">
                <a:solidFill>
                  <a:srgbClr val="0000FF"/>
                </a:solidFill>
              </a:rPr>
              <a:t>vậy</a:t>
            </a:r>
            <a:r>
              <a:rPr lang="en-US" sz="2200" dirty="0">
                <a:solidFill>
                  <a:srgbClr val="0000FF"/>
                </a:solidFill>
              </a:rPr>
              <a:t> </a:t>
            </a:r>
            <a:r>
              <a:rPr lang="en-US" sz="2200" dirty="0" err="1">
                <a:solidFill>
                  <a:srgbClr val="0000FF"/>
                </a:solidFill>
              </a:rPr>
              <a:t>sẽ</a:t>
            </a:r>
            <a:r>
              <a:rPr lang="en-US" sz="2200" dirty="0">
                <a:solidFill>
                  <a:srgbClr val="0000FF"/>
                </a:solidFill>
              </a:rPr>
              <a:t> </a:t>
            </a:r>
            <a:r>
              <a:rPr lang="en-US" sz="2200" dirty="0" err="1">
                <a:solidFill>
                  <a:srgbClr val="0000FF"/>
                </a:solidFill>
              </a:rPr>
              <a:t>có</a:t>
            </a:r>
            <a:r>
              <a:rPr lang="en-US" sz="2200" dirty="0">
                <a:solidFill>
                  <a:srgbClr val="0000FF"/>
                </a:solidFill>
              </a:rPr>
              <a:t> </a:t>
            </a:r>
            <a:r>
              <a:rPr lang="en-US" sz="2200" dirty="0" err="1">
                <a:solidFill>
                  <a:srgbClr val="0000FF"/>
                </a:solidFill>
              </a:rPr>
              <a:t>giá</a:t>
            </a:r>
            <a:r>
              <a:rPr lang="en-US" sz="2200" dirty="0">
                <a:solidFill>
                  <a:srgbClr val="0000FF"/>
                </a:solidFill>
              </a:rPr>
              <a:t> </a:t>
            </a:r>
            <a:r>
              <a:rPr lang="en-US" sz="2200" dirty="0" err="1">
                <a:solidFill>
                  <a:srgbClr val="0000FF"/>
                </a:solidFill>
              </a:rPr>
              <a:t>trị</a:t>
            </a:r>
            <a:r>
              <a:rPr lang="en-US" sz="2200" dirty="0">
                <a:solidFill>
                  <a:srgbClr val="0000FF"/>
                </a:solidFill>
              </a:rPr>
              <a:t> </a:t>
            </a:r>
            <a:r>
              <a:rPr lang="en-US" sz="2200" dirty="0" err="1">
                <a:solidFill>
                  <a:srgbClr val="0000FF"/>
                </a:solidFill>
              </a:rPr>
              <a:t>biểu</a:t>
            </a:r>
            <a:r>
              <a:rPr lang="en-US" sz="2200" dirty="0">
                <a:solidFill>
                  <a:srgbClr val="0000FF"/>
                </a:solidFill>
              </a:rPr>
              <a:t> </a:t>
            </a:r>
            <a:r>
              <a:rPr lang="en-US" sz="2200" dirty="0" err="1">
                <a:solidFill>
                  <a:srgbClr val="0000FF"/>
                </a:solidFill>
              </a:rPr>
              <a:t>cảm</a:t>
            </a:r>
            <a:r>
              <a:rPr lang="en-US" sz="2200" dirty="0">
                <a:solidFill>
                  <a:srgbClr val="0000FF"/>
                </a:solidFill>
              </a:rPr>
              <a:t> </a:t>
            </a:r>
            <a:r>
              <a:rPr lang="en-US" sz="2200" dirty="0" err="1">
                <a:solidFill>
                  <a:srgbClr val="0000FF"/>
                </a:solidFill>
              </a:rPr>
              <a:t>cao</a:t>
            </a:r>
            <a:r>
              <a:rPr lang="en-US" sz="2200" dirty="0">
                <a:solidFill>
                  <a:srgbClr val="0000FF"/>
                </a:solidFill>
              </a:rPr>
              <a:t> </a:t>
            </a:r>
            <a:r>
              <a:rPr lang="en-US" sz="2200" dirty="0" err="1">
                <a:solidFill>
                  <a:srgbClr val="0000FF"/>
                </a:solidFill>
              </a:rPr>
              <a:t>hơn</a:t>
            </a:r>
            <a:r>
              <a:rPr lang="en-US" sz="2200" dirty="0">
                <a:solidFill>
                  <a:srgbClr val="0000FF"/>
                </a:solidFill>
              </a:rPr>
              <a:t>: </a:t>
            </a:r>
            <a:r>
              <a:rPr lang="en-US" sz="2200" dirty="0" err="1">
                <a:solidFill>
                  <a:srgbClr val="0000FF"/>
                </a:solidFill>
              </a:rPr>
              <a:t>thể</a:t>
            </a:r>
            <a:r>
              <a:rPr lang="en-US" sz="2200" dirty="0">
                <a:solidFill>
                  <a:srgbClr val="0000FF"/>
                </a:solidFill>
              </a:rPr>
              <a:t> </a:t>
            </a:r>
            <a:r>
              <a:rPr lang="en-US" sz="2200" dirty="0" err="1">
                <a:solidFill>
                  <a:srgbClr val="0000FF"/>
                </a:solidFill>
              </a:rPr>
              <a:t>hiện</a:t>
            </a:r>
            <a:r>
              <a:rPr lang="en-US" sz="2200" dirty="0">
                <a:solidFill>
                  <a:srgbClr val="0000FF"/>
                </a:solidFill>
              </a:rPr>
              <a:t> </a:t>
            </a:r>
            <a:r>
              <a:rPr lang="en-US" sz="2200" dirty="0" err="1">
                <a:solidFill>
                  <a:srgbClr val="0000FF"/>
                </a:solidFill>
              </a:rPr>
              <a:t>được</a:t>
            </a:r>
            <a:r>
              <a:rPr lang="en-US" sz="2200" dirty="0">
                <a:solidFill>
                  <a:srgbClr val="0000FF"/>
                </a:solidFill>
              </a:rPr>
              <a:t> </a:t>
            </a:r>
            <a:r>
              <a:rPr lang="en-US" sz="2200" dirty="0" err="1">
                <a:solidFill>
                  <a:srgbClr val="0000FF"/>
                </a:solidFill>
              </a:rPr>
              <a:t>tốc</a:t>
            </a:r>
            <a:r>
              <a:rPr lang="en-US" sz="2200" dirty="0">
                <a:solidFill>
                  <a:srgbClr val="0000FF"/>
                </a:solidFill>
              </a:rPr>
              <a:t> </a:t>
            </a:r>
            <a:r>
              <a:rPr lang="en-US" sz="2200" dirty="0" err="1">
                <a:solidFill>
                  <a:srgbClr val="0000FF"/>
                </a:solidFill>
              </a:rPr>
              <a:t>độ</a:t>
            </a:r>
            <a:r>
              <a:rPr lang="en-US" sz="2200" dirty="0">
                <a:solidFill>
                  <a:srgbClr val="0000FF"/>
                </a:solidFill>
              </a:rPr>
              <a:t> </a:t>
            </a:r>
            <a:r>
              <a:rPr lang="en-US" sz="2200" dirty="0" err="1">
                <a:solidFill>
                  <a:srgbClr val="0000FF"/>
                </a:solidFill>
              </a:rPr>
              <a:t>khẩn</a:t>
            </a:r>
            <a:r>
              <a:rPr lang="en-US" sz="2200" dirty="0">
                <a:solidFill>
                  <a:srgbClr val="0000FF"/>
                </a:solidFill>
              </a:rPr>
              <a:t> </a:t>
            </a:r>
            <a:r>
              <a:rPr lang="en-US" sz="2200" dirty="0" err="1">
                <a:solidFill>
                  <a:srgbClr val="0000FF"/>
                </a:solidFill>
              </a:rPr>
              <a:t>trương</a:t>
            </a:r>
            <a:r>
              <a:rPr lang="en-US" sz="2200" dirty="0">
                <a:solidFill>
                  <a:srgbClr val="0000FF"/>
                </a:solidFill>
              </a:rPr>
              <a:t> </a:t>
            </a:r>
            <a:r>
              <a:rPr lang="en-US" sz="2200" dirty="0" err="1">
                <a:solidFill>
                  <a:srgbClr val="0000FF"/>
                </a:solidFill>
              </a:rPr>
              <a:t>của</a:t>
            </a:r>
            <a:r>
              <a:rPr lang="en-US" sz="2200" dirty="0">
                <a:solidFill>
                  <a:srgbClr val="0000FF"/>
                </a:solidFill>
              </a:rPr>
              <a:t> </a:t>
            </a:r>
            <a:r>
              <a:rPr lang="en-US" sz="2200" dirty="0" err="1">
                <a:solidFill>
                  <a:srgbClr val="0000FF"/>
                </a:solidFill>
              </a:rPr>
              <a:t>công</a:t>
            </a:r>
            <a:r>
              <a:rPr lang="en-US" sz="2200" dirty="0">
                <a:solidFill>
                  <a:srgbClr val="0000FF"/>
                </a:solidFill>
              </a:rPr>
              <a:t> </a:t>
            </a:r>
            <a:r>
              <a:rPr lang="en-US" sz="2200" dirty="0" err="1">
                <a:solidFill>
                  <a:srgbClr val="0000FF"/>
                </a:solidFill>
              </a:rPr>
              <a:t>việc</a:t>
            </a:r>
            <a:r>
              <a:rPr lang="en-US" sz="2200" dirty="0">
                <a:solidFill>
                  <a:srgbClr val="0000FF"/>
                </a:solidFill>
              </a:rPr>
              <a:t> </a:t>
            </a:r>
            <a:r>
              <a:rPr lang="en-US" sz="2200" dirty="0" err="1">
                <a:solidFill>
                  <a:srgbClr val="0000FF"/>
                </a:solidFill>
              </a:rPr>
              <a:t>cũng</a:t>
            </a:r>
            <a:r>
              <a:rPr lang="en-US" sz="2200" dirty="0">
                <a:solidFill>
                  <a:srgbClr val="0000FF"/>
                </a:solidFill>
              </a:rPr>
              <a:t> </a:t>
            </a:r>
            <a:r>
              <a:rPr lang="en-US" sz="2200" dirty="0" err="1">
                <a:solidFill>
                  <a:srgbClr val="0000FF"/>
                </a:solidFill>
              </a:rPr>
              <a:t>như</a:t>
            </a:r>
            <a:r>
              <a:rPr lang="en-US" sz="2200" dirty="0">
                <a:solidFill>
                  <a:srgbClr val="0000FF"/>
                </a:solidFill>
              </a:rPr>
              <a:t> </a:t>
            </a:r>
            <a:r>
              <a:rPr lang="en-US" sz="2200" dirty="0" err="1">
                <a:solidFill>
                  <a:srgbClr val="0000FF"/>
                </a:solidFill>
              </a:rPr>
              <a:t>sự</a:t>
            </a:r>
            <a:r>
              <a:rPr lang="en-US" sz="2200" dirty="0">
                <a:solidFill>
                  <a:srgbClr val="0000FF"/>
                </a:solidFill>
              </a:rPr>
              <a:t> </a:t>
            </a:r>
            <a:r>
              <a:rPr lang="en-US" sz="2200" dirty="0" err="1">
                <a:solidFill>
                  <a:srgbClr val="0000FF"/>
                </a:solidFill>
              </a:rPr>
              <a:t>chủ</a:t>
            </a:r>
            <a:r>
              <a:rPr lang="en-US" sz="2200" dirty="0">
                <a:solidFill>
                  <a:srgbClr val="0000FF"/>
                </a:solidFill>
              </a:rPr>
              <a:t> </a:t>
            </a:r>
            <a:r>
              <a:rPr lang="en-US" sz="2200" dirty="0" err="1">
                <a:solidFill>
                  <a:srgbClr val="0000FF"/>
                </a:solidFill>
              </a:rPr>
              <a:t>động</a:t>
            </a:r>
            <a:r>
              <a:rPr lang="en-US" sz="2200" dirty="0">
                <a:solidFill>
                  <a:srgbClr val="0000FF"/>
                </a:solidFill>
              </a:rPr>
              <a:t> </a:t>
            </a:r>
            <a:r>
              <a:rPr lang="en-US" sz="2200" dirty="0" err="1">
                <a:solidFill>
                  <a:srgbClr val="0000FF"/>
                </a:solidFill>
              </a:rPr>
              <a:t>của</a:t>
            </a:r>
            <a:r>
              <a:rPr lang="en-US" sz="2200" dirty="0">
                <a:solidFill>
                  <a:srgbClr val="0000FF"/>
                </a:solidFill>
              </a:rPr>
              <a:t> </a:t>
            </a:r>
            <a:r>
              <a:rPr lang="en-US" sz="2200" dirty="0" err="1">
                <a:solidFill>
                  <a:srgbClr val="0000FF"/>
                </a:solidFill>
              </a:rPr>
              <a:t>họ</a:t>
            </a:r>
            <a:r>
              <a:rPr lang="en-US" sz="2200" dirty="0">
                <a:solidFill>
                  <a:srgbClr val="0000FF"/>
                </a:solidFill>
              </a:rPr>
              <a:t> </a:t>
            </a:r>
            <a:r>
              <a:rPr lang="en-US" sz="2200" dirty="0" err="1">
                <a:solidFill>
                  <a:srgbClr val="0000FF"/>
                </a:solidFill>
              </a:rPr>
              <a:t>trước</a:t>
            </a:r>
            <a:r>
              <a:rPr lang="en-US" sz="2200" dirty="0">
                <a:solidFill>
                  <a:srgbClr val="0000FF"/>
                </a:solidFill>
              </a:rPr>
              <a:t> </a:t>
            </a:r>
            <a:r>
              <a:rPr lang="en-US" sz="2200" dirty="0" err="1">
                <a:solidFill>
                  <a:srgbClr val="0000FF"/>
                </a:solidFill>
              </a:rPr>
              <a:t>thử</a:t>
            </a:r>
            <a:r>
              <a:rPr lang="en-US" sz="2200" dirty="0">
                <a:solidFill>
                  <a:srgbClr val="0000FF"/>
                </a:solidFill>
              </a:rPr>
              <a:t> </a:t>
            </a:r>
            <a:r>
              <a:rPr lang="en-US" sz="2200" dirty="0" err="1">
                <a:solidFill>
                  <a:srgbClr val="0000FF"/>
                </a:solidFill>
              </a:rPr>
              <a:t>thách</a:t>
            </a:r>
            <a:r>
              <a:rPr lang="en-US" sz="2200" dirty="0">
                <a:solidFill>
                  <a:srgbClr val="0000FF"/>
                </a:solidFill>
              </a:rPr>
              <a:t>.</a:t>
            </a:r>
          </a:p>
          <a:p>
            <a:pPr algn="just"/>
            <a:r>
              <a:rPr lang="en-US" sz="2200" dirty="0">
                <a:solidFill>
                  <a:srgbClr val="0000FF"/>
                </a:solidFill>
              </a:rPr>
              <a:t>	+ </a:t>
            </a:r>
            <a:r>
              <a:rPr lang="en-US" sz="2200" dirty="0" err="1">
                <a:solidFill>
                  <a:srgbClr val="0000FF"/>
                </a:solidFill>
              </a:rPr>
              <a:t>Sự</a:t>
            </a:r>
            <a:r>
              <a:rPr lang="en-US" sz="2200" dirty="0">
                <a:solidFill>
                  <a:srgbClr val="0000FF"/>
                </a:solidFill>
              </a:rPr>
              <a:t> </a:t>
            </a:r>
            <a:r>
              <a:rPr lang="en-US" sz="2200" dirty="0" err="1">
                <a:solidFill>
                  <a:srgbClr val="0000FF"/>
                </a:solidFill>
              </a:rPr>
              <a:t>hiểm</a:t>
            </a:r>
            <a:r>
              <a:rPr lang="en-US" sz="2200" dirty="0">
                <a:solidFill>
                  <a:srgbClr val="0000FF"/>
                </a:solidFill>
              </a:rPr>
              <a:t> </a:t>
            </a:r>
            <a:r>
              <a:rPr lang="en-US" sz="2200" dirty="0" err="1">
                <a:solidFill>
                  <a:srgbClr val="0000FF"/>
                </a:solidFill>
              </a:rPr>
              <a:t>nguy</a:t>
            </a:r>
            <a:r>
              <a:rPr lang="en-US" sz="2200" dirty="0">
                <a:solidFill>
                  <a:srgbClr val="0000FF"/>
                </a:solidFill>
              </a:rPr>
              <a:t> </a:t>
            </a:r>
            <a:r>
              <a:rPr lang="en-US" sz="2200" dirty="0" err="1">
                <a:solidFill>
                  <a:srgbClr val="0000FF"/>
                </a:solidFill>
              </a:rPr>
              <a:t>đối</a:t>
            </a:r>
            <a:r>
              <a:rPr lang="en-US" sz="2200" dirty="0">
                <a:solidFill>
                  <a:srgbClr val="0000FF"/>
                </a:solidFill>
              </a:rPr>
              <a:t> </a:t>
            </a:r>
            <a:r>
              <a:rPr lang="en-US" sz="2200" dirty="0" err="1">
                <a:solidFill>
                  <a:srgbClr val="0000FF"/>
                </a:solidFill>
              </a:rPr>
              <a:t>với</a:t>
            </a:r>
            <a:r>
              <a:rPr lang="en-US" sz="2200" dirty="0">
                <a:solidFill>
                  <a:srgbClr val="0000FF"/>
                </a:solidFill>
              </a:rPr>
              <a:t> </a:t>
            </a:r>
            <a:r>
              <a:rPr lang="en-US" sz="2200" dirty="0" err="1">
                <a:solidFill>
                  <a:srgbClr val="0000FF"/>
                </a:solidFill>
              </a:rPr>
              <a:t>họ</a:t>
            </a:r>
            <a:r>
              <a:rPr lang="en-US" sz="2200" dirty="0">
                <a:solidFill>
                  <a:srgbClr val="0000FF"/>
                </a:solidFill>
              </a:rPr>
              <a:t> </a:t>
            </a:r>
            <a:r>
              <a:rPr lang="en-US" sz="2200" dirty="0" err="1">
                <a:solidFill>
                  <a:srgbClr val="0000FF"/>
                </a:solidFill>
              </a:rPr>
              <a:t>cũng</a:t>
            </a:r>
            <a:r>
              <a:rPr lang="en-US" sz="2200" dirty="0">
                <a:solidFill>
                  <a:srgbClr val="0000FF"/>
                </a:solidFill>
              </a:rPr>
              <a:t> </a:t>
            </a:r>
            <a:r>
              <a:rPr lang="en-US" sz="2200" dirty="0" err="1">
                <a:solidFill>
                  <a:srgbClr val="0000FF"/>
                </a:solidFill>
              </a:rPr>
              <a:t>rõ</a:t>
            </a:r>
            <a:r>
              <a:rPr lang="en-US" sz="2200" dirty="0">
                <a:solidFill>
                  <a:srgbClr val="0000FF"/>
                </a:solidFill>
              </a:rPr>
              <a:t> </a:t>
            </a:r>
            <a:r>
              <a:rPr lang="en-US" sz="2200" dirty="0" err="1">
                <a:solidFill>
                  <a:srgbClr val="0000FF"/>
                </a:solidFill>
              </a:rPr>
              <a:t>ràng</a:t>
            </a:r>
            <a:r>
              <a:rPr lang="en-US" sz="2200" dirty="0">
                <a:solidFill>
                  <a:srgbClr val="0000FF"/>
                </a:solidFill>
              </a:rPr>
              <a:t> </a:t>
            </a:r>
            <a:r>
              <a:rPr lang="en-US" sz="2200" dirty="0" err="1">
                <a:solidFill>
                  <a:srgbClr val="0000FF"/>
                </a:solidFill>
              </a:rPr>
              <a:t>hơn</a:t>
            </a:r>
            <a:r>
              <a:rPr lang="en-US" sz="2200" dirty="0">
                <a:solidFill>
                  <a:srgbClr val="0000FF"/>
                </a:solidFill>
              </a:rPr>
              <a:t>: </a:t>
            </a:r>
            <a:r>
              <a:rPr lang="en-US" sz="2200" dirty="0" err="1">
                <a:solidFill>
                  <a:srgbClr val="0000FF"/>
                </a:solidFill>
              </a:rPr>
              <a:t>giữa</a:t>
            </a:r>
            <a:r>
              <a:rPr lang="en-US" sz="2200" dirty="0">
                <a:solidFill>
                  <a:srgbClr val="0000FF"/>
                </a:solidFill>
              </a:rPr>
              <a:t> </a:t>
            </a:r>
            <a:r>
              <a:rPr lang="en-US" sz="2200" dirty="0" err="1">
                <a:solidFill>
                  <a:srgbClr val="0000FF"/>
                </a:solidFill>
              </a:rPr>
              <a:t>mỗi</a:t>
            </a:r>
            <a:r>
              <a:rPr lang="en-US" sz="2200" dirty="0">
                <a:solidFill>
                  <a:srgbClr val="0000FF"/>
                </a:solidFill>
              </a:rPr>
              <a:t> </a:t>
            </a:r>
            <a:r>
              <a:rPr lang="en-US" sz="2200" dirty="0" err="1">
                <a:solidFill>
                  <a:srgbClr val="0000FF"/>
                </a:solidFill>
              </a:rPr>
              <a:t>cô</a:t>
            </a:r>
            <a:r>
              <a:rPr lang="en-US" sz="2200" dirty="0">
                <a:solidFill>
                  <a:srgbClr val="0000FF"/>
                </a:solidFill>
              </a:rPr>
              <a:t> </a:t>
            </a:r>
            <a:r>
              <a:rPr lang="en-US" sz="2200" dirty="0" err="1">
                <a:solidFill>
                  <a:srgbClr val="0000FF"/>
                </a:solidFill>
              </a:rPr>
              <a:t>gái</a:t>
            </a:r>
            <a:r>
              <a:rPr lang="en-US" sz="2200" dirty="0">
                <a:solidFill>
                  <a:srgbClr val="0000FF"/>
                </a:solidFill>
              </a:rPr>
              <a:t> </a:t>
            </a:r>
            <a:r>
              <a:rPr lang="en-US" sz="2200" dirty="0" err="1">
                <a:solidFill>
                  <a:srgbClr val="0000FF"/>
                </a:solidFill>
              </a:rPr>
              <a:t>và</a:t>
            </a:r>
            <a:r>
              <a:rPr lang="en-US" sz="2200" dirty="0">
                <a:solidFill>
                  <a:srgbClr val="0000FF"/>
                </a:solidFill>
              </a:rPr>
              <a:t> </a:t>
            </a:r>
            <a:r>
              <a:rPr lang="en-US" sz="2200" dirty="0" err="1">
                <a:solidFill>
                  <a:srgbClr val="0000FF"/>
                </a:solidFill>
              </a:rPr>
              <a:t>những</a:t>
            </a:r>
            <a:r>
              <a:rPr lang="en-US" sz="2200" dirty="0">
                <a:solidFill>
                  <a:srgbClr val="0000FF"/>
                </a:solidFill>
              </a:rPr>
              <a:t> </a:t>
            </a:r>
            <a:r>
              <a:rPr lang="en-US" sz="2200" dirty="0" err="1">
                <a:solidFill>
                  <a:srgbClr val="0000FF"/>
                </a:solidFill>
              </a:rPr>
              <a:t>quả</a:t>
            </a:r>
            <a:r>
              <a:rPr lang="en-US" sz="2200" dirty="0">
                <a:solidFill>
                  <a:srgbClr val="0000FF"/>
                </a:solidFill>
              </a:rPr>
              <a:t> </a:t>
            </a:r>
            <a:r>
              <a:rPr lang="en-US" sz="2200" dirty="0" err="1">
                <a:solidFill>
                  <a:srgbClr val="0000FF"/>
                </a:solidFill>
              </a:rPr>
              <a:t>bom</a:t>
            </a:r>
            <a:r>
              <a:rPr lang="en-US" sz="2200" dirty="0">
                <a:solidFill>
                  <a:srgbClr val="0000FF"/>
                </a:solidFill>
              </a:rPr>
              <a:t> </a:t>
            </a:r>
            <a:r>
              <a:rPr lang="en-US" sz="2200" dirty="0" err="1">
                <a:solidFill>
                  <a:srgbClr val="0000FF"/>
                </a:solidFill>
              </a:rPr>
              <a:t>họ</a:t>
            </a:r>
            <a:r>
              <a:rPr lang="en-US" sz="2200" dirty="0">
                <a:solidFill>
                  <a:srgbClr val="0000FF"/>
                </a:solidFill>
              </a:rPr>
              <a:t> </a:t>
            </a:r>
            <a:r>
              <a:rPr lang="en-US" sz="2200" dirty="0" err="1">
                <a:solidFill>
                  <a:srgbClr val="0000FF"/>
                </a:solidFill>
              </a:rPr>
              <a:t>phá</a:t>
            </a:r>
            <a:r>
              <a:rPr lang="en-US" sz="2200" dirty="0">
                <a:solidFill>
                  <a:srgbClr val="0000FF"/>
                </a:solidFill>
              </a:rPr>
              <a:t> </a:t>
            </a:r>
            <a:r>
              <a:rPr lang="en-US" sz="2200" dirty="0" err="1">
                <a:solidFill>
                  <a:srgbClr val="0000FF"/>
                </a:solidFill>
              </a:rPr>
              <a:t>khoảng</a:t>
            </a:r>
            <a:r>
              <a:rPr lang="en-US" sz="2200" dirty="0">
                <a:solidFill>
                  <a:srgbClr val="0000FF"/>
                </a:solidFill>
              </a:rPr>
              <a:t> </a:t>
            </a:r>
            <a:r>
              <a:rPr lang="en-US" sz="2200" dirty="0" err="1">
                <a:solidFill>
                  <a:srgbClr val="0000FF"/>
                </a:solidFill>
              </a:rPr>
              <a:t>cách</a:t>
            </a:r>
            <a:r>
              <a:rPr lang="en-US" sz="2200" dirty="0">
                <a:solidFill>
                  <a:srgbClr val="0000FF"/>
                </a:solidFill>
              </a:rPr>
              <a:t> </a:t>
            </a:r>
            <a:r>
              <a:rPr lang="en-US" sz="2200" dirty="0" err="1">
                <a:solidFill>
                  <a:srgbClr val="0000FF"/>
                </a:solidFill>
              </a:rPr>
              <a:t>thật</a:t>
            </a:r>
            <a:r>
              <a:rPr lang="en-US" sz="2200" dirty="0">
                <a:solidFill>
                  <a:srgbClr val="0000FF"/>
                </a:solidFill>
              </a:rPr>
              <a:t> </a:t>
            </a:r>
            <a:r>
              <a:rPr lang="en-US" sz="2200" dirty="0" err="1">
                <a:solidFill>
                  <a:srgbClr val="0000FF"/>
                </a:solidFill>
              </a:rPr>
              <a:t>mong</a:t>
            </a:r>
            <a:r>
              <a:rPr lang="en-US" sz="2200" dirty="0">
                <a:solidFill>
                  <a:srgbClr val="0000FF"/>
                </a:solidFill>
              </a:rPr>
              <a:t> </a:t>
            </a:r>
            <a:r>
              <a:rPr lang="en-US" sz="2200" dirty="0" err="1">
                <a:solidFill>
                  <a:srgbClr val="0000FF"/>
                </a:solidFill>
              </a:rPr>
              <a:t>manh</a:t>
            </a:r>
            <a:r>
              <a:rPr lang="en-US" sz="2200" dirty="0">
                <a:solidFill>
                  <a:srgbClr val="0000FF"/>
                </a:solidFill>
              </a:rPr>
              <a:t>; do </a:t>
            </a:r>
            <a:r>
              <a:rPr lang="en-US" sz="2200" dirty="0" err="1">
                <a:solidFill>
                  <a:srgbClr val="0000FF"/>
                </a:solidFill>
              </a:rPr>
              <a:t>đó</a:t>
            </a:r>
            <a:r>
              <a:rPr lang="en-US" sz="2200" dirty="0">
                <a:solidFill>
                  <a:srgbClr val="0000FF"/>
                </a:solidFill>
              </a:rPr>
              <a:t>, </a:t>
            </a:r>
            <a:r>
              <a:rPr lang="en-US" sz="2200" dirty="0" err="1">
                <a:solidFill>
                  <a:srgbClr val="0000FF"/>
                </a:solidFill>
              </a:rPr>
              <a:t>sự</a:t>
            </a:r>
            <a:r>
              <a:rPr lang="en-US" sz="2200" dirty="0">
                <a:solidFill>
                  <a:srgbClr val="0000FF"/>
                </a:solidFill>
              </a:rPr>
              <a:t> can </a:t>
            </a:r>
            <a:r>
              <a:rPr lang="en-US" sz="2200" dirty="0" err="1">
                <a:solidFill>
                  <a:srgbClr val="0000FF"/>
                </a:solidFill>
              </a:rPr>
              <a:t>đảm</a:t>
            </a:r>
            <a:r>
              <a:rPr lang="en-US" sz="2200" dirty="0">
                <a:solidFill>
                  <a:srgbClr val="0000FF"/>
                </a:solidFill>
              </a:rPr>
              <a:t> </a:t>
            </a:r>
            <a:r>
              <a:rPr lang="en-US" sz="2200" dirty="0" err="1">
                <a:solidFill>
                  <a:srgbClr val="0000FF"/>
                </a:solidFill>
              </a:rPr>
              <a:t>của</a:t>
            </a:r>
            <a:r>
              <a:rPr lang="en-US" sz="2200" dirty="0">
                <a:solidFill>
                  <a:srgbClr val="0000FF"/>
                </a:solidFill>
              </a:rPr>
              <a:t> </a:t>
            </a:r>
            <a:r>
              <a:rPr lang="en-US" sz="2200" dirty="0" err="1">
                <a:solidFill>
                  <a:srgbClr val="0000FF"/>
                </a:solidFill>
              </a:rPr>
              <a:t>họ</a:t>
            </a:r>
            <a:r>
              <a:rPr lang="en-US" sz="2200" dirty="0">
                <a:solidFill>
                  <a:srgbClr val="0000FF"/>
                </a:solidFill>
              </a:rPr>
              <a:t> </a:t>
            </a:r>
            <a:r>
              <a:rPr lang="en-US" sz="2200" dirty="0" err="1">
                <a:solidFill>
                  <a:srgbClr val="0000FF"/>
                </a:solidFill>
              </a:rPr>
              <a:t>cũng</a:t>
            </a:r>
            <a:r>
              <a:rPr lang="en-US" sz="2200" dirty="0">
                <a:solidFill>
                  <a:srgbClr val="0000FF"/>
                </a:solidFill>
              </a:rPr>
              <a:t> </a:t>
            </a:r>
            <a:r>
              <a:rPr lang="en-US" sz="2200" dirty="0" err="1">
                <a:solidFill>
                  <a:srgbClr val="0000FF"/>
                </a:solidFill>
              </a:rPr>
              <a:t>hiện</a:t>
            </a:r>
            <a:r>
              <a:rPr lang="en-US" sz="2200" dirty="0">
                <a:solidFill>
                  <a:srgbClr val="0000FF"/>
                </a:solidFill>
              </a:rPr>
              <a:t> </a:t>
            </a:r>
            <a:r>
              <a:rPr lang="en-US" sz="2200" dirty="0" err="1">
                <a:solidFill>
                  <a:srgbClr val="0000FF"/>
                </a:solidFill>
              </a:rPr>
              <a:t>lên</a:t>
            </a:r>
            <a:r>
              <a:rPr lang="en-US" sz="2200" dirty="0">
                <a:solidFill>
                  <a:srgbClr val="0000FF"/>
                </a:solidFill>
              </a:rPr>
              <a:t> </a:t>
            </a:r>
            <a:r>
              <a:rPr lang="en-US" sz="2200" dirty="0" err="1">
                <a:solidFill>
                  <a:srgbClr val="0000FF"/>
                </a:solidFill>
              </a:rPr>
              <a:t>thật</a:t>
            </a:r>
            <a:r>
              <a:rPr lang="en-US" sz="2200" dirty="0">
                <a:solidFill>
                  <a:srgbClr val="0000FF"/>
                </a:solidFill>
              </a:rPr>
              <a:t> </a:t>
            </a:r>
            <a:r>
              <a:rPr lang="en-US" sz="2200" dirty="0" err="1">
                <a:solidFill>
                  <a:srgbClr val="0000FF"/>
                </a:solidFill>
              </a:rPr>
              <a:t>lớn</a:t>
            </a:r>
            <a:r>
              <a:rPr lang="en-US" sz="2200" dirty="0">
                <a:solidFill>
                  <a:srgbClr val="0000FF"/>
                </a:solidFill>
              </a:rPr>
              <a:t> </a:t>
            </a:r>
            <a:r>
              <a:rPr lang="en-US" sz="2200" dirty="0" err="1">
                <a:solidFill>
                  <a:srgbClr val="0000FF"/>
                </a:solidFill>
              </a:rPr>
              <a:t>lao</a:t>
            </a:r>
            <a:r>
              <a:rPr lang="en-US" sz="2200" dirty="0">
                <a:solidFill>
                  <a:srgbClr val="0000FF"/>
                </a:solidFill>
              </a:rPr>
              <a:t>.</a:t>
            </a:r>
          </a:p>
        </p:txBody>
      </p:sp>
    </p:spTree>
    <p:extLst>
      <p:ext uri="{BB962C8B-B14F-4D97-AF65-F5344CB8AC3E}">
        <p14:creationId xmlns="" xmlns:p14="http://schemas.microsoft.com/office/powerpoint/2010/main" val="12813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45459"/>
            <a:ext cx="11831782" cy="6247864"/>
          </a:xfrm>
          <a:prstGeom prst="rect">
            <a:avLst/>
          </a:prstGeom>
          <a:noFill/>
        </p:spPr>
        <p:txBody>
          <a:bodyPr wrap="square" rtlCol="0">
            <a:spAutoFit/>
          </a:bodyPr>
          <a:lstStyle/>
          <a:p>
            <a:pPr algn="just"/>
            <a:r>
              <a:rPr lang="fr-FR" sz="2000" b="1" u="sng">
                <a:solidFill>
                  <a:srgbClr val="0000FF"/>
                </a:solidFill>
              </a:rPr>
              <a:t>Câu 3:</a:t>
            </a:r>
            <a:r>
              <a:rPr lang="fr-FR" sz="2000" b="1">
                <a:solidFill>
                  <a:srgbClr val="0000FF"/>
                </a:solidFill>
              </a:rPr>
              <a:t> V</a:t>
            </a:r>
            <a:r>
              <a:rPr lang="en-US" sz="2000" b="1">
                <a:solidFill>
                  <a:srgbClr val="0000FF"/>
                </a:solidFill>
              </a:rPr>
              <a:t>iết đoạn văn nêu suy nghĩ của em về lòng dũng cảm của tuổi trẻ hiện nay:</a:t>
            </a:r>
            <a:endParaRPr lang="en-US" sz="2000">
              <a:solidFill>
                <a:srgbClr val="0000FF"/>
              </a:solidFill>
            </a:endParaRPr>
          </a:p>
          <a:p>
            <a:pPr algn="just"/>
            <a:r>
              <a:rPr lang="en-US" sz="2000" b="1">
                <a:solidFill>
                  <a:srgbClr val="0000FF"/>
                </a:solidFill>
              </a:rPr>
              <a:t>a. Giải thích khái niệm:</a:t>
            </a:r>
            <a:endParaRPr lang="en-US" sz="2000">
              <a:solidFill>
                <a:srgbClr val="0000FF"/>
              </a:solidFill>
            </a:endParaRPr>
          </a:p>
          <a:p>
            <a:pPr algn="just"/>
            <a:r>
              <a:rPr lang="en-US" sz="2000">
                <a:solidFill>
                  <a:srgbClr val="0000FF"/>
                </a:solidFill>
              </a:rPr>
              <a:t>     Dũng cảm là không sợ nguy hiểm, khó khăn. Người có lòng dũng cảm là người không run sợ, không hèn nhát, dám đứng lên đấu tranh chống lại cái xấu, cái ác, các thế lực tàn bạo để bảo vệ công lí, chính nghĩa</a:t>
            </a:r>
          </a:p>
          <a:p>
            <a:pPr algn="just"/>
            <a:r>
              <a:rPr lang="en-US" sz="2000" b="1">
                <a:solidFill>
                  <a:srgbClr val="0000FF"/>
                </a:solidFill>
              </a:rPr>
              <a:t>b. Biểu hiện:</a:t>
            </a:r>
            <a:r>
              <a:rPr lang="en-US" sz="2000">
                <a:solidFill>
                  <a:srgbClr val="0000FF"/>
                </a:solidFill>
              </a:rPr>
              <a:t> Dũng cảm là phẩm chất tốt đẹp của con người ở mọi thời đại:</a:t>
            </a:r>
          </a:p>
          <a:p>
            <a:pPr algn="just"/>
            <a:r>
              <a:rPr lang="en-US" sz="2000">
                <a:solidFill>
                  <a:srgbClr val="0000FF"/>
                </a:solidFill>
              </a:rPr>
              <a:t>     - Trong lịch sử đấu tranh chống giặc ngoại xâm của dân tộc Việt Nam </a:t>
            </a:r>
            <a:r>
              <a:rPr lang="en-US" sz="2000" i="1">
                <a:solidFill>
                  <a:srgbClr val="0000FF"/>
                </a:solidFill>
              </a:rPr>
              <a:t>(nêu dẫn chứng)</a:t>
            </a:r>
            <a:endParaRPr lang="en-US" sz="2000">
              <a:solidFill>
                <a:srgbClr val="0000FF"/>
              </a:solidFill>
            </a:endParaRPr>
          </a:p>
          <a:p>
            <a:pPr algn="just"/>
            <a:r>
              <a:rPr lang="en-US" sz="2000">
                <a:solidFill>
                  <a:srgbClr val="0000FF"/>
                </a:solidFill>
              </a:rPr>
              <a:t>     - Ngày nay: trên mặt trận lao động sản xuất, đấu tranh phòng chống tội phạm </a:t>
            </a:r>
            <a:r>
              <a:rPr lang="en-US" sz="2000" i="1">
                <a:solidFill>
                  <a:srgbClr val="0000FF"/>
                </a:solidFill>
              </a:rPr>
              <a:t>(nêu một vài tấm gương tiêu biểu của chiến sĩ cảnh sát, bộ đội, liên hệ bảo vệ biển Đông hiện nay,)</a:t>
            </a:r>
          </a:p>
          <a:p>
            <a:pPr algn="just"/>
            <a:r>
              <a:rPr lang="en-US" sz="2000">
                <a:solidFill>
                  <a:srgbClr val="0000FF"/>
                </a:solidFill>
              </a:rPr>
              <a:t>     - Trong cuộc sống hàng ngày: cứu người bị hại, gặp nạn</a:t>
            </a:r>
          </a:p>
          <a:p>
            <a:pPr algn="just"/>
            <a:r>
              <a:rPr lang="en-US" sz="2000" b="1">
                <a:solidFill>
                  <a:srgbClr val="0000FF"/>
                </a:solidFill>
              </a:rPr>
              <a:t>c. Bàn bạc mở rộng:</a:t>
            </a:r>
            <a:endParaRPr lang="en-US" sz="2000">
              <a:solidFill>
                <a:srgbClr val="0000FF"/>
              </a:solidFill>
            </a:endParaRPr>
          </a:p>
          <a:p>
            <a:pPr algn="just"/>
            <a:r>
              <a:rPr lang="en-US" sz="2000">
                <a:solidFill>
                  <a:srgbClr val="0000FF"/>
                </a:solidFill>
              </a:rPr>
              <a:t>     - Những người nhầm tưởng lòng dũng cảm với hành động liều lĩnh, mù quáng, bất chấp công lý. </a:t>
            </a:r>
          </a:p>
          <a:p>
            <a:pPr algn="just"/>
            <a:r>
              <a:rPr lang="en-US" sz="2000">
                <a:solidFill>
                  <a:srgbClr val="0000FF"/>
                </a:solidFill>
              </a:rPr>
              <a:t>     - Phê phán những người hèn nhát, bạc nhược không dám đấu tranh, không dám đương đầu với khó khăn thử thách để vươn lên trong cuộc sống.</a:t>
            </a:r>
          </a:p>
          <a:p>
            <a:pPr algn="just"/>
            <a:r>
              <a:rPr lang="en-US" sz="2000" b="1">
                <a:solidFill>
                  <a:srgbClr val="0000FF"/>
                </a:solidFill>
              </a:rPr>
              <a:t>d. Liên hệ thực tế và bản thân:</a:t>
            </a:r>
            <a:endParaRPr lang="en-US" sz="2000">
              <a:solidFill>
                <a:srgbClr val="0000FF"/>
              </a:solidFill>
            </a:endParaRPr>
          </a:p>
          <a:p>
            <a:pPr algn="just"/>
            <a:r>
              <a:rPr lang="en-US" sz="2000">
                <a:solidFill>
                  <a:srgbClr val="0000FF"/>
                </a:solidFill>
              </a:rPr>
              <a:t>     - Trách nhiệm của tuổi trẻ trong việc rèn luyện lòng dũng cảm, phát huy truyền thống quý báu của dân tộc.</a:t>
            </a:r>
          </a:p>
          <a:p>
            <a:pPr algn="just"/>
            <a:r>
              <a:rPr lang="en-US" sz="2000">
                <a:solidFill>
                  <a:srgbClr val="0000FF"/>
                </a:solidFill>
              </a:rPr>
              <a:t>     - Rèn luyện tinh thần dũng cảm từ việc làm nhỏ nhất trong cuộc sống hàng ngày nơi gia đình, nhà trường như dám nhận lỗi khi mắc lỗi, dũng cảm chỉ khuyết điểm của bạn.</a:t>
            </a:r>
          </a:p>
          <a:p>
            <a:pPr algn="just"/>
            <a:r>
              <a:rPr lang="en-US" sz="2000">
                <a:solidFill>
                  <a:srgbClr val="0000FF"/>
                </a:solidFill>
              </a:rPr>
              <a:t>     - Liên hệ bản thân đã dũng cảm trong những việc gì…</a:t>
            </a:r>
          </a:p>
        </p:txBody>
      </p:sp>
    </p:spTree>
    <p:extLst>
      <p:ext uri="{BB962C8B-B14F-4D97-AF65-F5344CB8AC3E}">
        <p14:creationId xmlns="" xmlns:p14="http://schemas.microsoft.com/office/powerpoint/2010/main" val="2336856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878532"/>
          </a:xfrm>
          <a:prstGeom prst="rect">
            <a:avLst/>
          </a:prstGeom>
          <a:noFill/>
        </p:spPr>
        <p:txBody>
          <a:bodyPr wrap="square" rtlCol="0">
            <a:spAutoFit/>
          </a:bodyPr>
          <a:lstStyle/>
          <a:p>
            <a:pPr algn="just"/>
            <a:r>
              <a:rPr lang="en-US" sz="2400" b="1">
                <a:solidFill>
                  <a:srgbClr val="FF0000"/>
                </a:solidFill>
              </a:rPr>
              <a:t>4. Vấn đề 4:</a:t>
            </a:r>
            <a:r>
              <a:rPr lang="en-US" sz="2400">
                <a:solidFill>
                  <a:srgbClr val="FF0000"/>
                </a:solidFill>
              </a:rPr>
              <a:t> </a:t>
            </a:r>
            <a:r>
              <a:rPr lang="en-US" sz="2200">
                <a:solidFill>
                  <a:srgbClr val="0000FF"/>
                </a:solidFill>
              </a:rPr>
              <a:t>Đọc đoạn trích và thực hiện các yêu cầu sau:</a:t>
            </a:r>
          </a:p>
          <a:p>
            <a:pPr algn="just"/>
            <a:r>
              <a:rPr lang="en-US" sz="2200" i="1">
                <a:solidFill>
                  <a:srgbClr val="0000FF"/>
                </a:solidFill>
              </a:rPr>
              <a:t>	…“Tôi thích dân ca quan họ mềm mại, dịu dàng. Thích Ca-chiu-sa của Hồng quân Liên Xô. Thích ngồi bó gối mơ màng: “Về đây khi mái tóc còn xanh xanh…” Đó là dân ca Ý trữ tình giàu có, phải lấy giọng thật trầm. Thích nhiều. Nhưng tôi không muốn hát lúc này. Tôi đâm cáu với chị Thao, mặc dù, tôi hiểu những tình cảm gì đang quay cuồng trong chị. Chị cứ đưa mắt nhìn Nho, lấy tay sửa cái cổ áo, cái ve áo và tóc nó…”</a:t>
            </a:r>
            <a:endParaRPr lang="en-US" sz="2200">
              <a:solidFill>
                <a:srgbClr val="0000FF"/>
              </a:solidFill>
            </a:endParaRPr>
          </a:p>
          <a:p>
            <a:pPr algn="r"/>
            <a:r>
              <a:rPr lang="en-US" sz="2200">
                <a:solidFill>
                  <a:srgbClr val="0000FF"/>
                </a:solidFill>
              </a:rPr>
              <a:t>(Trích “Những ngôi sao xa xôi”, tr.119, SGK Ngữ văn 9)</a:t>
            </a:r>
          </a:p>
          <a:p>
            <a:pPr algn="just"/>
            <a:r>
              <a:rPr lang="en-US" sz="2200" b="1" u="sng">
                <a:solidFill>
                  <a:srgbClr val="0000FF"/>
                </a:solidFill>
              </a:rPr>
              <a:t>Câu 1:</a:t>
            </a:r>
            <a:r>
              <a:rPr lang="en-US" sz="2200">
                <a:solidFill>
                  <a:srgbClr val="0000FF"/>
                </a:solidFill>
              </a:rPr>
              <a:t> Đoạn trích trên là lời kể của nhân vật nào?</a:t>
            </a:r>
          </a:p>
          <a:p>
            <a:pPr algn="just"/>
            <a:r>
              <a:rPr lang="en-US" sz="2200" b="1" u="sng">
                <a:solidFill>
                  <a:srgbClr val="0000FF"/>
                </a:solidFill>
              </a:rPr>
              <a:t>Câu 2:</a:t>
            </a:r>
            <a:r>
              <a:rPr lang="en-US" sz="2200">
                <a:solidFill>
                  <a:srgbClr val="0000FF"/>
                </a:solidFill>
              </a:rPr>
              <a:t> Ghi lại một câu rút gọn và một câu có lời dẫn trực tiếp trong đoạn trích.</a:t>
            </a:r>
          </a:p>
          <a:p>
            <a:pPr algn="just"/>
            <a:r>
              <a:rPr lang="en-US" sz="2200" b="1" u="sng">
                <a:solidFill>
                  <a:srgbClr val="0000FF"/>
                </a:solidFill>
              </a:rPr>
              <a:t>Câu 3:</a:t>
            </a:r>
            <a:r>
              <a:rPr lang="en-US" sz="2200">
                <a:solidFill>
                  <a:srgbClr val="0000FF"/>
                </a:solidFill>
              </a:rPr>
              <a:t> Dựa vào văn bản “Những ngôi sao xa xôi”, em hãy viết đoạn văn khoảng 12 câu theo cách lập luận Tổng hợp - Phân tích - Tổng hợp để phân tích vẻ đẹp tâm hồn và tình đồng chí đồng đội của những cô gái thanh niên xung phong trong tổ trinh sát mặt đường trên tuyến lửa Trường Sơn. Trong đoạn văn có sử dụng thành phần biệt lập cảm thán và phép nối (gạch chân thành phần biệt lập cảm thán và phép nối).</a:t>
            </a:r>
          </a:p>
          <a:p>
            <a:pPr algn="just"/>
            <a:r>
              <a:rPr lang="en-US" sz="2200" b="1" u="sng">
                <a:solidFill>
                  <a:srgbClr val="0000FF"/>
                </a:solidFill>
              </a:rPr>
              <a:t>Câu 4:</a:t>
            </a:r>
            <a:r>
              <a:rPr lang="en-US" sz="2200">
                <a:solidFill>
                  <a:srgbClr val="0000FF"/>
                </a:solidFill>
              </a:rPr>
              <a:t> Kể tên một tác phẩm khác trong chương trình Ngữ văn 9 cũng ca ngợi vẻ đẹp của tuổi trẻ Việt Nam trên tuyến đường Trường Sơn giai đoạn chống Mỹ ác liệt và nêu tên tác giả của tác phẩm ấy</a:t>
            </a:r>
          </a:p>
        </p:txBody>
      </p:sp>
    </p:spTree>
    <p:extLst>
      <p:ext uri="{BB962C8B-B14F-4D97-AF65-F5344CB8AC3E}">
        <p14:creationId xmlns="" xmlns:p14="http://schemas.microsoft.com/office/powerpoint/2010/main" val="282695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15940" y="635079"/>
            <a:ext cx="12011891" cy="6278642"/>
          </a:xfrm>
          <a:prstGeom prst="rect">
            <a:avLst/>
          </a:prstGeom>
          <a:noFill/>
        </p:spPr>
        <p:txBody>
          <a:bodyPr wrap="square" rtlCol="0">
            <a:spAutoFit/>
          </a:bodyPr>
          <a:lstStyle/>
          <a:p>
            <a:pPr algn="just"/>
            <a:r>
              <a:rPr lang="en-US" sz="2400" b="1">
                <a:solidFill>
                  <a:srgbClr val="FF0000"/>
                </a:solidFill>
              </a:rPr>
              <a:t>Gợi ý vấn đề 4:</a:t>
            </a:r>
          </a:p>
          <a:p>
            <a:pPr algn="just"/>
            <a:r>
              <a:rPr lang="en-US" sz="2100" b="1" u="sng">
                <a:solidFill>
                  <a:srgbClr val="0000FF"/>
                </a:solidFill>
              </a:rPr>
              <a:t>Câu 1:</a:t>
            </a:r>
            <a:r>
              <a:rPr lang="en-US" sz="2100" b="1">
                <a:solidFill>
                  <a:srgbClr val="0000FF"/>
                </a:solidFill>
              </a:rPr>
              <a:t> </a:t>
            </a:r>
            <a:r>
              <a:rPr lang="en-US" sz="2100">
                <a:solidFill>
                  <a:srgbClr val="0000FF"/>
                </a:solidFill>
              </a:rPr>
              <a:t>Đoạn trích là lời kể của nhân vật Phương Định</a:t>
            </a:r>
          </a:p>
          <a:p>
            <a:pPr algn="just"/>
            <a:r>
              <a:rPr lang="en-US" sz="2100" b="1" u="sng">
                <a:solidFill>
                  <a:srgbClr val="0000FF"/>
                </a:solidFill>
              </a:rPr>
              <a:t>Câu 2:</a:t>
            </a:r>
            <a:r>
              <a:rPr lang="en-US" sz="2100" b="1">
                <a:solidFill>
                  <a:srgbClr val="0000FF"/>
                </a:solidFill>
              </a:rPr>
              <a:t> Câu rút gọn trong đoạn trích:</a:t>
            </a:r>
            <a:endParaRPr lang="en-US" sz="2100">
              <a:solidFill>
                <a:srgbClr val="0000FF"/>
              </a:solidFill>
            </a:endParaRPr>
          </a:p>
          <a:p>
            <a:pPr algn="just"/>
            <a:r>
              <a:rPr lang="en-US" sz="2100" b="1" i="1">
                <a:solidFill>
                  <a:srgbClr val="0000FF"/>
                </a:solidFill>
              </a:rPr>
              <a:t>	</a:t>
            </a:r>
            <a:r>
              <a:rPr lang="en-US" sz="2100" i="1">
                <a:solidFill>
                  <a:srgbClr val="0000FF"/>
                </a:solidFill>
              </a:rPr>
              <a:t>- Thích Ca-chiu-sa của Hồng quân Liên Xô.</a:t>
            </a:r>
            <a:endParaRPr lang="en-US" sz="2100">
              <a:solidFill>
                <a:srgbClr val="0000FF"/>
              </a:solidFill>
            </a:endParaRPr>
          </a:p>
          <a:p>
            <a:pPr algn="just"/>
            <a:r>
              <a:rPr lang="en-US" sz="2100" i="1">
                <a:solidFill>
                  <a:srgbClr val="0000FF"/>
                </a:solidFill>
              </a:rPr>
              <a:t>	- Thích nhiều.</a:t>
            </a:r>
            <a:endParaRPr lang="en-US" sz="2100">
              <a:solidFill>
                <a:srgbClr val="0000FF"/>
              </a:solidFill>
            </a:endParaRPr>
          </a:p>
          <a:p>
            <a:pPr algn="just"/>
            <a:r>
              <a:rPr lang="en-US" sz="2100" b="1" u="sng">
                <a:solidFill>
                  <a:srgbClr val="0000FF"/>
                </a:solidFill>
              </a:rPr>
              <a:t>Câu 3:</a:t>
            </a:r>
            <a:r>
              <a:rPr lang="en-US" sz="2100" b="1">
                <a:solidFill>
                  <a:srgbClr val="0000FF"/>
                </a:solidFill>
              </a:rPr>
              <a:t> Viết đoạn văn phân tích vẻ đẹp tâm hồn và tình đồng chí đồng đội của những cô gái thanh niên xung phong trong tổ trinh sát mặt đường trên tuyến lửa Trường Sơn:</a:t>
            </a:r>
            <a:endParaRPr lang="en-US" sz="2100">
              <a:solidFill>
                <a:srgbClr val="0000FF"/>
              </a:solidFill>
            </a:endParaRPr>
          </a:p>
          <a:p>
            <a:pPr algn="just"/>
            <a:r>
              <a:rPr lang="en-US" sz="2100">
                <a:solidFill>
                  <a:srgbClr val="0000FF"/>
                </a:solidFill>
              </a:rPr>
              <a:t>       - Họ có tình đồng đội gắn bó, thân thiết, hiểu được tính tình, sở thích của nhau, quan tâm chăm sóc nhau rất chu đáo: Khi Nho bị thương, Phương Định và chị Thao đã lo lắng, băng bó chăm sóc Nho cẩn thận với một niềm xót xa như chị em ruột thịt.</a:t>
            </a:r>
          </a:p>
          <a:p>
            <a:pPr algn="just"/>
            <a:r>
              <a:rPr lang="en-US" sz="2100">
                <a:solidFill>
                  <a:srgbClr val="0000FF"/>
                </a:solidFill>
              </a:rPr>
              <a:t>       - Ở họ còn có nhiều nét chung của các cô gái trẻ, dễ cảm xúc, hay mơ mộng, dễ vui nhưng cũng dễ trầm tư.</a:t>
            </a:r>
          </a:p>
          <a:p>
            <a:pPr algn="just"/>
            <a:r>
              <a:rPr lang="en-US" sz="2100">
                <a:solidFill>
                  <a:srgbClr val="0000FF"/>
                </a:solidFill>
              </a:rPr>
              <a:t>       - Họ rất nữ tính, thích làm đẹp dù nơi chiến trường khói lửa: Nho thích thêu thùa. Thao chăm chép bài hát, hay làm dáng. Phương Định thích ngắm mình trong gương, bó gối mơ mộng và thích hát...</a:t>
            </a:r>
          </a:p>
          <a:p>
            <a:pPr algn="just"/>
            <a:r>
              <a:rPr lang="en-US" sz="2100">
                <a:solidFill>
                  <a:srgbClr val="0000FF"/>
                </a:solidFill>
                <a:sym typeface="Wingdings" panose="05000000000000000000" pitchFamily="2" charset="2"/>
              </a:rPr>
              <a:t>       </a:t>
            </a:r>
            <a:r>
              <a:rPr lang="en-US" sz="2100">
                <a:solidFill>
                  <a:srgbClr val="0000FF"/>
                </a:solidFill>
              </a:rPr>
              <a:t> Họ là những cô gái sống thật giản dị, hồn nhiên, yêu đời, có tâm hồn trong sáng và là những anh hùng phá bom trên tuyến đường Trường Sơn.</a:t>
            </a:r>
          </a:p>
          <a:p>
            <a:pPr algn="just"/>
            <a:r>
              <a:rPr lang="en-US" sz="2100" b="1" u="sng">
                <a:solidFill>
                  <a:srgbClr val="0000FF"/>
                </a:solidFill>
              </a:rPr>
              <a:t>Câu 4:</a:t>
            </a:r>
            <a:r>
              <a:rPr lang="en-US" sz="2100" b="1">
                <a:solidFill>
                  <a:srgbClr val="0000FF"/>
                </a:solidFill>
              </a:rPr>
              <a:t> Tên tác phẩm cũng ca ngợi vẻ đẹp của tuổi trẻ Việt Nam thời kỳ chống Mỹ:</a:t>
            </a:r>
            <a:endParaRPr lang="en-US" sz="2100">
              <a:solidFill>
                <a:srgbClr val="0000FF"/>
              </a:solidFill>
            </a:endParaRPr>
          </a:p>
          <a:p>
            <a:pPr algn="just"/>
            <a:r>
              <a:rPr lang="en-US" sz="2100">
                <a:solidFill>
                  <a:srgbClr val="0000FF"/>
                </a:solidFill>
              </a:rPr>
              <a:t>        - Tác phẩm: “Bài thơ về tiểu đội xe không kính”			- Tác giả: Phạm Tiến Duật</a:t>
            </a:r>
          </a:p>
        </p:txBody>
      </p:sp>
    </p:spTree>
    <p:extLst>
      <p:ext uri="{BB962C8B-B14F-4D97-AF65-F5344CB8AC3E}">
        <p14:creationId xmlns="" xmlns:p14="http://schemas.microsoft.com/office/powerpoint/2010/main" val="271253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4524315"/>
          </a:xfrm>
          <a:prstGeom prst="rect">
            <a:avLst/>
          </a:prstGeom>
          <a:noFill/>
        </p:spPr>
        <p:txBody>
          <a:bodyPr wrap="square" rtlCol="0">
            <a:spAutoFit/>
          </a:bodyPr>
          <a:lstStyle/>
          <a:p>
            <a:pPr algn="just"/>
            <a:r>
              <a:rPr lang="en-US" sz="2400" b="1">
                <a:solidFill>
                  <a:srgbClr val="FF0000"/>
                </a:solidFill>
              </a:rPr>
              <a:t>5. Vấn đề 5:</a:t>
            </a:r>
            <a:r>
              <a:rPr lang="en-US" sz="2400">
                <a:solidFill>
                  <a:srgbClr val="FF0000"/>
                </a:solidFill>
              </a:rPr>
              <a:t> </a:t>
            </a:r>
            <a:r>
              <a:rPr lang="en-US" sz="2400">
                <a:solidFill>
                  <a:srgbClr val="0000FF"/>
                </a:solidFill>
              </a:rPr>
              <a:t>Mở đầu đoạn trích “Những ngôi sao xa xôi” của Lê Minh Khuê có viết:</a:t>
            </a:r>
          </a:p>
          <a:p>
            <a:pPr algn="just"/>
            <a:r>
              <a:rPr lang="en-US" sz="2400" i="1">
                <a:solidFill>
                  <a:srgbClr val="0000FF"/>
                </a:solidFill>
              </a:rPr>
              <a:t>	“Chúng tôi có ba người. Ba cô gái. Chúng tôi ở trong một cái hang dưới chân cao điểm…”</a:t>
            </a:r>
            <a:endParaRPr lang="en-US" sz="2400">
              <a:solidFill>
                <a:srgbClr val="0000FF"/>
              </a:solidFill>
            </a:endParaRPr>
          </a:p>
          <a:p>
            <a:pPr algn="r"/>
            <a:r>
              <a:rPr lang="en-US" sz="2400" i="1">
                <a:solidFill>
                  <a:srgbClr val="0000FF"/>
                </a:solidFill>
              </a:rPr>
              <a:t>(Sách Ngữ văn 9 tập II)</a:t>
            </a:r>
            <a:endParaRPr lang="en-US" sz="2400">
              <a:solidFill>
                <a:srgbClr val="0000FF"/>
              </a:solidFill>
            </a:endParaRPr>
          </a:p>
          <a:p>
            <a:pPr algn="just"/>
            <a:r>
              <a:rPr lang="en-US" sz="2400" b="1" u="sng">
                <a:solidFill>
                  <a:srgbClr val="0000FF"/>
                </a:solidFill>
              </a:rPr>
              <a:t>Câu 1:</a:t>
            </a:r>
            <a:r>
              <a:rPr lang="en-US" sz="2400" b="1">
                <a:solidFill>
                  <a:srgbClr val="0000FF"/>
                </a:solidFill>
              </a:rPr>
              <a:t> </a:t>
            </a:r>
            <a:r>
              <a:rPr lang="en-US" sz="2400">
                <a:solidFill>
                  <a:srgbClr val="0000FF"/>
                </a:solidFill>
              </a:rPr>
              <a:t>Nhân vật tôi trong truyện trên là ai? Chọn cách trần thuật như thế có tác dụng</a:t>
            </a:r>
            <a:r>
              <a:rPr lang="en-US" sz="2400" b="1">
                <a:solidFill>
                  <a:srgbClr val="0000FF"/>
                </a:solidFill>
              </a:rPr>
              <a:t> </a:t>
            </a:r>
            <a:r>
              <a:rPr lang="en-US" sz="2400">
                <a:solidFill>
                  <a:srgbClr val="0000FF"/>
                </a:solidFill>
              </a:rPr>
              <a:t>gì trong việc thể hiện nội dung truỵện?</a:t>
            </a:r>
          </a:p>
          <a:p>
            <a:pPr algn="just"/>
            <a:r>
              <a:rPr lang="en-US" sz="2400" b="1" u="sng">
                <a:solidFill>
                  <a:srgbClr val="0000FF"/>
                </a:solidFill>
              </a:rPr>
              <a:t>Câu 2:</a:t>
            </a:r>
            <a:r>
              <a:rPr lang="en-US" sz="2400" b="1">
                <a:solidFill>
                  <a:srgbClr val="0000FF"/>
                </a:solidFill>
              </a:rPr>
              <a:t> </a:t>
            </a:r>
            <a:r>
              <a:rPr lang="en-US" sz="2400">
                <a:solidFill>
                  <a:srgbClr val="0000FF"/>
                </a:solidFill>
              </a:rPr>
              <a:t>Ba cô gái trong truyện làm nhiệm vụ gì mà họ phải </a:t>
            </a:r>
            <a:r>
              <a:rPr lang="en-US" sz="2400" i="1">
                <a:solidFill>
                  <a:srgbClr val="0000FF"/>
                </a:solidFill>
              </a:rPr>
              <a:t>“ở trong một cái hang dưới</a:t>
            </a:r>
            <a:r>
              <a:rPr lang="en-US" sz="2400" b="1" i="1">
                <a:solidFill>
                  <a:srgbClr val="0000FF"/>
                </a:solidFill>
              </a:rPr>
              <a:t> </a:t>
            </a:r>
            <a:r>
              <a:rPr lang="en-US" sz="2400" i="1">
                <a:solidFill>
                  <a:srgbClr val="0000FF"/>
                </a:solidFill>
              </a:rPr>
              <a:t>chân cao điểm”</a:t>
            </a:r>
            <a:r>
              <a:rPr lang="en-US" sz="2400">
                <a:solidFill>
                  <a:srgbClr val="0000FF"/>
                </a:solidFill>
              </a:rPr>
              <a:t>? Họ có những nét chung nào đáng yêu, đáng trân trọng?</a:t>
            </a:r>
          </a:p>
          <a:p>
            <a:pPr algn="just"/>
            <a:r>
              <a:rPr lang="en-US" sz="2400" b="1" u="sng">
                <a:solidFill>
                  <a:srgbClr val="0000FF"/>
                </a:solidFill>
              </a:rPr>
              <a:t>Câu 3:</a:t>
            </a:r>
            <a:r>
              <a:rPr lang="en-US" sz="2400" b="1">
                <a:solidFill>
                  <a:srgbClr val="0000FF"/>
                </a:solidFill>
              </a:rPr>
              <a:t> </a:t>
            </a:r>
            <a:r>
              <a:rPr lang="en-US" sz="2400">
                <a:solidFill>
                  <a:srgbClr val="0000FF"/>
                </a:solidFill>
              </a:rPr>
              <a:t>Từ</a:t>
            </a:r>
            <a:r>
              <a:rPr lang="en-US" sz="2400" b="1">
                <a:solidFill>
                  <a:srgbClr val="0000FF"/>
                </a:solidFill>
              </a:rPr>
              <a:t> </a:t>
            </a:r>
            <a:r>
              <a:rPr lang="en-US" sz="2400">
                <a:solidFill>
                  <a:srgbClr val="0000FF"/>
                </a:solidFill>
              </a:rPr>
              <a:t>hình</a:t>
            </a:r>
            <a:r>
              <a:rPr lang="en-US" sz="2400" b="1">
                <a:solidFill>
                  <a:srgbClr val="0000FF"/>
                </a:solidFill>
              </a:rPr>
              <a:t> </a:t>
            </a:r>
            <a:r>
              <a:rPr lang="en-US" sz="2400">
                <a:solidFill>
                  <a:srgbClr val="0000FF"/>
                </a:solidFill>
              </a:rPr>
              <a:t>ảnh ba cô gái thanh niên xung phong trong truyện, em có suy nghĩ</a:t>
            </a:r>
            <a:r>
              <a:rPr lang="en-US" sz="2400" b="1">
                <a:solidFill>
                  <a:srgbClr val="0000FF"/>
                </a:solidFill>
              </a:rPr>
              <a:t> </a:t>
            </a:r>
            <a:r>
              <a:rPr lang="en-US" sz="2400">
                <a:solidFill>
                  <a:srgbClr val="0000FF"/>
                </a:solidFill>
              </a:rPr>
              <a:t>gì</a:t>
            </a:r>
            <a:r>
              <a:rPr lang="en-US" sz="2400" b="1">
                <a:solidFill>
                  <a:srgbClr val="0000FF"/>
                </a:solidFill>
              </a:rPr>
              <a:t> </a:t>
            </a:r>
            <a:r>
              <a:rPr lang="en-US" sz="2400">
                <a:solidFill>
                  <a:srgbClr val="0000FF"/>
                </a:solidFill>
              </a:rPr>
              <a:t>về vẻ đẹp của con người Việt Nam trong những năm chiến tranh và trong cuộc sống hoà bình hôm nay? (Trình bày thành một đoạn văn có độ dài khoảng nửa trang giấy thi).</a:t>
            </a:r>
          </a:p>
        </p:txBody>
      </p:sp>
    </p:spTree>
    <p:extLst>
      <p:ext uri="{BB962C8B-B14F-4D97-AF65-F5344CB8AC3E}">
        <p14:creationId xmlns="" xmlns:p14="http://schemas.microsoft.com/office/powerpoint/2010/main" val="2147908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83205"/>
            <a:ext cx="11831782" cy="4154984"/>
          </a:xfrm>
          <a:prstGeom prst="rect">
            <a:avLst/>
          </a:prstGeom>
          <a:noFill/>
        </p:spPr>
        <p:txBody>
          <a:bodyPr wrap="square" rtlCol="0">
            <a:spAutoFit/>
          </a:bodyPr>
          <a:lstStyle/>
          <a:p>
            <a:pPr algn="just"/>
            <a:r>
              <a:rPr lang="en-US" sz="2400" b="1">
                <a:solidFill>
                  <a:srgbClr val="FF0000"/>
                </a:solidFill>
              </a:rPr>
              <a:t>Gợi ý vấn đề 5:</a:t>
            </a:r>
          </a:p>
          <a:p>
            <a:pPr algn="just"/>
            <a:r>
              <a:rPr lang="en-US" sz="2400" b="1" u="sng">
                <a:solidFill>
                  <a:srgbClr val="0000FF"/>
                </a:solidFill>
              </a:rPr>
              <a:t>Câu 1:</a:t>
            </a:r>
            <a:r>
              <a:rPr lang="en-US" sz="2400" b="1">
                <a:solidFill>
                  <a:srgbClr val="0000FF"/>
                </a:solidFill>
              </a:rPr>
              <a:t> Nhân vật tôi trong truyện là ai? Tác dụng vai kể đó là:</a:t>
            </a:r>
            <a:endParaRPr lang="en-US" sz="2400">
              <a:solidFill>
                <a:srgbClr val="0000FF"/>
              </a:solidFill>
            </a:endParaRPr>
          </a:p>
          <a:p>
            <a:pPr algn="just"/>
            <a:r>
              <a:rPr lang="en-US" sz="2400">
                <a:solidFill>
                  <a:srgbClr val="0000FF"/>
                </a:solidFill>
              </a:rPr>
              <a:t>     - Nhân vật “tôi” trong truyện là Phương Định – nhân vật chính của truyện ngắn.</a:t>
            </a:r>
          </a:p>
          <a:p>
            <a:pPr algn="just"/>
            <a:r>
              <a:rPr lang="en-US" sz="2400">
                <a:solidFill>
                  <a:srgbClr val="0000FF"/>
                </a:solidFill>
              </a:rPr>
              <a:t>     - Chọn vai kể đó, người kể là người dễ dàng bộc lộ suy tư, đặc biệt là những diễn biến tinh tế trong tâm hồn làm cho tình tiết câu chuyện chân thực, cảm động.</a:t>
            </a:r>
          </a:p>
          <a:p>
            <a:pPr algn="just"/>
            <a:r>
              <a:rPr lang="en-US" sz="2400" b="1" u="sng">
                <a:solidFill>
                  <a:srgbClr val="0000FF"/>
                </a:solidFill>
              </a:rPr>
              <a:t>Câu 2: </a:t>
            </a:r>
            <a:r>
              <a:rPr lang="en-US" sz="2400" b="1">
                <a:solidFill>
                  <a:srgbClr val="0000FF"/>
                </a:solidFill>
              </a:rPr>
              <a:t>Nhiệm vụ và nét chung của ba cô gái:</a:t>
            </a:r>
            <a:endParaRPr lang="en-US" sz="2400">
              <a:solidFill>
                <a:srgbClr val="0000FF"/>
              </a:solidFill>
            </a:endParaRPr>
          </a:p>
          <a:p>
            <a:pPr algn="just"/>
            <a:r>
              <a:rPr lang="en-US" sz="2400">
                <a:solidFill>
                  <a:srgbClr val="0000FF"/>
                </a:solidFill>
              </a:rPr>
              <a:t>     - Ba cô gái (</a:t>
            </a:r>
            <a:r>
              <a:rPr lang="en-US" sz="2400" i="1">
                <a:solidFill>
                  <a:srgbClr val="0000FF"/>
                </a:solidFill>
              </a:rPr>
              <a:t>chị Thao, Nho, Phương</a:t>
            </a:r>
            <a:r>
              <a:rPr lang="en-US" sz="2400">
                <a:solidFill>
                  <a:srgbClr val="0000FF"/>
                </a:solidFill>
              </a:rPr>
              <a:t> </a:t>
            </a:r>
            <a:r>
              <a:rPr lang="en-US" sz="2400" i="1">
                <a:solidFill>
                  <a:srgbClr val="0000FF"/>
                </a:solidFill>
              </a:rPr>
              <a:t>Định</a:t>
            </a:r>
            <a:r>
              <a:rPr lang="en-US" sz="2400">
                <a:solidFill>
                  <a:srgbClr val="0000FF"/>
                </a:solidFill>
              </a:rPr>
              <a:t>) trong tổ trinh sát trên cao điểm tuyến đường Trường Sơn, họ có nhiệm vụ theo dõi những đợt bắn phá của địch, phá bom, mở đường.</a:t>
            </a:r>
          </a:p>
          <a:p>
            <a:pPr algn="just"/>
            <a:r>
              <a:rPr lang="en-US" sz="2400">
                <a:solidFill>
                  <a:srgbClr val="0000FF"/>
                </a:solidFill>
              </a:rPr>
              <a:t>     - Nét chung của ba cô gái đều có tinh thần dũng cảm, sẵn sàng hi sinh vì cuộc chiến đấu chung; tính cách trẻ trung, hồn nhiên yêu đời, luôn yêu thương đồng đội.</a:t>
            </a:r>
          </a:p>
        </p:txBody>
      </p:sp>
    </p:spTree>
    <p:extLst>
      <p:ext uri="{BB962C8B-B14F-4D97-AF65-F5344CB8AC3E}">
        <p14:creationId xmlns="" xmlns:p14="http://schemas.microsoft.com/office/powerpoint/2010/main" val="67895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83205"/>
            <a:ext cx="11831782" cy="5262979"/>
          </a:xfrm>
          <a:prstGeom prst="rect">
            <a:avLst/>
          </a:prstGeom>
          <a:noFill/>
        </p:spPr>
        <p:txBody>
          <a:bodyPr wrap="square" rtlCol="0">
            <a:spAutoFit/>
          </a:bodyPr>
          <a:lstStyle/>
          <a:p>
            <a:pPr algn="just"/>
            <a:r>
              <a:rPr lang="en-US" sz="2400" b="1">
                <a:solidFill>
                  <a:srgbClr val="FF0000"/>
                </a:solidFill>
              </a:rPr>
              <a:t>Gợi ý vấn đề 5:</a:t>
            </a:r>
          </a:p>
          <a:p>
            <a:pPr algn="just"/>
            <a:r>
              <a:rPr lang="en-US" sz="2400" b="1" u="sng">
                <a:solidFill>
                  <a:srgbClr val="0000FF"/>
                </a:solidFill>
              </a:rPr>
              <a:t>Câu 3:</a:t>
            </a:r>
            <a:r>
              <a:rPr lang="en-US" sz="2400" b="1">
                <a:solidFill>
                  <a:srgbClr val="0000FF"/>
                </a:solidFill>
              </a:rPr>
              <a:t> Viết đoạn văn nêu suy nghĩ gì về vẻ đẹp của con người Việt Nam trong những năm chiến tranh và trong cuộc sống hoà bình hôm nay:</a:t>
            </a:r>
            <a:endParaRPr lang="en-US" sz="2400">
              <a:solidFill>
                <a:srgbClr val="0000FF"/>
              </a:solidFill>
            </a:endParaRPr>
          </a:p>
          <a:p>
            <a:pPr algn="just"/>
            <a:r>
              <a:rPr lang="en-US" sz="2400">
                <a:solidFill>
                  <a:srgbClr val="0000FF"/>
                </a:solidFill>
                <a:sym typeface="Wingdings" panose="05000000000000000000" pitchFamily="2" charset="2"/>
              </a:rPr>
              <a:t></a:t>
            </a:r>
            <a:r>
              <a:rPr lang="en-US" sz="2400">
                <a:solidFill>
                  <a:srgbClr val="0000FF"/>
                </a:solidFill>
              </a:rPr>
              <a:t> </a:t>
            </a:r>
            <a:r>
              <a:rPr lang="en-US" sz="2400" b="1">
                <a:solidFill>
                  <a:srgbClr val="0000FF"/>
                </a:solidFill>
              </a:rPr>
              <a:t>Trong chiến tranh:</a:t>
            </a:r>
            <a:endParaRPr lang="en-US" sz="2400">
              <a:solidFill>
                <a:srgbClr val="0000FF"/>
              </a:solidFill>
            </a:endParaRPr>
          </a:p>
          <a:p>
            <a:pPr algn="just"/>
            <a:r>
              <a:rPr lang="en-US" sz="2400">
                <a:solidFill>
                  <a:srgbClr val="0000FF"/>
                </a:solidFill>
              </a:rPr>
              <a:t>    - Yêu làng quê tha thiết, yêu nuớc nồng nàn</a:t>
            </a:r>
          </a:p>
          <a:p>
            <a:pPr algn="just"/>
            <a:r>
              <a:rPr lang="en-US" sz="2400">
                <a:solidFill>
                  <a:srgbClr val="0000FF"/>
                </a:solidFill>
              </a:rPr>
              <a:t>    - Sống có mục đích, lý tuởng</a:t>
            </a:r>
          </a:p>
          <a:p>
            <a:pPr algn="just"/>
            <a:r>
              <a:rPr lang="en-US" sz="2400">
                <a:solidFill>
                  <a:srgbClr val="0000FF"/>
                </a:solidFill>
              </a:rPr>
              <a:t>    - Có lòng dũng cảm, không sợ hy sinh</a:t>
            </a:r>
          </a:p>
          <a:p>
            <a:pPr algn="just"/>
            <a:r>
              <a:rPr lang="en-US" sz="2400">
                <a:solidFill>
                  <a:srgbClr val="0000FF"/>
                </a:solidFill>
              </a:rPr>
              <a:t>    - Có tinh thần trách nhiệm cao với công việc</a:t>
            </a:r>
          </a:p>
          <a:p>
            <a:pPr algn="just"/>
            <a:r>
              <a:rPr lang="en-US" sz="2400">
                <a:solidFill>
                  <a:srgbClr val="0000FF"/>
                </a:solidFill>
              </a:rPr>
              <a:t>    - Hồn nhiên, lạc quan, tình đồng đội gắn bó</a:t>
            </a:r>
          </a:p>
          <a:p>
            <a:pPr algn="just"/>
            <a:r>
              <a:rPr lang="en-US" sz="2400">
                <a:solidFill>
                  <a:srgbClr val="0000FF"/>
                </a:solidFill>
                <a:sym typeface="Wingdings" panose="05000000000000000000" pitchFamily="2" charset="2"/>
              </a:rPr>
              <a:t></a:t>
            </a:r>
            <a:r>
              <a:rPr lang="en-US" sz="2400">
                <a:solidFill>
                  <a:srgbClr val="0000FF"/>
                </a:solidFill>
              </a:rPr>
              <a:t> </a:t>
            </a:r>
            <a:r>
              <a:rPr lang="en-US" sz="2400" b="1">
                <a:solidFill>
                  <a:srgbClr val="0000FF"/>
                </a:solidFill>
              </a:rPr>
              <a:t>Trong cuộc sống hôm nay:</a:t>
            </a:r>
            <a:endParaRPr lang="en-US" sz="2400">
              <a:solidFill>
                <a:srgbClr val="0000FF"/>
              </a:solidFill>
            </a:endParaRPr>
          </a:p>
          <a:p>
            <a:pPr algn="just"/>
            <a:r>
              <a:rPr lang="en-US" sz="2400">
                <a:solidFill>
                  <a:srgbClr val="0000FF"/>
                </a:solidFill>
              </a:rPr>
              <a:t>    - Thông minh, nhạy bén với cái mới</a:t>
            </a:r>
          </a:p>
          <a:p>
            <a:pPr algn="just"/>
            <a:r>
              <a:rPr lang="en-US" sz="2400">
                <a:solidFill>
                  <a:srgbClr val="0000FF"/>
                </a:solidFill>
              </a:rPr>
              <a:t>    - Cần cù sáng tạo, đùm bọc, đoàn kết</a:t>
            </a:r>
          </a:p>
          <a:p>
            <a:pPr algn="just"/>
            <a:r>
              <a:rPr lang="en-US" sz="2400">
                <a:solidFill>
                  <a:srgbClr val="0000FF"/>
                </a:solidFill>
              </a:rPr>
              <a:t>    - Sống có văn hoá, ý thức sâu sắc về chủ quyền dân tộc</a:t>
            </a:r>
          </a:p>
          <a:p>
            <a:pPr algn="just"/>
            <a:r>
              <a:rPr lang="en-US" sz="2400">
                <a:solidFill>
                  <a:srgbClr val="0000FF"/>
                </a:solidFill>
              </a:rPr>
              <a:t>    - Tự tin, giàu bản lĩnh trong hội nhập</a:t>
            </a:r>
          </a:p>
        </p:txBody>
      </p:sp>
    </p:spTree>
    <p:extLst>
      <p:ext uri="{BB962C8B-B14F-4D97-AF65-F5344CB8AC3E}">
        <p14:creationId xmlns="" xmlns:p14="http://schemas.microsoft.com/office/powerpoint/2010/main" val="1465171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10" name="TextBox 9">
            <a:extLst>
              <a:ext uri="{FF2B5EF4-FFF2-40B4-BE49-F238E27FC236}">
                <a16:creationId xmlns="" xmlns:a16="http://schemas.microsoft.com/office/drawing/2014/main" id="{6A952B58-ED73-4837-9794-158A5CFC85A7}"/>
              </a:ext>
            </a:extLst>
          </p:cNvPr>
          <p:cNvSpPr txBox="1"/>
          <p:nvPr/>
        </p:nvSpPr>
        <p:spPr>
          <a:xfrm>
            <a:off x="161365" y="606344"/>
            <a:ext cx="11846858" cy="2733825"/>
          </a:xfrm>
          <a:prstGeom prst="rect">
            <a:avLst/>
          </a:prstGeom>
          <a:noFill/>
        </p:spPr>
        <p:txBody>
          <a:bodyPr wrap="square" rtlCol="0">
            <a:spAutoFit/>
          </a:bodyPr>
          <a:lstStyle/>
          <a:p>
            <a:pPr marL="0" marR="0" algn="just">
              <a:lnSpc>
                <a:spcPct val="150000"/>
              </a:lnSpc>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1. Tác giả</a:t>
            </a:r>
            <a:endParaRPr lang="en-US" sz="2400">
              <a:solidFill>
                <a:srgbClr val="FF0000"/>
              </a:solidFill>
              <a:effectLst/>
              <a:latin typeface="+mj-lt"/>
              <a:ea typeface="Calibri" panose="020F0502020204030204" pitchFamily="34" charset="0"/>
              <a:cs typeface="Times New Roman" panose="02020603050405020304" pitchFamily="18" charset="0"/>
            </a:endParaRP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Lê Minh Khuê, sinh năm 1949, quê Tĩnh Gia – Thanh Hoá.</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Bà từng là Thanh niên xung phong trên đường Trường Sơn. Bắt đầu viết văn vào đầu những năm 70 của thế kỉ XX.</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Sở trường: Viết truyện ngắn với ngòi bút miêu tả tinh tế, đặc sắc (đặc biệt là nhân vật nữ).</a:t>
            </a:r>
          </a:p>
        </p:txBody>
      </p:sp>
      <p:sp>
        <p:nvSpPr>
          <p:cNvPr id="11" name="TextBox 10">
            <a:extLst>
              <a:ext uri="{FF2B5EF4-FFF2-40B4-BE49-F238E27FC236}">
                <a16:creationId xmlns="" xmlns:a16="http://schemas.microsoft.com/office/drawing/2014/main" id="{93F6B96B-41A3-459D-9F4A-6F9E106F59D7}"/>
              </a:ext>
            </a:extLst>
          </p:cNvPr>
          <p:cNvSpPr txBox="1"/>
          <p:nvPr/>
        </p:nvSpPr>
        <p:spPr>
          <a:xfrm>
            <a:off x="172571" y="3252538"/>
            <a:ext cx="11846858" cy="2239844"/>
          </a:xfrm>
          <a:prstGeom prst="rect">
            <a:avLst/>
          </a:prstGeom>
          <a:noFill/>
        </p:spPr>
        <p:txBody>
          <a:bodyPr wrap="square" rtlCol="0">
            <a:spAutoFit/>
          </a:bodyPr>
          <a:lstStyle/>
          <a:p>
            <a:pPr marL="0" marR="0" algn="just">
              <a:lnSpc>
                <a:spcPct val="150000"/>
              </a:lnSpc>
            </a:pPr>
            <a:r>
              <a:rPr lang="en-US" sz="2400" b="1">
                <a:solidFill>
                  <a:srgbClr val="FF0000"/>
                </a:solidFill>
                <a:effectLst/>
                <a:latin typeface="+mj-lt"/>
                <a:ea typeface="Calibri" panose="020F0502020204030204" pitchFamily="34" charset="0"/>
                <a:cs typeface="Times New Roman" panose="02020603050405020304" pitchFamily="18" charset="0"/>
              </a:rPr>
              <a:t>2. Hoàn cảnh sáng tác</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lnSpc>
                <a:spcPct val="150000"/>
              </a:lnSpc>
            </a:pPr>
            <a:r>
              <a:rPr lang="pt-BR" sz="2400">
                <a:latin typeface="+mj-lt"/>
              </a:rPr>
              <a:t>   </a:t>
            </a:r>
            <a:r>
              <a:rPr lang="en-US" sz="2400">
                <a:solidFill>
                  <a:srgbClr val="0000FF"/>
                </a:solidFill>
              </a:rPr>
              <a:t>Truyện ngắn “Những ngôi sao xa xôi” được sáng tác vào năm 1971, trong lúc cuộc kháng chiến chống Mĩ đang diễn ra ác liệt. Khi tác giả đang là phóng viên hoạt động trên tuyến đường Trường Sơn.</a:t>
            </a:r>
            <a:endParaRPr lang="en-US">
              <a:solidFill>
                <a:srgbClr val="0000FF"/>
              </a:solidFill>
            </a:endParaRPr>
          </a:p>
        </p:txBody>
      </p:sp>
    </p:spTree>
    <p:extLst>
      <p:ext uri="{BB962C8B-B14F-4D97-AF65-F5344CB8AC3E}">
        <p14:creationId xmlns="" xmlns:p14="http://schemas.microsoft.com/office/powerpoint/2010/main" val="357164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632311"/>
          </a:xfrm>
          <a:prstGeom prst="rect">
            <a:avLst/>
          </a:prstGeom>
          <a:noFill/>
        </p:spPr>
        <p:txBody>
          <a:bodyPr wrap="square" rtlCol="0">
            <a:spAutoFit/>
          </a:bodyPr>
          <a:lstStyle/>
          <a:p>
            <a:pPr algn="just"/>
            <a:r>
              <a:rPr lang="en-US" sz="2400" b="1">
                <a:solidFill>
                  <a:srgbClr val="FF0000"/>
                </a:solidFill>
              </a:rPr>
              <a:t>6. Vấn đề 6:</a:t>
            </a:r>
            <a:r>
              <a:rPr lang="en-US" sz="2400">
                <a:solidFill>
                  <a:srgbClr val="FF0000"/>
                </a:solidFill>
              </a:rPr>
              <a:t> </a:t>
            </a:r>
            <a:r>
              <a:rPr lang="en-US" sz="2400">
                <a:solidFill>
                  <a:srgbClr val="0000FF"/>
                </a:solidFill>
              </a:rPr>
              <a:t>Dưới đây là đoạn trích trong truyện ngắn “Những ngôi sao xa xôi”:</a:t>
            </a:r>
          </a:p>
          <a:p>
            <a:pPr algn="just"/>
            <a:r>
              <a:rPr lang="en-US" sz="2400" i="1">
                <a:solidFill>
                  <a:srgbClr val="0000FF"/>
                </a:solidFill>
              </a:rPr>
              <a:t>	“Chị Thao cầm cái thước trên tay tôi, nuốt nốt miếng bích quy ngon lành: “Định ở nhà. Lần này nó bỏ ít hai đứa đi cũng đủ”, rồi kéo tay áo Nho, vác xẻng lên và đi ra cửa. Tôi không cãi chị quyền phân công là ở chị. Thời gian bắt đầu căng lên. Trí não tôi cũng không thua. Những gì đã qua những gì sắp tới… không đáng kể nữa. Có lí thú gì đâu nếu các bạn tôi không quay trở về?”</a:t>
            </a:r>
            <a:endParaRPr lang="en-US" sz="2400">
              <a:solidFill>
                <a:srgbClr val="0000FF"/>
              </a:solidFill>
            </a:endParaRPr>
          </a:p>
          <a:p>
            <a:pPr algn="just"/>
            <a:r>
              <a:rPr lang="en-US" sz="2400" b="1" u="sng">
                <a:solidFill>
                  <a:srgbClr val="0000FF"/>
                </a:solidFill>
              </a:rPr>
              <a:t>Câu 1:</a:t>
            </a:r>
            <a:r>
              <a:rPr lang="en-US" sz="2400" b="1">
                <a:solidFill>
                  <a:srgbClr val="0000FF"/>
                </a:solidFill>
              </a:rPr>
              <a:t> </a:t>
            </a:r>
            <a:r>
              <a:rPr lang="en-US" sz="2400">
                <a:solidFill>
                  <a:srgbClr val="0000FF"/>
                </a:solidFill>
              </a:rPr>
              <a:t>Cho biết tên tác giả? Hoàn cảnh sáng tác của truyện ngắn trên?</a:t>
            </a:r>
          </a:p>
          <a:p>
            <a:pPr algn="just"/>
            <a:r>
              <a:rPr lang="en-US" sz="2400" b="1" u="sng">
                <a:solidFill>
                  <a:srgbClr val="0000FF"/>
                </a:solidFill>
              </a:rPr>
              <a:t>Câu 2:</a:t>
            </a:r>
            <a:r>
              <a:rPr lang="en-US" sz="2400">
                <a:solidFill>
                  <a:srgbClr val="0000FF"/>
                </a:solidFill>
              </a:rPr>
              <a:t> Xác định một câu phủ định có trong đoạn trích? Nhân vật “tôi” trong đoạn trích được chị Thao phân công nhiệm vụ gì mà phải </a:t>
            </a:r>
            <a:r>
              <a:rPr lang="en-US" sz="2400" i="1">
                <a:solidFill>
                  <a:srgbClr val="0000FF"/>
                </a:solidFill>
              </a:rPr>
              <a:t>“ở nhà”?</a:t>
            </a:r>
            <a:r>
              <a:rPr lang="en-US" sz="2400">
                <a:solidFill>
                  <a:srgbClr val="0000FF"/>
                </a:solidFill>
              </a:rPr>
              <a:t> Tại sao Phương Định lại có cảm giác căng thẳng và suy nghĩ </a:t>
            </a:r>
            <a:r>
              <a:rPr lang="en-US" sz="2400" i="1">
                <a:solidFill>
                  <a:srgbClr val="0000FF"/>
                </a:solidFill>
              </a:rPr>
              <a:t>“Những gì đã qua những gì sắp tới… không đáng kể nữa”</a:t>
            </a:r>
            <a:r>
              <a:rPr lang="en-US" sz="2400">
                <a:solidFill>
                  <a:srgbClr val="0000FF"/>
                </a:solidFill>
              </a:rPr>
              <a:t>? Từ đó em thấy vẻ đẹp phẩm chất nào của nhân vật được thể hiện?</a:t>
            </a:r>
          </a:p>
          <a:p>
            <a:pPr algn="just"/>
            <a:r>
              <a:rPr lang="en-US" sz="2400" b="1" u="sng">
                <a:solidFill>
                  <a:srgbClr val="0000FF"/>
                </a:solidFill>
              </a:rPr>
              <a:t>Câu 3:</a:t>
            </a:r>
            <a:r>
              <a:rPr lang="en-US" sz="2400">
                <a:solidFill>
                  <a:srgbClr val="0000FF"/>
                </a:solidFill>
              </a:rPr>
              <a:t> Từ đoạn trích trên kết hợp với hiểu biết về tác phẩm hãy viết một đoạn văn nghị luận theo lối diễn dịch khoảng 15 câu làm rõ những vẻ đẹp và phẩm chất của nhân vật Phương Định. Trong đoạn văn sử dụng một câu cảm thán, một phép nối, thành phần khởi ngữ.</a:t>
            </a:r>
          </a:p>
        </p:txBody>
      </p:sp>
    </p:spTree>
    <p:extLst>
      <p:ext uri="{BB962C8B-B14F-4D97-AF65-F5344CB8AC3E}">
        <p14:creationId xmlns="" xmlns:p14="http://schemas.microsoft.com/office/powerpoint/2010/main" val="102476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51121"/>
            <a:ext cx="11831782" cy="5970865"/>
          </a:xfrm>
          <a:prstGeom prst="rect">
            <a:avLst/>
          </a:prstGeom>
          <a:noFill/>
        </p:spPr>
        <p:txBody>
          <a:bodyPr wrap="square" rtlCol="0">
            <a:spAutoFit/>
          </a:bodyPr>
          <a:lstStyle/>
          <a:p>
            <a:pPr algn="just"/>
            <a:r>
              <a:rPr lang="en-US" sz="2400" b="1">
                <a:solidFill>
                  <a:srgbClr val="FF0000"/>
                </a:solidFill>
              </a:rPr>
              <a:t>Gợi ý vấn đề 6:</a:t>
            </a:r>
          </a:p>
          <a:p>
            <a:pPr algn="just"/>
            <a:r>
              <a:rPr lang="en-US" sz="2000" b="1" u="sng">
                <a:solidFill>
                  <a:srgbClr val="0000FF"/>
                </a:solidFill>
              </a:rPr>
              <a:t>Câu 1:</a:t>
            </a:r>
            <a:r>
              <a:rPr lang="en-US" sz="2000" b="1">
                <a:solidFill>
                  <a:srgbClr val="0000FF"/>
                </a:solidFill>
              </a:rPr>
              <a:t> Tác giả và hoàn cảnh sáng tác của truyện ngắn “Những ngôi sao xa xôi”:</a:t>
            </a:r>
            <a:endParaRPr lang="en-US" sz="2000">
              <a:solidFill>
                <a:srgbClr val="0000FF"/>
              </a:solidFill>
            </a:endParaRPr>
          </a:p>
          <a:p>
            <a:pPr algn="just"/>
            <a:r>
              <a:rPr lang="en-US" sz="2000">
                <a:solidFill>
                  <a:srgbClr val="0000FF"/>
                </a:solidFill>
              </a:rPr>
              <a:t>       - Tên tác giả: Lê Minh Khuê</a:t>
            </a:r>
          </a:p>
          <a:p>
            <a:pPr algn="just"/>
            <a:r>
              <a:rPr lang="en-US" sz="2000">
                <a:solidFill>
                  <a:srgbClr val="0000FF"/>
                </a:solidFill>
              </a:rPr>
              <a:t>       - Hoàn cảnh sáng tác: Truyện ngắn được sáng tác vào năm 1971, trong lúc cuộc kháng chiến chống Mĩ đang diễn ra ác liệt. Khi tác giả đang là phóng viên hoạt động trên tuyến đường Trường Sơn.</a:t>
            </a:r>
          </a:p>
          <a:p>
            <a:pPr algn="just"/>
            <a:r>
              <a:rPr lang="en-US" sz="2000" b="1" u="sng">
                <a:solidFill>
                  <a:srgbClr val="0000FF"/>
                </a:solidFill>
              </a:rPr>
              <a:t>Câu 2:</a:t>
            </a:r>
            <a:r>
              <a:rPr lang="en-US" sz="2000" b="1">
                <a:solidFill>
                  <a:srgbClr val="0000FF"/>
                </a:solidFill>
              </a:rPr>
              <a:t> Xác định một câu phủ định có trong đoạn trích? Nhân vật “tôi” trong đoạn trích được chị Thao phân công nhiệm vụ gì mà phải </a:t>
            </a:r>
            <a:r>
              <a:rPr lang="en-US" sz="2000" b="1" i="1">
                <a:solidFill>
                  <a:srgbClr val="0000FF"/>
                </a:solidFill>
              </a:rPr>
              <a:t>“ở nhà”?</a:t>
            </a:r>
            <a:r>
              <a:rPr lang="en-US" sz="2000" b="1">
                <a:solidFill>
                  <a:srgbClr val="0000FF"/>
                </a:solidFill>
              </a:rPr>
              <a:t> Tại sao Phương Định lại có cảm giác căng thẳng và suy nghĩ </a:t>
            </a:r>
            <a:r>
              <a:rPr lang="en-US" sz="2000" b="1" i="1">
                <a:solidFill>
                  <a:srgbClr val="0000FF"/>
                </a:solidFill>
              </a:rPr>
              <a:t>“Những gì đã qua những gì sắp tới… không đáng kể nữa”</a:t>
            </a:r>
            <a:r>
              <a:rPr lang="en-US" sz="2000" b="1">
                <a:solidFill>
                  <a:srgbClr val="0000FF"/>
                </a:solidFill>
              </a:rPr>
              <a:t>? Từ đó em thấy vẻ đẹp phẩm chất nào của nhân vật được thể hiện?</a:t>
            </a:r>
            <a:endParaRPr lang="en-US" sz="2000">
              <a:solidFill>
                <a:srgbClr val="0000FF"/>
              </a:solidFill>
            </a:endParaRPr>
          </a:p>
          <a:p>
            <a:pPr algn="just"/>
            <a:r>
              <a:rPr lang="en-US" sz="2000">
                <a:solidFill>
                  <a:srgbClr val="0000FF"/>
                </a:solidFill>
              </a:rPr>
              <a:t>       - Câu phủ định trong đoạn trích: </a:t>
            </a:r>
            <a:r>
              <a:rPr lang="en-US" sz="2000" i="1">
                <a:solidFill>
                  <a:srgbClr val="0000FF"/>
                </a:solidFill>
              </a:rPr>
              <a:t>Những gì đã qua những gì sắp tới… không đáng kể nữa.</a:t>
            </a:r>
            <a:endParaRPr lang="en-US" sz="2000">
              <a:solidFill>
                <a:srgbClr val="0000FF"/>
              </a:solidFill>
            </a:endParaRPr>
          </a:p>
          <a:p>
            <a:pPr algn="just"/>
            <a:r>
              <a:rPr lang="en-US" sz="2000">
                <a:solidFill>
                  <a:srgbClr val="0000FF"/>
                </a:solidFill>
              </a:rPr>
              <a:t>       -  Nhiệm vụ của nhân vật tôi: Trực điện thoại báo cáo tình</a:t>
            </a:r>
          </a:p>
          <a:p>
            <a:pPr algn="just"/>
            <a:r>
              <a:rPr lang="en-US" sz="2000">
                <a:solidFill>
                  <a:srgbClr val="0000FF"/>
                </a:solidFill>
              </a:rPr>
              <a:t>hình cho đơn vị</a:t>
            </a:r>
          </a:p>
          <a:p>
            <a:pPr algn="just"/>
            <a:r>
              <a:rPr lang="en-US" sz="2000">
                <a:solidFill>
                  <a:srgbClr val="0000FF"/>
                </a:solidFill>
              </a:rPr>
              <a:t>       -  Phương Định có cảm giác căng thẳng và suy nghĩ:</a:t>
            </a:r>
          </a:p>
          <a:p>
            <a:pPr algn="just"/>
            <a:r>
              <a:rPr lang="en-US" sz="2000">
                <a:solidFill>
                  <a:srgbClr val="0000FF"/>
                </a:solidFill>
              </a:rPr>
              <a:t>	+ Căng thẳng lo lắng khi chị Thao và Nho lên mặt đường trinh sát sẽ gặp rất nhiều nguy hiểm vì máy bay địch có</a:t>
            </a:r>
          </a:p>
          <a:p>
            <a:pPr algn="just"/>
            <a:r>
              <a:rPr lang="en-US" sz="2000">
                <a:solidFill>
                  <a:srgbClr val="0000FF"/>
                </a:solidFill>
              </a:rPr>
              <a:t>thể thả bom bất kì lúc nào</a:t>
            </a:r>
          </a:p>
          <a:p>
            <a:pPr algn="just"/>
            <a:r>
              <a:rPr lang="en-US" sz="2000">
                <a:solidFill>
                  <a:srgbClr val="0000FF"/>
                </a:solidFill>
              </a:rPr>
              <a:t>	+ Nỗi lo lắng cho đồng đội gặp nguy hiểm choán hết tâm trí cô khiến cô cảm thấy tất cả đều không đáng kể</a:t>
            </a:r>
          </a:p>
          <a:p>
            <a:pPr algn="just"/>
            <a:r>
              <a:rPr lang="en-US" sz="2000">
                <a:solidFill>
                  <a:srgbClr val="0000FF"/>
                </a:solidFill>
              </a:rPr>
              <a:t>      - Vẻ đẹp phẩm chất được thể hiện: Tình cảm đồng chí đồng đội yêu thương lo lắng cho nhau.</a:t>
            </a:r>
          </a:p>
        </p:txBody>
      </p:sp>
    </p:spTree>
    <p:extLst>
      <p:ext uri="{BB962C8B-B14F-4D97-AF65-F5344CB8AC3E}">
        <p14:creationId xmlns="" xmlns:p14="http://schemas.microsoft.com/office/powerpoint/2010/main" val="3109697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51121"/>
            <a:ext cx="11831782" cy="6217087"/>
          </a:xfrm>
          <a:prstGeom prst="rect">
            <a:avLst/>
          </a:prstGeom>
          <a:noFill/>
        </p:spPr>
        <p:txBody>
          <a:bodyPr wrap="square" rtlCol="0">
            <a:spAutoFit/>
          </a:bodyPr>
          <a:lstStyle/>
          <a:p>
            <a:pPr algn="just"/>
            <a:r>
              <a:rPr lang="en-US" sz="2400" b="1">
                <a:solidFill>
                  <a:srgbClr val="FF0000"/>
                </a:solidFill>
              </a:rPr>
              <a:t>Gợi ý vấn đề 6:</a:t>
            </a:r>
          </a:p>
          <a:p>
            <a:pPr algn="just"/>
            <a:r>
              <a:rPr lang="en-US" sz="2200" b="1" u="sng">
                <a:solidFill>
                  <a:srgbClr val="0000FF"/>
                </a:solidFill>
              </a:rPr>
              <a:t>Câu 3:</a:t>
            </a:r>
            <a:r>
              <a:rPr lang="en-US" sz="2200" b="1">
                <a:solidFill>
                  <a:srgbClr val="0000FF"/>
                </a:solidFill>
              </a:rPr>
              <a:t> Viết đoạn văn nghị luận làm rõ những vẻ đẹp và phẩm chất của nhân vật Phương Định:</a:t>
            </a:r>
            <a:endParaRPr lang="en-US" sz="2200">
              <a:solidFill>
                <a:srgbClr val="0000FF"/>
              </a:solidFill>
            </a:endParaRPr>
          </a:p>
          <a:p>
            <a:pPr algn="just"/>
            <a:r>
              <a:rPr lang="en-US" sz="2200" b="1">
                <a:solidFill>
                  <a:srgbClr val="0000FF"/>
                </a:solidFill>
                <a:sym typeface="Wingdings" panose="05000000000000000000" pitchFamily="2" charset="2"/>
              </a:rPr>
              <a:t></a:t>
            </a:r>
            <a:r>
              <a:rPr lang="en-US" sz="2200" b="1">
                <a:solidFill>
                  <a:srgbClr val="0000FF"/>
                </a:solidFill>
              </a:rPr>
              <a:t> Nhạy cảm, mơ mộng:</a:t>
            </a:r>
            <a:endParaRPr lang="en-US" sz="2200">
              <a:solidFill>
                <a:srgbClr val="0000FF"/>
              </a:solidFill>
            </a:endParaRPr>
          </a:p>
          <a:p>
            <a:pPr algn="just"/>
            <a:r>
              <a:rPr lang="en-US" sz="2200">
                <a:solidFill>
                  <a:srgbClr val="0000FF"/>
                </a:solidFill>
              </a:rPr>
              <a:t>     - Cô gái trẻ Hà Nội, từng có một thời học sinh hồn nhiên vô tư.</a:t>
            </a:r>
          </a:p>
          <a:p>
            <a:pPr algn="just"/>
            <a:r>
              <a:rPr lang="en-US" sz="2200">
                <a:solidFill>
                  <a:srgbClr val="0000FF"/>
                </a:solidFill>
              </a:rPr>
              <a:t>     - Nhạy cảm, thường quan tâm đến hình thức.</a:t>
            </a:r>
          </a:p>
          <a:p>
            <a:pPr algn="just"/>
            <a:r>
              <a:rPr lang="en-US" sz="2200">
                <a:solidFill>
                  <a:srgbClr val="0000FF"/>
                </a:solidFill>
              </a:rPr>
              <a:t>     - Hay mơ mộng, tìm thấy sự thú vị trong cuộc sống, trong cả công việc đầy nguy hiểm “Việc nào cũng có cái thú vị của nó. Có ở đâu như thế này hay không...” </a:t>
            </a:r>
          </a:p>
          <a:p>
            <a:pPr algn="just"/>
            <a:r>
              <a:rPr lang="en-US" sz="2200" b="1">
                <a:solidFill>
                  <a:srgbClr val="0000FF"/>
                </a:solidFill>
                <a:sym typeface="Wingdings" panose="05000000000000000000" pitchFamily="2" charset="2"/>
              </a:rPr>
              <a:t></a:t>
            </a:r>
            <a:r>
              <a:rPr lang="en-US" sz="2200" b="1">
                <a:solidFill>
                  <a:srgbClr val="0000FF"/>
                </a:solidFill>
              </a:rPr>
              <a:t> Hồn nhiên, yêu đời:</a:t>
            </a:r>
            <a:endParaRPr lang="en-US" sz="2200">
              <a:solidFill>
                <a:srgbClr val="0000FF"/>
              </a:solidFill>
            </a:endParaRPr>
          </a:p>
          <a:p>
            <a:pPr algn="just"/>
            <a:r>
              <a:rPr lang="en-US" sz="2200">
                <a:solidFill>
                  <a:srgbClr val="0000FF"/>
                </a:solidFill>
              </a:rPr>
              <a:t>     - Thích hát, thuộc rất nhiều bài hát (từ bài hành khúc bộ đội đến...), thậm chí bịa ra lời mà hát.</a:t>
            </a:r>
          </a:p>
          <a:p>
            <a:pPr algn="just"/>
            <a:r>
              <a:rPr lang="en-US" sz="2200">
                <a:solidFill>
                  <a:srgbClr val="0000FF"/>
                </a:solidFill>
              </a:rPr>
              <a:t>     - Dưới cơn mưa đá, cô “vui thích cuống cuồng”, say sưa tận hưởng cơn mưa hồn nhiên như chưa hề nghe thấy tiếng bom rơi đạn nổ.</a:t>
            </a:r>
          </a:p>
          <a:p>
            <a:pPr algn="just"/>
            <a:r>
              <a:rPr lang="en-US" sz="2200" b="1">
                <a:solidFill>
                  <a:srgbClr val="0000FF"/>
                </a:solidFill>
                <a:sym typeface="Wingdings" panose="05000000000000000000" pitchFamily="2" charset="2"/>
              </a:rPr>
              <a:t></a:t>
            </a:r>
            <a:r>
              <a:rPr lang="en-US" sz="2200" b="1">
                <a:solidFill>
                  <a:srgbClr val="0000FF"/>
                </a:solidFill>
              </a:rPr>
              <a:t> Phương Định là người có phẩm chất anh hùng:</a:t>
            </a:r>
            <a:endParaRPr lang="en-US" sz="2200">
              <a:solidFill>
                <a:srgbClr val="0000FF"/>
              </a:solidFill>
            </a:endParaRPr>
          </a:p>
          <a:p>
            <a:pPr algn="just"/>
            <a:r>
              <a:rPr lang="en-US" sz="2200">
                <a:solidFill>
                  <a:srgbClr val="0000FF"/>
                </a:solidFill>
              </a:rPr>
              <a:t>     - Có tinh thần trách nhiệm với công việc.</a:t>
            </a:r>
          </a:p>
          <a:p>
            <a:pPr algn="just"/>
            <a:r>
              <a:rPr lang="en-US" sz="2200">
                <a:solidFill>
                  <a:srgbClr val="0000FF"/>
                </a:solidFill>
              </a:rPr>
              <a:t>     - Dũng cảm, gan dạ.</a:t>
            </a:r>
          </a:p>
          <a:p>
            <a:pPr algn="just"/>
            <a:r>
              <a:rPr lang="en-US" sz="2200">
                <a:solidFill>
                  <a:srgbClr val="0000FF"/>
                </a:solidFill>
              </a:rPr>
              <a:t>     - Bình tĩnh, tự tin và rất tự trọng.</a:t>
            </a:r>
          </a:p>
          <a:p>
            <a:pPr algn="just"/>
            <a:r>
              <a:rPr lang="en-US" sz="2200">
                <a:solidFill>
                  <a:srgbClr val="0000FF"/>
                </a:solidFill>
              </a:rPr>
              <a:t>     - Thương yêu những người đồng đội của mình</a:t>
            </a:r>
          </a:p>
        </p:txBody>
      </p:sp>
    </p:spTree>
    <p:extLst>
      <p:ext uri="{BB962C8B-B14F-4D97-AF65-F5344CB8AC3E}">
        <p14:creationId xmlns="" xmlns:p14="http://schemas.microsoft.com/office/powerpoint/2010/main" val="3564375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632311"/>
          </a:xfrm>
          <a:prstGeom prst="rect">
            <a:avLst/>
          </a:prstGeom>
          <a:noFill/>
        </p:spPr>
        <p:txBody>
          <a:bodyPr wrap="square" rtlCol="0">
            <a:spAutoFit/>
          </a:bodyPr>
          <a:lstStyle/>
          <a:p>
            <a:pPr algn="just"/>
            <a:r>
              <a:rPr lang="en-US" sz="2400" b="1">
                <a:solidFill>
                  <a:srgbClr val="FF0000"/>
                </a:solidFill>
              </a:rPr>
              <a:t>7. Vấn đề 7:</a:t>
            </a:r>
            <a:r>
              <a:rPr lang="en-US" sz="2400">
                <a:solidFill>
                  <a:srgbClr val="FF0000"/>
                </a:solidFill>
              </a:rPr>
              <a:t> </a:t>
            </a:r>
            <a:r>
              <a:rPr lang="en-US" sz="2400">
                <a:solidFill>
                  <a:srgbClr val="0000FF"/>
                </a:solidFill>
              </a:rPr>
              <a:t>Dưới đây là đoạn trích truyện ngắn “Những ngôi sao xa xôi” của Lê Minh Khuê.</a:t>
            </a:r>
          </a:p>
          <a:p>
            <a:pPr algn="just"/>
            <a:r>
              <a:rPr lang="en-US" sz="2400" i="1">
                <a:solidFill>
                  <a:srgbClr val="0000FF"/>
                </a:solidFill>
              </a:rPr>
              <a:t>    - “…Đơn vị chăm chúng tôi ra trò. Có gì lại bảo</a:t>
            </a:r>
            <a:r>
              <a:rPr lang="en-US" sz="2400">
                <a:solidFill>
                  <a:srgbClr val="0000FF"/>
                </a:solidFill>
              </a:rPr>
              <a:t>:</a:t>
            </a:r>
            <a:r>
              <a:rPr lang="en-US" sz="2400" i="1">
                <a:solidFill>
                  <a:srgbClr val="0000FF"/>
                </a:solidFill>
              </a:rPr>
              <a:t>” Để cho bọn trinh sát, chúng nó ở trên đó vắng…”</a:t>
            </a:r>
            <a:endParaRPr lang="en-US" sz="2400">
              <a:solidFill>
                <a:srgbClr val="0000FF"/>
              </a:solidFill>
            </a:endParaRPr>
          </a:p>
          <a:p>
            <a:pPr algn="just"/>
            <a:r>
              <a:rPr lang="en-US" sz="2400" i="1">
                <a:solidFill>
                  <a:srgbClr val="0000FF"/>
                </a:solidFill>
              </a:rPr>
              <a:t>    - “…Có gì lý thú đây nếu các bạn tôi không quay về? Điện thoại réo. Đại đội trưởng hỏi tình hình. Tôi nói như gắt vào máy</a:t>
            </a:r>
            <a:endParaRPr lang="en-US" sz="2400">
              <a:solidFill>
                <a:srgbClr val="0000FF"/>
              </a:solidFill>
            </a:endParaRPr>
          </a:p>
          <a:p>
            <a:pPr algn="just"/>
            <a:r>
              <a:rPr lang="en-US" sz="2400" i="1">
                <a:solidFill>
                  <a:srgbClr val="0000FF"/>
                </a:solidFill>
              </a:rPr>
              <a:t>    - Trinh sát chưa về. Không hiểu sao mình lại gắt nữa…”</a:t>
            </a:r>
            <a:endParaRPr lang="en-US" sz="2400">
              <a:solidFill>
                <a:srgbClr val="0000FF"/>
              </a:solidFill>
            </a:endParaRPr>
          </a:p>
          <a:p>
            <a:pPr algn="just"/>
            <a:r>
              <a:rPr lang="en-US" sz="2400" i="1">
                <a:solidFill>
                  <a:srgbClr val="0000FF"/>
                </a:solidFill>
              </a:rPr>
              <a:t>    - “…Sốt ruột, tôi chạy ra ngoài một tí</a:t>
            </a:r>
            <a:r>
              <a:rPr lang="en-US" sz="2400">
                <a:solidFill>
                  <a:srgbClr val="0000FF"/>
                </a:solidFill>
              </a:rPr>
              <a:t>.</a:t>
            </a:r>
            <a:r>
              <a:rPr lang="en-US" sz="2400" i="1">
                <a:solidFill>
                  <a:srgbClr val="0000FF"/>
                </a:solidFill>
              </a:rPr>
              <a:t> Không thấy gì ngoài khói bom</a:t>
            </a:r>
            <a:r>
              <a:rPr lang="en-US" sz="2400">
                <a:solidFill>
                  <a:srgbClr val="0000FF"/>
                </a:solidFill>
              </a:rPr>
              <a:t>.</a:t>
            </a:r>
            <a:r>
              <a:rPr lang="en-US" sz="2400" i="1">
                <a:solidFill>
                  <a:srgbClr val="0000FF"/>
                </a:solidFill>
              </a:rPr>
              <a:t> Tôi lo</a:t>
            </a:r>
            <a:r>
              <a:rPr lang="en-US" sz="2400">
                <a:solidFill>
                  <a:srgbClr val="0000FF"/>
                </a:solidFill>
              </a:rPr>
              <a:t>.</a:t>
            </a:r>
            <a:r>
              <a:rPr lang="en-US" sz="2400" i="1">
                <a:solidFill>
                  <a:srgbClr val="0000FF"/>
                </a:solidFill>
              </a:rPr>
              <a:t>”</a:t>
            </a:r>
            <a:endParaRPr lang="en-US" sz="2400">
              <a:solidFill>
                <a:srgbClr val="0000FF"/>
              </a:solidFill>
            </a:endParaRPr>
          </a:p>
          <a:p>
            <a:pPr algn="just"/>
            <a:r>
              <a:rPr lang="en-US" sz="2400" b="1" u="sng">
                <a:solidFill>
                  <a:srgbClr val="0000FF"/>
                </a:solidFill>
              </a:rPr>
              <a:t>Câu 1:</a:t>
            </a:r>
            <a:r>
              <a:rPr lang="en-US" sz="2400">
                <a:solidFill>
                  <a:srgbClr val="0000FF"/>
                </a:solidFill>
              </a:rPr>
              <a:t> Truyện: “Những ngôi sao xa xôi” Được kể bằng ngôi kể thứ nhất nhưng người kể lúc xưng </a:t>
            </a:r>
            <a:r>
              <a:rPr lang="en-US" sz="2400" i="1">
                <a:solidFill>
                  <a:srgbClr val="0000FF"/>
                </a:solidFill>
              </a:rPr>
              <a:t>“tôi”, </a:t>
            </a:r>
            <a:r>
              <a:rPr lang="en-US" sz="2400">
                <a:solidFill>
                  <a:srgbClr val="0000FF"/>
                </a:solidFill>
              </a:rPr>
              <a:t>lúc lại xưng</a:t>
            </a:r>
            <a:r>
              <a:rPr lang="en-US" sz="2400" i="1">
                <a:solidFill>
                  <a:srgbClr val="0000FF"/>
                </a:solidFill>
              </a:rPr>
              <a:t> “chúng tôi”. </a:t>
            </a:r>
            <a:r>
              <a:rPr lang="en-US" sz="2400">
                <a:solidFill>
                  <a:srgbClr val="0000FF"/>
                </a:solidFill>
              </a:rPr>
              <a:t>Em hãy lí giải vì sao có sự thay đổi đó.</a:t>
            </a:r>
          </a:p>
          <a:p>
            <a:pPr algn="just"/>
            <a:r>
              <a:rPr lang="en-US" sz="2400" b="1" u="sng">
                <a:solidFill>
                  <a:srgbClr val="0000FF"/>
                </a:solidFill>
              </a:rPr>
              <a:t>Câu 2:</a:t>
            </a:r>
            <a:r>
              <a:rPr lang="en-US" sz="2400">
                <a:solidFill>
                  <a:srgbClr val="0000FF"/>
                </a:solidFill>
              </a:rPr>
              <a:t> Các phần trích trên nhắc tới những ai? Qua đó họ đã thể hiện phẩm chất cao đẹp nào?</a:t>
            </a:r>
          </a:p>
          <a:p>
            <a:pPr algn="just"/>
            <a:r>
              <a:rPr lang="en-US" sz="2400" b="1" u="sng">
                <a:solidFill>
                  <a:srgbClr val="0000FF"/>
                </a:solidFill>
              </a:rPr>
              <a:t>Câu 3:</a:t>
            </a:r>
            <a:r>
              <a:rPr lang="en-US" sz="2400">
                <a:solidFill>
                  <a:srgbClr val="0000FF"/>
                </a:solidFill>
              </a:rPr>
              <a:t> Viết một đoạn văn có độ dài khoảng 10 - 12 câu theo phép lập luận Tổng hợp – Phân tích – Tổng hợp để làm rõ vẻ đẹp phẩm chất của các nhân vật đó qua các phần trích trên.</a:t>
            </a:r>
          </a:p>
        </p:txBody>
      </p:sp>
    </p:spTree>
    <p:extLst>
      <p:ext uri="{BB962C8B-B14F-4D97-AF65-F5344CB8AC3E}">
        <p14:creationId xmlns="" xmlns:p14="http://schemas.microsoft.com/office/powerpoint/2010/main" val="3239203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51121"/>
            <a:ext cx="12011891" cy="6001643"/>
          </a:xfrm>
          <a:prstGeom prst="rect">
            <a:avLst/>
          </a:prstGeom>
          <a:noFill/>
        </p:spPr>
        <p:txBody>
          <a:bodyPr wrap="square" rtlCol="0">
            <a:spAutoFit/>
          </a:bodyPr>
          <a:lstStyle/>
          <a:p>
            <a:pPr algn="just"/>
            <a:r>
              <a:rPr lang="en-US" sz="2400" b="1">
                <a:solidFill>
                  <a:srgbClr val="FF0000"/>
                </a:solidFill>
              </a:rPr>
              <a:t>Gợi ý vấn đề 7:</a:t>
            </a:r>
          </a:p>
          <a:p>
            <a:pPr algn="just"/>
            <a:r>
              <a:rPr lang="en-US" sz="2400" b="1" u="sng">
                <a:solidFill>
                  <a:srgbClr val="0000FF"/>
                </a:solidFill>
              </a:rPr>
              <a:t>Câu 1:</a:t>
            </a:r>
            <a:r>
              <a:rPr lang="en-US" sz="2400">
                <a:solidFill>
                  <a:srgbClr val="0000FF"/>
                </a:solidFill>
              </a:rPr>
              <a:t> </a:t>
            </a:r>
            <a:r>
              <a:rPr lang="en-US" sz="2400" b="1">
                <a:solidFill>
                  <a:srgbClr val="0000FF"/>
                </a:solidFill>
              </a:rPr>
              <a:t>Truyện: “Những ngôi sao xa xôi” được kể bằng ngôi kể thứ nhất nhưng người kể lúc xưng </a:t>
            </a:r>
            <a:r>
              <a:rPr lang="en-US" sz="2400" b="1" i="1">
                <a:solidFill>
                  <a:srgbClr val="0000FF"/>
                </a:solidFill>
              </a:rPr>
              <a:t>“tôi”, </a:t>
            </a:r>
            <a:r>
              <a:rPr lang="en-US" sz="2400" b="1">
                <a:solidFill>
                  <a:srgbClr val="0000FF"/>
                </a:solidFill>
              </a:rPr>
              <a:t>lúc lại xưng</a:t>
            </a:r>
            <a:r>
              <a:rPr lang="en-US" sz="2400" b="1" i="1">
                <a:solidFill>
                  <a:srgbClr val="0000FF"/>
                </a:solidFill>
              </a:rPr>
              <a:t> “chúng tôi”. </a:t>
            </a:r>
            <a:r>
              <a:rPr lang="en-US" sz="2400" b="1">
                <a:solidFill>
                  <a:srgbClr val="0000FF"/>
                </a:solidFill>
              </a:rPr>
              <a:t>Em hãy lí giải vì sao có sự thay đổi đó.</a:t>
            </a:r>
            <a:endParaRPr lang="en-US" sz="2400">
              <a:solidFill>
                <a:srgbClr val="0000FF"/>
              </a:solidFill>
            </a:endParaRPr>
          </a:p>
          <a:p>
            <a:pPr algn="just"/>
            <a:r>
              <a:rPr lang="en-US" sz="2400">
                <a:solidFill>
                  <a:srgbClr val="0000FF"/>
                </a:solidFill>
              </a:rPr>
              <a:t>    -</a:t>
            </a:r>
            <a:r>
              <a:rPr lang="en-US" sz="2400" b="1">
                <a:solidFill>
                  <a:srgbClr val="0000FF"/>
                </a:solidFill>
              </a:rPr>
              <a:t> </a:t>
            </a:r>
            <a:r>
              <a:rPr lang="en-US" sz="2400">
                <a:solidFill>
                  <a:srgbClr val="0000FF"/>
                </a:solidFill>
              </a:rPr>
              <a:t>Xưng tôi: Nói về suy nghĩ, cảm nhận riêng của nhân vật tôi.</a:t>
            </a:r>
          </a:p>
          <a:p>
            <a:pPr algn="just"/>
            <a:r>
              <a:rPr lang="en-US" sz="2400">
                <a:solidFill>
                  <a:srgbClr val="0000FF"/>
                </a:solidFill>
              </a:rPr>
              <a:t>    - Xưng chúng tôi: Nói về hoàn cảnh sống và chiến đấu, về công việc chung của cả 3 cô gái.</a:t>
            </a:r>
          </a:p>
          <a:p>
            <a:pPr algn="just"/>
            <a:r>
              <a:rPr lang="en-US" sz="2400" b="1" u="sng">
                <a:solidFill>
                  <a:srgbClr val="0000FF"/>
                </a:solidFill>
              </a:rPr>
              <a:t>Câu 2:</a:t>
            </a:r>
            <a:r>
              <a:rPr lang="en-US" sz="2400" b="1">
                <a:solidFill>
                  <a:srgbClr val="0000FF"/>
                </a:solidFill>
              </a:rPr>
              <a:t> Các phần trích trên nhắc tới những ai? Qua đó họ đã thể hiện phẩm chất cao đẹp nào?</a:t>
            </a:r>
            <a:endParaRPr lang="en-US" sz="2400">
              <a:solidFill>
                <a:srgbClr val="0000FF"/>
              </a:solidFill>
            </a:endParaRPr>
          </a:p>
          <a:p>
            <a:pPr algn="just"/>
            <a:r>
              <a:rPr lang="en-US" sz="2400">
                <a:solidFill>
                  <a:srgbClr val="0000FF"/>
                </a:solidFill>
              </a:rPr>
              <a:t>    - Các phần trích nhắc đến nhưng nhân vật: Phương Định, đại đội trưởng, Nho, Thao</a:t>
            </a:r>
          </a:p>
          <a:p>
            <a:pPr algn="just"/>
            <a:r>
              <a:rPr lang="en-US" sz="2400">
                <a:solidFill>
                  <a:srgbClr val="0000FF"/>
                </a:solidFill>
              </a:rPr>
              <a:t>    - Phẩm chất: Tinh thần đồng đội gắn bó thắm thiết.</a:t>
            </a:r>
          </a:p>
          <a:p>
            <a:pPr algn="just"/>
            <a:r>
              <a:rPr lang="en-US" sz="2400" b="1" u="sng">
                <a:solidFill>
                  <a:srgbClr val="0000FF"/>
                </a:solidFill>
              </a:rPr>
              <a:t>Câu 3:</a:t>
            </a:r>
            <a:r>
              <a:rPr lang="en-US" sz="2400" b="1">
                <a:solidFill>
                  <a:srgbClr val="0000FF"/>
                </a:solidFill>
              </a:rPr>
              <a:t> Viết đoạn văn làm rõ làm rõ vẻ đẹp phẩm chất của các nhân vật đó qua các phần trích trên:</a:t>
            </a:r>
            <a:endParaRPr lang="en-US" sz="2400">
              <a:solidFill>
                <a:srgbClr val="0000FF"/>
              </a:solidFill>
            </a:endParaRPr>
          </a:p>
          <a:p>
            <a:pPr algn="just"/>
            <a:r>
              <a:rPr lang="en-US" sz="2400">
                <a:solidFill>
                  <a:srgbClr val="0000FF"/>
                </a:solidFill>
              </a:rPr>
              <a:t>    - Lo lắng cho đồng đội: gắt với đại đội trưởng, tâm trạng sốt ruột khi đồng đội đi làm nhiệm vụ….</a:t>
            </a:r>
          </a:p>
          <a:p>
            <a:pPr algn="just"/>
            <a:r>
              <a:rPr lang="en-US" sz="2400">
                <a:solidFill>
                  <a:srgbClr val="0000FF"/>
                </a:solidFill>
              </a:rPr>
              <a:t>    - Quan tâm của đơn vị…</a:t>
            </a:r>
          </a:p>
        </p:txBody>
      </p:sp>
    </p:spTree>
    <p:extLst>
      <p:ext uri="{BB962C8B-B14F-4D97-AF65-F5344CB8AC3E}">
        <p14:creationId xmlns="" xmlns:p14="http://schemas.microsoft.com/office/powerpoint/2010/main" val="597850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4893647"/>
          </a:xfrm>
          <a:prstGeom prst="rect">
            <a:avLst/>
          </a:prstGeom>
          <a:noFill/>
        </p:spPr>
        <p:txBody>
          <a:bodyPr wrap="square" rtlCol="0">
            <a:spAutoFit/>
          </a:bodyPr>
          <a:lstStyle/>
          <a:p>
            <a:pPr algn="just"/>
            <a:r>
              <a:rPr lang="en-US" sz="2400" b="1">
                <a:solidFill>
                  <a:srgbClr val="FF0000"/>
                </a:solidFill>
              </a:rPr>
              <a:t>8. Vấn đề 8:</a:t>
            </a:r>
            <a:r>
              <a:rPr lang="en-US" sz="2400">
                <a:solidFill>
                  <a:srgbClr val="FF0000"/>
                </a:solidFill>
              </a:rPr>
              <a:t> </a:t>
            </a:r>
            <a:r>
              <a:rPr lang="en-US" sz="2400">
                <a:solidFill>
                  <a:srgbClr val="0000FF"/>
                </a:solidFill>
              </a:rPr>
              <a:t>Trong truyện ngắn “Những ngôi sao xa xôi”, nhà văn Lê Minh Khuê viết:</a:t>
            </a:r>
          </a:p>
          <a:p>
            <a:pPr algn="just"/>
            <a:r>
              <a:rPr lang="en-US" sz="2400" i="1">
                <a:solidFill>
                  <a:srgbClr val="0000FF"/>
                </a:solidFill>
              </a:rPr>
              <a:t>	“Quen rồi</a:t>
            </a:r>
            <a:r>
              <a:rPr lang="en-US" sz="2400">
                <a:solidFill>
                  <a:srgbClr val="0000FF"/>
                </a:solidFill>
              </a:rPr>
              <a:t>.</a:t>
            </a:r>
            <a:r>
              <a:rPr lang="en-US" sz="2400" i="1">
                <a:solidFill>
                  <a:srgbClr val="0000FF"/>
                </a:solidFill>
              </a:rPr>
              <a:t> Một ngày chúng tôi phá bom đến năm lần</a:t>
            </a:r>
            <a:r>
              <a:rPr lang="en-US" sz="2400">
                <a:solidFill>
                  <a:srgbClr val="0000FF"/>
                </a:solidFill>
              </a:rPr>
              <a:t>.</a:t>
            </a:r>
            <a:r>
              <a:rPr lang="en-US" sz="2400" i="1">
                <a:solidFill>
                  <a:srgbClr val="0000FF"/>
                </a:solidFill>
              </a:rPr>
              <a:t> Ngày nào ít</a:t>
            </a:r>
            <a:r>
              <a:rPr lang="en-US" sz="2400">
                <a:solidFill>
                  <a:srgbClr val="0000FF"/>
                </a:solidFill>
              </a:rPr>
              <a:t>:</a:t>
            </a:r>
            <a:r>
              <a:rPr lang="en-US" sz="2400" i="1">
                <a:solidFill>
                  <a:srgbClr val="0000FF"/>
                </a:solidFill>
              </a:rPr>
              <a:t> ba lần</a:t>
            </a:r>
            <a:r>
              <a:rPr lang="en-US" sz="2400">
                <a:solidFill>
                  <a:srgbClr val="0000FF"/>
                </a:solidFill>
              </a:rPr>
              <a:t>.</a:t>
            </a:r>
            <a:r>
              <a:rPr lang="en-US" sz="2400" i="1">
                <a:solidFill>
                  <a:srgbClr val="0000FF"/>
                </a:solidFill>
              </a:rPr>
              <a:t> Tôi có nghĩ tới cái chết. Nhưng một cái chết mờ nhạt, không cụ thể. Còn cái chính</a:t>
            </a:r>
            <a:r>
              <a:rPr lang="en-US" sz="2400">
                <a:solidFill>
                  <a:srgbClr val="0000FF"/>
                </a:solidFill>
              </a:rPr>
              <a:t>:</a:t>
            </a:r>
            <a:r>
              <a:rPr lang="en-US" sz="2400" i="1">
                <a:solidFill>
                  <a:srgbClr val="0000FF"/>
                </a:solidFill>
              </a:rPr>
              <a:t> liệu mìn có nổ, bom có nổ không? Không thì làm cách nào để châm mìn lần thứ hai? Tôi nghĩ thế, nghĩ thêm</a:t>
            </a:r>
            <a:r>
              <a:rPr lang="en-US" sz="2400">
                <a:solidFill>
                  <a:srgbClr val="0000FF"/>
                </a:solidFill>
              </a:rPr>
              <a:t>:</a:t>
            </a:r>
            <a:r>
              <a:rPr lang="en-US" sz="2400" i="1">
                <a:solidFill>
                  <a:srgbClr val="0000FF"/>
                </a:solidFill>
              </a:rPr>
              <a:t> đứng cẩn thận, mảnh bom ghim vào cánh tay thì khá phiền</a:t>
            </a:r>
            <a:r>
              <a:rPr lang="en-US" sz="2400">
                <a:solidFill>
                  <a:srgbClr val="0000FF"/>
                </a:solidFill>
              </a:rPr>
              <a:t>.</a:t>
            </a:r>
            <a:r>
              <a:rPr lang="en-US" sz="2400" i="1">
                <a:solidFill>
                  <a:srgbClr val="0000FF"/>
                </a:solidFill>
              </a:rPr>
              <a:t> Và mồ hôi thấm vào môi tôi, mằn mặn, cát lạo xạo trong miệng.”</a:t>
            </a:r>
            <a:endParaRPr lang="en-US" sz="2400">
              <a:solidFill>
                <a:srgbClr val="0000FF"/>
              </a:solidFill>
            </a:endParaRPr>
          </a:p>
          <a:p>
            <a:pPr algn="r"/>
            <a:r>
              <a:rPr lang="en-US" sz="2400">
                <a:solidFill>
                  <a:srgbClr val="0000FF"/>
                </a:solidFill>
              </a:rPr>
              <a:t>(SGK Ngữ văn 9 tập 2)</a:t>
            </a:r>
          </a:p>
          <a:p>
            <a:pPr algn="just"/>
            <a:r>
              <a:rPr lang="en-US" sz="2400" b="1" u="sng">
                <a:solidFill>
                  <a:srgbClr val="0000FF"/>
                </a:solidFill>
              </a:rPr>
              <a:t>Câu 1:</a:t>
            </a:r>
            <a:r>
              <a:rPr lang="en-US" sz="2400">
                <a:solidFill>
                  <a:srgbClr val="0000FF"/>
                </a:solidFill>
              </a:rPr>
              <a:t> Đoạn trích trên có sử dụng hình thức ngôn ngữ nào? Nêu tác dụng nghệ thuật của hình thức ngôn ngữ đó?</a:t>
            </a:r>
          </a:p>
          <a:p>
            <a:pPr algn="just"/>
            <a:r>
              <a:rPr lang="en-US" sz="2400" b="1" u="sng">
                <a:solidFill>
                  <a:srgbClr val="0000FF"/>
                </a:solidFill>
              </a:rPr>
              <a:t>Câu 2:</a:t>
            </a:r>
            <a:r>
              <a:rPr lang="en-US" sz="2400">
                <a:solidFill>
                  <a:srgbClr val="0000FF"/>
                </a:solidFill>
              </a:rPr>
              <a:t> Từ đoạn trích trên và từ những hiểu biết của em về tác phẩm, hãy viết một đoạn văn nghị luận theo phương pháp lập luận diễn dịch làm rõ diễn biến tâm trạng của nhân vật Phương Định trong một lần phá bom. Trong đoạn có sử dụng một phép thế, một câu bị động.</a:t>
            </a:r>
          </a:p>
        </p:txBody>
      </p:sp>
    </p:spTree>
    <p:extLst>
      <p:ext uri="{BB962C8B-B14F-4D97-AF65-F5344CB8AC3E}">
        <p14:creationId xmlns="" xmlns:p14="http://schemas.microsoft.com/office/powerpoint/2010/main" val="4112789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51121"/>
            <a:ext cx="12011891" cy="6309420"/>
          </a:xfrm>
          <a:prstGeom prst="rect">
            <a:avLst/>
          </a:prstGeom>
          <a:noFill/>
        </p:spPr>
        <p:txBody>
          <a:bodyPr wrap="square" rtlCol="0">
            <a:spAutoFit/>
          </a:bodyPr>
          <a:lstStyle/>
          <a:p>
            <a:pPr algn="just"/>
            <a:r>
              <a:rPr lang="en-US" sz="2400" b="1" dirty="0" err="1">
                <a:solidFill>
                  <a:srgbClr val="FF0000"/>
                </a:solidFill>
              </a:rPr>
              <a:t>Gợi</a:t>
            </a:r>
            <a:r>
              <a:rPr lang="en-US" sz="2400" b="1" dirty="0">
                <a:solidFill>
                  <a:srgbClr val="FF0000"/>
                </a:solidFill>
              </a:rPr>
              <a:t> ý </a:t>
            </a:r>
            <a:r>
              <a:rPr lang="en-US" sz="2400" b="1" dirty="0" err="1">
                <a:solidFill>
                  <a:srgbClr val="FF0000"/>
                </a:solidFill>
              </a:rPr>
              <a:t>vấn</a:t>
            </a:r>
            <a:r>
              <a:rPr lang="en-US" sz="2400" b="1" dirty="0">
                <a:solidFill>
                  <a:srgbClr val="FF0000"/>
                </a:solidFill>
              </a:rPr>
              <a:t> </a:t>
            </a:r>
            <a:r>
              <a:rPr lang="en-US" sz="2400" b="1" dirty="0" err="1">
                <a:solidFill>
                  <a:srgbClr val="FF0000"/>
                </a:solidFill>
              </a:rPr>
              <a:t>đề</a:t>
            </a:r>
            <a:r>
              <a:rPr lang="en-US" sz="2400" b="1" dirty="0">
                <a:solidFill>
                  <a:srgbClr val="FF0000"/>
                </a:solidFill>
              </a:rPr>
              <a:t> 8:</a:t>
            </a:r>
          </a:p>
          <a:p>
            <a:pPr algn="just"/>
            <a:r>
              <a:rPr lang="en-US" sz="2000" b="1" u="sng" dirty="0" err="1">
                <a:solidFill>
                  <a:srgbClr val="0000FF"/>
                </a:solidFill>
              </a:rPr>
              <a:t>Câu</a:t>
            </a:r>
            <a:r>
              <a:rPr lang="en-US" sz="2000" b="1" u="sng" dirty="0">
                <a:solidFill>
                  <a:srgbClr val="0000FF"/>
                </a:solidFill>
              </a:rPr>
              <a:t> 1:</a:t>
            </a:r>
            <a:r>
              <a:rPr lang="en-US" sz="2000" dirty="0">
                <a:solidFill>
                  <a:srgbClr val="0000FF"/>
                </a:solidFill>
              </a:rPr>
              <a:t> </a:t>
            </a:r>
            <a:r>
              <a:rPr lang="en-US" sz="2000" b="1" dirty="0" err="1">
                <a:solidFill>
                  <a:srgbClr val="0000FF"/>
                </a:solidFill>
              </a:rPr>
              <a:t>Đoạn</a:t>
            </a:r>
            <a:r>
              <a:rPr lang="en-US" sz="2000" b="1" dirty="0">
                <a:solidFill>
                  <a:srgbClr val="0000FF"/>
                </a:solidFill>
              </a:rPr>
              <a:t> </a:t>
            </a:r>
            <a:r>
              <a:rPr lang="en-US" sz="2000" b="1" dirty="0" err="1">
                <a:solidFill>
                  <a:srgbClr val="0000FF"/>
                </a:solidFill>
              </a:rPr>
              <a:t>trích</a:t>
            </a:r>
            <a:r>
              <a:rPr lang="en-US" sz="2000" b="1" dirty="0">
                <a:solidFill>
                  <a:srgbClr val="0000FF"/>
                </a:solidFill>
              </a:rPr>
              <a:t> </a:t>
            </a:r>
            <a:r>
              <a:rPr lang="en-US" sz="2000" b="1" dirty="0" err="1">
                <a:solidFill>
                  <a:srgbClr val="0000FF"/>
                </a:solidFill>
              </a:rPr>
              <a:t>trên</a:t>
            </a:r>
            <a:r>
              <a:rPr lang="en-US" sz="2000" b="1" dirty="0">
                <a:solidFill>
                  <a:srgbClr val="0000FF"/>
                </a:solidFill>
              </a:rPr>
              <a:t> </a:t>
            </a:r>
            <a:r>
              <a:rPr lang="en-US" sz="2000" b="1" dirty="0" err="1">
                <a:solidFill>
                  <a:srgbClr val="0000FF"/>
                </a:solidFill>
              </a:rPr>
              <a:t>có</a:t>
            </a:r>
            <a:r>
              <a:rPr lang="en-US" sz="2000" b="1" dirty="0">
                <a:solidFill>
                  <a:srgbClr val="0000FF"/>
                </a:solidFill>
              </a:rPr>
              <a:t> </a:t>
            </a:r>
            <a:r>
              <a:rPr lang="en-US" sz="2000" b="1" dirty="0" err="1">
                <a:solidFill>
                  <a:srgbClr val="0000FF"/>
                </a:solidFill>
              </a:rPr>
              <a:t>sử</a:t>
            </a:r>
            <a:r>
              <a:rPr lang="en-US" sz="2000" b="1" dirty="0">
                <a:solidFill>
                  <a:srgbClr val="0000FF"/>
                </a:solidFill>
              </a:rPr>
              <a:t> </a:t>
            </a:r>
            <a:r>
              <a:rPr lang="en-US" sz="2000" b="1" dirty="0" err="1">
                <a:solidFill>
                  <a:srgbClr val="0000FF"/>
                </a:solidFill>
              </a:rPr>
              <a:t>dụng</a:t>
            </a:r>
            <a:r>
              <a:rPr lang="en-US" sz="2000" b="1" dirty="0">
                <a:solidFill>
                  <a:srgbClr val="0000FF"/>
                </a:solidFill>
              </a:rPr>
              <a:t> </a:t>
            </a:r>
            <a:r>
              <a:rPr lang="en-US" sz="2000" b="1" dirty="0" err="1">
                <a:solidFill>
                  <a:srgbClr val="0000FF"/>
                </a:solidFill>
              </a:rPr>
              <a:t>hình</a:t>
            </a:r>
            <a:r>
              <a:rPr lang="en-US" sz="2000" b="1" dirty="0">
                <a:solidFill>
                  <a:srgbClr val="0000FF"/>
                </a:solidFill>
              </a:rPr>
              <a:t> </a:t>
            </a:r>
            <a:r>
              <a:rPr lang="en-US" sz="2000" b="1" dirty="0" err="1">
                <a:solidFill>
                  <a:srgbClr val="0000FF"/>
                </a:solidFill>
              </a:rPr>
              <a:t>thức</a:t>
            </a:r>
            <a:r>
              <a:rPr lang="en-US" sz="2000" b="1" dirty="0">
                <a:solidFill>
                  <a:srgbClr val="0000FF"/>
                </a:solidFill>
              </a:rPr>
              <a:t> </a:t>
            </a:r>
            <a:r>
              <a:rPr lang="en-US" sz="2000" b="1" dirty="0" err="1">
                <a:solidFill>
                  <a:srgbClr val="0000FF"/>
                </a:solidFill>
              </a:rPr>
              <a:t>ngôn</a:t>
            </a:r>
            <a:r>
              <a:rPr lang="en-US" sz="2000" b="1" dirty="0">
                <a:solidFill>
                  <a:srgbClr val="0000FF"/>
                </a:solidFill>
              </a:rPr>
              <a:t> </a:t>
            </a:r>
            <a:r>
              <a:rPr lang="en-US" sz="2000" b="1" dirty="0" err="1">
                <a:solidFill>
                  <a:srgbClr val="0000FF"/>
                </a:solidFill>
              </a:rPr>
              <a:t>ngữ</a:t>
            </a:r>
            <a:r>
              <a:rPr lang="en-US" sz="2000" b="1" dirty="0">
                <a:solidFill>
                  <a:srgbClr val="0000FF"/>
                </a:solidFill>
              </a:rPr>
              <a:t> </a:t>
            </a:r>
            <a:r>
              <a:rPr lang="en-US" sz="2000" b="1" dirty="0" err="1">
                <a:solidFill>
                  <a:srgbClr val="0000FF"/>
                </a:solidFill>
              </a:rPr>
              <a:t>nào</a:t>
            </a:r>
            <a:r>
              <a:rPr lang="en-US" sz="2000" b="1" dirty="0">
                <a:solidFill>
                  <a:srgbClr val="0000FF"/>
                </a:solidFill>
              </a:rPr>
              <a:t>? </a:t>
            </a:r>
            <a:r>
              <a:rPr lang="en-US" sz="2000" b="1" dirty="0" err="1">
                <a:solidFill>
                  <a:srgbClr val="0000FF"/>
                </a:solidFill>
              </a:rPr>
              <a:t>Nêu</a:t>
            </a:r>
            <a:r>
              <a:rPr lang="en-US" sz="2000" b="1" dirty="0">
                <a:solidFill>
                  <a:srgbClr val="0000FF"/>
                </a:solidFill>
              </a:rPr>
              <a:t> </a:t>
            </a:r>
            <a:r>
              <a:rPr lang="en-US" sz="2000" b="1" dirty="0" err="1">
                <a:solidFill>
                  <a:srgbClr val="0000FF"/>
                </a:solidFill>
              </a:rPr>
              <a:t>tác</a:t>
            </a:r>
            <a:r>
              <a:rPr lang="en-US" sz="2000" b="1" dirty="0">
                <a:solidFill>
                  <a:srgbClr val="0000FF"/>
                </a:solidFill>
              </a:rPr>
              <a:t> </a:t>
            </a:r>
            <a:r>
              <a:rPr lang="en-US" sz="2000" b="1" dirty="0" err="1">
                <a:solidFill>
                  <a:srgbClr val="0000FF"/>
                </a:solidFill>
              </a:rPr>
              <a:t>dụng</a:t>
            </a:r>
            <a:r>
              <a:rPr lang="en-US" sz="2000" b="1" dirty="0">
                <a:solidFill>
                  <a:srgbClr val="0000FF"/>
                </a:solidFill>
              </a:rPr>
              <a:t> </a:t>
            </a:r>
            <a:r>
              <a:rPr lang="en-US" sz="2000" b="1" dirty="0" err="1">
                <a:solidFill>
                  <a:srgbClr val="0000FF"/>
                </a:solidFill>
              </a:rPr>
              <a:t>nghệ</a:t>
            </a:r>
            <a:r>
              <a:rPr lang="en-US" sz="2000" b="1" dirty="0">
                <a:solidFill>
                  <a:srgbClr val="0000FF"/>
                </a:solidFill>
              </a:rPr>
              <a:t> </a:t>
            </a:r>
            <a:r>
              <a:rPr lang="en-US" sz="2000" b="1" dirty="0" err="1">
                <a:solidFill>
                  <a:srgbClr val="0000FF"/>
                </a:solidFill>
              </a:rPr>
              <a:t>thuật</a:t>
            </a:r>
            <a:r>
              <a:rPr lang="en-US" sz="2000" b="1" dirty="0">
                <a:solidFill>
                  <a:srgbClr val="0000FF"/>
                </a:solidFill>
              </a:rPr>
              <a:t> </a:t>
            </a:r>
            <a:r>
              <a:rPr lang="en-US" sz="2000" b="1" dirty="0" err="1">
                <a:solidFill>
                  <a:srgbClr val="0000FF"/>
                </a:solidFill>
              </a:rPr>
              <a:t>của</a:t>
            </a:r>
            <a:r>
              <a:rPr lang="en-US" sz="2000" b="1" dirty="0">
                <a:solidFill>
                  <a:srgbClr val="0000FF"/>
                </a:solidFill>
              </a:rPr>
              <a:t> </a:t>
            </a:r>
            <a:r>
              <a:rPr lang="en-US" sz="2000" b="1" dirty="0" err="1">
                <a:solidFill>
                  <a:srgbClr val="0000FF"/>
                </a:solidFill>
              </a:rPr>
              <a:t>hình</a:t>
            </a:r>
            <a:r>
              <a:rPr lang="en-US" sz="2000" b="1" dirty="0">
                <a:solidFill>
                  <a:srgbClr val="0000FF"/>
                </a:solidFill>
              </a:rPr>
              <a:t> </a:t>
            </a:r>
            <a:r>
              <a:rPr lang="en-US" sz="2000" b="1" dirty="0" err="1">
                <a:solidFill>
                  <a:srgbClr val="0000FF"/>
                </a:solidFill>
              </a:rPr>
              <a:t>thức</a:t>
            </a:r>
            <a:r>
              <a:rPr lang="en-US" sz="2000" b="1" dirty="0">
                <a:solidFill>
                  <a:srgbClr val="0000FF"/>
                </a:solidFill>
              </a:rPr>
              <a:t> </a:t>
            </a:r>
            <a:r>
              <a:rPr lang="en-US" sz="2000" b="1" dirty="0" err="1">
                <a:solidFill>
                  <a:srgbClr val="0000FF"/>
                </a:solidFill>
              </a:rPr>
              <a:t>ngôn</a:t>
            </a:r>
            <a:r>
              <a:rPr lang="en-US" sz="2000" b="1" dirty="0">
                <a:solidFill>
                  <a:srgbClr val="0000FF"/>
                </a:solidFill>
              </a:rPr>
              <a:t> </a:t>
            </a:r>
            <a:r>
              <a:rPr lang="en-US" sz="2000" b="1" dirty="0" err="1">
                <a:solidFill>
                  <a:srgbClr val="0000FF"/>
                </a:solidFill>
              </a:rPr>
              <a:t>ngữ</a:t>
            </a:r>
            <a:r>
              <a:rPr lang="en-US" sz="2000" b="1" dirty="0">
                <a:solidFill>
                  <a:srgbClr val="0000FF"/>
                </a:solidFill>
              </a:rPr>
              <a:t> </a:t>
            </a:r>
            <a:r>
              <a:rPr lang="en-US" sz="2000" b="1" dirty="0" err="1">
                <a:solidFill>
                  <a:srgbClr val="0000FF"/>
                </a:solidFill>
              </a:rPr>
              <a:t>đó</a:t>
            </a:r>
            <a:r>
              <a:rPr lang="en-US" sz="2000" b="1" dirty="0">
                <a:solidFill>
                  <a:srgbClr val="0000FF"/>
                </a:solidFill>
              </a:rPr>
              <a:t>?</a:t>
            </a:r>
            <a:endParaRPr lang="en-US" sz="2000" dirty="0">
              <a:solidFill>
                <a:srgbClr val="0000FF"/>
              </a:solidFill>
            </a:endParaRPr>
          </a:p>
          <a:p>
            <a:pPr algn="just"/>
            <a:r>
              <a:rPr lang="en-US" sz="2000" dirty="0">
                <a:solidFill>
                  <a:srgbClr val="0000FF"/>
                </a:solidFill>
              </a:rPr>
              <a:t>    - </a:t>
            </a:r>
            <a:r>
              <a:rPr lang="en-US" sz="2000" dirty="0" err="1">
                <a:solidFill>
                  <a:srgbClr val="0000FF"/>
                </a:solidFill>
              </a:rPr>
              <a:t>Đoạn</a:t>
            </a:r>
            <a:r>
              <a:rPr lang="en-US" sz="2000" dirty="0">
                <a:solidFill>
                  <a:srgbClr val="0000FF"/>
                </a:solidFill>
              </a:rPr>
              <a:t> </a:t>
            </a:r>
            <a:r>
              <a:rPr lang="en-US" sz="2000" dirty="0" err="1">
                <a:solidFill>
                  <a:srgbClr val="0000FF"/>
                </a:solidFill>
              </a:rPr>
              <a:t>văn</a:t>
            </a:r>
            <a:r>
              <a:rPr lang="en-US" sz="2000" dirty="0">
                <a:solidFill>
                  <a:srgbClr val="0000FF"/>
                </a:solidFill>
              </a:rPr>
              <a:t> </a:t>
            </a:r>
            <a:r>
              <a:rPr lang="en-US" sz="2000" dirty="0" err="1">
                <a:solidFill>
                  <a:srgbClr val="0000FF"/>
                </a:solidFill>
              </a:rPr>
              <a:t>sử</a:t>
            </a:r>
            <a:r>
              <a:rPr lang="en-US" sz="2000" dirty="0">
                <a:solidFill>
                  <a:srgbClr val="0000FF"/>
                </a:solidFill>
              </a:rPr>
              <a:t> </a:t>
            </a:r>
            <a:r>
              <a:rPr lang="en-US" sz="2000" dirty="0" err="1">
                <a:solidFill>
                  <a:srgbClr val="0000FF"/>
                </a:solidFill>
              </a:rPr>
              <a:t>dụng</a:t>
            </a:r>
            <a:r>
              <a:rPr lang="en-US" sz="2000" dirty="0">
                <a:solidFill>
                  <a:srgbClr val="0000FF"/>
                </a:solidFill>
              </a:rPr>
              <a:t> </a:t>
            </a:r>
            <a:r>
              <a:rPr lang="en-US" sz="2000" dirty="0" err="1">
                <a:solidFill>
                  <a:srgbClr val="0000FF"/>
                </a:solidFill>
              </a:rPr>
              <a:t>ngôn</a:t>
            </a:r>
            <a:r>
              <a:rPr lang="en-US" sz="2000" dirty="0">
                <a:solidFill>
                  <a:srgbClr val="0000FF"/>
                </a:solidFill>
              </a:rPr>
              <a:t> </a:t>
            </a:r>
            <a:r>
              <a:rPr lang="en-US" sz="2000" dirty="0" err="1">
                <a:solidFill>
                  <a:srgbClr val="0000FF"/>
                </a:solidFill>
              </a:rPr>
              <a:t>ngữ</a:t>
            </a:r>
            <a:r>
              <a:rPr lang="en-US" sz="2000" dirty="0">
                <a:solidFill>
                  <a:srgbClr val="0000FF"/>
                </a:solidFill>
              </a:rPr>
              <a:t> </a:t>
            </a:r>
            <a:r>
              <a:rPr lang="en-US" sz="2000" dirty="0" err="1">
                <a:solidFill>
                  <a:srgbClr val="0000FF"/>
                </a:solidFill>
              </a:rPr>
              <a:t>độc</a:t>
            </a:r>
            <a:r>
              <a:rPr lang="en-US" sz="2000" dirty="0">
                <a:solidFill>
                  <a:srgbClr val="0000FF"/>
                </a:solidFill>
              </a:rPr>
              <a:t> </a:t>
            </a:r>
            <a:r>
              <a:rPr lang="en-US" sz="2000" dirty="0" err="1">
                <a:solidFill>
                  <a:srgbClr val="0000FF"/>
                </a:solidFill>
              </a:rPr>
              <a:t>thoại</a:t>
            </a:r>
            <a:r>
              <a:rPr lang="en-US" sz="2000" dirty="0">
                <a:solidFill>
                  <a:srgbClr val="0000FF"/>
                </a:solidFill>
              </a:rPr>
              <a:t> </a:t>
            </a:r>
            <a:r>
              <a:rPr lang="en-US" sz="2000" dirty="0" err="1">
                <a:solidFill>
                  <a:srgbClr val="0000FF"/>
                </a:solidFill>
              </a:rPr>
              <a:t>nội</a:t>
            </a:r>
            <a:r>
              <a:rPr lang="en-US" sz="2000" dirty="0">
                <a:solidFill>
                  <a:srgbClr val="0000FF"/>
                </a:solidFill>
              </a:rPr>
              <a:t> </a:t>
            </a:r>
            <a:r>
              <a:rPr lang="en-US" sz="2000" dirty="0" err="1">
                <a:solidFill>
                  <a:srgbClr val="0000FF"/>
                </a:solidFill>
              </a:rPr>
              <a:t>tâm</a:t>
            </a:r>
            <a:endParaRPr lang="en-US" sz="2000" dirty="0">
              <a:solidFill>
                <a:srgbClr val="0000FF"/>
              </a:solidFill>
            </a:endParaRPr>
          </a:p>
          <a:p>
            <a:pPr algn="just"/>
            <a:r>
              <a:rPr lang="en-US" sz="2000" dirty="0">
                <a:solidFill>
                  <a:srgbClr val="0000FF"/>
                </a:solidFill>
              </a:rPr>
              <a:t>    - </a:t>
            </a:r>
            <a:r>
              <a:rPr lang="en-US" sz="2000" dirty="0" err="1">
                <a:solidFill>
                  <a:srgbClr val="0000FF"/>
                </a:solidFill>
              </a:rPr>
              <a:t>Tác</a:t>
            </a:r>
            <a:r>
              <a:rPr lang="en-US" sz="2000" dirty="0">
                <a:solidFill>
                  <a:srgbClr val="0000FF"/>
                </a:solidFill>
              </a:rPr>
              <a:t> </a:t>
            </a:r>
            <a:r>
              <a:rPr lang="en-US" sz="2000" dirty="0" err="1">
                <a:solidFill>
                  <a:srgbClr val="0000FF"/>
                </a:solidFill>
              </a:rPr>
              <a:t>dụng</a:t>
            </a:r>
            <a:r>
              <a:rPr lang="en-US" sz="2000" dirty="0">
                <a:solidFill>
                  <a:srgbClr val="0000FF"/>
                </a:solidFill>
              </a:rPr>
              <a:t>: </a:t>
            </a:r>
            <a:r>
              <a:rPr lang="en-US" sz="2000" dirty="0" err="1">
                <a:solidFill>
                  <a:srgbClr val="0000FF"/>
                </a:solidFill>
              </a:rPr>
              <a:t>góp</a:t>
            </a:r>
            <a:r>
              <a:rPr lang="en-US" sz="2000" dirty="0">
                <a:solidFill>
                  <a:srgbClr val="0000FF"/>
                </a:solidFill>
              </a:rPr>
              <a:t> </a:t>
            </a:r>
            <a:r>
              <a:rPr lang="en-US" sz="2000" dirty="0" err="1">
                <a:solidFill>
                  <a:srgbClr val="0000FF"/>
                </a:solidFill>
              </a:rPr>
              <a:t>phần</a:t>
            </a:r>
            <a:r>
              <a:rPr lang="en-US" sz="2000" dirty="0">
                <a:solidFill>
                  <a:srgbClr val="0000FF"/>
                </a:solidFill>
              </a:rPr>
              <a:t> </a:t>
            </a:r>
            <a:r>
              <a:rPr lang="en-US" sz="2000" dirty="0" err="1">
                <a:solidFill>
                  <a:srgbClr val="0000FF"/>
                </a:solidFill>
              </a:rPr>
              <a:t>thể</a:t>
            </a:r>
            <a:r>
              <a:rPr lang="en-US" sz="2000" dirty="0">
                <a:solidFill>
                  <a:srgbClr val="0000FF"/>
                </a:solidFill>
              </a:rPr>
              <a:t> </a:t>
            </a:r>
            <a:r>
              <a:rPr lang="en-US" sz="2000" dirty="0" err="1">
                <a:solidFill>
                  <a:srgbClr val="0000FF"/>
                </a:solidFill>
              </a:rPr>
              <a:t>hiện</a:t>
            </a:r>
            <a:r>
              <a:rPr lang="en-US" sz="2000" dirty="0">
                <a:solidFill>
                  <a:srgbClr val="0000FF"/>
                </a:solidFill>
              </a:rPr>
              <a:t> </a:t>
            </a:r>
            <a:r>
              <a:rPr lang="en-US" sz="2000" dirty="0" err="1">
                <a:solidFill>
                  <a:srgbClr val="0000FF"/>
                </a:solidFill>
              </a:rPr>
              <a:t>diễn</a:t>
            </a:r>
            <a:r>
              <a:rPr lang="en-US" sz="2000" dirty="0">
                <a:solidFill>
                  <a:srgbClr val="0000FF"/>
                </a:solidFill>
              </a:rPr>
              <a:t> </a:t>
            </a:r>
            <a:r>
              <a:rPr lang="en-US" sz="2000" dirty="0" err="1">
                <a:solidFill>
                  <a:srgbClr val="0000FF"/>
                </a:solidFill>
              </a:rPr>
              <a:t>biến</a:t>
            </a:r>
            <a:r>
              <a:rPr lang="en-US" sz="2000" dirty="0">
                <a:solidFill>
                  <a:srgbClr val="0000FF"/>
                </a:solidFill>
              </a:rPr>
              <a:t> </a:t>
            </a:r>
            <a:r>
              <a:rPr lang="en-US" sz="2000" dirty="0" err="1">
                <a:solidFill>
                  <a:srgbClr val="0000FF"/>
                </a:solidFill>
              </a:rPr>
              <a:t>tâm</a:t>
            </a:r>
            <a:r>
              <a:rPr lang="en-US" sz="2000" dirty="0">
                <a:solidFill>
                  <a:srgbClr val="0000FF"/>
                </a:solidFill>
              </a:rPr>
              <a:t> </a:t>
            </a:r>
            <a:r>
              <a:rPr lang="en-US" sz="2000" dirty="0" err="1">
                <a:solidFill>
                  <a:srgbClr val="0000FF"/>
                </a:solidFill>
              </a:rPr>
              <a:t>lý</a:t>
            </a:r>
            <a:r>
              <a:rPr lang="en-US" sz="2000" dirty="0">
                <a:solidFill>
                  <a:srgbClr val="0000FF"/>
                </a:solidFill>
              </a:rPr>
              <a:t> </a:t>
            </a:r>
            <a:r>
              <a:rPr lang="en-US" sz="2000" dirty="0" err="1">
                <a:solidFill>
                  <a:srgbClr val="0000FF"/>
                </a:solidFill>
              </a:rPr>
              <a:t>của</a:t>
            </a:r>
            <a:r>
              <a:rPr lang="en-US" sz="2000" dirty="0">
                <a:solidFill>
                  <a:srgbClr val="0000FF"/>
                </a:solidFill>
              </a:rPr>
              <a:t> </a:t>
            </a:r>
            <a:r>
              <a:rPr lang="en-US" sz="2000" dirty="0" err="1">
                <a:solidFill>
                  <a:srgbClr val="0000FF"/>
                </a:solidFill>
              </a:rPr>
              <a:t>nhân</a:t>
            </a:r>
            <a:r>
              <a:rPr lang="en-US" sz="2000" dirty="0">
                <a:solidFill>
                  <a:srgbClr val="0000FF"/>
                </a:solidFill>
              </a:rPr>
              <a:t> </a:t>
            </a:r>
            <a:r>
              <a:rPr lang="en-US" sz="2000" dirty="0" err="1">
                <a:solidFill>
                  <a:srgbClr val="0000FF"/>
                </a:solidFill>
              </a:rPr>
              <a:t>vật</a:t>
            </a:r>
            <a:r>
              <a:rPr lang="en-US" sz="2000" dirty="0">
                <a:solidFill>
                  <a:srgbClr val="0000FF"/>
                </a:solidFill>
              </a:rPr>
              <a:t> </a:t>
            </a:r>
            <a:r>
              <a:rPr lang="en-US" sz="2000" dirty="0" err="1">
                <a:solidFill>
                  <a:srgbClr val="0000FF"/>
                </a:solidFill>
              </a:rPr>
              <a:t>Phương</a:t>
            </a:r>
            <a:r>
              <a:rPr lang="en-US" sz="2000" dirty="0">
                <a:solidFill>
                  <a:srgbClr val="0000FF"/>
                </a:solidFill>
              </a:rPr>
              <a:t> </a:t>
            </a:r>
            <a:r>
              <a:rPr lang="en-US" sz="2000" dirty="0" err="1">
                <a:solidFill>
                  <a:srgbClr val="0000FF"/>
                </a:solidFill>
              </a:rPr>
              <a:t>Định</a:t>
            </a:r>
            <a:r>
              <a:rPr lang="en-US" sz="2000" dirty="0">
                <a:solidFill>
                  <a:srgbClr val="0000FF"/>
                </a:solidFill>
              </a:rPr>
              <a:t> </a:t>
            </a:r>
            <a:r>
              <a:rPr lang="en-US" sz="2000" dirty="0" err="1">
                <a:solidFill>
                  <a:srgbClr val="0000FF"/>
                </a:solidFill>
              </a:rPr>
              <a:t>trong</a:t>
            </a:r>
            <a:r>
              <a:rPr lang="en-US" sz="2000" dirty="0">
                <a:solidFill>
                  <a:srgbClr val="0000FF"/>
                </a:solidFill>
              </a:rPr>
              <a:t> </a:t>
            </a:r>
            <a:r>
              <a:rPr lang="en-US" sz="2000" dirty="0" err="1">
                <a:solidFill>
                  <a:srgbClr val="0000FF"/>
                </a:solidFill>
              </a:rPr>
              <a:t>một</a:t>
            </a:r>
            <a:r>
              <a:rPr lang="en-US" sz="2000" dirty="0">
                <a:solidFill>
                  <a:srgbClr val="0000FF"/>
                </a:solidFill>
              </a:rPr>
              <a:t> </a:t>
            </a:r>
            <a:r>
              <a:rPr lang="en-US" sz="2000" dirty="0" err="1">
                <a:solidFill>
                  <a:srgbClr val="0000FF"/>
                </a:solidFill>
              </a:rPr>
              <a:t>lần</a:t>
            </a:r>
            <a:r>
              <a:rPr lang="en-US" sz="2000" dirty="0">
                <a:solidFill>
                  <a:srgbClr val="0000FF"/>
                </a:solidFill>
              </a:rPr>
              <a:t> </a:t>
            </a:r>
            <a:r>
              <a:rPr lang="en-US" sz="2000" dirty="0" err="1">
                <a:solidFill>
                  <a:srgbClr val="0000FF"/>
                </a:solidFill>
              </a:rPr>
              <a:t>phá</a:t>
            </a:r>
            <a:r>
              <a:rPr lang="en-US" sz="2000" dirty="0">
                <a:solidFill>
                  <a:srgbClr val="0000FF"/>
                </a:solidFill>
              </a:rPr>
              <a:t> </a:t>
            </a:r>
            <a:r>
              <a:rPr lang="en-US" sz="2000" dirty="0" err="1">
                <a:solidFill>
                  <a:srgbClr val="0000FF"/>
                </a:solidFill>
              </a:rPr>
              <a:t>bom</a:t>
            </a:r>
            <a:r>
              <a:rPr lang="en-US" sz="2000" dirty="0">
                <a:solidFill>
                  <a:srgbClr val="0000FF"/>
                </a:solidFill>
              </a:rPr>
              <a:t> </a:t>
            </a:r>
            <a:r>
              <a:rPr lang="en-US" sz="2000" dirty="0" err="1">
                <a:solidFill>
                  <a:srgbClr val="0000FF"/>
                </a:solidFill>
              </a:rPr>
              <a:t>cụ</a:t>
            </a:r>
            <a:r>
              <a:rPr lang="en-US" sz="2000" dirty="0">
                <a:solidFill>
                  <a:srgbClr val="0000FF"/>
                </a:solidFill>
              </a:rPr>
              <a:t> </a:t>
            </a:r>
            <a:r>
              <a:rPr lang="en-US" sz="2000" dirty="0" err="1">
                <a:solidFill>
                  <a:srgbClr val="0000FF"/>
                </a:solidFill>
              </a:rPr>
              <a:t>thể</a:t>
            </a:r>
            <a:r>
              <a:rPr lang="en-US" sz="2000" dirty="0">
                <a:solidFill>
                  <a:srgbClr val="0000FF"/>
                </a:solidFill>
              </a:rPr>
              <a:t>: e </a:t>
            </a:r>
            <a:r>
              <a:rPr lang="en-US" sz="2000" dirty="0" err="1">
                <a:solidFill>
                  <a:srgbClr val="0000FF"/>
                </a:solidFill>
              </a:rPr>
              <a:t>sợ</a:t>
            </a:r>
            <a:r>
              <a:rPr lang="en-US" sz="2000" dirty="0">
                <a:solidFill>
                  <a:srgbClr val="0000FF"/>
                </a:solidFill>
              </a:rPr>
              <a:t> </a:t>
            </a:r>
            <a:r>
              <a:rPr lang="en-US" sz="2000" dirty="0" err="1">
                <a:solidFill>
                  <a:srgbClr val="0000FF"/>
                </a:solidFill>
              </a:rPr>
              <a:t>căng</a:t>
            </a:r>
            <a:r>
              <a:rPr lang="en-US" sz="2000" dirty="0">
                <a:solidFill>
                  <a:srgbClr val="0000FF"/>
                </a:solidFill>
              </a:rPr>
              <a:t> </a:t>
            </a:r>
            <a:r>
              <a:rPr lang="en-US" sz="2000" dirty="0" err="1">
                <a:solidFill>
                  <a:srgbClr val="0000FF"/>
                </a:solidFill>
              </a:rPr>
              <a:t>thẳng</a:t>
            </a:r>
            <a:r>
              <a:rPr lang="en-US" sz="2000" dirty="0">
                <a:solidFill>
                  <a:srgbClr val="0000FF"/>
                </a:solidFill>
              </a:rPr>
              <a:t>, </a:t>
            </a:r>
            <a:r>
              <a:rPr lang="en-US" sz="2000" dirty="0" err="1">
                <a:solidFill>
                  <a:srgbClr val="0000FF"/>
                </a:solidFill>
              </a:rPr>
              <a:t>hồi</a:t>
            </a:r>
            <a:r>
              <a:rPr lang="en-US" sz="2000" dirty="0">
                <a:solidFill>
                  <a:srgbClr val="0000FF"/>
                </a:solidFill>
              </a:rPr>
              <a:t> </a:t>
            </a:r>
            <a:r>
              <a:rPr lang="en-US" sz="2000" dirty="0" err="1">
                <a:solidFill>
                  <a:srgbClr val="0000FF"/>
                </a:solidFill>
              </a:rPr>
              <a:t>hộp</a:t>
            </a:r>
            <a:r>
              <a:rPr lang="en-US" sz="2000" dirty="0">
                <a:solidFill>
                  <a:srgbClr val="0000FF"/>
                </a:solidFill>
              </a:rPr>
              <a:t>.</a:t>
            </a:r>
          </a:p>
          <a:p>
            <a:pPr algn="just"/>
            <a:r>
              <a:rPr lang="en-US" sz="2000" b="1" u="sng" dirty="0" err="1">
                <a:solidFill>
                  <a:srgbClr val="0000FF"/>
                </a:solidFill>
              </a:rPr>
              <a:t>Câu</a:t>
            </a:r>
            <a:r>
              <a:rPr lang="en-US" sz="2000" b="1" u="sng" dirty="0">
                <a:solidFill>
                  <a:srgbClr val="0000FF"/>
                </a:solidFill>
              </a:rPr>
              <a:t> 2:</a:t>
            </a:r>
            <a:r>
              <a:rPr lang="en-US" sz="2000" b="1" dirty="0">
                <a:solidFill>
                  <a:srgbClr val="0000FF"/>
                </a:solidFill>
              </a:rPr>
              <a:t> </a:t>
            </a:r>
            <a:r>
              <a:rPr lang="en-US" sz="2000" dirty="0">
                <a:solidFill>
                  <a:srgbClr val="0000FF"/>
                </a:solidFill>
              </a:rPr>
              <a:t> </a:t>
            </a:r>
            <a:r>
              <a:rPr lang="en-US" sz="2000" b="1" dirty="0" err="1">
                <a:solidFill>
                  <a:srgbClr val="0000FF"/>
                </a:solidFill>
              </a:rPr>
              <a:t>Viết</a:t>
            </a:r>
            <a:r>
              <a:rPr lang="en-US" sz="2000" b="1" dirty="0">
                <a:solidFill>
                  <a:srgbClr val="0000FF"/>
                </a:solidFill>
              </a:rPr>
              <a:t> </a:t>
            </a:r>
            <a:r>
              <a:rPr lang="en-US" sz="2000" b="1" dirty="0" err="1">
                <a:solidFill>
                  <a:srgbClr val="0000FF"/>
                </a:solidFill>
              </a:rPr>
              <a:t>đoạn</a:t>
            </a:r>
            <a:r>
              <a:rPr lang="en-US" sz="2000" b="1" dirty="0">
                <a:solidFill>
                  <a:srgbClr val="0000FF"/>
                </a:solidFill>
              </a:rPr>
              <a:t> </a:t>
            </a:r>
            <a:r>
              <a:rPr lang="en-US" sz="2000" b="1" dirty="0" err="1">
                <a:solidFill>
                  <a:srgbClr val="0000FF"/>
                </a:solidFill>
              </a:rPr>
              <a:t>văn</a:t>
            </a:r>
            <a:r>
              <a:rPr lang="en-US" sz="2000" b="1" dirty="0">
                <a:solidFill>
                  <a:srgbClr val="0000FF"/>
                </a:solidFill>
              </a:rPr>
              <a:t> </a:t>
            </a:r>
            <a:r>
              <a:rPr lang="en-US" sz="2000" b="1" dirty="0" err="1">
                <a:solidFill>
                  <a:srgbClr val="0000FF"/>
                </a:solidFill>
              </a:rPr>
              <a:t>làm</a:t>
            </a:r>
            <a:r>
              <a:rPr lang="en-US" sz="2000" b="1" dirty="0">
                <a:solidFill>
                  <a:srgbClr val="0000FF"/>
                </a:solidFill>
              </a:rPr>
              <a:t> </a:t>
            </a:r>
            <a:r>
              <a:rPr lang="en-US" sz="2000" b="1" dirty="0" err="1">
                <a:solidFill>
                  <a:srgbClr val="0000FF"/>
                </a:solidFill>
              </a:rPr>
              <a:t>rõ</a:t>
            </a:r>
            <a:r>
              <a:rPr lang="en-US" sz="2000" b="1" dirty="0">
                <a:solidFill>
                  <a:srgbClr val="0000FF"/>
                </a:solidFill>
              </a:rPr>
              <a:t> </a:t>
            </a:r>
            <a:r>
              <a:rPr lang="en-US" sz="2000" b="1" dirty="0" err="1">
                <a:solidFill>
                  <a:srgbClr val="0000FF"/>
                </a:solidFill>
              </a:rPr>
              <a:t>diễn</a:t>
            </a:r>
            <a:r>
              <a:rPr lang="en-US" sz="2000" b="1" dirty="0">
                <a:solidFill>
                  <a:srgbClr val="0000FF"/>
                </a:solidFill>
              </a:rPr>
              <a:t> </a:t>
            </a:r>
            <a:r>
              <a:rPr lang="en-US" sz="2000" b="1" dirty="0" err="1">
                <a:solidFill>
                  <a:srgbClr val="0000FF"/>
                </a:solidFill>
              </a:rPr>
              <a:t>biến</a:t>
            </a:r>
            <a:r>
              <a:rPr lang="en-US" sz="2000" b="1" dirty="0">
                <a:solidFill>
                  <a:srgbClr val="0000FF"/>
                </a:solidFill>
              </a:rPr>
              <a:t> </a:t>
            </a:r>
            <a:r>
              <a:rPr lang="en-US" sz="2000" b="1" dirty="0" err="1">
                <a:solidFill>
                  <a:srgbClr val="0000FF"/>
                </a:solidFill>
              </a:rPr>
              <a:t>tâm</a:t>
            </a:r>
            <a:r>
              <a:rPr lang="en-US" sz="2000" b="1" dirty="0">
                <a:solidFill>
                  <a:srgbClr val="0000FF"/>
                </a:solidFill>
              </a:rPr>
              <a:t> </a:t>
            </a:r>
            <a:r>
              <a:rPr lang="en-US" sz="2000" b="1" dirty="0" err="1">
                <a:solidFill>
                  <a:srgbClr val="0000FF"/>
                </a:solidFill>
              </a:rPr>
              <a:t>trạng</a:t>
            </a:r>
            <a:r>
              <a:rPr lang="en-US" sz="2000" b="1" dirty="0">
                <a:solidFill>
                  <a:srgbClr val="0000FF"/>
                </a:solidFill>
              </a:rPr>
              <a:t> </a:t>
            </a:r>
            <a:r>
              <a:rPr lang="en-US" sz="2000" b="1" dirty="0" err="1">
                <a:solidFill>
                  <a:srgbClr val="0000FF"/>
                </a:solidFill>
              </a:rPr>
              <a:t>của</a:t>
            </a:r>
            <a:r>
              <a:rPr lang="en-US" sz="2000" b="1" dirty="0">
                <a:solidFill>
                  <a:srgbClr val="0000FF"/>
                </a:solidFill>
              </a:rPr>
              <a:t> </a:t>
            </a:r>
            <a:r>
              <a:rPr lang="en-US" sz="2000" b="1" dirty="0" err="1">
                <a:solidFill>
                  <a:srgbClr val="0000FF"/>
                </a:solidFill>
              </a:rPr>
              <a:t>nhân</a:t>
            </a:r>
            <a:r>
              <a:rPr lang="en-US" sz="2000" b="1" dirty="0">
                <a:solidFill>
                  <a:srgbClr val="0000FF"/>
                </a:solidFill>
              </a:rPr>
              <a:t> </a:t>
            </a:r>
            <a:r>
              <a:rPr lang="en-US" sz="2000" b="1" dirty="0" err="1">
                <a:solidFill>
                  <a:srgbClr val="0000FF"/>
                </a:solidFill>
              </a:rPr>
              <a:t>vật</a:t>
            </a:r>
            <a:r>
              <a:rPr lang="en-US" sz="2000" b="1" dirty="0">
                <a:solidFill>
                  <a:srgbClr val="0000FF"/>
                </a:solidFill>
              </a:rPr>
              <a:t> </a:t>
            </a:r>
            <a:r>
              <a:rPr lang="en-US" sz="2000" b="1" dirty="0" err="1">
                <a:solidFill>
                  <a:srgbClr val="0000FF"/>
                </a:solidFill>
              </a:rPr>
              <a:t>Phương</a:t>
            </a:r>
            <a:r>
              <a:rPr lang="en-US" sz="2000" b="1" dirty="0">
                <a:solidFill>
                  <a:srgbClr val="0000FF"/>
                </a:solidFill>
              </a:rPr>
              <a:t> </a:t>
            </a:r>
            <a:r>
              <a:rPr lang="en-US" sz="2000" b="1" dirty="0" err="1">
                <a:solidFill>
                  <a:srgbClr val="0000FF"/>
                </a:solidFill>
              </a:rPr>
              <a:t>Định</a:t>
            </a:r>
            <a:r>
              <a:rPr lang="en-US" sz="2000" b="1" dirty="0">
                <a:solidFill>
                  <a:srgbClr val="0000FF"/>
                </a:solidFill>
              </a:rPr>
              <a:t> </a:t>
            </a:r>
            <a:r>
              <a:rPr lang="en-US" sz="2000" b="1" dirty="0" err="1">
                <a:solidFill>
                  <a:srgbClr val="0000FF"/>
                </a:solidFill>
              </a:rPr>
              <a:t>trong</a:t>
            </a:r>
            <a:r>
              <a:rPr lang="en-US" sz="2000" b="1" dirty="0">
                <a:solidFill>
                  <a:srgbClr val="0000FF"/>
                </a:solidFill>
              </a:rPr>
              <a:t> </a:t>
            </a:r>
            <a:r>
              <a:rPr lang="en-US" sz="2000" b="1" dirty="0" err="1">
                <a:solidFill>
                  <a:srgbClr val="0000FF"/>
                </a:solidFill>
              </a:rPr>
              <a:t>một</a:t>
            </a:r>
            <a:r>
              <a:rPr lang="en-US" sz="2000" b="1" dirty="0">
                <a:solidFill>
                  <a:srgbClr val="0000FF"/>
                </a:solidFill>
              </a:rPr>
              <a:t> </a:t>
            </a:r>
            <a:r>
              <a:rPr lang="en-US" sz="2000" b="1" dirty="0" err="1">
                <a:solidFill>
                  <a:srgbClr val="0000FF"/>
                </a:solidFill>
              </a:rPr>
              <a:t>lần</a:t>
            </a:r>
            <a:r>
              <a:rPr lang="en-US" sz="2000" b="1" dirty="0">
                <a:solidFill>
                  <a:srgbClr val="0000FF"/>
                </a:solidFill>
              </a:rPr>
              <a:t> </a:t>
            </a:r>
            <a:r>
              <a:rPr lang="en-US" sz="2000" b="1" dirty="0" err="1">
                <a:solidFill>
                  <a:srgbClr val="0000FF"/>
                </a:solidFill>
              </a:rPr>
              <a:t>phá</a:t>
            </a:r>
            <a:r>
              <a:rPr lang="en-US" sz="2000" b="1" dirty="0">
                <a:solidFill>
                  <a:srgbClr val="0000FF"/>
                </a:solidFill>
              </a:rPr>
              <a:t> </a:t>
            </a:r>
            <a:r>
              <a:rPr lang="en-US" sz="2000" b="1" dirty="0" err="1">
                <a:solidFill>
                  <a:srgbClr val="0000FF"/>
                </a:solidFill>
              </a:rPr>
              <a:t>bom</a:t>
            </a:r>
            <a:r>
              <a:rPr lang="en-US" sz="2000" b="1" dirty="0" smtClean="0">
                <a:solidFill>
                  <a:srgbClr val="0000FF"/>
                </a:solidFill>
              </a:rPr>
              <a:t>:</a:t>
            </a:r>
            <a:endParaRPr lang="vi-VN" sz="2000" b="1" dirty="0" smtClean="0">
              <a:solidFill>
                <a:srgbClr val="0000FF"/>
              </a:solidFill>
            </a:endParaRPr>
          </a:p>
          <a:p>
            <a:pPr algn="just"/>
            <a:r>
              <a:rPr lang="vi-VN" sz="2000" dirty="0" smtClean="0">
                <a:solidFill>
                  <a:srgbClr val="0000FF"/>
                </a:solidFill>
              </a:rPr>
              <a:t>* Mở đoạn: </a:t>
            </a:r>
            <a:endParaRPr lang="en-US" sz="2000" dirty="0">
              <a:solidFill>
                <a:srgbClr val="0000FF"/>
              </a:solidFill>
            </a:endParaRPr>
          </a:p>
          <a:p>
            <a:pPr algn="just"/>
            <a:r>
              <a:rPr lang="en-US" sz="2000" dirty="0">
                <a:solidFill>
                  <a:srgbClr val="0000FF"/>
                </a:solidFill>
              </a:rPr>
              <a:t>    - </a:t>
            </a:r>
            <a:r>
              <a:rPr lang="en-US" sz="2000" dirty="0" err="1">
                <a:solidFill>
                  <a:srgbClr val="0000FF"/>
                </a:solidFill>
              </a:rPr>
              <a:t>Phá</a:t>
            </a:r>
            <a:r>
              <a:rPr lang="en-US" sz="2000" dirty="0">
                <a:solidFill>
                  <a:srgbClr val="0000FF"/>
                </a:solidFill>
              </a:rPr>
              <a:t> </a:t>
            </a:r>
            <a:r>
              <a:rPr lang="en-US" sz="2000" dirty="0" err="1">
                <a:solidFill>
                  <a:srgbClr val="0000FF"/>
                </a:solidFill>
              </a:rPr>
              <a:t>bom</a:t>
            </a:r>
            <a:r>
              <a:rPr lang="en-US" sz="2000" dirty="0">
                <a:solidFill>
                  <a:srgbClr val="0000FF"/>
                </a:solidFill>
              </a:rPr>
              <a:t> </a:t>
            </a:r>
            <a:r>
              <a:rPr lang="en-US" sz="2000" dirty="0" err="1">
                <a:solidFill>
                  <a:srgbClr val="0000FF"/>
                </a:solidFill>
              </a:rPr>
              <a:t>là</a:t>
            </a:r>
            <a:r>
              <a:rPr lang="en-US" sz="2000" dirty="0">
                <a:solidFill>
                  <a:srgbClr val="0000FF"/>
                </a:solidFill>
              </a:rPr>
              <a:t> </a:t>
            </a:r>
            <a:r>
              <a:rPr lang="en-US" sz="2000" dirty="0" err="1">
                <a:solidFill>
                  <a:srgbClr val="0000FF"/>
                </a:solidFill>
              </a:rPr>
              <a:t>công</a:t>
            </a:r>
            <a:r>
              <a:rPr lang="en-US" sz="2000" dirty="0">
                <a:solidFill>
                  <a:srgbClr val="0000FF"/>
                </a:solidFill>
              </a:rPr>
              <a:t> </a:t>
            </a:r>
            <a:r>
              <a:rPr lang="en-US" sz="2000" dirty="0" err="1">
                <a:solidFill>
                  <a:srgbClr val="0000FF"/>
                </a:solidFill>
              </a:rPr>
              <a:t>việc</a:t>
            </a:r>
            <a:r>
              <a:rPr lang="en-US" sz="2000" dirty="0">
                <a:solidFill>
                  <a:srgbClr val="0000FF"/>
                </a:solidFill>
              </a:rPr>
              <a:t> </a:t>
            </a:r>
            <a:r>
              <a:rPr lang="en-US" sz="2000" dirty="0" err="1">
                <a:solidFill>
                  <a:srgbClr val="0000FF"/>
                </a:solidFill>
              </a:rPr>
              <a:t>hết</a:t>
            </a:r>
            <a:r>
              <a:rPr lang="en-US" sz="2000" dirty="0">
                <a:solidFill>
                  <a:srgbClr val="0000FF"/>
                </a:solidFill>
              </a:rPr>
              <a:t> </a:t>
            </a:r>
            <a:r>
              <a:rPr lang="en-US" sz="2000" dirty="0" err="1">
                <a:solidFill>
                  <a:srgbClr val="0000FF"/>
                </a:solidFill>
              </a:rPr>
              <a:t>sức</a:t>
            </a:r>
            <a:r>
              <a:rPr lang="en-US" sz="2000" dirty="0">
                <a:solidFill>
                  <a:srgbClr val="0000FF"/>
                </a:solidFill>
              </a:rPr>
              <a:t> </a:t>
            </a:r>
            <a:r>
              <a:rPr lang="en-US" sz="2000" dirty="0" err="1">
                <a:solidFill>
                  <a:srgbClr val="0000FF"/>
                </a:solidFill>
              </a:rPr>
              <a:t>nguy</a:t>
            </a:r>
            <a:r>
              <a:rPr lang="en-US" sz="2000" dirty="0">
                <a:solidFill>
                  <a:srgbClr val="0000FF"/>
                </a:solidFill>
              </a:rPr>
              <a:t> </a:t>
            </a:r>
            <a:r>
              <a:rPr lang="en-US" sz="2000" dirty="0" err="1">
                <a:solidFill>
                  <a:srgbClr val="0000FF"/>
                </a:solidFill>
              </a:rPr>
              <a:t>hiểm</a:t>
            </a:r>
            <a:r>
              <a:rPr lang="en-US" sz="2000" dirty="0">
                <a:solidFill>
                  <a:srgbClr val="0000FF"/>
                </a:solidFill>
              </a:rPr>
              <a:t> </a:t>
            </a:r>
            <a:r>
              <a:rPr lang="en-US" sz="2000" dirty="0" err="1">
                <a:solidFill>
                  <a:srgbClr val="0000FF"/>
                </a:solidFill>
              </a:rPr>
              <a:t>nhưng</a:t>
            </a:r>
            <a:r>
              <a:rPr lang="en-US" sz="2000" dirty="0">
                <a:solidFill>
                  <a:srgbClr val="0000FF"/>
                </a:solidFill>
              </a:rPr>
              <a:t> </a:t>
            </a:r>
            <a:r>
              <a:rPr lang="en-US" sz="2000" dirty="0" err="1">
                <a:solidFill>
                  <a:srgbClr val="0000FF"/>
                </a:solidFill>
              </a:rPr>
              <a:t>với</a:t>
            </a:r>
            <a:r>
              <a:rPr lang="en-US" sz="2000" dirty="0">
                <a:solidFill>
                  <a:srgbClr val="0000FF"/>
                </a:solidFill>
              </a:rPr>
              <a:t> </a:t>
            </a:r>
            <a:r>
              <a:rPr lang="en-US" sz="2000" dirty="0" err="1">
                <a:solidFill>
                  <a:srgbClr val="0000FF"/>
                </a:solidFill>
              </a:rPr>
              <a:t>Phương</a:t>
            </a:r>
            <a:r>
              <a:rPr lang="en-US" sz="2000" dirty="0">
                <a:solidFill>
                  <a:srgbClr val="0000FF"/>
                </a:solidFill>
              </a:rPr>
              <a:t> </a:t>
            </a:r>
            <a:r>
              <a:rPr lang="en-US" sz="2000" dirty="0" err="1">
                <a:solidFill>
                  <a:srgbClr val="0000FF"/>
                </a:solidFill>
              </a:rPr>
              <a:t>Định</a:t>
            </a:r>
            <a:r>
              <a:rPr lang="en-US" sz="2000" dirty="0">
                <a:solidFill>
                  <a:srgbClr val="0000FF"/>
                </a:solidFill>
              </a:rPr>
              <a:t> </a:t>
            </a:r>
            <a:r>
              <a:rPr lang="en-US" sz="2000" dirty="0" err="1">
                <a:solidFill>
                  <a:srgbClr val="0000FF"/>
                </a:solidFill>
              </a:rPr>
              <a:t>công</a:t>
            </a:r>
            <a:r>
              <a:rPr lang="en-US" sz="2000" dirty="0">
                <a:solidFill>
                  <a:srgbClr val="0000FF"/>
                </a:solidFill>
              </a:rPr>
              <a:t> </a:t>
            </a:r>
            <a:r>
              <a:rPr lang="en-US" sz="2000" dirty="0" err="1">
                <a:solidFill>
                  <a:srgbClr val="0000FF"/>
                </a:solidFill>
              </a:rPr>
              <a:t>việc</a:t>
            </a:r>
            <a:r>
              <a:rPr lang="en-US" sz="2000" dirty="0">
                <a:solidFill>
                  <a:srgbClr val="0000FF"/>
                </a:solidFill>
              </a:rPr>
              <a:t> </a:t>
            </a:r>
            <a:r>
              <a:rPr lang="en-US" sz="2000" dirty="0" err="1">
                <a:solidFill>
                  <a:srgbClr val="0000FF"/>
                </a:solidFill>
              </a:rPr>
              <a:t>đó</a:t>
            </a:r>
            <a:r>
              <a:rPr lang="en-US" sz="2000" dirty="0">
                <a:solidFill>
                  <a:srgbClr val="0000FF"/>
                </a:solidFill>
              </a:rPr>
              <a:t> </a:t>
            </a:r>
            <a:r>
              <a:rPr lang="en-US" sz="2000" dirty="0" err="1">
                <a:solidFill>
                  <a:srgbClr val="0000FF"/>
                </a:solidFill>
              </a:rPr>
              <a:t>được</a:t>
            </a:r>
            <a:r>
              <a:rPr lang="en-US" sz="2000" dirty="0">
                <a:solidFill>
                  <a:srgbClr val="0000FF"/>
                </a:solidFill>
              </a:rPr>
              <a:t> </a:t>
            </a:r>
            <a:r>
              <a:rPr lang="en-US" sz="2000" dirty="0" err="1">
                <a:solidFill>
                  <a:srgbClr val="0000FF"/>
                </a:solidFill>
              </a:rPr>
              <a:t>thực</a:t>
            </a:r>
            <a:r>
              <a:rPr lang="en-US" sz="2000" dirty="0">
                <a:solidFill>
                  <a:srgbClr val="0000FF"/>
                </a:solidFill>
              </a:rPr>
              <a:t> </a:t>
            </a:r>
            <a:r>
              <a:rPr lang="en-US" sz="2000" dirty="0" err="1">
                <a:solidFill>
                  <a:srgbClr val="0000FF"/>
                </a:solidFill>
              </a:rPr>
              <a:t>hiện</a:t>
            </a:r>
            <a:r>
              <a:rPr lang="en-US" sz="2000" dirty="0">
                <a:solidFill>
                  <a:srgbClr val="0000FF"/>
                </a:solidFill>
              </a:rPr>
              <a:t> </a:t>
            </a:r>
            <a:r>
              <a:rPr lang="en-US" sz="2000" dirty="0" err="1">
                <a:solidFill>
                  <a:srgbClr val="0000FF"/>
                </a:solidFill>
              </a:rPr>
              <a:t>như</a:t>
            </a:r>
            <a:r>
              <a:rPr lang="en-US" sz="2000" dirty="0">
                <a:solidFill>
                  <a:srgbClr val="0000FF"/>
                </a:solidFill>
              </a:rPr>
              <a:t> </a:t>
            </a:r>
            <a:r>
              <a:rPr lang="en-US" sz="2000" dirty="0" err="1">
                <a:solidFill>
                  <a:srgbClr val="0000FF"/>
                </a:solidFill>
              </a:rPr>
              <a:t>một</a:t>
            </a:r>
            <a:r>
              <a:rPr lang="en-US" sz="2000" dirty="0">
                <a:solidFill>
                  <a:srgbClr val="0000FF"/>
                </a:solidFill>
              </a:rPr>
              <a:t> </a:t>
            </a:r>
            <a:r>
              <a:rPr lang="en-US" sz="2000" dirty="0" err="1">
                <a:solidFill>
                  <a:srgbClr val="0000FF"/>
                </a:solidFill>
              </a:rPr>
              <a:t>thói</a:t>
            </a:r>
            <a:r>
              <a:rPr lang="en-US" sz="2000" dirty="0">
                <a:solidFill>
                  <a:srgbClr val="0000FF"/>
                </a:solidFill>
              </a:rPr>
              <a:t> </a:t>
            </a:r>
            <a:r>
              <a:rPr lang="en-US" sz="2000" dirty="0" err="1">
                <a:solidFill>
                  <a:srgbClr val="0000FF"/>
                </a:solidFill>
              </a:rPr>
              <a:t>quen</a:t>
            </a:r>
            <a:r>
              <a:rPr lang="en-US" sz="2000" dirty="0">
                <a:solidFill>
                  <a:srgbClr val="0000FF"/>
                </a:solidFill>
              </a:rPr>
              <a:t>.</a:t>
            </a:r>
          </a:p>
          <a:p>
            <a:pPr algn="just"/>
            <a:r>
              <a:rPr lang="en-US" sz="2000" dirty="0">
                <a:solidFill>
                  <a:srgbClr val="0000FF"/>
                </a:solidFill>
              </a:rPr>
              <a:t>    - </a:t>
            </a:r>
            <a:r>
              <a:rPr lang="en-US" sz="2000" dirty="0" err="1">
                <a:solidFill>
                  <a:srgbClr val="0000FF"/>
                </a:solidFill>
              </a:rPr>
              <a:t>Phương</a:t>
            </a:r>
            <a:r>
              <a:rPr lang="en-US" sz="2000" dirty="0">
                <a:solidFill>
                  <a:srgbClr val="0000FF"/>
                </a:solidFill>
              </a:rPr>
              <a:t> </a:t>
            </a:r>
            <a:r>
              <a:rPr lang="en-US" sz="2000" dirty="0" err="1">
                <a:solidFill>
                  <a:srgbClr val="0000FF"/>
                </a:solidFill>
              </a:rPr>
              <a:t>Định</a:t>
            </a:r>
            <a:r>
              <a:rPr lang="en-US" sz="2000" dirty="0">
                <a:solidFill>
                  <a:srgbClr val="0000FF"/>
                </a:solidFill>
              </a:rPr>
              <a:t> </a:t>
            </a:r>
            <a:r>
              <a:rPr lang="en-US" sz="2000" dirty="0" err="1">
                <a:solidFill>
                  <a:srgbClr val="0000FF"/>
                </a:solidFill>
              </a:rPr>
              <a:t>có</a:t>
            </a:r>
            <a:r>
              <a:rPr lang="en-US" sz="2000" dirty="0">
                <a:solidFill>
                  <a:srgbClr val="0000FF"/>
                </a:solidFill>
              </a:rPr>
              <a:t> </a:t>
            </a:r>
            <a:r>
              <a:rPr lang="en-US" sz="2000" dirty="0" err="1">
                <a:solidFill>
                  <a:srgbClr val="0000FF"/>
                </a:solidFill>
              </a:rPr>
              <a:t>tinh</a:t>
            </a:r>
            <a:r>
              <a:rPr lang="en-US" sz="2000" dirty="0">
                <a:solidFill>
                  <a:srgbClr val="0000FF"/>
                </a:solidFill>
              </a:rPr>
              <a:t> </a:t>
            </a:r>
            <a:r>
              <a:rPr lang="en-US" sz="2000" dirty="0" err="1">
                <a:solidFill>
                  <a:srgbClr val="0000FF"/>
                </a:solidFill>
              </a:rPr>
              <a:t>thần</a:t>
            </a:r>
            <a:r>
              <a:rPr lang="en-US" sz="2000" dirty="0">
                <a:solidFill>
                  <a:srgbClr val="0000FF"/>
                </a:solidFill>
              </a:rPr>
              <a:t> </a:t>
            </a:r>
            <a:r>
              <a:rPr lang="en-US" sz="2000" dirty="0" err="1">
                <a:solidFill>
                  <a:srgbClr val="0000FF"/>
                </a:solidFill>
              </a:rPr>
              <a:t>trách</a:t>
            </a:r>
            <a:r>
              <a:rPr lang="en-US" sz="2000" dirty="0">
                <a:solidFill>
                  <a:srgbClr val="0000FF"/>
                </a:solidFill>
              </a:rPr>
              <a:t> </a:t>
            </a:r>
            <a:r>
              <a:rPr lang="en-US" sz="2000" dirty="0" err="1">
                <a:solidFill>
                  <a:srgbClr val="0000FF"/>
                </a:solidFill>
              </a:rPr>
              <a:t>nhiệm</a:t>
            </a:r>
            <a:r>
              <a:rPr lang="en-US" sz="2000" dirty="0">
                <a:solidFill>
                  <a:srgbClr val="0000FF"/>
                </a:solidFill>
              </a:rPr>
              <a:t> </a:t>
            </a:r>
            <a:r>
              <a:rPr lang="en-US" sz="2000" dirty="0" err="1">
                <a:solidFill>
                  <a:srgbClr val="0000FF"/>
                </a:solidFill>
              </a:rPr>
              <a:t>cao</a:t>
            </a:r>
            <a:r>
              <a:rPr lang="en-US" sz="2000" dirty="0">
                <a:solidFill>
                  <a:srgbClr val="0000FF"/>
                </a:solidFill>
              </a:rPr>
              <a:t> </a:t>
            </a:r>
            <a:r>
              <a:rPr lang="en-US" sz="2000" dirty="0" err="1">
                <a:solidFill>
                  <a:srgbClr val="0000FF"/>
                </a:solidFill>
              </a:rPr>
              <a:t>trong</a:t>
            </a:r>
            <a:r>
              <a:rPr lang="en-US" sz="2000" dirty="0">
                <a:solidFill>
                  <a:srgbClr val="0000FF"/>
                </a:solidFill>
              </a:rPr>
              <a:t> </a:t>
            </a:r>
            <a:r>
              <a:rPr lang="en-US" sz="2000" dirty="0" err="1">
                <a:solidFill>
                  <a:srgbClr val="0000FF"/>
                </a:solidFill>
              </a:rPr>
              <a:t>công</a:t>
            </a:r>
            <a:r>
              <a:rPr lang="en-US" sz="2000" dirty="0">
                <a:solidFill>
                  <a:srgbClr val="0000FF"/>
                </a:solidFill>
              </a:rPr>
              <a:t> </a:t>
            </a:r>
            <a:r>
              <a:rPr lang="en-US" sz="2000" dirty="0" err="1">
                <a:solidFill>
                  <a:srgbClr val="0000FF"/>
                </a:solidFill>
              </a:rPr>
              <a:t>việc</a:t>
            </a:r>
            <a:r>
              <a:rPr lang="en-US" sz="2000" dirty="0">
                <a:solidFill>
                  <a:srgbClr val="0000FF"/>
                </a:solidFill>
              </a:rPr>
              <a:t>: </a:t>
            </a:r>
            <a:r>
              <a:rPr lang="en-US" sz="2000" dirty="0" err="1">
                <a:solidFill>
                  <a:srgbClr val="0000FF"/>
                </a:solidFill>
              </a:rPr>
              <a:t>đặt</a:t>
            </a:r>
            <a:r>
              <a:rPr lang="en-US" sz="2000" dirty="0">
                <a:solidFill>
                  <a:srgbClr val="0000FF"/>
                </a:solidFill>
              </a:rPr>
              <a:t> </a:t>
            </a:r>
            <a:r>
              <a:rPr lang="en-US" sz="2000" dirty="0" err="1">
                <a:solidFill>
                  <a:srgbClr val="0000FF"/>
                </a:solidFill>
              </a:rPr>
              <a:t>nhiệm</a:t>
            </a:r>
            <a:r>
              <a:rPr lang="en-US" sz="2000" dirty="0">
                <a:solidFill>
                  <a:srgbClr val="0000FF"/>
                </a:solidFill>
              </a:rPr>
              <a:t> </a:t>
            </a:r>
            <a:r>
              <a:rPr lang="en-US" sz="2000" dirty="0" err="1">
                <a:solidFill>
                  <a:srgbClr val="0000FF"/>
                </a:solidFill>
              </a:rPr>
              <a:t>vụ</a:t>
            </a:r>
            <a:r>
              <a:rPr lang="en-US" sz="2000" dirty="0">
                <a:solidFill>
                  <a:srgbClr val="0000FF"/>
                </a:solidFill>
              </a:rPr>
              <a:t> </a:t>
            </a:r>
            <a:r>
              <a:rPr lang="en-US" sz="2000" dirty="0" err="1">
                <a:solidFill>
                  <a:srgbClr val="0000FF"/>
                </a:solidFill>
              </a:rPr>
              <a:t>lên</a:t>
            </a:r>
            <a:r>
              <a:rPr lang="en-US" sz="2000" dirty="0">
                <a:solidFill>
                  <a:srgbClr val="0000FF"/>
                </a:solidFill>
              </a:rPr>
              <a:t> </a:t>
            </a:r>
            <a:r>
              <a:rPr lang="en-US" sz="2000" dirty="0" err="1">
                <a:solidFill>
                  <a:srgbClr val="0000FF"/>
                </a:solidFill>
              </a:rPr>
              <a:t>trên</a:t>
            </a:r>
            <a:r>
              <a:rPr lang="en-US" sz="2000" dirty="0">
                <a:solidFill>
                  <a:srgbClr val="0000FF"/>
                </a:solidFill>
              </a:rPr>
              <a:t> </a:t>
            </a:r>
            <a:r>
              <a:rPr lang="en-US" sz="2000" dirty="0" err="1">
                <a:solidFill>
                  <a:srgbClr val="0000FF"/>
                </a:solidFill>
              </a:rPr>
              <a:t>cả</a:t>
            </a:r>
            <a:r>
              <a:rPr lang="en-US" sz="2000" dirty="0">
                <a:solidFill>
                  <a:srgbClr val="0000FF"/>
                </a:solidFill>
              </a:rPr>
              <a:t> </a:t>
            </a:r>
            <a:r>
              <a:rPr lang="en-US" sz="2000" dirty="0" err="1">
                <a:solidFill>
                  <a:srgbClr val="0000FF"/>
                </a:solidFill>
              </a:rPr>
              <a:t>tính</a:t>
            </a:r>
            <a:r>
              <a:rPr lang="en-US" sz="2000" dirty="0">
                <a:solidFill>
                  <a:srgbClr val="0000FF"/>
                </a:solidFill>
              </a:rPr>
              <a:t> </a:t>
            </a:r>
            <a:r>
              <a:rPr lang="en-US" sz="2000" dirty="0" err="1">
                <a:solidFill>
                  <a:srgbClr val="0000FF"/>
                </a:solidFill>
              </a:rPr>
              <a:t>mạng</a:t>
            </a:r>
            <a:r>
              <a:rPr lang="en-US" sz="2000" dirty="0">
                <a:solidFill>
                  <a:srgbClr val="0000FF"/>
                </a:solidFill>
              </a:rPr>
              <a:t>.</a:t>
            </a:r>
          </a:p>
          <a:p>
            <a:pPr algn="just"/>
            <a:r>
              <a:rPr lang="en-US" sz="2000" dirty="0">
                <a:solidFill>
                  <a:srgbClr val="0000FF"/>
                </a:solidFill>
              </a:rPr>
              <a:t>    - </a:t>
            </a:r>
            <a:r>
              <a:rPr lang="en-US" sz="2000" dirty="0" err="1">
                <a:solidFill>
                  <a:srgbClr val="0000FF"/>
                </a:solidFill>
              </a:rPr>
              <a:t>Tâm</a:t>
            </a:r>
            <a:r>
              <a:rPr lang="en-US" sz="2000" dirty="0">
                <a:solidFill>
                  <a:srgbClr val="0000FF"/>
                </a:solidFill>
              </a:rPr>
              <a:t> </a:t>
            </a:r>
            <a:r>
              <a:rPr lang="en-US" sz="2000" dirty="0" err="1">
                <a:solidFill>
                  <a:srgbClr val="0000FF"/>
                </a:solidFill>
              </a:rPr>
              <a:t>lý</a:t>
            </a:r>
            <a:r>
              <a:rPr lang="en-US" sz="2000" dirty="0">
                <a:solidFill>
                  <a:srgbClr val="0000FF"/>
                </a:solidFill>
              </a:rPr>
              <a:t> </a:t>
            </a:r>
            <a:r>
              <a:rPr lang="en-US" sz="2000" dirty="0" err="1">
                <a:solidFill>
                  <a:srgbClr val="0000FF"/>
                </a:solidFill>
              </a:rPr>
              <a:t>của</a:t>
            </a:r>
            <a:r>
              <a:rPr lang="en-US" sz="2000" dirty="0">
                <a:solidFill>
                  <a:srgbClr val="0000FF"/>
                </a:solidFill>
              </a:rPr>
              <a:t> </a:t>
            </a:r>
            <a:r>
              <a:rPr lang="en-US" sz="2000" dirty="0" err="1">
                <a:solidFill>
                  <a:srgbClr val="0000FF"/>
                </a:solidFill>
              </a:rPr>
              <a:t>nhân</a:t>
            </a:r>
            <a:r>
              <a:rPr lang="en-US" sz="2000" dirty="0">
                <a:solidFill>
                  <a:srgbClr val="0000FF"/>
                </a:solidFill>
              </a:rPr>
              <a:t> </a:t>
            </a:r>
            <a:r>
              <a:rPr lang="en-US" sz="2000" dirty="0" err="1">
                <a:solidFill>
                  <a:srgbClr val="0000FF"/>
                </a:solidFill>
              </a:rPr>
              <a:t>vật</a:t>
            </a:r>
            <a:r>
              <a:rPr lang="en-US" sz="2000" dirty="0">
                <a:solidFill>
                  <a:srgbClr val="0000FF"/>
                </a:solidFill>
              </a:rPr>
              <a:t> </a:t>
            </a:r>
            <a:r>
              <a:rPr lang="en-US" sz="2000" dirty="0" err="1">
                <a:solidFill>
                  <a:srgbClr val="0000FF"/>
                </a:solidFill>
              </a:rPr>
              <a:t>Phương</a:t>
            </a:r>
            <a:r>
              <a:rPr lang="en-US" sz="2000" dirty="0">
                <a:solidFill>
                  <a:srgbClr val="0000FF"/>
                </a:solidFill>
              </a:rPr>
              <a:t> </a:t>
            </a:r>
            <a:r>
              <a:rPr lang="en-US" sz="2000" dirty="0" err="1">
                <a:solidFill>
                  <a:srgbClr val="0000FF"/>
                </a:solidFill>
              </a:rPr>
              <a:t>Định</a:t>
            </a:r>
            <a:r>
              <a:rPr lang="en-US" sz="2000" dirty="0">
                <a:solidFill>
                  <a:srgbClr val="0000FF"/>
                </a:solidFill>
              </a:rPr>
              <a:t> </a:t>
            </a:r>
            <a:r>
              <a:rPr lang="en-US" sz="2000" dirty="0" err="1">
                <a:solidFill>
                  <a:srgbClr val="0000FF"/>
                </a:solidFill>
              </a:rPr>
              <a:t>trong</a:t>
            </a:r>
            <a:r>
              <a:rPr lang="en-US" sz="2000" dirty="0">
                <a:solidFill>
                  <a:srgbClr val="0000FF"/>
                </a:solidFill>
              </a:rPr>
              <a:t> </a:t>
            </a:r>
            <a:r>
              <a:rPr lang="en-US" sz="2000" dirty="0" err="1">
                <a:solidFill>
                  <a:srgbClr val="0000FF"/>
                </a:solidFill>
              </a:rPr>
              <a:t>một</a:t>
            </a:r>
            <a:r>
              <a:rPr lang="en-US" sz="2000" dirty="0">
                <a:solidFill>
                  <a:srgbClr val="0000FF"/>
                </a:solidFill>
              </a:rPr>
              <a:t> </a:t>
            </a:r>
            <a:r>
              <a:rPr lang="en-US" sz="2000" dirty="0" err="1">
                <a:solidFill>
                  <a:srgbClr val="0000FF"/>
                </a:solidFill>
              </a:rPr>
              <a:t>lần</a:t>
            </a:r>
            <a:r>
              <a:rPr lang="en-US" sz="2000" dirty="0">
                <a:solidFill>
                  <a:srgbClr val="0000FF"/>
                </a:solidFill>
              </a:rPr>
              <a:t> </a:t>
            </a:r>
            <a:r>
              <a:rPr lang="en-US" sz="2000" dirty="0" err="1">
                <a:solidFill>
                  <a:srgbClr val="0000FF"/>
                </a:solidFill>
              </a:rPr>
              <a:t>phá</a:t>
            </a:r>
            <a:r>
              <a:rPr lang="en-US" sz="2000" dirty="0">
                <a:solidFill>
                  <a:srgbClr val="0000FF"/>
                </a:solidFill>
              </a:rPr>
              <a:t> </a:t>
            </a:r>
            <a:r>
              <a:rPr lang="en-US" sz="2000" dirty="0" err="1">
                <a:solidFill>
                  <a:srgbClr val="0000FF"/>
                </a:solidFill>
              </a:rPr>
              <a:t>bom</a:t>
            </a:r>
            <a:r>
              <a:rPr lang="en-US" sz="2000" dirty="0">
                <a:solidFill>
                  <a:srgbClr val="0000FF"/>
                </a:solidFill>
              </a:rPr>
              <a:t> </a:t>
            </a:r>
            <a:r>
              <a:rPr lang="en-US" sz="2000" dirty="0" err="1">
                <a:solidFill>
                  <a:srgbClr val="0000FF"/>
                </a:solidFill>
              </a:rPr>
              <a:t>được</a:t>
            </a:r>
            <a:r>
              <a:rPr lang="en-US" sz="2000" dirty="0">
                <a:solidFill>
                  <a:srgbClr val="0000FF"/>
                </a:solidFill>
              </a:rPr>
              <a:t> </a:t>
            </a:r>
            <a:r>
              <a:rPr lang="en-US" sz="2000" dirty="0" err="1">
                <a:solidFill>
                  <a:srgbClr val="0000FF"/>
                </a:solidFill>
              </a:rPr>
              <a:t>miêu</a:t>
            </a:r>
            <a:r>
              <a:rPr lang="en-US" sz="2000" dirty="0">
                <a:solidFill>
                  <a:srgbClr val="0000FF"/>
                </a:solidFill>
              </a:rPr>
              <a:t> </a:t>
            </a:r>
            <a:r>
              <a:rPr lang="en-US" sz="2000" dirty="0" err="1">
                <a:solidFill>
                  <a:srgbClr val="0000FF"/>
                </a:solidFill>
              </a:rPr>
              <a:t>tả</a:t>
            </a:r>
            <a:r>
              <a:rPr lang="en-US" sz="2000" dirty="0">
                <a:solidFill>
                  <a:srgbClr val="0000FF"/>
                </a:solidFill>
              </a:rPr>
              <a:t> </a:t>
            </a:r>
            <a:r>
              <a:rPr lang="en-US" sz="2000" dirty="0" err="1">
                <a:solidFill>
                  <a:srgbClr val="0000FF"/>
                </a:solidFill>
              </a:rPr>
              <a:t>chính</a:t>
            </a:r>
            <a:r>
              <a:rPr lang="en-US" sz="2000" dirty="0">
                <a:solidFill>
                  <a:srgbClr val="0000FF"/>
                </a:solidFill>
              </a:rPr>
              <a:t> </a:t>
            </a:r>
            <a:r>
              <a:rPr lang="en-US" sz="2000" dirty="0" err="1">
                <a:solidFill>
                  <a:srgbClr val="0000FF"/>
                </a:solidFill>
              </a:rPr>
              <a:t>xác</a:t>
            </a:r>
            <a:r>
              <a:rPr lang="en-US" sz="2000" dirty="0">
                <a:solidFill>
                  <a:srgbClr val="0000FF"/>
                </a:solidFill>
              </a:rPr>
              <a:t> </a:t>
            </a:r>
            <a:r>
              <a:rPr lang="en-US" sz="2000" dirty="0" err="1">
                <a:solidFill>
                  <a:srgbClr val="0000FF"/>
                </a:solidFill>
              </a:rPr>
              <a:t>đến</a:t>
            </a:r>
            <a:r>
              <a:rPr lang="en-US" sz="2000" dirty="0">
                <a:solidFill>
                  <a:srgbClr val="0000FF"/>
                </a:solidFill>
              </a:rPr>
              <a:t> </a:t>
            </a:r>
            <a:r>
              <a:rPr lang="en-US" sz="2000" dirty="0" err="1">
                <a:solidFill>
                  <a:srgbClr val="0000FF"/>
                </a:solidFill>
              </a:rPr>
              <a:t>từng</a:t>
            </a:r>
            <a:r>
              <a:rPr lang="en-US" sz="2000" dirty="0">
                <a:solidFill>
                  <a:srgbClr val="0000FF"/>
                </a:solidFill>
              </a:rPr>
              <a:t> </a:t>
            </a:r>
            <a:r>
              <a:rPr lang="en-US" sz="2000" dirty="0" err="1">
                <a:solidFill>
                  <a:srgbClr val="0000FF"/>
                </a:solidFill>
              </a:rPr>
              <a:t>cảm</a:t>
            </a:r>
            <a:r>
              <a:rPr lang="en-US" sz="2000" dirty="0">
                <a:solidFill>
                  <a:srgbClr val="0000FF"/>
                </a:solidFill>
              </a:rPr>
              <a:t> </a:t>
            </a:r>
            <a:r>
              <a:rPr lang="en-US" sz="2000" dirty="0" err="1">
                <a:solidFill>
                  <a:srgbClr val="0000FF"/>
                </a:solidFill>
              </a:rPr>
              <a:t>giác</a:t>
            </a:r>
            <a:r>
              <a:rPr lang="en-US" sz="2000" dirty="0">
                <a:solidFill>
                  <a:srgbClr val="0000FF"/>
                </a:solidFill>
              </a:rPr>
              <a:t> </a:t>
            </a:r>
            <a:r>
              <a:rPr lang="en-US" sz="2000" dirty="0" err="1">
                <a:solidFill>
                  <a:srgbClr val="0000FF"/>
                </a:solidFill>
              </a:rPr>
              <a:t>theo</a:t>
            </a:r>
            <a:r>
              <a:rPr lang="en-US" sz="2000" dirty="0">
                <a:solidFill>
                  <a:srgbClr val="0000FF"/>
                </a:solidFill>
              </a:rPr>
              <a:t> </a:t>
            </a:r>
            <a:r>
              <a:rPr lang="en-US" sz="2000" dirty="0" err="1">
                <a:solidFill>
                  <a:srgbClr val="0000FF"/>
                </a:solidFill>
              </a:rPr>
              <a:t>trình</a:t>
            </a:r>
            <a:r>
              <a:rPr lang="en-US" sz="2000" dirty="0">
                <a:solidFill>
                  <a:srgbClr val="0000FF"/>
                </a:solidFill>
              </a:rPr>
              <a:t> </a:t>
            </a:r>
            <a:r>
              <a:rPr lang="en-US" sz="2000" dirty="0" err="1">
                <a:solidFill>
                  <a:srgbClr val="0000FF"/>
                </a:solidFill>
              </a:rPr>
              <a:t>tự</a:t>
            </a:r>
            <a:r>
              <a:rPr lang="en-US" sz="2000" dirty="0">
                <a:solidFill>
                  <a:srgbClr val="0000FF"/>
                </a:solidFill>
              </a:rPr>
              <a:t> </a:t>
            </a:r>
            <a:r>
              <a:rPr lang="en-US" sz="2000" dirty="0" err="1">
                <a:solidFill>
                  <a:srgbClr val="0000FF"/>
                </a:solidFill>
              </a:rPr>
              <a:t>thời</a:t>
            </a:r>
            <a:r>
              <a:rPr lang="en-US" sz="2000" dirty="0">
                <a:solidFill>
                  <a:srgbClr val="0000FF"/>
                </a:solidFill>
              </a:rPr>
              <a:t> </a:t>
            </a:r>
            <a:r>
              <a:rPr lang="en-US" sz="2000" dirty="0" err="1">
                <a:solidFill>
                  <a:srgbClr val="0000FF"/>
                </a:solidFill>
              </a:rPr>
              <a:t>gian</a:t>
            </a:r>
            <a:r>
              <a:rPr lang="en-US" sz="2000" dirty="0">
                <a:solidFill>
                  <a:srgbClr val="0000FF"/>
                </a:solidFill>
              </a:rPr>
              <a:t>:</a:t>
            </a:r>
          </a:p>
          <a:p>
            <a:pPr algn="just"/>
            <a:r>
              <a:rPr lang="en-US" sz="2000" b="1" dirty="0">
                <a:solidFill>
                  <a:srgbClr val="0000FF"/>
                </a:solidFill>
              </a:rPr>
              <a:t>	+ </a:t>
            </a:r>
            <a:r>
              <a:rPr lang="en-US" sz="2000" dirty="0" err="1">
                <a:solidFill>
                  <a:srgbClr val="0000FF"/>
                </a:solidFill>
              </a:rPr>
              <a:t>Trước</a:t>
            </a:r>
            <a:r>
              <a:rPr lang="en-US" sz="2000" dirty="0">
                <a:solidFill>
                  <a:srgbClr val="0000FF"/>
                </a:solidFill>
              </a:rPr>
              <a:t> </a:t>
            </a:r>
            <a:r>
              <a:rPr lang="en-US" sz="2000" dirty="0" err="1">
                <a:solidFill>
                  <a:srgbClr val="0000FF"/>
                </a:solidFill>
              </a:rPr>
              <a:t>lúc</a:t>
            </a:r>
            <a:r>
              <a:rPr lang="en-US" sz="2000" dirty="0">
                <a:solidFill>
                  <a:srgbClr val="0000FF"/>
                </a:solidFill>
              </a:rPr>
              <a:t> </a:t>
            </a:r>
            <a:r>
              <a:rPr lang="en-US" sz="2000" dirty="0" err="1">
                <a:solidFill>
                  <a:srgbClr val="0000FF"/>
                </a:solidFill>
              </a:rPr>
              <a:t>phá</a:t>
            </a:r>
            <a:r>
              <a:rPr lang="en-US" sz="2000" dirty="0">
                <a:solidFill>
                  <a:srgbClr val="0000FF"/>
                </a:solidFill>
              </a:rPr>
              <a:t> </a:t>
            </a:r>
            <a:r>
              <a:rPr lang="en-US" sz="2000" dirty="0" err="1">
                <a:solidFill>
                  <a:srgbClr val="0000FF"/>
                </a:solidFill>
              </a:rPr>
              <a:t>bom</a:t>
            </a:r>
            <a:r>
              <a:rPr lang="en-US" sz="2000" dirty="0">
                <a:solidFill>
                  <a:srgbClr val="0000FF"/>
                </a:solidFill>
              </a:rPr>
              <a:t>: </a:t>
            </a:r>
            <a:r>
              <a:rPr lang="en-US" sz="2000" dirty="0" err="1">
                <a:solidFill>
                  <a:srgbClr val="0000FF"/>
                </a:solidFill>
              </a:rPr>
              <a:t>thoáng</a:t>
            </a:r>
            <a:r>
              <a:rPr lang="en-US" sz="2000" dirty="0">
                <a:solidFill>
                  <a:srgbClr val="0000FF"/>
                </a:solidFill>
              </a:rPr>
              <a:t> e </a:t>
            </a:r>
            <a:r>
              <a:rPr lang="en-US" sz="2000" dirty="0" err="1">
                <a:solidFill>
                  <a:srgbClr val="0000FF"/>
                </a:solidFill>
              </a:rPr>
              <a:t>sợ</a:t>
            </a:r>
            <a:r>
              <a:rPr lang="en-US" sz="2000" dirty="0">
                <a:solidFill>
                  <a:srgbClr val="0000FF"/>
                </a:solidFill>
              </a:rPr>
              <a:t> </a:t>
            </a:r>
            <a:r>
              <a:rPr lang="en-US" sz="2000" dirty="0" err="1">
                <a:solidFill>
                  <a:srgbClr val="0000FF"/>
                </a:solidFill>
              </a:rPr>
              <a:t>vì</a:t>
            </a:r>
            <a:r>
              <a:rPr lang="en-US" sz="2000" dirty="0">
                <a:solidFill>
                  <a:srgbClr val="0000FF"/>
                </a:solidFill>
              </a:rPr>
              <a:t> </a:t>
            </a:r>
            <a:r>
              <a:rPr lang="en-US" sz="2000" dirty="0" err="1">
                <a:solidFill>
                  <a:srgbClr val="0000FF"/>
                </a:solidFill>
              </a:rPr>
              <a:t>xung</a:t>
            </a:r>
            <a:r>
              <a:rPr lang="en-US" sz="2000" dirty="0">
                <a:solidFill>
                  <a:srgbClr val="0000FF"/>
                </a:solidFill>
              </a:rPr>
              <a:t> </a:t>
            </a:r>
            <a:r>
              <a:rPr lang="en-US" sz="2000" dirty="0" err="1">
                <a:solidFill>
                  <a:srgbClr val="0000FF"/>
                </a:solidFill>
              </a:rPr>
              <a:t>quanh</a:t>
            </a:r>
            <a:r>
              <a:rPr lang="en-US" sz="2000" dirty="0">
                <a:solidFill>
                  <a:srgbClr val="0000FF"/>
                </a:solidFill>
              </a:rPr>
              <a:t> </a:t>
            </a:r>
            <a:r>
              <a:rPr lang="en-US" sz="2000" dirty="0" err="1">
                <a:solidFill>
                  <a:srgbClr val="0000FF"/>
                </a:solidFill>
              </a:rPr>
              <a:t>chứa</a:t>
            </a:r>
            <a:r>
              <a:rPr lang="en-US" sz="2000" dirty="0">
                <a:solidFill>
                  <a:srgbClr val="0000FF"/>
                </a:solidFill>
              </a:rPr>
              <a:t> </a:t>
            </a:r>
            <a:r>
              <a:rPr lang="en-US" sz="2000" dirty="0" err="1">
                <a:solidFill>
                  <a:srgbClr val="0000FF"/>
                </a:solidFill>
              </a:rPr>
              <a:t>đầy</a:t>
            </a:r>
            <a:r>
              <a:rPr lang="en-US" sz="2000" dirty="0">
                <a:solidFill>
                  <a:srgbClr val="0000FF"/>
                </a:solidFill>
              </a:rPr>
              <a:t> </a:t>
            </a:r>
            <a:r>
              <a:rPr lang="en-US" sz="2000" dirty="0" err="1">
                <a:solidFill>
                  <a:srgbClr val="0000FF"/>
                </a:solidFill>
              </a:rPr>
              <a:t>nguy</a:t>
            </a:r>
            <a:r>
              <a:rPr lang="en-US" sz="2000" dirty="0">
                <a:solidFill>
                  <a:srgbClr val="0000FF"/>
                </a:solidFill>
              </a:rPr>
              <a:t> </a:t>
            </a:r>
            <a:r>
              <a:rPr lang="en-US" sz="2000" dirty="0" err="1">
                <a:solidFill>
                  <a:srgbClr val="0000FF"/>
                </a:solidFill>
              </a:rPr>
              <a:t>hiểm</a:t>
            </a:r>
            <a:r>
              <a:rPr lang="en-US" sz="2000" dirty="0">
                <a:solidFill>
                  <a:srgbClr val="0000FF"/>
                </a:solidFill>
              </a:rPr>
              <a:t>, </a:t>
            </a:r>
            <a:r>
              <a:rPr lang="en-US" sz="2000" dirty="0" err="1">
                <a:solidFill>
                  <a:srgbClr val="0000FF"/>
                </a:solidFill>
              </a:rPr>
              <a:t>sau</a:t>
            </a:r>
            <a:r>
              <a:rPr lang="en-US" sz="2000" dirty="0">
                <a:solidFill>
                  <a:srgbClr val="0000FF"/>
                </a:solidFill>
              </a:rPr>
              <a:t> </a:t>
            </a:r>
            <a:r>
              <a:rPr lang="en-US" sz="2000" dirty="0" err="1">
                <a:solidFill>
                  <a:srgbClr val="0000FF"/>
                </a:solidFill>
              </a:rPr>
              <a:t>đó</a:t>
            </a:r>
            <a:r>
              <a:rPr lang="en-US" sz="2000" dirty="0">
                <a:solidFill>
                  <a:srgbClr val="0000FF"/>
                </a:solidFill>
              </a:rPr>
              <a:t> </a:t>
            </a:r>
            <a:r>
              <a:rPr lang="en-US" sz="2000" dirty="0" err="1">
                <a:solidFill>
                  <a:srgbClr val="0000FF"/>
                </a:solidFill>
              </a:rPr>
              <a:t>nhờ</a:t>
            </a:r>
            <a:r>
              <a:rPr lang="en-US" sz="2000" dirty="0">
                <a:solidFill>
                  <a:srgbClr val="0000FF"/>
                </a:solidFill>
              </a:rPr>
              <a:t> </a:t>
            </a:r>
            <a:r>
              <a:rPr lang="en-US" sz="2000" dirty="0" err="1">
                <a:solidFill>
                  <a:srgbClr val="0000FF"/>
                </a:solidFill>
              </a:rPr>
              <a:t>lòng</a:t>
            </a:r>
            <a:r>
              <a:rPr lang="en-US" sz="2000" dirty="0">
                <a:solidFill>
                  <a:srgbClr val="0000FF"/>
                </a:solidFill>
              </a:rPr>
              <a:t> </a:t>
            </a:r>
            <a:r>
              <a:rPr lang="en-US" sz="2000" dirty="0" err="1">
                <a:solidFill>
                  <a:srgbClr val="0000FF"/>
                </a:solidFill>
              </a:rPr>
              <a:t>tự</a:t>
            </a:r>
            <a:r>
              <a:rPr lang="en-US" sz="2000" dirty="0">
                <a:solidFill>
                  <a:srgbClr val="0000FF"/>
                </a:solidFill>
              </a:rPr>
              <a:t> </a:t>
            </a:r>
            <a:r>
              <a:rPr lang="en-US" sz="2000" dirty="0" err="1">
                <a:solidFill>
                  <a:srgbClr val="0000FF"/>
                </a:solidFill>
              </a:rPr>
              <a:t>trọng</a:t>
            </a:r>
            <a:r>
              <a:rPr lang="en-US" sz="2000" dirty="0">
                <a:solidFill>
                  <a:srgbClr val="0000FF"/>
                </a:solidFill>
              </a:rPr>
              <a:t> </a:t>
            </a:r>
            <a:r>
              <a:rPr lang="en-US" sz="2000" dirty="0" err="1">
                <a:solidFill>
                  <a:srgbClr val="0000FF"/>
                </a:solidFill>
              </a:rPr>
              <a:t>nên</a:t>
            </a:r>
            <a:r>
              <a:rPr lang="en-US" sz="2000" dirty="0">
                <a:solidFill>
                  <a:srgbClr val="0000FF"/>
                </a:solidFill>
              </a:rPr>
              <a:t> </a:t>
            </a:r>
            <a:r>
              <a:rPr lang="en-US" sz="2000" dirty="0" err="1">
                <a:solidFill>
                  <a:srgbClr val="0000FF"/>
                </a:solidFill>
              </a:rPr>
              <a:t>lòng</a:t>
            </a:r>
            <a:r>
              <a:rPr lang="en-US" sz="2000" dirty="0">
                <a:solidFill>
                  <a:srgbClr val="0000FF"/>
                </a:solidFill>
              </a:rPr>
              <a:t> </a:t>
            </a:r>
            <a:r>
              <a:rPr lang="en-US" sz="2000" dirty="0" err="1">
                <a:solidFill>
                  <a:srgbClr val="0000FF"/>
                </a:solidFill>
              </a:rPr>
              <a:t>dũng</a:t>
            </a:r>
            <a:r>
              <a:rPr lang="en-US" sz="2000" dirty="0">
                <a:solidFill>
                  <a:srgbClr val="0000FF"/>
                </a:solidFill>
              </a:rPr>
              <a:t> </a:t>
            </a:r>
            <a:r>
              <a:rPr lang="en-US" sz="2000" dirty="0" err="1">
                <a:solidFill>
                  <a:srgbClr val="0000FF"/>
                </a:solidFill>
              </a:rPr>
              <a:t>cảm</a:t>
            </a:r>
            <a:r>
              <a:rPr lang="en-US" sz="2000" dirty="0">
                <a:solidFill>
                  <a:srgbClr val="0000FF"/>
                </a:solidFill>
              </a:rPr>
              <a:t> </a:t>
            </a:r>
            <a:r>
              <a:rPr lang="en-US" sz="2000" dirty="0" err="1">
                <a:solidFill>
                  <a:srgbClr val="0000FF"/>
                </a:solidFill>
              </a:rPr>
              <a:t>tăng</a:t>
            </a:r>
            <a:r>
              <a:rPr lang="en-US" sz="2000" dirty="0">
                <a:solidFill>
                  <a:srgbClr val="0000FF"/>
                </a:solidFill>
              </a:rPr>
              <a:t> </a:t>
            </a:r>
            <a:r>
              <a:rPr lang="en-US" sz="2000" dirty="0" err="1">
                <a:solidFill>
                  <a:srgbClr val="0000FF"/>
                </a:solidFill>
              </a:rPr>
              <a:t>lên</a:t>
            </a:r>
            <a:r>
              <a:rPr lang="en-US" sz="2000" dirty="0">
                <a:solidFill>
                  <a:srgbClr val="0000FF"/>
                </a:solidFill>
              </a:rPr>
              <a:t>, can </a:t>
            </a:r>
            <a:r>
              <a:rPr lang="en-US" sz="2000" dirty="0" err="1">
                <a:solidFill>
                  <a:srgbClr val="0000FF"/>
                </a:solidFill>
              </a:rPr>
              <a:t>đảm</a:t>
            </a:r>
            <a:r>
              <a:rPr lang="en-US" sz="2000" dirty="0">
                <a:solidFill>
                  <a:srgbClr val="0000FF"/>
                </a:solidFill>
              </a:rPr>
              <a:t> </a:t>
            </a:r>
            <a:r>
              <a:rPr lang="en-US" sz="2000" dirty="0" err="1">
                <a:solidFill>
                  <a:srgbClr val="0000FF"/>
                </a:solidFill>
              </a:rPr>
              <a:t>đối</a:t>
            </a:r>
            <a:r>
              <a:rPr lang="en-US" sz="2000" dirty="0">
                <a:solidFill>
                  <a:srgbClr val="0000FF"/>
                </a:solidFill>
              </a:rPr>
              <a:t> </a:t>
            </a:r>
            <a:r>
              <a:rPr lang="en-US" sz="2000" dirty="0" err="1">
                <a:solidFill>
                  <a:srgbClr val="0000FF"/>
                </a:solidFill>
              </a:rPr>
              <a:t>mặt</a:t>
            </a:r>
            <a:r>
              <a:rPr lang="en-US" sz="2000" dirty="0">
                <a:solidFill>
                  <a:srgbClr val="0000FF"/>
                </a:solidFill>
              </a:rPr>
              <a:t> </a:t>
            </a:r>
            <a:r>
              <a:rPr lang="en-US" sz="2000" dirty="0" err="1">
                <a:solidFill>
                  <a:srgbClr val="0000FF"/>
                </a:solidFill>
              </a:rPr>
              <a:t>với</a:t>
            </a:r>
            <a:r>
              <a:rPr lang="en-US" sz="2000" dirty="0">
                <a:solidFill>
                  <a:srgbClr val="0000FF"/>
                </a:solidFill>
              </a:rPr>
              <a:t> </a:t>
            </a:r>
            <a:r>
              <a:rPr lang="en-US" sz="2000" dirty="0" err="1">
                <a:solidFill>
                  <a:srgbClr val="0000FF"/>
                </a:solidFill>
              </a:rPr>
              <a:t>cái</a:t>
            </a:r>
            <a:r>
              <a:rPr lang="en-US" sz="2000" dirty="0">
                <a:solidFill>
                  <a:srgbClr val="0000FF"/>
                </a:solidFill>
              </a:rPr>
              <a:t> </a:t>
            </a:r>
            <a:r>
              <a:rPr lang="en-US" sz="2000" dirty="0" err="1">
                <a:solidFill>
                  <a:srgbClr val="0000FF"/>
                </a:solidFill>
              </a:rPr>
              <a:t>chết</a:t>
            </a:r>
            <a:r>
              <a:rPr lang="en-US" sz="2000" dirty="0">
                <a:solidFill>
                  <a:srgbClr val="0000FF"/>
                </a:solidFill>
              </a:rPr>
              <a:t>.</a:t>
            </a:r>
          </a:p>
          <a:p>
            <a:pPr algn="just"/>
            <a:r>
              <a:rPr lang="en-US" sz="2000" b="1" dirty="0">
                <a:solidFill>
                  <a:srgbClr val="0000FF"/>
                </a:solidFill>
              </a:rPr>
              <a:t>	+ </a:t>
            </a:r>
            <a:r>
              <a:rPr lang="en-US" sz="2000" dirty="0" err="1">
                <a:solidFill>
                  <a:srgbClr val="0000FF"/>
                </a:solidFill>
              </a:rPr>
              <a:t>Khi</a:t>
            </a:r>
            <a:r>
              <a:rPr lang="en-US" sz="2000" dirty="0">
                <a:solidFill>
                  <a:srgbClr val="0000FF"/>
                </a:solidFill>
              </a:rPr>
              <a:t> </a:t>
            </a:r>
            <a:r>
              <a:rPr lang="en-US" sz="2000" dirty="0" err="1">
                <a:solidFill>
                  <a:srgbClr val="0000FF"/>
                </a:solidFill>
              </a:rPr>
              <a:t>đào</a:t>
            </a:r>
            <a:r>
              <a:rPr lang="en-US" sz="2000" dirty="0">
                <a:solidFill>
                  <a:srgbClr val="0000FF"/>
                </a:solidFill>
              </a:rPr>
              <a:t> </a:t>
            </a:r>
            <a:r>
              <a:rPr lang="en-US" sz="2000" dirty="0" err="1">
                <a:solidFill>
                  <a:srgbClr val="0000FF"/>
                </a:solidFill>
              </a:rPr>
              <a:t>đất</a:t>
            </a:r>
            <a:r>
              <a:rPr lang="en-US" sz="2000" dirty="0">
                <a:solidFill>
                  <a:srgbClr val="0000FF"/>
                </a:solidFill>
              </a:rPr>
              <a:t> </a:t>
            </a:r>
            <a:r>
              <a:rPr lang="en-US" sz="2000" dirty="0" err="1">
                <a:solidFill>
                  <a:srgbClr val="0000FF"/>
                </a:solidFill>
              </a:rPr>
              <a:t>phá</a:t>
            </a:r>
            <a:r>
              <a:rPr lang="en-US" sz="2000" dirty="0">
                <a:solidFill>
                  <a:srgbClr val="0000FF"/>
                </a:solidFill>
              </a:rPr>
              <a:t> </a:t>
            </a:r>
            <a:r>
              <a:rPr lang="en-US" sz="2000" dirty="0" err="1">
                <a:solidFill>
                  <a:srgbClr val="0000FF"/>
                </a:solidFill>
              </a:rPr>
              <a:t>bom</a:t>
            </a:r>
            <a:r>
              <a:rPr lang="en-US" sz="2000" dirty="0">
                <a:solidFill>
                  <a:srgbClr val="0000FF"/>
                </a:solidFill>
              </a:rPr>
              <a:t>: </a:t>
            </a:r>
            <a:r>
              <a:rPr lang="en-US" sz="2000" dirty="0" err="1">
                <a:solidFill>
                  <a:srgbClr val="0000FF"/>
                </a:solidFill>
              </a:rPr>
              <a:t>Phương</a:t>
            </a:r>
            <a:r>
              <a:rPr lang="en-US" sz="2000" dirty="0">
                <a:solidFill>
                  <a:srgbClr val="0000FF"/>
                </a:solidFill>
              </a:rPr>
              <a:t> </a:t>
            </a:r>
            <a:r>
              <a:rPr lang="en-US" sz="2000" dirty="0" err="1">
                <a:solidFill>
                  <a:srgbClr val="0000FF"/>
                </a:solidFill>
              </a:rPr>
              <a:t>Định</a:t>
            </a:r>
            <a:r>
              <a:rPr lang="en-US" sz="2000" dirty="0">
                <a:solidFill>
                  <a:srgbClr val="0000FF"/>
                </a:solidFill>
              </a:rPr>
              <a:t> </a:t>
            </a:r>
            <a:r>
              <a:rPr lang="en-US" sz="2000" dirty="0" err="1">
                <a:solidFill>
                  <a:srgbClr val="0000FF"/>
                </a:solidFill>
              </a:rPr>
              <a:t>vô</a:t>
            </a:r>
            <a:r>
              <a:rPr lang="en-US" sz="2000" dirty="0">
                <a:solidFill>
                  <a:srgbClr val="0000FF"/>
                </a:solidFill>
              </a:rPr>
              <a:t> </a:t>
            </a:r>
            <a:r>
              <a:rPr lang="en-US" sz="2000" dirty="0" err="1">
                <a:solidFill>
                  <a:srgbClr val="0000FF"/>
                </a:solidFill>
              </a:rPr>
              <a:t>cùng</a:t>
            </a:r>
            <a:r>
              <a:rPr lang="en-US" sz="2000" dirty="0">
                <a:solidFill>
                  <a:srgbClr val="0000FF"/>
                </a:solidFill>
              </a:rPr>
              <a:t> </a:t>
            </a:r>
            <a:r>
              <a:rPr lang="en-US" sz="2000" dirty="0" err="1">
                <a:solidFill>
                  <a:srgbClr val="0000FF"/>
                </a:solidFill>
              </a:rPr>
              <a:t>căng</a:t>
            </a:r>
            <a:r>
              <a:rPr lang="en-US" sz="2000" dirty="0">
                <a:solidFill>
                  <a:srgbClr val="0000FF"/>
                </a:solidFill>
              </a:rPr>
              <a:t> </a:t>
            </a:r>
            <a:r>
              <a:rPr lang="en-US" sz="2000" dirty="0" err="1">
                <a:solidFill>
                  <a:srgbClr val="0000FF"/>
                </a:solidFill>
              </a:rPr>
              <a:t>thẳng</a:t>
            </a:r>
            <a:r>
              <a:rPr lang="en-US" sz="2000" dirty="0">
                <a:solidFill>
                  <a:srgbClr val="0000FF"/>
                </a:solidFill>
              </a:rPr>
              <a:t> </a:t>
            </a:r>
            <a:r>
              <a:rPr lang="en-US" sz="2000" dirty="0" err="1">
                <a:solidFill>
                  <a:srgbClr val="0000FF"/>
                </a:solidFill>
              </a:rPr>
              <a:t>nhưng</a:t>
            </a:r>
            <a:r>
              <a:rPr lang="en-US" sz="2000" dirty="0">
                <a:solidFill>
                  <a:srgbClr val="0000FF"/>
                </a:solidFill>
              </a:rPr>
              <a:t> </a:t>
            </a:r>
            <a:r>
              <a:rPr lang="en-US" sz="2000" dirty="0" err="1">
                <a:solidFill>
                  <a:srgbClr val="0000FF"/>
                </a:solidFill>
              </a:rPr>
              <a:t>cô</a:t>
            </a:r>
            <a:r>
              <a:rPr lang="en-US" sz="2000" dirty="0">
                <a:solidFill>
                  <a:srgbClr val="0000FF"/>
                </a:solidFill>
              </a:rPr>
              <a:t> </a:t>
            </a:r>
            <a:r>
              <a:rPr lang="en-US" sz="2000" dirty="0" err="1">
                <a:solidFill>
                  <a:srgbClr val="0000FF"/>
                </a:solidFill>
              </a:rPr>
              <a:t>vẫn</a:t>
            </a:r>
            <a:r>
              <a:rPr lang="en-US" sz="2000" dirty="0">
                <a:solidFill>
                  <a:srgbClr val="0000FF"/>
                </a:solidFill>
              </a:rPr>
              <a:t> </a:t>
            </a:r>
            <a:r>
              <a:rPr lang="en-US" sz="2000" dirty="0" err="1">
                <a:solidFill>
                  <a:srgbClr val="0000FF"/>
                </a:solidFill>
              </a:rPr>
              <a:t>bình</a:t>
            </a:r>
            <a:r>
              <a:rPr lang="en-US" sz="2000" dirty="0">
                <a:solidFill>
                  <a:srgbClr val="0000FF"/>
                </a:solidFill>
              </a:rPr>
              <a:t> </a:t>
            </a:r>
            <a:r>
              <a:rPr lang="en-US" sz="2000" dirty="0" err="1">
                <a:solidFill>
                  <a:srgbClr val="0000FF"/>
                </a:solidFill>
              </a:rPr>
              <a:t>tĩnh</a:t>
            </a:r>
            <a:r>
              <a:rPr lang="en-US" sz="2000" dirty="0">
                <a:solidFill>
                  <a:srgbClr val="0000FF"/>
                </a:solidFill>
              </a:rPr>
              <a:t>, </a:t>
            </a:r>
            <a:r>
              <a:rPr lang="en-US" sz="2000" dirty="0" err="1">
                <a:solidFill>
                  <a:srgbClr val="0000FF"/>
                </a:solidFill>
              </a:rPr>
              <a:t>khẩn</a:t>
            </a:r>
            <a:r>
              <a:rPr lang="en-US" sz="2000" dirty="0">
                <a:solidFill>
                  <a:srgbClr val="0000FF"/>
                </a:solidFill>
              </a:rPr>
              <a:t> </a:t>
            </a:r>
            <a:r>
              <a:rPr lang="en-US" sz="2000" dirty="0" err="1">
                <a:solidFill>
                  <a:srgbClr val="0000FF"/>
                </a:solidFill>
              </a:rPr>
              <a:t>trương</a:t>
            </a:r>
            <a:r>
              <a:rPr lang="en-US" sz="2000" dirty="0">
                <a:solidFill>
                  <a:srgbClr val="0000FF"/>
                </a:solidFill>
              </a:rPr>
              <a:t>, </a:t>
            </a:r>
            <a:r>
              <a:rPr lang="en-US" sz="2000" dirty="0" err="1">
                <a:solidFill>
                  <a:srgbClr val="0000FF"/>
                </a:solidFill>
              </a:rPr>
              <a:t>mau</a:t>
            </a:r>
            <a:r>
              <a:rPr lang="en-US" sz="2000" dirty="0">
                <a:solidFill>
                  <a:srgbClr val="0000FF"/>
                </a:solidFill>
              </a:rPr>
              <a:t> </a:t>
            </a:r>
            <a:r>
              <a:rPr lang="en-US" sz="2000" dirty="0" err="1">
                <a:solidFill>
                  <a:srgbClr val="0000FF"/>
                </a:solidFill>
              </a:rPr>
              <a:t>lẹ</a:t>
            </a:r>
            <a:r>
              <a:rPr lang="en-US" sz="2000" dirty="0">
                <a:solidFill>
                  <a:srgbClr val="0000FF"/>
                </a:solidFill>
              </a:rPr>
              <a:t> </a:t>
            </a:r>
            <a:r>
              <a:rPr lang="en-US" sz="2000" dirty="0" err="1">
                <a:solidFill>
                  <a:srgbClr val="0000FF"/>
                </a:solidFill>
              </a:rPr>
              <a:t>và</a:t>
            </a:r>
            <a:r>
              <a:rPr lang="en-US" sz="2000" dirty="0">
                <a:solidFill>
                  <a:srgbClr val="0000FF"/>
                </a:solidFill>
              </a:rPr>
              <a:t> </a:t>
            </a:r>
            <a:r>
              <a:rPr lang="en-US" sz="2000" dirty="0" err="1">
                <a:solidFill>
                  <a:srgbClr val="0000FF"/>
                </a:solidFill>
              </a:rPr>
              <a:t>vô</a:t>
            </a:r>
            <a:r>
              <a:rPr lang="en-US" sz="2000" dirty="0">
                <a:solidFill>
                  <a:srgbClr val="0000FF"/>
                </a:solidFill>
              </a:rPr>
              <a:t> </a:t>
            </a:r>
            <a:r>
              <a:rPr lang="en-US" sz="2000" dirty="0" err="1">
                <a:solidFill>
                  <a:srgbClr val="0000FF"/>
                </a:solidFill>
              </a:rPr>
              <a:t>cùng</a:t>
            </a:r>
            <a:r>
              <a:rPr lang="en-US" sz="2000" dirty="0">
                <a:solidFill>
                  <a:srgbClr val="0000FF"/>
                </a:solidFill>
              </a:rPr>
              <a:t> </a:t>
            </a:r>
            <a:r>
              <a:rPr lang="en-US" sz="2000" dirty="0" err="1">
                <a:solidFill>
                  <a:srgbClr val="0000FF"/>
                </a:solidFill>
              </a:rPr>
              <a:t>thận</a:t>
            </a:r>
            <a:r>
              <a:rPr lang="en-US" sz="2000" dirty="0">
                <a:solidFill>
                  <a:srgbClr val="0000FF"/>
                </a:solidFill>
              </a:rPr>
              <a:t> </a:t>
            </a:r>
            <a:r>
              <a:rPr lang="en-US" sz="2000" dirty="0" err="1">
                <a:solidFill>
                  <a:srgbClr val="0000FF"/>
                </a:solidFill>
              </a:rPr>
              <a:t>trọng</a:t>
            </a:r>
            <a:r>
              <a:rPr lang="en-US" sz="2000" dirty="0">
                <a:solidFill>
                  <a:srgbClr val="0000FF"/>
                </a:solidFill>
              </a:rPr>
              <a:t>.</a:t>
            </a:r>
          </a:p>
          <a:p>
            <a:pPr algn="just"/>
            <a:r>
              <a:rPr lang="en-US" sz="2000" b="1" dirty="0">
                <a:solidFill>
                  <a:srgbClr val="0000FF"/>
                </a:solidFill>
              </a:rPr>
              <a:t>	+ </a:t>
            </a:r>
            <a:r>
              <a:rPr lang="en-US" sz="2000" dirty="0" err="1">
                <a:solidFill>
                  <a:srgbClr val="0000FF"/>
                </a:solidFill>
              </a:rPr>
              <a:t>Khi</a:t>
            </a:r>
            <a:r>
              <a:rPr lang="en-US" sz="2000" dirty="0">
                <a:solidFill>
                  <a:srgbClr val="0000FF"/>
                </a:solidFill>
              </a:rPr>
              <a:t> </a:t>
            </a:r>
            <a:r>
              <a:rPr lang="en-US" sz="2000" dirty="0" err="1">
                <a:solidFill>
                  <a:srgbClr val="0000FF"/>
                </a:solidFill>
              </a:rPr>
              <a:t>chờ</a:t>
            </a:r>
            <a:r>
              <a:rPr lang="en-US" sz="2000" dirty="0">
                <a:solidFill>
                  <a:srgbClr val="0000FF"/>
                </a:solidFill>
              </a:rPr>
              <a:t> </a:t>
            </a:r>
            <a:r>
              <a:rPr lang="en-US" sz="2000" dirty="0" err="1">
                <a:solidFill>
                  <a:srgbClr val="0000FF"/>
                </a:solidFill>
              </a:rPr>
              <a:t>bom</a:t>
            </a:r>
            <a:r>
              <a:rPr lang="en-US" sz="2000" dirty="0">
                <a:solidFill>
                  <a:srgbClr val="0000FF"/>
                </a:solidFill>
              </a:rPr>
              <a:t> </a:t>
            </a:r>
            <a:r>
              <a:rPr lang="en-US" sz="2000" dirty="0" err="1">
                <a:solidFill>
                  <a:srgbClr val="0000FF"/>
                </a:solidFill>
              </a:rPr>
              <a:t>nổ</a:t>
            </a:r>
            <a:r>
              <a:rPr lang="en-US" sz="2000" dirty="0">
                <a:solidFill>
                  <a:srgbClr val="0000FF"/>
                </a:solidFill>
              </a:rPr>
              <a:t>: </a:t>
            </a:r>
            <a:r>
              <a:rPr lang="en-US" sz="2000" dirty="0" err="1">
                <a:solidFill>
                  <a:srgbClr val="0000FF"/>
                </a:solidFill>
              </a:rPr>
              <a:t>tâm</a:t>
            </a:r>
            <a:r>
              <a:rPr lang="en-US" sz="2000" dirty="0">
                <a:solidFill>
                  <a:srgbClr val="0000FF"/>
                </a:solidFill>
              </a:rPr>
              <a:t> </a:t>
            </a:r>
            <a:r>
              <a:rPr lang="en-US" sz="2000" dirty="0" err="1">
                <a:solidFill>
                  <a:srgbClr val="0000FF"/>
                </a:solidFill>
              </a:rPr>
              <a:t>trạng</a:t>
            </a:r>
            <a:r>
              <a:rPr lang="en-US" sz="2000" dirty="0">
                <a:solidFill>
                  <a:srgbClr val="0000FF"/>
                </a:solidFill>
              </a:rPr>
              <a:t> </a:t>
            </a:r>
            <a:r>
              <a:rPr lang="en-US" sz="2000" dirty="0" err="1">
                <a:solidFill>
                  <a:srgbClr val="0000FF"/>
                </a:solidFill>
              </a:rPr>
              <a:t>hồi</a:t>
            </a:r>
            <a:r>
              <a:rPr lang="en-US" sz="2000" dirty="0">
                <a:solidFill>
                  <a:srgbClr val="0000FF"/>
                </a:solidFill>
              </a:rPr>
              <a:t> </a:t>
            </a:r>
            <a:r>
              <a:rPr lang="en-US" sz="2000" dirty="0" err="1">
                <a:solidFill>
                  <a:srgbClr val="0000FF"/>
                </a:solidFill>
              </a:rPr>
              <a:t>hộp</a:t>
            </a:r>
            <a:r>
              <a:rPr lang="en-US" sz="2000" dirty="0">
                <a:solidFill>
                  <a:srgbClr val="0000FF"/>
                </a:solidFill>
              </a:rPr>
              <a:t>, </a:t>
            </a:r>
            <a:r>
              <a:rPr lang="en-US" sz="2000" dirty="0" err="1">
                <a:solidFill>
                  <a:srgbClr val="0000FF"/>
                </a:solidFill>
              </a:rPr>
              <a:t>căng</a:t>
            </a:r>
            <a:r>
              <a:rPr lang="en-US" sz="2000" dirty="0">
                <a:solidFill>
                  <a:srgbClr val="0000FF"/>
                </a:solidFill>
              </a:rPr>
              <a:t> </a:t>
            </a:r>
            <a:r>
              <a:rPr lang="en-US" sz="2000" dirty="0" err="1">
                <a:solidFill>
                  <a:srgbClr val="0000FF"/>
                </a:solidFill>
              </a:rPr>
              <a:t>thẳng</a:t>
            </a:r>
            <a:r>
              <a:rPr lang="en-US" sz="2000" dirty="0">
                <a:solidFill>
                  <a:srgbClr val="0000FF"/>
                </a:solidFill>
              </a:rPr>
              <a:t> </a:t>
            </a:r>
            <a:r>
              <a:rPr lang="en-US" sz="2000" dirty="0" err="1">
                <a:solidFill>
                  <a:srgbClr val="0000FF"/>
                </a:solidFill>
              </a:rPr>
              <a:t>được</a:t>
            </a:r>
            <a:r>
              <a:rPr lang="en-US" sz="2000" dirty="0">
                <a:solidFill>
                  <a:srgbClr val="0000FF"/>
                </a:solidFill>
              </a:rPr>
              <a:t> </a:t>
            </a:r>
            <a:r>
              <a:rPr lang="en-US" sz="2000" dirty="0" err="1">
                <a:solidFill>
                  <a:srgbClr val="0000FF"/>
                </a:solidFill>
              </a:rPr>
              <a:t>đẩy</a:t>
            </a:r>
            <a:r>
              <a:rPr lang="en-US" sz="2000" dirty="0">
                <a:solidFill>
                  <a:srgbClr val="0000FF"/>
                </a:solidFill>
              </a:rPr>
              <a:t> </a:t>
            </a:r>
            <a:r>
              <a:rPr lang="en-US" sz="2000" dirty="0" err="1">
                <a:solidFill>
                  <a:srgbClr val="0000FF"/>
                </a:solidFill>
              </a:rPr>
              <a:t>lên</a:t>
            </a:r>
            <a:r>
              <a:rPr lang="en-US" sz="2000" dirty="0">
                <a:solidFill>
                  <a:srgbClr val="0000FF"/>
                </a:solidFill>
              </a:rPr>
              <a:t> </a:t>
            </a:r>
            <a:r>
              <a:rPr lang="en-US" sz="2000" dirty="0" err="1">
                <a:solidFill>
                  <a:srgbClr val="0000FF"/>
                </a:solidFill>
              </a:rPr>
              <a:t>cao</a:t>
            </a:r>
            <a:r>
              <a:rPr lang="en-US" sz="2000" dirty="0">
                <a:solidFill>
                  <a:srgbClr val="0000FF"/>
                </a:solidFill>
              </a:rPr>
              <a:t> </a:t>
            </a:r>
            <a:r>
              <a:rPr lang="en-US" sz="2000" dirty="0" err="1">
                <a:solidFill>
                  <a:srgbClr val="0000FF"/>
                </a:solidFill>
              </a:rPr>
              <a:t>độ</a:t>
            </a:r>
            <a:r>
              <a:rPr lang="en-US" sz="2000" dirty="0">
                <a:solidFill>
                  <a:srgbClr val="0000FF"/>
                </a:solidFill>
              </a:rPr>
              <a:t>.</a:t>
            </a:r>
          </a:p>
          <a:p>
            <a:pPr algn="just"/>
            <a:r>
              <a:rPr lang="en-US" sz="2000" b="1" dirty="0">
                <a:solidFill>
                  <a:srgbClr val="0000FF"/>
                </a:solidFill>
              </a:rPr>
              <a:t>	+ </a:t>
            </a:r>
            <a:r>
              <a:rPr lang="en-US" sz="2000" dirty="0" err="1">
                <a:solidFill>
                  <a:srgbClr val="0000FF"/>
                </a:solidFill>
              </a:rPr>
              <a:t>Những</a:t>
            </a:r>
            <a:r>
              <a:rPr lang="en-US" sz="2000" dirty="0">
                <a:solidFill>
                  <a:srgbClr val="0000FF"/>
                </a:solidFill>
              </a:rPr>
              <a:t> </a:t>
            </a:r>
            <a:r>
              <a:rPr lang="en-US" sz="2000" dirty="0" err="1">
                <a:solidFill>
                  <a:srgbClr val="0000FF"/>
                </a:solidFill>
              </a:rPr>
              <a:t>cảm</a:t>
            </a:r>
            <a:r>
              <a:rPr lang="en-US" sz="2000" dirty="0">
                <a:solidFill>
                  <a:srgbClr val="0000FF"/>
                </a:solidFill>
              </a:rPr>
              <a:t> </a:t>
            </a:r>
            <a:r>
              <a:rPr lang="en-US" sz="2000" dirty="0" err="1">
                <a:solidFill>
                  <a:srgbClr val="0000FF"/>
                </a:solidFill>
              </a:rPr>
              <a:t>giác</a:t>
            </a:r>
            <a:r>
              <a:rPr lang="en-US" sz="2000" dirty="0">
                <a:solidFill>
                  <a:srgbClr val="0000FF"/>
                </a:solidFill>
              </a:rPr>
              <a:t> </a:t>
            </a:r>
            <a:r>
              <a:rPr lang="en-US" sz="2000" dirty="0" err="1">
                <a:solidFill>
                  <a:srgbClr val="0000FF"/>
                </a:solidFill>
              </a:rPr>
              <a:t>khi</a:t>
            </a:r>
            <a:r>
              <a:rPr lang="en-US" sz="2000" dirty="0">
                <a:solidFill>
                  <a:srgbClr val="0000FF"/>
                </a:solidFill>
              </a:rPr>
              <a:t> </a:t>
            </a:r>
            <a:r>
              <a:rPr lang="en-US" sz="2000" dirty="0" err="1">
                <a:solidFill>
                  <a:srgbClr val="0000FF"/>
                </a:solidFill>
              </a:rPr>
              <a:t>bom</a:t>
            </a:r>
            <a:r>
              <a:rPr lang="en-US" sz="2000" dirty="0">
                <a:solidFill>
                  <a:srgbClr val="0000FF"/>
                </a:solidFill>
              </a:rPr>
              <a:t> </a:t>
            </a:r>
            <a:r>
              <a:rPr lang="en-US" sz="2000" dirty="0" err="1">
                <a:solidFill>
                  <a:srgbClr val="0000FF"/>
                </a:solidFill>
              </a:rPr>
              <a:t>nổ</a:t>
            </a:r>
            <a:r>
              <a:rPr lang="en-US" sz="2000" dirty="0">
                <a:solidFill>
                  <a:srgbClr val="0000FF"/>
                </a:solidFill>
              </a:rPr>
              <a:t> </a:t>
            </a:r>
            <a:r>
              <a:rPr lang="en-US" sz="2000" dirty="0" err="1">
                <a:solidFill>
                  <a:srgbClr val="0000FF"/>
                </a:solidFill>
              </a:rPr>
              <a:t>và</a:t>
            </a:r>
            <a:r>
              <a:rPr lang="en-US" sz="2000" dirty="0">
                <a:solidFill>
                  <a:srgbClr val="0000FF"/>
                </a:solidFill>
              </a:rPr>
              <a:t> </a:t>
            </a:r>
            <a:r>
              <a:rPr lang="en-US" sz="2000" dirty="0" err="1">
                <a:solidFill>
                  <a:srgbClr val="0000FF"/>
                </a:solidFill>
              </a:rPr>
              <a:t>sự</a:t>
            </a:r>
            <a:r>
              <a:rPr lang="en-US" sz="2000" dirty="0">
                <a:solidFill>
                  <a:srgbClr val="0000FF"/>
                </a:solidFill>
              </a:rPr>
              <a:t> lo </a:t>
            </a:r>
            <a:r>
              <a:rPr lang="en-US" sz="2000" dirty="0" err="1">
                <a:solidFill>
                  <a:srgbClr val="0000FF"/>
                </a:solidFill>
              </a:rPr>
              <a:t>lắng</a:t>
            </a:r>
            <a:r>
              <a:rPr lang="en-US" sz="2000" dirty="0">
                <a:solidFill>
                  <a:srgbClr val="0000FF"/>
                </a:solidFill>
              </a:rPr>
              <a:t> </a:t>
            </a:r>
            <a:r>
              <a:rPr lang="en-US" sz="2000" dirty="0" err="1">
                <a:solidFill>
                  <a:srgbClr val="0000FF"/>
                </a:solidFill>
              </a:rPr>
              <a:t>cho</a:t>
            </a:r>
            <a:r>
              <a:rPr lang="en-US" sz="2000" dirty="0">
                <a:solidFill>
                  <a:srgbClr val="0000FF"/>
                </a:solidFill>
              </a:rPr>
              <a:t> </a:t>
            </a:r>
            <a:r>
              <a:rPr lang="en-US" sz="2000" dirty="0" err="1">
                <a:solidFill>
                  <a:srgbClr val="0000FF"/>
                </a:solidFill>
              </a:rPr>
              <a:t>đồng</a:t>
            </a:r>
            <a:r>
              <a:rPr lang="en-US" sz="2000" dirty="0">
                <a:solidFill>
                  <a:srgbClr val="0000FF"/>
                </a:solidFill>
              </a:rPr>
              <a:t> </a:t>
            </a:r>
            <a:r>
              <a:rPr lang="en-US" sz="2000" dirty="0" err="1">
                <a:solidFill>
                  <a:srgbClr val="0000FF"/>
                </a:solidFill>
              </a:rPr>
              <a:t>đội</a:t>
            </a:r>
            <a:r>
              <a:rPr lang="en-US" sz="2000" dirty="0">
                <a:solidFill>
                  <a:srgbClr val="0000FF"/>
                </a:solidFill>
              </a:rPr>
              <a:t>.</a:t>
            </a:r>
          </a:p>
        </p:txBody>
      </p:sp>
    </p:spTree>
    <p:extLst>
      <p:ext uri="{BB962C8B-B14F-4D97-AF65-F5344CB8AC3E}">
        <p14:creationId xmlns="" xmlns:p14="http://schemas.microsoft.com/office/powerpoint/2010/main" val="299887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539978"/>
          </a:xfrm>
          <a:prstGeom prst="rect">
            <a:avLst/>
          </a:prstGeom>
          <a:noFill/>
        </p:spPr>
        <p:txBody>
          <a:bodyPr wrap="square" rtlCol="0">
            <a:spAutoFit/>
          </a:bodyPr>
          <a:lstStyle/>
          <a:p>
            <a:pPr algn="just"/>
            <a:r>
              <a:rPr lang="en-US" sz="2400" b="1">
                <a:solidFill>
                  <a:srgbClr val="FF0000"/>
                </a:solidFill>
              </a:rPr>
              <a:t>9. Vấn đề 9:</a:t>
            </a:r>
            <a:r>
              <a:rPr lang="en-US" sz="2400">
                <a:solidFill>
                  <a:srgbClr val="FF0000"/>
                </a:solidFill>
              </a:rPr>
              <a:t> </a:t>
            </a:r>
            <a:r>
              <a:rPr lang="en-US" sz="2200">
                <a:solidFill>
                  <a:srgbClr val="0000FF"/>
                </a:solidFill>
              </a:rPr>
              <a:t>Đọc đoạn văn sau và trả lời câu hỏi:</a:t>
            </a:r>
          </a:p>
          <a:p>
            <a:pPr algn="just"/>
            <a:r>
              <a:rPr lang="en-US" sz="2200" i="1">
                <a:solidFill>
                  <a:srgbClr val="0000FF"/>
                </a:solidFill>
              </a:rPr>
              <a:t>	“Việc của chúng tôi là ngồi đây. Khi có bom nổ thì chạy lên, đo khối lượng đất lấp vào hố bom, đếm bom chưa nổ và nếu cần thì phá bom. Người ta gọi chúng tôi là tổ trinh sát mặt đường. Cái tên gợi sự khát khao làm nên những sự tích anh hùng”.</a:t>
            </a:r>
            <a:endParaRPr lang="en-US" sz="2200">
              <a:solidFill>
                <a:srgbClr val="0000FF"/>
              </a:solidFill>
            </a:endParaRPr>
          </a:p>
          <a:p>
            <a:pPr algn="r"/>
            <a:r>
              <a:rPr lang="en-US" sz="2200">
                <a:solidFill>
                  <a:srgbClr val="0000FF"/>
                </a:solidFill>
              </a:rPr>
              <a:t>(Ngữ văn 9, tập hai)</a:t>
            </a:r>
          </a:p>
          <a:p>
            <a:pPr algn="just"/>
            <a:r>
              <a:rPr lang="en-US" sz="2200">
                <a:solidFill>
                  <a:srgbClr val="0000FF"/>
                </a:solidFill>
              </a:rPr>
              <a:t> </a:t>
            </a:r>
          </a:p>
          <a:p>
            <a:pPr algn="just"/>
            <a:r>
              <a:rPr lang="en-US" sz="2200" b="1" u="sng">
                <a:solidFill>
                  <a:srgbClr val="0000FF"/>
                </a:solidFill>
              </a:rPr>
              <a:t>Câu 1:</a:t>
            </a:r>
            <a:r>
              <a:rPr lang="en-US" sz="2200">
                <a:solidFill>
                  <a:srgbClr val="0000FF"/>
                </a:solidFill>
              </a:rPr>
              <a:t> Đoạn văn trên trích trong tác phẩm nào? Của ai? Nêu hoàn cảnh ra đời của tác phẩm đó? Xác định câu rút gọn có trong đoạn trích và cho biết thành phần nào đã được rút gọn? </a:t>
            </a:r>
          </a:p>
          <a:p>
            <a:pPr algn="just"/>
            <a:r>
              <a:rPr lang="en-US" sz="2200" b="1" u="sng">
                <a:solidFill>
                  <a:srgbClr val="0000FF"/>
                </a:solidFill>
              </a:rPr>
              <a:t>Câu 2:</a:t>
            </a:r>
            <a:r>
              <a:rPr lang="en-US" sz="2200">
                <a:solidFill>
                  <a:srgbClr val="0000FF"/>
                </a:solidFill>
              </a:rPr>
              <a:t>  Nếu viết “</a:t>
            </a:r>
            <a:r>
              <a:rPr lang="en-US" sz="2200" i="1">
                <a:solidFill>
                  <a:srgbClr val="0000FF"/>
                </a:solidFill>
              </a:rPr>
              <a:t>người ta gọi chúng tôi là tổ trinh sát mặt đường - cái tên gợi sự khát khao làm nên những sự tích anh hùng</a:t>
            </a:r>
            <a:r>
              <a:rPr lang="en-US" sz="2200">
                <a:solidFill>
                  <a:srgbClr val="0000FF"/>
                </a:solidFill>
              </a:rPr>
              <a:t>”. Bộ phận được gạch chân là thành phần nào của câu? Việc tách riêng thành phần ấy làm một câu độc lập góp phần nhấn mạnh điều gì ở các nhân vật?</a:t>
            </a:r>
          </a:p>
          <a:p>
            <a:pPr algn="just"/>
            <a:r>
              <a:rPr lang="en-US" sz="2200" b="1" u="sng">
                <a:solidFill>
                  <a:srgbClr val="0000FF"/>
                </a:solidFill>
              </a:rPr>
              <a:t>Câu 3:</a:t>
            </a:r>
            <a:r>
              <a:rPr lang="en-US" sz="2200">
                <a:solidFill>
                  <a:srgbClr val="0000FF"/>
                </a:solidFill>
              </a:rPr>
              <a:t> Viết một đoạn văn khoảng 15 câu theo phép lập luận Tổng - Phân - Hợp làm rõ vẻ đẹp của </a:t>
            </a:r>
            <a:r>
              <a:rPr lang="en-US" sz="2200" i="1">
                <a:solidFill>
                  <a:srgbClr val="0000FF"/>
                </a:solidFill>
              </a:rPr>
              <a:t>“tổ trinh sát mặt đường”</a:t>
            </a:r>
            <a:r>
              <a:rPr lang="en-US" sz="2200">
                <a:solidFill>
                  <a:srgbClr val="0000FF"/>
                </a:solidFill>
              </a:rPr>
              <a:t>. Đoạn văn có sử dụng câu ghép và thành phần khởi ngữ.</a:t>
            </a:r>
          </a:p>
          <a:p>
            <a:pPr algn="just"/>
            <a:r>
              <a:rPr lang="en-US" sz="2200" b="1" u="sng">
                <a:solidFill>
                  <a:srgbClr val="0000FF"/>
                </a:solidFill>
              </a:rPr>
              <a:t>Câu 4:</a:t>
            </a:r>
            <a:r>
              <a:rPr lang="en-US" sz="2200">
                <a:solidFill>
                  <a:srgbClr val="0000FF"/>
                </a:solidFill>
              </a:rPr>
              <a:t> Từ vẻ đẹp của những con người </a:t>
            </a:r>
            <a:r>
              <a:rPr lang="en-US" sz="2200" i="1">
                <a:solidFill>
                  <a:srgbClr val="0000FF"/>
                </a:solidFill>
              </a:rPr>
              <a:t>“khát khao làm nên sự tích anh hùng”</a:t>
            </a:r>
            <a:r>
              <a:rPr lang="en-US" sz="2200">
                <a:solidFill>
                  <a:srgbClr val="0000FF"/>
                </a:solidFill>
              </a:rPr>
              <a:t>, em có suy ngẫm gì (không quá 5 câu) về trách nhiệm của thế hệ trẻ trong công cuộc xây dựng và bảo vệ Tổ quốc ngày nay.</a:t>
            </a:r>
          </a:p>
        </p:txBody>
      </p:sp>
    </p:spTree>
    <p:extLst>
      <p:ext uri="{BB962C8B-B14F-4D97-AF65-F5344CB8AC3E}">
        <p14:creationId xmlns="" xmlns:p14="http://schemas.microsoft.com/office/powerpoint/2010/main" val="292510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51121"/>
            <a:ext cx="12011891" cy="5632311"/>
          </a:xfrm>
          <a:prstGeom prst="rect">
            <a:avLst/>
          </a:prstGeom>
          <a:noFill/>
        </p:spPr>
        <p:txBody>
          <a:bodyPr wrap="square" rtlCol="0">
            <a:spAutoFit/>
          </a:bodyPr>
          <a:lstStyle/>
          <a:p>
            <a:pPr algn="just"/>
            <a:r>
              <a:rPr lang="en-US" sz="2400" b="1">
                <a:solidFill>
                  <a:srgbClr val="FF0000"/>
                </a:solidFill>
              </a:rPr>
              <a:t>Gợi ý vấn đề 9:</a:t>
            </a:r>
          </a:p>
          <a:p>
            <a:pPr algn="just"/>
            <a:r>
              <a:rPr lang="en-US" sz="2100" b="1" u="sng">
                <a:solidFill>
                  <a:srgbClr val="0000FF"/>
                </a:solidFill>
              </a:rPr>
              <a:t>Câu 1:</a:t>
            </a:r>
            <a:r>
              <a:rPr lang="en-US" sz="2100">
                <a:solidFill>
                  <a:srgbClr val="0000FF"/>
                </a:solidFill>
              </a:rPr>
              <a:t> </a:t>
            </a:r>
            <a:r>
              <a:rPr lang="en-US" sz="2100" b="1">
                <a:solidFill>
                  <a:srgbClr val="0000FF"/>
                </a:solidFill>
              </a:rPr>
              <a:t>Đoạn văn trên trích trong tác phẩm nào? Của ai? Nêu hoàn cảnh ra đời của tác phẩm đó? Xác định câu rút gọn có trong đoạn trích và cho biết thành phần nào đã được rút gọn:</a:t>
            </a:r>
            <a:endParaRPr lang="en-US" sz="2100">
              <a:solidFill>
                <a:srgbClr val="0000FF"/>
              </a:solidFill>
            </a:endParaRPr>
          </a:p>
          <a:p>
            <a:pPr algn="just"/>
            <a:r>
              <a:rPr lang="en-US" sz="2100">
                <a:solidFill>
                  <a:srgbClr val="0000FF"/>
                </a:solidFill>
              </a:rPr>
              <a:t>     - Xuất xứ của đoạn trích:</a:t>
            </a:r>
          </a:p>
          <a:p>
            <a:pPr algn="just"/>
            <a:r>
              <a:rPr lang="en-US" sz="2100">
                <a:solidFill>
                  <a:srgbClr val="0000FF"/>
                </a:solidFill>
              </a:rPr>
              <a:t>	+ Tên tác phẩm: Những ngôi sao xa xôi.</a:t>
            </a:r>
          </a:p>
          <a:p>
            <a:pPr algn="just"/>
            <a:r>
              <a:rPr lang="en-US" sz="2100">
                <a:solidFill>
                  <a:srgbClr val="0000FF"/>
                </a:solidFill>
              </a:rPr>
              <a:t>	+ Tên tác giả: Lê Minh Khuê.</a:t>
            </a:r>
          </a:p>
          <a:p>
            <a:pPr algn="just"/>
            <a:r>
              <a:rPr lang="en-US" sz="2100">
                <a:solidFill>
                  <a:srgbClr val="0000FF"/>
                </a:solidFill>
              </a:rPr>
              <a:t>     - Hoàn cảnh sáng tác: Truyện ngắn được sáng tác vào năm 1971, trong lúc cuộc kháng chiến chống Mĩ đang diễn ra ác liệt. Tác giả đang là phóng viên hoạt động trên tuyến đường Trường Sơn.</a:t>
            </a:r>
          </a:p>
          <a:p>
            <a:pPr algn="just"/>
            <a:r>
              <a:rPr lang="en-US" sz="2100">
                <a:solidFill>
                  <a:srgbClr val="0000FF"/>
                </a:solidFill>
              </a:rPr>
              <a:t>     - Xác định đúng câu rút gọn thành phần Chủ ngữ: </a:t>
            </a:r>
            <a:r>
              <a:rPr lang="en-US" sz="2100" i="1">
                <a:solidFill>
                  <a:srgbClr val="0000FF"/>
                </a:solidFill>
              </a:rPr>
              <a:t>Khi có bom nổ thì chạy lên, đo khối lượng đất lấp vào hố bom, đếm bom chưa nổ và nếu cần thì phá bom.</a:t>
            </a:r>
            <a:endParaRPr lang="en-US" sz="2100">
              <a:solidFill>
                <a:srgbClr val="0000FF"/>
              </a:solidFill>
            </a:endParaRPr>
          </a:p>
          <a:p>
            <a:pPr algn="just"/>
            <a:r>
              <a:rPr lang="en-US" sz="2100" b="1" u="sng">
                <a:solidFill>
                  <a:srgbClr val="0000FF"/>
                </a:solidFill>
              </a:rPr>
              <a:t>Câu 2:</a:t>
            </a:r>
            <a:r>
              <a:rPr lang="en-US" sz="2100">
                <a:solidFill>
                  <a:srgbClr val="0000FF"/>
                </a:solidFill>
              </a:rPr>
              <a:t> </a:t>
            </a:r>
            <a:r>
              <a:rPr lang="en-US" sz="2100" b="1">
                <a:solidFill>
                  <a:srgbClr val="0000FF"/>
                </a:solidFill>
              </a:rPr>
              <a:t>Nếu viết </a:t>
            </a:r>
            <a:r>
              <a:rPr lang="en-US" sz="2100" b="1" i="1">
                <a:solidFill>
                  <a:srgbClr val="0000FF"/>
                </a:solidFill>
              </a:rPr>
              <a:t>“Người ta gọi chúng tôi là tổ trinh sát mặt đường - </a:t>
            </a:r>
            <a:r>
              <a:rPr lang="en-US" sz="2100" b="1" i="1" u="sng">
                <a:solidFill>
                  <a:srgbClr val="0000FF"/>
                </a:solidFill>
              </a:rPr>
              <a:t>cái tên gợi sự khát khao làm nên những sự tích anh hùng</a:t>
            </a:r>
            <a:r>
              <a:rPr lang="en-US" sz="2100" b="1" i="1">
                <a:solidFill>
                  <a:srgbClr val="0000FF"/>
                </a:solidFill>
              </a:rPr>
              <a:t>.”</a:t>
            </a:r>
            <a:r>
              <a:rPr lang="en-US" sz="2100" b="1">
                <a:solidFill>
                  <a:srgbClr val="0000FF"/>
                </a:solidFill>
              </a:rPr>
              <a:t> thì bộ phận được gạch chân là thành phần nào của câu? Việc tách riêng thành phần ấy làm một câu độc lập góp phần nhấn mạnh điều gì?</a:t>
            </a:r>
            <a:endParaRPr lang="en-US" sz="2100">
              <a:solidFill>
                <a:srgbClr val="0000FF"/>
              </a:solidFill>
            </a:endParaRPr>
          </a:p>
          <a:p>
            <a:pPr algn="just"/>
            <a:r>
              <a:rPr lang="en-US" sz="2100">
                <a:solidFill>
                  <a:srgbClr val="0000FF"/>
                </a:solidFill>
              </a:rPr>
              <a:t>     - Xác định được bộ phận gạch chân là thành phần phụ chú: </a:t>
            </a:r>
          </a:p>
          <a:p>
            <a:pPr algn="just"/>
            <a:r>
              <a:rPr lang="en-US" sz="2100">
                <a:solidFill>
                  <a:srgbClr val="0000FF"/>
                </a:solidFill>
              </a:rPr>
              <a:t>     - Tác dụng: Việc tách bộ phận phụ chú thành câu riêng như vậy có tác dụng nhấn mạnh phẩm chất của ba nữ thanh niên xung phong: Sống có lí tưởng, có mục đích, có trách nhiệm, có trái tim yêu nước nồng nàn, sẵn sàng hi sinh cho sự nghiệp giải phóng đất.</a:t>
            </a:r>
          </a:p>
        </p:txBody>
      </p:sp>
    </p:spTree>
    <p:extLst>
      <p:ext uri="{BB962C8B-B14F-4D97-AF65-F5344CB8AC3E}">
        <p14:creationId xmlns="" xmlns:p14="http://schemas.microsoft.com/office/powerpoint/2010/main" val="388944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10" name="TextBox 9">
            <a:extLst>
              <a:ext uri="{FF2B5EF4-FFF2-40B4-BE49-F238E27FC236}">
                <a16:creationId xmlns="" xmlns:a16="http://schemas.microsoft.com/office/drawing/2014/main" id="{6A952B58-ED73-4837-9794-158A5CFC85A7}"/>
              </a:ext>
            </a:extLst>
          </p:cNvPr>
          <p:cNvSpPr txBox="1"/>
          <p:nvPr/>
        </p:nvSpPr>
        <p:spPr>
          <a:xfrm>
            <a:off x="161365" y="606344"/>
            <a:ext cx="11846858" cy="5282215"/>
          </a:xfrm>
          <a:prstGeom prst="rect">
            <a:avLst/>
          </a:prstGeom>
          <a:noFill/>
        </p:spPr>
        <p:txBody>
          <a:bodyPr wrap="square" rtlCol="0">
            <a:spAutoFit/>
          </a:bodyPr>
          <a:lstStyle/>
          <a:p>
            <a:pPr marL="0" marR="0" algn="just">
              <a:lnSpc>
                <a:spcPct val="150000"/>
              </a:lnSpc>
              <a:spcBef>
                <a:spcPts val="0"/>
              </a:spcBef>
              <a:spcAft>
                <a:spcPts val="0"/>
              </a:spcAft>
            </a:pPr>
            <a:r>
              <a:rPr lang="en-US" sz="2400" b="1">
                <a:solidFill>
                  <a:srgbClr val="FF0000"/>
                </a:solidFill>
                <a:latin typeface="+mj-lt"/>
                <a:ea typeface="Calibri" panose="020F0502020204030204" pitchFamily="34" charset="0"/>
                <a:cs typeface="Times New Roman" panose="02020603050405020304" pitchFamily="18" charset="0"/>
              </a:rPr>
              <a:t>3</a:t>
            </a:r>
            <a:r>
              <a:rPr lang="en-US" sz="2400" b="1">
                <a:solidFill>
                  <a:srgbClr val="FF0000"/>
                </a:solidFill>
                <a:effectLst/>
                <a:latin typeface="+mj-lt"/>
                <a:ea typeface="Calibri" panose="020F0502020204030204" pitchFamily="34" charset="0"/>
                <a:cs typeface="Times New Roman" panose="02020603050405020304" pitchFamily="18" charset="0"/>
              </a:rPr>
              <a:t>. Ý nghĩa nhan đề</a:t>
            </a:r>
            <a:endParaRPr lang="en-US" sz="2400">
              <a:solidFill>
                <a:srgbClr val="FF0000"/>
              </a:solidFill>
              <a:effectLst/>
              <a:latin typeface="+mj-lt"/>
              <a:ea typeface="Calibri" panose="020F0502020204030204" pitchFamily="34" charset="0"/>
              <a:cs typeface="Times New Roman" panose="02020603050405020304" pitchFamily="18" charset="0"/>
            </a:endParaRPr>
          </a:p>
          <a:p>
            <a:pPr marL="0" marR="0" indent="22860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Nhan đề là một cụm danh từ.</a:t>
            </a:r>
          </a:p>
          <a:p>
            <a:pPr marL="0" marR="0" indent="22860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Hình ảnh những ngôi sao chỉ là một chi tiết xuất hiện thoáng qua trong kí ức của nhân vật chính Phương Định khi bất chợt có cơn mưa đá, gợi cho cô nhớ đến những ngọn điện trên quảng trường lung linh như những ngôi sao trong câu chuyện cổ tích nói về xứ sở thần tiên.</a:t>
            </a:r>
          </a:p>
          <a:p>
            <a:pPr marL="0" marR="0" indent="22860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Nhà văn lấy hình ảnh này để đặt tên cho truyện ngắn của mình. Phải chăng đây là một nhan đề lãng mạn, một ẩn dụ mang ý nghĩa biểu tượng?</a:t>
            </a:r>
          </a:p>
          <a:p>
            <a:pPr marL="0" marR="0" indent="22860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Tên văn bản gợi sự liên tưởng về vẻ đẹp tâm hồn, trẻ trung, mơ mộng, nhạy cảm cùng những phẩm chất anh hùng của ba cô gái. Họ là những ngôi sao xa xôi đã vượt lên khói bom, đạn lửa, vượt qua cái chết để lung linh, lấp lánh, tỏa sáng trên bầu trời Trường Sơn.</a:t>
            </a:r>
          </a:p>
        </p:txBody>
      </p:sp>
    </p:spTree>
    <p:extLst>
      <p:ext uri="{BB962C8B-B14F-4D97-AF65-F5344CB8AC3E}">
        <p14:creationId xmlns="" xmlns:p14="http://schemas.microsoft.com/office/powerpoint/2010/main" val="38249029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35079"/>
            <a:ext cx="12011891" cy="6278642"/>
          </a:xfrm>
          <a:prstGeom prst="rect">
            <a:avLst/>
          </a:prstGeom>
          <a:noFill/>
        </p:spPr>
        <p:txBody>
          <a:bodyPr wrap="square" rtlCol="0">
            <a:spAutoFit/>
          </a:bodyPr>
          <a:lstStyle/>
          <a:p>
            <a:pPr algn="just"/>
            <a:r>
              <a:rPr lang="en-US" sz="2400" b="1">
                <a:solidFill>
                  <a:srgbClr val="FF0000"/>
                </a:solidFill>
              </a:rPr>
              <a:t>Gợi ý vấn đề 9:</a:t>
            </a:r>
          </a:p>
          <a:p>
            <a:r>
              <a:rPr lang="en-US" sz="2000" b="1" u="sng">
                <a:solidFill>
                  <a:srgbClr val="0000FF"/>
                </a:solidFill>
              </a:rPr>
              <a:t>Câu 3:</a:t>
            </a:r>
            <a:r>
              <a:rPr lang="en-US" sz="2000" b="1">
                <a:solidFill>
                  <a:srgbClr val="0000FF"/>
                </a:solidFill>
              </a:rPr>
              <a:t> Viết đoạn văn làm rõ vẻ đẹp của </a:t>
            </a:r>
            <a:r>
              <a:rPr lang="en-US" sz="2000" b="1" i="1">
                <a:solidFill>
                  <a:srgbClr val="0000FF"/>
                </a:solidFill>
              </a:rPr>
              <a:t>“tổ trinh sát mặt đường”</a:t>
            </a:r>
            <a:r>
              <a:rPr lang="en-US" sz="2000" b="1">
                <a:solidFill>
                  <a:srgbClr val="0000FF"/>
                </a:solidFill>
              </a:rPr>
              <a:t>:</a:t>
            </a:r>
            <a:endParaRPr lang="en-US" sz="2000">
              <a:solidFill>
                <a:srgbClr val="0000FF"/>
              </a:solidFill>
            </a:endParaRPr>
          </a:p>
          <a:p>
            <a:r>
              <a:rPr lang="en-US" sz="2000" b="1">
                <a:solidFill>
                  <a:srgbClr val="0000FF"/>
                </a:solidFill>
                <a:sym typeface="Wingdings" panose="05000000000000000000" pitchFamily="2" charset="2"/>
              </a:rPr>
              <a:t></a:t>
            </a:r>
            <a:r>
              <a:rPr lang="en-US" sz="2000" b="1">
                <a:solidFill>
                  <a:srgbClr val="0000FF"/>
                </a:solidFill>
              </a:rPr>
              <a:t> Phẩm chất chung:</a:t>
            </a:r>
            <a:endParaRPr lang="en-US" sz="2000">
              <a:solidFill>
                <a:srgbClr val="0000FF"/>
              </a:solidFill>
            </a:endParaRPr>
          </a:p>
          <a:p>
            <a:r>
              <a:rPr lang="en-US" sz="2000">
                <a:solidFill>
                  <a:srgbClr val="0000FF"/>
                </a:solidFill>
              </a:rPr>
              <a:t>      - Hoàn cảnh sống và chiến đấu: gian khổ, hiểm nguy…</a:t>
            </a:r>
          </a:p>
          <a:p>
            <a:r>
              <a:rPr lang="en-US" sz="2000">
                <a:solidFill>
                  <a:srgbClr val="0000FF"/>
                </a:solidFill>
              </a:rPr>
              <a:t>      - Tinh thần trách nhiệm cao với công việc.</a:t>
            </a:r>
          </a:p>
          <a:p>
            <a:r>
              <a:rPr lang="en-US" sz="2000">
                <a:solidFill>
                  <a:srgbClr val="0000FF"/>
                </a:solidFill>
              </a:rPr>
              <a:t>      - Có lòng dũng cảm, không sợ hy sinh.</a:t>
            </a:r>
          </a:p>
          <a:p>
            <a:r>
              <a:rPr lang="en-US" sz="2000">
                <a:solidFill>
                  <a:srgbClr val="0000FF"/>
                </a:solidFill>
              </a:rPr>
              <a:t>      - Tình đồng đội gắn bó.</a:t>
            </a:r>
          </a:p>
          <a:p>
            <a:r>
              <a:rPr lang="en-US" sz="2000">
                <a:solidFill>
                  <a:srgbClr val="0000FF"/>
                </a:solidFill>
              </a:rPr>
              <a:t>      - Nhạy cảm, hồn nhiên, lạc quan, yêu đời.</a:t>
            </a:r>
          </a:p>
          <a:p>
            <a:r>
              <a:rPr lang="en-US" sz="2000" b="1">
                <a:solidFill>
                  <a:srgbClr val="0000FF"/>
                </a:solidFill>
                <a:sym typeface="Wingdings" panose="05000000000000000000" pitchFamily="2" charset="2"/>
              </a:rPr>
              <a:t></a:t>
            </a:r>
            <a:r>
              <a:rPr lang="en-US" sz="2000" b="1">
                <a:solidFill>
                  <a:srgbClr val="0000FF"/>
                </a:solidFill>
              </a:rPr>
              <a:t> Những nét riêng:</a:t>
            </a:r>
            <a:endParaRPr lang="en-US" sz="2000">
              <a:solidFill>
                <a:srgbClr val="0000FF"/>
              </a:solidFill>
            </a:endParaRPr>
          </a:p>
          <a:p>
            <a:r>
              <a:rPr lang="en-US" sz="2000">
                <a:solidFill>
                  <a:srgbClr val="0000FF"/>
                </a:solidFill>
              </a:rPr>
              <a:t>      - Nho: thích thêu thùa, tắm suối…</a:t>
            </a:r>
          </a:p>
          <a:p>
            <a:r>
              <a:rPr lang="en-US" sz="2000">
                <a:solidFill>
                  <a:srgbClr val="0000FF"/>
                </a:solidFill>
              </a:rPr>
              <a:t>      - Thao: chăm chép bài hát, sợ máu và vắt…</a:t>
            </a:r>
          </a:p>
          <a:p>
            <a:r>
              <a:rPr lang="en-US" sz="2000">
                <a:solidFill>
                  <a:srgbClr val="0000FF"/>
                </a:solidFill>
              </a:rPr>
              <a:t>      - Phương Định: thích ngắm mình trong gương, ngồi bó gối mơ màng và hát…</a:t>
            </a:r>
          </a:p>
          <a:p>
            <a:r>
              <a:rPr lang="en-US" sz="2000" b="1" u="sng">
                <a:solidFill>
                  <a:srgbClr val="0000FF"/>
                </a:solidFill>
              </a:rPr>
              <a:t>Câu 4:</a:t>
            </a:r>
            <a:r>
              <a:rPr lang="en-US" sz="2000">
                <a:solidFill>
                  <a:srgbClr val="0000FF"/>
                </a:solidFill>
              </a:rPr>
              <a:t> </a:t>
            </a:r>
            <a:r>
              <a:rPr lang="en-US" sz="2000" b="1">
                <a:solidFill>
                  <a:srgbClr val="0000FF"/>
                </a:solidFill>
              </a:rPr>
              <a:t>Từ vẻ đẹp của những con người “khát khao làm nên sự tích anh hùng”, nêu suy nghĩ của bản thân về trách nhiệm của thế hệ trẻ trong công cuộc xây dựng và bảo vệ Tổ quốc ngày nay:</a:t>
            </a:r>
            <a:endParaRPr lang="en-US" sz="2000">
              <a:solidFill>
                <a:srgbClr val="0000FF"/>
              </a:solidFill>
            </a:endParaRPr>
          </a:p>
          <a:p>
            <a:r>
              <a:rPr lang="en-US" sz="2000">
                <a:solidFill>
                  <a:srgbClr val="0000FF"/>
                </a:solidFill>
              </a:rPr>
              <a:t>      Trách nhiệm của thế hệ trẻ với tương lai, vận mệnh đất nước: Trang bị cho mình một hành trang bước vào tương lai:</a:t>
            </a:r>
          </a:p>
          <a:p>
            <a:r>
              <a:rPr lang="en-US" sz="2000">
                <a:solidFill>
                  <a:srgbClr val="0000FF"/>
                </a:solidFill>
              </a:rPr>
              <a:t>      - Rèn luyện sức khỏe tốt. Tu dưỡng phẩm chất đạo đức tốt.</a:t>
            </a:r>
          </a:p>
          <a:p>
            <a:r>
              <a:rPr lang="en-US" sz="2000">
                <a:solidFill>
                  <a:srgbClr val="0000FF"/>
                </a:solidFill>
              </a:rPr>
              <a:t>      - Tích cực học tập, trau dồi tri thức để tiếp thu những kiến thức và thành tựu khoa học tự nhiên và khoa học xã hội thế giới để trở thành người công dân có ích.</a:t>
            </a:r>
          </a:p>
          <a:p>
            <a:r>
              <a:rPr lang="en-US" sz="2000">
                <a:solidFill>
                  <a:srgbClr val="0000FF"/>
                </a:solidFill>
              </a:rPr>
              <a:t>      - Đoàn kết, gắn bó tạo sức mạnh xây dựng và bảo vệ Tổ quốc</a:t>
            </a:r>
          </a:p>
        </p:txBody>
      </p:sp>
    </p:spTree>
    <p:extLst>
      <p:ext uri="{BB962C8B-B14F-4D97-AF65-F5344CB8AC3E}">
        <p14:creationId xmlns="" xmlns:p14="http://schemas.microsoft.com/office/powerpoint/2010/main" val="2620796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770811"/>
          </a:xfrm>
          <a:prstGeom prst="rect">
            <a:avLst/>
          </a:prstGeom>
          <a:noFill/>
        </p:spPr>
        <p:txBody>
          <a:bodyPr wrap="square" rtlCol="0">
            <a:spAutoFit/>
          </a:bodyPr>
          <a:lstStyle/>
          <a:p>
            <a:pPr algn="just"/>
            <a:r>
              <a:rPr lang="en-US" sz="2400" b="1">
                <a:solidFill>
                  <a:srgbClr val="FF0000"/>
                </a:solidFill>
              </a:rPr>
              <a:t>10. Vấn đề 10:</a:t>
            </a:r>
            <a:r>
              <a:rPr lang="en-US" sz="2400">
                <a:solidFill>
                  <a:srgbClr val="FF0000"/>
                </a:solidFill>
              </a:rPr>
              <a:t> </a:t>
            </a:r>
            <a:r>
              <a:rPr lang="en-US" sz="2300">
                <a:solidFill>
                  <a:srgbClr val="0000FF"/>
                </a:solidFill>
              </a:rPr>
              <a:t>Dưới đây là đoạn trích trong truyện ngắn “Những ngôi sao xa xôi” của Lê Minh Khuê:</a:t>
            </a:r>
          </a:p>
          <a:p>
            <a:pPr algn="just"/>
            <a:r>
              <a:rPr lang="en-US" sz="2300" i="1">
                <a:solidFill>
                  <a:srgbClr val="0000FF"/>
                </a:solidFill>
              </a:rPr>
              <a:t>	“Bên ngoài nóng trên 30 độ, chui vào hang là sà ngay đến một thế giới khác. Cái mát lạnh làm toàn thân run lên đột ngột. Rồi ngửa cổ uống nước, trong ca hay trong bi đông. Nước suối pha đường. Xong thì nằm dài trên nền ẩm, lười biếng nheo mắt nghe ca nhạc từ cái đài bán dẫn nhỏ mà lúc nào cũng có pin đầy đủ. Có thể nghe, có thể nghĩ lung tung…”</a:t>
            </a:r>
            <a:endParaRPr lang="en-US" sz="2300">
              <a:solidFill>
                <a:srgbClr val="0000FF"/>
              </a:solidFill>
            </a:endParaRPr>
          </a:p>
          <a:p>
            <a:pPr algn="r"/>
            <a:r>
              <a:rPr lang="en-US" sz="2300">
                <a:solidFill>
                  <a:srgbClr val="0000FF"/>
                </a:solidFill>
              </a:rPr>
              <a:t>(Trích </a:t>
            </a:r>
            <a:r>
              <a:rPr lang="en-US" sz="2300" i="1">
                <a:solidFill>
                  <a:srgbClr val="0000FF"/>
                </a:solidFill>
              </a:rPr>
              <a:t>Ngữ văn 9</a:t>
            </a:r>
            <a:r>
              <a:rPr lang="en-US" sz="2300">
                <a:solidFill>
                  <a:srgbClr val="0000FF"/>
                </a:solidFill>
              </a:rPr>
              <a:t>, tập 1)</a:t>
            </a:r>
          </a:p>
          <a:p>
            <a:pPr algn="just"/>
            <a:r>
              <a:rPr lang="en-US" sz="2300" b="1" u="sng">
                <a:solidFill>
                  <a:srgbClr val="0000FF"/>
                </a:solidFill>
              </a:rPr>
              <a:t>Câu 1:</a:t>
            </a:r>
            <a:r>
              <a:rPr lang="en-US" sz="2300">
                <a:solidFill>
                  <a:srgbClr val="0000FF"/>
                </a:solidFill>
              </a:rPr>
              <a:t> Xét về hình thức và cấu tạo ngữ pháp, các câu văn trong đoạn trích trên có gì đặc biệt? Cách sử dụng các câu văn như vậy có tác dụng gì trong việc miêu tả nhân vật?</a:t>
            </a:r>
          </a:p>
          <a:p>
            <a:pPr algn="just"/>
            <a:r>
              <a:rPr lang="en-US" sz="2300" b="1" u="sng">
                <a:solidFill>
                  <a:srgbClr val="0000FF"/>
                </a:solidFill>
              </a:rPr>
              <a:t>Câu 2:</a:t>
            </a:r>
            <a:r>
              <a:rPr lang="en-US" sz="2300" b="1">
                <a:solidFill>
                  <a:srgbClr val="0000FF"/>
                </a:solidFill>
              </a:rPr>
              <a:t> </a:t>
            </a:r>
            <a:r>
              <a:rPr lang="en-US" sz="2300">
                <a:solidFill>
                  <a:srgbClr val="0000FF"/>
                </a:solidFill>
              </a:rPr>
              <a:t>Vì sao truyện viết về ba cô gái trong tổ trinh sát mặt đường nhưng tác giả lại đặt tên là “Những ngôi sao xa xôi”?</a:t>
            </a:r>
          </a:p>
          <a:p>
            <a:pPr algn="just"/>
            <a:r>
              <a:rPr lang="en-US" sz="2300" b="1" u="sng">
                <a:solidFill>
                  <a:srgbClr val="0000FF"/>
                </a:solidFill>
              </a:rPr>
              <a:t>Câu 3:</a:t>
            </a:r>
            <a:r>
              <a:rPr lang="en-US" sz="2300" b="1">
                <a:solidFill>
                  <a:srgbClr val="0000FF"/>
                </a:solidFill>
              </a:rPr>
              <a:t> </a:t>
            </a:r>
            <a:r>
              <a:rPr lang="en-US" sz="2300">
                <a:solidFill>
                  <a:srgbClr val="0000FF"/>
                </a:solidFill>
              </a:rPr>
              <a:t>Truyện ngắn “Những ngôi sao xa xôi” đã khắc họa rõ nét những vẻ đẹp của ba cô gái trẻ trong công việc phá bom đầy nguy hiểm. Họ là những đại diện tiêu biểu cho thế hệ trẻ Việt Nam thời đại chống Mỹ anh hùng. Hãy trình bày suy nghĩ của em về thế hệ trẻ Việt Nam thời chống Mỹ.</a:t>
            </a:r>
          </a:p>
        </p:txBody>
      </p:sp>
    </p:spTree>
    <p:extLst>
      <p:ext uri="{BB962C8B-B14F-4D97-AF65-F5344CB8AC3E}">
        <p14:creationId xmlns="" xmlns:p14="http://schemas.microsoft.com/office/powerpoint/2010/main" val="2425599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51121"/>
            <a:ext cx="12011891" cy="5955476"/>
          </a:xfrm>
          <a:prstGeom prst="rect">
            <a:avLst/>
          </a:prstGeom>
          <a:noFill/>
        </p:spPr>
        <p:txBody>
          <a:bodyPr wrap="square" rtlCol="0">
            <a:spAutoFit/>
          </a:bodyPr>
          <a:lstStyle/>
          <a:p>
            <a:pPr algn="just"/>
            <a:r>
              <a:rPr lang="en-US" sz="2400" b="1">
                <a:solidFill>
                  <a:srgbClr val="FF0000"/>
                </a:solidFill>
              </a:rPr>
              <a:t>Gợi ý vấn đề 10:</a:t>
            </a:r>
          </a:p>
          <a:p>
            <a:pPr algn="just"/>
            <a:r>
              <a:rPr lang="en-US" sz="2100" b="1" u="sng">
                <a:solidFill>
                  <a:srgbClr val="0000FF"/>
                </a:solidFill>
              </a:rPr>
              <a:t>Câu 1:</a:t>
            </a:r>
            <a:r>
              <a:rPr lang="en-US" sz="2100">
                <a:solidFill>
                  <a:srgbClr val="0000FF"/>
                </a:solidFill>
              </a:rPr>
              <a:t> </a:t>
            </a:r>
            <a:r>
              <a:rPr lang="en-US" sz="2100" b="1">
                <a:solidFill>
                  <a:srgbClr val="0000FF"/>
                </a:solidFill>
              </a:rPr>
              <a:t>Xét về hình thức và cấu tạo ngữ pháp, các câu văn trong đoạn trích trên có gì đặc biệt? Cách sử dụng các câu văn như vậy có tác dụng gì trong việc miêu tả nhân vật?</a:t>
            </a:r>
            <a:endParaRPr lang="en-US" sz="2100">
              <a:solidFill>
                <a:srgbClr val="0000FF"/>
              </a:solidFill>
            </a:endParaRPr>
          </a:p>
          <a:p>
            <a:pPr algn="just"/>
            <a:r>
              <a:rPr lang="en-US" sz="2100">
                <a:solidFill>
                  <a:srgbClr val="0000FF"/>
                </a:solidFill>
              </a:rPr>
              <a:t>    - Đoạn trích sử dụng các câu văn dài, có sử dụng câu rút gọn chủ ngữ.</a:t>
            </a:r>
          </a:p>
          <a:p>
            <a:pPr algn="just"/>
            <a:r>
              <a:rPr lang="en-US" sz="2100">
                <a:solidFill>
                  <a:srgbClr val="0000FF"/>
                </a:solidFill>
              </a:rPr>
              <a:t>    - Tác dụng: </a:t>
            </a:r>
          </a:p>
          <a:p>
            <a:pPr algn="just"/>
            <a:r>
              <a:rPr lang="en-US" sz="2100">
                <a:solidFill>
                  <a:srgbClr val="0000FF"/>
                </a:solidFill>
              </a:rPr>
              <a:t>	+ Tạo nhịp kể chậm rãi, giọng điệu mềm mại.</a:t>
            </a:r>
          </a:p>
          <a:p>
            <a:pPr algn="just"/>
            <a:r>
              <a:rPr lang="en-US" sz="2100">
                <a:solidFill>
                  <a:srgbClr val="0000FF"/>
                </a:solidFill>
              </a:rPr>
              <a:t>	+ Góp phần miêu tả những phút giây nghỉ ngơi rất mơ mộng, rất con gái của các nữ thanh niên xung phong sau những lúc phá bom căng thẳng.</a:t>
            </a:r>
          </a:p>
          <a:p>
            <a:pPr algn="just"/>
            <a:r>
              <a:rPr lang="en-US" sz="2100" b="1" u="sng">
                <a:solidFill>
                  <a:srgbClr val="0000FF"/>
                </a:solidFill>
              </a:rPr>
              <a:t>Câu 2:</a:t>
            </a:r>
            <a:r>
              <a:rPr lang="en-US" sz="2100" b="1">
                <a:solidFill>
                  <a:srgbClr val="0000FF"/>
                </a:solidFill>
              </a:rPr>
              <a:t> Vì sao truyện viết về ba cô gái trong tổ trinh sát mặt đường nhưng tác giả lại đặt tên là “Những ngôi sao xa xôi”?</a:t>
            </a:r>
            <a:endParaRPr lang="en-US" sz="2100">
              <a:solidFill>
                <a:srgbClr val="0000FF"/>
              </a:solidFill>
            </a:endParaRPr>
          </a:p>
          <a:p>
            <a:pPr algn="just"/>
            <a:r>
              <a:rPr lang="en-US" sz="2100">
                <a:solidFill>
                  <a:srgbClr val="0000FF"/>
                </a:solidFill>
              </a:rPr>
              <a:t>Nhà văn lấy hình ảnh những ngôi sao xa xôi để đặt tên cho truyện ngắn vì:</a:t>
            </a:r>
          </a:p>
          <a:p>
            <a:pPr algn="just"/>
            <a:r>
              <a:rPr lang="en-US" sz="2100">
                <a:solidFill>
                  <a:srgbClr val="0000FF"/>
                </a:solidFill>
              </a:rPr>
              <a:t>     - Đây là một chi tiết xuất hiện thoáng qua trong kí ức của Phương Định trong một lần bất chợt gặp cơn mưa đá khiến cô nhớ về tuổi thơ, về thành phố thân yêu – những ký ức ấy luôn thường trực, là động lực cho cô chiến đấu.</a:t>
            </a:r>
          </a:p>
          <a:p>
            <a:pPr algn="just"/>
            <a:r>
              <a:rPr lang="en-US" sz="2100">
                <a:solidFill>
                  <a:srgbClr val="0000FF"/>
                </a:solidFill>
              </a:rPr>
              <a:t>     - Đây chính là hình ảnh đầy chất thơ, ẩn dụ cho vẻ đẹp tâm hồn trẻ trung, mơ mộng và nhạy cảm của Phương Định. Đồng thời hình ảnh những ngôi sao xa xôi còn gợi liên tưởng đến những cô gái trong câu chuyện: họ như những ngôi sao xa xôi ẩn hiện, vượt lên trên bom đạn và cái chết để mãi lung linh, lấp lánh trên bầu trời.</a:t>
            </a:r>
          </a:p>
        </p:txBody>
      </p:sp>
    </p:spTree>
    <p:extLst>
      <p:ext uri="{BB962C8B-B14F-4D97-AF65-F5344CB8AC3E}">
        <p14:creationId xmlns="" xmlns:p14="http://schemas.microsoft.com/office/powerpoint/2010/main" val="1049983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51121"/>
            <a:ext cx="12011891" cy="4154984"/>
          </a:xfrm>
          <a:prstGeom prst="rect">
            <a:avLst/>
          </a:prstGeom>
          <a:noFill/>
        </p:spPr>
        <p:txBody>
          <a:bodyPr wrap="square" rtlCol="0">
            <a:spAutoFit/>
          </a:bodyPr>
          <a:lstStyle/>
          <a:p>
            <a:pPr algn="just"/>
            <a:r>
              <a:rPr lang="en-US" sz="2400" b="1">
                <a:solidFill>
                  <a:srgbClr val="FF0000"/>
                </a:solidFill>
              </a:rPr>
              <a:t>Gợi ý vấn đề 10:</a:t>
            </a:r>
          </a:p>
          <a:p>
            <a:pPr algn="just"/>
            <a:r>
              <a:rPr lang="en-US" sz="2400" b="1" u="sng">
                <a:solidFill>
                  <a:srgbClr val="0000FF"/>
                </a:solidFill>
              </a:rPr>
              <a:t>Câu 3:</a:t>
            </a:r>
            <a:r>
              <a:rPr lang="en-US" sz="2400" b="1">
                <a:solidFill>
                  <a:srgbClr val="0000FF"/>
                </a:solidFill>
              </a:rPr>
              <a:t> Hãy trình bày suy nghĩ của em về thế hệ trẻ Việt Nam thời chống Mỹ:</a:t>
            </a:r>
            <a:endParaRPr lang="en-US" sz="2400">
              <a:solidFill>
                <a:srgbClr val="0000FF"/>
              </a:solidFill>
            </a:endParaRPr>
          </a:p>
          <a:p>
            <a:pPr algn="just"/>
            <a:r>
              <a:rPr lang="pt-BR" sz="2400">
                <a:solidFill>
                  <a:srgbClr val="0000FF"/>
                </a:solidFill>
              </a:rPr>
              <a:t>      - Cảm phục trước lòng yêu nước, sự gan dạ, dũng cảm, dám đối mặt với khó khăn của họ.</a:t>
            </a:r>
            <a:endParaRPr lang="en-US" sz="2400">
              <a:solidFill>
                <a:srgbClr val="0000FF"/>
              </a:solidFill>
            </a:endParaRPr>
          </a:p>
          <a:p>
            <a:pPr algn="just"/>
            <a:r>
              <a:rPr lang="pt-BR" sz="2400">
                <a:solidFill>
                  <a:srgbClr val="0000FF"/>
                </a:solidFill>
              </a:rPr>
              <a:t>      - Yêu mến bởi họ lạc quan, yêu đời ngay trong hoàn cảnh khói lửa đạn bom.</a:t>
            </a:r>
            <a:endParaRPr lang="en-US" sz="2400">
              <a:solidFill>
                <a:srgbClr val="0000FF"/>
              </a:solidFill>
            </a:endParaRPr>
          </a:p>
          <a:p>
            <a:pPr algn="just"/>
            <a:r>
              <a:rPr lang="pt-BR" sz="2400">
                <a:solidFill>
                  <a:srgbClr val="0000FF"/>
                </a:solidFill>
              </a:rPr>
              <a:t>      - Tự hào về tuổi trẻ Việt Nam trong kháng chiến chống Mỹ. Biết ơn những con người đã đem cả tuổi thanh xuân và tính mạng của mình để đổi lấy độc lập tự do cho Tổ quốc. Sự hy sinh của họ đã góp một phần to lớn vào sự nghiệp giải phóng dân tộc, thống nhất đất nước.</a:t>
            </a:r>
            <a:endParaRPr lang="en-US" sz="2400">
              <a:solidFill>
                <a:srgbClr val="0000FF"/>
              </a:solidFill>
            </a:endParaRPr>
          </a:p>
          <a:p>
            <a:pPr algn="just"/>
            <a:r>
              <a:rPr lang="pt-BR" sz="2400">
                <a:solidFill>
                  <a:srgbClr val="0000FF"/>
                </a:solidFill>
              </a:rPr>
              <a:t>      - Liên hệ với bản thân: Bộc lộ ý thức kế thừa và phát huy truyền thống cách mạng của thế hệ đi trước.</a:t>
            </a:r>
            <a:endParaRPr lang="en-US" sz="2400">
              <a:solidFill>
                <a:srgbClr val="0000FF"/>
              </a:solidFill>
            </a:endParaRPr>
          </a:p>
        </p:txBody>
      </p:sp>
    </p:spTree>
    <p:extLst>
      <p:ext uri="{BB962C8B-B14F-4D97-AF65-F5344CB8AC3E}">
        <p14:creationId xmlns="" xmlns:p14="http://schemas.microsoft.com/office/powerpoint/2010/main" val="3336555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262979"/>
          </a:xfrm>
          <a:prstGeom prst="rect">
            <a:avLst/>
          </a:prstGeom>
          <a:noFill/>
        </p:spPr>
        <p:txBody>
          <a:bodyPr wrap="square" rtlCol="0">
            <a:spAutoFit/>
          </a:bodyPr>
          <a:lstStyle/>
          <a:p>
            <a:pPr algn="just"/>
            <a:r>
              <a:rPr lang="en-US" sz="2400" b="1">
                <a:solidFill>
                  <a:srgbClr val="FF0000"/>
                </a:solidFill>
              </a:rPr>
              <a:t>11. Vấn đề 11:</a:t>
            </a:r>
            <a:r>
              <a:rPr lang="en-US" sz="2400">
                <a:solidFill>
                  <a:srgbClr val="FF0000"/>
                </a:solidFill>
              </a:rPr>
              <a:t> </a:t>
            </a:r>
            <a:r>
              <a:rPr lang="en-US" sz="2400">
                <a:solidFill>
                  <a:srgbClr val="0000FF"/>
                </a:solidFill>
              </a:rPr>
              <a:t>Đọc đoạn trích sau và trả lời câu hỏi:</a:t>
            </a:r>
          </a:p>
          <a:p>
            <a:pPr algn="just"/>
            <a:r>
              <a:rPr lang="en-US" sz="2400" i="1">
                <a:solidFill>
                  <a:srgbClr val="0000FF"/>
                </a:solidFill>
              </a:rPr>
              <a:t>	Chúng tôi bị bom vùi luôn. Có khi bò trên cao điểm về chỉ thấy hai con mắt lấp lánh. Cười thì hàm răng trắng loá trên khuôn mặt nhem nhuốc. Những lúc đó, chúng tôi gọi nhau là "những con quỷ mắt đen".</a:t>
            </a:r>
            <a:endParaRPr lang="en-US" sz="2400">
              <a:solidFill>
                <a:srgbClr val="0000FF"/>
              </a:solidFill>
            </a:endParaRPr>
          </a:p>
          <a:p>
            <a:pPr algn="just"/>
            <a:r>
              <a:rPr lang="en-US" sz="2400" b="1" u="sng">
                <a:solidFill>
                  <a:srgbClr val="0000FF"/>
                </a:solidFill>
              </a:rPr>
              <a:t>Câu 1:</a:t>
            </a:r>
            <a:r>
              <a:rPr lang="en-US" sz="2400">
                <a:solidFill>
                  <a:srgbClr val="0000FF"/>
                </a:solidFill>
              </a:rPr>
              <a:t> Đoạn văn trên trích trong văn bản nào? Tác giả là ai? Nêu hoàn cảnh sáng tác của tác phẩm.</a:t>
            </a:r>
          </a:p>
          <a:p>
            <a:pPr algn="just"/>
            <a:r>
              <a:rPr lang="en-US" sz="2400" b="1" u="sng">
                <a:solidFill>
                  <a:srgbClr val="0000FF"/>
                </a:solidFill>
              </a:rPr>
              <a:t>Câu 2:</a:t>
            </a:r>
            <a:r>
              <a:rPr lang="en-US" sz="2400">
                <a:solidFill>
                  <a:srgbClr val="0000FF"/>
                </a:solidFill>
              </a:rPr>
              <a:t> Câu văn </a:t>
            </a:r>
            <a:r>
              <a:rPr lang="en-US" sz="2400" i="1">
                <a:solidFill>
                  <a:srgbClr val="0000FF"/>
                </a:solidFill>
              </a:rPr>
              <a:t>“Những lúc đó, chúng tôi gọi nhau là những con quỷ mắt đen” </a:t>
            </a:r>
            <a:r>
              <a:rPr lang="en-US" sz="2400">
                <a:solidFill>
                  <a:srgbClr val="0000FF"/>
                </a:solidFill>
              </a:rPr>
              <a:t>gợi cho em liên tưởng đến câu thơ nào có trong chương trình Ngữ văn 9, nêu tên bài thơ và tác giả?</a:t>
            </a:r>
          </a:p>
          <a:p>
            <a:pPr algn="just"/>
            <a:r>
              <a:rPr lang="en-US" sz="2400" b="1" u="sng">
                <a:solidFill>
                  <a:srgbClr val="0000FF"/>
                </a:solidFill>
              </a:rPr>
              <a:t>Câu 3:</a:t>
            </a:r>
            <a:r>
              <a:rPr lang="en-US" sz="2400">
                <a:solidFill>
                  <a:srgbClr val="0000FF"/>
                </a:solidFill>
              </a:rPr>
              <a:t> </a:t>
            </a:r>
            <a:r>
              <a:rPr lang="en-US" sz="2400" i="1">
                <a:solidFill>
                  <a:srgbClr val="0000FF"/>
                </a:solidFill>
              </a:rPr>
              <a:t>“Chúng tôi”</a:t>
            </a:r>
            <a:r>
              <a:rPr lang="en-US" sz="2400">
                <a:solidFill>
                  <a:srgbClr val="0000FF"/>
                </a:solidFill>
              </a:rPr>
              <a:t> được nói tới trong đoạn văn là những ai? Nụ cười và những lời đùa gọi nhau của các nhân vật ấy thể hiện vẻ đẹp nào ở họ?</a:t>
            </a:r>
          </a:p>
          <a:p>
            <a:pPr algn="just"/>
            <a:r>
              <a:rPr lang="en-US" sz="2400" b="1" u="sng">
                <a:solidFill>
                  <a:srgbClr val="0000FF"/>
                </a:solidFill>
              </a:rPr>
              <a:t>Câu 4:</a:t>
            </a:r>
            <a:r>
              <a:rPr lang="en-US" sz="2400">
                <a:solidFill>
                  <a:srgbClr val="0000FF"/>
                </a:solidFill>
              </a:rPr>
              <a:t> Từ đó, chúng ta thấy khi gặp khó khăn, thử thách trong cuộc sống, rất cần tinh thần lạc quan, ý chí và nghị lực. Hãy viết đoạn văn nghị luận khoảng 10 câu để bàn về vấn đề trên.</a:t>
            </a:r>
          </a:p>
        </p:txBody>
      </p:sp>
    </p:spTree>
    <p:extLst>
      <p:ext uri="{BB962C8B-B14F-4D97-AF65-F5344CB8AC3E}">
        <p14:creationId xmlns="" xmlns:p14="http://schemas.microsoft.com/office/powerpoint/2010/main" val="1131794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35079"/>
            <a:ext cx="12011891" cy="5632311"/>
          </a:xfrm>
          <a:prstGeom prst="rect">
            <a:avLst/>
          </a:prstGeom>
          <a:noFill/>
        </p:spPr>
        <p:txBody>
          <a:bodyPr wrap="square" rtlCol="0">
            <a:spAutoFit/>
          </a:bodyPr>
          <a:lstStyle/>
          <a:p>
            <a:pPr algn="just"/>
            <a:r>
              <a:rPr lang="en-US" sz="2400" b="1">
                <a:solidFill>
                  <a:srgbClr val="FF0000"/>
                </a:solidFill>
              </a:rPr>
              <a:t>Gợi ý vấn đề 11:</a:t>
            </a:r>
          </a:p>
          <a:p>
            <a:pPr algn="just"/>
            <a:r>
              <a:rPr lang="en-US" sz="2100" b="1" u="sng">
                <a:solidFill>
                  <a:srgbClr val="0000FF"/>
                </a:solidFill>
              </a:rPr>
              <a:t>Câu 1:</a:t>
            </a:r>
            <a:r>
              <a:rPr lang="en-US" sz="2100">
                <a:solidFill>
                  <a:srgbClr val="0000FF"/>
                </a:solidFill>
              </a:rPr>
              <a:t> </a:t>
            </a:r>
            <a:r>
              <a:rPr lang="en-US" sz="2100" b="1">
                <a:solidFill>
                  <a:srgbClr val="0000FF"/>
                </a:solidFill>
              </a:rPr>
              <a:t>Đoạn văn trên trích trong văn bản nào? Tác giả là ai? Nêu hoàn cảnh sáng tác của tác phẩm:</a:t>
            </a:r>
            <a:endParaRPr lang="en-US" sz="2100">
              <a:solidFill>
                <a:srgbClr val="0000FF"/>
              </a:solidFill>
            </a:endParaRPr>
          </a:p>
          <a:p>
            <a:pPr algn="just"/>
            <a:r>
              <a:rPr lang="en-US" sz="2100">
                <a:solidFill>
                  <a:srgbClr val="0000FF"/>
                </a:solidFill>
              </a:rPr>
              <a:t>    - Tác phẩm: </a:t>
            </a:r>
            <a:r>
              <a:rPr lang="en-US" sz="2100" b="1">
                <a:solidFill>
                  <a:srgbClr val="0000FF"/>
                </a:solidFill>
              </a:rPr>
              <a:t>Những ngôi sao xa xôi.</a:t>
            </a:r>
            <a:endParaRPr lang="en-US" sz="2100">
              <a:solidFill>
                <a:srgbClr val="0000FF"/>
              </a:solidFill>
            </a:endParaRPr>
          </a:p>
          <a:p>
            <a:pPr algn="just"/>
            <a:r>
              <a:rPr lang="en-US" sz="2100">
                <a:solidFill>
                  <a:srgbClr val="0000FF"/>
                </a:solidFill>
              </a:rPr>
              <a:t>    - Tác giả: Lê Minh Khuê.</a:t>
            </a:r>
          </a:p>
          <a:p>
            <a:pPr algn="just"/>
            <a:r>
              <a:rPr lang="en-US" sz="2100">
                <a:solidFill>
                  <a:srgbClr val="0000FF"/>
                </a:solidFill>
              </a:rPr>
              <a:t>    - Hoàn cảnh sáng tác: Truyện được sáng tác vào năm 1971, trong lúc cuộc kháng chiến chống Mĩ đang diễn ra ác liệt. Khi tác giả đang là phóng viên hoạt động trên tuyến đường Trường Sơn.</a:t>
            </a:r>
          </a:p>
          <a:p>
            <a:pPr algn="just"/>
            <a:r>
              <a:rPr lang="en-US" sz="2100" b="1" u="sng">
                <a:solidFill>
                  <a:srgbClr val="0000FF"/>
                </a:solidFill>
              </a:rPr>
              <a:t>Câu 2:</a:t>
            </a:r>
            <a:r>
              <a:rPr lang="en-US" sz="2100">
                <a:solidFill>
                  <a:srgbClr val="0000FF"/>
                </a:solidFill>
              </a:rPr>
              <a:t> </a:t>
            </a:r>
            <a:r>
              <a:rPr lang="en-US" sz="2100" b="1">
                <a:solidFill>
                  <a:srgbClr val="0000FF"/>
                </a:solidFill>
              </a:rPr>
              <a:t>Câu văn "</a:t>
            </a:r>
            <a:r>
              <a:rPr lang="en-US" sz="2100" b="1" i="1">
                <a:solidFill>
                  <a:srgbClr val="0000FF"/>
                </a:solidFill>
              </a:rPr>
              <a:t>Những lúc đó, chúng tôi gọi nhau là những con quỷ mắt đen" </a:t>
            </a:r>
            <a:r>
              <a:rPr lang="en-US" sz="2100" b="1">
                <a:solidFill>
                  <a:srgbClr val="0000FF"/>
                </a:solidFill>
              </a:rPr>
              <a:t>gợi cho em liên tưởng đến câu thơ nào có trong chương trình Ngữ văn 9, nêu tên bài thơ và tác giả:</a:t>
            </a:r>
            <a:endParaRPr lang="en-US" sz="2100">
              <a:solidFill>
                <a:srgbClr val="0000FF"/>
              </a:solidFill>
            </a:endParaRPr>
          </a:p>
          <a:p>
            <a:pPr algn="just"/>
            <a:r>
              <a:rPr lang="en-US" sz="2100">
                <a:solidFill>
                  <a:srgbClr val="0000FF"/>
                </a:solidFill>
              </a:rPr>
              <a:t>    - Câu văn "</a:t>
            </a:r>
            <a:r>
              <a:rPr lang="en-US" sz="2100" i="1">
                <a:solidFill>
                  <a:srgbClr val="0000FF"/>
                </a:solidFill>
              </a:rPr>
              <a:t>Những lúc đó, chúng tôi gọi nhau là những con quỷ mắt đen" </a:t>
            </a:r>
            <a:r>
              <a:rPr lang="en-US" sz="2100">
                <a:solidFill>
                  <a:srgbClr val="0000FF"/>
                </a:solidFill>
              </a:rPr>
              <a:t>gợi cho em liên tưởng đến câu thơ </a:t>
            </a:r>
            <a:r>
              <a:rPr lang="en-US" sz="2100" b="1" i="1">
                <a:solidFill>
                  <a:srgbClr val="0000FF"/>
                </a:solidFill>
              </a:rPr>
              <a:t>"Nhìn nhau mặt lấm cười ha ha"</a:t>
            </a:r>
            <a:r>
              <a:rPr lang="en-US" sz="2100" b="1">
                <a:solidFill>
                  <a:srgbClr val="0000FF"/>
                </a:solidFill>
              </a:rPr>
              <a:t>.</a:t>
            </a:r>
            <a:endParaRPr lang="en-US" sz="2100">
              <a:solidFill>
                <a:srgbClr val="0000FF"/>
              </a:solidFill>
            </a:endParaRPr>
          </a:p>
          <a:p>
            <a:pPr algn="just"/>
            <a:r>
              <a:rPr lang="en-US" sz="2100">
                <a:solidFill>
                  <a:srgbClr val="0000FF"/>
                </a:solidFill>
              </a:rPr>
              <a:t>    - Trong tác phẩm </a:t>
            </a:r>
            <a:r>
              <a:rPr lang="en-US" sz="2100" b="1" i="1">
                <a:solidFill>
                  <a:srgbClr val="0000FF"/>
                </a:solidFill>
              </a:rPr>
              <a:t>"Bài thơ về tiểu đội xe không kính"</a:t>
            </a:r>
            <a:r>
              <a:rPr lang="en-US" sz="2100">
                <a:solidFill>
                  <a:srgbClr val="0000FF"/>
                </a:solidFill>
              </a:rPr>
              <a:t> của Phạm Tiến Duật.</a:t>
            </a:r>
          </a:p>
          <a:p>
            <a:pPr algn="just"/>
            <a:r>
              <a:rPr lang="en-US" sz="2100" b="1" u="sng">
                <a:solidFill>
                  <a:srgbClr val="0000FF"/>
                </a:solidFill>
              </a:rPr>
              <a:t>Câu 3:</a:t>
            </a:r>
            <a:r>
              <a:rPr lang="en-US" sz="2100">
                <a:solidFill>
                  <a:srgbClr val="0000FF"/>
                </a:solidFill>
              </a:rPr>
              <a:t> </a:t>
            </a:r>
            <a:r>
              <a:rPr lang="en-US" sz="2100" b="1" i="1">
                <a:solidFill>
                  <a:srgbClr val="0000FF"/>
                </a:solidFill>
              </a:rPr>
              <a:t>"Chúng tôi"</a:t>
            </a:r>
            <a:r>
              <a:rPr lang="en-US" sz="2100" b="1">
                <a:solidFill>
                  <a:srgbClr val="0000FF"/>
                </a:solidFill>
              </a:rPr>
              <a:t> được nói tới trong đoạn văn là những ai? Nụ cười và những lời đùa gọi nhau của các nhân vật ấy thể hiện vẻ đẹp nào ở họ?</a:t>
            </a:r>
            <a:endParaRPr lang="en-US" sz="2100">
              <a:solidFill>
                <a:srgbClr val="0000FF"/>
              </a:solidFill>
            </a:endParaRPr>
          </a:p>
          <a:p>
            <a:pPr algn="just"/>
            <a:r>
              <a:rPr lang="en-US" sz="2100">
                <a:solidFill>
                  <a:srgbClr val="0000FF"/>
                </a:solidFill>
              </a:rPr>
              <a:t>    - </a:t>
            </a:r>
            <a:r>
              <a:rPr lang="en-US" sz="2100" i="1">
                <a:solidFill>
                  <a:srgbClr val="0000FF"/>
                </a:solidFill>
              </a:rPr>
              <a:t>"Chúng tôi"</a:t>
            </a:r>
            <a:r>
              <a:rPr lang="en-US" sz="2100">
                <a:solidFill>
                  <a:srgbClr val="0000FF"/>
                </a:solidFill>
              </a:rPr>
              <a:t> được nói tới trong đoạn văn là ba cô gái: Nho, Thao, Phương Định.</a:t>
            </a:r>
          </a:p>
          <a:p>
            <a:pPr algn="just"/>
            <a:r>
              <a:rPr lang="en-US" sz="2100">
                <a:solidFill>
                  <a:srgbClr val="0000FF"/>
                </a:solidFill>
              </a:rPr>
              <a:t>    - Nụ cười và những lời đùa gọi nhau của các nhân vật ấy gợi lên ở họ sự hồn nhiên, yêu đời, lạc quan và ý chí nghị lực vượt lên khó khăn, gian khổ của cuộc chiến tranh…</a:t>
            </a:r>
          </a:p>
        </p:txBody>
      </p:sp>
    </p:spTree>
    <p:extLst>
      <p:ext uri="{BB962C8B-B14F-4D97-AF65-F5344CB8AC3E}">
        <p14:creationId xmlns="" xmlns:p14="http://schemas.microsoft.com/office/powerpoint/2010/main" val="3843937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35079"/>
            <a:ext cx="12011891" cy="6001643"/>
          </a:xfrm>
          <a:prstGeom prst="rect">
            <a:avLst/>
          </a:prstGeom>
          <a:noFill/>
        </p:spPr>
        <p:txBody>
          <a:bodyPr wrap="square" rtlCol="0">
            <a:spAutoFit/>
          </a:bodyPr>
          <a:lstStyle/>
          <a:p>
            <a:pPr algn="just"/>
            <a:r>
              <a:rPr lang="en-US" sz="2400" b="1">
                <a:solidFill>
                  <a:srgbClr val="FF0000"/>
                </a:solidFill>
              </a:rPr>
              <a:t>Gợi ý vấn đề 11:</a:t>
            </a:r>
          </a:p>
          <a:p>
            <a:pPr algn="just"/>
            <a:r>
              <a:rPr lang="en-US" sz="2400" b="1" u="sng">
                <a:solidFill>
                  <a:srgbClr val="0000FF"/>
                </a:solidFill>
              </a:rPr>
              <a:t>Câu 4:</a:t>
            </a:r>
            <a:r>
              <a:rPr lang="en-US" sz="2400" b="1">
                <a:solidFill>
                  <a:srgbClr val="0000FF"/>
                </a:solidFill>
              </a:rPr>
              <a:t> Viết đoạn văn để bàn về vấn đề khi gặp khó khăn, thử thách trong cuộc sống, rất cần tinh thần lạc quan, ý chí và nghị lực:</a:t>
            </a:r>
            <a:endParaRPr lang="en-US" sz="2400">
              <a:solidFill>
                <a:srgbClr val="0000FF"/>
              </a:solidFill>
            </a:endParaRPr>
          </a:p>
          <a:p>
            <a:pPr algn="just"/>
            <a:r>
              <a:rPr lang="en-US" sz="2400">
                <a:solidFill>
                  <a:srgbClr val="0000FF"/>
                </a:solidFill>
              </a:rPr>
              <a:t>       - Khẳng định: Khi gặp khó khăn thử thách rất cần tinh thần lạc quan, ý chí và nghị lực.</a:t>
            </a:r>
          </a:p>
          <a:p>
            <a:pPr algn="just"/>
            <a:r>
              <a:rPr lang="en-US" sz="2400">
                <a:solidFill>
                  <a:srgbClr val="0000FF"/>
                </a:solidFill>
              </a:rPr>
              <a:t>       - Hiểu được thế nào là tinh thần lạc quan, ý chí và nghị lực: là thái độ sống, niềm tin vào cuộc sống tốt đẹp; là sự dũng cảm, nghị lực phi thường vượt qua mọi khó khăn thử thách…</a:t>
            </a:r>
          </a:p>
          <a:p>
            <a:pPr algn="just"/>
            <a:r>
              <a:rPr lang="en-US" sz="2400">
                <a:solidFill>
                  <a:srgbClr val="0000FF"/>
                </a:solidFill>
              </a:rPr>
              <a:t>       - Lí giải được tại sao cần tinh thần lạc quan, ý chí và nghị lực: </a:t>
            </a:r>
          </a:p>
          <a:p>
            <a:pPr algn="just"/>
            <a:r>
              <a:rPr lang="en-US" sz="2400">
                <a:solidFill>
                  <a:srgbClr val="0000FF"/>
                </a:solidFill>
              </a:rPr>
              <a:t> 	+ Trong cuộc sống có rất nhiều gian nan, thử thách thì tinh thần lạc quan, ý chí và nghị lực rất quan trọng, giúp ta có niềm tin vượt qua mọi khó khăn để đến gần thành công.</a:t>
            </a:r>
          </a:p>
          <a:p>
            <a:pPr algn="just"/>
            <a:r>
              <a:rPr lang="en-US" sz="2400">
                <a:solidFill>
                  <a:srgbClr val="0000FF"/>
                </a:solidFill>
              </a:rPr>
              <a:t>	+ Và ngược lại khi gặp khó khăn, thử thách gian nan mà chúng ta không có tinh thần lạc quan, ý chí nghị lực thì sẽ dễ gục ngã, thất bại…</a:t>
            </a:r>
          </a:p>
          <a:p>
            <a:pPr algn="just"/>
            <a:r>
              <a:rPr lang="en-US" sz="2400">
                <a:solidFill>
                  <a:srgbClr val="0000FF"/>
                </a:solidFill>
              </a:rPr>
              <a:t>	+ Có dẫn chứng minh họa…</a:t>
            </a:r>
          </a:p>
          <a:p>
            <a:pPr algn="just"/>
            <a:r>
              <a:rPr lang="en-US" sz="2400">
                <a:solidFill>
                  <a:srgbClr val="0000FF"/>
                </a:solidFill>
              </a:rPr>
              <a:t>       - Liên hệ bản thân và thế hệ trẻ.</a:t>
            </a:r>
          </a:p>
        </p:txBody>
      </p:sp>
    </p:spTree>
    <p:extLst>
      <p:ext uri="{BB962C8B-B14F-4D97-AF65-F5344CB8AC3E}">
        <p14:creationId xmlns="" xmlns:p14="http://schemas.microsoft.com/office/powerpoint/2010/main" val="347873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4893647"/>
          </a:xfrm>
          <a:prstGeom prst="rect">
            <a:avLst/>
          </a:prstGeom>
          <a:noFill/>
        </p:spPr>
        <p:txBody>
          <a:bodyPr wrap="square" rtlCol="0">
            <a:spAutoFit/>
          </a:bodyPr>
          <a:lstStyle/>
          <a:p>
            <a:pPr algn="just"/>
            <a:r>
              <a:rPr lang="en-US" sz="2400" b="1">
                <a:solidFill>
                  <a:srgbClr val="FF0000"/>
                </a:solidFill>
              </a:rPr>
              <a:t>12. Vấn đề 12:</a:t>
            </a:r>
            <a:r>
              <a:rPr lang="en-US" sz="2400">
                <a:solidFill>
                  <a:srgbClr val="FF0000"/>
                </a:solidFill>
              </a:rPr>
              <a:t> </a:t>
            </a:r>
            <a:r>
              <a:rPr lang="en-US" sz="2400">
                <a:solidFill>
                  <a:srgbClr val="0000FF"/>
                </a:solidFill>
              </a:rPr>
              <a:t>Dưới đây là đoạn trích trong tác phẩm “Những ngôi sao xa xôi” của Lê Minh Khuê:</a:t>
            </a:r>
          </a:p>
          <a:p>
            <a:pPr algn="just" fontAlgn="base"/>
            <a:r>
              <a:rPr lang="en-US" sz="2400" i="1">
                <a:solidFill>
                  <a:srgbClr val="0000FF"/>
                </a:solidFill>
              </a:rPr>
              <a:t>	“…Vắng lặng đến đáng sợ. Cây còn lại xơ xác</a:t>
            </a:r>
            <a:r>
              <a:rPr lang="en-US" sz="2400">
                <a:solidFill>
                  <a:srgbClr val="0000FF"/>
                </a:solidFill>
              </a:rPr>
              <a:t>.</a:t>
            </a:r>
            <a:r>
              <a:rPr lang="en-US" sz="2400" i="1">
                <a:solidFill>
                  <a:srgbClr val="0000FF"/>
                </a:solidFill>
              </a:rPr>
              <a:t> Đất nóng. Khói đen vật vờ từng cụng trong không trung, che đi những gì từ xa. Các anh cao xạ có nhìn thấy chúng tôi không? Chắc có, các anh ấy có những cái ống dòm có thể thu cả trái đất vào tầm mắt. Tôi đến gần quả bom. Cảm thấy có ánh mắt các chiến sĩ dõi theo mình, tôi không sợ nữa. Tôi sẽ không đi khom. Các anh ấy không thích cái kiểu đi khom khi có thể cứ đàng hoàng mà bước tới.”</a:t>
            </a:r>
            <a:endParaRPr lang="en-US" sz="2400">
              <a:solidFill>
                <a:srgbClr val="0000FF"/>
              </a:solidFill>
            </a:endParaRPr>
          </a:p>
          <a:p>
            <a:pPr algn="just" fontAlgn="base"/>
            <a:r>
              <a:rPr lang="en-US" sz="2400" b="1" u="sng">
                <a:solidFill>
                  <a:srgbClr val="0000FF"/>
                </a:solidFill>
              </a:rPr>
              <a:t>Câu 1:</a:t>
            </a:r>
            <a:r>
              <a:rPr lang="en-US" sz="2400">
                <a:solidFill>
                  <a:srgbClr val="0000FF"/>
                </a:solidFill>
              </a:rPr>
              <a:t> Tác phẩm Những ngôi sao xa xôi được sáng tác trong hoàn cảnh nào?</a:t>
            </a:r>
          </a:p>
          <a:p>
            <a:pPr algn="just" fontAlgn="base"/>
            <a:r>
              <a:rPr lang="en-US" sz="2400" b="1" u="sng">
                <a:solidFill>
                  <a:srgbClr val="0000FF"/>
                </a:solidFill>
              </a:rPr>
              <a:t>Câu 2:</a:t>
            </a:r>
            <a:r>
              <a:rPr lang="en-US" sz="2400">
                <a:solidFill>
                  <a:srgbClr val="0000FF"/>
                </a:solidFill>
              </a:rPr>
              <a:t> Điều gì khiến nhân vật “tôi” đến gần quả bom lại cảm thấy không sợ nữa?</a:t>
            </a:r>
          </a:p>
          <a:p>
            <a:pPr algn="just"/>
            <a:r>
              <a:rPr lang="en-US" sz="2400" b="1" u="sng">
                <a:solidFill>
                  <a:srgbClr val="0000FF"/>
                </a:solidFill>
              </a:rPr>
              <a:t>Câu 3:</a:t>
            </a:r>
            <a:r>
              <a:rPr lang="en-US" sz="2400">
                <a:solidFill>
                  <a:srgbClr val="0000FF"/>
                </a:solidFill>
              </a:rPr>
              <a:t> Từ đoạn trích trên và những hiểu biết về xã hội, em hãy viết một đoạn văn (khoảng nửa trang giấy thi) trình bày suy nghĩ về thái độ của mỗi người trong mối quan hệ giữa cá nhân và tập thể.</a:t>
            </a:r>
          </a:p>
        </p:txBody>
      </p:sp>
    </p:spTree>
    <p:extLst>
      <p:ext uri="{BB962C8B-B14F-4D97-AF65-F5344CB8AC3E}">
        <p14:creationId xmlns="" xmlns:p14="http://schemas.microsoft.com/office/powerpoint/2010/main" val="419518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35079"/>
            <a:ext cx="12011891" cy="5663089"/>
          </a:xfrm>
          <a:prstGeom prst="rect">
            <a:avLst/>
          </a:prstGeom>
          <a:noFill/>
        </p:spPr>
        <p:txBody>
          <a:bodyPr wrap="square" rtlCol="0">
            <a:spAutoFit/>
          </a:bodyPr>
          <a:lstStyle/>
          <a:p>
            <a:pPr algn="just"/>
            <a:r>
              <a:rPr lang="en-US" sz="2400" b="1">
                <a:solidFill>
                  <a:srgbClr val="FF0000"/>
                </a:solidFill>
              </a:rPr>
              <a:t>Gợi ý vấn đề 12:</a:t>
            </a:r>
          </a:p>
          <a:p>
            <a:pPr algn="just" fontAlgn="base"/>
            <a:r>
              <a:rPr lang="en-US" sz="2000" b="1" u="sng">
                <a:solidFill>
                  <a:srgbClr val="0000FF"/>
                </a:solidFill>
              </a:rPr>
              <a:t>Câu 1:</a:t>
            </a:r>
            <a:r>
              <a:rPr lang="en-US" sz="2000">
                <a:solidFill>
                  <a:srgbClr val="0000FF"/>
                </a:solidFill>
              </a:rPr>
              <a:t> </a:t>
            </a:r>
            <a:r>
              <a:rPr lang="en-US" sz="2000" b="1">
                <a:solidFill>
                  <a:srgbClr val="0000FF"/>
                </a:solidFill>
              </a:rPr>
              <a:t>Hoàn cảnh sáng tác của truyện “</a:t>
            </a:r>
            <a:r>
              <a:rPr lang="en-US" sz="2000" b="1" i="1">
                <a:solidFill>
                  <a:srgbClr val="0000FF"/>
                </a:solidFill>
              </a:rPr>
              <a:t>Những ngôi sao xa xôi</a:t>
            </a:r>
            <a:r>
              <a:rPr lang="en-US" sz="2000" b="1">
                <a:solidFill>
                  <a:srgbClr val="0000FF"/>
                </a:solidFill>
              </a:rPr>
              <a:t>”:</a:t>
            </a:r>
            <a:endParaRPr lang="en-US" sz="2000">
              <a:solidFill>
                <a:srgbClr val="0000FF"/>
              </a:solidFill>
            </a:endParaRPr>
          </a:p>
          <a:p>
            <a:pPr algn="just"/>
            <a:r>
              <a:rPr lang="en-US" sz="2000">
                <a:solidFill>
                  <a:srgbClr val="0000FF"/>
                </a:solidFill>
              </a:rPr>
              <a:t>	Truyện được sáng tác vào năm 1971, trong lúc cuộc kháng chiến chống Mĩ đang diễn ra ác liệt. Khi tác giả đang là phóng viên hoạt động trên tuyến đường Trường Sơn.</a:t>
            </a:r>
          </a:p>
          <a:p>
            <a:pPr algn="just" fontAlgn="base"/>
            <a:r>
              <a:rPr lang="en-US" sz="2000" b="1" u="sng">
                <a:solidFill>
                  <a:srgbClr val="0000FF"/>
                </a:solidFill>
              </a:rPr>
              <a:t>Câu 2:</a:t>
            </a:r>
            <a:r>
              <a:rPr lang="en-US" sz="2000">
                <a:solidFill>
                  <a:srgbClr val="0000FF"/>
                </a:solidFill>
              </a:rPr>
              <a:t> </a:t>
            </a:r>
            <a:r>
              <a:rPr lang="en-US" sz="2000" b="1">
                <a:solidFill>
                  <a:srgbClr val="0000FF"/>
                </a:solidFill>
              </a:rPr>
              <a:t>Điều khiến nhân vật “tôi” đến gần quả bom lại cảm thấy không sợ nữa:</a:t>
            </a:r>
            <a:endParaRPr lang="en-US" sz="2000">
              <a:solidFill>
                <a:srgbClr val="0000FF"/>
              </a:solidFill>
            </a:endParaRPr>
          </a:p>
          <a:p>
            <a:pPr algn="just" fontAlgn="base"/>
            <a:r>
              <a:rPr lang="en-US" sz="2000">
                <a:solidFill>
                  <a:srgbClr val="0000FF"/>
                </a:solidFill>
              </a:rPr>
              <a:t>	Điều khiến nhân vật “tôi” </a:t>
            </a:r>
            <a:r>
              <a:rPr lang="en-US" sz="2000" i="1">
                <a:solidFill>
                  <a:srgbClr val="0000FF"/>
                </a:solidFill>
              </a:rPr>
              <a:t>đến gần quả bom</a:t>
            </a:r>
            <a:r>
              <a:rPr lang="en-US" sz="2000">
                <a:solidFill>
                  <a:srgbClr val="0000FF"/>
                </a:solidFill>
              </a:rPr>
              <a:t> lại thấy </a:t>
            </a:r>
            <a:r>
              <a:rPr lang="en-US" sz="2000" i="1">
                <a:solidFill>
                  <a:srgbClr val="0000FF"/>
                </a:solidFill>
              </a:rPr>
              <a:t>không sợ nữa</a:t>
            </a:r>
            <a:r>
              <a:rPr lang="en-US" sz="2000">
                <a:solidFill>
                  <a:srgbClr val="0000FF"/>
                </a:solidFill>
              </a:rPr>
              <a:t> chính là nhân vật “tôi” cảm thấy ánh mắt các chiến sĩ đang dõi theo mình. Đây chính là tâm trạng của nhân vật Phương Định – nữ trinh sát mặt đường, trong một lần phá bom. Chi tiết trên đã cho người đọc thấy lòng quả cảm, sự tự trọng của người nữ chiến sĩ anh hùng. Chính điều này giúp cô vượt qua nỗi sợ hãi, dũng cảm chiến đấu.</a:t>
            </a:r>
          </a:p>
          <a:p>
            <a:pPr algn="just"/>
            <a:r>
              <a:rPr lang="en-US" sz="2000" b="1" u="sng">
                <a:solidFill>
                  <a:srgbClr val="0000FF"/>
                </a:solidFill>
              </a:rPr>
              <a:t>Câu 3:</a:t>
            </a:r>
            <a:r>
              <a:rPr lang="en-US" sz="2000" b="1">
                <a:solidFill>
                  <a:srgbClr val="0000FF"/>
                </a:solidFill>
              </a:rPr>
              <a:t> Trình bày suy nghĩ về thái độ của mỗi người trong mối quan hệ giữa cá nhân và tập thể:</a:t>
            </a:r>
            <a:endParaRPr lang="en-US" sz="2000">
              <a:solidFill>
                <a:srgbClr val="0000FF"/>
              </a:solidFill>
            </a:endParaRPr>
          </a:p>
          <a:p>
            <a:pPr algn="just"/>
            <a:r>
              <a:rPr lang="en-US" sz="2000">
                <a:solidFill>
                  <a:srgbClr val="0000FF"/>
                </a:solidFill>
              </a:rPr>
              <a:t>      - Khẳng định đây là mối quan hệ cần thiết, quan trọng, không thể thiếu với mỗi con người.</a:t>
            </a:r>
          </a:p>
          <a:p>
            <a:pPr algn="just"/>
            <a:r>
              <a:rPr lang="en-US" sz="2000">
                <a:solidFill>
                  <a:srgbClr val="0000FF"/>
                </a:solidFill>
              </a:rPr>
              <a:t>      - </a:t>
            </a:r>
            <a:r>
              <a:rPr lang="en-US" sz="2000" i="1">
                <a:solidFill>
                  <a:srgbClr val="0000FF"/>
                </a:solidFill>
              </a:rPr>
              <a:t>“Con người chính là tổng hòa những mối quan hệ xã hội”</a:t>
            </a:r>
            <a:r>
              <a:rPr lang="en-US" sz="2000">
                <a:solidFill>
                  <a:srgbClr val="0000FF"/>
                </a:solidFill>
              </a:rPr>
              <a:t>, không ai có thể sống cá nhân, đơn lẻ. Nếu mỗi người không biết hòa mình vào tập thể không tạo nên một cộng đồng, xã hội.</a:t>
            </a:r>
          </a:p>
          <a:p>
            <a:pPr algn="just"/>
            <a:r>
              <a:rPr lang="en-US" sz="2000">
                <a:solidFill>
                  <a:srgbClr val="0000FF"/>
                </a:solidFill>
              </a:rPr>
              <a:t>      - Sức mạnh của mỗi cá nhân hợp lại sẽ tạo nên sức mạnh tập thể lớn lao (dẫn chứng: trong chiến tranh, sức mạnh của nhân dân đã đánh tan quân xâm lược; trong thời bình, nhân dân chung tay góp sức xây dựng đất nước phát triển…). Ngược lại, sức mạnh của tập thể sẽ giúp cho mỗi cá nhân có thêm động lực (dẫn chứng).</a:t>
            </a:r>
          </a:p>
          <a:p>
            <a:pPr algn="just"/>
            <a:r>
              <a:rPr lang="en-US" sz="2000">
                <a:solidFill>
                  <a:srgbClr val="0000FF"/>
                </a:solidFill>
              </a:rPr>
              <a:t>      - Bài học nhận thức và hành động cho bản thân.</a:t>
            </a:r>
          </a:p>
        </p:txBody>
      </p:sp>
    </p:spTree>
    <p:extLst>
      <p:ext uri="{BB962C8B-B14F-4D97-AF65-F5344CB8AC3E}">
        <p14:creationId xmlns="" xmlns:p14="http://schemas.microsoft.com/office/powerpoint/2010/main" val="927686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4AA4C6-BA7F-40BC-AD51-EFDDDBEA5A84}"/>
              </a:ext>
            </a:extLst>
          </p:cNvPr>
          <p:cNvSpPr>
            <a:spLocks noGrp="1"/>
          </p:cNvSpPr>
          <p:nvPr>
            <p:ph type="title"/>
          </p:nvPr>
        </p:nvSpPr>
        <p:spPr/>
        <p:txBody>
          <a:bodyPr/>
          <a:lstStyle/>
          <a:p>
            <a:r>
              <a:rPr lang="en-US"/>
              <a:t>Trân trọng</a:t>
            </a:r>
            <a:endParaRPr lang="ru-RU" dirty="0"/>
          </a:p>
        </p:txBody>
      </p:sp>
      <p:sp>
        <p:nvSpPr>
          <p:cNvPr id="4" name="Text Placeholder 3">
            <a:extLst>
              <a:ext uri="{FF2B5EF4-FFF2-40B4-BE49-F238E27FC236}">
                <a16:creationId xmlns="" xmlns:a16="http://schemas.microsoft.com/office/drawing/2014/main" id="{F155FC3B-DD33-4B9A-A5EB-A2301786CE4E}"/>
              </a:ext>
            </a:extLst>
          </p:cNvPr>
          <p:cNvSpPr>
            <a:spLocks noGrp="1"/>
          </p:cNvSpPr>
          <p:nvPr>
            <p:ph type="body" sz="quarter" idx="14"/>
          </p:nvPr>
        </p:nvSpPr>
        <p:spPr/>
        <p:txBody>
          <a:bodyPr/>
          <a:lstStyle/>
          <a:p>
            <a:endParaRPr lang="ru-RU" sz="1600" dirty="0"/>
          </a:p>
        </p:txBody>
      </p:sp>
      <p:pic>
        <p:nvPicPr>
          <p:cNvPr id="11" name="Picture Placeholder 10">
            <a:extLst>
              <a:ext uri="{FF2B5EF4-FFF2-40B4-BE49-F238E27FC236}">
                <a16:creationId xmlns="" xmlns:a16="http://schemas.microsoft.com/office/drawing/2014/main" id="{6DA957AC-34F3-425A-95B8-368D9CE7DC6A}"/>
              </a:ext>
            </a:extLst>
          </p:cNvPr>
          <p:cNvPicPr>
            <a:picLocks noGrp="1" noChangeAspect="1"/>
          </p:cNvPicPr>
          <p:nvPr>
            <p:ph type="pic" sz="quarter" idx="13"/>
          </p:nvPr>
        </p:nvPicPr>
        <p:blipFill>
          <a:blip r:embed="rId2"/>
          <a:srcRect l="11677" r="11677"/>
          <a:stretch>
            <a:fillRect/>
          </a:stretch>
        </p:blipFill>
        <p:spPr/>
      </p:pic>
    </p:spTree>
    <p:extLst>
      <p:ext uri="{BB962C8B-B14F-4D97-AF65-F5344CB8AC3E}">
        <p14:creationId xmlns="" xmlns:p14="http://schemas.microsoft.com/office/powerpoint/2010/main" val="192333152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7000">
        <p15:prstTrans prst="airplane"/>
      </p:transition>
    </mc:Choice>
    <mc:Fallback>
      <p:transition spd="slow" advTm="7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38544" y="538355"/>
            <a:ext cx="11928765" cy="3724096"/>
          </a:xfrm>
          <a:prstGeom prst="rect">
            <a:avLst/>
          </a:prstGeom>
          <a:noFill/>
        </p:spPr>
        <p:txBody>
          <a:bodyPr wrap="square" rtlCol="0">
            <a:spAutoFit/>
          </a:bodyPr>
          <a:lstStyle/>
          <a:p>
            <a:pPr algn="just">
              <a:lnSpc>
                <a:spcPct val="150000"/>
              </a:lnSpc>
            </a:pPr>
            <a:r>
              <a:rPr lang="en-US" sz="2400" b="1">
                <a:solidFill>
                  <a:srgbClr val="FF0000"/>
                </a:solidFill>
              </a:rPr>
              <a:t>4. Lời kể, điểm nhìn nghệ thuật</a:t>
            </a:r>
            <a:endParaRPr lang="en-US" sz="2400">
              <a:solidFill>
                <a:srgbClr val="FF0000"/>
              </a:solidFill>
            </a:endParaRPr>
          </a:p>
          <a:p>
            <a:pPr algn="just"/>
            <a:r>
              <a:rPr lang="en-US" sz="3200">
                <a:solidFill>
                  <a:srgbClr val="0000FF"/>
                </a:solidFill>
              </a:rPr>
              <a:t> </a:t>
            </a:r>
            <a:r>
              <a:rPr lang="en-US" sz="2400" b="1">
                <a:solidFill>
                  <a:srgbClr val="0000FF"/>
                </a:solidFill>
                <a:sym typeface="Wingdings" panose="05000000000000000000" pitchFamily="2" charset="2"/>
              </a:rPr>
              <a:t></a:t>
            </a:r>
            <a:r>
              <a:rPr lang="en-US" sz="2400" b="1">
                <a:solidFill>
                  <a:srgbClr val="0000FF"/>
                </a:solidFill>
              </a:rPr>
              <a:t> Lời kể: </a:t>
            </a:r>
            <a:r>
              <a:rPr lang="en-US" sz="2400">
                <a:solidFill>
                  <a:srgbClr val="0000FF"/>
                </a:solidFill>
              </a:rPr>
              <a:t>Truyện được kể bằng ngôi thứ nhất qua nhân vật Phương Định, lời kể rất linh hoạt. Có khi dùng những câu văn ngắn, câu tỉnh lược, câu đặc biệt tạo nhịp nhàng phù hợp với không khí căng thẳng, khẩn trương nơi chiến trường. Những đoạn hồi tưởng, giọng kể chậm rãi.</a:t>
            </a:r>
          </a:p>
          <a:p>
            <a:pPr algn="just"/>
            <a:r>
              <a:rPr lang="en-US" sz="2400">
                <a:solidFill>
                  <a:srgbClr val="0000FF"/>
                </a:solidFill>
              </a:rPr>
              <a:t> </a:t>
            </a:r>
            <a:r>
              <a:rPr lang="en-US" sz="2400" b="1">
                <a:solidFill>
                  <a:srgbClr val="0000FF"/>
                </a:solidFill>
                <a:sym typeface="Wingdings" panose="05000000000000000000" pitchFamily="2" charset="2"/>
              </a:rPr>
              <a:t></a:t>
            </a:r>
            <a:r>
              <a:rPr lang="en-US" sz="2400" b="1">
                <a:solidFill>
                  <a:srgbClr val="0000FF"/>
                </a:solidFill>
              </a:rPr>
              <a:t> Điểm nhìn nghệ thuật:</a:t>
            </a:r>
            <a:r>
              <a:rPr lang="en-US" sz="2400">
                <a:solidFill>
                  <a:srgbClr val="0000FF"/>
                </a:solidFill>
              </a:rPr>
              <a:t> </a:t>
            </a:r>
          </a:p>
          <a:p>
            <a:pPr algn="just"/>
            <a:r>
              <a:rPr lang="en-US" sz="2400">
                <a:solidFill>
                  <a:srgbClr val="0000FF"/>
                </a:solidFill>
              </a:rPr>
              <a:t>        - Điểm nhìn bên trong nhân vật Phương Định. Điều này làm cho thế giới tâm hồn của nhân vật hiện lên phong phú, đậm nét. </a:t>
            </a:r>
          </a:p>
          <a:p>
            <a:pPr algn="just"/>
            <a:r>
              <a:rPr lang="en-US" sz="2400">
                <a:solidFill>
                  <a:srgbClr val="0000FF"/>
                </a:solidFill>
              </a:rPr>
              <a:t>        - Người kể là một cô gái trẻ trung, vì thế giọng điệu cũng sôi nổi và đầy nữ tính.</a:t>
            </a:r>
          </a:p>
        </p:txBody>
      </p:sp>
      <p:sp>
        <p:nvSpPr>
          <p:cNvPr id="5" name="TextBox 4">
            <a:extLst>
              <a:ext uri="{FF2B5EF4-FFF2-40B4-BE49-F238E27FC236}">
                <a16:creationId xmlns="" xmlns:a16="http://schemas.microsoft.com/office/drawing/2014/main" id="{D76358CC-BAD5-4CAD-B2B5-61186FB3E472}"/>
              </a:ext>
            </a:extLst>
          </p:cNvPr>
          <p:cNvSpPr txBox="1"/>
          <p:nvPr/>
        </p:nvSpPr>
        <p:spPr>
          <a:xfrm>
            <a:off x="131617" y="4134116"/>
            <a:ext cx="11928765" cy="2677656"/>
          </a:xfrm>
          <a:prstGeom prst="rect">
            <a:avLst/>
          </a:prstGeom>
          <a:noFill/>
        </p:spPr>
        <p:txBody>
          <a:bodyPr wrap="square" rtlCol="0">
            <a:spAutoFit/>
          </a:bodyPr>
          <a:lstStyle/>
          <a:p>
            <a:pPr algn="just"/>
            <a:r>
              <a:rPr lang="en-US" sz="2400" b="1">
                <a:solidFill>
                  <a:srgbClr val="FF0000"/>
                </a:solidFill>
              </a:rPr>
              <a:t>5. Ngôi kể, tác dụng của ngôi kể</a:t>
            </a:r>
            <a:endParaRPr lang="en-US" sz="2400">
              <a:solidFill>
                <a:srgbClr val="FF0000"/>
              </a:solidFill>
            </a:endParaRPr>
          </a:p>
          <a:p>
            <a:pPr algn="just"/>
            <a:r>
              <a:rPr lang="en-US" sz="2400" b="1">
                <a:solidFill>
                  <a:srgbClr val="0000FF"/>
                </a:solidFill>
                <a:sym typeface="Wingdings" panose="05000000000000000000" pitchFamily="2" charset="2"/>
              </a:rPr>
              <a:t></a:t>
            </a:r>
            <a:r>
              <a:rPr lang="en-US" sz="2400" b="1">
                <a:solidFill>
                  <a:srgbClr val="0000FF"/>
                </a:solidFill>
              </a:rPr>
              <a:t> Ngôi kể:</a:t>
            </a:r>
            <a:r>
              <a:rPr lang="en-US" sz="2400">
                <a:solidFill>
                  <a:srgbClr val="0000FF"/>
                </a:solidFill>
              </a:rPr>
              <a:t> Truyện kể theo ngôi thứ nhất.</a:t>
            </a:r>
          </a:p>
          <a:p>
            <a:pPr algn="just"/>
            <a:r>
              <a:rPr lang="en-US" sz="2400" b="1">
                <a:solidFill>
                  <a:srgbClr val="0000FF"/>
                </a:solidFill>
                <a:sym typeface="Wingdings" panose="05000000000000000000" pitchFamily="2" charset="2"/>
              </a:rPr>
              <a:t></a:t>
            </a:r>
            <a:r>
              <a:rPr lang="en-US" sz="2400" b="1">
                <a:solidFill>
                  <a:srgbClr val="0000FF"/>
                </a:solidFill>
              </a:rPr>
              <a:t> Tác dụng:</a:t>
            </a:r>
            <a:endParaRPr lang="en-US" sz="2400">
              <a:solidFill>
                <a:srgbClr val="0000FF"/>
              </a:solidFill>
            </a:endParaRPr>
          </a:p>
          <a:p>
            <a:pPr algn="just"/>
            <a:r>
              <a:rPr lang="en-US" sz="2400">
                <a:solidFill>
                  <a:srgbClr val="0000FF"/>
                </a:solidFill>
              </a:rPr>
              <a:t>    - Ngôi kể này cũng làm cho câu chuyện chân thực hơn.</a:t>
            </a:r>
          </a:p>
          <a:p>
            <a:pPr algn="just"/>
            <a:r>
              <a:rPr lang="en-US" sz="2400">
                <a:solidFill>
                  <a:srgbClr val="0000FF"/>
                </a:solidFill>
              </a:rPr>
              <a:t>    - Tạo một điểm nhìn phù hợp dễ dàng tái hiện hiện thực khốc liệt của chiến tranh.</a:t>
            </a:r>
          </a:p>
          <a:p>
            <a:pPr algn="just"/>
            <a:r>
              <a:rPr lang="en-US" sz="2400">
                <a:solidFill>
                  <a:srgbClr val="0000FF"/>
                </a:solidFill>
              </a:rPr>
              <a:t>    - Khắc họa thế giới tâm hồn, cảm xúc và suy nghĩ của nhân vật một cách chân thực giàu sức thuyết phục. Làm hiện lên vẻ đẹp của con người trong chiến tranh.</a:t>
            </a:r>
          </a:p>
        </p:txBody>
      </p:sp>
    </p:spTree>
    <p:extLst>
      <p:ext uri="{BB962C8B-B14F-4D97-AF65-F5344CB8AC3E}">
        <p14:creationId xmlns="" xmlns:p14="http://schemas.microsoft.com/office/powerpoint/2010/main" val="154289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38544" y="682733"/>
            <a:ext cx="11928765" cy="2793842"/>
          </a:xfrm>
          <a:prstGeom prst="rect">
            <a:avLst/>
          </a:prstGeom>
          <a:noFill/>
        </p:spPr>
        <p:txBody>
          <a:bodyPr wrap="square" rtlCol="0">
            <a:spAutoFit/>
          </a:bodyPr>
          <a:lstStyle/>
          <a:p>
            <a:pPr algn="just">
              <a:lnSpc>
                <a:spcPct val="150000"/>
              </a:lnSpc>
            </a:pPr>
            <a:r>
              <a:rPr lang="en-US" sz="2400" b="1">
                <a:solidFill>
                  <a:srgbClr val="FF0000"/>
                </a:solidFill>
              </a:rPr>
              <a:t>6. Ngôn ngữ, giọng điệu, cách viết</a:t>
            </a:r>
            <a:endParaRPr lang="en-US" sz="2400">
              <a:solidFill>
                <a:srgbClr val="FF0000"/>
              </a:solidFill>
            </a:endParaRPr>
          </a:p>
          <a:p>
            <a:pPr>
              <a:lnSpc>
                <a:spcPct val="150000"/>
              </a:lnSpc>
            </a:pPr>
            <a:r>
              <a:rPr lang="en-US" sz="2400">
                <a:solidFill>
                  <a:srgbClr val="0000FF"/>
                </a:solidFill>
              </a:rPr>
              <a:t>    </a:t>
            </a:r>
            <a:r>
              <a:rPr lang="en-US" sz="2400" b="1">
                <a:solidFill>
                  <a:srgbClr val="0000FF"/>
                </a:solidFill>
              </a:rPr>
              <a:t>- Ngôn ngữ:</a:t>
            </a:r>
            <a:r>
              <a:rPr lang="en-US" sz="2400">
                <a:solidFill>
                  <a:srgbClr val="0000FF"/>
                </a:solidFill>
              </a:rPr>
              <a:t> Trần thuật phù hợp với nhân vật kể. Sử dụng đan xen kiểu ngôn ngữ đối thoại, độc thoại và độc thoại nội tâm.</a:t>
            </a:r>
          </a:p>
          <a:p>
            <a:pPr>
              <a:lnSpc>
                <a:spcPct val="150000"/>
              </a:lnSpc>
            </a:pPr>
            <a:r>
              <a:rPr lang="en-US" sz="2400" b="1">
                <a:solidFill>
                  <a:srgbClr val="0000FF"/>
                </a:solidFill>
              </a:rPr>
              <a:t>     - Giọng điệu:</a:t>
            </a:r>
            <a:r>
              <a:rPr lang="en-US" sz="2400">
                <a:solidFill>
                  <a:srgbClr val="0000FF"/>
                </a:solidFill>
              </a:rPr>
              <a:t> Tự nhiên, gần với khẩu ngữ thể hiện tính cách trẻ trung, nhí nhảnh.</a:t>
            </a:r>
          </a:p>
          <a:p>
            <a:pPr>
              <a:lnSpc>
                <a:spcPct val="150000"/>
              </a:lnSpc>
            </a:pPr>
            <a:r>
              <a:rPr lang="en-US" sz="2400" b="1">
                <a:solidFill>
                  <a:srgbClr val="0000FF"/>
                </a:solidFill>
              </a:rPr>
              <a:t>     - Câu văn:</a:t>
            </a:r>
            <a:r>
              <a:rPr lang="en-US" sz="2400">
                <a:solidFill>
                  <a:srgbClr val="0000FF"/>
                </a:solidFill>
              </a:rPr>
              <a:t> Ngắn, nhịp nhanh tạo không khí khẩn trương của chiến trường.</a:t>
            </a:r>
          </a:p>
        </p:txBody>
      </p:sp>
    </p:spTree>
    <p:extLst>
      <p:ext uri="{BB962C8B-B14F-4D97-AF65-F5344CB8AC3E}">
        <p14:creationId xmlns="" xmlns:p14="http://schemas.microsoft.com/office/powerpoint/2010/main" val="237952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31599"/>
            <a:ext cx="11831782" cy="6186309"/>
          </a:xfrm>
          <a:prstGeom prst="rect">
            <a:avLst/>
          </a:prstGeom>
          <a:noFill/>
        </p:spPr>
        <p:txBody>
          <a:bodyPr wrap="square" rtlCol="0">
            <a:spAutoFit/>
          </a:bodyPr>
          <a:lstStyle/>
          <a:p>
            <a:pPr algn="just"/>
            <a:r>
              <a:rPr lang="en-US" sz="2200" b="1">
                <a:solidFill>
                  <a:srgbClr val="FF0000"/>
                </a:solidFill>
              </a:rPr>
              <a:t>1. Vấn đề 1: </a:t>
            </a:r>
            <a:r>
              <a:rPr lang="en-US" sz="2200">
                <a:solidFill>
                  <a:srgbClr val="0000FF"/>
                </a:solidFill>
              </a:rPr>
              <a:t>Đọc đoạn văn sau và thực hiện các yêu cầu dưới đây:</a:t>
            </a:r>
          </a:p>
          <a:p>
            <a:pPr algn="just"/>
            <a:r>
              <a:rPr lang="en-US" sz="2200">
                <a:solidFill>
                  <a:srgbClr val="0000FF"/>
                </a:solidFill>
              </a:rPr>
              <a:t>	“</a:t>
            </a:r>
            <a:r>
              <a:rPr lang="en-US" sz="2200" i="1">
                <a:solidFill>
                  <a:srgbClr val="0000FF"/>
                </a:solidFill>
              </a:rPr>
              <a:t>Tôi dùng xẻng nhỏ đào đất dưới quả bom. Đất rắn. Những hòn sỏi theo tay tôi bay ra hai bên. Thỉnh thoảng lưỡi xẻng chạm vào quả bom. Một tiếng động sắc đến gai người, cứa vào da thịt tôi. Tôi rùng mình và bỗng thấy tại sao mình làm quá chậm. Nhanh lên một tí! Vỏ quả bom nóng. Một dấu hiệu chẳng lành. Hoặc là nóng từ bên trong quả bom. Hoặc là mặt trời nung nóng.”</a:t>
            </a:r>
            <a:r>
              <a:rPr lang="fr-FR" sz="2200">
                <a:solidFill>
                  <a:srgbClr val="0000FF"/>
                </a:solidFill>
              </a:rPr>
              <a:t>	 </a:t>
            </a:r>
            <a:endParaRPr lang="en-US" sz="2200">
              <a:solidFill>
                <a:srgbClr val="0000FF"/>
              </a:solidFill>
            </a:endParaRPr>
          </a:p>
          <a:p>
            <a:pPr algn="r"/>
            <a:r>
              <a:rPr lang="fr-FR" sz="2200">
                <a:solidFill>
                  <a:srgbClr val="0000FF"/>
                </a:solidFill>
              </a:rPr>
              <a:t>(Trích </a:t>
            </a:r>
            <a:r>
              <a:rPr lang="fr-FR" sz="2200" i="1">
                <a:solidFill>
                  <a:srgbClr val="0000FF"/>
                </a:solidFill>
              </a:rPr>
              <a:t>Những ngôi sao xa xôi – Lê Minh Khuê</a:t>
            </a:r>
            <a:r>
              <a:rPr lang="fr-FR" sz="2200">
                <a:solidFill>
                  <a:srgbClr val="0000FF"/>
                </a:solidFill>
              </a:rPr>
              <a:t>)</a:t>
            </a:r>
            <a:endParaRPr lang="en-US" sz="2200">
              <a:solidFill>
                <a:srgbClr val="0000FF"/>
              </a:solidFill>
            </a:endParaRPr>
          </a:p>
          <a:p>
            <a:pPr algn="just"/>
            <a:r>
              <a:rPr lang="fr-FR" sz="2200" b="1" u="sng">
                <a:solidFill>
                  <a:srgbClr val="0000FF"/>
                </a:solidFill>
              </a:rPr>
              <a:t>Câu 1</a:t>
            </a:r>
            <a:r>
              <a:rPr lang="fr-FR" sz="2200" u="sng">
                <a:solidFill>
                  <a:srgbClr val="0000FF"/>
                </a:solidFill>
              </a:rPr>
              <a:t>:</a:t>
            </a:r>
            <a:r>
              <a:rPr lang="fr-FR" sz="2200">
                <a:solidFill>
                  <a:srgbClr val="0000FF"/>
                </a:solidFill>
              </a:rPr>
              <a:t> Nhân vật </a:t>
            </a:r>
            <a:r>
              <a:rPr lang="en-US" sz="2200" i="1">
                <a:solidFill>
                  <a:srgbClr val="0000FF"/>
                </a:solidFill>
              </a:rPr>
              <a:t>“tôi” </a:t>
            </a:r>
            <a:r>
              <a:rPr lang="fr-FR" sz="2200">
                <a:solidFill>
                  <a:srgbClr val="0000FF"/>
                </a:solidFill>
              </a:rPr>
              <a:t>trong đoạn trích trên là ai? </a:t>
            </a:r>
            <a:r>
              <a:rPr lang="en-US" sz="2200">
                <a:solidFill>
                  <a:srgbClr val="0000FF"/>
                </a:solidFill>
              </a:rPr>
              <a:t>Trong đoạn trích, tác giả miêu tả nhân vật ấy đang làm công việc gì? Qua công việc đó, nhân vật đã bộc lộ những vẻ đẹp phẩm chất nào?</a:t>
            </a:r>
          </a:p>
          <a:p>
            <a:pPr algn="just"/>
            <a:r>
              <a:rPr lang="fr-FR" sz="2200" b="1" u="sng">
                <a:solidFill>
                  <a:srgbClr val="0000FF"/>
                </a:solidFill>
              </a:rPr>
              <a:t>Câu 2</a:t>
            </a:r>
            <a:r>
              <a:rPr lang="fr-FR" sz="2200" u="sng">
                <a:solidFill>
                  <a:srgbClr val="0000FF"/>
                </a:solidFill>
              </a:rPr>
              <a:t>:</a:t>
            </a:r>
            <a:r>
              <a:rPr lang="fr-FR" sz="2200">
                <a:solidFill>
                  <a:srgbClr val="0000FF"/>
                </a:solidFill>
              </a:rPr>
              <a:t> Nhận xét về cách sử dụng các kiểu câu trong đoạn trích và nêu hiệu quả sử dụng các kiểu câu này trong việc biểu đạt nội dung?</a:t>
            </a:r>
            <a:endParaRPr lang="en-US" sz="2200">
              <a:solidFill>
                <a:srgbClr val="0000FF"/>
              </a:solidFill>
            </a:endParaRPr>
          </a:p>
          <a:p>
            <a:pPr algn="just"/>
            <a:r>
              <a:rPr lang="en-US" sz="2200" b="1" u="sng">
                <a:solidFill>
                  <a:srgbClr val="0000FF"/>
                </a:solidFill>
              </a:rPr>
              <a:t>Câu 3:</a:t>
            </a:r>
            <a:r>
              <a:rPr lang="en-US" sz="2200">
                <a:solidFill>
                  <a:srgbClr val="0000FF"/>
                </a:solidFill>
              </a:rPr>
              <a:t> Nhân vật “tôi” trong đoạn trích trên khiến em xác định ngôi kể là ai? Tác dụng của ngôi kể ấy?</a:t>
            </a:r>
          </a:p>
          <a:p>
            <a:pPr algn="just"/>
            <a:r>
              <a:rPr lang="en-US" sz="2200" b="1" u="sng">
                <a:solidFill>
                  <a:srgbClr val="0000FF"/>
                </a:solidFill>
              </a:rPr>
              <a:t>Câu 4</a:t>
            </a:r>
            <a:r>
              <a:rPr lang="en-US" sz="2200" u="sng">
                <a:solidFill>
                  <a:srgbClr val="0000FF"/>
                </a:solidFill>
              </a:rPr>
              <a:t>:</a:t>
            </a:r>
            <a:r>
              <a:rPr lang="en-US" sz="2200">
                <a:solidFill>
                  <a:srgbClr val="0000FF"/>
                </a:solidFill>
              </a:rPr>
              <a:t> Viết một đoạn văn khoảng 10 câu theo phép lập luận tổng – phân – hợp phân tích nghệ thuật miêu tả tâm lí nhân vật “tôi” trong lần đi làm nhiệm vụ được nhắc đến qua đoạn trích trên. Trong đoạn văn có sử dụng một câu ghép chính phụ. </a:t>
            </a:r>
          </a:p>
          <a:p>
            <a:pPr algn="just"/>
            <a:r>
              <a:rPr lang="en-US" sz="2200" b="1" u="sng">
                <a:solidFill>
                  <a:srgbClr val="0000FF"/>
                </a:solidFill>
              </a:rPr>
              <a:t>Câu 5</a:t>
            </a:r>
            <a:r>
              <a:rPr lang="en-US" sz="2200" u="sng">
                <a:solidFill>
                  <a:srgbClr val="0000FF"/>
                </a:solidFill>
              </a:rPr>
              <a:t>:</a:t>
            </a:r>
            <a:r>
              <a:rPr lang="en-US" sz="2200">
                <a:solidFill>
                  <a:srgbClr val="0000FF"/>
                </a:solidFill>
              </a:rPr>
              <a:t> </a:t>
            </a:r>
            <a:r>
              <a:rPr lang="fr-FR" sz="2200">
                <a:solidFill>
                  <a:srgbClr val="0000FF"/>
                </a:solidFill>
              </a:rPr>
              <a:t>Kể tên một tác phẩm trong chương trình Ngữ văn 9 cùng đề tài với truyện ngắn </a:t>
            </a:r>
            <a:r>
              <a:rPr lang="en-US" sz="2200">
                <a:solidFill>
                  <a:srgbClr val="0000FF"/>
                </a:solidFill>
              </a:rPr>
              <a:t>“Những ngôi sao xa xôi”? Ghi rõ tên tác giả.</a:t>
            </a:r>
          </a:p>
        </p:txBody>
      </p:sp>
    </p:spTree>
    <p:extLst>
      <p:ext uri="{BB962C8B-B14F-4D97-AF65-F5344CB8AC3E}">
        <p14:creationId xmlns="" xmlns:p14="http://schemas.microsoft.com/office/powerpoint/2010/main" val="126325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48024" y="688279"/>
            <a:ext cx="12011891" cy="6217087"/>
          </a:xfrm>
          <a:prstGeom prst="rect">
            <a:avLst/>
          </a:prstGeom>
          <a:noFill/>
        </p:spPr>
        <p:txBody>
          <a:bodyPr wrap="square" rtlCol="0">
            <a:spAutoFit/>
          </a:bodyPr>
          <a:lstStyle/>
          <a:p>
            <a:pPr algn="just"/>
            <a:r>
              <a:rPr lang="en-US" sz="2400" b="1">
                <a:solidFill>
                  <a:srgbClr val="FF0000"/>
                </a:solidFill>
              </a:rPr>
              <a:t>Gợi ý vấn đề 1:</a:t>
            </a:r>
          </a:p>
          <a:p>
            <a:pPr algn="just"/>
            <a:r>
              <a:rPr lang="en-US" sz="2200" b="1" u="sng">
                <a:solidFill>
                  <a:srgbClr val="0000FF"/>
                </a:solidFill>
              </a:rPr>
              <a:t>Câu 1:</a:t>
            </a:r>
            <a:r>
              <a:rPr lang="en-US" sz="2200" b="1">
                <a:solidFill>
                  <a:srgbClr val="0000FF"/>
                </a:solidFill>
              </a:rPr>
              <a:t> Công việc và phẩm chất của nhân vật “tôi” trong đoạn văn:</a:t>
            </a:r>
            <a:endParaRPr lang="en-US" sz="2200">
              <a:solidFill>
                <a:srgbClr val="0000FF"/>
              </a:solidFill>
            </a:endParaRPr>
          </a:p>
          <a:p>
            <a:pPr algn="just"/>
            <a:r>
              <a:rPr lang="fr-FR" sz="2200">
                <a:solidFill>
                  <a:srgbClr val="0000FF"/>
                </a:solidFill>
              </a:rPr>
              <a:t>    - Nhân vật </a:t>
            </a:r>
            <a:r>
              <a:rPr lang="en-US" sz="2200">
                <a:solidFill>
                  <a:srgbClr val="0000FF"/>
                </a:solidFill>
              </a:rPr>
              <a:t>“tôi” là Phương Định</a:t>
            </a:r>
          </a:p>
          <a:p>
            <a:pPr algn="just"/>
            <a:r>
              <a:rPr lang="fr-FR" sz="2200">
                <a:solidFill>
                  <a:srgbClr val="0000FF"/>
                </a:solidFill>
              </a:rPr>
              <a:t>    - </a:t>
            </a:r>
            <a:r>
              <a:rPr lang="en-US" sz="2200">
                <a:solidFill>
                  <a:srgbClr val="0000FF"/>
                </a:solidFill>
              </a:rPr>
              <a:t>Tác giả miêu tả nhân vật đang chuẩn bị và phá bom trên cao điểm.</a:t>
            </a:r>
          </a:p>
          <a:p>
            <a:pPr algn="just"/>
            <a:r>
              <a:rPr lang="en-US" sz="2200">
                <a:solidFill>
                  <a:srgbClr val="0000FF"/>
                </a:solidFill>
              </a:rPr>
              <a:t>    - Vẻ đẹp phẩm chất: gan dạ, dũng cảm, bình tĩnh, tự tin.</a:t>
            </a:r>
          </a:p>
          <a:p>
            <a:pPr algn="just"/>
            <a:r>
              <a:rPr lang="en-US" sz="2200" b="1" u="sng">
                <a:solidFill>
                  <a:srgbClr val="0000FF"/>
                </a:solidFill>
              </a:rPr>
              <a:t>Câu 2:</a:t>
            </a:r>
            <a:r>
              <a:rPr lang="en-US" sz="2200" b="1">
                <a:solidFill>
                  <a:srgbClr val="0000FF"/>
                </a:solidFill>
              </a:rPr>
              <a:t> Câu trần thuật và hiệu quả sử dụng:</a:t>
            </a:r>
            <a:endParaRPr lang="en-US" sz="2200">
              <a:solidFill>
                <a:srgbClr val="0000FF"/>
              </a:solidFill>
            </a:endParaRPr>
          </a:p>
          <a:p>
            <a:pPr algn="just"/>
            <a:r>
              <a:rPr lang="en-US" sz="2200">
                <a:solidFill>
                  <a:srgbClr val="0000FF"/>
                </a:solidFill>
              </a:rPr>
              <a:t>    - </a:t>
            </a:r>
            <a:r>
              <a:rPr lang="fr-FR" sz="2200">
                <a:solidFill>
                  <a:srgbClr val="0000FF"/>
                </a:solidFill>
              </a:rPr>
              <a:t>Sử dụng các kiểu câu trần thuật ngắn, câu rút gọn</a:t>
            </a:r>
            <a:endParaRPr lang="en-US" sz="2200">
              <a:solidFill>
                <a:srgbClr val="0000FF"/>
              </a:solidFill>
            </a:endParaRPr>
          </a:p>
          <a:p>
            <a:pPr algn="just"/>
            <a:r>
              <a:rPr lang="fr-FR" sz="2200">
                <a:solidFill>
                  <a:srgbClr val="0000FF"/>
                </a:solidFill>
              </a:rPr>
              <a:t>    - Hiệu quả (tác dụng): tạo nhịp nhanh, làm nổi bật: không khí căng thẳng nơi chiến trường, tâm trạng hồi hộp, lo lắng của Phương Định, phẩm chất dũng cảm, tinh thần trách nhiệm cao trong công việc.</a:t>
            </a:r>
            <a:endParaRPr lang="en-US" sz="2200">
              <a:solidFill>
                <a:srgbClr val="0000FF"/>
              </a:solidFill>
            </a:endParaRPr>
          </a:p>
          <a:p>
            <a:pPr algn="just"/>
            <a:r>
              <a:rPr lang="en-US" sz="2200" b="1" u="sng">
                <a:solidFill>
                  <a:srgbClr val="0000FF"/>
                </a:solidFill>
              </a:rPr>
              <a:t>Câu 3:</a:t>
            </a:r>
            <a:r>
              <a:rPr lang="en-US" sz="2200" b="1">
                <a:solidFill>
                  <a:srgbClr val="0000FF"/>
                </a:solidFill>
              </a:rPr>
              <a:t> Nhân vật “tôi” và tác dụng của ngôi kể thứ nhất:</a:t>
            </a:r>
            <a:endParaRPr lang="en-US" sz="2200">
              <a:solidFill>
                <a:srgbClr val="0000FF"/>
              </a:solidFill>
            </a:endParaRPr>
          </a:p>
          <a:p>
            <a:pPr algn="just"/>
            <a:r>
              <a:rPr lang="en-US" sz="2200">
                <a:solidFill>
                  <a:srgbClr val="0000FF"/>
                </a:solidFill>
              </a:rPr>
              <a:t>    - Nhân vật tôi trong đoạn trích trên là Phương Định.</a:t>
            </a:r>
          </a:p>
          <a:p>
            <a:pPr algn="just"/>
            <a:r>
              <a:rPr lang="en-US" sz="2200">
                <a:solidFill>
                  <a:srgbClr val="0000FF"/>
                </a:solidFill>
              </a:rPr>
              <a:t>    - Tác dụng ngôi kể: </a:t>
            </a:r>
          </a:p>
          <a:p>
            <a:pPr algn="just"/>
            <a:r>
              <a:rPr lang="en-US" sz="2200">
                <a:solidFill>
                  <a:srgbClr val="0000FF"/>
                </a:solidFill>
              </a:rPr>
              <a:t>	+ Tạo điều kiện thuận lợi để tác giả miêu tả nội tâm nhân vật</a:t>
            </a:r>
          </a:p>
          <a:p>
            <a:pPr algn="just"/>
            <a:r>
              <a:rPr lang="en-US" sz="2200">
                <a:solidFill>
                  <a:srgbClr val="0000FF"/>
                </a:solidFill>
              </a:rPr>
              <a:t>	+ Tạo điểm nhìn phù hợp để miêu tả hiện thực cuộc chiến đấu tại một trọng điểm trên tuyến đường Trường Sơn.</a:t>
            </a:r>
          </a:p>
          <a:p>
            <a:pPr algn="just"/>
            <a:r>
              <a:rPr lang="en-US" sz="2200">
                <a:solidFill>
                  <a:srgbClr val="0000FF"/>
                </a:solidFill>
              </a:rPr>
              <a:t>	+ Kể ở ngôi thứ nhất câu chuyện trở nên đáng tin cậy hơn.</a:t>
            </a:r>
          </a:p>
          <a:p>
            <a:pPr algn="just"/>
            <a:r>
              <a:rPr lang="en-US" sz="2200">
                <a:solidFill>
                  <a:srgbClr val="0000FF"/>
                </a:solidFill>
              </a:rPr>
              <a:t>	+ Làm hiện lên vẻ đẹp của các cô gái thanh niên xung phong.</a:t>
            </a:r>
          </a:p>
        </p:txBody>
      </p:sp>
    </p:spTree>
    <p:extLst>
      <p:ext uri="{BB962C8B-B14F-4D97-AF65-F5344CB8AC3E}">
        <p14:creationId xmlns="" xmlns:p14="http://schemas.microsoft.com/office/powerpoint/2010/main" val="178710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81936"/>
            <a:ext cx="11831782" cy="6109365"/>
          </a:xfrm>
          <a:prstGeom prst="rect">
            <a:avLst/>
          </a:prstGeom>
          <a:noFill/>
        </p:spPr>
        <p:txBody>
          <a:bodyPr wrap="square" rtlCol="0">
            <a:spAutoFit/>
          </a:bodyPr>
          <a:lstStyle/>
          <a:p>
            <a:pPr algn="just"/>
            <a:r>
              <a:rPr lang="fr-FR" sz="2300" b="1" u="sng">
                <a:solidFill>
                  <a:srgbClr val="0000FF"/>
                </a:solidFill>
              </a:rPr>
              <a:t>Câu 4:</a:t>
            </a:r>
            <a:r>
              <a:rPr lang="fr-FR" sz="2300" b="1">
                <a:solidFill>
                  <a:srgbClr val="0000FF"/>
                </a:solidFill>
              </a:rPr>
              <a:t> Viết đoạn văn </a:t>
            </a:r>
            <a:r>
              <a:rPr lang="en-US" sz="2300" b="1">
                <a:solidFill>
                  <a:srgbClr val="0000FF"/>
                </a:solidFill>
              </a:rPr>
              <a:t>phân tích nghệ thuật miêu tả tâm lí nhân vật “tôi” trong  lần đi làm nhiệm vụ được nhắc đến qua đoạn trích trên:</a:t>
            </a:r>
            <a:endParaRPr lang="en-US" sz="2300">
              <a:solidFill>
                <a:srgbClr val="0000FF"/>
              </a:solidFill>
            </a:endParaRPr>
          </a:p>
          <a:p>
            <a:pPr algn="just"/>
            <a:r>
              <a:rPr lang="en-US" sz="2300" b="1">
                <a:solidFill>
                  <a:srgbClr val="0000FF"/>
                </a:solidFill>
                <a:sym typeface="Wingdings" panose="05000000000000000000" pitchFamily="2" charset="2"/>
              </a:rPr>
              <a:t></a:t>
            </a:r>
            <a:r>
              <a:rPr lang="en-US" sz="2300" b="1">
                <a:solidFill>
                  <a:srgbClr val="0000FF"/>
                </a:solidFill>
              </a:rPr>
              <a:t> Phân tích diễn biến tâm lí nhân vật khi làm nhiệm vụ.</a:t>
            </a:r>
            <a:endParaRPr lang="en-US" sz="2300">
              <a:solidFill>
                <a:srgbClr val="0000FF"/>
              </a:solidFill>
            </a:endParaRPr>
          </a:p>
          <a:p>
            <a:pPr algn="just"/>
            <a:r>
              <a:rPr lang="en-US" sz="2300">
                <a:solidFill>
                  <a:srgbClr val="0000FF"/>
                </a:solidFill>
              </a:rPr>
              <a:t>    - Căng thẳng, lo lắng khi tới gần quả bom.</a:t>
            </a:r>
          </a:p>
          <a:p>
            <a:pPr algn="just"/>
            <a:r>
              <a:rPr lang="en-US" sz="2300">
                <a:solidFill>
                  <a:srgbClr val="0000FF"/>
                </a:solidFill>
              </a:rPr>
              <a:t>    - Can đảm, dũng cảm, bình tĩnh, bản lĩnh vững vàng và hành động dứt khoát khi châm mìn phá bom.</a:t>
            </a:r>
          </a:p>
          <a:p>
            <a:pPr algn="just"/>
            <a:r>
              <a:rPr lang="en-US" sz="2300">
                <a:solidFill>
                  <a:srgbClr val="0000FF"/>
                </a:solidFill>
              </a:rPr>
              <a:t>    - Hồi hộp, lo lắng nhưng đầy tinh thần trách nhiệm khi chờ bom nổ </a:t>
            </a:r>
          </a:p>
          <a:p>
            <a:pPr algn="just"/>
            <a:r>
              <a:rPr lang="fr-FR" sz="2300" b="1">
                <a:solidFill>
                  <a:srgbClr val="0000FF"/>
                </a:solidFill>
                <a:sym typeface="Wingdings" panose="05000000000000000000" pitchFamily="2" charset="2"/>
              </a:rPr>
              <a:t></a:t>
            </a:r>
            <a:r>
              <a:rPr lang="fr-FR" sz="2300" b="1">
                <a:solidFill>
                  <a:srgbClr val="0000FF"/>
                </a:solidFill>
              </a:rPr>
              <a:t> Nhận xét về nghệ thuật miêu tả tâm lí nhân vật của tác giả</a:t>
            </a:r>
            <a:endParaRPr lang="en-US" sz="2300">
              <a:solidFill>
                <a:srgbClr val="0000FF"/>
              </a:solidFill>
            </a:endParaRPr>
          </a:p>
          <a:p>
            <a:pPr algn="just"/>
            <a:r>
              <a:rPr lang="fr-FR" sz="2300" b="1">
                <a:solidFill>
                  <a:srgbClr val="0000FF"/>
                </a:solidFill>
              </a:rPr>
              <a:t>    - </a:t>
            </a:r>
            <a:r>
              <a:rPr lang="fr-FR" sz="2300">
                <a:solidFill>
                  <a:srgbClr val="0000FF"/>
                </a:solidFill>
              </a:rPr>
              <a:t>Miêu tả tâm lí nhân vật qua suy nghĩ, hành động tinh tế.</a:t>
            </a:r>
            <a:endParaRPr lang="en-US" sz="2300">
              <a:solidFill>
                <a:srgbClr val="0000FF"/>
              </a:solidFill>
            </a:endParaRPr>
          </a:p>
          <a:p>
            <a:pPr algn="just"/>
            <a:r>
              <a:rPr lang="fr-FR" sz="2300" b="1">
                <a:solidFill>
                  <a:srgbClr val="0000FF"/>
                </a:solidFill>
              </a:rPr>
              <a:t>    -</a:t>
            </a:r>
            <a:r>
              <a:rPr lang="fr-FR" sz="2300">
                <a:solidFill>
                  <a:srgbClr val="0000FF"/>
                </a:solidFill>
              </a:rPr>
              <a:t> Sử dụng nhiều câu trần thuật ngắn, câu rút gọn …</a:t>
            </a:r>
            <a:endParaRPr lang="en-US" sz="2300">
              <a:solidFill>
                <a:srgbClr val="0000FF"/>
              </a:solidFill>
            </a:endParaRPr>
          </a:p>
          <a:p>
            <a:pPr algn="just"/>
            <a:r>
              <a:rPr lang="fr-FR" sz="2300" b="1">
                <a:solidFill>
                  <a:srgbClr val="0000FF"/>
                </a:solidFill>
              </a:rPr>
              <a:t>    -</a:t>
            </a:r>
            <a:r>
              <a:rPr lang="fr-FR" sz="2300">
                <a:solidFill>
                  <a:srgbClr val="0000FF"/>
                </a:solidFill>
              </a:rPr>
              <a:t> Nghệ thuật ẩn dụ chuyển đổi cảm giác</a:t>
            </a:r>
            <a:endParaRPr lang="en-US" sz="2300">
              <a:solidFill>
                <a:srgbClr val="0000FF"/>
              </a:solidFill>
            </a:endParaRPr>
          </a:p>
          <a:p>
            <a:pPr algn="just"/>
            <a:r>
              <a:rPr lang="fr-FR" sz="2300" b="1">
                <a:solidFill>
                  <a:srgbClr val="0000FF"/>
                </a:solidFill>
              </a:rPr>
              <a:t>    -</a:t>
            </a:r>
            <a:r>
              <a:rPr lang="fr-FR" sz="2300">
                <a:solidFill>
                  <a:srgbClr val="0000FF"/>
                </a:solidFill>
              </a:rPr>
              <a:t> Ngôi kể thứ 1 và ngôn ngữ độc thoại nội tâm</a:t>
            </a:r>
            <a:endParaRPr lang="en-US" sz="2300">
              <a:solidFill>
                <a:srgbClr val="0000FF"/>
              </a:solidFill>
            </a:endParaRPr>
          </a:p>
          <a:p>
            <a:pPr algn="just"/>
            <a:r>
              <a:rPr lang="fr-FR" sz="2300" b="1">
                <a:solidFill>
                  <a:srgbClr val="0000FF"/>
                </a:solidFill>
                <a:sym typeface="Wingdings" panose="05000000000000000000" pitchFamily="2" charset="2"/>
              </a:rPr>
              <a:t>    </a:t>
            </a:r>
            <a:r>
              <a:rPr lang="fr-FR" sz="2300" b="1">
                <a:solidFill>
                  <a:srgbClr val="0000FF"/>
                </a:solidFill>
              </a:rPr>
              <a:t> </a:t>
            </a:r>
            <a:r>
              <a:rPr lang="fr-FR" sz="2300">
                <a:solidFill>
                  <a:srgbClr val="0000FF"/>
                </a:solidFill>
              </a:rPr>
              <a:t>Diễn tả tính chất công việc nguy hiểm, không khí căng thẳng nơi cao điểm.</a:t>
            </a:r>
            <a:endParaRPr lang="en-US" sz="2300">
              <a:solidFill>
                <a:srgbClr val="0000FF"/>
              </a:solidFill>
            </a:endParaRPr>
          </a:p>
          <a:p>
            <a:pPr algn="just"/>
            <a:r>
              <a:rPr lang="fr-FR" sz="2300">
                <a:solidFill>
                  <a:srgbClr val="0000FF"/>
                </a:solidFill>
                <a:sym typeface="Wingdings" panose="05000000000000000000" pitchFamily="2" charset="2"/>
              </a:rPr>
              <a:t>    </a:t>
            </a:r>
            <a:r>
              <a:rPr lang="fr-FR" sz="2300">
                <a:solidFill>
                  <a:srgbClr val="0000FF"/>
                </a:solidFill>
              </a:rPr>
              <a:t> Phẩm chất anh hùng trong chiến đấu của cô gái trẻ.</a:t>
            </a:r>
            <a:endParaRPr lang="en-US" sz="2300">
              <a:solidFill>
                <a:srgbClr val="0000FF"/>
              </a:solidFill>
            </a:endParaRPr>
          </a:p>
          <a:p>
            <a:pPr algn="just"/>
            <a:r>
              <a:rPr lang="fr-FR" sz="2300" b="1" u="sng">
                <a:solidFill>
                  <a:srgbClr val="0000FF"/>
                </a:solidFill>
              </a:rPr>
              <a:t>Câu 5:</a:t>
            </a:r>
            <a:r>
              <a:rPr lang="fr-FR" sz="2300" b="1">
                <a:solidFill>
                  <a:srgbClr val="0000FF"/>
                </a:solidFill>
              </a:rPr>
              <a:t> Tác phẩm cùng đề tài:</a:t>
            </a:r>
            <a:endParaRPr lang="en-US" sz="2300">
              <a:solidFill>
                <a:srgbClr val="0000FF"/>
              </a:solidFill>
            </a:endParaRPr>
          </a:p>
          <a:p>
            <a:pPr algn="just"/>
            <a:r>
              <a:rPr lang="en-US" sz="2300">
                <a:solidFill>
                  <a:srgbClr val="0000FF"/>
                </a:solidFill>
              </a:rPr>
              <a:t>    - Tác phẩm cùng đề tài: </a:t>
            </a:r>
            <a:r>
              <a:rPr lang="en-US" sz="2300" i="1">
                <a:solidFill>
                  <a:srgbClr val="0000FF"/>
                </a:solidFill>
              </a:rPr>
              <a:t>Bài thơ về tiểu đội xe không kính</a:t>
            </a:r>
            <a:endParaRPr lang="en-US" sz="2300">
              <a:solidFill>
                <a:srgbClr val="0000FF"/>
              </a:solidFill>
            </a:endParaRPr>
          </a:p>
          <a:p>
            <a:pPr algn="just"/>
            <a:r>
              <a:rPr lang="en-US" sz="2300">
                <a:solidFill>
                  <a:srgbClr val="0000FF"/>
                </a:solidFill>
              </a:rPr>
              <a:t>    - Tác giả: Phạm Tiến Duật</a:t>
            </a:r>
          </a:p>
        </p:txBody>
      </p:sp>
    </p:spTree>
    <p:extLst>
      <p:ext uri="{BB962C8B-B14F-4D97-AF65-F5344CB8AC3E}">
        <p14:creationId xmlns="" xmlns:p14="http://schemas.microsoft.com/office/powerpoint/2010/main" val="244138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45839" y="642598"/>
            <a:ext cx="11800812" cy="6370975"/>
          </a:xfrm>
          <a:prstGeom prst="rect">
            <a:avLst/>
          </a:prstGeom>
          <a:noFill/>
        </p:spPr>
        <p:txBody>
          <a:bodyPr wrap="square" rtlCol="0">
            <a:spAutoFit/>
          </a:bodyPr>
          <a:lstStyle/>
          <a:p>
            <a:r>
              <a:rPr lang="en-US" sz="2400" b="1">
                <a:solidFill>
                  <a:srgbClr val="FF0000"/>
                </a:solidFill>
              </a:rPr>
              <a:t>2. Vấn đề 2:</a:t>
            </a:r>
            <a:r>
              <a:rPr lang="en-US" sz="2400">
                <a:solidFill>
                  <a:srgbClr val="0000FF"/>
                </a:solidFill>
              </a:rPr>
              <a:t> </a:t>
            </a:r>
          </a:p>
          <a:p>
            <a:pPr algn="just"/>
            <a:r>
              <a:rPr lang="en-US" sz="2400">
                <a:solidFill>
                  <a:srgbClr val="0000FF"/>
                </a:solidFill>
              </a:rPr>
              <a:t>	“Những ngôi sao xa xôi”</a:t>
            </a:r>
            <a:r>
              <a:rPr lang="en-US" sz="2400" b="1">
                <a:solidFill>
                  <a:srgbClr val="0000FF"/>
                </a:solidFill>
              </a:rPr>
              <a:t> </a:t>
            </a:r>
            <a:r>
              <a:rPr lang="en-US" sz="2400">
                <a:solidFill>
                  <a:srgbClr val="0000FF"/>
                </a:solidFill>
              </a:rPr>
              <a:t>của Lê Minh Khuê là một trong những tác phẩm thành công viết về những nữ thanh niên xung phong thời kì cuộc kháng chiến chống Mĩ của dân tộc ta đang diễn ra ác liệt, nhất là trên tuyến đường Trường Sơn. Trong tác phẩm có đoạn:</a:t>
            </a:r>
          </a:p>
          <a:p>
            <a:pPr algn="just"/>
            <a:r>
              <a:rPr lang="en-US" sz="2400">
                <a:solidFill>
                  <a:srgbClr val="0000FF"/>
                </a:solidFill>
              </a:rPr>
              <a:t>	“</a:t>
            </a:r>
            <a:r>
              <a:rPr lang="en-US" sz="2400" i="1">
                <a:solidFill>
                  <a:srgbClr val="0000FF"/>
                </a:solidFill>
              </a:rPr>
              <a:t>Chị Thao vấp ngã, tôi đỡ chị. Nhưng chị vùng ra, mắt mở to, mờ trắmg đi như không còn sự sống. Sao vậy? Tôi không hiểu. Chị kéo luôn tay tôi, sà xuống mô đất. Vâng, một mô đất nhỏ, hơi dài, phủ đầy thuốc bom màu xám.”</a:t>
            </a:r>
            <a:endParaRPr lang="en-US" sz="2400">
              <a:solidFill>
                <a:srgbClr val="0000FF"/>
              </a:solidFill>
            </a:endParaRPr>
          </a:p>
          <a:p>
            <a:pPr algn="just"/>
            <a:r>
              <a:rPr lang="en-US" sz="2400" b="1" u="sng">
                <a:solidFill>
                  <a:srgbClr val="0000FF"/>
                </a:solidFill>
              </a:rPr>
              <a:t>Câu 1:</a:t>
            </a:r>
            <a:r>
              <a:rPr lang="en-US" sz="2400">
                <a:solidFill>
                  <a:srgbClr val="0000FF"/>
                </a:solidFill>
              </a:rPr>
              <a:t> Đoạn văn trên và tác phẩm được kể bằng lời của nhân vật nào? Nêu hiệu quả của cách chọn vai kể ấy.</a:t>
            </a:r>
          </a:p>
          <a:p>
            <a:pPr algn="just"/>
            <a:r>
              <a:rPr lang="en-US" sz="2400" b="1" u="sng">
                <a:solidFill>
                  <a:srgbClr val="0000FF"/>
                </a:solidFill>
              </a:rPr>
              <a:t>Câu 2:</a:t>
            </a:r>
            <a:r>
              <a:rPr lang="en-US" sz="2400" b="1">
                <a:solidFill>
                  <a:srgbClr val="0000FF"/>
                </a:solidFill>
              </a:rPr>
              <a:t> </a:t>
            </a:r>
            <a:r>
              <a:rPr lang="en-US" sz="2400">
                <a:solidFill>
                  <a:srgbClr val="0000FF"/>
                </a:solidFill>
              </a:rPr>
              <a:t>Chỉ ra một câu ghép và nêu rõ cấu tạo ngữ pháp của câu ghép đó.</a:t>
            </a:r>
          </a:p>
          <a:p>
            <a:pPr algn="just"/>
            <a:r>
              <a:rPr lang="en-US" sz="2400" b="1" u="sng">
                <a:solidFill>
                  <a:srgbClr val="0000FF"/>
                </a:solidFill>
              </a:rPr>
              <a:t>Câu 3:</a:t>
            </a:r>
            <a:r>
              <a:rPr lang="en-US" sz="2400">
                <a:solidFill>
                  <a:srgbClr val="0000FF"/>
                </a:solidFill>
              </a:rPr>
              <a:t> Trong không khí cả nước hân hoan kỉ niệm 40 năm giải phóng miền Nam, thống nhất đất nước, càng trân trọng, ngưỡng mộ thế hệ trẻ Việt Nam thời chống mĩ – những con người đã không tiếc máu xương để đem lại nền hòa bình cho nước nhà, ta càng không khỏi giật mình trước lối sống thờ ơ, vô cảm của một bộ phận lớp trẻ hiện nay. Bằng một đoạn văn khoảng ½ trang giấy thi, em hãy nêu suy nghi của mình về vấn đề này.</a:t>
            </a:r>
          </a:p>
        </p:txBody>
      </p:sp>
    </p:spTree>
    <p:extLst>
      <p:ext uri="{BB962C8B-B14F-4D97-AF65-F5344CB8AC3E}">
        <p14:creationId xmlns="" xmlns:p14="http://schemas.microsoft.com/office/powerpoint/2010/main" val="285801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arn(inVertic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arn(inVertic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arn(inVertic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barn(inVertical)">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barn(inVertical)">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imeline from SmartArt_01_MO - v4" id="{E57269B8-54F0-49BD-A8EA-8A70876CC409}" vid="{E9570212-5BEE-4588-9CB3-61D60C5AA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6599C0-B0B6-415D-9B63-E273EEA0EBF7}">
  <ds:schemaRefs>
    <ds:schemaRef ds:uri="http://purl.org/dc/terms/"/>
    <ds:schemaRef ds:uri="http://purl.org/dc/elements/1.1/"/>
    <ds:schemaRef ds:uri="http://schemas.openxmlformats.org/package/2006/metadata/core-properties"/>
    <ds:schemaRef ds:uri="16c05727-aa75-4e4a-9b5f-8a80a1165891"/>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D5E0056C-22F7-43F0-A6CE-AE8B59378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3B6EBAF-D3F1-4C38-B9E9-9D4DBDA139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1312</TotalTime>
  <Words>4685</Words>
  <Application>Microsoft Office PowerPoint</Application>
  <PresentationFormat>Custom</PresentationFormat>
  <Paragraphs>379</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NHỮNG NGÔI SAO XA XÔI (LÊ MINH KHUÊ)</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dung</cp:lastModifiedBy>
  <cp:revision>34</cp:revision>
  <dcterms:created xsi:type="dcterms:W3CDTF">2021-12-24T04:43:23Z</dcterms:created>
  <dcterms:modified xsi:type="dcterms:W3CDTF">2023-03-24T07:04:48Z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