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26"/>
  </p:notesMasterIdLst>
  <p:sldIdLst>
    <p:sldId id="295" r:id="rId3"/>
    <p:sldId id="267" r:id="rId4"/>
    <p:sldId id="257" r:id="rId5"/>
    <p:sldId id="259" r:id="rId6"/>
    <p:sldId id="275" r:id="rId7"/>
    <p:sldId id="277" r:id="rId8"/>
    <p:sldId id="276" r:id="rId9"/>
    <p:sldId id="278" r:id="rId10"/>
    <p:sldId id="279" r:id="rId11"/>
    <p:sldId id="282" r:id="rId12"/>
    <p:sldId id="281" r:id="rId13"/>
    <p:sldId id="283" r:id="rId14"/>
    <p:sldId id="280" r:id="rId15"/>
    <p:sldId id="284" r:id="rId16"/>
    <p:sldId id="285" r:id="rId17"/>
    <p:sldId id="286" r:id="rId18"/>
    <p:sldId id="288" r:id="rId19"/>
    <p:sldId id="289" r:id="rId20"/>
    <p:sldId id="271" r:id="rId21"/>
    <p:sldId id="291" r:id="rId22"/>
    <p:sldId id="292" r:id="rId23"/>
    <p:sldId id="269" r:id="rId24"/>
    <p:sldId id="294"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642"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1B9F9-44BC-4470-A168-D0718CA4C772}" type="datetimeFigureOut">
              <a:rPr lang="en-US" smtClean="0"/>
              <a:t>11/27/2022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8D014-9C7E-4BDF-B121-7378ACAD7D15}" type="slidenum">
              <a:rPr lang="en-US" smtClean="0"/>
              <a:t>‹#›</a:t>
            </a:fld>
            <a:endParaRPr lang="en-US"/>
          </a:p>
        </p:txBody>
      </p:sp>
    </p:spTree>
    <p:extLst>
      <p:ext uri="{BB962C8B-B14F-4D97-AF65-F5344CB8AC3E}">
        <p14:creationId xmlns:p14="http://schemas.microsoft.com/office/powerpoint/2010/main" val="2021284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163430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884DE3E9-B48E-4005-95C6-52B55089723A}" type="slidenum">
              <a:rPr lang="en-US" altLang="en-US"/>
              <a:pPr>
                <a:spcBef>
                  <a:spcPct val="0"/>
                </a:spcBef>
              </a:pPr>
              <a:t>10</a:t>
            </a:fld>
            <a:endParaRPr lang="en-US" altLang="en-US"/>
          </a:p>
        </p:txBody>
      </p:sp>
    </p:spTree>
    <p:extLst>
      <p:ext uri="{BB962C8B-B14F-4D97-AF65-F5344CB8AC3E}">
        <p14:creationId xmlns:p14="http://schemas.microsoft.com/office/powerpoint/2010/main" val="1105395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109FDB-CF0F-4068-B0F0-00DD16500FAA}" type="slidenum">
              <a:rPr lang="en-US" altLang="en-US"/>
              <a:pPr>
                <a:defRPr/>
              </a:pPr>
              <a:t>‹#›</a:t>
            </a:fld>
            <a:endParaRPr lang="en-US" altLang="en-US"/>
          </a:p>
        </p:txBody>
      </p:sp>
    </p:spTree>
    <p:extLst>
      <p:ext uri="{BB962C8B-B14F-4D97-AF65-F5344CB8AC3E}">
        <p14:creationId xmlns:p14="http://schemas.microsoft.com/office/powerpoint/2010/main" val="4092922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D3A78EC-2E86-4871-B621-0E40DC1B5B60}" type="slidenum">
              <a:rPr lang="en-US" altLang="en-US"/>
              <a:pPr>
                <a:defRPr/>
              </a:pPr>
              <a:t>‹#›</a:t>
            </a:fld>
            <a:endParaRPr lang="en-US" altLang="en-US"/>
          </a:p>
        </p:txBody>
      </p:sp>
    </p:spTree>
    <p:extLst>
      <p:ext uri="{BB962C8B-B14F-4D97-AF65-F5344CB8AC3E}">
        <p14:creationId xmlns:p14="http://schemas.microsoft.com/office/powerpoint/2010/main" val="1689091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956E54D-D5D4-43F0-BB48-34A8EEBCCF4A}" type="slidenum">
              <a:rPr lang="en-US" altLang="en-US"/>
              <a:pPr>
                <a:defRPr/>
              </a:pPr>
              <a:t>‹#›</a:t>
            </a:fld>
            <a:endParaRPr lang="en-US" altLang="en-US"/>
          </a:p>
        </p:txBody>
      </p:sp>
    </p:spTree>
    <p:extLst>
      <p:ext uri="{BB962C8B-B14F-4D97-AF65-F5344CB8AC3E}">
        <p14:creationId xmlns:p14="http://schemas.microsoft.com/office/powerpoint/2010/main" val="793313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D1C8D1E-F93A-4E65-8271-15E2FA600D32}" type="slidenum">
              <a:rPr lang="en-US" altLang="en-US"/>
              <a:pPr>
                <a:defRPr/>
              </a:pPr>
              <a:t>‹#›</a:t>
            </a:fld>
            <a:endParaRPr lang="en-US" altLang="en-US"/>
          </a:p>
        </p:txBody>
      </p:sp>
    </p:spTree>
    <p:extLst>
      <p:ext uri="{BB962C8B-B14F-4D97-AF65-F5344CB8AC3E}">
        <p14:creationId xmlns:p14="http://schemas.microsoft.com/office/powerpoint/2010/main" val="2991767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E109FDB-CF0F-4068-B0F0-00DD16500FAA}" type="slidenum">
              <a:rPr lang="en-US" altLang="en-US" smtClean="0"/>
              <a:pPr>
                <a:defRPr/>
              </a:pPr>
              <a:t>‹#›</a:t>
            </a:fld>
            <a:endParaRPr lang="en-US" altLang="en-US"/>
          </a:p>
        </p:txBody>
      </p:sp>
    </p:spTree>
    <p:extLst>
      <p:ext uri="{BB962C8B-B14F-4D97-AF65-F5344CB8AC3E}">
        <p14:creationId xmlns:p14="http://schemas.microsoft.com/office/powerpoint/2010/main" val="2034532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28E6600-CAF4-4B26-B783-B46D18712EEA}" type="slidenum">
              <a:rPr lang="en-US" altLang="en-US" smtClean="0"/>
              <a:pPr>
                <a:defRPr/>
              </a:pPr>
              <a:t>‹#›</a:t>
            </a:fld>
            <a:endParaRPr lang="en-US" altLang="en-US"/>
          </a:p>
        </p:txBody>
      </p:sp>
    </p:spTree>
    <p:extLst>
      <p:ext uri="{BB962C8B-B14F-4D97-AF65-F5344CB8AC3E}">
        <p14:creationId xmlns:p14="http://schemas.microsoft.com/office/powerpoint/2010/main" val="2858485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4DAF16B-4C22-4A6D-A4E7-856434C59701}" type="slidenum">
              <a:rPr lang="en-US" altLang="en-US" smtClean="0"/>
              <a:pPr>
                <a:defRPr/>
              </a:pPr>
              <a:t>‹#›</a:t>
            </a:fld>
            <a:endParaRPr lang="en-US" altLang="en-US"/>
          </a:p>
        </p:txBody>
      </p:sp>
    </p:spTree>
    <p:extLst>
      <p:ext uri="{BB962C8B-B14F-4D97-AF65-F5344CB8AC3E}">
        <p14:creationId xmlns:p14="http://schemas.microsoft.com/office/powerpoint/2010/main" val="298963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6AD775B9-5B39-4835-8B6A-FBF86D230BAA}" type="slidenum">
              <a:rPr lang="en-US" altLang="en-US" smtClean="0"/>
              <a:pPr>
                <a:defRPr/>
              </a:pPr>
              <a:t>‹#›</a:t>
            </a:fld>
            <a:endParaRPr lang="en-US" altLang="en-US"/>
          </a:p>
        </p:txBody>
      </p:sp>
    </p:spTree>
    <p:extLst>
      <p:ext uri="{BB962C8B-B14F-4D97-AF65-F5344CB8AC3E}">
        <p14:creationId xmlns:p14="http://schemas.microsoft.com/office/powerpoint/2010/main" val="1982751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FB640189-8E13-4C4C-88F1-CEB99D5F01B4}" type="slidenum">
              <a:rPr lang="en-US" altLang="en-US" smtClean="0"/>
              <a:pPr>
                <a:defRPr/>
              </a:pPr>
              <a:t>‹#›</a:t>
            </a:fld>
            <a:endParaRPr lang="en-US" altLang="en-US"/>
          </a:p>
        </p:txBody>
      </p:sp>
    </p:spTree>
    <p:extLst>
      <p:ext uri="{BB962C8B-B14F-4D97-AF65-F5344CB8AC3E}">
        <p14:creationId xmlns:p14="http://schemas.microsoft.com/office/powerpoint/2010/main" val="2852739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681EB53B-F28E-481E-B9E4-DEB5C5C921E9}" type="slidenum">
              <a:rPr lang="en-US" altLang="en-US" smtClean="0"/>
              <a:pPr>
                <a:defRPr/>
              </a:pPr>
              <a:t>‹#›</a:t>
            </a:fld>
            <a:endParaRPr lang="en-US" altLang="en-US"/>
          </a:p>
        </p:txBody>
      </p:sp>
    </p:spTree>
    <p:extLst>
      <p:ext uri="{BB962C8B-B14F-4D97-AF65-F5344CB8AC3E}">
        <p14:creationId xmlns:p14="http://schemas.microsoft.com/office/powerpoint/2010/main" val="3971482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D37D6843-AD0F-4934-882A-E38A75090D8B}" type="slidenum">
              <a:rPr lang="en-US" altLang="en-US" smtClean="0"/>
              <a:pPr>
                <a:defRPr/>
              </a:pPr>
              <a:t>‹#›</a:t>
            </a:fld>
            <a:endParaRPr lang="en-US" altLang="en-US"/>
          </a:p>
        </p:txBody>
      </p:sp>
    </p:spTree>
    <p:extLst>
      <p:ext uri="{BB962C8B-B14F-4D97-AF65-F5344CB8AC3E}">
        <p14:creationId xmlns:p14="http://schemas.microsoft.com/office/powerpoint/2010/main" val="374603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28E6600-CAF4-4B26-B783-B46D18712EEA}" type="slidenum">
              <a:rPr lang="en-US" altLang="en-US"/>
              <a:pPr>
                <a:defRPr/>
              </a:pPr>
              <a:t>‹#›</a:t>
            </a:fld>
            <a:endParaRPr lang="en-US" altLang="en-US"/>
          </a:p>
        </p:txBody>
      </p:sp>
    </p:spTree>
    <p:extLst>
      <p:ext uri="{BB962C8B-B14F-4D97-AF65-F5344CB8AC3E}">
        <p14:creationId xmlns:p14="http://schemas.microsoft.com/office/powerpoint/2010/main" val="2305477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A228E0F-72EE-4B2F-A94B-A97C760CEACF}" type="slidenum">
              <a:rPr lang="en-US" altLang="en-US" smtClean="0"/>
              <a:pPr>
                <a:defRPr/>
              </a:pPr>
              <a:t>‹#›</a:t>
            </a:fld>
            <a:endParaRPr lang="en-US" altLang="en-US"/>
          </a:p>
        </p:txBody>
      </p:sp>
    </p:spTree>
    <p:extLst>
      <p:ext uri="{BB962C8B-B14F-4D97-AF65-F5344CB8AC3E}">
        <p14:creationId xmlns:p14="http://schemas.microsoft.com/office/powerpoint/2010/main" val="999487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55BD9B1-0E8F-4682-BD2C-C96D1C81FBEA}" type="slidenum">
              <a:rPr lang="en-US" altLang="en-US" smtClean="0"/>
              <a:pPr>
                <a:defRPr/>
              </a:pPr>
              <a:t>‹#›</a:t>
            </a:fld>
            <a:endParaRPr lang="en-US" altLang="en-US"/>
          </a:p>
        </p:txBody>
      </p:sp>
    </p:spTree>
    <p:extLst>
      <p:ext uri="{BB962C8B-B14F-4D97-AF65-F5344CB8AC3E}">
        <p14:creationId xmlns:p14="http://schemas.microsoft.com/office/powerpoint/2010/main" val="6025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F5CBE96-8F81-43BA-91FB-C311FFE1CE7C}" type="slidenum">
              <a:rPr lang="en-US" altLang="en-US" smtClean="0"/>
              <a:pPr>
                <a:defRPr/>
              </a:pPr>
              <a:t>‹#›</a:t>
            </a:fld>
            <a:endParaRPr lang="en-US" altLang="en-US"/>
          </a:p>
        </p:txBody>
      </p:sp>
    </p:spTree>
    <p:extLst>
      <p:ext uri="{BB962C8B-B14F-4D97-AF65-F5344CB8AC3E}">
        <p14:creationId xmlns:p14="http://schemas.microsoft.com/office/powerpoint/2010/main" val="1862540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F5CBE96-8F81-43BA-91FB-C311FFE1CE7C}"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15784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F5CBE96-8F81-43BA-91FB-C311FFE1CE7C}" type="slidenum">
              <a:rPr lang="en-US" altLang="en-US" smtClean="0"/>
              <a:pPr>
                <a:defRPr/>
              </a:pPr>
              <a:t>‹#›</a:t>
            </a:fld>
            <a:endParaRPr lang="en-US" altLang="en-US"/>
          </a:p>
        </p:txBody>
      </p:sp>
    </p:spTree>
    <p:extLst>
      <p:ext uri="{BB962C8B-B14F-4D97-AF65-F5344CB8AC3E}">
        <p14:creationId xmlns:p14="http://schemas.microsoft.com/office/powerpoint/2010/main" val="2391798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F5CBE96-8F81-43BA-91FB-C311FFE1CE7C}"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87751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F5CBE96-8F81-43BA-91FB-C311FFE1CE7C}" type="slidenum">
              <a:rPr lang="en-US" altLang="en-US" smtClean="0"/>
              <a:pPr>
                <a:defRPr/>
              </a:pPr>
              <a:t>‹#›</a:t>
            </a:fld>
            <a:endParaRPr lang="en-US" altLang="en-US"/>
          </a:p>
        </p:txBody>
      </p:sp>
    </p:spTree>
    <p:extLst>
      <p:ext uri="{BB962C8B-B14F-4D97-AF65-F5344CB8AC3E}">
        <p14:creationId xmlns:p14="http://schemas.microsoft.com/office/powerpoint/2010/main" val="1061442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D3A78EC-2E86-4871-B621-0E40DC1B5B60}" type="slidenum">
              <a:rPr lang="en-US" altLang="en-US" smtClean="0"/>
              <a:pPr>
                <a:defRPr/>
              </a:pPr>
              <a:t>‹#›</a:t>
            </a:fld>
            <a:endParaRPr lang="en-US" altLang="en-US"/>
          </a:p>
        </p:txBody>
      </p:sp>
    </p:spTree>
    <p:extLst>
      <p:ext uri="{BB962C8B-B14F-4D97-AF65-F5344CB8AC3E}">
        <p14:creationId xmlns:p14="http://schemas.microsoft.com/office/powerpoint/2010/main" val="1677922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956E54D-D5D4-43F0-BB48-34A8EEBCCF4A}" type="slidenum">
              <a:rPr lang="en-US" altLang="en-US" smtClean="0"/>
              <a:pPr>
                <a:defRPr/>
              </a:pPr>
              <a:t>‹#›</a:t>
            </a:fld>
            <a:endParaRPr lang="en-US" altLang="en-US"/>
          </a:p>
        </p:txBody>
      </p:sp>
    </p:spTree>
    <p:extLst>
      <p:ext uri="{BB962C8B-B14F-4D97-AF65-F5344CB8AC3E}">
        <p14:creationId xmlns:p14="http://schemas.microsoft.com/office/powerpoint/2010/main" val="428078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4DAF16B-4C22-4A6D-A4E7-856434C59701}" type="slidenum">
              <a:rPr lang="en-US" altLang="en-US"/>
              <a:pPr>
                <a:defRPr/>
              </a:pPr>
              <a:t>‹#›</a:t>
            </a:fld>
            <a:endParaRPr lang="en-US" altLang="en-US"/>
          </a:p>
        </p:txBody>
      </p:sp>
    </p:spTree>
    <p:extLst>
      <p:ext uri="{BB962C8B-B14F-4D97-AF65-F5344CB8AC3E}">
        <p14:creationId xmlns:p14="http://schemas.microsoft.com/office/powerpoint/2010/main" val="190052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AD775B9-5B39-4835-8B6A-FBF86D230BAA}" type="slidenum">
              <a:rPr lang="en-US" altLang="en-US"/>
              <a:pPr>
                <a:defRPr/>
              </a:pPr>
              <a:t>‹#›</a:t>
            </a:fld>
            <a:endParaRPr lang="en-US" altLang="en-US"/>
          </a:p>
        </p:txBody>
      </p:sp>
    </p:spTree>
    <p:extLst>
      <p:ext uri="{BB962C8B-B14F-4D97-AF65-F5344CB8AC3E}">
        <p14:creationId xmlns:p14="http://schemas.microsoft.com/office/powerpoint/2010/main" val="154340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B640189-8E13-4C4C-88F1-CEB99D5F01B4}" type="slidenum">
              <a:rPr lang="en-US" altLang="en-US"/>
              <a:pPr>
                <a:defRPr/>
              </a:pPr>
              <a:t>‹#›</a:t>
            </a:fld>
            <a:endParaRPr lang="en-US" altLang="en-US"/>
          </a:p>
        </p:txBody>
      </p:sp>
    </p:spTree>
    <p:extLst>
      <p:ext uri="{BB962C8B-B14F-4D97-AF65-F5344CB8AC3E}">
        <p14:creationId xmlns:p14="http://schemas.microsoft.com/office/powerpoint/2010/main" val="65794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81EB53B-F28E-481E-B9E4-DEB5C5C921E9}" type="slidenum">
              <a:rPr lang="en-US" altLang="en-US"/>
              <a:pPr>
                <a:defRPr/>
              </a:pPr>
              <a:t>‹#›</a:t>
            </a:fld>
            <a:endParaRPr lang="en-US" altLang="en-US"/>
          </a:p>
        </p:txBody>
      </p:sp>
    </p:spTree>
    <p:extLst>
      <p:ext uri="{BB962C8B-B14F-4D97-AF65-F5344CB8AC3E}">
        <p14:creationId xmlns:p14="http://schemas.microsoft.com/office/powerpoint/2010/main" val="350620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37D6843-AD0F-4934-882A-E38A75090D8B}" type="slidenum">
              <a:rPr lang="en-US" altLang="en-US"/>
              <a:pPr>
                <a:defRPr/>
              </a:pPr>
              <a:t>‹#›</a:t>
            </a:fld>
            <a:endParaRPr lang="en-US" altLang="en-US"/>
          </a:p>
        </p:txBody>
      </p:sp>
    </p:spTree>
    <p:extLst>
      <p:ext uri="{BB962C8B-B14F-4D97-AF65-F5344CB8AC3E}">
        <p14:creationId xmlns:p14="http://schemas.microsoft.com/office/powerpoint/2010/main" val="244927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A228E0F-72EE-4B2F-A94B-A97C760CEACF}" type="slidenum">
              <a:rPr lang="en-US" altLang="en-US"/>
              <a:pPr>
                <a:defRPr/>
              </a:pPr>
              <a:t>‹#›</a:t>
            </a:fld>
            <a:endParaRPr lang="en-US" altLang="en-US"/>
          </a:p>
        </p:txBody>
      </p:sp>
    </p:spTree>
    <p:extLst>
      <p:ext uri="{BB962C8B-B14F-4D97-AF65-F5344CB8AC3E}">
        <p14:creationId xmlns:p14="http://schemas.microsoft.com/office/powerpoint/2010/main" val="188125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55BD9B1-0E8F-4682-BD2C-C96D1C81FBEA}" type="slidenum">
              <a:rPr lang="en-US" altLang="en-US"/>
              <a:pPr>
                <a:defRPr/>
              </a:pPr>
              <a:t>‹#›</a:t>
            </a:fld>
            <a:endParaRPr lang="en-US" altLang="en-US"/>
          </a:p>
        </p:txBody>
      </p:sp>
    </p:spTree>
    <p:extLst>
      <p:ext uri="{BB962C8B-B14F-4D97-AF65-F5344CB8AC3E}">
        <p14:creationId xmlns:p14="http://schemas.microsoft.com/office/powerpoint/2010/main" val="179934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F5CBE96-8F81-43BA-91FB-C311FFE1CE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a:defRPr/>
            </a:pPr>
            <a:fld id="{AF5CBE96-8F81-43BA-91FB-C311FFE1CE7C}" type="slidenum">
              <a:rPr lang="en-US" altLang="en-US" smtClean="0"/>
              <a:pPr>
                <a:defRPr/>
              </a:pPr>
              <a:t>‹#›</a:t>
            </a:fld>
            <a:endParaRPr lang="en-US" altLang="en-US"/>
          </a:p>
        </p:txBody>
      </p:sp>
    </p:spTree>
    <p:extLst>
      <p:ext uri="{BB962C8B-B14F-4D97-AF65-F5344CB8AC3E}">
        <p14:creationId xmlns:p14="http://schemas.microsoft.com/office/powerpoint/2010/main" val="23099674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4.bin"/><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6.gi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6.bin"/><Relationship Id="rId7" Type="http://schemas.openxmlformats.org/officeDocument/2006/relationships/oleObject" Target="../embeddings/oleObject9.bin"/><Relationship Id="rId2" Type="http://schemas.openxmlformats.org/officeDocument/2006/relationships/image" Target="../media/image6.gif"/><Relationship Id="rId1" Type="http://schemas.openxmlformats.org/officeDocument/2006/relationships/slideLayout" Target="../slideLayouts/slideLayout12.x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6.gif"/><Relationship Id="rId1" Type="http://schemas.openxmlformats.org/officeDocument/2006/relationships/slideLayout" Target="../slideLayouts/slideLayout12.xml"/><Relationship Id="rId6" Type="http://schemas.openxmlformats.org/officeDocument/2006/relationships/image" Target="../media/image37.wmf"/><Relationship Id="rId5" Type="http://schemas.openxmlformats.org/officeDocument/2006/relationships/oleObject" Target="../embeddings/oleObject12.bin"/><Relationship Id="rId4" Type="http://schemas.openxmlformats.org/officeDocument/2006/relationships/image" Target="../media/image36.wmf"/></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oleObject" Target="../embeddings/oleObject13.bin"/><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2.bin"/><Relationship Id="rId1" Type="http://schemas.openxmlformats.org/officeDocument/2006/relationships/slideLayout" Target="../slideLayouts/slideLayout1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3.bin"/><Relationship Id="rId1" Type="http://schemas.openxmlformats.org/officeDocument/2006/relationships/slideLayout" Target="../slideLayouts/slideLayout12.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987390-82CB-407F-AE33-9EFFC4BCB8C3}"/>
              </a:ext>
            </a:extLst>
          </p:cNvPr>
          <p:cNvSpPr txBox="1"/>
          <p:nvPr/>
        </p:nvSpPr>
        <p:spPr>
          <a:xfrm>
            <a:off x="990600" y="304801"/>
            <a:ext cx="7162800" cy="830997"/>
          </a:xfrm>
          <a:prstGeom prst="rect">
            <a:avLst/>
          </a:prstGeom>
          <a:noFill/>
        </p:spPr>
        <p:txBody>
          <a:bodyPr wrap="square" rtlCol="0">
            <a:spAutoFit/>
          </a:bodyPr>
          <a:lstStyle/>
          <a:p>
            <a:pPr algn="ctr"/>
            <a:r>
              <a:rPr lang="en-US" sz="4800" b="1" dirty="0" err="1">
                <a:solidFill>
                  <a:srgbClr val="FF0000"/>
                </a:solidFill>
              </a:rPr>
              <a:t>BÀI</a:t>
            </a:r>
            <a:r>
              <a:rPr lang="en-US" sz="4800" b="1" dirty="0">
                <a:solidFill>
                  <a:srgbClr val="FF0000"/>
                </a:solidFill>
              </a:rPr>
              <a:t> 20. HỢP KIM SẮT</a:t>
            </a:r>
          </a:p>
        </p:txBody>
      </p:sp>
      <p:pic>
        <p:nvPicPr>
          <p:cNvPr id="18434" name="Picture 2" descr="Hình ảnh về Sắt và hợp chất của Sắt">
            <a:extLst>
              <a:ext uri="{FF2B5EF4-FFF2-40B4-BE49-F238E27FC236}">
                <a16:creationId xmlns:a16="http://schemas.microsoft.com/office/drawing/2014/main" id="{E4CAC6EB-7BBF-4C46-87BA-A9652097B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14600"/>
            <a:ext cx="4191000" cy="4038599"/>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Giá thép xây dựng hôm nay (24/3): Giá quặng sắt giảm 6% do các biện pháp  ngăn chặn lây lan virus corona thắt chặt trên toàn cầu - Thép Miền Nam">
            <a:extLst>
              <a:ext uri="{FF2B5EF4-FFF2-40B4-BE49-F238E27FC236}">
                <a16:creationId xmlns:a16="http://schemas.microsoft.com/office/drawing/2014/main" id="{5456EA5E-17CA-49E7-9015-A82EED9A1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14601"/>
            <a:ext cx="41910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938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DU LIEU PHUC HOI\D\GIAO AN HOA 9\hinh anh\cau vuot bang the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3532188"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3" descr="D:\DU LIEU PHUC HOI\D\GIAO AN HOA 9\hinh anh\cau trường tiề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625850"/>
            <a:ext cx="4572000" cy="2622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6" descr="D:\DU LIEU PHUC HOI\D\GIAO AN HOA 9\hinh anh\thap eiff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657600"/>
            <a:ext cx="19970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D:\DU LIEU PHUC HOI\D\GIAO AN HOA 9\hinh anh\thép xây dự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990600"/>
            <a:ext cx="3581400" cy="2047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033713" y="228600"/>
            <a:ext cx="3659187" cy="461963"/>
          </a:xfrm>
          <a:prstGeom prst="rect">
            <a:avLst/>
          </a:prstGeom>
          <a:noFill/>
          <a:ln>
            <a:solidFill>
              <a:srgbClr val="FF330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ctr" eaLnBrk="1" hangingPunct="1">
              <a:defRPr/>
            </a:pPr>
            <a:r>
              <a:rPr lang="en-US" sz="2400" b="1" dirty="0">
                <a:solidFill>
                  <a:schemeClr val="tx1"/>
                </a:solidFill>
                <a:latin typeface="Tahoma" pitchFamily="34" charset="0"/>
                <a:ea typeface="Tahoma" pitchFamily="34" charset="0"/>
                <a:cs typeface="Tahoma" pitchFamily="34" charset="0"/>
              </a:rPr>
              <a:t>ỨNG DỤNG CỦA THÉP</a:t>
            </a:r>
          </a:p>
        </p:txBody>
      </p:sp>
      <p:sp>
        <p:nvSpPr>
          <p:cNvPr id="10" name="TextBox 9"/>
          <p:cNvSpPr txBox="1">
            <a:spLocks noChangeArrowheads="1"/>
          </p:cNvSpPr>
          <p:nvPr/>
        </p:nvSpPr>
        <p:spPr bwMode="auto">
          <a:xfrm>
            <a:off x="2133600" y="3048000"/>
            <a:ext cx="1216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Cầu vượt</a:t>
            </a:r>
          </a:p>
        </p:txBody>
      </p:sp>
      <p:sp>
        <p:nvSpPr>
          <p:cNvPr id="11" name="TextBox 10"/>
          <p:cNvSpPr txBox="1">
            <a:spLocks noChangeArrowheads="1"/>
          </p:cNvSpPr>
          <p:nvPr/>
        </p:nvSpPr>
        <p:spPr bwMode="auto">
          <a:xfrm>
            <a:off x="6629400" y="3048000"/>
            <a:ext cx="847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Nhà ở</a:t>
            </a:r>
          </a:p>
        </p:txBody>
      </p:sp>
      <p:sp>
        <p:nvSpPr>
          <p:cNvPr id="12" name="TextBox 11"/>
          <p:cNvSpPr txBox="1">
            <a:spLocks noChangeArrowheads="1"/>
          </p:cNvSpPr>
          <p:nvPr/>
        </p:nvSpPr>
        <p:spPr bwMode="auto">
          <a:xfrm>
            <a:off x="2438400" y="6248400"/>
            <a:ext cx="192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Cầu Tràng Tiền</a:t>
            </a:r>
          </a:p>
        </p:txBody>
      </p:sp>
      <p:sp>
        <p:nvSpPr>
          <p:cNvPr id="13" name="TextBox 12"/>
          <p:cNvSpPr txBox="1">
            <a:spLocks noChangeArrowheads="1"/>
          </p:cNvSpPr>
          <p:nvPr/>
        </p:nvSpPr>
        <p:spPr bwMode="auto">
          <a:xfrm>
            <a:off x="6629400" y="6248400"/>
            <a:ext cx="1430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Tháp Eiffel</a:t>
            </a:r>
          </a:p>
        </p:txBody>
      </p:sp>
    </p:spTree>
    <p:extLst>
      <p:ext uri="{BB962C8B-B14F-4D97-AF65-F5344CB8AC3E}">
        <p14:creationId xmlns:p14="http://schemas.microsoft.com/office/powerpoint/2010/main" val="2060873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U LIEU PHUC HOI\D\GIAO AN HOA 9\hinh anh\binh gas bang th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65163"/>
            <a:ext cx="144780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D:\DU LIEU PHUC HOI\D\GIAO AN HOA 9\hinh anh\cua s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86200"/>
            <a:ext cx="25527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033713" y="228600"/>
            <a:ext cx="3659187" cy="461963"/>
          </a:xfrm>
          <a:prstGeom prst="rect">
            <a:avLst/>
          </a:prstGeom>
          <a:noFill/>
          <a:ln>
            <a:solidFill>
              <a:srgbClr val="FF330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ctr" eaLnBrk="1" hangingPunct="1">
              <a:defRPr/>
            </a:pPr>
            <a:r>
              <a:rPr lang="en-US" sz="2400" b="1" dirty="0">
                <a:solidFill>
                  <a:schemeClr val="tx1"/>
                </a:solidFill>
                <a:latin typeface="Tahoma" pitchFamily="34" charset="0"/>
                <a:ea typeface="Tahoma" pitchFamily="34" charset="0"/>
                <a:cs typeface="Tahoma" pitchFamily="34" charset="0"/>
              </a:rPr>
              <a:t>ỨNG DỤNG CỦA THÉP</a:t>
            </a:r>
          </a:p>
        </p:txBody>
      </p:sp>
      <p:pic>
        <p:nvPicPr>
          <p:cNvPr id="9" name="Picture 2" descr="D:\DU LIEU PHUC HOI\D\GIAO AN HOA 9\hinh anh\dao the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066800"/>
            <a:ext cx="29591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D:\DU LIEU PHUC HOI\D\GIAO AN HOA 9\hinh anh\dụng cụ lao độ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81400"/>
            <a:ext cx="3676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638800" y="5943600"/>
            <a:ext cx="2165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Dụng cụ lao động</a:t>
            </a:r>
          </a:p>
        </p:txBody>
      </p:sp>
      <p:sp>
        <p:nvSpPr>
          <p:cNvPr id="11" name="TextBox 10"/>
          <p:cNvSpPr txBox="1">
            <a:spLocks noChangeArrowheads="1"/>
          </p:cNvSpPr>
          <p:nvPr/>
        </p:nvSpPr>
        <p:spPr bwMode="auto">
          <a:xfrm>
            <a:off x="6400800" y="2819400"/>
            <a:ext cx="62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Dao</a:t>
            </a:r>
          </a:p>
        </p:txBody>
      </p:sp>
      <p:sp>
        <p:nvSpPr>
          <p:cNvPr id="12" name="TextBox 11"/>
          <p:cNvSpPr txBox="1">
            <a:spLocks noChangeArrowheads="1"/>
          </p:cNvSpPr>
          <p:nvPr/>
        </p:nvSpPr>
        <p:spPr bwMode="auto">
          <a:xfrm>
            <a:off x="3124200" y="2971800"/>
            <a:ext cx="113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Bình gas</a:t>
            </a:r>
          </a:p>
        </p:txBody>
      </p:sp>
      <p:sp>
        <p:nvSpPr>
          <p:cNvPr id="13" name="TextBox 12"/>
          <p:cNvSpPr txBox="1">
            <a:spLocks noChangeArrowheads="1"/>
          </p:cNvSpPr>
          <p:nvPr/>
        </p:nvSpPr>
        <p:spPr bwMode="auto">
          <a:xfrm>
            <a:off x="2133600" y="6019800"/>
            <a:ext cx="769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Cổng</a:t>
            </a:r>
          </a:p>
        </p:txBody>
      </p:sp>
    </p:spTree>
    <p:extLst>
      <p:ext uri="{BB962C8B-B14F-4D97-AF65-F5344CB8AC3E}">
        <p14:creationId xmlns:p14="http://schemas.microsoft.com/office/powerpoint/2010/main" val="2514263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DU LIEU PHUC HOI\D\GIAO AN HOA 9\hinh anh\bon nuoc inox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581400"/>
            <a:ext cx="16398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D:\DU LIEU PHUC HOI\D\GIAO AN HOA 9\hinh anh\cau thang ion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014412"/>
            <a:ext cx="25146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D:\DU LIEU PHUC HOI\D\GIAO AN HOA 9\hinh anh\dụng cụ an uo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505200"/>
            <a:ext cx="16192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D:\DU LIEU PHUC HOI\D\GIAO AN HOA 9\hinh anh\noi ino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886200"/>
            <a:ext cx="335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516188" y="228600"/>
            <a:ext cx="4694237" cy="461963"/>
          </a:xfrm>
          <a:prstGeom prst="rect">
            <a:avLst/>
          </a:prstGeom>
          <a:noFill/>
          <a:ln>
            <a:solidFill>
              <a:srgbClr val="FF330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ctr" eaLnBrk="1" hangingPunct="1">
              <a:defRPr/>
            </a:pPr>
            <a:r>
              <a:rPr lang="en-US" sz="2400" b="1" dirty="0">
                <a:solidFill>
                  <a:schemeClr val="tx1"/>
                </a:solidFill>
                <a:latin typeface="Tahoma" pitchFamily="34" charset="0"/>
                <a:ea typeface="Tahoma" pitchFamily="34" charset="0"/>
                <a:cs typeface="Tahoma" pitchFamily="34" charset="0"/>
              </a:rPr>
              <a:t>ỨNG DỤNG CỦA THÉP - INOX</a:t>
            </a:r>
          </a:p>
        </p:txBody>
      </p:sp>
      <p:pic>
        <p:nvPicPr>
          <p:cNvPr id="9" name="Picture 6" descr="D:\DU LIEU PHUC HOI\D\GIAO AN HOA 9\hinh anh\trang suc inox 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990600"/>
            <a:ext cx="2514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D:\DU LIEU PHUC HOI\D\GIAO AN HOA 9\hinh anh\trang suc inox 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990600"/>
            <a:ext cx="16764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65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p:cTn id="13" dur="500" fill="hold"/>
                                        <p:tgtEl>
                                          <p:spTgt spid="7171"/>
                                        </p:tgtEl>
                                        <p:attrNameLst>
                                          <p:attrName>ppt_w</p:attrName>
                                        </p:attrNameLst>
                                      </p:cBhvr>
                                      <p:tavLst>
                                        <p:tav tm="0">
                                          <p:val>
                                            <p:fltVal val="0"/>
                                          </p:val>
                                        </p:tav>
                                        <p:tav tm="100000">
                                          <p:val>
                                            <p:strVal val="#ppt_w"/>
                                          </p:val>
                                        </p:tav>
                                      </p:tavLst>
                                    </p:anim>
                                    <p:anim calcmode="lin" valueType="num">
                                      <p:cBhvr>
                                        <p:cTn id="14" dur="500" fill="hold"/>
                                        <p:tgtEl>
                                          <p:spTgt spid="7171"/>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p:cTn id="17" dur="500" fill="hold"/>
                                        <p:tgtEl>
                                          <p:spTgt spid="7172"/>
                                        </p:tgtEl>
                                        <p:attrNameLst>
                                          <p:attrName>ppt_w</p:attrName>
                                        </p:attrNameLst>
                                      </p:cBhvr>
                                      <p:tavLst>
                                        <p:tav tm="0">
                                          <p:val>
                                            <p:fltVal val="0"/>
                                          </p:val>
                                        </p:tav>
                                        <p:tav tm="100000">
                                          <p:val>
                                            <p:strVal val="#ppt_w"/>
                                          </p:val>
                                        </p:tav>
                                      </p:tavLst>
                                    </p:anim>
                                    <p:anim calcmode="lin" valueType="num">
                                      <p:cBhvr>
                                        <p:cTn id="18" dur="500" fill="hold"/>
                                        <p:tgtEl>
                                          <p:spTgt spid="7172"/>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7170"/>
                                        </p:tgtEl>
                                        <p:attrNameLst>
                                          <p:attrName>style.visibility</p:attrName>
                                        </p:attrNameLst>
                                      </p:cBhvr>
                                      <p:to>
                                        <p:strVal val="visible"/>
                                      </p:to>
                                    </p:set>
                                    <p:anim calcmode="lin" valueType="num">
                                      <p:cBhvr>
                                        <p:cTn id="21" dur="500" fill="hold"/>
                                        <p:tgtEl>
                                          <p:spTgt spid="7170"/>
                                        </p:tgtEl>
                                        <p:attrNameLst>
                                          <p:attrName>ppt_w</p:attrName>
                                        </p:attrNameLst>
                                      </p:cBhvr>
                                      <p:tavLst>
                                        <p:tav tm="0">
                                          <p:val>
                                            <p:fltVal val="0"/>
                                          </p:val>
                                        </p:tav>
                                        <p:tav tm="100000">
                                          <p:val>
                                            <p:strVal val="#ppt_w"/>
                                          </p:val>
                                        </p:tav>
                                      </p:tavLst>
                                    </p:anim>
                                    <p:anim calcmode="lin" valueType="num">
                                      <p:cBhvr>
                                        <p:cTn id="22" dur="500" fill="hold"/>
                                        <p:tgtEl>
                                          <p:spTgt spid="7170"/>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7174"/>
                                        </p:tgtEl>
                                        <p:attrNameLst>
                                          <p:attrName>style.visibility</p:attrName>
                                        </p:attrNameLst>
                                      </p:cBhvr>
                                      <p:to>
                                        <p:strVal val="visible"/>
                                      </p:to>
                                    </p:set>
                                    <p:anim calcmode="lin" valueType="num">
                                      <p:cBhvr>
                                        <p:cTn id="25" dur="500" fill="hold"/>
                                        <p:tgtEl>
                                          <p:spTgt spid="7174"/>
                                        </p:tgtEl>
                                        <p:attrNameLst>
                                          <p:attrName>ppt_w</p:attrName>
                                        </p:attrNameLst>
                                      </p:cBhvr>
                                      <p:tavLst>
                                        <p:tav tm="0">
                                          <p:val>
                                            <p:fltVal val="0"/>
                                          </p:val>
                                        </p:tav>
                                        <p:tav tm="100000">
                                          <p:val>
                                            <p:strVal val="#ppt_w"/>
                                          </p:val>
                                        </p:tav>
                                      </p:tavLst>
                                    </p:anim>
                                    <p:anim calcmode="lin" valueType="num">
                                      <p:cBhvr>
                                        <p:cTn id="26" dur="500" fill="hold"/>
                                        <p:tgtEl>
                                          <p:spTgt spid="7174"/>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600200" y="152400"/>
            <a:ext cx="624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00"/>
                </a:solidFill>
              </a:rPr>
              <a:t>HỢP KIM SẮT: GANG, THÉP</a:t>
            </a:r>
          </a:p>
        </p:txBody>
      </p:sp>
      <p:sp>
        <p:nvSpPr>
          <p:cNvPr id="2" name="Rectangle 1"/>
          <p:cNvSpPr/>
          <p:nvPr/>
        </p:nvSpPr>
        <p:spPr>
          <a:xfrm>
            <a:off x="304800" y="762000"/>
            <a:ext cx="3928704" cy="523220"/>
          </a:xfrm>
          <a:prstGeom prst="rect">
            <a:avLst/>
          </a:prstGeom>
        </p:spPr>
        <p:txBody>
          <a:bodyPr wrap="none">
            <a:spAutoFit/>
          </a:bodyPr>
          <a:lstStyle/>
          <a:p>
            <a:r>
              <a:rPr lang="en-US" altLang="en-US" sz="2800" b="1">
                <a:solidFill>
                  <a:srgbClr val="0070C0"/>
                </a:solidFill>
              </a:rPr>
              <a:t>I. </a:t>
            </a:r>
            <a:r>
              <a:rPr lang="en-US" altLang="en-US" sz="2800" b="1" u="sng">
                <a:solidFill>
                  <a:srgbClr val="0070C0"/>
                </a:solidFill>
              </a:rPr>
              <a:t>HỢP KIM CỦA SẮT</a:t>
            </a:r>
            <a:r>
              <a:rPr lang="en-US" altLang="en-US" sz="2800" b="1">
                <a:solidFill>
                  <a:srgbClr val="0070C0"/>
                </a:solidFill>
              </a:rPr>
              <a:t>: </a:t>
            </a:r>
            <a:endParaRPr lang="en-US" sz="2800" b="1">
              <a:solidFill>
                <a:srgbClr val="0070C0"/>
              </a:solidFill>
            </a:endParaRPr>
          </a:p>
        </p:txBody>
      </p:sp>
      <p:sp>
        <p:nvSpPr>
          <p:cNvPr id="17" name="Text Box 26"/>
          <p:cNvSpPr txBox="1">
            <a:spLocks noChangeArrowheads="1"/>
          </p:cNvSpPr>
          <p:nvPr/>
        </p:nvSpPr>
        <p:spPr bwMode="auto">
          <a:xfrm>
            <a:off x="228600" y="1153180"/>
            <a:ext cx="23596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C00000"/>
                </a:solidFill>
              </a:rPr>
              <a:t>1. </a:t>
            </a:r>
            <a:r>
              <a:rPr lang="en-US" altLang="en-US" sz="2800" i="1" u="sng">
                <a:solidFill>
                  <a:srgbClr val="C00000"/>
                </a:solidFill>
              </a:rPr>
              <a:t>Gang là gì</a:t>
            </a:r>
            <a:r>
              <a:rPr lang="en-US" altLang="en-US" sz="2800" i="1">
                <a:solidFill>
                  <a:srgbClr val="C00000"/>
                </a:solidFill>
              </a:rPr>
              <a:t>?</a:t>
            </a:r>
          </a:p>
        </p:txBody>
      </p:sp>
      <p:sp>
        <p:nvSpPr>
          <p:cNvPr id="14" name="Text Box 26"/>
          <p:cNvSpPr txBox="1">
            <a:spLocks noChangeArrowheads="1"/>
          </p:cNvSpPr>
          <p:nvPr/>
        </p:nvSpPr>
        <p:spPr bwMode="auto">
          <a:xfrm>
            <a:off x="211547" y="1610380"/>
            <a:ext cx="23596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C00000"/>
                </a:solidFill>
              </a:rPr>
              <a:t>2. </a:t>
            </a:r>
            <a:r>
              <a:rPr lang="en-US" altLang="en-US" sz="2800" i="1" u="sng">
                <a:solidFill>
                  <a:srgbClr val="C00000"/>
                </a:solidFill>
              </a:rPr>
              <a:t>Thép là gì</a:t>
            </a:r>
            <a:r>
              <a:rPr lang="en-US" altLang="en-US" sz="2800" i="1">
                <a:solidFill>
                  <a:srgbClr val="C00000"/>
                </a:solidFill>
              </a:rPr>
              <a:t>?</a:t>
            </a:r>
          </a:p>
        </p:txBody>
      </p:sp>
      <p:sp>
        <p:nvSpPr>
          <p:cNvPr id="21" name="Text Box 21"/>
          <p:cNvSpPr txBox="1">
            <a:spLocks noChangeArrowheads="1"/>
          </p:cNvSpPr>
          <p:nvPr/>
        </p:nvSpPr>
        <p:spPr bwMode="auto">
          <a:xfrm>
            <a:off x="1890706" y="3733800"/>
            <a:ext cx="5638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4400" b="1">
                <a:solidFill>
                  <a:srgbClr val="FF3300"/>
                </a:solidFill>
              </a:rPr>
              <a:t>Thép có ứng dụng gì?</a:t>
            </a:r>
          </a:p>
        </p:txBody>
      </p:sp>
      <p:sp>
        <p:nvSpPr>
          <p:cNvPr id="23" name="Text Box 5"/>
          <p:cNvSpPr txBox="1">
            <a:spLocks noChangeArrowheads="1"/>
          </p:cNvSpPr>
          <p:nvPr/>
        </p:nvSpPr>
        <p:spPr bwMode="auto">
          <a:xfrm>
            <a:off x="228600" y="2096869"/>
            <a:ext cx="8534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tabLst>
                <a:tab pos="742950" algn="l"/>
              </a:tabLst>
            </a:pPr>
            <a:r>
              <a:rPr lang="en-US" altLang="en-US" sz="2800"/>
              <a:t>	Thép là hợp kim của sắt với cacbon và một số nguyên tố khác (Mn, S, Si,…). Trong đó hàm lượng Cacbon chiếm dưới 2% .</a:t>
            </a:r>
          </a:p>
        </p:txBody>
      </p:sp>
      <p:pic>
        <p:nvPicPr>
          <p:cNvPr id="24" name="Picture 18" descr="buch005"/>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728">
            <a:off x="299361" y="2130819"/>
            <a:ext cx="550588" cy="50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6"/>
          <p:cNvSpPr txBox="1">
            <a:spLocks noChangeArrowheads="1"/>
          </p:cNvSpPr>
          <p:nvPr/>
        </p:nvSpPr>
        <p:spPr bwMode="auto">
          <a:xfrm>
            <a:off x="233360" y="3419472"/>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t>* </a:t>
            </a:r>
            <a:r>
              <a:rPr lang="en-US" altLang="en-US" sz="2800" u="sng"/>
              <a:t>Đặc điểm</a:t>
            </a:r>
            <a:r>
              <a:rPr lang="en-US" altLang="en-US" sz="2800"/>
              <a:t>:</a:t>
            </a:r>
          </a:p>
        </p:txBody>
      </p:sp>
      <p:sp>
        <p:nvSpPr>
          <p:cNvPr id="26" name="Text Box 7"/>
          <p:cNvSpPr txBox="1">
            <a:spLocks noChangeArrowheads="1"/>
          </p:cNvSpPr>
          <p:nvPr/>
        </p:nvSpPr>
        <p:spPr bwMode="auto">
          <a:xfrm>
            <a:off x="2057400" y="3419472"/>
            <a:ext cx="54721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t>Thép cứng, đàn hồi, ít bị ăn mòn, …</a:t>
            </a:r>
          </a:p>
        </p:txBody>
      </p:sp>
      <p:sp>
        <p:nvSpPr>
          <p:cNvPr id="16" name="Text Box 8"/>
          <p:cNvSpPr txBox="1">
            <a:spLocks noChangeArrowheads="1"/>
          </p:cNvSpPr>
          <p:nvPr/>
        </p:nvSpPr>
        <p:spPr bwMode="auto">
          <a:xfrm>
            <a:off x="233360" y="3812204"/>
            <a:ext cx="21288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800"/>
              <a:t>* </a:t>
            </a:r>
            <a:r>
              <a:rPr lang="en-US" altLang="en-US" sz="2800" u="sng"/>
              <a:t>Ứng dụng</a:t>
            </a:r>
            <a:r>
              <a:rPr lang="en-US" altLang="en-US" sz="2800"/>
              <a:t>:</a:t>
            </a:r>
          </a:p>
        </p:txBody>
      </p:sp>
      <p:sp>
        <p:nvSpPr>
          <p:cNvPr id="19" name="Text Box 24"/>
          <p:cNvSpPr txBox="1">
            <a:spLocks noChangeArrowheads="1"/>
          </p:cNvSpPr>
          <p:nvPr/>
        </p:nvSpPr>
        <p:spPr bwMode="auto">
          <a:xfrm>
            <a:off x="457200" y="4344949"/>
            <a:ext cx="8229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800"/>
              <a:t>- Dùng để chế tạo các chi tiết máy, vật dụng, dụng cụ lao động,…</a:t>
            </a:r>
          </a:p>
        </p:txBody>
      </p:sp>
      <p:sp>
        <p:nvSpPr>
          <p:cNvPr id="27" name="Text Box 25"/>
          <p:cNvSpPr txBox="1">
            <a:spLocks noChangeArrowheads="1"/>
          </p:cNvSpPr>
          <p:nvPr/>
        </p:nvSpPr>
        <p:spPr bwMode="auto">
          <a:xfrm>
            <a:off x="457200" y="5294293"/>
            <a:ext cx="8229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800"/>
              <a:t>- Dùng làm vật liệu xây dựng, chế tạo phương tiện giao thông, vận tải,…</a:t>
            </a:r>
          </a:p>
        </p:txBody>
      </p:sp>
    </p:spTree>
    <p:extLst>
      <p:ext uri="{BB962C8B-B14F-4D97-AF65-F5344CB8AC3E}">
        <p14:creationId xmlns:p14="http://schemas.microsoft.com/office/powerpoint/2010/main" val="202859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ox(i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ox(in)">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16" grpId="0"/>
      <p:bldP spid="19"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4" name="Object 4"/>
          <p:cNvGraphicFramePr>
            <a:graphicFrameLocks noGrp="1" noChangeAspect="1"/>
          </p:cNvGraphicFramePr>
          <p:nvPr>
            <p:ph sz="half" idx="4294967295"/>
          </p:nvPr>
        </p:nvGraphicFramePr>
        <p:xfrm>
          <a:off x="5114925" y="0"/>
          <a:ext cx="4029075" cy="3810000"/>
        </p:xfrm>
        <a:graphic>
          <a:graphicData uri="http://schemas.openxmlformats.org/presentationml/2006/ole">
            <mc:AlternateContent xmlns:mc="http://schemas.openxmlformats.org/markup-compatibility/2006">
              <mc:Choice xmlns:v="urn:schemas-microsoft-com:vml" Requires="v">
                <p:oleObj name="Chart" r:id="rId2" imgW="6095975" imgH="4076753" progId="MSGraph.Chart.8">
                  <p:embed followColorScheme="full"/>
                </p:oleObj>
              </mc:Choice>
              <mc:Fallback>
                <p:oleObj name="Chart" r:id="rId2" imgW="6095975" imgH="4076753" progId="MSGraph.Chart.8">
                  <p:embed followColorScheme="full"/>
                  <p:pic>
                    <p:nvPicPr>
                      <p:cNvPr id="10244" name="Object 4"/>
                      <p:cNvPicPr>
                        <a:picLocks noChangeAspect="1" noChangeArrowheads="1"/>
                      </p:cNvPicPr>
                      <p:nvPr/>
                    </p:nvPicPr>
                    <p:blipFill>
                      <a:blip r:embed="rId3"/>
                      <a:srcRect/>
                      <a:stretch>
                        <a:fillRect/>
                      </a:stretch>
                    </p:blipFill>
                    <p:spPr bwMode="auto">
                      <a:xfrm>
                        <a:off x="5114925" y="0"/>
                        <a:ext cx="4029075"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9" name="Text Box 6"/>
          <p:cNvSpPr txBox="1">
            <a:spLocks noChangeArrowheads="1"/>
          </p:cNvSpPr>
          <p:nvPr/>
        </p:nvSpPr>
        <p:spPr bwMode="auto">
          <a:xfrm>
            <a:off x="5514975" y="509587"/>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0000"/>
                </a:solidFill>
                <a:latin typeface="Times New Roman" panose="02020603050405020304" pitchFamily="18" charset="0"/>
              </a:rPr>
              <a:t>Thành phần của thép</a:t>
            </a:r>
          </a:p>
        </p:txBody>
      </p:sp>
      <p:graphicFrame>
        <p:nvGraphicFramePr>
          <p:cNvPr id="10247" name="Object 7"/>
          <p:cNvGraphicFramePr>
            <a:graphicFrameLocks noGrp="1" noChangeAspect="1"/>
          </p:cNvGraphicFramePr>
          <p:nvPr>
            <p:ph sz="half" idx="4294967295"/>
          </p:nvPr>
        </p:nvGraphicFramePr>
        <p:xfrm>
          <a:off x="0" y="0"/>
          <a:ext cx="3886200" cy="3733800"/>
        </p:xfrm>
        <a:graphic>
          <a:graphicData uri="http://schemas.openxmlformats.org/presentationml/2006/ole">
            <mc:AlternateContent xmlns:mc="http://schemas.openxmlformats.org/markup-compatibility/2006">
              <mc:Choice xmlns:v="urn:schemas-microsoft-com:vml" Requires="v">
                <p:oleObj name="Chart" r:id="rId4" imgW="6095975" imgH="4067083" progId="MSGraph.Chart.8">
                  <p:embed followColorScheme="full"/>
                </p:oleObj>
              </mc:Choice>
              <mc:Fallback>
                <p:oleObj name="Chart" r:id="rId4" imgW="6095975" imgH="4067083" progId="MSGraph.Chart.8">
                  <p:embed followColorScheme="full"/>
                  <p:pic>
                    <p:nvPicPr>
                      <p:cNvPr id="10247" name="Object 7"/>
                      <p:cNvPicPr>
                        <a:picLocks noChangeAspect="1" noChangeArrowheads="1"/>
                      </p:cNvPicPr>
                      <p:nvPr/>
                    </p:nvPicPr>
                    <p:blipFill>
                      <a:blip r:embed="rId5"/>
                      <a:srcRect/>
                      <a:stretch>
                        <a:fillRect/>
                      </a:stretch>
                    </p:blipFill>
                    <p:spPr bwMode="auto">
                      <a:xfrm>
                        <a:off x="0" y="0"/>
                        <a:ext cx="3886200"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1" name="Text Box 10"/>
          <p:cNvSpPr txBox="1">
            <a:spLocks noChangeArrowheads="1"/>
          </p:cNvSpPr>
          <p:nvPr/>
        </p:nvSpPr>
        <p:spPr bwMode="auto">
          <a:xfrm>
            <a:off x="276225" y="4953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0000"/>
                </a:solidFill>
                <a:latin typeface="Times New Roman" panose="02020603050405020304" pitchFamily="18" charset="0"/>
              </a:rPr>
              <a:t>Thành phần của gang</a:t>
            </a:r>
          </a:p>
        </p:txBody>
      </p:sp>
      <p:sp>
        <p:nvSpPr>
          <p:cNvPr id="14342" name="Text Box 11"/>
          <p:cNvSpPr txBox="1">
            <a:spLocks noChangeArrowheads="1"/>
          </p:cNvSpPr>
          <p:nvPr/>
        </p:nvSpPr>
        <p:spPr bwMode="auto">
          <a:xfrm>
            <a:off x="1447800" y="41148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latin typeface="Times New Roman" panose="02020603050405020304" pitchFamily="18" charset="0"/>
            </a:endParaRPr>
          </a:p>
        </p:txBody>
      </p:sp>
      <p:sp>
        <p:nvSpPr>
          <p:cNvPr id="10252" name="Text Box 12"/>
          <p:cNvSpPr txBox="1">
            <a:spLocks noChangeArrowheads="1"/>
          </p:cNvSpPr>
          <p:nvPr/>
        </p:nvSpPr>
        <p:spPr bwMode="auto">
          <a:xfrm>
            <a:off x="1085850" y="4457700"/>
            <a:ext cx="6629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 Cho biết điểm giống và khác nhau giữa gang và thép?</a:t>
            </a:r>
          </a:p>
        </p:txBody>
      </p:sp>
      <p:sp>
        <p:nvSpPr>
          <p:cNvPr id="10253" name="Line 13"/>
          <p:cNvSpPr>
            <a:spLocks noChangeShapeType="1"/>
          </p:cNvSpPr>
          <p:nvPr/>
        </p:nvSpPr>
        <p:spPr bwMode="auto">
          <a:xfrm>
            <a:off x="3400425" y="3352800"/>
            <a:ext cx="18288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4" name="Text Box 14"/>
          <p:cNvSpPr txBox="1">
            <a:spLocks noChangeArrowheads="1"/>
          </p:cNvSpPr>
          <p:nvPr/>
        </p:nvSpPr>
        <p:spPr bwMode="auto">
          <a:xfrm>
            <a:off x="3524250" y="2971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Giống nhau</a:t>
            </a:r>
          </a:p>
        </p:txBody>
      </p:sp>
      <p:sp>
        <p:nvSpPr>
          <p:cNvPr id="10255" name="Line 15"/>
          <p:cNvSpPr>
            <a:spLocks noChangeShapeType="1"/>
          </p:cNvSpPr>
          <p:nvPr/>
        </p:nvSpPr>
        <p:spPr bwMode="auto">
          <a:xfrm>
            <a:off x="762000" y="2667000"/>
            <a:ext cx="5334000" cy="7620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6" name="Text Box 16"/>
          <p:cNvSpPr txBox="1">
            <a:spLocks noChangeArrowheads="1"/>
          </p:cNvSpPr>
          <p:nvPr/>
        </p:nvSpPr>
        <p:spPr bwMode="auto">
          <a:xfrm>
            <a:off x="3581400" y="23495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Khác nhau</a:t>
            </a:r>
          </a:p>
        </p:txBody>
      </p:sp>
      <p:sp>
        <p:nvSpPr>
          <p:cNvPr id="12" name="Rectangle 11"/>
          <p:cNvSpPr/>
          <p:nvPr/>
        </p:nvSpPr>
        <p:spPr>
          <a:xfrm>
            <a:off x="0" y="2743200"/>
            <a:ext cx="762000" cy="228600"/>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dirty="0">
                <a:solidFill>
                  <a:srgbClr val="FF0000"/>
                </a:solidFill>
                <a:latin typeface="Times New Roman" pitchFamily="18" charset="0"/>
                <a:cs typeface="Times New Roman" pitchFamily="18" charset="0"/>
              </a:rPr>
              <a:t>2-5%</a:t>
            </a:r>
          </a:p>
        </p:txBody>
      </p:sp>
      <p:cxnSp>
        <p:nvCxnSpPr>
          <p:cNvPr id="14" name="Straight Arrow Connector 13"/>
          <p:cNvCxnSpPr/>
          <p:nvPr/>
        </p:nvCxnSpPr>
        <p:spPr>
          <a:xfrm rot="5400000">
            <a:off x="533400" y="2438400"/>
            <a:ext cx="381000" cy="228600"/>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p:nvPr/>
        </p:nvCxnSpPr>
        <p:spPr>
          <a:xfrm rot="5400000">
            <a:off x="5791200" y="2514600"/>
            <a:ext cx="304800" cy="304800"/>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16" name="Rectangle 15"/>
          <p:cNvSpPr/>
          <p:nvPr/>
        </p:nvSpPr>
        <p:spPr>
          <a:xfrm>
            <a:off x="5181600" y="2819400"/>
            <a:ext cx="685800" cy="228600"/>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dirty="0">
                <a:solidFill>
                  <a:srgbClr val="FF0000"/>
                </a:solidFill>
                <a:latin typeface="Times New Roman" pitchFamily="18" charset="0"/>
                <a:cs typeface="Times New Roman" pitchFamily="18" charset="0"/>
              </a:rPr>
              <a:t>&lt; 2%</a:t>
            </a:r>
          </a:p>
        </p:txBody>
      </p:sp>
    </p:spTree>
    <p:extLst>
      <p:ext uri="{BB962C8B-B14F-4D97-AF65-F5344CB8AC3E}">
        <p14:creationId xmlns:p14="http://schemas.microsoft.com/office/powerpoint/2010/main" val="2540553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linds(horizontal)">
                                      <p:cBhvr>
                                        <p:cTn id="7" dur="500"/>
                                        <p:tgtEl>
                                          <p:spTgt spid="1024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blinds(horizontal)">
                                      <p:cBhvr>
                                        <p:cTn id="11" dur="500"/>
                                        <p:tgtEl>
                                          <p:spTgt spid="102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252"/>
                                        </p:tgtEl>
                                        <p:attrNameLst>
                                          <p:attrName>style.visibility</p:attrName>
                                        </p:attrNameLst>
                                      </p:cBhvr>
                                      <p:to>
                                        <p:strVal val="visible"/>
                                      </p:to>
                                    </p:set>
                                    <p:anim calcmode="lin" valueType="num">
                                      <p:cBhvr additive="base">
                                        <p:cTn id="16" dur="500" fill="hold"/>
                                        <p:tgtEl>
                                          <p:spTgt spid="10252"/>
                                        </p:tgtEl>
                                        <p:attrNameLst>
                                          <p:attrName>ppt_x</p:attrName>
                                        </p:attrNameLst>
                                      </p:cBhvr>
                                      <p:tavLst>
                                        <p:tav tm="0">
                                          <p:val>
                                            <p:strVal val="#ppt_x"/>
                                          </p:val>
                                        </p:tav>
                                        <p:tav tm="100000">
                                          <p:val>
                                            <p:strVal val="#ppt_x"/>
                                          </p:val>
                                        </p:tav>
                                      </p:tavLst>
                                    </p:anim>
                                    <p:anim calcmode="lin" valueType="num">
                                      <p:cBhvr additive="base">
                                        <p:cTn id="17" dur="500" fill="hold"/>
                                        <p:tgtEl>
                                          <p:spTgt spid="10252"/>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253"/>
                                        </p:tgtEl>
                                        <p:attrNameLst>
                                          <p:attrName>style.visibility</p:attrName>
                                        </p:attrNameLst>
                                      </p:cBhvr>
                                      <p:to>
                                        <p:strVal val="visible"/>
                                      </p:to>
                                    </p:set>
                                    <p:animEffect transition="in" filter="box(in)">
                                      <p:cBhvr>
                                        <p:cTn id="22" dur="500"/>
                                        <p:tgtEl>
                                          <p:spTgt spid="102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54"/>
                                        </p:tgtEl>
                                        <p:attrNameLst>
                                          <p:attrName>style.visibility</p:attrName>
                                        </p:attrNameLst>
                                      </p:cBhvr>
                                      <p:to>
                                        <p:strVal val="visible"/>
                                      </p:to>
                                    </p:set>
                                    <p:animEffect transition="in" filter="box(in)">
                                      <p:cBhvr>
                                        <p:cTn id="27" dur="500"/>
                                        <p:tgtEl>
                                          <p:spTgt spid="102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255"/>
                                        </p:tgtEl>
                                        <p:attrNameLst>
                                          <p:attrName>style.visibility</p:attrName>
                                        </p:attrNameLst>
                                      </p:cBhvr>
                                      <p:to>
                                        <p:strVal val="visible"/>
                                      </p:to>
                                    </p:set>
                                    <p:animEffect transition="in" filter="box(in)">
                                      <p:cBhvr>
                                        <p:cTn id="32" dur="500"/>
                                        <p:tgtEl>
                                          <p:spTgt spid="1025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256"/>
                                        </p:tgtEl>
                                        <p:attrNameLst>
                                          <p:attrName>style.visibility</p:attrName>
                                        </p:attrNameLst>
                                      </p:cBhvr>
                                      <p:to>
                                        <p:strVal val="visible"/>
                                      </p:to>
                                    </p:set>
                                    <p:animEffect transition="in" filter="box(in)">
                                      <p:cBhvr>
                                        <p:cTn id="37" dur="500"/>
                                        <p:tgtEl>
                                          <p:spTgt spid="1025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0244" grpId="0"/>
      <p:bldOleChart spid="10247" grpId="0"/>
      <p:bldP spid="10252" grpId="0"/>
      <p:bldP spid="10254" grpId="0"/>
      <p:bldP spid="10256" grpId="0"/>
      <p:bldP spid="12"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600200" y="152400"/>
            <a:ext cx="624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00"/>
                </a:solidFill>
              </a:rPr>
              <a:t>HỢP KIM SẮT: GANG, THÉP</a:t>
            </a:r>
          </a:p>
        </p:txBody>
      </p:sp>
      <p:sp>
        <p:nvSpPr>
          <p:cNvPr id="2" name="Rectangle 1"/>
          <p:cNvSpPr/>
          <p:nvPr/>
        </p:nvSpPr>
        <p:spPr>
          <a:xfrm>
            <a:off x="152400" y="762000"/>
            <a:ext cx="3928704" cy="523220"/>
          </a:xfrm>
          <a:prstGeom prst="rect">
            <a:avLst/>
          </a:prstGeom>
        </p:spPr>
        <p:txBody>
          <a:bodyPr wrap="none">
            <a:spAutoFit/>
          </a:bodyPr>
          <a:lstStyle/>
          <a:p>
            <a:r>
              <a:rPr lang="en-US" altLang="en-US" sz="2800" b="1">
                <a:solidFill>
                  <a:srgbClr val="0070C0"/>
                </a:solidFill>
              </a:rPr>
              <a:t>I. </a:t>
            </a:r>
            <a:r>
              <a:rPr lang="en-US" altLang="en-US" sz="2800" b="1" u="sng">
                <a:solidFill>
                  <a:srgbClr val="0070C0"/>
                </a:solidFill>
              </a:rPr>
              <a:t>HỢP KIM CỦA SẮT</a:t>
            </a:r>
            <a:r>
              <a:rPr lang="en-US" altLang="en-US" sz="2800" b="1">
                <a:solidFill>
                  <a:srgbClr val="0070C0"/>
                </a:solidFill>
              </a:rPr>
              <a:t>: </a:t>
            </a:r>
            <a:endParaRPr lang="en-US" sz="2800" b="1">
              <a:solidFill>
                <a:srgbClr val="0070C0"/>
              </a:solidFill>
            </a:endParaRPr>
          </a:p>
        </p:txBody>
      </p:sp>
      <p:sp>
        <p:nvSpPr>
          <p:cNvPr id="17" name="Text Box 26"/>
          <p:cNvSpPr txBox="1">
            <a:spLocks noChangeArrowheads="1"/>
          </p:cNvSpPr>
          <p:nvPr/>
        </p:nvSpPr>
        <p:spPr bwMode="auto">
          <a:xfrm>
            <a:off x="228600" y="1752600"/>
            <a:ext cx="510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C00000"/>
                </a:solidFill>
              </a:rPr>
              <a:t>1. </a:t>
            </a:r>
            <a:r>
              <a:rPr lang="en-US" altLang="en-US" sz="2800" i="1" u="sng">
                <a:solidFill>
                  <a:srgbClr val="C00000"/>
                </a:solidFill>
              </a:rPr>
              <a:t>Sản xuất gang như thế nào</a:t>
            </a:r>
            <a:r>
              <a:rPr lang="en-US" altLang="en-US" sz="2800" i="1">
                <a:solidFill>
                  <a:srgbClr val="C00000"/>
                </a:solidFill>
              </a:rPr>
              <a:t>?</a:t>
            </a:r>
          </a:p>
        </p:txBody>
      </p:sp>
      <p:sp>
        <p:nvSpPr>
          <p:cNvPr id="15" name="Rectangle 14"/>
          <p:cNvSpPr/>
          <p:nvPr/>
        </p:nvSpPr>
        <p:spPr>
          <a:xfrm>
            <a:off x="152400" y="1310045"/>
            <a:ext cx="4900572" cy="523220"/>
          </a:xfrm>
          <a:prstGeom prst="rect">
            <a:avLst/>
          </a:prstGeom>
        </p:spPr>
        <p:txBody>
          <a:bodyPr wrap="none">
            <a:spAutoFit/>
          </a:bodyPr>
          <a:lstStyle/>
          <a:p>
            <a:r>
              <a:rPr lang="en-US" altLang="en-US" sz="2800" b="1">
                <a:solidFill>
                  <a:srgbClr val="0070C0"/>
                </a:solidFill>
              </a:rPr>
              <a:t>II. </a:t>
            </a:r>
            <a:r>
              <a:rPr lang="en-US" altLang="en-US" sz="2800" b="1" u="sng">
                <a:solidFill>
                  <a:srgbClr val="0070C0"/>
                </a:solidFill>
              </a:rPr>
              <a:t>SẢN XUẤT GANG THÉP</a:t>
            </a:r>
            <a:r>
              <a:rPr lang="en-US" altLang="en-US" sz="2800" b="1">
                <a:solidFill>
                  <a:srgbClr val="0070C0"/>
                </a:solidFill>
              </a:rPr>
              <a:t>: </a:t>
            </a:r>
            <a:endParaRPr lang="en-US" sz="2800" b="1">
              <a:solidFill>
                <a:srgbClr val="0070C0"/>
              </a:solidFill>
            </a:endParaRPr>
          </a:p>
        </p:txBody>
      </p:sp>
      <p:grpSp>
        <p:nvGrpSpPr>
          <p:cNvPr id="18" name="Group 11"/>
          <p:cNvGrpSpPr>
            <a:grpSpLocks/>
          </p:cNvGrpSpPr>
          <p:nvPr/>
        </p:nvGrpSpPr>
        <p:grpSpPr bwMode="auto">
          <a:xfrm>
            <a:off x="6400800" y="3836988"/>
            <a:ext cx="2514600" cy="2259012"/>
            <a:chOff x="480" y="2753"/>
            <a:chExt cx="1584" cy="1423"/>
          </a:xfrm>
        </p:grpSpPr>
        <p:pic>
          <p:nvPicPr>
            <p:cNvPr id="20" name="Picture 7" descr="Manhetit_Fe3O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2753"/>
              <a:ext cx="1440" cy="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0"/>
            <p:cNvSpPr txBox="1">
              <a:spLocks noChangeArrowheads="1"/>
            </p:cNvSpPr>
            <p:nvPr/>
          </p:nvSpPr>
          <p:spPr bwMode="auto">
            <a:xfrm>
              <a:off x="528" y="3888"/>
              <a:ext cx="15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t>Quặng manhetit</a:t>
              </a:r>
            </a:p>
          </p:txBody>
        </p:sp>
      </p:grpSp>
      <p:grpSp>
        <p:nvGrpSpPr>
          <p:cNvPr id="28" name="Group 9"/>
          <p:cNvGrpSpPr>
            <a:grpSpLocks/>
          </p:cNvGrpSpPr>
          <p:nvPr/>
        </p:nvGrpSpPr>
        <p:grpSpPr bwMode="auto">
          <a:xfrm>
            <a:off x="6189048" y="1219200"/>
            <a:ext cx="2573952" cy="2298551"/>
            <a:chOff x="288" y="1392"/>
            <a:chExt cx="2016" cy="1627"/>
          </a:xfrm>
        </p:grpSpPr>
        <p:pic>
          <p:nvPicPr>
            <p:cNvPr id="29" name="Picture 6" descr="Hematit nau_Fe2O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392"/>
              <a:ext cx="2016"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8"/>
            <p:cNvSpPr txBox="1">
              <a:spLocks noChangeArrowheads="1"/>
            </p:cNvSpPr>
            <p:nvPr/>
          </p:nvSpPr>
          <p:spPr bwMode="auto">
            <a:xfrm>
              <a:off x="467" y="2736"/>
              <a:ext cx="1680"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000"/>
                <a:t>Quặng hematit nâu</a:t>
              </a:r>
            </a:p>
          </p:txBody>
        </p:sp>
      </p:grpSp>
      <p:sp>
        <p:nvSpPr>
          <p:cNvPr id="31" name="Text Box 4"/>
          <p:cNvSpPr txBox="1">
            <a:spLocks noChangeArrowheads="1"/>
          </p:cNvSpPr>
          <p:nvPr/>
        </p:nvSpPr>
        <p:spPr bwMode="auto">
          <a:xfrm>
            <a:off x="242888" y="2195512"/>
            <a:ext cx="457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00B050"/>
                </a:solidFill>
              </a:rPr>
              <a:t>a. </a:t>
            </a:r>
            <a:r>
              <a:rPr lang="en-US" altLang="en-US" sz="2800" i="1" u="sng">
                <a:solidFill>
                  <a:srgbClr val="00B050"/>
                </a:solidFill>
              </a:rPr>
              <a:t>Nguyên liệu sản xuất gang</a:t>
            </a:r>
            <a:r>
              <a:rPr lang="en-US" altLang="en-US" sz="2800" i="1">
                <a:solidFill>
                  <a:srgbClr val="00B050"/>
                </a:solidFill>
              </a:rPr>
              <a:t>:</a:t>
            </a:r>
          </a:p>
        </p:txBody>
      </p:sp>
      <p:sp>
        <p:nvSpPr>
          <p:cNvPr id="33" name="Text Box 12"/>
          <p:cNvSpPr txBox="1">
            <a:spLocks noChangeArrowheads="1"/>
          </p:cNvSpPr>
          <p:nvPr/>
        </p:nvSpPr>
        <p:spPr bwMode="auto">
          <a:xfrm>
            <a:off x="412075" y="2770407"/>
            <a:ext cx="49219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4000" b="1">
                <a:solidFill>
                  <a:srgbClr val="FF3300"/>
                </a:solidFill>
              </a:rPr>
              <a:t>Cho biết nguyên liệu để sản xuất gang?</a:t>
            </a:r>
          </a:p>
        </p:txBody>
      </p:sp>
      <p:sp>
        <p:nvSpPr>
          <p:cNvPr id="34" name="Text Box 13"/>
          <p:cNvSpPr txBox="1">
            <a:spLocks noChangeArrowheads="1"/>
          </p:cNvSpPr>
          <p:nvPr/>
        </p:nvSpPr>
        <p:spPr bwMode="auto">
          <a:xfrm>
            <a:off x="238124" y="2637831"/>
            <a:ext cx="4800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tabLst>
                <a:tab pos="571500" algn="l"/>
              </a:tabLst>
            </a:pPr>
            <a:r>
              <a:rPr lang="en-US" altLang="en-US" sz="2800" i="1"/>
              <a:t>	- Quặng sắt: Hematit (chứa Fe</a:t>
            </a:r>
            <a:r>
              <a:rPr lang="en-US" altLang="en-US" sz="2800" i="1" baseline="-25000"/>
              <a:t>2</a:t>
            </a:r>
            <a:r>
              <a:rPr lang="en-US" altLang="en-US" sz="2800" i="1"/>
              <a:t>O</a:t>
            </a:r>
            <a:r>
              <a:rPr lang="en-US" altLang="en-US" sz="2800" i="1" baseline="-25000"/>
              <a:t>3</a:t>
            </a:r>
            <a:r>
              <a:rPr lang="en-US" altLang="en-US" sz="2800" i="1"/>
              <a:t>), manhetit (chứa Fe</a:t>
            </a:r>
            <a:r>
              <a:rPr lang="en-US" altLang="en-US" sz="2800" i="1" baseline="-25000"/>
              <a:t>3</a:t>
            </a:r>
            <a:r>
              <a:rPr lang="en-US" altLang="en-US" sz="2800" i="1"/>
              <a:t>O</a:t>
            </a:r>
            <a:r>
              <a:rPr lang="en-US" altLang="en-US" sz="2800" i="1" baseline="-25000"/>
              <a:t>4</a:t>
            </a:r>
            <a:r>
              <a:rPr lang="en-US" altLang="en-US" sz="2800" i="1"/>
              <a:t>) .</a:t>
            </a:r>
          </a:p>
        </p:txBody>
      </p:sp>
      <p:sp>
        <p:nvSpPr>
          <p:cNvPr id="35" name="Text Box 14"/>
          <p:cNvSpPr txBox="1">
            <a:spLocks noChangeArrowheads="1"/>
          </p:cNvSpPr>
          <p:nvPr/>
        </p:nvSpPr>
        <p:spPr bwMode="auto">
          <a:xfrm>
            <a:off x="238124" y="3591938"/>
            <a:ext cx="4800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tabLst>
                <a:tab pos="514350" algn="l"/>
              </a:tabLst>
            </a:pPr>
            <a:r>
              <a:rPr lang="en-US" altLang="en-US" sz="2800" i="1"/>
              <a:t>	- Than cốc, không khí giàu khí ôxi, phụ gia (CaCO</a:t>
            </a:r>
            <a:r>
              <a:rPr lang="en-US" altLang="en-US" sz="2800" i="1" baseline="-25000"/>
              <a:t>3</a:t>
            </a:r>
            <a:r>
              <a:rPr lang="en-US" altLang="en-US" sz="2800" i="1"/>
              <a:t>,…) .</a:t>
            </a:r>
          </a:p>
        </p:txBody>
      </p:sp>
      <p:pic>
        <p:nvPicPr>
          <p:cNvPr id="36" name="Picture 19" descr="buch005"/>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17728">
            <a:off x="281310" y="2635392"/>
            <a:ext cx="561235" cy="51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15"/>
          <p:cNvSpPr txBox="1">
            <a:spLocks noChangeArrowheads="1"/>
          </p:cNvSpPr>
          <p:nvPr/>
        </p:nvSpPr>
        <p:spPr bwMode="auto">
          <a:xfrm>
            <a:off x="266699" y="4448828"/>
            <a:ext cx="472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00B050"/>
                </a:solidFill>
              </a:rPr>
              <a:t>b. </a:t>
            </a:r>
            <a:r>
              <a:rPr lang="en-US" altLang="en-US" sz="2800" i="1" u="sng">
                <a:solidFill>
                  <a:srgbClr val="00B050"/>
                </a:solidFill>
              </a:rPr>
              <a:t>Nguyên tắc sản xuất gang</a:t>
            </a:r>
            <a:r>
              <a:rPr lang="en-US" altLang="en-US" sz="2800" i="1">
                <a:solidFill>
                  <a:srgbClr val="00B050"/>
                </a:solidFill>
              </a:rPr>
              <a:t>:</a:t>
            </a:r>
          </a:p>
        </p:txBody>
      </p:sp>
      <p:sp>
        <p:nvSpPr>
          <p:cNvPr id="38" name="Text Box 17"/>
          <p:cNvSpPr txBox="1">
            <a:spLocks noChangeArrowheads="1"/>
          </p:cNvSpPr>
          <p:nvPr/>
        </p:nvSpPr>
        <p:spPr bwMode="auto">
          <a:xfrm>
            <a:off x="576500" y="4924961"/>
            <a:ext cx="49861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4000" b="1" i="1">
                <a:solidFill>
                  <a:srgbClr val="FF3300"/>
                </a:solidFill>
              </a:rPr>
              <a:t>Cho biết nguyên tắc để sản xuất gang?</a:t>
            </a:r>
          </a:p>
        </p:txBody>
      </p:sp>
      <p:sp>
        <p:nvSpPr>
          <p:cNvPr id="39" name="Text Box 18"/>
          <p:cNvSpPr txBox="1">
            <a:spLocks noChangeArrowheads="1"/>
          </p:cNvSpPr>
          <p:nvPr/>
        </p:nvSpPr>
        <p:spPr bwMode="auto">
          <a:xfrm>
            <a:off x="266699" y="4953000"/>
            <a:ext cx="52031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tabLst>
                <a:tab pos="514350" algn="l"/>
              </a:tabLst>
            </a:pPr>
            <a:r>
              <a:rPr lang="en-US" altLang="en-US" sz="2800" i="1"/>
              <a:t>	Dùng Cacbon oxit khử oxit sắt ở nhiệt độ cao.</a:t>
            </a:r>
          </a:p>
        </p:txBody>
      </p:sp>
    </p:spTree>
    <p:extLst>
      <p:ext uri="{BB962C8B-B14F-4D97-AF65-F5344CB8AC3E}">
        <p14:creationId xmlns:p14="http://schemas.microsoft.com/office/powerpoint/2010/main" val="7894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ox(in)">
                                      <p:cBhvr>
                                        <p:cTn id="17" dur="1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0-#ppt_w/2"/>
                                          </p:val>
                                        </p:tav>
                                        <p:tav tm="100000">
                                          <p:val>
                                            <p:strVal val="#ppt_x"/>
                                          </p:val>
                                        </p:tav>
                                      </p:tavLst>
                                    </p:anim>
                                    <p:anim calcmode="lin" valueType="num">
                                      <p:cBhvr additive="base">
                                        <p:cTn id="35"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childTnLst>
                          </p:cTn>
                        </p:par>
                        <p:par>
                          <p:cTn id="41" fill="hold">
                            <p:stCondLst>
                              <p:cond delay="500"/>
                            </p:stCondLst>
                            <p:childTnLst>
                              <p:par>
                                <p:cTn id="42" presetID="4" presetClass="entr" presetSubtype="16"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ox(in)">
                                      <p:cBhvr>
                                        <p:cTn id="44" dur="500"/>
                                        <p:tgtEl>
                                          <p:spTgt spid="36"/>
                                        </p:tgtEl>
                                      </p:cBhvr>
                                    </p:animEffect>
                                  </p:childTnLst>
                                </p:cTn>
                              </p:par>
                              <p:par>
                                <p:cTn id="45" presetID="2" presetClass="entr" presetSubtype="2"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1+#ppt_w/2"/>
                                          </p:val>
                                        </p:tav>
                                        <p:tav tm="100000">
                                          <p:val>
                                            <p:strVal val="#ppt_x"/>
                                          </p:val>
                                        </p:tav>
                                      </p:tavLst>
                                    </p:anim>
                                    <p:anim calcmode="lin" valueType="num">
                                      <p:cBhvr additive="base">
                                        <p:cTn id="4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1+#ppt_w/2"/>
                                          </p:val>
                                        </p:tav>
                                        <p:tav tm="100000">
                                          <p:val>
                                            <p:strVal val="#ppt_x"/>
                                          </p:val>
                                        </p:tav>
                                      </p:tavLst>
                                    </p:anim>
                                    <p:anim calcmode="lin" valueType="num">
                                      <p:cBhvr additive="base">
                                        <p:cTn id="5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box(in)">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fill="hold"/>
                                        <p:tgtEl>
                                          <p:spTgt spid="38"/>
                                        </p:tgtEl>
                                        <p:attrNameLst>
                                          <p:attrName>ppt_x</p:attrName>
                                        </p:attrNameLst>
                                      </p:cBhvr>
                                      <p:tavLst>
                                        <p:tav tm="0">
                                          <p:val>
                                            <p:strVal val="0-#ppt_w/2"/>
                                          </p:val>
                                        </p:tav>
                                        <p:tav tm="100000">
                                          <p:val>
                                            <p:strVal val="#ppt_x"/>
                                          </p:val>
                                        </p:tav>
                                      </p:tavLst>
                                    </p:anim>
                                    <p:anim calcmode="lin" valueType="num">
                                      <p:cBhvr additive="base">
                                        <p:cTn id="6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9" presetClass="exit" presetSubtype="0" fill="hold" grpId="1" nodeType="clickEffect">
                                  <p:stCondLst>
                                    <p:cond delay="0"/>
                                  </p:stCondLst>
                                  <p:childTnLst>
                                    <p:animEffect transition="out" filter="dissolve">
                                      <p:cBhvr>
                                        <p:cTn id="69" dur="500"/>
                                        <p:tgtEl>
                                          <p:spTgt spid="38"/>
                                        </p:tgtEl>
                                      </p:cBhvr>
                                    </p:animEffect>
                                    <p:set>
                                      <p:cBhvr>
                                        <p:cTn id="70" dur="1" fill="hold">
                                          <p:stCondLst>
                                            <p:cond delay="499"/>
                                          </p:stCondLst>
                                        </p:cTn>
                                        <p:tgtEl>
                                          <p:spTgt spid="3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fill="hold"/>
                                        <p:tgtEl>
                                          <p:spTgt spid="39"/>
                                        </p:tgtEl>
                                        <p:attrNameLst>
                                          <p:attrName>ppt_x</p:attrName>
                                        </p:attrNameLst>
                                      </p:cBhvr>
                                      <p:tavLst>
                                        <p:tav tm="0">
                                          <p:val>
                                            <p:strVal val="1+#ppt_w/2"/>
                                          </p:val>
                                        </p:tav>
                                        <p:tav tm="100000">
                                          <p:val>
                                            <p:strVal val="#ppt_x"/>
                                          </p:val>
                                        </p:tav>
                                      </p:tavLst>
                                    </p:anim>
                                    <p:anim calcmode="lin" valueType="num">
                                      <p:cBhvr additive="base">
                                        <p:cTn id="76"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P spid="31" grpId="0"/>
      <p:bldP spid="33" grpId="0"/>
      <p:bldP spid="33" grpId="1"/>
      <p:bldP spid="34" grpId="0"/>
      <p:bldP spid="35" grpId="0"/>
      <p:bldP spid="37" grpId="0"/>
      <p:bldP spid="38" grpId="0"/>
      <p:bldP spid="38" grpId="1"/>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600200" y="152400"/>
            <a:ext cx="624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00"/>
                </a:solidFill>
              </a:rPr>
              <a:t>HỢP KIM SẮT: GANG, THÉP</a:t>
            </a:r>
          </a:p>
        </p:txBody>
      </p:sp>
      <p:sp>
        <p:nvSpPr>
          <p:cNvPr id="2" name="Rectangle 1"/>
          <p:cNvSpPr/>
          <p:nvPr/>
        </p:nvSpPr>
        <p:spPr>
          <a:xfrm>
            <a:off x="152400" y="762000"/>
            <a:ext cx="3928704" cy="523220"/>
          </a:xfrm>
          <a:prstGeom prst="rect">
            <a:avLst/>
          </a:prstGeom>
        </p:spPr>
        <p:txBody>
          <a:bodyPr wrap="none">
            <a:spAutoFit/>
          </a:bodyPr>
          <a:lstStyle/>
          <a:p>
            <a:r>
              <a:rPr lang="en-US" altLang="en-US" sz="2800" b="1">
                <a:solidFill>
                  <a:srgbClr val="0070C0"/>
                </a:solidFill>
              </a:rPr>
              <a:t>I. </a:t>
            </a:r>
            <a:r>
              <a:rPr lang="en-US" altLang="en-US" sz="2800" b="1" u="sng">
                <a:solidFill>
                  <a:srgbClr val="0070C0"/>
                </a:solidFill>
              </a:rPr>
              <a:t>HỢP KIM CỦA SẮT</a:t>
            </a:r>
            <a:r>
              <a:rPr lang="en-US" altLang="en-US" sz="2800" b="1">
                <a:solidFill>
                  <a:srgbClr val="0070C0"/>
                </a:solidFill>
              </a:rPr>
              <a:t>: </a:t>
            </a:r>
            <a:endParaRPr lang="en-US" sz="2800" b="1">
              <a:solidFill>
                <a:srgbClr val="0070C0"/>
              </a:solidFill>
            </a:endParaRPr>
          </a:p>
        </p:txBody>
      </p:sp>
      <p:sp>
        <p:nvSpPr>
          <p:cNvPr id="17" name="Text Box 26"/>
          <p:cNvSpPr txBox="1">
            <a:spLocks noChangeArrowheads="1"/>
          </p:cNvSpPr>
          <p:nvPr/>
        </p:nvSpPr>
        <p:spPr bwMode="auto">
          <a:xfrm>
            <a:off x="228600" y="1752600"/>
            <a:ext cx="510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C00000"/>
                </a:solidFill>
              </a:rPr>
              <a:t>1. </a:t>
            </a:r>
            <a:r>
              <a:rPr lang="en-US" altLang="en-US" sz="2800" i="1" u="sng">
                <a:solidFill>
                  <a:srgbClr val="C00000"/>
                </a:solidFill>
              </a:rPr>
              <a:t>Sản xuất gang như thế nào</a:t>
            </a:r>
            <a:r>
              <a:rPr lang="en-US" altLang="en-US" sz="2800" i="1">
                <a:solidFill>
                  <a:srgbClr val="C00000"/>
                </a:solidFill>
              </a:rPr>
              <a:t>?</a:t>
            </a:r>
          </a:p>
        </p:txBody>
      </p:sp>
      <p:sp>
        <p:nvSpPr>
          <p:cNvPr id="15" name="Rectangle 14"/>
          <p:cNvSpPr/>
          <p:nvPr/>
        </p:nvSpPr>
        <p:spPr>
          <a:xfrm>
            <a:off x="152400" y="1310045"/>
            <a:ext cx="4900572" cy="523220"/>
          </a:xfrm>
          <a:prstGeom prst="rect">
            <a:avLst/>
          </a:prstGeom>
        </p:spPr>
        <p:txBody>
          <a:bodyPr wrap="none">
            <a:spAutoFit/>
          </a:bodyPr>
          <a:lstStyle/>
          <a:p>
            <a:r>
              <a:rPr lang="en-US" altLang="en-US" sz="2800" b="1">
                <a:solidFill>
                  <a:srgbClr val="0070C0"/>
                </a:solidFill>
              </a:rPr>
              <a:t>II. </a:t>
            </a:r>
            <a:r>
              <a:rPr lang="en-US" altLang="en-US" sz="2800" b="1" u="sng">
                <a:solidFill>
                  <a:srgbClr val="0070C0"/>
                </a:solidFill>
              </a:rPr>
              <a:t>SẢN XUẤT GANG THÉP</a:t>
            </a:r>
            <a:r>
              <a:rPr lang="en-US" altLang="en-US" sz="2800" b="1">
                <a:solidFill>
                  <a:srgbClr val="0070C0"/>
                </a:solidFill>
              </a:rPr>
              <a:t>: </a:t>
            </a:r>
            <a:endParaRPr lang="en-US" sz="2800" b="1">
              <a:solidFill>
                <a:srgbClr val="0070C0"/>
              </a:solidFill>
            </a:endParaRPr>
          </a:p>
        </p:txBody>
      </p:sp>
      <p:sp>
        <p:nvSpPr>
          <p:cNvPr id="31" name="Text Box 4"/>
          <p:cNvSpPr txBox="1">
            <a:spLocks noChangeArrowheads="1"/>
          </p:cNvSpPr>
          <p:nvPr/>
        </p:nvSpPr>
        <p:spPr bwMode="auto">
          <a:xfrm>
            <a:off x="242888" y="2195512"/>
            <a:ext cx="457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00B050"/>
                </a:solidFill>
              </a:rPr>
              <a:t>a. </a:t>
            </a:r>
            <a:r>
              <a:rPr lang="en-US" altLang="en-US" sz="2800" i="1" u="sng">
                <a:solidFill>
                  <a:srgbClr val="00B050"/>
                </a:solidFill>
              </a:rPr>
              <a:t>Nguyên liệu sản xuất gang</a:t>
            </a:r>
            <a:r>
              <a:rPr lang="en-US" altLang="en-US" sz="2800" i="1">
                <a:solidFill>
                  <a:srgbClr val="00B050"/>
                </a:solidFill>
              </a:rPr>
              <a:t>:</a:t>
            </a:r>
          </a:p>
        </p:txBody>
      </p:sp>
      <p:sp>
        <p:nvSpPr>
          <p:cNvPr id="34" name="Text Box 13"/>
          <p:cNvSpPr txBox="1">
            <a:spLocks noChangeArrowheads="1"/>
          </p:cNvSpPr>
          <p:nvPr/>
        </p:nvSpPr>
        <p:spPr bwMode="auto">
          <a:xfrm>
            <a:off x="209552" y="2738735"/>
            <a:ext cx="85248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tabLst>
                <a:tab pos="571500" algn="l"/>
              </a:tabLst>
            </a:pPr>
            <a:r>
              <a:rPr lang="en-US" altLang="en-US" sz="2400" i="1"/>
              <a:t>	- Quặng sắt: Hematit (chứa Fe</a:t>
            </a:r>
            <a:r>
              <a:rPr lang="en-US" altLang="en-US" sz="2400" i="1" baseline="-25000"/>
              <a:t>2</a:t>
            </a:r>
            <a:r>
              <a:rPr lang="en-US" altLang="en-US" sz="2400" i="1"/>
              <a:t>O</a:t>
            </a:r>
            <a:r>
              <a:rPr lang="en-US" altLang="en-US" sz="2400" i="1" baseline="-25000"/>
              <a:t>3</a:t>
            </a:r>
            <a:r>
              <a:rPr lang="en-US" altLang="en-US" sz="2400" i="1"/>
              <a:t>), manhetit (chứa Fe</a:t>
            </a:r>
            <a:r>
              <a:rPr lang="en-US" altLang="en-US" sz="2400" i="1" baseline="-25000"/>
              <a:t>3</a:t>
            </a:r>
            <a:r>
              <a:rPr lang="en-US" altLang="en-US" sz="2400" i="1"/>
              <a:t>O</a:t>
            </a:r>
            <a:r>
              <a:rPr lang="en-US" altLang="en-US" sz="2400" i="1" baseline="-25000"/>
              <a:t>4</a:t>
            </a:r>
            <a:r>
              <a:rPr lang="en-US" altLang="en-US" sz="2400" i="1"/>
              <a:t>) .</a:t>
            </a:r>
          </a:p>
        </p:txBody>
      </p:sp>
      <p:sp>
        <p:nvSpPr>
          <p:cNvPr id="35" name="Text Box 14"/>
          <p:cNvSpPr txBox="1">
            <a:spLocks noChangeArrowheads="1"/>
          </p:cNvSpPr>
          <p:nvPr/>
        </p:nvSpPr>
        <p:spPr bwMode="auto">
          <a:xfrm>
            <a:off x="252411" y="3115032"/>
            <a:ext cx="85248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tabLst>
                <a:tab pos="514350" algn="l"/>
              </a:tabLst>
            </a:pPr>
            <a:r>
              <a:rPr lang="en-US" altLang="en-US" sz="2400" i="1"/>
              <a:t>	- Than cốc, không khí giàu khí ôxi, phụ gia (CaCO</a:t>
            </a:r>
            <a:r>
              <a:rPr lang="en-US" altLang="en-US" sz="2400" i="1" baseline="-25000"/>
              <a:t>3</a:t>
            </a:r>
            <a:r>
              <a:rPr lang="en-US" altLang="en-US" sz="2400" i="1"/>
              <a:t>,…) .</a:t>
            </a:r>
          </a:p>
        </p:txBody>
      </p:sp>
      <p:pic>
        <p:nvPicPr>
          <p:cNvPr id="36" name="Picture 19" descr="buch005"/>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728">
            <a:off x="281310" y="2635392"/>
            <a:ext cx="561235" cy="51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15"/>
          <p:cNvSpPr txBox="1">
            <a:spLocks noChangeArrowheads="1"/>
          </p:cNvSpPr>
          <p:nvPr/>
        </p:nvSpPr>
        <p:spPr bwMode="auto">
          <a:xfrm>
            <a:off x="266699" y="3471864"/>
            <a:ext cx="472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00B050"/>
                </a:solidFill>
              </a:rPr>
              <a:t>b. </a:t>
            </a:r>
            <a:r>
              <a:rPr lang="en-US" altLang="en-US" sz="2800" i="1" u="sng">
                <a:solidFill>
                  <a:srgbClr val="00B050"/>
                </a:solidFill>
              </a:rPr>
              <a:t>Nguyên tắc sản xuất gang</a:t>
            </a:r>
            <a:r>
              <a:rPr lang="en-US" altLang="en-US" sz="2800" i="1">
                <a:solidFill>
                  <a:srgbClr val="00B050"/>
                </a:solidFill>
              </a:rPr>
              <a:t>:</a:t>
            </a:r>
          </a:p>
        </p:txBody>
      </p:sp>
      <p:sp>
        <p:nvSpPr>
          <p:cNvPr id="39" name="Text Box 18"/>
          <p:cNvSpPr txBox="1">
            <a:spLocks noChangeArrowheads="1"/>
          </p:cNvSpPr>
          <p:nvPr/>
        </p:nvSpPr>
        <p:spPr bwMode="auto">
          <a:xfrm>
            <a:off x="762000" y="3952872"/>
            <a:ext cx="6515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tabLst>
                <a:tab pos="514350" algn="l"/>
              </a:tabLst>
            </a:pPr>
            <a:r>
              <a:rPr lang="en-US" altLang="en-US" sz="2400" i="1"/>
              <a:t>Dùng Cacbon oxit khử oxit sắt ở nhiệt độ cao.</a:t>
            </a:r>
          </a:p>
        </p:txBody>
      </p:sp>
      <p:sp>
        <p:nvSpPr>
          <p:cNvPr id="21" name="Text Box 8"/>
          <p:cNvSpPr txBox="1">
            <a:spLocks noChangeArrowheads="1"/>
          </p:cNvSpPr>
          <p:nvPr/>
        </p:nvSpPr>
        <p:spPr bwMode="auto">
          <a:xfrm>
            <a:off x="242888" y="4267200"/>
            <a:ext cx="594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00B050"/>
                </a:solidFill>
              </a:rPr>
              <a:t>c. </a:t>
            </a:r>
            <a:r>
              <a:rPr lang="en-US" altLang="en-US" sz="2800" i="1" u="sng">
                <a:solidFill>
                  <a:srgbClr val="00B050"/>
                </a:solidFill>
              </a:rPr>
              <a:t>Quá trình sản xuất gang trong lò cao</a:t>
            </a:r>
            <a:r>
              <a:rPr lang="en-US" altLang="en-US" sz="2800" i="1">
                <a:solidFill>
                  <a:srgbClr val="00B050"/>
                </a:solidFill>
              </a:rPr>
              <a:t>:</a:t>
            </a:r>
          </a:p>
        </p:txBody>
      </p:sp>
      <p:sp>
        <p:nvSpPr>
          <p:cNvPr id="23" name="Text Box 24"/>
          <p:cNvSpPr txBox="1">
            <a:spLocks noChangeArrowheads="1"/>
          </p:cNvSpPr>
          <p:nvPr/>
        </p:nvSpPr>
        <p:spPr bwMode="auto">
          <a:xfrm>
            <a:off x="457199" y="4681536"/>
            <a:ext cx="7543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solidFill>
                  <a:srgbClr val="0070C0"/>
                </a:solidFill>
              </a:rPr>
              <a:t>* </a:t>
            </a:r>
            <a:r>
              <a:rPr lang="en-US" altLang="en-US" sz="2400" u="sng">
                <a:solidFill>
                  <a:srgbClr val="0070C0"/>
                </a:solidFill>
              </a:rPr>
              <a:t>Các phản ứng chính xảy ra trong quá trình sản xuất gang</a:t>
            </a:r>
            <a:r>
              <a:rPr lang="en-US" altLang="en-US" sz="2400">
                <a:solidFill>
                  <a:srgbClr val="0070C0"/>
                </a:solidFill>
              </a:rPr>
              <a:t>:</a:t>
            </a:r>
          </a:p>
        </p:txBody>
      </p:sp>
      <p:grpSp>
        <p:nvGrpSpPr>
          <p:cNvPr id="4" name="Group 3"/>
          <p:cNvGrpSpPr/>
          <p:nvPr/>
        </p:nvGrpSpPr>
        <p:grpSpPr>
          <a:xfrm>
            <a:off x="614365" y="5110160"/>
            <a:ext cx="3576635" cy="457200"/>
            <a:chOff x="614365" y="5110160"/>
            <a:chExt cx="3576635" cy="457200"/>
          </a:xfrm>
        </p:grpSpPr>
        <p:sp>
          <p:nvSpPr>
            <p:cNvPr id="24" name="Text Box 16"/>
            <p:cNvSpPr txBox="1">
              <a:spLocks noChangeArrowheads="1"/>
            </p:cNvSpPr>
            <p:nvPr/>
          </p:nvSpPr>
          <p:spPr bwMode="auto">
            <a:xfrm>
              <a:off x="614365" y="5110160"/>
              <a:ext cx="357663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i="1"/>
                <a:t>C  +  O</a:t>
              </a:r>
              <a:r>
                <a:rPr lang="en-US" altLang="en-US" sz="2400" i="1" baseline="-25000"/>
                <a:t>2</a:t>
              </a:r>
              <a:r>
                <a:rPr lang="en-US" altLang="en-US" sz="2400" i="1"/>
                <a:t>   </a:t>
              </a:r>
              <a:r>
                <a:rPr lang="en-US" altLang="en-US" sz="2400" i="1">
                  <a:sym typeface="Wingdings" panose="05000000000000000000" pitchFamily="2" charset="2"/>
                </a:rPr>
                <a:t>	  CO</a:t>
              </a:r>
              <a:r>
                <a:rPr lang="en-US" altLang="en-US" sz="2400" i="1" baseline="-25000">
                  <a:sym typeface="Wingdings" panose="05000000000000000000" pitchFamily="2" charset="2"/>
                </a:rPr>
                <a:t>2</a:t>
              </a:r>
              <a:r>
                <a:rPr lang="en-US" altLang="en-US" sz="2400" i="1">
                  <a:sym typeface="Wingdings" panose="05000000000000000000" pitchFamily="2" charset="2"/>
                </a:rPr>
                <a:t>  +  Q</a:t>
              </a:r>
            </a:p>
          </p:txBody>
        </p:sp>
        <p:graphicFrame>
          <p:nvGraphicFramePr>
            <p:cNvPr id="3" name="Object 2"/>
            <p:cNvGraphicFramePr>
              <a:graphicFrameLocks noChangeAspect="1"/>
            </p:cNvGraphicFramePr>
            <p:nvPr>
              <p:extLst>
                <p:ext uri="{D42A27DB-BD31-4B8C-83A1-F6EECF244321}">
                  <p14:modId xmlns:p14="http://schemas.microsoft.com/office/powerpoint/2010/main" val="3406888253"/>
                </p:ext>
              </p:extLst>
            </p:nvPr>
          </p:nvGraphicFramePr>
          <p:xfrm>
            <a:off x="1843087" y="5121263"/>
            <a:ext cx="790575" cy="419100"/>
          </p:xfrm>
          <a:graphic>
            <a:graphicData uri="http://schemas.openxmlformats.org/presentationml/2006/ole">
              <mc:AlternateContent xmlns:mc="http://schemas.openxmlformats.org/markup-compatibility/2006">
                <mc:Choice xmlns:v="urn:schemas-microsoft-com:vml" Requires="v">
                  <p:oleObj name="Equation" r:id="rId3" imgW="790743" imgH="419153" progId="Equation.DSMT4">
                    <p:embed/>
                  </p:oleObj>
                </mc:Choice>
                <mc:Fallback>
                  <p:oleObj name="Equation" r:id="rId3" imgW="790743" imgH="419153" progId="Equation.DSMT4">
                    <p:embed/>
                    <p:pic>
                      <p:nvPicPr>
                        <p:cNvPr id="0" name=""/>
                        <p:cNvPicPr/>
                        <p:nvPr/>
                      </p:nvPicPr>
                      <p:blipFill>
                        <a:blip r:embed="rId4"/>
                        <a:stretch>
                          <a:fillRect/>
                        </a:stretch>
                      </p:blipFill>
                      <p:spPr>
                        <a:xfrm>
                          <a:off x="1843087" y="5121263"/>
                          <a:ext cx="790575" cy="419100"/>
                        </a:xfrm>
                        <a:prstGeom prst="rect">
                          <a:avLst/>
                        </a:prstGeom>
                      </p:spPr>
                    </p:pic>
                  </p:oleObj>
                </mc:Fallback>
              </mc:AlternateContent>
            </a:graphicData>
          </a:graphic>
        </p:graphicFrame>
      </p:grpSp>
      <p:grpSp>
        <p:nvGrpSpPr>
          <p:cNvPr id="11" name="Group 10"/>
          <p:cNvGrpSpPr/>
          <p:nvPr/>
        </p:nvGrpSpPr>
        <p:grpSpPr>
          <a:xfrm>
            <a:off x="600077" y="5502262"/>
            <a:ext cx="2981323" cy="461665"/>
            <a:chOff x="600077" y="5502262"/>
            <a:chExt cx="2981323" cy="461665"/>
          </a:xfrm>
        </p:grpSpPr>
        <p:sp>
          <p:nvSpPr>
            <p:cNvPr id="25" name="Text Box 17"/>
            <p:cNvSpPr txBox="1">
              <a:spLocks noChangeArrowheads="1"/>
            </p:cNvSpPr>
            <p:nvPr/>
          </p:nvSpPr>
          <p:spPr bwMode="auto">
            <a:xfrm>
              <a:off x="600077" y="5502262"/>
              <a:ext cx="29813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i="1"/>
                <a:t>CO</a:t>
              </a:r>
              <a:r>
                <a:rPr lang="en-US" altLang="en-US" sz="2400" i="1" baseline="-25000"/>
                <a:t>2</a:t>
              </a:r>
              <a:r>
                <a:rPr lang="en-US" altLang="en-US" sz="2400" i="1"/>
                <a:t> +  C  </a:t>
              </a:r>
              <a:r>
                <a:rPr lang="en-US" altLang="en-US" sz="2400" i="1">
                  <a:sym typeface="Wingdings" panose="05000000000000000000" pitchFamily="2" charset="2"/>
                </a:rPr>
                <a:t>	  2CO</a:t>
              </a:r>
            </a:p>
          </p:txBody>
        </p:sp>
        <p:graphicFrame>
          <p:nvGraphicFramePr>
            <p:cNvPr id="32" name="Object 31"/>
            <p:cNvGraphicFramePr>
              <a:graphicFrameLocks noChangeAspect="1"/>
            </p:cNvGraphicFramePr>
            <p:nvPr>
              <p:extLst>
                <p:ext uri="{D42A27DB-BD31-4B8C-83A1-F6EECF244321}">
                  <p14:modId xmlns:p14="http://schemas.microsoft.com/office/powerpoint/2010/main" val="433933867"/>
                </p:ext>
              </p:extLst>
            </p:nvPr>
          </p:nvGraphicFramePr>
          <p:xfrm>
            <a:off x="1876430" y="5502262"/>
            <a:ext cx="790575" cy="419100"/>
          </p:xfrm>
          <a:graphic>
            <a:graphicData uri="http://schemas.openxmlformats.org/presentationml/2006/ole">
              <mc:AlternateContent xmlns:mc="http://schemas.openxmlformats.org/markup-compatibility/2006">
                <mc:Choice xmlns:v="urn:schemas-microsoft-com:vml" Requires="v">
                  <p:oleObj name="Equation" r:id="rId5" imgW="790743" imgH="419153" progId="Equation.DSMT4">
                    <p:embed/>
                  </p:oleObj>
                </mc:Choice>
                <mc:Fallback>
                  <p:oleObj name="Equation" r:id="rId5" imgW="790743" imgH="419153" progId="Equation.DSMT4">
                    <p:embed/>
                    <p:pic>
                      <p:nvPicPr>
                        <p:cNvPr id="3" name="Object 2"/>
                        <p:cNvPicPr/>
                        <p:nvPr/>
                      </p:nvPicPr>
                      <p:blipFill>
                        <a:blip r:embed="rId4"/>
                        <a:stretch>
                          <a:fillRect/>
                        </a:stretch>
                      </p:blipFill>
                      <p:spPr>
                        <a:xfrm>
                          <a:off x="1876430" y="5502262"/>
                          <a:ext cx="790575" cy="419100"/>
                        </a:xfrm>
                        <a:prstGeom prst="rect">
                          <a:avLst/>
                        </a:prstGeom>
                      </p:spPr>
                    </p:pic>
                  </p:oleObj>
                </mc:Fallback>
              </mc:AlternateContent>
            </a:graphicData>
          </a:graphic>
        </p:graphicFrame>
      </p:grpSp>
      <p:grpSp>
        <p:nvGrpSpPr>
          <p:cNvPr id="8" name="Group 7"/>
          <p:cNvGrpSpPr/>
          <p:nvPr/>
        </p:nvGrpSpPr>
        <p:grpSpPr>
          <a:xfrm>
            <a:off x="614367" y="5892784"/>
            <a:ext cx="5317327" cy="461665"/>
            <a:chOff x="614367" y="5892784"/>
            <a:chExt cx="5317327" cy="461665"/>
          </a:xfrm>
        </p:grpSpPr>
        <p:sp>
          <p:nvSpPr>
            <p:cNvPr id="26" name="Text Box 19"/>
            <p:cNvSpPr txBox="1">
              <a:spLocks noChangeArrowheads="1"/>
            </p:cNvSpPr>
            <p:nvPr/>
          </p:nvSpPr>
          <p:spPr bwMode="auto">
            <a:xfrm>
              <a:off x="614367" y="5892784"/>
              <a:ext cx="53173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i="1"/>
                <a:t>Fe</a:t>
              </a:r>
              <a:r>
                <a:rPr lang="en-US" altLang="en-US" sz="2400" i="1" baseline="-25000"/>
                <a:t>2</a:t>
              </a:r>
              <a:r>
                <a:rPr lang="en-US" altLang="en-US" sz="2400" i="1"/>
                <a:t>O</a:t>
              </a:r>
              <a:r>
                <a:rPr lang="en-US" altLang="en-US" sz="2400" i="1" baseline="-25000"/>
                <a:t>3 </a:t>
              </a:r>
              <a:r>
                <a:rPr lang="en-US" altLang="en-US" sz="2400" i="1"/>
                <a:t>+ 3CO </a:t>
              </a:r>
              <a:r>
                <a:rPr lang="en-US" altLang="en-US" sz="2400" i="1">
                  <a:sym typeface="Wingdings" panose="05000000000000000000" pitchFamily="2" charset="2"/>
                </a:rPr>
                <a:t>		 2Fe  +  3CO</a:t>
              </a:r>
              <a:r>
                <a:rPr lang="en-US" altLang="en-US" sz="2400" i="1" baseline="-25000">
                  <a:sym typeface="Wingdings" panose="05000000000000000000" pitchFamily="2" charset="2"/>
                </a:rPr>
                <a:t>2</a:t>
              </a:r>
              <a:endParaRPr lang="en-US" altLang="en-US" sz="2400" i="1"/>
            </a:p>
          </p:txBody>
        </p:sp>
        <p:graphicFrame>
          <p:nvGraphicFramePr>
            <p:cNvPr id="41" name="Object 40"/>
            <p:cNvGraphicFramePr>
              <a:graphicFrameLocks noChangeAspect="1"/>
            </p:cNvGraphicFramePr>
            <p:nvPr>
              <p:extLst>
                <p:ext uri="{D42A27DB-BD31-4B8C-83A1-F6EECF244321}">
                  <p14:modId xmlns:p14="http://schemas.microsoft.com/office/powerpoint/2010/main" val="2782064397"/>
                </p:ext>
              </p:extLst>
            </p:nvPr>
          </p:nvGraphicFramePr>
          <p:xfrm>
            <a:off x="2586036" y="5909184"/>
            <a:ext cx="790575" cy="419100"/>
          </p:xfrm>
          <a:graphic>
            <a:graphicData uri="http://schemas.openxmlformats.org/presentationml/2006/ole">
              <mc:AlternateContent xmlns:mc="http://schemas.openxmlformats.org/markup-compatibility/2006">
                <mc:Choice xmlns:v="urn:schemas-microsoft-com:vml" Requires="v">
                  <p:oleObj name="Equation" r:id="rId6" imgW="790743" imgH="419153" progId="Equation.DSMT4">
                    <p:embed/>
                  </p:oleObj>
                </mc:Choice>
                <mc:Fallback>
                  <p:oleObj name="Equation" r:id="rId6" imgW="790743" imgH="419153" progId="Equation.DSMT4">
                    <p:embed/>
                    <p:pic>
                      <p:nvPicPr>
                        <p:cNvPr id="40" name="Object 39"/>
                        <p:cNvPicPr/>
                        <p:nvPr/>
                      </p:nvPicPr>
                      <p:blipFill>
                        <a:blip r:embed="rId4"/>
                        <a:stretch>
                          <a:fillRect/>
                        </a:stretch>
                      </p:blipFill>
                      <p:spPr>
                        <a:xfrm>
                          <a:off x="2586036" y="5909184"/>
                          <a:ext cx="790575" cy="419100"/>
                        </a:xfrm>
                        <a:prstGeom prst="rect">
                          <a:avLst/>
                        </a:prstGeom>
                      </p:spPr>
                    </p:pic>
                  </p:oleObj>
                </mc:Fallback>
              </mc:AlternateContent>
            </a:graphicData>
          </a:graphic>
        </p:graphicFrame>
      </p:grpSp>
      <p:grpSp>
        <p:nvGrpSpPr>
          <p:cNvPr id="9" name="Group 8"/>
          <p:cNvGrpSpPr/>
          <p:nvPr/>
        </p:nvGrpSpPr>
        <p:grpSpPr>
          <a:xfrm>
            <a:off x="581024" y="6315075"/>
            <a:ext cx="4471948" cy="490238"/>
            <a:chOff x="581024" y="6315075"/>
            <a:chExt cx="4471948" cy="490238"/>
          </a:xfrm>
        </p:grpSpPr>
        <p:sp>
          <p:nvSpPr>
            <p:cNvPr id="27" name="Text Box 23"/>
            <p:cNvSpPr txBox="1">
              <a:spLocks noChangeArrowheads="1"/>
            </p:cNvSpPr>
            <p:nvPr/>
          </p:nvSpPr>
          <p:spPr bwMode="auto">
            <a:xfrm>
              <a:off x="581024" y="6343648"/>
              <a:ext cx="4471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i="1"/>
                <a:t> CaO</a:t>
              </a:r>
              <a:r>
                <a:rPr lang="en-US" altLang="en-US" sz="2400" i="1" baseline="-25000"/>
                <a:t> </a:t>
              </a:r>
              <a:r>
                <a:rPr lang="en-US" altLang="en-US" sz="2400" i="1"/>
                <a:t>+ SiO</a:t>
              </a:r>
              <a:r>
                <a:rPr lang="en-US" altLang="en-US" sz="2400" i="1" baseline="-25000"/>
                <a:t>2</a:t>
              </a:r>
              <a:r>
                <a:rPr lang="en-US" altLang="en-US" sz="2400" i="1"/>
                <a:t> </a:t>
              </a:r>
              <a:r>
                <a:rPr lang="en-US" altLang="en-US" sz="2400" i="1">
                  <a:sym typeface="Wingdings" panose="05000000000000000000" pitchFamily="2" charset="2"/>
                </a:rPr>
                <a:t>		  CaSiO</a:t>
              </a:r>
              <a:r>
                <a:rPr lang="en-US" altLang="en-US" sz="2400" i="1" baseline="-25000">
                  <a:sym typeface="Wingdings" panose="05000000000000000000" pitchFamily="2" charset="2"/>
                </a:rPr>
                <a:t>3</a:t>
              </a:r>
            </a:p>
          </p:txBody>
        </p:sp>
        <p:graphicFrame>
          <p:nvGraphicFramePr>
            <p:cNvPr id="42" name="Object 41"/>
            <p:cNvGraphicFramePr>
              <a:graphicFrameLocks noChangeAspect="1"/>
            </p:cNvGraphicFramePr>
            <p:nvPr>
              <p:extLst>
                <p:ext uri="{D42A27DB-BD31-4B8C-83A1-F6EECF244321}">
                  <p14:modId xmlns:p14="http://schemas.microsoft.com/office/powerpoint/2010/main" val="4022906951"/>
                </p:ext>
              </p:extLst>
            </p:nvPr>
          </p:nvGraphicFramePr>
          <p:xfrm>
            <a:off x="2557461" y="6315075"/>
            <a:ext cx="819150" cy="447673"/>
          </p:xfrm>
          <a:graphic>
            <a:graphicData uri="http://schemas.openxmlformats.org/presentationml/2006/ole">
              <mc:AlternateContent xmlns:mc="http://schemas.openxmlformats.org/markup-compatibility/2006">
                <mc:Choice xmlns:v="urn:schemas-microsoft-com:vml" Requires="v">
                  <p:oleObj name="Equation" r:id="rId7" imgW="790743" imgH="419153" progId="Equation.DSMT4">
                    <p:embed/>
                  </p:oleObj>
                </mc:Choice>
                <mc:Fallback>
                  <p:oleObj name="Equation" r:id="rId7" imgW="790743" imgH="419153" progId="Equation.DSMT4">
                    <p:embed/>
                    <p:pic>
                      <p:nvPicPr>
                        <p:cNvPr id="41" name="Object 40"/>
                        <p:cNvPicPr/>
                        <p:nvPr/>
                      </p:nvPicPr>
                      <p:blipFill>
                        <a:blip r:embed="rId4"/>
                        <a:stretch>
                          <a:fillRect/>
                        </a:stretch>
                      </p:blipFill>
                      <p:spPr>
                        <a:xfrm>
                          <a:off x="2557461" y="6315075"/>
                          <a:ext cx="819150" cy="447673"/>
                        </a:xfrm>
                        <a:prstGeom prst="rect">
                          <a:avLst/>
                        </a:prstGeom>
                      </p:spPr>
                    </p:pic>
                  </p:oleObj>
                </mc:Fallback>
              </mc:AlternateContent>
            </a:graphicData>
          </a:graphic>
        </p:graphicFrame>
      </p:grpSp>
      <p:grpSp>
        <p:nvGrpSpPr>
          <p:cNvPr id="6" name="Group 5"/>
          <p:cNvGrpSpPr/>
          <p:nvPr/>
        </p:nvGrpSpPr>
        <p:grpSpPr>
          <a:xfrm>
            <a:off x="4778184" y="5486400"/>
            <a:ext cx="2613216" cy="461665"/>
            <a:chOff x="6102160" y="5486400"/>
            <a:chExt cx="2613216" cy="461665"/>
          </a:xfrm>
        </p:grpSpPr>
        <p:graphicFrame>
          <p:nvGraphicFramePr>
            <p:cNvPr id="40" name="Object 39"/>
            <p:cNvGraphicFramePr>
              <a:graphicFrameLocks noChangeAspect="1"/>
            </p:cNvGraphicFramePr>
            <p:nvPr>
              <p:extLst>
                <p:ext uri="{D42A27DB-BD31-4B8C-83A1-F6EECF244321}">
                  <p14:modId xmlns:p14="http://schemas.microsoft.com/office/powerpoint/2010/main" val="2774054267"/>
                </p:ext>
              </p:extLst>
            </p:nvPr>
          </p:nvGraphicFramePr>
          <p:xfrm>
            <a:off x="7248522" y="5510851"/>
            <a:ext cx="790575" cy="419100"/>
          </p:xfrm>
          <a:graphic>
            <a:graphicData uri="http://schemas.openxmlformats.org/presentationml/2006/ole">
              <mc:AlternateContent xmlns:mc="http://schemas.openxmlformats.org/markup-compatibility/2006">
                <mc:Choice xmlns:v="urn:schemas-microsoft-com:vml" Requires="v">
                  <p:oleObj name="Equation" r:id="rId8" imgW="790743" imgH="419153" progId="Equation.DSMT4">
                    <p:embed/>
                  </p:oleObj>
                </mc:Choice>
                <mc:Fallback>
                  <p:oleObj name="Equation" r:id="rId8" imgW="790743" imgH="419153" progId="Equation.DSMT4">
                    <p:embed/>
                    <p:pic>
                      <p:nvPicPr>
                        <p:cNvPr id="32" name="Object 31"/>
                        <p:cNvPicPr/>
                        <p:nvPr/>
                      </p:nvPicPr>
                      <p:blipFill>
                        <a:blip r:embed="rId4"/>
                        <a:stretch>
                          <a:fillRect/>
                        </a:stretch>
                      </p:blipFill>
                      <p:spPr>
                        <a:xfrm>
                          <a:off x="7248522" y="5510851"/>
                          <a:ext cx="790575" cy="419100"/>
                        </a:xfrm>
                        <a:prstGeom prst="rect">
                          <a:avLst/>
                        </a:prstGeom>
                      </p:spPr>
                    </p:pic>
                  </p:oleObj>
                </mc:Fallback>
              </mc:AlternateContent>
            </a:graphicData>
          </a:graphic>
        </p:graphicFrame>
        <p:sp>
          <p:nvSpPr>
            <p:cNvPr id="5" name="Rectangle 4"/>
            <p:cNvSpPr/>
            <p:nvPr/>
          </p:nvSpPr>
          <p:spPr>
            <a:xfrm>
              <a:off x="6102160" y="5486400"/>
              <a:ext cx="2613216" cy="461665"/>
            </a:xfrm>
            <a:prstGeom prst="rect">
              <a:avLst/>
            </a:prstGeom>
          </p:spPr>
          <p:txBody>
            <a:bodyPr wrap="none">
              <a:spAutoFit/>
            </a:bodyPr>
            <a:lstStyle/>
            <a:p>
              <a:pPr eaLnBrk="1" hangingPunct="1">
                <a:spcBef>
                  <a:spcPct val="50000"/>
                </a:spcBef>
              </a:pPr>
              <a:r>
                <a:rPr lang="en-US" altLang="en-US" sz="2400" i="1">
                  <a:sym typeface="Wingdings" panose="05000000000000000000" pitchFamily="2" charset="2"/>
                </a:rPr>
                <a:t>2C + O</a:t>
              </a:r>
              <a:r>
                <a:rPr lang="en-US" altLang="en-US" sz="2400" i="1" baseline="-25000">
                  <a:sym typeface="Wingdings" panose="05000000000000000000" pitchFamily="2" charset="2"/>
                </a:rPr>
                <a:t>2</a:t>
              </a:r>
              <a:r>
                <a:rPr lang="en-US" altLang="en-US" sz="2400" i="1">
                  <a:sym typeface="Wingdings" panose="05000000000000000000" pitchFamily="2" charset="2"/>
                </a:rPr>
                <a:t>  	2CO</a:t>
              </a:r>
            </a:p>
          </p:txBody>
        </p:sp>
      </p:grpSp>
      <p:sp>
        <p:nvSpPr>
          <p:cNvPr id="10" name="Rectangle 9"/>
          <p:cNvSpPr/>
          <p:nvPr/>
        </p:nvSpPr>
        <p:spPr>
          <a:xfrm>
            <a:off x="3772377" y="5473358"/>
            <a:ext cx="474810" cy="461665"/>
          </a:xfrm>
          <a:prstGeom prst="rect">
            <a:avLst/>
          </a:prstGeom>
        </p:spPr>
        <p:txBody>
          <a:bodyPr wrap="none">
            <a:spAutoFit/>
          </a:bodyPr>
          <a:lstStyle/>
          <a:p>
            <a:pPr eaLnBrk="1" hangingPunct="1">
              <a:spcBef>
                <a:spcPct val="50000"/>
              </a:spcBef>
            </a:pPr>
            <a:r>
              <a:rPr lang="en-US" altLang="en-US" sz="2400" i="1">
                <a:sym typeface="Wingdings" panose="05000000000000000000" pitchFamily="2" charset="2"/>
              </a:rPr>
              <a:t>và</a:t>
            </a:r>
          </a:p>
        </p:txBody>
      </p:sp>
    </p:spTree>
    <p:extLst>
      <p:ext uri="{BB962C8B-B14F-4D97-AF65-F5344CB8AC3E}">
        <p14:creationId xmlns:p14="http://schemas.microsoft.com/office/powerpoint/2010/main" val="216141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heckerboard(across)">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heckerboard(across)">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600200" y="152400"/>
            <a:ext cx="624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00"/>
                </a:solidFill>
              </a:rPr>
              <a:t>HỢP KIM SẮT: GANG, THÉP</a:t>
            </a:r>
          </a:p>
        </p:txBody>
      </p:sp>
      <p:sp>
        <p:nvSpPr>
          <p:cNvPr id="2" name="Rectangle 1"/>
          <p:cNvSpPr/>
          <p:nvPr/>
        </p:nvSpPr>
        <p:spPr>
          <a:xfrm>
            <a:off x="152400" y="762000"/>
            <a:ext cx="3928704" cy="523220"/>
          </a:xfrm>
          <a:prstGeom prst="rect">
            <a:avLst/>
          </a:prstGeom>
        </p:spPr>
        <p:txBody>
          <a:bodyPr wrap="none">
            <a:spAutoFit/>
          </a:bodyPr>
          <a:lstStyle/>
          <a:p>
            <a:r>
              <a:rPr lang="en-US" altLang="en-US" sz="2800" b="1">
                <a:solidFill>
                  <a:srgbClr val="0070C0"/>
                </a:solidFill>
              </a:rPr>
              <a:t>I. </a:t>
            </a:r>
            <a:r>
              <a:rPr lang="en-US" altLang="en-US" sz="2800" b="1" u="sng">
                <a:solidFill>
                  <a:srgbClr val="0070C0"/>
                </a:solidFill>
              </a:rPr>
              <a:t>HỢP KIM CỦA SẮT</a:t>
            </a:r>
            <a:r>
              <a:rPr lang="en-US" altLang="en-US" sz="2800" b="1">
                <a:solidFill>
                  <a:srgbClr val="0070C0"/>
                </a:solidFill>
              </a:rPr>
              <a:t>: </a:t>
            </a:r>
            <a:endParaRPr lang="en-US" sz="2800" b="1">
              <a:solidFill>
                <a:srgbClr val="0070C0"/>
              </a:solidFill>
            </a:endParaRPr>
          </a:p>
        </p:txBody>
      </p:sp>
      <p:sp>
        <p:nvSpPr>
          <p:cNvPr id="17" name="Text Box 26"/>
          <p:cNvSpPr txBox="1">
            <a:spLocks noChangeArrowheads="1"/>
          </p:cNvSpPr>
          <p:nvPr/>
        </p:nvSpPr>
        <p:spPr bwMode="auto">
          <a:xfrm>
            <a:off x="228600" y="1752600"/>
            <a:ext cx="510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C00000"/>
                </a:solidFill>
              </a:rPr>
              <a:t>1. </a:t>
            </a:r>
            <a:r>
              <a:rPr lang="en-US" altLang="en-US" sz="2800" i="1" u="sng">
                <a:solidFill>
                  <a:srgbClr val="C00000"/>
                </a:solidFill>
              </a:rPr>
              <a:t>Sản xuất gang như thế nào</a:t>
            </a:r>
            <a:r>
              <a:rPr lang="en-US" altLang="en-US" sz="2800" i="1">
                <a:solidFill>
                  <a:srgbClr val="C00000"/>
                </a:solidFill>
              </a:rPr>
              <a:t>?</a:t>
            </a:r>
          </a:p>
        </p:txBody>
      </p:sp>
      <p:sp>
        <p:nvSpPr>
          <p:cNvPr id="15" name="Rectangle 14"/>
          <p:cNvSpPr/>
          <p:nvPr/>
        </p:nvSpPr>
        <p:spPr>
          <a:xfrm>
            <a:off x="152400" y="1310045"/>
            <a:ext cx="4900572" cy="523220"/>
          </a:xfrm>
          <a:prstGeom prst="rect">
            <a:avLst/>
          </a:prstGeom>
        </p:spPr>
        <p:txBody>
          <a:bodyPr wrap="none">
            <a:spAutoFit/>
          </a:bodyPr>
          <a:lstStyle/>
          <a:p>
            <a:r>
              <a:rPr lang="en-US" altLang="en-US" sz="2800" b="1">
                <a:solidFill>
                  <a:srgbClr val="0070C0"/>
                </a:solidFill>
              </a:rPr>
              <a:t>II. </a:t>
            </a:r>
            <a:r>
              <a:rPr lang="en-US" altLang="en-US" sz="2800" b="1" u="sng">
                <a:solidFill>
                  <a:srgbClr val="0070C0"/>
                </a:solidFill>
              </a:rPr>
              <a:t>SẢN XUẤT GANG THÉP</a:t>
            </a:r>
            <a:r>
              <a:rPr lang="en-US" altLang="en-US" sz="2800" b="1">
                <a:solidFill>
                  <a:srgbClr val="0070C0"/>
                </a:solidFill>
              </a:rPr>
              <a:t>: </a:t>
            </a:r>
            <a:endParaRPr lang="en-US" sz="2800" b="1">
              <a:solidFill>
                <a:srgbClr val="0070C0"/>
              </a:solidFill>
            </a:endParaRPr>
          </a:p>
        </p:txBody>
      </p:sp>
      <p:sp>
        <p:nvSpPr>
          <p:cNvPr id="31" name="Text Box 4"/>
          <p:cNvSpPr txBox="1">
            <a:spLocks noChangeArrowheads="1"/>
          </p:cNvSpPr>
          <p:nvPr/>
        </p:nvSpPr>
        <p:spPr bwMode="auto">
          <a:xfrm>
            <a:off x="242888" y="2652712"/>
            <a:ext cx="457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00B050"/>
                </a:solidFill>
              </a:rPr>
              <a:t>a. </a:t>
            </a:r>
            <a:r>
              <a:rPr lang="en-US" altLang="en-US" sz="2800" i="1" u="sng">
                <a:solidFill>
                  <a:srgbClr val="00B050"/>
                </a:solidFill>
              </a:rPr>
              <a:t>Nguyên liệu sản xuất thép</a:t>
            </a:r>
            <a:r>
              <a:rPr lang="en-US" altLang="en-US" sz="2800" i="1">
                <a:solidFill>
                  <a:srgbClr val="00B050"/>
                </a:solidFill>
              </a:rPr>
              <a:t>:</a:t>
            </a:r>
          </a:p>
        </p:txBody>
      </p:sp>
      <p:sp>
        <p:nvSpPr>
          <p:cNvPr id="33" name="Text Box 12"/>
          <p:cNvSpPr txBox="1">
            <a:spLocks noChangeArrowheads="1"/>
          </p:cNvSpPr>
          <p:nvPr/>
        </p:nvSpPr>
        <p:spPr bwMode="auto">
          <a:xfrm>
            <a:off x="1364575" y="3024187"/>
            <a:ext cx="49219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4000" b="1">
                <a:solidFill>
                  <a:srgbClr val="FF3300"/>
                </a:solidFill>
              </a:rPr>
              <a:t>Cho biết nguyên liệu để sản xuất thép?</a:t>
            </a:r>
          </a:p>
        </p:txBody>
      </p:sp>
      <p:sp>
        <p:nvSpPr>
          <p:cNvPr id="34" name="Text Box 13"/>
          <p:cNvSpPr txBox="1">
            <a:spLocks noChangeArrowheads="1"/>
          </p:cNvSpPr>
          <p:nvPr/>
        </p:nvSpPr>
        <p:spPr bwMode="auto">
          <a:xfrm>
            <a:off x="238124" y="3137895"/>
            <a:ext cx="60102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i="1"/>
              <a:t>	Gang, sắt phế liệu và khí ôxi.</a:t>
            </a:r>
          </a:p>
        </p:txBody>
      </p:sp>
      <p:pic>
        <p:nvPicPr>
          <p:cNvPr id="36" name="Picture 19" descr="buch005"/>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728">
            <a:off x="281310" y="3106880"/>
            <a:ext cx="561235" cy="51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15"/>
          <p:cNvSpPr txBox="1">
            <a:spLocks noChangeArrowheads="1"/>
          </p:cNvSpPr>
          <p:nvPr/>
        </p:nvSpPr>
        <p:spPr bwMode="auto">
          <a:xfrm>
            <a:off x="266699" y="3462336"/>
            <a:ext cx="472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00B050"/>
                </a:solidFill>
              </a:rPr>
              <a:t>b. </a:t>
            </a:r>
            <a:r>
              <a:rPr lang="en-US" altLang="en-US" sz="2800" i="1" u="sng">
                <a:solidFill>
                  <a:srgbClr val="00B050"/>
                </a:solidFill>
              </a:rPr>
              <a:t>Nguyên tắc sản xuất thép</a:t>
            </a:r>
            <a:r>
              <a:rPr lang="en-US" altLang="en-US" sz="2800" i="1">
                <a:solidFill>
                  <a:srgbClr val="00B050"/>
                </a:solidFill>
              </a:rPr>
              <a:t>:</a:t>
            </a:r>
          </a:p>
        </p:txBody>
      </p:sp>
      <p:sp>
        <p:nvSpPr>
          <p:cNvPr id="38" name="Text Box 17"/>
          <p:cNvSpPr txBox="1">
            <a:spLocks noChangeArrowheads="1"/>
          </p:cNvSpPr>
          <p:nvPr/>
        </p:nvSpPr>
        <p:spPr bwMode="auto">
          <a:xfrm>
            <a:off x="1705212" y="4039137"/>
            <a:ext cx="49861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4000" b="1" i="1">
                <a:solidFill>
                  <a:srgbClr val="FF3300"/>
                </a:solidFill>
              </a:rPr>
              <a:t>Hãy cho biết nguyên tắc để sản xuất thép?</a:t>
            </a:r>
          </a:p>
        </p:txBody>
      </p:sp>
      <p:sp>
        <p:nvSpPr>
          <p:cNvPr id="21" name="Text Box 26"/>
          <p:cNvSpPr txBox="1">
            <a:spLocks noChangeArrowheads="1"/>
          </p:cNvSpPr>
          <p:nvPr/>
        </p:nvSpPr>
        <p:spPr bwMode="auto">
          <a:xfrm>
            <a:off x="228600" y="2219980"/>
            <a:ext cx="510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C00000"/>
                </a:solidFill>
              </a:rPr>
              <a:t>2. </a:t>
            </a:r>
            <a:r>
              <a:rPr lang="en-US" altLang="en-US" sz="2800" i="1" u="sng">
                <a:solidFill>
                  <a:srgbClr val="C00000"/>
                </a:solidFill>
              </a:rPr>
              <a:t>Sản xuất thép như thế nào</a:t>
            </a:r>
            <a:r>
              <a:rPr lang="en-US" altLang="en-US" sz="2800" i="1">
                <a:solidFill>
                  <a:srgbClr val="C00000"/>
                </a:solidFill>
              </a:rPr>
              <a:t>?</a:t>
            </a:r>
          </a:p>
        </p:txBody>
      </p:sp>
      <p:sp>
        <p:nvSpPr>
          <p:cNvPr id="23" name="Text Box 15"/>
          <p:cNvSpPr txBox="1">
            <a:spLocks noChangeArrowheads="1"/>
          </p:cNvSpPr>
          <p:nvPr/>
        </p:nvSpPr>
        <p:spPr bwMode="auto">
          <a:xfrm>
            <a:off x="561927" y="3898877"/>
            <a:ext cx="827727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tabLst>
                <a:tab pos="457200" algn="l"/>
              </a:tabLst>
            </a:pPr>
            <a:r>
              <a:rPr lang="en-US" altLang="en-US" sz="2400" i="1"/>
              <a:t>	Oxi hoá một số kim loại, phi kim để loại khỏi gang phần lớn các nguyên tố cacbon, silic, mangan, …</a:t>
            </a:r>
          </a:p>
        </p:txBody>
      </p:sp>
      <p:sp>
        <p:nvSpPr>
          <p:cNvPr id="24" name="Text Box 8"/>
          <p:cNvSpPr txBox="1">
            <a:spLocks noChangeArrowheads="1"/>
          </p:cNvSpPr>
          <p:nvPr/>
        </p:nvSpPr>
        <p:spPr bwMode="auto">
          <a:xfrm>
            <a:off x="242888" y="4625036"/>
            <a:ext cx="594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00B050"/>
                </a:solidFill>
              </a:rPr>
              <a:t>c. </a:t>
            </a:r>
            <a:r>
              <a:rPr lang="en-US" altLang="en-US" sz="2800" i="1" u="sng">
                <a:solidFill>
                  <a:srgbClr val="00B050"/>
                </a:solidFill>
              </a:rPr>
              <a:t>Quá trình sản xuất thép</a:t>
            </a:r>
            <a:r>
              <a:rPr lang="en-US" altLang="en-US" sz="2800" i="1">
                <a:solidFill>
                  <a:srgbClr val="00B050"/>
                </a:solidFill>
              </a:rPr>
              <a:t>:</a:t>
            </a:r>
          </a:p>
        </p:txBody>
      </p:sp>
      <p:sp>
        <p:nvSpPr>
          <p:cNvPr id="25" name="Text Box 24"/>
          <p:cNvSpPr txBox="1">
            <a:spLocks noChangeArrowheads="1"/>
          </p:cNvSpPr>
          <p:nvPr/>
        </p:nvSpPr>
        <p:spPr bwMode="auto">
          <a:xfrm>
            <a:off x="457199" y="5091104"/>
            <a:ext cx="7543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solidFill>
                  <a:srgbClr val="0070C0"/>
                </a:solidFill>
              </a:rPr>
              <a:t>* </a:t>
            </a:r>
            <a:r>
              <a:rPr lang="en-US" altLang="en-US" sz="2400" u="sng">
                <a:solidFill>
                  <a:srgbClr val="0070C0"/>
                </a:solidFill>
              </a:rPr>
              <a:t>Các phản ứng chính xảy ra trong quá trình sản xuất thép</a:t>
            </a:r>
            <a:r>
              <a:rPr lang="en-US" altLang="en-US" sz="2400">
                <a:solidFill>
                  <a:srgbClr val="0070C0"/>
                </a:solidFill>
              </a:rPr>
              <a:t>:</a:t>
            </a:r>
          </a:p>
        </p:txBody>
      </p:sp>
      <p:grpSp>
        <p:nvGrpSpPr>
          <p:cNvPr id="4" name="Group 3"/>
          <p:cNvGrpSpPr/>
          <p:nvPr/>
        </p:nvGrpSpPr>
        <p:grpSpPr>
          <a:xfrm>
            <a:off x="1095376" y="5489395"/>
            <a:ext cx="3719512" cy="534870"/>
            <a:chOff x="1095376" y="5489395"/>
            <a:chExt cx="3719512" cy="534870"/>
          </a:xfrm>
        </p:grpSpPr>
        <p:sp>
          <p:nvSpPr>
            <p:cNvPr id="26" name="Text Box 11"/>
            <p:cNvSpPr txBox="1">
              <a:spLocks noChangeArrowheads="1"/>
            </p:cNvSpPr>
            <p:nvPr/>
          </p:nvSpPr>
          <p:spPr bwMode="auto">
            <a:xfrm>
              <a:off x="1095376" y="5562600"/>
              <a:ext cx="37195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i="1"/>
                <a:t>C + O</a:t>
              </a:r>
              <a:r>
                <a:rPr lang="en-US" altLang="en-US" sz="2400" i="1" baseline="-25000"/>
                <a:t>2</a:t>
              </a:r>
              <a:r>
                <a:rPr lang="en-US" altLang="en-US" sz="2400" i="1"/>
                <a:t>	 </a:t>
              </a:r>
              <a:r>
                <a:rPr lang="en-US" altLang="en-US" sz="2400" i="1">
                  <a:sym typeface="Wingdings" panose="05000000000000000000" pitchFamily="2" charset="2"/>
                </a:rPr>
                <a:t>	CO</a:t>
              </a:r>
              <a:r>
                <a:rPr lang="en-US" altLang="en-US" sz="2400" i="1" baseline="-25000">
                  <a:sym typeface="Wingdings" panose="05000000000000000000" pitchFamily="2" charset="2"/>
                </a:rPr>
                <a:t>2</a:t>
              </a:r>
              <a:endParaRPr lang="en-US" altLang="en-US" sz="2400" i="1" baseline="-25000"/>
            </a:p>
          </p:txBody>
        </p:sp>
        <p:graphicFrame>
          <p:nvGraphicFramePr>
            <p:cNvPr id="3" name="Object 2"/>
            <p:cNvGraphicFramePr>
              <a:graphicFrameLocks noChangeAspect="1"/>
            </p:cNvGraphicFramePr>
            <p:nvPr>
              <p:extLst>
                <p:ext uri="{D42A27DB-BD31-4B8C-83A1-F6EECF244321}">
                  <p14:modId xmlns:p14="http://schemas.microsoft.com/office/powerpoint/2010/main" val="657556753"/>
                </p:ext>
              </p:extLst>
            </p:nvPr>
          </p:nvGraphicFramePr>
          <p:xfrm>
            <a:off x="2166936" y="5489395"/>
            <a:ext cx="803966" cy="511354"/>
          </p:xfrm>
          <a:graphic>
            <a:graphicData uri="http://schemas.openxmlformats.org/presentationml/2006/ole">
              <mc:AlternateContent xmlns:mc="http://schemas.openxmlformats.org/markup-compatibility/2006">
                <mc:Choice xmlns:v="urn:schemas-microsoft-com:vml" Requires="v">
                  <p:oleObj name="Equation" r:id="rId3" imgW="431640" imgH="228600" progId="Equation.DSMT4">
                    <p:embed/>
                  </p:oleObj>
                </mc:Choice>
                <mc:Fallback>
                  <p:oleObj name="Equation" r:id="rId3" imgW="431640" imgH="228600" progId="Equation.DSMT4">
                    <p:embed/>
                    <p:pic>
                      <p:nvPicPr>
                        <p:cNvPr id="0" name=""/>
                        <p:cNvPicPr/>
                        <p:nvPr/>
                      </p:nvPicPr>
                      <p:blipFill>
                        <a:blip r:embed="rId4"/>
                        <a:stretch>
                          <a:fillRect/>
                        </a:stretch>
                      </p:blipFill>
                      <p:spPr>
                        <a:xfrm>
                          <a:off x="2166936" y="5489395"/>
                          <a:ext cx="803966" cy="511354"/>
                        </a:xfrm>
                        <a:prstGeom prst="rect">
                          <a:avLst/>
                        </a:prstGeom>
                      </p:spPr>
                    </p:pic>
                  </p:oleObj>
                </mc:Fallback>
              </mc:AlternateContent>
            </a:graphicData>
          </a:graphic>
        </p:graphicFrame>
      </p:grpSp>
      <p:grpSp>
        <p:nvGrpSpPr>
          <p:cNvPr id="5" name="Group 4"/>
          <p:cNvGrpSpPr/>
          <p:nvPr/>
        </p:nvGrpSpPr>
        <p:grpSpPr>
          <a:xfrm>
            <a:off x="1066800" y="6086772"/>
            <a:ext cx="4267200" cy="466428"/>
            <a:chOff x="1066800" y="6086772"/>
            <a:chExt cx="4267200" cy="466428"/>
          </a:xfrm>
        </p:grpSpPr>
        <p:sp>
          <p:nvSpPr>
            <p:cNvPr id="27" name="Text Box 12"/>
            <p:cNvSpPr txBox="1">
              <a:spLocks noChangeArrowheads="1"/>
            </p:cNvSpPr>
            <p:nvPr/>
          </p:nvSpPr>
          <p:spPr bwMode="auto">
            <a:xfrm>
              <a:off x="1066800" y="60960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i="1"/>
                <a:t>2FeO + Si	       2</a:t>
              </a:r>
              <a:r>
                <a:rPr lang="en-US" altLang="en-US" sz="2400" i="1">
                  <a:sym typeface="Wingdings" panose="05000000000000000000" pitchFamily="2" charset="2"/>
                </a:rPr>
                <a:t>Fe + SiO</a:t>
              </a:r>
              <a:r>
                <a:rPr lang="en-US" altLang="en-US" sz="2400" i="1" baseline="-25000">
                  <a:sym typeface="Wingdings" panose="05000000000000000000" pitchFamily="2" charset="2"/>
                </a:rPr>
                <a:t>2</a:t>
              </a:r>
              <a:endParaRPr lang="en-US" altLang="en-US" sz="2400" i="1"/>
            </a:p>
          </p:txBody>
        </p:sp>
        <p:graphicFrame>
          <p:nvGraphicFramePr>
            <p:cNvPr id="32" name="Object 31"/>
            <p:cNvGraphicFramePr>
              <a:graphicFrameLocks noChangeAspect="1"/>
            </p:cNvGraphicFramePr>
            <p:nvPr>
              <p:extLst>
                <p:ext uri="{D42A27DB-BD31-4B8C-83A1-F6EECF244321}">
                  <p14:modId xmlns:p14="http://schemas.microsoft.com/office/powerpoint/2010/main" val="3104446299"/>
                </p:ext>
              </p:extLst>
            </p:nvPr>
          </p:nvGraphicFramePr>
          <p:xfrm>
            <a:off x="2548832" y="6086772"/>
            <a:ext cx="803966" cy="425629"/>
          </p:xfrm>
          <a:graphic>
            <a:graphicData uri="http://schemas.openxmlformats.org/presentationml/2006/ole">
              <mc:AlternateContent xmlns:mc="http://schemas.openxmlformats.org/markup-compatibility/2006">
                <mc:Choice xmlns:v="urn:schemas-microsoft-com:vml" Requires="v">
                  <p:oleObj name="Equation" r:id="rId5" imgW="431640" imgH="228600" progId="Equation.DSMT4">
                    <p:embed/>
                  </p:oleObj>
                </mc:Choice>
                <mc:Fallback>
                  <p:oleObj name="Equation" r:id="rId5" imgW="431640" imgH="228600" progId="Equation.DSMT4">
                    <p:embed/>
                    <p:pic>
                      <p:nvPicPr>
                        <p:cNvPr id="3" name="Object 2"/>
                        <p:cNvPicPr/>
                        <p:nvPr/>
                      </p:nvPicPr>
                      <p:blipFill>
                        <a:blip r:embed="rId6"/>
                        <a:stretch>
                          <a:fillRect/>
                        </a:stretch>
                      </p:blipFill>
                      <p:spPr>
                        <a:xfrm>
                          <a:off x="2548832" y="6086772"/>
                          <a:ext cx="803966" cy="425629"/>
                        </a:xfrm>
                        <a:prstGeom prst="rect">
                          <a:avLst/>
                        </a:prstGeom>
                      </p:spPr>
                    </p:pic>
                  </p:oleObj>
                </mc:Fallback>
              </mc:AlternateContent>
            </a:graphicData>
          </a:graphic>
        </p:graphicFrame>
      </p:grpSp>
    </p:spTree>
    <p:extLst>
      <p:ext uri="{BB962C8B-B14F-4D97-AF65-F5344CB8AC3E}">
        <p14:creationId xmlns:p14="http://schemas.microsoft.com/office/powerpoint/2010/main" val="61142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ox(in)">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0-#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33"/>
                                        </p:tgtEl>
                                      </p:cBhvr>
                                    </p:animEffect>
                                    <p:set>
                                      <p:cBhvr>
                                        <p:cTn id="23" dur="1" fill="hold">
                                          <p:stCondLst>
                                            <p:cond delay="499"/>
                                          </p:stCondLst>
                                        </p:cTn>
                                        <p:tgtEl>
                                          <p:spTgt spid="33"/>
                                        </p:tgtEl>
                                        <p:attrNameLst>
                                          <p:attrName>style.visibility</p:attrName>
                                        </p:attrNameLst>
                                      </p:cBhvr>
                                      <p:to>
                                        <p:strVal val="hidden"/>
                                      </p:to>
                                    </p:set>
                                  </p:childTnLst>
                                </p:cTn>
                              </p:par>
                            </p:childTnLst>
                          </p:cTn>
                        </p:par>
                        <p:par>
                          <p:cTn id="24" fill="hold">
                            <p:stCondLst>
                              <p:cond delay="500"/>
                            </p:stCondLst>
                            <p:childTnLst>
                              <p:par>
                                <p:cTn id="25" presetID="4" presetClass="entr" presetSubtype="16"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ox(in)">
                                      <p:cBhvr>
                                        <p:cTn id="27" dur="500"/>
                                        <p:tgtEl>
                                          <p:spTgt spid="36"/>
                                        </p:tgtEl>
                                      </p:cBhvr>
                                    </p:animEffect>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1+#ppt_w/2"/>
                                          </p:val>
                                        </p:tav>
                                        <p:tav tm="100000">
                                          <p:val>
                                            <p:strVal val="#ppt_x"/>
                                          </p:val>
                                        </p:tav>
                                      </p:tavLst>
                                    </p:anim>
                                    <p:anim calcmode="lin" valueType="num">
                                      <p:cBhvr additive="base">
                                        <p:cTn id="31"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ox(in)">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0-#ppt_w/2"/>
                                          </p:val>
                                        </p:tav>
                                        <p:tav tm="100000">
                                          <p:val>
                                            <p:strVal val="#ppt_x"/>
                                          </p:val>
                                        </p:tav>
                                      </p:tavLst>
                                    </p:anim>
                                    <p:anim calcmode="lin" valueType="num">
                                      <p:cBhvr additive="base">
                                        <p:cTn id="42"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1" nodeType="clickEffect">
                                  <p:stCondLst>
                                    <p:cond delay="0"/>
                                  </p:stCondLst>
                                  <p:childTnLst>
                                    <p:animEffect transition="out" filter="dissolve">
                                      <p:cBhvr>
                                        <p:cTn id="46" dur="500"/>
                                        <p:tgtEl>
                                          <p:spTgt spid="38"/>
                                        </p:tgtEl>
                                      </p:cBhvr>
                                    </p:animEffect>
                                    <p:set>
                                      <p:cBhvr>
                                        <p:cTn id="47" dur="1" fill="hold">
                                          <p:stCondLst>
                                            <p:cond delay="499"/>
                                          </p:stCondLst>
                                        </p:cTn>
                                        <p:tgtEl>
                                          <p:spTgt spid="38"/>
                                        </p:tgtEl>
                                        <p:attrNameLst>
                                          <p:attrName>style.visibility</p:attrName>
                                        </p:attrNameLst>
                                      </p:cBhvr>
                                      <p:to>
                                        <p:strVal val="hidden"/>
                                      </p:to>
                                    </p:set>
                                  </p:childTnLst>
                                </p:cTn>
                              </p:par>
                            </p:childTnLst>
                          </p:cTn>
                        </p:par>
                        <p:par>
                          <p:cTn id="48" fill="hold">
                            <p:stCondLst>
                              <p:cond delay="500"/>
                            </p:stCondLst>
                            <p:childTnLst>
                              <p:par>
                                <p:cTn id="49" presetID="2" presetClass="entr" presetSubtype="2"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1+#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10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0-#ppt_w/2"/>
                                          </p:val>
                                        </p:tav>
                                        <p:tav tm="100000">
                                          <p:val>
                                            <p:strVal val="#ppt_x"/>
                                          </p:val>
                                        </p:tav>
                                      </p:tavLst>
                                    </p:anim>
                                    <p:anim calcmode="lin" valueType="num">
                                      <p:cBhvr additive="base">
                                        <p:cTn id="6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checkerboard(across)">
                                      <p:cBhvr>
                                        <p:cTn id="68" dur="5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checkerboard(across)">
                                      <p:cBhvr>
                                        <p:cTn id="7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3" grpId="1"/>
      <p:bldP spid="34" grpId="0"/>
      <p:bldP spid="37" grpId="0"/>
      <p:bldP spid="38" grpId="0"/>
      <p:bldP spid="38" grpId="1"/>
      <p:bldP spid="21"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5" descr="C:\Users\K43E\Downloads\tải xuống (4).jpg"/>
          <p:cNvPicPr>
            <a:picLocks noGrp="1" noChangeAspect="1" noChangeArrowheads="1"/>
          </p:cNvPicPr>
          <p:nvPr>
            <p:ph idx="1"/>
          </p:nvPr>
        </p:nvPicPr>
        <p:blipFill>
          <a:blip r:embed="rId2"/>
          <a:srcRect/>
          <a:stretch>
            <a:fillRect/>
          </a:stretch>
        </p:blipFill>
        <p:spPr>
          <a:xfrm>
            <a:off x="0" y="3492500"/>
            <a:ext cx="4495800" cy="3295650"/>
          </a:xfrm>
          <a:effectLst>
            <a:outerShdw blurRad="292100" dist="139700" dir="2700000" algn="tl" rotWithShape="0">
              <a:srgbClr val="333333">
                <a:alpha val="65000"/>
              </a:srgbClr>
            </a:outerShdw>
          </a:effectLst>
        </p:spPr>
      </p:pic>
      <p:pic>
        <p:nvPicPr>
          <p:cNvPr id="4100" name="Picture 6" descr="C:\Users\K43E\Downloads\tải xuống (5).jpg"/>
          <p:cNvPicPr>
            <a:picLocks noChangeAspect="1" noChangeArrowheads="1"/>
          </p:cNvPicPr>
          <p:nvPr/>
        </p:nvPicPr>
        <p:blipFill>
          <a:blip r:embed="rId3"/>
          <a:srcRect/>
          <a:stretch>
            <a:fillRect/>
          </a:stretch>
        </p:blipFill>
        <p:spPr bwMode="auto">
          <a:xfrm>
            <a:off x="4495800" y="3429000"/>
            <a:ext cx="4419600" cy="3429000"/>
          </a:xfrm>
          <a:prstGeom prst="rect">
            <a:avLst/>
          </a:prstGeom>
          <a:ln>
            <a:noFill/>
          </a:ln>
          <a:effectLst>
            <a:outerShdw blurRad="292100" dist="139700" dir="2700000" algn="tl" rotWithShape="0">
              <a:srgbClr val="333333">
                <a:alpha val="65000"/>
              </a:srgbClr>
            </a:outerShdw>
          </a:effectLst>
        </p:spPr>
      </p:pic>
      <p:pic>
        <p:nvPicPr>
          <p:cNvPr id="4101" name="Picture 7" descr="C:\Users\K43E\Downloads\tải xuống (7).jpg"/>
          <p:cNvPicPr>
            <a:picLocks noChangeAspect="1" noChangeArrowheads="1"/>
          </p:cNvPicPr>
          <p:nvPr/>
        </p:nvPicPr>
        <p:blipFill>
          <a:blip r:embed="rId4"/>
          <a:srcRect/>
          <a:stretch>
            <a:fillRect/>
          </a:stretch>
        </p:blipFill>
        <p:spPr bwMode="auto">
          <a:xfrm>
            <a:off x="4572000" y="0"/>
            <a:ext cx="4572000" cy="3505200"/>
          </a:xfrm>
          <a:prstGeom prst="rect">
            <a:avLst/>
          </a:prstGeom>
          <a:ln>
            <a:noFill/>
          </a:ln>
          <a:effectLst>
            <a:outerShdw blurRad="292100" dist="139700" dir="2700000" algn="tl" rotWithShape="0">
              <a:srgbClr val="333333">
                <a:alpha val="65000"/>
              </a:srgbClr>
            </a:outerShdw>
          </a:effectLst>
        </p:spPr>
      </p:pic>
      <p:graphicFrame>
        <p:nvGraphicFramePr>
          <p:cNvPr id="19461" name="Object 2"/>
          <p:cNvGraphicFramePr>
            <a:graphicFrameLocks noChangeAspect="1"/>
          </p:cNvGraphicFramePr>
          <p:nvPr/>
        </p:nvGraphicFramePr>
        <p:xfrm>
          <a:off x="0" y="0"/>
          <a:ext cx="4495800" cy="3505200"/>
        </p:xfrm>
        <a:graphic>
          <a:graphicData uri="http://schemas.openxmlformats.org/presentationml/2006/ole">
            <mc:AlternateContent xmlns:mc="http://schemas.openxmlformats.org/markup-compatibility/2006">
              <mc:Choice xmlns:v="urn:schemas-microsoft-com:vml" Requires="v">
                <p:oleObj name="Bitmap Image" r:id="rId5" imgW="2371429" imgH="2676899" progId="Paint.Picture">
                  <p:embed/>
                </p:oleObj>
              </mc:Choice>
              <mc:Fallback>
                <p:oleObj name="Bitmap Image" r:id="rId5" imgW="2371429" imgH="2676899" progId="Paint.Picture">
                  <p:embed/>
                  <p:pic>
                    <p:nvPicPr>
                      <p:cNvPr id="19461"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495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3828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2133600" y="726697"/>
            <a:ext cx="4343400" cy="46158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LUYỆN TẬP</a:t>
            </a:r>
          </a:p>
        </p:txBody>
      </p:sp>
      <p:sp>
        <p:nvSpPr>
          <p:cNvPr id="23555" name="Text Box 3"/>
          <p:cNvSpPr txBox="1">
            <a:spLocks noChangeArrowheads="1"/>
          </p:cNvSpPr>
          <p:nvPr/>
        </p:nvSpPr>
        <p:spPr bwMode="auto">
          <a:xfrm>
            <a:off x="304800" y="1790927"/>
            <a:ext cx="8534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400" u="sng">
                <a:solidFill>
                  <a:srgbClr val="FF0000"/>
                </a:solidFill>
              </a:rPr>
              <a:t>Bài 4 trang 63</a:t>
            </a:r>
            <a:r>
              <a:rPr lang="en-US" altLang="en-US" sz="2400">
                <a:solidFill>
                  <a:srgbClr val="FF0000"/>
                </a:solidFill>
              </a:rPr>
              <a:t>: Những khí thải (CO</a:t>
            </a:r>
            <a:r>
              <a:rPr lang="en-US" altLang="en-US" sz="2400" baseline="-25000">
                <a:solidFill>
                  <a:srgbClr val="FF0000"/>
                </a:solidFill>
              </a:rPr>
              <a:t>2</a:t>
            </a:r>
            <a:r>
              <a:rPr lang="en-US" altLang="en-US" sz="2400">
                <a:solidFill>
                  <a:srgbClr val="FF0000"/>
                </a:solidFill>
              </a:rPr>
              <a:t>, SO</a:t>
            </a:r>
            <a:r>
              <a:rPr lang="en-US" altLang="en-US" sz="2400" baseline="-25000">
                <a:solidFill>
                  <a:srgbClr val="FF0000"/>
                </a:solidFill>
              </a:rPr>
              <a:t>2</a:t>
            </a:r>
            <a:r>
              <a:rPr lang="en-US" altLang="en-US" sz="2400">
                <a:solidFill>
                  <a:srgbClr val="FF0000"/>
                </a:solidFill>
              </a:rPr>
              <a:t>, …) trong quá trình sản xuất gang thép ảnh hưởng như thế nào đến môi trường xung quanh      Dẫn ra một số phản ứng để giải thích . Thử nêu biện pháp để chống ô nhiễm môi trường ở khu dân cư gần cơ sở sản xuất gang thép?</a:t>
            </a:r>
          </a:p>
        </p:txBody>
      </p:sp>
      <p:sp>
        <p:nvSpPr>
          <p:cNvPr id="23561" name="Text Box 9"/>
          <p:cNvSpPr txBox="1">
            <a:spLocks noChangeArrowheads="1"/>
          </p:cNvSpPr>
          <p:nvPr/>
        </p:nvSpPr>
        <p:spPr bwMode="auto">
          <a:xfrm>
            <a:off x="304800" y="1295400"/>
            <a:ext cx="8763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u="sng"/>
              <a:t>Trả lời :</a:t>
            </a:r>
          </a:p>
          <a:p>
            <a:pPr eaLnBrk="1" hangingPunct="1">
              <a:spcBef>
                <a:spcPct val="50000"/>
              </a:spcBef>
            </a:pPr>
            <a:r>
              <a:rPr lang="en-US" altLang="en-US" sz="2400" u="sng"/>
              <a:t>*Ảnh hưởng</a:t>
            </a:r>
            <a:r>
              <a:rPr lang="en-US" altLang="en-US" sz="2400"/>
              <a:t>  </a:t>
            </a:r>
          </a:p>
          <a:p>
            <a:pPr eaLnBrk="1" hangingPunct="1">
              <a:spcBef>
                <a:spcPct val="50000"/>
              </a:spcBef>
            </a:pPr>
            <a:r>
              <a:rPr lang="en-US" altLang="en-US" sz="2400"/>
              <a:t>- Gây ô nhiễm môi trường, độc hại cho con người và động thực vật .</a:t>
            </a:r>
          </a:p>
        </p:txBody>
      </p:sp>
      <p:sp>
        <p:nvSpPr>
          <p:cNvPr id="23562" name="Text Box 10"/>
          <p:cNvSpPr txBox="1">
            <a:spLocks noChangeArrowheads="1"/>
          </p:cNvSpPr>
          <p:nvPr/>
        </p:nvSpPr>
        <p:spPr bwMode="auto">
          <a:xfrm>
            <a:off x="304800" y="2971800"/>
            <a:ext cx="8382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buFontTx/>
              <a:buChar char="-"/>
            </a:pPr>
            <a:r>
              <a:rPr lang="en-US" altLang="en-US" sz="2400"/>
              <a:t>Làm nồng độ axit trong nước mưa cao hơn mức bình thường .</a:t>
            </a:r>
          </a:p>
          <a:p>
            <a:pPr eaLnBrk="1" hangingPunct="1">
              <a:spcBef>
                <a:spcPct val="50000"/>
              </a:spcBef>
            </a:pPr>
            <a:r>
              <a:rPr lang="en-US" altLang="en-US" sz="2400"/>
              <a:t>                       SO</a:t>
            </a:r>
            <a:r>
              <a:rPr lang="en-US" altLang="en-US" sz="2400" baseline="-25000"/>
              <a:t>2</a:t>
            </a:r>
            <a:r>
              <a:rPr lang="en-US" altLang="en-US" sz="2400"/>
              <a:t>  +  H</a:t>
            </a:r>
            <a:r>
              <a:rPr lang="en-US" altLang="en-US" sz="2400" baseline="-25000"/>
              <a:t>2</a:t>
            </a:r>
            <a:r>
              <a:rPr lang="en-US" altLang="en-US" sz="2400"/>
              <a:t>O  </a:t>
            </a:r>
            <a:r>
              <a:rPr lang="en-US" altLang="en-US" sz="2400">
                <a:sym typeface="Wingdings" panose="05000000000000000000" pitchFamily="2" charset="2"/>
              </a:rPr>
              <a:t>  H</a:t>
            </a:r>
            <a:r>
              <a:rPr lang="en-US" altLang="en-US" sz="2400" baseline="-25000">
                <a:sym typeface="Wingdings" panose="05000000000000000000" pitchFamily="2" charset="2"/>
              </a:rPr>
              <a:t>2</a:t>
            </a:r>
            <a:r>
              <a:rPr lang="en-US" altLang="en-US" sz="2400">
                <a:sym typeface="Wingdings" panose="05000000000000000000" pitchFamily="2" charset="2"/>
              </a:rPr>
              <a:t>SO</a:t>
            </a:r>
            <a:r>
              <a:rPr lang="en-US" altLang="en-US" sz="2400" baseline="-25000">
                <a:sym typeface="Wingdings" panose="05000000000000000000" pitchFamily="2" charset="2"/>
              </a:rPr>
              <a:t>3</a:t>
            </a:r>
          </a:p>
          <a:p>
            <a:pPr eaLnBrk="1" hangingPunct="1">
              <a:spcBef>
                <a:spcPct val="50000"/>
              </a:spcBef>
            </a:pPr>
            <a:r>
              <a:rPr lang="en-US" altLang="en-US" sz="2400">
                <a:sym typeface="Wingdings" panose="05000000000000000000" pitchFamily="2" charset="2"/>
              </a:rPr>
              <a:t>                       CO</a:t>
            </a:r>
            <a:r>
              <a:rPr lang="en-US" altLang="en-US" sz="2400" baseline="-25000">
                <a:sym typeface="Wingdings" panose="05000000000000000000" pitchFamily="2" charset="2"/>
              </a:rPr>
              <a:t>2</a:t>
            </a:r>
            <a:r>
              <a:rPr lang="en-US" altLang="en-US" sz="2400">
                <a:sym typeface="Wingdings" panose="05000000000000000000" pitchFamily="2" charset="2"/>
              </a:rPr>
              <a:t>  +  H</a:t>
            </a:r>
            <a:r>
              <a:rPr lang="en-US" altLang="en-US" sz="2400" baseline="-25000">
                <a:sym typeface="Wingdings" panose="05000000000000000000" pitchFamily="2" charset="2"/>
              </a:rPr>
              <a:t>2</a:t>
            </a:r>
            <a:r>
              <a:rPr lang="en-US" altLang="en-US" sz="2400">
                <a:sym typeface="Wingdings" panose="05000000000000000000" pitchFamily="2" charset="2"/>
              </a:rPr>
              <a:t>O    H</a:t>
            </a:r>
            <a:r>
              <a:rPr lang="en-US" altLang="en-US" sz="2400" baseline="-25000">
                <a:sym typeface="Wingdings" panose="05000000000000000000" pitchFamily="2" charset="2"/>
              </a:rPr>
              <a:t>2</a:t>
            </a:r>
            <a:r>
              <a:rPr lang="en-US" altLang="en-US" sz="2400">
                <a:sym typeface="Wingdings" panose="05000000000000000000" pitchFamily="2" charset="2"/>
              </a:rPr>
              <a:t>CO</a:t>
            </a:r>
            <a:r>
              <a:rPr lang="en-US" altLang="en-US" sz="2400" baseline="-25000">
                <a:sym typeface="Wingdings" panose="05000000000000000000" pitchFamily="2" charset="2"/>
              </a:rPr>
              <a:t>3</a:t>
            </a:r>
            <a:endParaRPr lang="en-US" altLang="en-US" sz="2400">
              <a:sym typeface="Wingdings" panose="05000000000000000000" pitchFamily="2" charset="2"/>
            </a:endParaRPr>
          </a:p>
        </p:txBody>
      </p:sp>
      <p:sp>
        <p:nvSpPr>
          <p:cNvPr id="23563" name="Text Box 11"/>
          <p:cNvSpPr txBox="1">
            <a:spLocks noChangeArrowheads="1"/>
          </p:cNvSpPr>
          <p:nvPr/>
        </p:nvSpPr>
        <p:spPr bwMode="auto">
          <a:xfrm>
            <a:off x="381000" y="4572000"/>
            <a:ext cx="8229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u="sng"/>
              <a:t>*Biện pháp :</a:t>
            </a:r>
          </a:p>
          <a:p>
            <a:pPr eaLnBrk="1" hangingPunct="1">
              <a:spcBef>
                <a:spcPct val="50000"/>
              </a:spcBef>
              <a:tabLst>
                <a:tab pos="457200" algn="l"/>
              </a:tabLst>
            </a:pPr>
            <a:r>
              <a:rPr lang="en-US" altLang="en-US" sz="2400"/>
              <a:t>	- Xây dựng hệ thống xử lý khí thải trước khi đưa khí thải ra môi trường ngoài.</a:t>
            </a:r>
          </a:p>
          <a:p>
            <a:pPr eaLnBrk="1" hangingPunct="1">
              <a:spcBef>
                <a:spcPct val="50000"/>
              </a:spcBef>
              <a:tabLst>
                <a:tab pos="457200" algn="l"/>
              </a:tabLst>
            </a:pPr>
            <a:r>
              <a:rPr lang="en-US" altLang="en-US" sz="2400"/>
              <a:t>	- Trồng cây xanh xung quanh các nhà máy.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box(in)">
                                      <p:cBhvr>
                                        <p:cTn id="12" dur="500"/>
                                        <p:tgtEl>
                                          <p:spTgt spid="235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23555"/>
                                        </p:tgtEl>
                                      </p:cBhvr>
                                    </p:animEffect>
                                    <p:set>
                                      <p:cBhvr>
                                        <p:cTn id="17" dur="1" fill="hold">
                                          <p:stCondLst>
                                            <p:cond delay="499"/>
                                          </p:stCondLst>
                                        </p:cTn>
                                        <p:tgtEl>
                                          <p:spTgt spid="23555"/>
                                        </p:tgtEl>
                                        <p:attrNameLst>
                                          <p:attrName>style.visibility</p:attrName>
                                        </p:attrNameLst>
                                      </p:cBhvr>
                                      <p:to>
                                        <p:strVal val="hidden"/>
                                      </p:to>
                                    </p:set>
                                  </p:childTnLst>
                                </p:cTn>
                              </p:par>
                            </p:childTnLst>
                          </p:cTn>
                        </p:par>
                        <p:par>
                          <p:cTn id="18" fill="hold" nodeType="withGroup">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23561"/>
                                        </p:tgtEl>
                                        <p:attrNameLst>
                                          <p:attrName>style.visibility</p:attrName>
                                        </p:attrNameLst>
                                      </p:cBhvr>
                                      <p:to>
                                        <p:strVal val="visible"/>
                                      </p:to>
                                    </p:set>
                                    <p:anim calcmode="lin" valueType="num">
                                      <p:cBhvr additive="base">
                                        <p:cTn id="21" dur="500" fill="hold"/>
                                        <p:tgtEl>
                                          <p:spTgt spid="23561"/>
                                        </p:tgtEl>
                                        <p:attrNameLst>
                                          <p:attrName>ppt_x</p:attrName>
                                        </p:attrNameLst>
                                      </p:cBhvr>
                                      <p:tavLst>
                                        <p:tav tm="0">
                                          <p:val>
                                            <p:strVal val="0-#ppt_w/2"/>
                                          </p:val>
                                        </p:tav>
                                        <p:tav tm="100000">
                                          <p:val>
                                            <p:strVal val="#ppt_x"/>
                                          </p:val>
                                        </p:tav>
                                      </p:tavLst>
                                    </p:anim>
                                    <p:anim calcmode="lin" valueType="num">
                                      <p:cBhvr additive="base">
                                        <p:cTn id="22" dur="500" fill="hold"/>
                                        <p:tgtEl>
                                          <p:spTgt spid="2356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3562"/>
                                        </p:tgtEl>
                                        <p:attrNameLst>
                                          <p:attrName>style.visibility</p:attrName>
                                        </p:attrNameLst>
                                      </p:cBhvr>
                                      <p:to>
                                        <p:strVal val="visible"/>
                                      </p:to>
                                    </p:set>
                                    <p:anim calcmode="lin" valueType="num">
                                      <p:cBhvr additive="base">
                                        <p:cTn id="27" dur="500" fill="hold"/>
                                        <p:tgtEl>
                                          <p:spTgt spid="23562"/>
                                        </p:tgtEl>
                                        <p:attrNameLst>
                                          <p:attrName>ppt_x</p:attrName>
                                        </p:attrNameLst>
                                      </p:cBhvr>
                                      <p:tavLst>
                                        <p:tav tm="0">
                                          <p:val>
                                            <p:strVal val="0-#ppt_w/2"/>
                                          </p:val>
                                        </p:tav>
                                        <p:tav tm="100000">
                                          <p:val>
                                            <p:strVal val="#ppt_x"/>
                                          </p:val>
                                        </p:tav>
                                      </p:tavLst>
                                    </p:anim>
                                    <p:anim calcmode="lin" valueType="num">
                                      <p:cBhvr additive="base">
                                        <p:cTn id="28" dur="500" fill="hold"/>
                                        <p:tgtEl>
                                          <p:spTgt spid="2356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3563"/>
                                        </p:tgtEl>
                                        <p:attrNameLst>
                                          <p:attrName>style.visibility</p:attrName>
                                        </p:attrNameLst>
                                      </p:cBhvr>
                                      <p:to>
                                        <p:strVal val="visible"/>
                                      </p:to>
                                    </p:set>
                                    <p:anim calcmode="lin" valueType="num">
                                      <p:cBhvr additive="base">
                                        <p:cTn id="33" dur="500" fill="hold"/>
                                        <p:tgtEl>
                                          <p:spTgt spid="23563"/>
                                        </p:tgtEl>
                                        <p:attrNameLst>
                                          <p:attrName>ppt_x</p:attrName>
                                        </p:attrNameLst>
                                      </p:cBhvr>
                                      <p:tavLst>
                                        <p:tav tm="0">
                                          <p:val>
                                            <p:strVal val="0-#ppt_w/2"/>
                                          </p:val>
                                        </p:tav>
                                        <p:tav tm="100000">
                                          <p:val>
                                            <p:strVal val="#ppt_x"/>
                                          </p:val>
                                        </p:tav>
                                      </p:tavLst>
                                    </p:anim>
                                    <p:anim calcmode="lin" valueType="num">
                                      <p:cBhvr additive="base">
                                        <p:cTn id="34" dur="500" fill="hold"/>
                                        <p:tgtEl>
                                          <p:spTgt spid="235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5" grpId="1"/>
      <p:bldP spid="23561" grpId="0"/>
      <p:bldP spid="23562" grpId="0"/>
      <p:bldP spid="23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WordArt 7"/>
          <p:cNvSpPr>
            <a:spLocks noChangeArrowheads="1" noChangeShapeType="1" noTextEdit="1"/>
          </p:cNvSpPr>
          <p:nvPr/>
        </p:nvSpPr>
        <p:spPr bwMode="auto">
          <a:xfrm>
            <a:off x="2200275" y="152400"/>
            <a:ext cx="4581525" cy="664984"/>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KIỂM TRA BÀI CŨ</a:t>
            </a:r>
          </a:p>
        </p:txBody>
      </p:sp>
      <p:sp>
        <p:nvSpPr>
          <p:cNvPr id="18440" name="Text Box 8"/>
          <p:cNvSpPr txBox="1">
            <a:spLocks noChangeArrowheads="1"/>
          </p:cNvSpPr>
          <p:nvPr/>
        </p:nvSpPr>
        <p:spPr bwMode="auto">
          <a:xfrm>
            <a:off x="152400" y="1676400"/>
            <a:ext cx="36576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400" u="sng">
                <a:solidFill>
                  <a:srgbClr val="FF3300"/>
                </a:solidFill>
              </a:rPr>
              <a:t>Câu hỏi:</a:t>
            </a:r>
            <a:r>
              <a:rPr lang="en-US" altLang="en-US" sz="2400">
                <a:solidFill>
                  <a:srgbClr val="FF3300"/>
                </a:solidFill>
              </a:rPr>
              <a:t> Nêu tính chất hoá học của sắt? Viết PTHH minh hoạ cho mỗi tính chất?</a:t>
            </a:r>
          </a:p>
        </p:txBody>
      </p:sp>
      <p:sp>
        <p:nvSpPr>
          <p:cNvPr id="18441" name="Text Box 9"/>
          <p:cNvSpPr txBox="1">
            <a:spLocks noChangeArrowheads="1"/>
          </p:cNvSpPr>
          <p:nvPr/>
        </p:nvSpPr>
        <p:spPr bwMode="auto">
          <a:xfrm>
            <a:off x="228600" y="4117975"/>
            <a:ext cx="3657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400" u="sng">
                <a:solidFill>
                  <a:srgbClr val="FF3300"/>
                </a:solidFill>
              </a:rPr>
              <a:t>Câu hỏi</a:t>
            </a:r>
            <a:r>
              <a:rPr lang="en-US" altLang="en-US" sz="2400">
                <a:solidFill>
                  <a:srgbClr val="FF3300"/>
                </a:solidFill>
              </a:rPr>
              <a:t> : Từ sắt và các hoá chất cần thiết, hãy viết các phương trình hoá học để thu được các oxit riêng biệt : Fe</a:t>
            </a:r>
            <a:r>
              <a:rPr lang="en-US" altLang="en-US" sz="2400" baseline="-25000">
                <a:solidFill>
                  <a:srgbClr val="FF3300"/>
                </a:solidFill>
              </a:rPr>
              <a:t>2</a:t>
            </a:r>
            <a:r>
              <a:rPr lang="en-US" altLang="en-US" sz="2400">
                <a:solidFill>
                  <a:srgbClr val="FF3300"/>
                </a:solidFill>
              </a:rPr>
              <a:t>O</a:t>
            </a:r>
            <a:r>
              <a:rPr lang="en-US" altLang="en-US" sz="2400" baseline="-25000">
                <a:solidFill>
                  <a:srgbClr val="FF3300"/>
                </a:solidFill>
              </a:rPr>
              <a:t>3</a:t>
            </a:r>
            <a:r>
              <a:rPr lang="en-US" altLang="en-US" sz="2400">
                <a:solidFill>
                  <a:srgbClr val="FF3300"/>
                </a:solidFill>
              </a:rPr>
              <a:t>; Fe</a:t>
            </a:r>
            <a:r>
              <a:rPr lang="en-US" altLang="en-US" sz="2400" baseline="-25000">
                <a:solidFill>
                  <a:srgbClr val="FF3300"/>
                </a:solidFill>
              </a:rPr>
              <a:t>3</a:t>
            </a:r>
            <a:r>
              <a:rPr lang="en-US" altLang="en-US" sz="2400">
                <a:solidFill>
                  <a:srgbClr val="FF3300"/>
                </a:solidFill>
              </a:rPr>
              <a:t>O</a:t>
            </a:r>
            <a:r>
              <a:rPr lang="en-US" altLang="en-US" sz="2400" baseline="-25000">
                <a:solidFill>
                  <a:srgbClr val="FF3300"/>
                </a:solidFill>
              </a:rPr>
              <a:t>4</a:t>
            </a:r>
            <a:r>
              <a:rPr lang="en-US" altLang="en-US" sz="2400">
                <a:solidFill>
                  <a:srgbClr val="FF3300"/>
                </a:solidFill>
              </a:rPr>
              <a:t> và ghi rõ điều kiện phản ứng (nếu có) ?</a:t>
            </a:r>
          </a:p>
        </p:txBody>
      </p:sp>
      <p:sp>
        <p:nvSpPr>
          <p:cNvPr id="4102" name="Line 10"/>
          <p:cNvSpPr>
            <a:spLocks noChangeShapeType="1"/>
          </p:cNvSpPr>
          <p:nvPr/>
        </p:nvSpPr>
        <p:spPr bwMode="auto">
          <a:xfrm flipH="1">
            <a:off x="3886199" y="1371601"/>
            <a:ext cx="1" cy="50291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0" name="Text Box 11"/>
          <p:cNvSpPr txBox="1">
            <a:spLocks noChangeArrowheads="1"/>
          </p:cNvSpPr>
          <p:nvPr/>
        </p:nvSpPr>
        <p:spPr bwMode="auto">
          <a:xfrm>
            <a:off x="3962400" y="1295401"/>
            <a:ext cx="449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buFontTx/>
              <a:buChar char="-"/>
            </a:pPr>
            <a:r>
              <a:rPr lang="en-US" altLang="en-US" sz="2000"/>
              <a:t>Tác dụng với phi kim: </a:t>
            </a:r>
          </a:p>
        </p:txBody>
      </p:sp>
      <p:sp>
        <p:nvSpPr>
          <p:cNvPr id="18446" name="Text Box 14"/>
          <p:cNvSpPr txBox="1">
            <a:spLocks noChangeArrowheads="1"/>
          </p:cNvSpPr>
          <p:nvPr/>
        </p:nvSpPr>
        <p:spPr bwMode="auto">
          <a:xfrm>
            <a:off x="3962400" y="2209800"/>
            <a:ext cx="4572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000"/>
              <a:t>-Tác dụng với dung dịch axit :</a:t>
            </a:r>
          </a:p>
          <a:p>
            <a:pPr eaLnBrk="1" hangingPunct="1">
              <a:spcBef>
                <a:spcPct val="50000"/>
              </a:spcBef>
            </a:pPr>
            <a:r>
              <a:rPr lang="en-US" altLang="en-US" sz="2000"/>
              <a:t>Fe + 2HCl </a:t>
            </a:r>
            <a:r>
              <a:rPr lang="en-US" altLang="en-US" sz="2000">
                <a:sym typeface="Wingdings" panose="05000000000000000000" pitchFamily="2" charset="2"/>
              </a:rPr>
              <a:t>  FeCl</a:t>
            </a:r>
            <a:r>
              <a:rPr lang="en-US" altLang="en-US" sz="2000" baseline="-25000">
                <a:sym typeface="Wingdings" panose="05000000000000000000" pitchFamily="2" charset="2"/>
              </a:rPr>
              <a:t>2</a:t>
            </a:r>
            <a:r>
              <a:rPr lang="en-US" altLang="en-US" sz="2000">
                <a:sym typeface="Wingdings" panose="05000000000000000000" pitchFamily="2" charset="2"/>
              </a:rPr>
              <a:t> + H</a:t>
            </a:r>
            <a:r>
              <a:rPr lang="en-US" altLang="en-US" sz="2000" baseline="-25000">
                <a:sym typeface="Wingdings" panose="05000000000000000000" pitchFamily="2" charset="2"/>
              </a:rPr>
              <a:t>2</a:t>
            </a:r>
          </a:p>
        </p:txBody>
      </p:sp>
      <p:sp>
        <p:nvSpPr>
          <p:cNvPr id="18447" name="Text Box 15"/>
          <p:cNvSpPr txBox="1">
            <a:spLocks noChangeArrowheads="1"/>
          </p:cNvSpPr>
          <p:nvPr/>
        </p:nvSpPr>
        <p:spPr bwMode="auto">
          <a:xfrm>
            <a:off x="4038600" y="3032125"/>
            <a:ext cx="4419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buFontTx/>
              <a:buChar char="-"/>
            </a:pPr>
            <a:r>
              <a:rPr lang="en-US" altLang="en-US" sz="2000"/>
              <a:t>Tác dụng với dung dịch muối :</a:t>
            </a:r>
          </a:p>
          <a:p>
            <a:pPr eaLnBrk="1" hangingPunct="1">
              <a:spcBef>
                <a:spcPct val="50000"/>
              </a:spcBef>
            </a:pPr>
            <a:r>
              <a:rPr lang="en-US" altLang="en-US" sz="2000"/>
              <a:t>Fe + CuSO</a:t>
            </a:r>
            <a:r>
              <a:rPr lang="en-US" altLang="en-US" sz="2000" baseline="-25000"/>
              <a:t>4 </a:t>
            </a:r>
            <a:r>
              <a:rPr lang="en-US" altLang="en-US" sz="2000">
                <a:sym typeface="Wingdings" panose="05000000000000000000" pitchFamily="2" charset="2"/>
              </a:rPr>
              <a:t>  FeSO</a:t>
            </a:r>
            <a:r>
              <a:rPr lang="en-US" altLang="en-US" sz="2000" baseline="-25000">
                <a:sym typeface="Wingdings" panose="05000000000000000000" pitchFamily="2" charset="2"/>
              </a:rPr>
              <a:t>4 </a:t>
            </a:r>
            <a:r>
              <a:rPr lang="en-US" altLang="en-US" sz="2000">
                <a:sym typeface="Wingdings" panose="05000000000000000000" pitchFamily="2" charset="2"/>
              </a:rPr>
              <a:t> + Cu</a:t>
            </a:r>
            <a:endParaRPr lang="en-US" altLang="en-US" sz="2000" baseline="-25000">
              <a:sym typeface="Wingdings" panose="05000000000000000000" pitchFamily="2" charset="2"/>
            </a:endParaRPr>
          </a:p>
        </p:txBody>
      </p:sp>
      <p:sp>
        <p:nvSpPr>
          <p:cNvPr id="4119" name="Text Box 18"/>
          <p:cNvSpPr txBox="1">
            <a:spLocks noChangeArrowheads="1"/>
          </p:cNvSpPr>
          <p:nvPr/>
        </p:nvSpPr>
        <p:spPr bwMode="auto">
          <a:xfrm>
            <a:off x="4938712" y="1711324"/>
            <a:ext cx="60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000"/>
              <a:t>2O</a:t>
            </a:r>
            <a:r>
              <a:rPr lang="en-US" altLang="en-US" sz="2000" baseline="-25000"/>
              <a:t>2</a:t>
            </a:r>
            <a:endParaRPr lang="en-US" altLang="en-US" sz="2000"/>
          </a:p>
        </p:txBody>
      </p:sp>
      <p:sp>
        <p:nvSpPr>
          <p:cNvPr id="18452" name="Text Box 20"/>
          <p:cNvSpPr txBox="1">
            <a:spLocks noChangeArrowheads="1"/>
          </p:cNvSpPr>
          <p:nvPr/>
        </p:nvSpPr>
        <p:spPr bwMode="auto">
          <a:xfrm>
            <a:off x="4114800" y="5195887"/>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000"/>
              <a:t>    Fe            FeCl</a:t>
            </a:r>
            <a:r>
              <a:rPr lang="en-US" altLang="en-US" sz="2000" baseline="-25000"/>
              <a:t>3                 </a:t>
            </a:r>
            <a:r>
              <a:rPr lang="en-US" altLang="en-US" sz="2000"/>
              <a:t>Fe(OH)</a:t>
            </a:r>
            <a:r>
              <a:rPr lang="en-US" altLang="en-US" sz="2000" baseline="-25000"/>
              <a:t>3</a:t>
            </a:r>
            <a:r>
              <a:rPr lang="en-US" altLang="en-US" sz="2000"/>
              <a:t>            Fe</a:t>
            </a:r>
            <a:r>
              <a:rPr lang="en-US" altLang="en-US" sz="2000" baseline="-25000"/>
              <a:t>2</a:t>
            </a:r>
            <a:r>
              <a:rPr lang="en-US" altLang="en-US" sz="2000"/>
              <a:t>O</a:t>
            </a:r>
            <a:r>
              <a:rPr lang="en-US" altLang="en-US" sz="2000" baseline="-25000"/>
              <a:t>3</a:t>
            </a:r>
            <a:endParaRPr lang="en-US" altLang="en-US" sz="2000"/>
          </a:p>
        </p:txBody>
      </p:sp>
      <p:sp>
        <p:nvSpPr>
          <p:cNvPr id="18457" name="Line 25"/>
          <p:cNvSpPr>
            <a:spLocks noChangeShapeType="1"/>
          </p:cNvSpPr>
          <p:nvPr/>
        </p:nvSpPr>
        <p:spPr bwMode="auto">
          <a:xfrm>
            <a:off x="4876800" y="5424487"/>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8" name="Line 26"/>
          <p:cNvSpPr>
            <a:spLocks noChangeShapeType="1"/>
          </p:cNvSpPr>
          <p:nvPr/>
        </p:nvSpPr>
        <p:spPr bwMode="auto">
          <a:xfrm>
            <a:off x="6172200" y="5424487"/>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9" name="Line 27"/>
          <p:cNvSpPr>
            <a:spLocks noChangeShapeType="1"/>
          </p:cNvSpPr>
          <p:nvPr/>
        </p:nvSpPr>
        <p:spPr bwMode="auto">
          <a:xfrm>
            <a:off x="7696200" y="5424487"/>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0" name="Text Box 28"/>
          <p:cNvSpPr txBox="1">
            <a:spLocks noChangeArrowheads="1"/>
          </p:cNvSpPr>
          <p:nvPr/>
        </p:nvSpPr>
        <p:spPr bwMode="auto">
          <a:xfrm>
            <a:off x="4876800" y="5043487"/>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a:t>Cl</a:t>
            </a:r>
            <a:r>
              <a:rPr lang="en-US" altLang="en-US" baseline="-25000"/>
              <a:t>2</a:t>
            </a:r>
            <a:endParaRPr lang="en-US" altLang="en-US"/>
          </a:p>
        </p:txBody>
      </p:sp>
      <p:sp>
        <p:nvSpPr>
          <p:cNvPr id="18461" name="Text Box 29"/>
          <p:cNvSpPr txBox="1">
            <a:spLocks noChangeArrowheads="1"/>
          </p:cNvSpPr>
          <p:nvPr/>
        </p:nvSpPr>
        <p:spPr bwMode="auto">
          <a:xfrm>
            <a:off x="6019800" y="5043487"/>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a:t>NaOH</a:t>
            </a:r>
          </a:p>
        </p:txBody>
      </p:sp>
      <p:sp>
        <p:nvSpPr>
          <p:cNvPr id="18462" name="Text Box 30"/>
          <p:cNvSpPr txBox="1">
            <a:spLocks noChangeArrowheads="1"/>
          </p:cNvSpPr>
          <p:nvPr/>
        </p:nvSpPr>
        <p:spPr bwMode="auto">
          <a:xfrm>
            <a:off x="7772400" y="4967287"/>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a:t>t</a:t>
            </a:r>
            <a:r>
              <a:rPr lang="en-US" altLang="en-US" baseline="30000"/>
              <a:t>0</a:t>
            </a:r>
            <a:endParaRPr lang="en-US" altLang="en-US"/>
          </a:p>
        </p:txBody>
      </p:sp>
      <p:grpSp>
        <p:nvGrpSpPr>
          <p:cNvPr id="5" name="Group 4"/>
          <p:cNvGrpSpPr/>
          <p:nvPr/>
        </p:nvGrpSpPr>
        <p:grpSpPr>
          <a:xfrm>
            <a:off x="3976687" y="1676400"/>
            <a:ext cx="4419600" cy="430212"/>
            <a:chOff x="4071936" y="4389131"/>
            <a:chExt cx="4419600" cy="430212"/>
          </a:xfrm>
        </p:grpSpPr>
        <p:sp>
          <p:nvSpPr>
            <p:cNvPr id="4117" name="Text Box 16"/>
            <p:cNvSpPr txBox="1">
              <a:spLocks noChangeArrowheads="1"/>
            </p:cNvSpPr>
            <p:nvPr/>
          </p:nvSpPr>
          <p:spPr bwMode="auto">
            <a:xfrm>
              <a:off x="4071936" y="4419600"/>
              <a:ext cx="441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000"/>
                <a:t> 3Fe  + 			Fe</a:t>
              </a:r>
              <a:r>
                <a:rPr lang="en-US" altLang="en-US" sz="2000" baseline="-25000"/>
                <a:t>3</a:t>
              </a:r>
              <a:r>
                <a:rPr lang="en-US" altLang="en-US" sz="2000"/>
                <a:t>O</a:t>
              </a:r>
              <a:r>
                <a:rPr lang="en-US" altLang="en-US" sz="2000" baseline="-25000"/>
                <a:t>4</a:t>
              </a:r>
              <a:endParaRPr lang="en-US" altLang="en-US" sz="2000"/>
            </a:p>
          </p:txBody>
        </p:sp>
        <p:graphicFrame>
          <p:nvGraphicFramePr>
            <p:cNvPr id="4" name="Object 3"/>
            <p:cNvGraphicFramePr>
              <a:graphicFrameLocks noChangeAspect="1"/>
            </p:cNvGraphicFramePr>
            <p:nvPr>
              <p:extLst>
                <p:ext uri="{D42A27DB-BD31-4B8C-83A1-F6EECF244321}">
                  <p14:modId xmlns:p14="http://schemas.microsoft.com/office/powerpoint/2010/main" val="237331694"/>
                </p:ext>
              </p:extLst>
            </p:nvPr>
          </p:nvGraphicFramePr>
          <p:xfrm>
            <a:off x="5884511" y="4389131"/>
            <a:ext cx="668689" cy="430212"/>
          </p:xfrm>
          <a:graphic>
            <a:graphicData uri="http://schemas.openxmlformats.org/presentationml/2006/ole">
              <mc:AlternateContent xmlns:mc="http://schemas.openxmlformats.org/markup-compatibility/2006">
                <mc:Choice xmlns:v="urn:schemas-microsoft-com:vml" Requires="v">
                  <p:oleObj name="Equation" r:id="rId2" imgW="431640" imgH="228600" progId="Equation.DSMT4">
                    <p:embed/>
                  </p:oleObj>
                </mc:Choice>
                <mc:Fallback>
                  <p:oleObj name="Equation" r:id="rId2" imgW="431640" imgH="228600" progId="Equation.DSMT4">
                    <p:embed/>
                    <p:pic>
                      <p:nvPicPr>
                        <p:cNvPr id="0" name=""/>
                        <p:cNvPicPr/>
                        <p:nvPr/>
                      </p:nvPicPr>
                      <p:blipFill>
                        <a:blip r:embed="rId3"/>
                        <a:stretch>
                          <a:fillRect/>
                        </a:stretch>
                      </p:blipFill>
                      <p:spPr>
                        <a:xfrm>
                          <a:off x="5884511" y="4389131"/>
                          <a:ext cx="668689" cy="430212"/>
                        </a:xfrm>
                        <a:prstGeom prst="rect">
                          <a:avLst/>
                        </a:prstGeom>
                      </p:spPr>
                    </p:pic>
                  </p:oleObj>
                </mc:Fallback>
              </mc:AlternateContent>
            </a:graphicData>
          </a:graphic>
        </p:graphicFrame>
      </p:grpSp>
      <p:grpSp>
        <p:nvGrpSpPr>
          <p:cNvPr id="28" name="Group 27"/>
          <p:cNvGrpSpPr/>
          <p:nvPr/>
        </p:nvGrpSpPr>
        <p:grpSpPr>
          <a:xfrm>
            <a:off x="4033837" y="4398169"/>
            <a:ext cx="4419600" cy="430212"/>
            <a:chOff x="4071936" y="4389131"/>
            <a:chExt cx="4419600" cy="430212"/>
          </a:xfrm>
        </p:grpSpPr>
        <p:sp>
          <p:nvSpPr>
            <p:cNvPr id="29" name="Text Box 16"/>
            <p:cNvSpPr txBox="1">
              <a:spLocks noChangeArrowheads="1"/>
            </p:cNvSpPr>
            <p:nvPr/>
          </p:nvSpPr>
          <p:spPr bwMode="auto">
            <a:xfrm>
              <a:off x="4071936" y="4419600"/>
              <a:ext cx="441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000"/>
                <a:t> 3Fe  + 	2O</a:t>
              </a:r>
              <a:r>
                <a:rPr lang="en-US" altLang="en-US" sz="2000" baseline="-25000"/>
                <a:t>2</a:t>
              </a:r>
              <a:r>
                <a:rPr lang="en-US" altLang="en-US" sz="2000"/>
                <a:t>		Fe</a:t>
              </a:r>
              <a:r>
                <a:rPr lang="en-US" altLang="en-US" sz="2000" baseline="-25000"/>
                <a:t>3</a:t>
              </a:r>
              <a:r>
                <a:rPr lang="en-US" altLang="en-US" sz="2000"/>
                <a:t>O</a:t>
              </a:r>
              <a:r>
                <a:rPr lang="en-US" altLang="en-US" sz="2000" baseline="-25000"/>
                <a:t>4</a:t>
              </a:r>
              <a:endParaRPr lang="en-US" altLang="en-US" sz="2000"/>
            </a:p>
          </p:txBody>
        </p:sp>
        <p:graphicFrame>
          <p:nvGraphicFramePr>
            <p:cNvPr id="30" name="Object 29"/>
            <p:cNvGraphicFramePr>
              <a:graphicFrameLocks noChangeAspect="1"/>
            </p:cNvGraphicFramePr>
            <p:nvPr>
              <p:extLst>
                <p:ext uri="{D42A27DB-BD31-4B8C-83A1-F6EECF244321}">
                  <p14:modId xmlns:p14="http://schemas.microsoft.com/office/powerpoint/2010/main" val="237331694"/>
                </p:ext>
              </p:extLst>
            </p:nvPr>
          </p:nvGraphicFramePr>
          <p:xfrm>
            <a:off x="5884511" y="4389131"/>
            <a:ext cx="668689" cy="430212"/>
          </p:xfrm>
          <a:graphic>
            <a:graphicData uri="http://schemas.openxmlformats.org/presentationml/2006/ole">
              <mc:AlternateContent xmlns:mc="http://schemas.openxmlformats.org/markup-compatibility/2006">
                <mc:Choice xmlns:v="urn:schemas-microsoft-com:vml" Requires="v">
                  <p:oleObj name="Equation" r:id="rId2" imgW="431640" imgH="228600" progId="Equation.DSMT4">
                    <p:embed/>
                  </p:oleObj>
                </mc:Choice>
                <mc:Fallback>
                  <p:oleObj name="Equation" r:id="rId2" imgW="431640" imgH="228600" progId="Equation.DSMT4">
                    <p:embed/>
                    <p:pic>
                      <p:nvPicPr>
                        <p:cNvPr id="4" name="Object 3"/>
                        <p:cNvPicPr/>
                        <p:nvPr/>
                      </p:nvPicPr>
                      <p:blipFill>
                        <a:blip r:embed="rId3"/>
                        <a:stretch>
                          <a:fillRect/>
                        </a:stretch>
                      </p:blipFill>
                      <p:spPr>
                        <a:xfrm>
                          <a:off x="5884511" y="4389131"/>
                          <a:ext cx="668689" cy="430212"/>
                        </a:xfrm>
                        <a:prstGeom prst="rect">
                          <a:avLst/>
                        </a:prstGeom>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linds(horizontal)">
                                      <p:cBhvr>
                                        <p:cTn id="7" dur="500"/>
                                        <p:tgtEl>
                                          <p:spTgt spid="18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40"/>
                                        </p:tgtEl>
                                        <p:attrNameLst>
                                          <p:attrName>style.visibility</p:attrName>
                                        </p:attrNameLst>
                                      </p:cBhvr>
                                      <p:to>
                                        <p:strVal val="visible"/>
                                      </p:to>
                                    </p:set>
                                    <p:animEffect transition="in" filter="box(in)">
                                      <p:cBhvr>
                                        <p:cTn id="12" dur="500"/>
                                        <p:tgtEl>
                                          <p:spTgt spid="1844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20"/>
                                        </p:tgtEl>
                                        <p:attrNameLst>
                                          <p:attrName>style.visibility</p:attrName>
                                        </p:attrNameLst>
                                      </p:cBhvr>
                                      <p:to>
                                        <p:strVal val="visible"/>
                                      </p:to>
                                    </p:set>
                                    <p:animEffect transition="in" filter="checkerboard(across)">
                                      <p:cBhvr>
                                        <p:cTn id="17" dur="500"/>
                                        <p:tgtEl>
                                          <p:spTgt spid="412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19"/>
                                        </p:tgtEl>
                                        <p:attrNameLst>
                                          <p:attrName>style.visibility</p:attrName>
                                        </p:attrNameLst>
                                      </p:cBhvr>
                                      <p:to>
                                        <p:strVal val="visible"/>
                                      </p:to>
                                    </p:set>
                                    <p:animEffect transition="in" filter="dissolve">
                                      <p:cBhvr>
                                        <p:cTn id="27" dur="500"/>
                                        <p:tgtEl>
                                          <p:spTgt spid="41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446"/>
                                        </p:tgtEl>
                                        <p:attrNameLst>
                                          <p:attrName>style.visibility</p:attrName>
                                        </p:attrNameLst>
                                      </p:cBhvr>
                                      <p:to>
                                        <p:strVal val="visible"/>
                                      </p:to>
                                    </p:set>
                                    <p:animEffect transition="in" filter="box(in)">
                                      <p:cBhvr>
                                        <p:cTn id="32" dur="500"/>
                                        <p:tgtEl>
                                          <p:spTgt spid="184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8447"/>
                                        </p:tgtEl>
                                        <p:attrNameLst>
                                          <p:attrName>style.visibility</p:attrName>
                                        </p:attrNameLst>
                                      </p:cBhvr>
                                      <p:to>
                                        <p:strVal val="visible"/>
                                      </p:to>
                                    </p:set>
                                    <p:animEffect transition="in" filter="box(in)">
                                      <p:cBhvr>
                                        <p:cTn id="37" dur="500"/>
                                        <p:tgtEl>
                                          <p:spTgt spid="1844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441"/>
                                        </p:tgtEl>
                                        <p:attrNameLst>
                                          <p:attrName>style.visibility</p:attrName>
                                        </p:attrNameLst>
                                      </p:cBhvr>
                                      <p:to>
                                        <p:strVal val="visible"/>
                                      </p:to>
                                    </p:set>
                                    <p:animEffect transition="in" filter="blinds(horizontal)">
                                      <p:cBhvr>
                                        <p:cTn id="42" dur="500"/>
                                        <p:tgtEl>
                                          <p:spTgt spid="18441"/>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heckerboard(across)">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8462"/>
                                        </p:tgtEl>
                                        <p:attrNameLst>
                                          <p:attrName>style.visibility</p:attrName>
                                        </p:attrNameLst>
                                      </p:cBhvr>
                                      <p:to>
                                        <p:strVal val="visible"/>
                                      </p:to>
                                    </p:set>
                                    <p:animEffect transition="in" filter="box(in)">
                                      <p:cBhvr>
                                        <p:cTn id="52" dur="500"/>
                                        <p:tgtEl>
                                          <p:spTgt spid="18462"/>
                                        </p:tgtEl>
                                      </p:cBhvr>
                                    </p:animEffect>
                                  </p:childTnLst>
                                </p:cTn>
                              </p:par>
                              <p:par>
                                <p:cTn id="53" presetID="4" presetClass="entr" presetSubtype="16" fill="hold" nodeType="withEffect">
                                  <p:stCondLst>
                                    <p:cond delay="0"/>
                                  </p:stCondLst>
                                  <p:childTnLst>
                                    <p:set>
                                      <p:cBhvr>
                                        <p:cTn id="54" dur="1" fill="hold">
                                          <p:stCondLst>
                                            <p:cond delay="0"/>
                                          </p:stCondLst>
                                        </p:cTn>
                                        <p:tgtEl>
                                          <p:spTgt spid="18457"/>
                                        </p:tgtEl>
                                        <p:attrNameLst>
                                          <p:attrName>style.visibility</p:attrName>
                                        </p:attrNameLst>
                                      </p:cBhvr>
                                      <p:to>
                                        <p:strVal val="visible"/>
                                      </p:to>
                                    </p:set>
                                    <p:animEffect transition="in" filter="box(in)">
                                      <p:cBhvr>
                                        <p:cTn id="55" dur="500"/>
                                        <p:tgtEl>
                                          <p:spTgt spid="18457"/>
                                        </p:tgtEl>
                                      </p:cBhvr>
                                    </p:animEffect>
                                  </p:childTnLst>
                                </p:cTn>
                              </p:par>
                              <p:par>
                                <p:cTn id="56" presetID="4" presetClass="entr" presetSubtype="16" fill="hold" nodeType="withEffect">
                                  <p:stCondLst>
                                    <p:cond delay="0"/>
                                  </p:stCondLst>
                                  <p:childTnLst>
                                    <p:set>
                                      <p:cBhvr>
                                        <p:cTn id="57" dur="1" fill="hold">
                                          <p:stCondLst>
                                            <p:cond delay="0"/>
                                          </p:stCondLst>
                                        </p:cTn>
                                        <p:tgtEl>
                                          <p:spTgt spid="18459"/>
                                        </p:tgtEl>
                                        <p:attrNameLst>
                                          <p:attrName>style.visibility</p:attrName>
                                        </p:attrNameLst>
                                      </p:cBhvr>
                                      <p:to>
                                        <p:strVal val="visible"/>
                                      </p:to>
                                    </p:set>
                                    <p:animEffect transition="in" filter="box(in)">
                                      <p:cBhvr>
                                        <p:cTn id="58" dur="500"/>
                                        <p:tgtEl>
                                          <p:spTgt spid="18459"/>
                                        </p:tgtEl>
                                      </p:cBhvr>
                                    </p:animEffect>
                                  </p:childTnLst>
                                </p:cTn>
                              </p:par>
                              <p:par>
                                <p:cTn id="59" presetID="4" presetClass="entr" presetSubtype="16" fill="hold" nodeType="withEffect">
                                  <p:stCondLst>
                                    <p:cond delay="0"/>
                                  </p:stCondLst>
                                  <p:childTnLst>
                                    <p:set>
                                      <p:cBhvr>
                                        <p:cTn id="60" dur="1" fill="hold">
                                          <p:stCondLst>
                                            <p:cond delay="0"/>
                                          </p:stCondLst>
                                        </p:cTn>
                                        <p:tgtEl>
                                          <p:spTgt spid="18458"/>
                                        </p:tgtEl>
                                        <p:attrNameLst>
                                          <p:attrName>style.visibility</p:attrName>
                                        </p:attrNameLst>
                                      </p:cBhvr>
                                      <p:to>
                                        <p:strVal val="visible"/>
                                      </p:to>
                                    </p:set>
                                    <p:animEffect transition="in" filter="box(in)">
                                      <p:cBhvr>
                                        <p:cTn id="61" dur="500"/>
                                        <p:tgtEl>
                                          <p:spTgt spid="18458"/>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8452"/>
                                        </p:tgtEl>
                                        <p:attrNameLst>
                                          <p:attrName>style.visibility</p:attrName>
                                        </p:attrNameLst>
                                      </p:cBhvr>
                                      <p:to>
                                        <p:strVal val="visible"/>
                                      </p:to>
                                    </p:set>
                                    <p:animEffect transition="in" filter="box(in)">
                                      <p:cBhvr>
                                        <p:cTn id="64" dur="500"/>
                                        <p:tgtEl>
                                          <p:spTgt spid="18452"/>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18460"/>
                                        </p:tgtEl>
                                        <p:attrNameLst>
                                          <p:attrName>style.visibility</p:attrName>
                                        </p:attrNameLst>
                                      </p:cBhvr>
                                      <p:to>
                                        <p:strVal val="visible"/>
                                      </p:to>
                                    </p:set>
                                    <p:animEffect transition="in" filter="box(in)">
                                      <p:cBhvr>
                                        <p:cTn id="67" dur="500"/>
                                        <p:tgtEl>
                                          <p:spTgt spid="18460"/>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18461"/>
                                        </p:tgtEl>
                                        <p:attrNameLst>
                                          <p:attrName>style.visibility</p:attrName>
                                        </p:attrNameLst>
                                      </p:cBhvr>
                                      <p:to>
                                        <p:strVal val="visible"/>
                                      </p:to>
                                    </p:set>
                                    <p:animEffect transition="in" filter="box(in)">
                                      <p:cBhvr>
                                        <p:cTn id="70" dur="500"/>
                                        <p:tgtEl>
                                          <p:spTgt spid="18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1" grpId="0"/>
      <p:bldP spid="4120" grpId="0"/>
      <p:bldP spid="18446" grpId="0"/>
      <p:bldP spid="18447" grpId="0"/>
      <p:bldP spid="4119" grpId="0"/>
      <p:bldP spid="18452" grpId="0"/>
      <p:bldP spid="18460" grpId="0"/>
      <p:bldP spid="18461" grpId="0"/>
      <p:bldP spid="184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14376" y="5638800"/>
            <a:ext cx="457200" cy="414337"/>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solidFill>
                <a:srgbClr val="FF0000"/>
              </a:solidFill>
            </a:endParaRPr>
          </a:p>
        </p:txBody>
      </p:sp>
      <p:sp>
        <p:nvSpPr>
          <p:cNvPr id="4" name="Oval 3"/>
          <p:cNvSpPr/>
          <p:nvPr/>
        </p:nvSpPr>
        <p:spPr>
          <a:xfrm>
            <a:off x="685800" y="2257424"/>
            <a:ext cx="514352" cy="476248"/>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solidFill>
                <a:srgbClr val="FF0000"/>
              </a:solidFill>
            </a:endParaRPr>
          </a:p>
        </p:txBody>
      </p:sp>
      <p:sp>
        <p:nvSpPr>
          <p:cNvPr id="23556" name="Title 1"/>
          <p:cNvSpPr>
            <a:spLocks noGrp="1"/>
          </p:cNvSpPr>
          <p:nvPr>
            <p:ph type="title"/>
          </p:nvPr>
        </p:nvSpPr>
        <p:spPr>
          <a:xfrm>
            <a:off x="762000" y="1371600"/>
            <a:ext cx="7315200" cy="4876800"/>
          </a:xfrm>
          <a:ln>
            <a:solidFill>
              <a:schemeClr val="bg1"/>
            </a:solidFill>
            <a:miter lim="800000"/>
            <a:headEnd/>
            <a:tailEnd/>
          </a:ln>
        </p:spPr>
        <p:txBody>
          <a:bodyPr/>
          <a:lstStyle/>
          <a:p>
            <a:pPr algn="l" eaLnBrk="1" hangingPunct="1">
              <a:lnSpc>
                <a:spcPct val="150000"/>
              </a:lnSpc>
              <a:spcBef>
                <a:spcPts val="0"/>
              </a:spcBef>
              <a:spcAft>
                <a:spcPts val="600"/>
              </a:spcAft>
            </a:pPr>
            <a:r>
              <a:rPr lang="en-US" altLang="en-US" sz="2400" b="1" u="sng"/>
              <a:t>Câu 1</a:t>
            </a:r>
            <a:r>
              <a:rPr lang="en-US" altLang="en-US" sz="2400"/>
              <a:t>: </a:t>
            </a:r>
            <a:r>
              <a:rPr lang="en-US" altLang="en-US" sz="2400" b="1" i="1"/>
              <a:t>Câu nào đúng khi nói về gang?</a:t>
            </a:r>
            <a:br>
              <a:rPr lang="en-US" altLang="en-US" sz="2400"/>
            </a:br>
            <a:r>
              <a:rPr lang="en-US" altLang="en-US" sz="2400" b="1"/>
              <a:t>A</a:t>
            </a:r>
            <a:r>
              <a:rPr lang="en-US" altLang="en-US" sz="2400"/>
              <a:t>. Là hợp kim của Fe, C (6-10%)  và một ít S, Mn,P, Si.</a:t>
            </a:r>
            <a:br>
              <a:rPr lang="en-US" altLang="en-US" sz="2400"/>
            </a:br>
            <a:r>
              <a:rPr lang="en-US" altLang="en-US" sz="2400" b="1"/>
              <a:t>B</a:t>
            </a:r>
            <a:r>
              <a:rPr lang="en-US" altLang="en-US" sz="2400"/>
              <a:t>. Là hợp kim của  Fe , C (2-5%) và một ít S, Mn,P, Si.</a:t>
            </a:r>
            <a:br>
              <a:rPr lang="en-US" altLang="en-US" sz="2400"/>
            </a:br>
            <a:r>
              <a:rPr lang="en-US" altLang="en-US" sz="2400" b="1"/>
              <a:t>C</a:t>
            </a:r>
            <a:r>
              <a:rPr lang="en-US" altLang="en-US" sz="2400"/>
              <a:t>.Là hợp kim của Fe, C (0,01-2%) và một ít S, Mn,P, Si.</a:t>
            </a:r>
            <a:br>
              <a:rPr lang="en-US" altLang="en-US" sz="2400"/>
            </a:br>
            <a:r>
              <a:rPr lang="en-US" altLang="en-US" sz="2400" b="1"/>
              <a:t>D</a:t>
            </a:r>
            <a:r>
              <a:rPr lang="en-US" altLang="en-US" sz="2400"/>
              <a:t>.Là hợp kim của Fe, C  &lt; 2%  và một ít S, Mn,P, Si.</a:t>
            </a:r>
            <a:br>
              <a:rPr lang="en-US" altLang="en-US"/>
            </a:br>
            <a:r>
              <a:rPr lang="en-US" altLang="en-US" sz="2400" b="1" u="sng"/>
              <a:t>Câu2</a:t>
            </a:r>
            <a:r>
              <a:rPr lang="en-US" altLang="en-US" sz="2400"/>
              <a:t>: </a:t>
            </a:r>
            <a:r>
              <a:rPr lang="en-US" altLang="en-US" sz="2800" b="1" i="1">
                <a:latin typeface="Times New Roman" panose="02020603050405020304" pitchFamily="18" charset="0"/>
                <a:cs typeface="Times New Roman" panose="02020603050405020304" pitchFamily="18" charset="0"/>
              </a:rPr>
              <a:t>Câu nào đúng khi nói về thép ?</a:t>
            </a:r>
            <a:br>
              <a:rPr lang="en-US" altLang="en-US" sz="2400"/>
            </a:br>
            <a:r>
              <a:rPr lang="en-US" altLang="en-US" sz="2400" b="1"/>
              <a:t>A</a:t>
            </a:r>
            <a:r>
              <a:rPr lang="en-US" altLang="en-US" sz="2400"/>
              <a:t>. </a:t>
            </a:r>
            <a:r>
              <a:rPr lang="en-US" altLang="en-US" sz="2400">
                <a:latin typeface="Times New Roman" panose="02020603050405020304" pitchFamily="18" charset="0"/>
                <a:cs typeface="Times New Roman" panose="02020603050405020304" pitchFamily="18" charset="0"/>
              </a:rPr>
              <a:t>Là hợp kim của Fe, C (6-10%) và một ít S, Mn,P,Si...</a:t>
            </a:r>
            <a:br>
              <a:rPr lang="en-US" altLang="en-US" sz="2400"/>
            </a:br>
            <a:r>
              <a:rPr lang="en-US" altLang="en-US" sz="2400" b="1"/>
              <a:t>B</a:t>
            </a:r>
            <a:r>
              <a:rPr lang="en-US" altLang="en-US" sz="2400"/>
              <a:t>. </a:t>
            </a:r>
            <a:r>
              <a:rPr lang="en-US" altLang="en-US" sz="2400">
                <a:latin typeface="Times New Roman" panose="02020603050405020304" pitchFamily="18" charset="0"/>
                <a:cs typeface="Times New Roman" panose="02020603050405020304" pitchFamily="18" charset="0"/>
              </a:rPr>
              <a:t>Là hợp kim của Fe, C (1-2%) và một ít S, Mn,P,Si... </a:t>
            </a:r>
            <a:br>
              <a:rPr lang="en-US" altLang="en-US" sz="2400"/>
            </a:br>
            <a:r>
              <a:rPr lang="en-US" altLang="en-US" sz="2400" b="1"/>
              <a:t>C</a:t>
            </a:r>
            <a:r>
              <a:rPr lang="en-US" altLang="en-US" sz="2400"/>
              <a:t>. </a:t>
            </a:r>
            <a:r>
              <a:rPr lang="en-US" altLang="en-US" sz="2400">
                <a:latin typeface="Times New Roman" panose="02020603050405020304" pitchFamily="18" charset="0"/>
                <a:cs typeface="Times New Roman" panose="02020603050405020304" pitchFamily="18" charset="0"/>
              </a:rPr>
              <a:t>Là hợp kim của Fe ,C (&lt; 2%) và một ít S, Mn,P,Si... </a:t>
            </a:r>
            <a:br>
              <a:rPr lang="en-US" altLang="en-US" sz="2400"/>
            </a:br>
            <a:r>
              <a:rPr lang="en-US" altLang="en-US" sz="2400" b="1"/>
              <a:t>D</a:t>
            </a:r>
            <a:r>
              <a:rPr lang="en-US" altLang="en-US" sz="2400"/>
              <a:t>. </a:t>
            </a:r>
            <a:r>
              <a:rPr lang="en-US" altLang="en-US" sz="2400">
                <a:latin typeface="Times New Roman" panose="02020603050405020304" pitchFamily="18" charset="0"/>
                <a:cs typeface="Times New Roman" panose="02020603050405020304" pitchFamily="18" charset="0"/>
              </a:rPr>
              <a:t>Là hợp kim của Fe, C (&gt; 2%) và một ít S, Mn,P,Si…</a:t>
            </a:r>
            <a:endParaRPr lang="en-US" altLang="en-US" sz="2400"/>
          </a:p>
        </p:txBody>
      </p:sp>
      <p:sp>
        <p:nvSpPr>
          <p:cNvPr id="6" name="WordArt 2"/>
          <p:cNvSpPr>
            <a:spLocks noChangeArrowheads="1" noChangeShapeType="1" noTextEdit="1"/>
          </p:cNvSpPr>
          <p:nvPr/>
        </p:nvSpPr>
        <p:spPr bwMode="auto">
          <a:xfrm>
            <a:off x="2133600" y="300415"/>
            <a:ext cx="4343400" cy="46158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LUYỆN TẬP</a:t>
            </a:r>
          </a:p>
        </p:txBody>
      </p:sp>
    </p:spTree>
    <p:extLst>
      <p:ext uri="{BB962C8B-B14F-4D97-AF65-F5344CB8AC3E}">
        <p14:creationId xmlns:p14="http://schemas.microsoft.com/office/powerpoint/2010/main" val="38952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61976" y="5029199"/>
            <a:ext cx="457200" cy="428625"/>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solidFill>
                <a:srgbClr val="FF0000"/>
              </a:solidFill>
            </a:endParaRPr>
          </a:p>
        </p:txBody>
      </p:sp>
      <p:sp>
        <p:nvSpPr>
          <p:cNvPr id="4" name="Oval 3"/>
          <p:cNvSpPr/>
          <p:nvPr/>
        </p:nvSpPr>
        <p:spPr>
          <a:xfrm>
            <a:off x="576264" y="2786064"/>
            <a:ext cx="457200" cy="457200"/>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solidFill>
                <a:srgbClr val="FF0000"/>
              </a:solidFill>
            </a:endParaRPr>
          </a:p>
        </p:txBody>
      </p:sp>
      <p:sp>
        <p:nvSpPr>
          <p:cNvPr id="24580" name="Title 1"/>
          <p:cNvSpPr>
            <a:spLocks noGrp="1"/>
          </p:cNvSpPr>
          <p:nvPr>
            <p:ph type="title"/>
          </p:nvPr>
        </p:nvSpPr>
        <p:spPr>
          <a:xfrm>
            <a:off x="609600" y="1371600"/>
            <a:ext cx="7772400" cy="5105400"/>
          </a:xfrm>
          <a:ln>
            <a:solidFill>
              <a:schemeClr val="bg1"/>
            </a:solidFill>
            <a:miter lim="800000"/>
            <a:headEnd/>
            <a:tailEnd/>
          </a:ln>
        </p:spPr>
        <p:txBody>
          <a:bodyPr/>
          <a:lstStyle/>
          <a:p>
            <a:pPr algn="l" eaLnBrk="1" hangingPunct="1"/>
            <a:r>
              <a:rPr lang="en-US" altLang="en-US" sz="2400" b="1" u="sng"/>
              <a:t>Câu 1</a:t>
            </a:r>
            <a:r>
              <a:rPr lang="en-US" altLang="en-US" sz="2400"/>
              <a:t>: </a:t>
            </a:r>
            <a:r>
              <a:rPr lang="en-US" altLang="en-US" sz="2400" b="1" i="1"/>
              <a:t>Nguyên tắc sản xuất gang là ?</a:t>
            </a:r>
            <a:br>
              <a:rPr lang="en-US" altLang="en-US" sz="2400"/>
            </a:br>
            <a:r>
              <a:rPr lang="en-US" altLang="en-US" sz="2400" b="1"/>
              <a:t>A</a:t>
            </a:r>
            <a:r>
              <a:rPr lang="en-US" altLang="en-US" sz="2400"/>
              <a:t>. Nhiệt phân FeCO</a:t>
            </a:r>
            <a:r>
              <a:rPr lang="en-US" altLang="en-US" sz="2400" baseline="-25000"/>
              <a:t>3</a:t>
            </a:r>
            <a:r>
              <a:rPr lang="en-US" altLang="en-US" sz="2400"/>
              <a:t> ở nhiệt độ cao.</a:t>
            </a:r>
            <a:br>
              <a:rPr lang="en-US" altLang="en-US" sz="2400"/>
            </a:br>
            <a:r>
              <a:rPr lang="en-US" altLang="en-US" sz="2400" b="1"/>
              <a:t>B</a:t>
            </a:r>
            <a:r>
              <a:rPr lang="en-US" altLang="en-US" sz="2400"/>
              <a:t>. Dùng Al khử oxit sắt ở nhiệt độ cao trong lò cao.</a:t>
            </a:r>
            <a:br>
              <a:rPr lang="en-US" altLang="en-US" sz="2400"/>
            </a:br>
            <a:r>
              <a:rPr lang="en-US" altLang="en-US" sz="2400" b="1"/>
              <a:t>C</a:t>
            </a:r>
            <a:r>
              <a:rPr lang="en-US" altLang="en-US" sz="2400"/>
              <a:t>. .Dùng CO khử oxit sắt ở nhiệt độ cao trong lò cao.</a:t>
            </a:r>
            <a:br>
              <a:rPr lang="en-US" altLang="en-US" sz="2400"/>
            </a:br>
            <a:r>
              <a:rPr lang="en-US" altLang="en-US" sz="2400" b="1"/>
              <a:t>D</a:t>
            </a:r>
            <a:r>
              <a:rPr lang="en-US" altLang="en-US" sz="2400"/>
              <a:t>. Dùng H</a:t>
            </a:r>
            <a:r>
              <a:rPr lang="en-US" altLang="en-US" sz="2400" baseline="-25000"/>
              <a:t>2</a:t>
            </a:r>
            <a:r>
              <a:rPr lang="en-US" altLang="en-US" sz="2400"/>
              <a:t> khử oxit sắt ở nhiệt độ cao trong lò cao.</a:t>
            </a:r>
            <a:br>
              <a:rPr lang="en-US" altLang="en-US"/>
            </a:br>
            <a:br>
              <a:rPr lang="en-US" altLang="en-US" sz="2400"/>
            </a:br>
            <a:r>
              <a:rPr lang="en-US" altLang="en-US" sz="2400" b="1" u="sng"/>
              <a:t>Câu2</a:t>
            </a:r>
            <a:r>
              <a:rPr lang="en-US" altLang="en-US" sz="2400"/>
              <a:t>: </a:t>
            </a:r>
            <a:r>
              <a:rPr lang="en-US" altLang="en-US" sz="2400" b="1" i="1"/>
              <a:t>Nguyên tắc sản xuất thép là</a:t>
            </a:r>
            <a:r>
              <a:rPr lang="en-US" altLang="en-US" sz="2400"/>
              <a:t>:</a:t>
            </a:r>
            <a:br>
              <a:rPr lang="en-US" altLang="en-US" sz="2400"/>
            </a:br>
            <a:r>
              <a:rPr lang="en-US" altLang="en-US" sz="2400" b="1"/>
              <a:t>A</a:t>
            </a:r>
            <a:r>
              <a:rPr lang="en-US" altLang="en-US" sz="2400"/>
              <a:t>.Nhiệt phân FeCO</a:t>
            </a:r>
            <a:r>
              <a:rPr lang="en-US" altLang="en-US" sz="2400" baseline="-25000"/>
              <a:t>3</a:t>
            </a:r>
            <a:r>
              <a:rPr lang="en-US" altLang="en-US" sz="2400"/>
              <a:t> ở nhiệt độ cao.</a:t>
            </a:r>
            <a:br>
              <a:rPr lang="en-US" altLang="en-US" sz="2400"/>
            </a:br>
            <a:r>
              <a:rPr lang="en-US" altLang="en-US" sz="2400" b="1"/>
              <a:t>B</a:t>
            </a:r>
            <a:r>
              <a:rPr lang="en-US" altLang="en-US" sz="2400"/>
              <a:t>. Dùng nhôm khử oxit sắt ở nhiệt độ cao trong lò cao.</a:t>
            </a:r>
            <a:br>
              <a:rPr lang="en-US" altLang="en-US" sz="2400"/>
            </a:br>
            <a:r>
              <a:rPr lang="en-US" altLang="en-US" sz="2400" b="1"/>
              <a:t>C</a:t>
            </a:r>
            <a:r>
              <a:rPr lang="en-US" altLang="en-US" sz="2400"/>
              <a:t>. Oxi hóa một số kim loại , phi kim để loại ra khỏi gang các nguyên tố C, Mn, Si ....</a:t>
            </a:r>
            <a:br>
              <a:rPr lang="en-US" altLang="en-US" sz="2400"/>
            </a:br>
            <a:r>
              <a:rPr lang="en-US" altLang="en-US" sz="2400" b="1"/>
              <a:t>D</a:t>
            </a:r>
            <a:r>
              <a:rPr lang="en-US" altLang="en-US" sz="2400"/>
              <a:t>. Dùng CO khử oxit sắt ở nhiệt độ cao trong lò Bet-xơ-me</a:t>
            </a:r>
          </a:p>
        </p:txBody>
      </p:sp>
      <p:sp>
        <p:nvSpPr>
          <p:cNvPr id="6" name="WordArt 2"/>
          <p:cNvSpPr>
            <a:spLocks noChangeArrowheads="1" noChangeShapeType="1" noTextEdit="1"/>
          </p:cNvSpPr>
          <p:nvPr/>
        </p:nvSpPr>
        <p:spPr bwMode="auto">
          <a:xfrm>
            <a:off x="2514600" y="609600"/>
            <a:ext cx="4343400" cy="46158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LUYỆN TẬP</a:t>
            </a:r>
          </a:p>
        </p:txBody>
      </p:sp>
    </p:spTree>
    <p:extLst>
      <p:ext uri="{BB962C8B-B14F-4D97-AF65-F5344CB8AC3E}">
        <p14:creationId xmlns:p14="http://schemas.microsoft.com/office/powerpoint/2010/main" val="3700165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2562225" y="762000"/>
            <a:ext cx="3581400" cy="526256"/>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LUYỆN TẬP</a:t>
            </a:r>
          </a:p>
        </p:txBody>
      </p:sp>
      <p:sp>
        <p:nvSpPr>
          <p:cNvPr id="20486" name="Text Box 6"/>
          <p:cNvSpPr txBox="1">
            <a:spLocks noChangeArrowheads="1"/>
          </p:cNvSpPr>
          <p:nvPr/>
        </p:nvSpPr>
        <p:spPr bwMode="auto">
          <a:xfrm>
            <a:off x="609600" y="15240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u="sng">
                <a:solidFill>
                  <a:srgbClr val="FF0000"/>
                </a:solidFill>
              </a:rPr>
              <a:t>Bài 5 trang 63</a:t>
            </a:r>
            <a:r>
              <a:rPr lang="en-US" altLang="en-US" sz="2400">
                <a:solidFill>
                  <a:srgbClr val="FF0000"/>
                </a:solidFill>
              </a:rPr>
              <a:t> : Hãy lập các phương trình hoá học theo sơ đồ sau :</a:t>
            </a:r>
          </a:p>
        </p:txBody>
      </p:sp>
      <p:sp>
        <p:nvSpPr>
          <p:cNvPr id="20487" name="Text Box 7"/>
          <p:cNvSpPr txBox="1">
            <a:spLocks noChangeArrowheads="1"/>
          </p:cNvSpPr>
          <p:nvPr/>
        </p:nvSpPr>
        <p:spPr bwMode="auto">
          <a:xfrm>
            <a:off x="838200" y="20574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t>a. FeO   +  Mn  ---&gt;  Fe  +  MnO </a:t>
            </a:r>
          </a:p>
        </p:txBody>
      </p:sp>
      <p:sp>
        <p:nvSpPr>
          <p:cNvPr id="20488" name="Text Box 8"/>
          <p:cNvSpPr txBox="1">
            <a:spLocks noChangeArrowheads="1"/>
          </p:cNvSpPr>
          <p:nvPr/>
        </p:nvSpPr>
        <p:spPr bwMode="auto">
          <a:xfrm>
            <a:off x="838200" y="25146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t>b. Fe</a:t>
            </a:r>
            <a:r>
              <a:rPr lang="en-US" altLang="en-US" sz="2400" baseline="-25000"/>
              <a:t>2</a:t>
            </a:r>
            <a:r>
              <a:rPr lang="en-US" altLang="en-US" sz="2400"/>
              <a:t>O</a:t>
            </a:r>
            <a:r>
              <a:rPr lang="en-US" altLang="en-US" sz="2400" baseline="-25000"/>
              <a:t>3</a:t>
            </a:r>
            <a:r>
              <a:rPr lang="en-US" altLang="en-US" sz="2400"/>
              <a:t>  +  CO ---&gt; Fe  + CO</a:t>
            </a:r>
            <a:r>
              <a:rPr lang="en-US" altLang="en-US" sz="2400" baseline="-25000"/>
              <a:t>2</a:t>
            </a:r>
            <a:r>
              <a:rPr lang="en-US" altLang="en-US" sz="2400"/>
              <a:t> </a:t>
            </a:r>
          </a:p>
        </p:txBody>
      </p:sp>
      <p:sp>
        <p:nvSpPr>
          <p:cNvPr id="20489" name="Text Box 9"/>
          <p:cNvSpPr txBox="1">
            <a:spLocks noChangeArrowheads="1"/>
          </p:cNvSpPr>
          <p:nvPr/>
        </p:nvSpPr>
        <p:spPr bwMode="auto">
          <a:xfrm>
            <a:off x="838200" y="31242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t>c. FeO  +  Si  ---&gt;  Fe  +  SiO</a:t>
            </a:r>
            <a:r>
              <a:rPr lang="en-US" altLang="en-US" sz="2400" baseline="-25000"/>
              <a:t>2</a:t>
            </a:r>
            <a:r>
              <a:rPr lang="en-US" altLang="en-US" sz="2400"/>
              <a:t> </a:t>
            </a:r>
          </a:p>
        </p:txBody>
      </p:sp>
      <p:sp>
        <p:nvSpPr>
          <p:cNvPr id="20490" name="Text Box 10"/>
          <p:cNvSpPr txBox="1">
            <a:spLocks noChangeArrowheads="1"/>
          </p:cNvSpPr>
          <p:nvPr/>
        </p:nvSpPr>
        <p:spPr bwMode="auto">
          <a:xfrm>
            <a:off x="838200" y="38100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t>d. FeO  +  C  ---&gt;  Fe  +  CO </a:t>
            </a:r>
          </a:p>
        </p:txBody>
      </p:sp>
      <p:sp>
        <p:nvSpPr>
          <p:cNvPr id="20491" name="Text Box 11"/>
          <p:cNvSpPr txBox="1">
            <a:spLocks noChangeArrowheads="1"/>
          </p:cNvSpPr>
          <p:nvPr/>
        </p:nvSpPr>
        <p:spPr bwMode="auto">
          <a:xfrm>
            <a:off x="581025" y="4430712"/>
            <a:ext cx="7543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solidFill>
                  <a:srgbClr val="FF0000"/>
                </a:solidFill>
              </a:rPr>
              <a:t>	Cho biết phản ứng nào xảy ra trong quá trình luyện gang, phản ứng nào xảy ra trong quá trình luyện thép, chất nào là chất oxi hoá, chất nào là chất khử?</a:t>
            </a:r>
          </a:p>
        </p:txBody>
      </p:sp>
      <p:grpSp>
        <p:nvGrpSpPr>
          <p:cNvPr id="20500" name="Group 20"/>
          <p:cNvGrpSpPr>
            <a:grpSpLocks/>
          </p:cNvGrpSpPr>
          <p:nvPr/>
        </p:nvGrpSpPr>
        <p:grpSpPr bwMode="auto">
          <a:xfrm>
            <a:off x="838200" y="2362200"/>
            <a:ext cx="6400800" cy="595313"/>
            <a:chOff x="624" y="3513"/>
            <a:chExt cx="4032" cy="375"/>
          </a:xfrm>
        </p:grpSpPr>
        <p:sp>
          <p:nvSpPr>
            <p:cNvPr id="16410" name="Text Box 13"/>
            <p:cNvSpPr txBox="1">
              <a:spLocks noChangeArrowheads="1"/>
            </p:cNvSpPr>
            <p:nvPr/>
          </p:nvSpPr>
          <p:spPr bwMode="auto">
            <a:xfrm>
              <a:off x="624" y="3600"/>
              <a:ext cx="40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t>b. Fe</a:t>
              </a:r>
              <a:r>
                <a:rPr lang="en-US" altLang="en-US" sz="2400" baseline="-25000"/>
                <a:t>2</a:t>
              </a:r>
              <a:r>
                <a:rPr lang="en-US" altLang="en-US" sz="2400"/>
                <a:t>O</a:t>
              </a:r>
              <a:r>
                <a:rPr lang="en-US" altLang="en-US" sz="2400" baseline="-25000"/>
                <a:t>3</a:t>
              </a:r>
              <a:r>
                <a:rPr lang="en-US" altLang="en-US" sz="2400"/>
                <a:t>  +  3CO </a:t>
              </a:r>
              <a:r>
                <a:rPr lang="en-US" altLang="en-US" sz="2400">
                  <a:sym typeface="Wingdings" panose="05000000000000000000" pitchFamily="2" charset="2"/>
                </a:rPr>
                <a:t></a:t>
              </a:r>
              <a:r>
                <a:rPr lang="en-US" altLang="en-US" sz="2400"/>
                <a:t> 2Fe  + 3CO</a:t>
              </a:r>
              <a:r>
                <a:rPr lang="en-US" altLang="en-US" sz="2400" baseline="-25000"/>
                <a:t>2</a:t>
              </a:r>
              <a:r>
                <a:rPr lang="en-US" altLang="en-US" sz="2400"/>
                <a:t> </a:t>
              </a:r>
            </a:p>
          </p:txBody>
        </p:sp>
        <p:sp>
          <p:nvSpPr>
            <p:cNvPr id="16411" name="Text Box 15"/>
            <p:cNvSpPr txBox="1">
              <a:spLocks noChangeArrowheads="1"/>
            </p:cNvSpPr>
            <p:nvPr/>
          </p:nvSpPr>
          <p:spPr bwMode="auto">
            <a:xfrm>
              <a:off x="2016" y="3513"/>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a:t>t</a:t>
              </a:r>
              <a:r>
                <a:rPr lang="en-US" altLang="en-US" baseline="30000"/>
                <a:t>0</a:t>
              </a:r>
              <a:endParaRPr lang="en-US" altLang="en-US"/>
            </a:p>
          </p:txBody>
        </p:sp>
      </p:grpSp>
      <p:grpSp>
        <p:nvGrpSpPr>
          <p:cNvPr id="20497" name="Group 17"/>
          <p:cNvGrpSpPr>
            <a:grpSpLocks/>
          </p:cNvGrpSpPr>
          <p:nvPr/>
        </p:nvGrpSpPr>
        <p:grpSpPr bwMode="auto">
          <a:xfrm>
            <a:off x="838200" y="1981200"/>
            <a:ext cx="6400800" cy="533400"/>
            <a:chOff x="2496" y="1344"/>
            <a:chExt cx="4032" cy="336"/>
          </a:xfrm>
        </p:grpSpPr>
        <p:sp>
          <p:nvSpPr>
            <p:cNvPr id="16408" name="Text Box 12"/>
            <p:cNvSpPr txBox="1">
              <a:spLocks noChangeArrowheads="1"/>
            </p:cNvSpPr>
            <p:nvPr/>
          </p:nvSpPr>
          <p:spPr bwMode="auto">
            <a:xfrm>
              <a:off x="2496" y="1392"/>
              <a:ext cx="40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t>a. FeO   +  Mn  </a:t>
              </a:r>
              <a:r>
                <a:rPr lang="en-US" altLang="en-US" sz="2400">
                  <a:sym typeface="Wingdings" panose="05000000000000000000" pitchFamily="2" charset="2"/>
                </a:rPr>
                <a:t></a:t>
              </a:r>
              <a:r>
                <a:rPr lang="en-US" altLang="en-US" sz="2400"/>
                <a:t>  Fe  +  MnO </a:t>
              </a:r>
            </a:p>
          </p:txBody>
        </p:sp>
        <p:sp>
          <p:nvSpPr>
            <p:cNvPr id="16409" name="Text Box 16"/>
            <p:cNvSpPr txBox="1">
              <a:spLocks noChangeArrowheads="1"/>
            </p:cNvSpPr>
            <p:nvPr/>
          </p:nvSpPr>
          <p:spPr bwMode="auto">
            <a:xfrm>
              <a:off x="3744" y="134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a:t>t</a:t>
              </a:r>
              <a:r>
                <a:rPr lang="en-US" altLang="en-US" baseline="30000"/>
                <a:t>0</a:t>
              </a:r>
              <a:endParaRPr lang="en-US" altLang="en-US"/>
            </a:p>
          </p:txBody>
        </p:sp>
      </p:grpSp>
      <p:grpSp>
        <p:nvGrpSpPr>
          <p:cNvPr id="20502" name="Group 22"/>
          <p:cNvGrpSpPr>
            <a:grpSpLocks/>
          </p:cNvGrpSpPr>
          <p:nvPr/>
        </p:nvGrpSpPr>
        <p:grpSpPr bwMode="auto">
          <a:xfrm>
            <a:off x="838200" y="2971800"/>
            <a:ext cx="6400800" cy="609600"/>
            <a:chOff x="624" y="3552"/>
            <a:chExt cx="4032" cy="384"/>
          </a:xfrm>
        </p:grpSpPr>
        <p:sp>
          <p:nvSpPr>
            <p:cNvPr id="16406" name="Text Box 18"/>
            <p:cNvSpPr txBox="1">
              <a:spLocks noChangeArrowheads="1"/>
            </p:cNvSpPr>
            <p:nvPr/>
          </p:nvSpPr>
          <p:spPr bwMode="auto">
            <a:xfrm>
              <a:off x="1824" y="355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a:t>t</a:t>
              </a:r>
              <a:r>
                <a:rPr lang="en-US" altLang="en-US" baseline="30000"/>
                <a:t>0</a:t>
              </a:r>
              <a:endParaRPr lang="en-US" altLang="en-US"/>
            </a:p>
          </p:txBody>
        </p:sp>
        <p:sp>
          <p:nvSpPr>
            <p:cNvPr id="16407" name="Text Box 21"/>
            <p:cNvSpPr txBox="1">
              <a:spLocks noChangeArrowheads="1"/>
            </p:cNvSpPr>
            <p:nvPr/>
          </p:nvSpPr>
          <p:spPr bwMode="auto">
            <a:xfrm>
              <a:off x="624" y="3648"/>
              <a:ext cx="40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t>c. 2FeO  +  Si  </a:t>
              </a:r>
              <a:r>
                <a:rPr lang="en-US" altLang="en-US" sz="2400">
                  <a:sym typeface="Wingdings" panose="05000000000000000000" pitchFamily="2" charset="2"/>
                </a:rPr>
                <a:t></a:t>
              </a:r>
              <a:r>
                <a:rPr lang="en-US" altLang="en-US" sz="2400"/>
                <a:t>  2Fe  +  SiO</a:t>
              </a:r>
              <a:r>
                <a:rPr lang="en-US" altLang="en-US" sz="2400" baseline="-25000"/>
                <a:t>2</a:t>
              </a:r>
              <a:r>
                <a:rPr lang="en-US" altLang="en-US" sz="2400"/>
                <a:t> </a:t>
              </a:r>
            </a:p>
          </p:txBody>
        </p:sp>
      </p:grpSp>
      <p:grpSp>
        <p:nvGrpSpPr>
          <p:cNvPr id="20504" name="Group 24"/>
          <p:cNvGrpSpPr>
            <a:grpSpLocks/>
          </p:cNvGrpSpPr>
          <p:nvPr/>
        </p:nvGrpSpPr>
        <p:grpSpPr bwMode="auto">
          <a:xfrm>
            <a:off x="838200" y="3657600"/>
            <a:ext cx="6400800" cy="609600"/>
            <a:chOff x="576" y="3504"/>
            <a:chExt cx="4032" cy="384"/>
          </a:xfrm>
        </p:grpSpPr>
        <p:sp>
          <p:nvSpPr>
            <p:cNvPr id="16404" name="Text Box 19"/>
            <p:cNvSpPr txBox="1">
              <a:spLocks noChangeArrowheads="1"/>
            </p:cNvSpPr>
            <p:nvPr/>
          </p:nvSpPr>
          <p:spPr bwMode="auto">
            <a:xfrm>
              <a:off x="1662"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a:t>t</a:t>
              </a:r>
              <a:r>
                <a:rPr lang="en-US" altLang="en-US" baseline="30000"/>
                <a:t>0</a:t>
              </a:r>
              <a:endParaRPr lang="en-US" altLang="en-US"/>
            </a:p>
          </p:txBody>
        </p:sp>
        <p:sp>
          <p:nvSpPr>
            <p:cNvPr id="16405" name="Text Box 23"/>
            <p:cNvSpPr txBox="1">
              <a:spLocks noChangeArrowheads="1"/>
            </p:cNvSpPr>
            <p:nvPr/>
          </p:nvSpPr>
          <p:spPr bwMode="auto">
            <a:xfrm>
              <a:off x="576" y="3600"/>
              <a:ext cx="40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t>d. FeO  +  C  </a:t>
              </a:r>
              <a:r>
                <a:rPr lang="en-US" altLang="en-US" sz="2400">
                  <a:sym typeface="Wingdings" panose="05000000000000000000" pitchFamily="2" charset="2"/>
                </a:rPr>
                <a:t></a:t>
              </a:r>
              <a:r>
                <a:rPr lang="en-US" altLang="en-US" sz="2400"/>
                <a:t>  Fe  +  CO </a:t>
              </a:r>
            </a:p>
          </p:txBody>
        </p:sp>
      </p:grpSp>
      <p:sp>
        <p:nvSpPr>
          <p:cNvPr id="20505" name="AutoShape 25"/>
          <p:cNvSpPr>
            <a:spLocks/>
          </p:cNvSpPr>
          <p:nvPr/>
        </p:nvSpPr>
        <p:spPr bwMode="auto">
          <a:xfrm>
            <a:off x="5029200" y="2590800"/>
            <a:ext cx="76200" cy="457200"/>
          </a:xfrm>
          <a:prstGeom prst="righ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0506" name="Text Box 26"/>
          <p:cNvSpPr txBox="1">
            <a:spLocks noChangeArrowheads="1"/>
          </p:cNvSpPr>
          <p:nvPr/>
        </p:nvSpPr>
        <p:spPr bwMode="auto">
          <a:xfrm>
            <a:off x="5257800" y="25908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000"/>
              <a:t>Xảy ra trong quá trình luyện gang</a:t>
            </a:r>
          </a:p>
        </p:txBody>
      </p:sp>
      <p:sp>
        <p:nvSpPr>
          <p:cNvPr id="20507" name="AutoShape 27"/>
          <p:cNvSpPr>
            <a:spLocks/>
          </p:cNvSpPr>
          <p:nvPr/>
        </p:nvSpPr>
        <p:spPr bwMode="auto">
          <a:xfrm>
            <a:off x="4953000" y="2133600"/>
            <a:ext cx="76200" cy="381000"/>
          </a:xfrm>
          <a:prstGeom prst="rightBrace">
            <a:avLst>
              <a:gd name="adj1" fmla="val 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0508" name="AutoShape 28"/>
          <p:cNvSpPr>
            <a:spLocks/>
          </p:cNvSpPr>
          <p:nvPr/>
        </p:nvSpPr>
        <p:spPr bwMode="auto">
          <a:xfrm>
            <a:off x="4876800" y="3352800"/>
            <a:ext cx="76200" cy="990600"/>
          </a:xfrm>
          <a:prstGeom prst="rightBrace">
            <a:avLst>
              <a:gd name="adj1" fmla="val 10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0509" name="Text Box 29"/>
          <p:cNvSpPr txBox="1">
            <a:spLocks noChangeArrowheads="1"/>
          </p:cNvSpPr>
          <p:nvPr/>
        </p:nvSpPr>
        <p:spPr bwMode="auto">
          <a:xfrm>
            <a:off x="5257800" y="21336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000"/>
              <a:t>Xảy ra trong quá trình luyện thép</a:t>
            </a:r>
          </a:p>
        </p:txBody>
      </p:sp>
      <p:sp>
        <p:nvSpPr>
          <p:cNvPr id="20510" name="Text Box 30"/>
          <p:cNvSpPr txBox="1">
            <a:spLocks noChangeArrowheads="1"/>
          </p:cNvSpPr>
          <p:nvPr/>
        </p:nvSpPr>
        <p:spPr bwMode="auto">
          <a:xfrm>
            <a:off x="5334000" y="3641725"/>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000"/>
              <a:t>Xảy ra trong quá trình luyện thép</a:t>
            </a:r>
          </a:p>
        </p:txBody>
      </p:sp>
      <p:sp>
        <p:nvSpPr>
          <p:cNvPr id="20511" name="Text Box 31"/>
          <p:cNvSpPr txBox="1">
            <a:spLocks noChangeArrowheads="1"/>
          </p:cNvSpPr>
          <p:nvPr/>
        </p:nvSpPr>
        <p:spPr bwMode="auto">
          <a:xfrm>
            <a:off x="762000" y="4419600"/>
            <a:ext cx="4648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buFontTx/>
              <a:buChar char="-"/>
            </a:pPr>
            <a:r>
              <a:rPr lang="en-US" altLang="en-US" sz="2400"/>
              <a:t>Chất oxi hoá : FeO, Fe</a:t>
            </a:r>
            <a:r>
              <a:rPr lang="en-US" altLang="en-US" sz="2400" baseline="-25000"/>
              <a:t>2</a:t>
            </a:r>
            <a:r>
              <a:rPr lang="en-US" altLang="en-US" sz="2400"/>
              <a:t>O</a:t>
            </a:r>
            <a:r>
              <a:rPr lang="en-US" altLang="en-US" sz="2400" baseline="-25000"/>
              <a:t>3 .</a:t>
            </a:r>
          </a:p>
          <a:p>
            <a:pPr eaLnBrk="1" hangingPunct="1">
              <a:spcBef>
                <a:spcPct val="50000"/>
              </a:spcBef>
              <a:buFontTx/>
              <a:buChar char="-"/>
            </a:pPr>
            <a:r>
              <a:rPr lang="en-US" altLang="en-US" sz="2400"/>
              <a:t>Chất khử : C, Si, CO, Mn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486"/>
                                        </p:tgtEl>
                                        <p:attrNameLst>
                                          <p:attrName>style.visibility</p:attrName>
                                        </p:attrNameLst>
                                      </p:cBhvr>
                                      <p:to>
                                        <p:strVal val="visible"/>
                                      </p:to>
                                    </p:set>
                                    <p:anim calcmode="lin" valueType="num">
                                      <p:cBhvr additive="base">
                                        <p:cTn id="12" dur="500" fill="hold"/>
                                        <p:tgtEl>
                                          <p:spTgt spid="20486"/>
                                        </p:tgtEl>
                                        <p:attrNameLst>
                                          <p:attrName>ppt_x</p:attrName>
                                        </p:attrNameLst>
                                      </p:cBhvr>
                                      <p:tavLst>
                                        <p:tav tm="0">
                                          <p:val>
                                            <p:strVal val="0-#ppt_w/2"/>
                                          </p:val>
                                        </p:tav>
                                        <p:tav tm="100000">
                                          <p:val>
                                            <p:strVal val="#ppt_x"/>
                                          </p:val>
                                        </p:tav>
                                      </p:tavLst>
                                    </p:anim>
                                    <p:anim calcmode="lin" valueType="num">
                                      <p:cBhvr additive="base">
                                        <p:cTn id="13"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487"/>
                                        </p:tgtEl>
                                        <p:attrNameLst>
                                          <p:attrName>style.visibility</p:attrName>
                                        </p:attrNameLst>
                                      </p:cBhvr>
                                      <p:to>
                                        <p:strVal val="visible"/>
                                      </p:to>
                                    </p:set>
                                    <p:anim calcmode="lin" valueType="num">
                                      <p:cBhvr additive="base">
                                        <p:cTn id="18" dur="500" fill="hold"/>
                                        <p:tgtEl>
                                          <p:spTgt spid="20487"/>
                                        </p:tgtEl>
                                        <p:attrNameLst>
                                          <p:attrName>ppt_x</p:attrName>
                                        </p:attrNameLst>
                                      </p:cBhvr>
                                      <p:tavLst>
                                        <p:tav tm="0">
                                          <p:val>
                                            <p:strVal val="0-#ppt_w/2"/>
                                          </p:val>
                                        </p:tav>
                                        <p:tav tm="100000">
                                          <p:val>
                                            <p:strVal val="#ppt_x"/>
                                          </p:val>
                                        </p:tav>
                                      </p:tavLst>
                                    </p:anim>
                                    <p:anim calcmode="lin" valueType="num">
                                      <p:cBhvr additive="base">
                                        <p:cTn id="19"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488"/>
                                        </p:tgtEl>
                                        <p:attrNameLst>
                                          <p:attrName>style.visibility</p:attrName>
                                        </p:attrNameLst>
                                      </p:cBhvr>
                                      <p:to>
                                        <p:strVal val="visible"/>
                                      </p:to>
                                    </p:set>
                                    <p:anim calcmode="lin" valueType="num">
                                      <p:cBhvr additive="base">
                                        <p:cTn id="24" dur="500" fill="hold"/>
                                        <p:tgtEl>
                                          <p:spTgt spid="20488"/>
                                        </p:tgtEl>
                                        <p:attrNameLst>
                                          <p:attrName>ppt_x</p:attrName>
                                        </p:attrNameLst>
                                      </p:cBhvr>
                                      <p:tavLst>
                                        <p:tav tm="0">
                                          <p:val>
                                            <p:strVal val="0-#ppt_w/2"/>
                                          </p:val>
                                        </p:tav>
                                        <p:tav tm="100000">
                                          <p:val>
                                            <p:strVal val="#ppt_x"/>
                                          </p:val>
                                        </p:tav>
                                      </p:tavLst>
                                    </p:anim>
                                    <p:anim calcmode="lin" valueType="num">
                                      <p:cBhvr additive="base">
                                        <p:cTn id="25" dur="500" fill="hold"/>
                                        <p:tgtEl>
                                          <p:spTgt spid="20488"/>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0489"/>
                                        </p:tgtEl>
                                        <p:attrNameLst>
                                          <p:attrName>style.visibility</p:attrName>
                                        </p:attrNameLst>
                                      </p:cBhvr>
                                      <p:to>
                                        <p:strVal val="visible"/>
                                      </p:to>
                                    </p:set>
                                    <p:anim calcmode="lin" valueType="num">
                                      <p:cBhvr additive="base">
                                        <p:cTn id="30" dur="500" fill="hold"/>
                                        <p:tgtEl>
                                          <p:spTgt spid="20489"/>
                                        </p:tgtEl>
                                        <p:attrNameLst>
                                          <p:attrName>ppt_x</p:attrName>
                                        </p:attrNameLst>
                                      </p:cBhvr>
                                      <p:tavLst>
                                        <p:tav tm="0">
                                          <p:val>
                                            <p:strVal val="0-#ppt_w/2"/>
                                          </p:val>
                                        </p:tav>
                                        <p:tav tm="100000">
                                          <p:val>
                                            <p:strVal val="#ppt_x"/>
                                          </p:val>
                                        </p:tav>
                                      </p:tavLst>
                                    </p:anim>
                                    <p:anim calcmode="lin" valueType="num">
                                      <p:cBhvr additive="base">
                                        <p:cTn id="31" dur="500" fill="hold"/>
                                        <p:tgtEl>
                                          <p:spTgt spid="20489"/>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0490"/>
                                        </p:tgtEl>
                                        <p:attrNameLst>
                                          <p:attrName>style.visibility</p:attrName>
                                        </p:attrNameLst>
                                      </p:cBhvr>
                                      <p:to>
                                        <p:strVal val="visible"/>
                                      </p:to>
                                    </p:set>
                                    <p:anim calcmode="lin" valueType="num">
                                      <p:cBhvr additive="base">
                                        <p:cTn id="36" dur="500" fill="hold"/>
                                        <p:tgtEl>
                                          <p:spTgt spid="20490"/>
                                        </p:tgtEl>
                                        <p:attrNameLst>
                                          <p:attrName>ppt_x</p:attrName>
                                        </p:attrNameLst>
                                      </p:cBhvr>
                                      <p:tavLst>
                                        <p:tav tm="0">
                                          <p:val>
                                            <p:strVal val="0-#ppt_w/2"/>
                                          </p:val>
                                        </p:tav>
                                        <p:tav tm="100000">
                                          <p:val>
                                            <p:strVal val="#ppt_x"/>
                                          </p:val>
                                        </p:tav>
                                      </p:tavLst>
                                    </p:anim>
                                    <p:anim calcmode="lin" valueType="num">
                                      <p:cBhvr additive="base">
                                        <p:cTn id="37" dur="500" fill="hold"/>
                                        <p:tgtEl>
                                          <p:spTgt spid="20490"/>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0491"/>
                                        </p:tgtEl>
                                        <p:attrNameLst>
                                          <p:attrName>style.visibility</p:attrName>
                                        </p:attrNameLst>
                                      </p:cBhvr>
                                      <p:to>
                                        <p:strVal val="visible"/>
                                      </p:to>
                                    </p:set>
                                    <p:anim calcmode="lin" valueType="num">
                                      <p:cBhvr additive="base">
                                        <p:cTn id="42" dur="500" fill="hold"/>
                                        <p:tgtEl>
                                          <p:spTgt spid="20491"/>
                                        </p:tgtEl>
                                        <p:attrNameLst>
                                          <p:attrName>ppt_x</p:attrName>
                                        </p:attrNameLst>
                                      </p:cBhvr>
                                      <p:tavLst>
                                        <p:tav tm="0">
                                          <p:val>
                                            <p:strVal val="0-#ppt_w/2"/>
                                          </p:val>
                                        </p:tav>
                                        <p:tav tm="100000">
                                          <p:val>
                                            <p:strVal val="#ppt_x"/>
                                          </p:val>
                                        </p:tav>
                                      </p:tavLst>
                                    </p:anim>
                                    <p:anim calcmode="lin" valueType="num">
                                      <p:cBhvr additive="base">
                                        <p:cTn id="43" dur="500" fill="hold"/>
                                        <p:tgtEl>
                                          <p:spTgt spid="20491"/>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xit" presetSubtype="16" fill="hold" grpId="1" nodeType="clickEffect">
                                  <p:stCondLst>
                                    <p:cond delay="0"/>
                                  </p:stCondLst>
                                  <p:childTnLst>
                                    <p:animEffect transition="out" filter="box(in)">
                                      <p:cBhvr>
                                        <p:cTn id="47" dur="500"/>
                                        <p:tgtEl>
                                          <p:spTgt spid="20487"/>
                                        </p:tgtEl>
                                      </p:cBhvr>
                                    </p:animEffect>
                                    <p:set>
                                      <p:cBhvr>
                                        <p:cTn id="48" dur="1" fill="hold">
                                          <p:stCondLst>
                                            <p:cond delay="499"/>
                                          </p:stCondLst>
                                        </p:cTn>
                                        <p:tgtEl>
                                          <p:spTgt spid="20487"/>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20497"/>
                                        </p:tgtEl>
                                        <p:attrNameLst>
                                          <p:attrName>style.visibility</p:attrName>
                                        </p:attrNameLst>
                                      </p:cBhvr>
                                      <p:to>
                                        <p:strVal val="visible"/>
                                      </p:to>
                                    </p:set>
                                    <p:animEffect transition="in" filter="box(in)">
                                      <p:cBhvr>
                                        <p:cTn id="53" dur="500"/>
                                        <p:tgtEl>
                                          <p:spTgt spid="2049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xit" presetSubtype="16" fill="hold" grpId="1" nodeType="clickEffect">
                                  <p:stCondLst>
                                    <p:cond delay="0"/>
                                  </p:stCondLst>
                                  <p:childTnLst>
                                    <p:animEffect transition="out" filter="box(in)">
                                      <p:cBhvr>
                                        <p:cTn id="57" dur="500"/>
                                        <p:tgtEl>
                                          <p:spTgt spid="20488"/>
                                        </p:tgtEl>
                                      </p:cBhvr>
                                    </p:animEffect>
                                    <p:set>
                                      <p:cBhvr>
                                        <p:cTn id="58" dur="1" fill="hold">
                                          <p:stCondLst>
                                            <p:cond delay="499"/>
                                          </p:stCondLst>
                                        </p:cTn>
                                        <p:tgtEl>
                                          <p:spTgt spid="20488"/>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nodeType="clickEffect">
                                  <p:stCondLst>
                                    <p:cond delay="0"/>
                                  </p:stCondLst>
                                  <p:childTnLst>
                                    <p:set>
                                      <p:cBhvr>
                                        <p:cTn id="62" dur="1" fill="hold">
                                          <p:stCondLst>
                                            <p:cond delay="0"/>
                                          </p:stCondLst>
                                        </p:cTn>
                                        <p:tgtEl>
                                          <p:spTgt spid="20500"/>
                                        </p:tgtEl>
                                        <p:attrNameLst>
                                          <p:attrName>style.visibility</p:attrName>
                                        </p:attrNameLst>
                                      </p:cBhvr>
                                      <p:to>
                                        <p:strVal val="visible"/>
                                      </p:to>
                                    </p:set>
                                    <p:animEffect transition="in" filter="box(in)">
                                      <p:cBhvr>
                                        <p:cTn id="63" dur="500"/>
                                        <p:tgtEl>
                                          <p:spTgt spid="2050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xit" presetSubtype="16" fill="hold" grpId="1" nodeType="clickEffect">
                                  <p:stCondLst>
                                    <p:cond delay="0"/>
                                  </p:stCondLst>
                                  <p:childTnLst>
                                    <p:animEffect transition="out" filter="box(in)">
                                      <p:cBhvr>
                                        <p:cTn id="67" dur="500"/>
                                        <p:tgtEl>
                                          <p:spTgt spid="20489"/>
                                        </p:tgtEl>
                                      </p:cBhvr>
                                    </p:animEffect>
                                    <p:set>
                                      <p:cBhvr>
                                        <p:cTn id="68" dur="1" fill="hold">
                                          <p:stCondLst>
                                            <p:cond delay="499"/>
                                          </p:stCondLst>
                                        </p:cTn>
                                        <p:tgtEl>
                                          <p:spTgt spid="20489"/>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nodeType="clickEffect">
                                  <p:stCondLst>
                                    <p:cond delay="0"/>
                                  </p:stCondLst>
                                  <p:childTnLst>
                                    <p:set>
                                      <p:cBhvr>
                                        <p:cTn id="72" dur="1" fill="hold">
                                          <p:stCondLst>
                                            <p:cond delay="0"/>
                                          </p:stCondLst>
                                        </p:cTn>
                                        <p:tgtEl>
                                          <p:spTgt spid="20502"/>
                                        </p:tgtEl>
                                        <p:attrNameLst>
                                          <p:attrName>style.visibility</p:attrName>
                                        </p:attrNameLst>
                                      </p:cBhvr>
                                      <p:to>
                                        <p:strVal val="visible"/>
                                      </p:to>
                                    </p:set>
                                    <p:animEffect transition="in" filter="box(in)">
                                      <p:cBhvr>
                                        <p:cTn id="73" dur="500"/>
                                        <p:tgtEl>
                                          <p:spTgt spid="2050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xit" presetSubtype="16" fill="hold" grpId="1" nodeType="clickEffect">
                                  <p:stCondLst>
                                    <p:cond delay="0"/>
                                  </p:stCondLst>
                                  <p:childTnLst>
                                    <p:animEffect transition="out" filter="box(in)">
                                      <p:cBhvr>
                                        <p:cTn id="77" dur="500"/>
                                        <p:tgtEl>
                                          <p:spTgt spid="20490"/>
                                        </p:tgtEl>
                                      </p:cBhvr>
                                    </p:animEffect>
                                    <p:set>
                                      <p:cBhvr>
                                        <p:cTn id="78" dur="1" fill="hold">
                                          <p:stCondLst>
                                            <p:cond delay="499"/>
                                          </p:stCondLst>
                                        </p:cTn>
                                        <p:tgtEl>
                                          <p:spTgt spid="20490"/>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ntr" presetSubtype="16" fill="hold" nodeType="clickEffect">
                                  <p:stCondLst>
                                    <p:cond delay="0"/>
                                  </p:stCondLst>
                                  <p:childTnLst>
                                    <p:set>
                                      <p:cBhvr>
                                        <p:cTn id="82" dur="1" fill="hold">
                                          <p:stCondLst>
                                            <p:cond delay="0"/>
                                          </p:stCondLst>
                                        </p:cTn>
                                        <p:tgtEl>
                                          <p:spTgt spid="20504"/>
                                        </p:tgtEl>
                                        <p:attrNameLst>
                                          <p:attrName>style.visibility</p:attrName>
                                        </p:attrNameLst>
                                      </p:cBhvr>
                                      <p:to>
                                        <p:strVal val="visible"/>
                                      </p:to>
                                    </p:set>
                                    <p:animEffect transition="in" filter="box(in)">
                                      <p:cBhvr>
                                        <p:cTn id="83" dur="500"/>
                                        <p:tgtEl>
                                          <p:spTgt spid="2050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ntr" presetSubtype="16" fill="hold" nodeType="clickEffect">
                                  <p:stCondLst>
                                    <p:cond delay="0"/>
                                  </p:stCondLst>
                                  <p:childTnLst>
                                    <p:set>
                                      <p:cBhvr>
                                        <p:cTn id="87" dur="1" fill="hold">
                                          <p:stCondLst>
                                            <p:cond delay="0"/>
                                          </p:stCondLst>
                                        </p:cTn>
                                        <p:tgtEl>
                                          <p:spTgt spid="20507"/>
                                        </p:tgtEl>
                                        <p:attrNameLst>
                                          <p:attrName>style.visibility</p:attrName>
                                        </p:attrNameLst>
                                      </p:cBhvr>
                                      <p:to>
                                        <p:strVal val="visible"/>
                                      </p:to>
                                    </p:set>
                                    <p:animEffect transition="in" filter="box(in)">
                                      <p:cBhvr>
                                        <p:cTn id="88" dur="500"/>
                                        <p:tgtEl>
                                          <p:spTgt spid="20507"/>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20509"/>
                                        </p:tgtEl>
                                        <p:attrNameLst>
                                          <p:attrName>style.visibility</p:attrName>
                                        </p:attrNameLst>
                                      </p:cBhvr>
                                      <p:to>
                                        <p:strVal val="visible"/>
                                      </p:to>
                                    </p:set>
                                    <p:animEffect transition="in" filter="box(in)">
                                      <p:cBhvr>
                                        <p:cTn id="91" dur="500"/>
                                        <p:tgtEl>
                                          <p:spTgt spid="20509"/>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nodeType="clickEffect">
                                  <p:stCondLst>
                                    <p:cond delay="0"/>
                                  </p:stCondLst>
                                  <p:childTnLst>
                                    <p:set>
                                      <p:cBhvr>
                                        <p:cTn id="95" dur="1" fill="hold">
                                          <p:stCondLst>
                                            <p:cond delay="0"/>
                                          </p:stCondLst>
                                        </p:cTn>
                                        <p:tgtEl>
                                          <p:spTgt spid="20505"/>
                                        </p:tgtEl>
                                        <p:attrNameLst>
                                          <p:attrName>style.visibility</p:attrName>
                                        </p:attrNameLst>
                                      </p:cBhvr>
                                      <p:to>
                                        <p:strVal val="visible"/>
                                      </p:to>
                                    </p:set>
                                    <p:animEffect transition="in" filter="box(in)">
                                      <p:cBhvr>
                                        <p:cTn id="96" dur="500"/>
                                        <p:tgtEl>
                                          <p:spTgt spid="20505"/>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20506"/>
                                        </p:tgtEl>
                                        <p:attrNameLst>
                                          <p:attrName>style.visibility</p:attrName>
                                        </p:attrNameLst>
                                      </p:cBhvr>
                                      <p:to>
                                        <p:strVal val="visible"/>
                                      </p:to>
                                    </p:set>
                                    <p:animEffect transition="in" filter="box(in)">
                                      <p:cBhvr>
                                        <p:cTn id="99" dur="500"/>
                                        <p:tgtEl>
                                          <p:spTgt spid="2050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 presetClass="entr" presetSubtype="16" fill="hold" nodeType="clickEffect">
                                  <p:stCondLst>
                                    <p:cond delay="0"/>
                                  </p:stCondLst>
                                  <p:childTnLst>
                                    <p:set>
                                      <p:cBhvr>
                                        <p:cTn id="103" dur="1" fill="hold">
                                          <p:stCondLst>
                                            <p:cond delay="0"/>
                                          </p:stCondLst>
                                        </p:cTn>
                                        <p:tgtEl>
                                          <p:spTgt spid="20508"/>
                                        </p:tgtEl>
                                        <p:attrNameLst>
                                          <p:attrName>style.visibility</p:attrName>
                                        </p:attrNameLst>
                                      </p:cBhvr>
                                      <p:to>
                                        <p:strVal val="visible"/>
                                      </p:to>
                                    </p:set>
                                    <p:animEffect transition="in" filter="box(in)">
                                      <p:cBhvr>
                                        <p:cTn id="104" dur="500"/>
                                        <p:tgtEl>
                                          <p:spTgt spid="20508"/>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20510"/>
                                        </p:tgtEl>
                                        <p:attrNameLst>
                                          <p:attrName>style.visibility</p:attrName>
                                        </p:attrNameLst>
                                      </p:cBhvr>
                                      <p:to>
                                        <p:strVal val="visible"/>
                                      </p:to>
                                    </p:set>
                                    <p:animEffect transition="in" filter="box(in)">
                                      <p:cBhvr>
                                        <p:cTn id="107" dur="500"/>
                                        <p:tgtEl>
                                          <p:spTgt spid="2051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 presetClass="exit" presetSubtype="16" fill="hold" grpId="1" nodeType="clickEffect">
                                  <p:stCondLst>
                                    <p:cond delay="0"/>
                                  </p:stCondLst>
                                  <p:childTnLst>
                                    <p:animEffect transition="out" filter="box(in)">
                                      <p:cBhvr>
                                        <p:cTn id="111" dur="500"/>
                                        <p:tgtEl>
                                          <p:spTgt spid="20491"/>
                                        </p:tgtEl>
                                      </p:cBhvr>
                                    </p:animEffect>
                                    <p:set>
                                      <p:cBhvr>
                                        <p:cTn id="112" dur="1" fill="hold">
                                          <p:stCondLst>
                                            <p:cond delay="499"/>
                                          </p:stCondLst>
                                        </p:cTn>
                                        <p:tgtEl>
                                          <p:spTgt spid="20491"/>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4" presetClass="entr" presetSubtype="16" fill="hold" grpId="0" nodeType="clickEffect">
                                  <p:stCondLst>
                                    <p:cond delay="0"/>
                                  </p:stCondLst>
                                  <p:childTnLst>
                                    <p:set>
                                      <p:cBhvr>
                                        <p:cTn id="116" dur="1" fill="hold">
                                          <p:stCondLst>
                                            <p:cond delay="0"/>
                                          </p:stCondLst>
                                        </p:cTn>
                                        <p:tgtEl>
                                          <p:spTgt spid="20511"/>
                                        </p:tgtEl>
                                        <p:attrNameLst>
                                          <p:attrName>style.visibility</p:attrName>
                                        </p:attrNameLst>
                                      </p:cBhvr>
                                      <p:to>
                                        <p:strVal val="visible"/>
                                      </p:to>
                                    </p:set>
                                    <p:animEffect transition="in" filter="box(in)">
                                      <p:cBhvr>
                                        <p:cTn id="117" dur="500"/>
                                        <p:tgtEl>
                                          <p:spTgt spid="20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p:bldP spid="20487" grpId="1"/>
      <p:bldP spid="20488" grpId="0"/>
      <p:bldP spid="20488" grpId="1"/>
      <p:bldP spid="20489" grpId="0"/>
      <p:bldP spid="20489" grpId="1"/>
      <p:bldP spid="20490" grpId="0"/>
      <p:bldP spid="20490" grpId="1"/>
      <p:bldP spid="20491" grpId="0"/>
      <p:bldP spid="20491" grpId="1"/>
      <p:bldP spid="20506" grpId="0"/>
      <p:bldP spid="20509" grpId="0"/>
      <p:bldP spid="20510" grpId="0"/>
      <p:bldP spid="205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1066800" y="1002181"/>
            <a:ext cx="5899271" cy="642754"/>
          </a:xfrm>
          <a:prstGeom prst="roundRect">
            <a:avLst>
              <a:gd name="adj" fmla="val 16667"/>
            </a:avLst>
          </a:prstGeom>
          <a:solidFill>
            <a:srgbClr val="00B0F0"/>
          </a:solidFill>
          <a:ln>
            <a:noFill/>
            <a:headEnd/>
            <a:tailEnd/>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wrap="none" anchor="ctr"/>
          <a:lstStyle/>
          <a:p>
            <a:pPr algn="ctr" defTabSz="342900" eaLnBrk="1" hangingPunct="1">
              <a:defRPr/>
            </a:pPr>
            <a:r>
              <a:rPr lang="en-US" sz="3000" b="1" u="sng"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HƯỚNG DẪN TỰ HỌC Ở NHÀ</a:t>
            </a:r>
            <a:endParaRPr lang="en-US" sz="3000" dirty="0">
              <a:solidFill>
                <a:srgbClr val="FF0000"/>
              </a:solidFill>
              <a:latin typeface="Times New Roman" panose="02020603050405020304" pitchFamily="18" charset="0"/>
              <a:cs typeface="Arial" panose="020B0604020202020204" pitchFamily="34" charset="0"/>
            </a:endParaRPr>
          </a:p>
        </p:txBody>
      </p:sp>
      <p:pic>
        <p:nvPicPr>
          <p:cNvPr id="6" name="nhacnen dan do, ket thu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29650" y="5372100"/>
            <a:ext cx="400050" cy="400050"/>
          </a:xfrm>
          <a:prstGeom prst="rect">
            <a:avLst/>
          </a:prstGeom>
        </p:spPr>
      </p:pic>
      <p:sp>
        <p:nvSpPr>
          <p:cNvPr id="5" name="Rectangle 4"/>
          <p:cNvSpPr/>
          <p:nvPr/>
        </p:nvSpPr>
        <p:spPr>
          <a:xfrm>
            <a:off x="685800" y="2286000"/>
            <a:ext cx="7010400" cy="2492990"/>
          </a:xfrm>
          <a:prstGeom prst="rect">
            <a:avLst/>
          </a:prstGeom>
          <a:ln w="57150">
            <a:solidFill>
              <a:srgbClr val="FF0000"/>
            </a:solid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spcAft>
                <a:spcPts val="0"/>
              </a:spcAft>
              <a:tabLst>
                <a:tab pos="514350" algn="l"/>
              </a:tabLst>
            </a:pPr>
            <a:r>
              <a:rPr lang="en-US" sz="2400" dirty="0">
                <a:solidFill>
                  <a:srgbClr val="0000CC"/>
                </a:solidFill>
              </a:rPr>
              <a:t>	- Học bài, làm các </a:t>
            </a:r>
            <a:r>
              <a:rPr lang="en-US" sz="2400">
                <a:solidFill>
                  <a:srgbClr val="0000CC"/>
                </a:solidFill>
              </a:rPr>
              <a:t>BT 6 trang 63 SGK.</a:t>
            </a:r>
            <a:endParaRPr lang="en-US" sz="2400" dirty="0">
              <a:solidFill>
                <a:srgbClr val="0000CC"/>
              </a:solidFill>
            </a:endParaRPr>
          </a:p>
          <a:p>
            <a:pPr eaLnBrk="1" hangingPunct="1">
              <a:spcBef>
                <a:spcPct val="50000"/>
              </a:spcBef>
              <a:tabLst>
                <a:tab pos="514350" algn="l"/>
              </a:tabLst>
            </a:pPr>
            <a:r>
              <a:rPr lang="en-US" sz="2400" b="1">
                <a:solidFill>
                  <a:srgbClr val="0000CC"/>
                </a:solidFill>
                <a:ea typeface="Calibri" panose="020F0502020204030204" pitchFamily="34" charset="0"/>
              </a:rPr>
              <a:t>	- </a:t>
            </a:r>
            <a:r>
              <a:rPr lang="en-US" sz="2400" b="1" dirty="0">
                <a:solidFill>
                  <a:srgbClr val="0000CC"/>
                </a:solidFill>
                <a:ea typeface="Calibri" panose="020F0502020204030204" pitchFamily="34" charset="0"/>
              </a:rPr>
              <a:t>Xem bài mới</a:t>
            </a:r>
            <a:r>
              <a:rPr lang="en-US" sz="2400" b="1">
                <a:solidFill>
                  <a:srgbClr val="0000CC"/>
                </a:solidFill>
                <a:ea typeface="Calibri" panose="020F0502020204030204" pitchFamily="34" charset="0"/>
              </a:rPr>
              <a:t>: </a:t>
            </a:r>
            <a:r>
              <a:rPr lang="en-US" altLang="en-US" sz="2400" b="1"/>
              <a:t>Sự ăn mòn kim loại …</a:t>
            </a:r>
          </a:p>
          <a:p>
            <a:pPr eaLnBrk="1" hangingPunct="1">
              <a:spcBef>
                <a:spcPct val="50000"/>
              </a:spcBef>
              <a:tabLst>
                <a:tab pos="457200" algn="l"/>
              </a:tabLst>
            </a:pPr>
            <a:r>
              <a:rPr lang="en-US" altLang="en-US" sz="2400"/>
              <a:t>	+ Thế nào là sự ăn mòn kim loại?</a:t>
            </a:r>
          </a:p>
          <a:p>
            <a:pPr eaLnBrk="1" hangingPunct="1">
              <a:spcBef>
                <a:spcPct val="50000"/>
              </a:spcBef>
              <a:tabLst>
                <a:tab pos="457200" algn="l"/>
              </a:tabLst>
            </a:pPr>
            <a:r>
              <a:rPr lang="en-US" altLang="en-US" sz="2400"/>
              <a:t>	+ Nguyên nhân sự ăn mòn kim loại và cách chống ăn mòn?</a:t>
            </a:r>
          </a:p>
        </p:txBody>
      </p:sp>
    </p:spTree>
    <p:extLst>
      <p:ext uri="{BB962C8B-B14F-4D97-AF65-F5344CB8AC3E}">
        <p14:creationId xmlns:p14="http://schemas.microsoft.com/office/powerpoint/2010/main" val="365097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8471" fill="hold"/>
                                        <p:tgtEl>
                                          <p:spTgt spid="6"/>
                                        </p:tgtEl>
                                      </p:cBhvr>
                                    </p:cmd>
                                  </p:childTnLst>
                                </p:cTn>
                              </p:par>
                              <p:par>
                                <p:cTn id="7" presetID="27" presetClass="entr" presetSubtype="0" fill="hold" grpId="0" nodeType="withEffect">
                                  <p:stCondLst>
                                    <p:cond delay="1500"/>
                                  </p:stCondLst>
                                  <p:iterate type="lt">
                                    <p:tmPct val="50000"/>
                                  </p:iterate>
                                  <p:childTnLst>
                                    <p:set>
                                      <p:cBhvr>
                                        <p:cTn id="8" dur="1" fill="hold">
                                          <p:stCondLst>
                                            <p:cond delay="0"/>
                                          </p:stCondLst>
                                        </p:cTn>
                                        <p:tgtEl>
                                          <p:spTgt spid="2"/>
                                        </p:tgtEl>
                                        <p:attrNameLst>
                                          <p:attrName>style.visibility</p:attrName>
                                        </p:attrNameLst>
                                      </p:cBhvr>
                                      <p:to>
                                        <p:strVal val="visible"/>
                                      </p:to>
                                    </p:set>
                                    <p:anim calcmode="discrete" valueType="clr">
                                      <p:cBhvr override="childStyle">
                                        <p:cTn id="9"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0" dur="80"/>
                                        <p:tgtEl>
                                          <p:spTgt spid="2"/>
                                        </p:tgtEl>
                                        <p:attrNameLst>
                                          <p:attrName>fillcolor</p:attrName>
                                        </p:attrNameLst>
                                      </p:cBhvr>
                                      <p:tavLst>
                                        <p:tav tm="0">
                                          <p:val>
                                            <p:clrVal>
                                              <a:schemeClr val="accent2"/>
                                            </p:clrVal>
                                          </p:val>
                                        </p:tav>
                                        <p:tav tm="50000">
                                          <p:val>
                                            <p:clrVal>
                                              <a:schemeClr val="hlink"/>
                                            </p:clrVal>
                                          </p:val>
                                        </p:tav>
                                      </p:tavLst>
                                    </p:anim>
                                    <p:set>
                                      <p:cBhvr>
                                        <p:cTn id="11" dur="80"/>
                                        <p:tgtEl>
                                          <p:spTgt spid="2"/>
                                        </p:tgtEl>
                                        <p:attrNameLst>
                                          <p:attrName>fill.type</p:attrName>
                                        </p:attrNameLst>
                                      </p:cBhvr>
                                      <p:to>
                                        <p:strVal val="solid"/>
                                      </p:to>
                                    </p:set>
                                  </p:childTnLst>
                                </p:cTn>
                              </p:par>
                              <p:par>
                                <p:cTn id="12" presetID="9" presetClass="entr" presetSubtype="0" fill="hold" nodeType="withEffect">
                                  <p:stCondLst>
                                    <p:cond delay="50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dissolve">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4242">
                <p:cTn id="15" fill="hold" display="0">
                  <p:stCondLst>
                    <p:cond delay="indefinite"/>
                  </p:stCondLst>
                  <p:endCondLst>
                    <p:cond evt="onStopAudio" delay="0">
                      <p:tgtEl>
                        <p:sldTgt/>
                      </p:tgtEl>
                    </p:cond>
                  </p:endCondLst>
                </p:cTn>
                <p:tgtEl>
                  <p:spTgt spid="6"/>
                </p:tgtEl>
              </p:cMediaNode>
            </p:audio>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1" y="457200"/>
            <a:ext cx="8763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i="1" dirty="0" err="1">
                <a:solidFill>
                  <a:srgbClr val="FF0000"/>
                </a:solidFill>
              </a:rPr>
              <a:t>Bài</a:t>
            </a:r>
            <a:r>
              <a:rPr lang="en-US" altLang="en-US" sz="3200" b="1" i="1" dirty="0">
                <a:solidFill>
                  <a:srgbClr val="FF0000"/>
                </a:solidFill>
              </a:rPr>
              <a:t> 20:</a:t>
            </a:r>
            <a:r>
              <a:rPr lang="en-US" altLang="en-US" sz="3200" b="1" dirty="0">
                <a:solidFill>
                  <a:srgbClr val="FF0000"/>
                </a:solidFill>
              </a:rPr>
              <a:t> </a:t>
            </a:r>
            <a:r>
              <a:rPr lang="en-US" altLang="en-US" sz="4000" b="1" dirty="0">
                <a:solidFill>
                  <a:srgbClr val="FF0000"/>
                </a:solidFill>
              </a:rPr>
              <a:t>HỢP KIM SẮT: GANG, THÉP</a:t>
            </a:r>
          </a:p>
        </p:txBody>
      </p:sp>
      <p:pic>
        <p:nvPicPr>
          <p:cNvPr id="4" name="Picture 12" descr="CAFEF_101739808"/>
          <p:cNvPicPr>
            <a:picLocks noChangeAspect="1" noChangeArrowheads="1"/>
          </p:cNvPicPr>
          <p:nvPr/>
        </p:nvPicPr>
        <p:blipFill>
          <a:blip r:embed="rId2"/>
          <a:srcRect/>
          <a:stretch>
            <a:fillRect/>
          </a:stretch>
        </p:blipFill>
        <p:spPr>
          <a:xfrm>
            <a:off x="381000" y="2438400"/>
            <a:ext cx="4191000" cy="3914776"/>
          </a:xfrm>
          <a:prstGeom prst="rect">
            <a:avLst/>
          </a:prstGeom>
          <a:noFill/>
          <a:ln w="28575">
            <a:solidFill>
              <a:schemeClr val="accent1"/>
            </a:solidFill>
          </a:ln>
        </p:spPr>
      </p:pic>
      <p:pic>
        <p:nvPicPr>
          <p:cNvPr id="5" name="Picture 6" descr="CAUBC5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2438400"/>
            <a:ext cx="4191000" cy="38862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914400" y="1447800"/>
            <a:ext cx="800604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tabLst>
                <a:tab pos="514350" algn="l"/>
              </a:tabLst>
            </a:pPr>
            <a:r>
              <a:rPr lang="en-US" altLang="en-US" sz="2800"/>
              <a:t>	Hợp kim là chất rắn thu được sau khi làm nguội hỗn hợp nóng chảy của nhiều kim loại khác nhau hoặc của kim loại và phi kim .</a:t>
            </a:r>
          </a:p>
        </p:txBody>
      </p:sp>
      <p:pic>
        <p:nvPicPr>
          <p:cNvPr id="5128" name="Picture 8" descr="buch005"/>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728">
            <a:off x="154923" y="1467876"/>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 Box 12"/>
          <p:cNvSpPr txBox="1">
            <a:spLocks noChangeArrowheads="1"/>
          </p:cNvSpPr>
          <p:nvPr/>
        </p:nvSpPr>
        <p:spPr bwMode="auto">
          <a:xfrm>
            <a:off x="914400" y="2819400"/>
            <a:ext cx="7620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tabLst>
                <a:tab pos="400050" algn="l"/>
              </a:tabLst>
            </a:pPr>
            <a:r>
              <a:rPr lang="en-US" altLang="en-US" sz="3200">
                <a:solidFill>
                  <a:srgbClr val="FF3300"/>
                </a:solidFill>
              </a:rPr>
              <a:t>	Hợp kim là gì? Hợp kim của sắt có nhiều ứng dụng nhất là những loại hợp kim nào?</a:t>
            </a:r>
          </a:p>
        </p:txBody>
      </p:sp>
      <p:sp>
        <p:nvSpPr>
          <p:cNvPr id="7" name="Text Box 7"/>
          <p:cNvSpPr txBox="1">
            <a:spLocks noChangeArrowheads="1"/>
          </p:cNvSpPr>
          <p:nvPr/>
        </p:nvSpPr>
        <p:spPr bwMode="auto">
          <a:xfrm>
            <a:off x="1600200" y="228600"/>
            <a:ext cx="624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00"/>
                </a:solidFill>
              </a:rPr>
              <a:t>HỢP KIM SẮT: GANG, THÉP</a:t>
            </a:r>
          </a:p>
        </p:txBody>
      </p:sp>
      <p:sp>
        <p:nvSpPr>
          <p:cNvPr id="2" name="Rectangle 1"/>
          <p:cNvSpPr/>
          <p:nvPr/>
        </p:nvSpPr>
        <p:spPr>
          <a:xfrm>
            <a:off x="304800" y="857967"/>
            <a:ext cx="3928704" cy="523220"/>
          </a:xfrm>
          <a:prstGeom prst="rect">
            <a:avLst/>
          </a:prstGeom>
        </p:spPr>
        <p:txBody>
          <a:bodyPr wrap="none">
            <a:spAutoFit/>
          </a:bodyPr>
          <a:lstStyle/>
          <a:p>
            <a:r>
              <a:rPr lang="en-US" altLang="en-US" sz="2800" b="1">
                <a:solidFill>
                  <a:srgbClr val="0070C0"/>
                </a:solidFill>
              </a:rPr>
              <a:t>I. </a:t>
            </a:r>
            <a:r>
              <a:rPr lang="en-US" altLang="en-US" sz="2800" b="1" u="sng">
                <a:solidFill>
                  <a:srgbClr val="0070C0"/>
                </a:solidFill>
              </a:rPr>
              <a:t>HỢP KIM CỦA SẮT</a:t>
            </a:r>
            <a:r>
              <a:rPr lang="en-US" altLang="en-US" sz="2800" b="1">
                <a:solidFill>
                  <a:srgbClr val="0070C0"/>
                </a:solidFill>
              </a:rPr>
              <a:t>: </a:t>
            </a:r>
            <a:endParaRPr lang="en-US" sz="28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32"/>
                                        </p:tgtEl>
                                        <p:attrNameLst>
                                          <p:attrName>style.visibility</p:attrName>
                                        </p:attrNameLst>
                                      </p:cBhvr>
                                      <p:to>
                                        <p:strVal val="visible"/>
                                      </p:to>
                                    </p:set>
                                    <p:animEffect transition="in" filter="blinds(horizontal)">
                                      <p:cBhvr>
                                        <p:cTn id="17" dur="500"/>
                                        <p:tgtEl>
                                          <p:spTgt spid="513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5132"/>
                                        </p:tgtEl>
                                      </p:cBhvr>
                                    </p:animEffect>
                                    <p:set>
                                      <p:cBhvr>
                                        <p:cTn id="22" dur="1" fill="hold">
                                          <p:stCondLst>
                                            <p:cond delay="499"/>
                                          </p:stCondLst>
                                        </p:cTn>
                                        <p:tgtEl>
                                          <p:spTgt spid="513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blinds(horizontal)">
                                      <p:cBhvr>
                                        <p:cTn id="27" dur="500"/>
                                        <p:tgtEl>
                                          <p:spTgt spid="512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125"/>
                                        </p:tgtEl>
                                        <p:attrNameLst>
                                          <p:attrName>style.visibility</p:attrName>
                                        </p:attrNameLst>
                                      </p:cBhvr>
                                      <p:to>
                                        <p:strVal val="visible"/>
                                      </p:to>
                                    </p:set>
                                    <p:animEffect transition="in" filter="blinds(horizontal)">
                                      <p:cBhvr>
                                        <p:cTn id="30"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32" grpId="0"/>
      <p:bldP spid="5132" grpId="1"/>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600200" y="152400"/>
            <a:ext cx="624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00"/>
                </a:solidFill>
              </a:rPr>
              <a:t>HỢP KIM SẮT: GANG, THÉP</a:t>
            </a:r>
          </a:p>
        </p:txBody>
      </p:sp>
      <p:sp>
        <p:nvSpPr>
          <p:cNvPr id="2" name="Rectangle 1"/>
          <p:cNvSpPr/>
          <p:nvPr/>
        </p:nvSpPr>
        <p:spPr>
          <a:xfrm>
            <a:off x="304800" y="762000"/>
            <a:ext cx="3928704" cy="523220"/>
          </a:xfrm>
          <a:prstGeom prst="rect">
            <a:avLst/>
          </a:prstGeom>
        </p:spPr>
        <p:txBody>
          <a:bodyPr wrap="none">
            <a:spAutoFit/>
          </a:bodyPr>
          <a:lstStyle/>
          <a:p>
            <a:r>
              <a:rPr lang="en-US" altLang="en-US" sz="2800" b="1">
                <a:solidFill>
                  <a:srgbClr val="0070C0"/>
                </a:solidFill>
              </a:rPr>
              <a:t>I. </a:t>
            </a:r>
            <a:r>
              <a:rPr lang="en-US" altLang="en-US" sz="2800" b="1" u="sng">
                <a:solidFill>
                  <a:srgbClr val="0070C0"/>
                </a:solidFill>
              </a:rPr>
              <a:t>HỢP KIM CỦA SẮT</a:t>
            </a:r>
            <a:r>
              <a:rPr lang="en-US" altLang="en-US" sz="2800" b="1">
                <a:solidFill>
                  <a:srgbClr val="0070C0"/>
                </a:solidFill>
              </a:rPr>
              <a:t>: </a:t>
            </a:r>
            <a:endParaRPr lang="en-US" sz="2800" b="1">
              <a:solidFill>
                <a:srgbClr val="0070C0"/>
              </a:solidFill>
            </a:endParaRPr>
          </a:p>
        </p:txBody>
      </p:sp>
      <p:graphicFrame>
        <p:nvGraphicFramePr>
          <p:cNvPr id="8" name="Object 6"/>
          <p:cNvGraphicFramePr>
            <a:graphicFrameLocks noGrp="1" noChangeAspect="1"/>
          </p:cNvGraphicFramePr>
          <p:nvPr>
            <p:ph/>
            <p:extLst>
              <p:ext uri="{D42A27DB-BD31-4B8C-83A1-F6EECF244321}">
                <p14:modId xmlns:p14="http://schemas.microsoft.com/office/powerpoint/2010/main" val="2708350319"/>
              </p:ext>
            </p:extLst>
          </p:nvPr>
        </p:nvGraphicFramePr>
        <p:xfrm>
          <a:off x="5305425" y="737175"/>
          <a:ext cx="3810000" cy="3352800"/>
        </p:xfrm>
        <a:graphic>
          <a:graphicData uri="http://schemas.openxmlformats.org/presentationml/2006/ole">
            <mc:AlternateContent xmlns:mc="http://schemas.openxmlformats.org/markup-compatibility/2006">
              <mc:Choice xmlns:v="urn:schemas-microsoft-com:vml" Requires="v">
                <p:oleObj name="Chart" r:id="rId2" imgW="6096000" imgH="4067251" progId="MSGraph.Chart.8">
                  <p:embed followColorScheme="full"/>
                </p:oleObj>
              </mc:Choice>
              <mc:Fallback>
                <p:oleObj name="Chart" r:id="rId2" imgW="6096000" imgH="4067251" progId="MSGraph.Chart.8">
                  <p:embed followColorScheme="full"/>
                  <p:pic>
                    <p:nvPicPr>
                      <p:cNvPr id="8198"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737175"/>
                        <a:ext cx="3810000" cy="3352800"/>
                      </a:xfrm>
                      <a:prstGeom prst="rect">
                        <a:avLst/>
                      </a:prstGeom>
                      <a:noFill/>
                      <a:ln>
                        <a:noFill/>
                      </a:ln>
                      <a:effectLst/>
                    </p:spPr>
                  </p:pic>
                </p:oleObj>
              </mc:Fallback>
            </mc:AlternateContent>
          </a:graphicData>
        </a:graphic>
      </p:graphicFrame>
      <p:sp>
        <p:nvSpPr>
          <p:cNvPr id="9" name="Text Box 8"/>
          <p:cNvSpPr txBox="1">
            <a:spLocks noChangeArrowheads="1"/>
          </p:cNvSpPr>
          <p:nvPr/>
        </p:nvSpPr>
        <p:spPr bwMode="auto">
          <a:xfrm>
            <a:off x="228599" y="1685538"/>
            <a:ext cx="497367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tabLst>
                <a:tab pos="571500" algn="l"/>
              </a:tabLst>
            </a:pPr>
            <a:r>
              <a:rPr lang="en-US" altLang="en-US" sz="2800"/>
              <a:t>	Gang là hợp kim của sắt với cacbon và một số nguyên tố khác (Mn, S, Si,…). Trong đó hàm lượng Cacbon chiếm từ 2-5% .</a:t>
            </a:r>
          </a:p>
        </p:txBody>
      </p:sp>
      <p:sp>
        <p:nvSpPr>
          <p:cNvPr id="10" name="Text Box 9"/>
          <p:cNvSpPr txBox="1">
            <a:spLocks noChangeArrowheads="1"/>
          </p:cNvSpPr>
          <p:nvPr/>
        </p:nvSpPr>
        <p:spPr bwMode="auto">
          <a:xfrm>
            <a:off x="276225" y="3476624"/>
            <a:ext cx="19228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t>*</a:t>
            </a:r>
            <a:r>
              <a:rPr lang="en-US" altLang="en-US" sz="2800" u="sng"/>
              <a:t>Đặc điểm</a:t>
            </a:r>
            <a:r>
              <a:rPr lang="en-US" altLang="en-US" sz="2800"/>
              <a:t>:</a:t>
            </a:r>
          </a:p>
        </p:txBody>
      </p:sp>
      <p:sp>
        <p:nvSpPr>
          <p:cNvPr id="11" name="Text Box 10"/>
          <p:cNvSpPr txBox="1">
            <a:spLocks noChangeArrowheads="1"/>
          </p:cNvSpPr>
          <p:nvPr/>
        </p:nvSpPr>
        <p:spPr bwMode="auto">
          <a:xfrm>
            <a:off x="2057400" y="3490577"/>
            <a:ext cx="29825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t>Gang cứng và giòn.</a:t>
            </a:r>
          </a:p>
        </p:txBody>
      </p:sp>
      <p:pic>
        <p:nvPicPr>
          <p:cNvPr id="13" name="Picture 22" descr="buch005"/>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17728">
            <a:off x="263241" y="1670811"/>
            <a:ext cx="550409" cy="50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3"/>
          <p:cNvSpPr txBox="1">
            <a:spLocks noChangeArrowheads="1"/>
          </p:cNvSpPr>
          <p:nvPr/>
        </p:nvSpPr>
        <p:spPr bwMode="auto">
          <a:xfrm>
            <a:off x="3015715" y="1889195"/>
            <a:ext cx="30409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4000" b="1">
                <a:solidFill>
                  <a:srgbClr val="FF3300"/>
                </a:solidFill>
              </a:rPr>
              <a:t>Gang là gì?</a:t>
            </a:r>
          </a:p>
        </p:txBody>
      </p:sp>
      <p:sp>
        <p:nvSpPr>
          <p:cNvPr id="15" name="Text Box 24"/>
          <p:cNvSpPr txBox="1">
            <a:spLocks noChangeArrowheads="1"/>
          </p:cNvSpPr>
          <p:nvPr/>
        </p:nvSpPr>
        <p:spPr bwMode="auto">
          <a:xfrm>
            <a:off x="5548879" y="1695093"/>
            <a:ext cx="315339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4000" b="1">
                <a:solidFill>
                  <a:srgbClr val="FF3300"/>
                </a:solidFill>
              </a:rPr>
              <a:t>Gang có đặc điểm gì?</a:t>
            </a:r>
          </a:p>
        </p:txBody>
      </p:sp>
      <p:sp>
        <p:nvSpPr>
          <p:cNvPr id="17" name="Text Box 26"/>
          <p:cNvSpPr txBox="1">
            <a:spLocks noChangeArrowheads="1"/>
          </p:cNvSpPr>
          <p:nvPr/>
        </p:nvSpPr>
        <p:spPr bwMode="auto">
          <a:xfrm>
            <a:off x="228600" y="1153180"/>
            <a:ext cx="23596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C00000"/>
                </a:solidFill>
              </a:rPr>
              <a:t>1. </a:t>
            </a:r>
            <a:r>
              <a:rPr lang="en-US" altLang="en-US" sz="2800" i="1" u="sng">
                <a:solidFill>
                  <a:srgbClr val="C00000"/>
                </a:solidFill>
              </a:rPr>
              <a:t>Gang là gì</a:t>
            </a:r>
            <a:r>
              <a:rPr lang="en-US" altLang="en-US" sz="2800" i="1">
                <a:solidFill>
                  <a:srgbClr val="C00000"/>
                </a:solidFill>
              </a:rPr>
              <a:t>?</a:t>
            </a:r>
          </a:p>
        </p:txBody>
      </p:sp>
      <p:sp>
        <p:nvSpPr>
          <p:cNvPr id="18" name="Rectangle 17"/>
          <p:cNvSpPr/>
          <p:nvPr/>
        </p:nvSpPr>
        <p:spPr>
          <a:xfrm>
            <a:off x="5294713" y="2978768"/>
            <a:ext cx="762000" cy="228600"/>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b="1" dirty="0">
                <a:solidFill>
                  <a:srgbClr val="FF0000"/>
                </a:solidFill>
                <a:latin typeface="Times New Roman" pitchFamily="18" charset="0"/>
                <a:cs typeface="Times New Roman" pitchFamily="18" charset="0"/>
              </a:rPr>
              <a:t>2-5%</a:t>
            </a:r>
          </a:p>
        </p:txBody>
      </p:sp>
      <p:sp>
        <p:nvSpPr>
          <p:cNvPr id="20" name="Text Box 25"/>
          <p:cNvSpPr txBox="1">
            <a:spLocks noChangeArrowheads="1"/>
          </p:cNvSpPr>
          <p:nvPr/>
        </p:nvSpPr>
        <p:spPr bwMode="auto">
          <a:xfrm>
            <a:off x="1295400" y="4267200"/>
            <a:ext cx="6553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4000" b="1">
                <a:solidFill>
                  <a:srgbClr val="FF3300"/>
                </a:solidFill>
              </a:rPr>
              <a:t>Quan sát ảnh một số ứng dụng của gang?</a:t>
            </a:r>
          </a:p>
        </p:txBody>
      </p:sp>
    </p:spTree>
    <p:extLst>
      <p:ext uri="{BB962C8B-B14F-4D97-AF65-F5344CB8AC3E}">
        <p14:creationId xmlns:p14="http://schemas.microsoft.com/office/powerpoint/2010/main" val="305084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par>
                          <p:cTn id="21" fill="hold">
                            <p:stCondLst>
                              <p:cond delay="500"/>
                            </p:stCondLst>
                            <p:childTnLst>
                              <p:par>
                                <p:cTn id="22" presetID="8"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amond(in)">
                                      <p:cBhvr>
                                        <p:cTn id="24" dur="1000"/>
                                        <p:tgtEl>
                                          <p:spTgt spid="13"/>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par>
                          <p:cTn id="46" fill="hold">
                            <p:stCondLst>
                              <p:cond delay="500"/>
                            </p:stCondLst>
                            <p:childTnLst>
                              <p:par>
                                <p:cTn id="47" presetID="4" presetClass="entr" presetSubtype="16"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ox(in)">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ox(in)">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linds(horizontal)">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 grpId="0"/>
      <p:bldOleChart spid="8" grpId="1"/>
      <p:bldP spid="9" grpId="0"/>
      <p:bldP spid="10" grpId="0"/>
      <p:bldP spid="11" grpId="0"/>
      <p:bldP spid="14" grpId="0"/>
      <p:bldP spid="14" grpId="1"/>
      <p:bldP spid="15" grpId="0"/>
      <p:bldP spid="15" grpId="1"/>
      <p:bldP spid="18" grpId="0" animBg="1"/>
      <p:bldP spid="18" grpId="1"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40025" y="228600"/>
            <a:ext cx="3636963" cy="461963"/>
          </a:xfrm>
          <a:prstGeom prst="rect">
            <a:avLst/>
          </a:prstGeom>
          <a:noFill/>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1" hangingPunct="1">
              <a:defRPr/>
            </a:pPr>
            <a:r>
              <a:rPr lang="en-US" sz="2400" b="1" dirty="0">
                <a:solidFill>
                  <a:srgbClr val="0000CC"/>
                </a:solidFill>
                <a:latin typeface="Tahoma" pitchFamily="34" charset="0"/>
                <a:ea typeface="Tahoma" pitchFamily="34" charset="0"/>
                <a:cs typeface="Tahoma" pitchFamily="34" charset="0"/>
              </a:rPr>
              <a:t>ỨNG DỤNG CỦA GANG</a:t>
            </a:r>
          </a:p>
        </p:txBody>
      </p:sp>
      <p:grpSp>
        <p:nvGrpSpPr>
          <p:cNvPr id="2" name="Group 15"/>
          <p:cNvGrpSpPr>
            <a:grpSpLocks/>
          </p:cNvGrpSpPr>
          <p:nvPr/>
        </p:nvGrpSpPr>
        <p:grpSpPr bwMode="auto">
          <a:xfrm>
            <a:off x="5105400" y="3657600"/>
            <a:ext cx="3810000" cy="2914658"/>
            <a:chOff x="5105400" y="3657600"/>
            <a:chExt cx="3810000" cy="2914718"/>
          </a:xfrm>
        </p:grpSpPr>
        <p:pic>
          <p:nvPicPr>
            <p:cNvPr id="7181" name="Picture 3" descr="D:\DU LIEU PHUC HOI\D\GIAO AN HOA 9\hinh anh\may bom li tam- dau g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657600"/>
              <a:ext cx="3810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Box 6"/>
            <p:cNvSpPr txBox="1">
              <a:spLocks noChangeArrowheads="1"/>
            </p:cNvSpPr>
            <p:nvPr/>
          </p:nvSpPr>
          <p:spPr bwMode="auto">
            <a:xfrm>
              <a:off x="5943600" y="6172200"/>
              <a:ext cx="1855454" cy="40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Vỏ máy bơm</a:t>
              </a:r>
            </a:p>
          </p:txBody>
        </p:sp>
      </p:grpSp>
      <p:grpSp>
        <p:nvGrpSpPr>
          <p:cNvPr id="3" name="Group 12"/>
          <p:cNvGrpSpPr>
            <a:grpSpLocks/>
          </p:cNvGrpSpPr>
          <p:nvPr/>
        </p:nvGrpSpPr>
        <p:grpSpPr bwMode="auto">
          <a:xfrm>
            <a:off x="1143000" y="838200"/>
            <a:ext cx="4699000" cy="2686050"/>
            <a:chOff x="1143000" y="838200"/>
            <a:chExt cx="4699000" cy="2686110"/>
          </a:xfrm>
        </p:grpSpPr>
        <p:pic>
          <p:nvPicPr>
            <p:cNvPr id="7179" name="Picture 2" descr="D:\DU LIEU PHUC HOI\D\GIAO AN HOA 9\hinh anh\duong ong nuoc bang ga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469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9"/>
            <p:cNvSpPr txBox="1">
              <a:spLocks noChangeArrowheads="1"/>
            </p:cNvSpPr>
            <p:nvPr/>
          </p:nvSpPr>
          <p:spPr bwMode="auto">
            <a:xfrm>
              <a:off x="2438400" y="3124200"/>
              <a:ext cx="2018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Đường ống nước</a:t>
              </a:r>
            </a:p>
          </p:txBody>
        </p:sp>
      </p:grpSp>
      <p:grpSp>
        <p:nvGrpSpPr>
          <p:cNvPr id="4" name="Group 13"/>
          <p:cNvGrpSpPr>
            <a:grpSpLocks/>
          </p:cNvGrpSpPr>
          <p:nvPr/>
        </p:nvGrpSpPr>
        <p:grpSpPr bwMode="auto">
          <a:xfrm>
            <a:off x="6248400" y="914400"/>
            <a:ext cx="2625725" cy="2609850"/>
            <a:chOff x="6248400" y="914400"/>
            <a:chExt cx="2626085" cy="2609910"/>
          </a:xfrm>
        </p:grpSpPr>
        <p:pic>
          <p:nvPicPr>
            <p:cNvPr id="7177" name="Picture 4" descr="D:\DU LIEU PHUC HOI\D\GIAO AN HOA 9\hinh anh\chi tiet m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914400"/>
              <a:ext cx="262608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Box 10"/>
            <p:cNvSpPr txBox="1">
              <a:spLocks noChangeArrowheads="1"/>
            </p:cNvSpPr>
            <p:nvPr/>
          </p:nvSpPr>
          <p:spPr bwMode="auto">
            <a:xfrm>
              <a:off x="6477000" y="3124200"/>
              <a:ext cx="15359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Chi tiết máy</a:t>
              </a:r>
            </a:p>
          </p:txBody>
        </p:sp>
      </p:grpSp>
      <p:grpSp>
        <p:nvGrpSpPr>
          <p:cNvPr id="5" name="Group 14"/>
          <p:cNvGrpSpPr>
            <a:grpSpLocks/>
          </p:cNvGrpSpPr>
          <p:nvPr/>
        </p:nvGrpSpPr>
        <p:grpSpPr bwMode="auto">
          <a:xfrm>
            <a:off x="1295400" y="3657600"/>
            <a:ext cx="3276600" cy="2990850"/>
            <a:chOff x="1295400" y="3657600"/>
            <a:chExt cx="3276600" cy="2990910"/>
          </a:xfrm>
        </p:grpSpPr>
        <p:pic>
          <p:nvPicPr>
            <p:cNvPr id="7175" name="Picture 6" descr="D:\DU LIEU PHUC HOI\D\GIAO AN HOA 9\hinh anh\van bang ga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657600"/>
              <a:ext cx="3276600" cy="25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11"/>
            <p:cNvSpPr txBox="1">
              <a:spLocks noChangeArrowheads="1"/>
            </p:cNvSpPr>
            <p:nvPr/>
          </p:nvSpPr>
          <p:spPr bwMode="auto">
            <a:xfrm>
              <a:off x="2209800" y="6248400"/>
              <a:ext cx="1234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Van nước</a:t>
              </a:r>
            </a:p>
          </p:txBody>
        </p:sp>
      </p:grpSp>
    </p:spTree>
    <p:extLst>
      <p:ext uri="{BB962C8B-B14F-4D97-AF65-F5344CB8AC3E}">
        <p14:creationId xmlns:p14="http://schemas.microsoft.com/office/powerpoint/2010/main" val="3571668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676400" y="457200"/>
            <a:ext cx="6553200" cy="2667000"/>
            <a:chOff x="1676400" y="457200"/>
            <a:chExt cx="6553200" cy="2667000"/>
          </a:xfrm>
        </p:grpSpPr>
        <p:pic>
          <p:nvPicPr>
            <p:cNvPr id="6154" name="Picture 2" descr="D:\DU LIEU PHUC HOI\D\GIAO AN HOA 9\hinh anh\chao gang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2000"/>
              <a:ext cx="2438400" cy="17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3" descr="D:\DU LIEU PHUC HOI\D\GIAO AN HOA 9\hinh anh\chao gang sa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57200"/>
              <a:ext cx="3048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Box 6"/>
            <p:cNvSpPr txBox="1">
              <a:spLocks noChangeArrowheads="1"/>
            </p:cNvSpPr>
            <p:nvPr/>
          </p:nvSpPr>
          <p:spPr bwMode="auto">
            <a:xfrm>
              <a:off x="3886200" y="2438400"/>
              <a:ext cx="13612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Chảo gang</a:t>
              </a:r>
            </a:p>
          </p:txBody>
        </p:sp>
      </p:grpSp>
      <p:sp>
        <p:nvSpPr>
          <p:cNvPr id="9" name="TextBox 8"/>
          <p:cNvSpPr txBox="1"/>
          <p:nvPr/>
        </p:nvSpPr>
        <p:spPr>
          <a:xfrm>
            <a:off x="2740025" y="228600"/>
            <a:ext cx="3636963" cy="461963"/>
          </a:xfrm>
          <a:prstGeom prst="rect">
            <a:avLst/>
          </a:prstGeom>
          <a:noFill/>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1" hangingPunct="1">
              <a:defRPr/>
            </a:pPr>
            <a:r>
              <a:rPr lang="en-US" sz="2400" b="1" dirty="0">
                <a:solidFill>
                  <a:srgbClr val="0000CC"/>
                </a:solidFill>
                <a:latin typeface="Tahoma" pitchFamily="34" charset="0"/>
                <a:ea typeface="Tahoma" pitchFamily="34" charset="0"/>
                <a:cs typeface="Tahoma" pitchFamily="34" charset="0"/>
              </a:rPr>
              <a:t>ỨNG DỤNG CỦA GANG</a:t>
            </a:r>
          </a:p>
        </p:txBody>
      </p:sp>
      <p:grpSp>
        <p:nvGrpSpPr>
          <p:cNvPr id="3" name="Group 11"/>
          <p:cNvGrpSpPr>
            <a:grpSpLocks/>
          </p:cNvGrpSpPr>
          <p:nvPr/>
        </p:nvGrpSpPr>
        <p:grpSpPr bwMode="auto">
          <a:xfrm>
            <a:off x="1066800" y="3181350"/>
            <a:ext cx="3238500" cy="3295650"/>
            <a:chOff x="1066800" y="3124200"/>
            <a:chExt cx="3238500" cy="3295710"/>
          </a:xfrm>
        </p:grpSpPr>
        <p:pic>
          <p:nvPicPr>
            <p:cNvPr id="6152" name="Picture 5" descr="D:\DU LIEU PHUC HOI\D\GIAO AN HOA 9\hinh anh\noi gang tra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124200"/>
              <a:ext cx="32385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Box 7"/>
            <p:cNvSpPr txBox="1">
              <a:spLocks noChangeArrowheads="1"/>
            </p:cNvSpPr>
            <p:nvPr/>
          </p:nvSpPr>
          <p:spPr bwMode="auto">
            <a:xfrm>
              <a:off x="1905000" y="6019800"/>
              <a:ext cx="11608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Nồi gang</a:t>
              </a:r>
            </a:p>
          </p:txBody>
        </p:sp>
      </p:grpSp>
      <p:grpSp>
        <p:nvGrpSpPr>
          <p:cNvPr id="4" name="Group 12"/>
          <p:cNvGrpSpPr>
            <a:grpSpLocks/>
          </p:cNvGrpSpPr>
          <p:nvPr/>
        </p:nvGrpSpPr>
        <p:grpSpPr bwMode="auto">
          <a:xfrm>
            <a:off x="5257800" y="3276600"/>
            <a:ext cx="2981325" cy="3067050"/>
            <a:chOff x="5257800" y="3276600"/>
            <a:chExt cx="2981325" cy="3067110"/>
          </a:xfrm>
        </p:grpSpPr>
        <p:pic>
          <p:nvPicPr>
            <p:cNvPr id="6150" name="Picture 7" descr="D:\DU LIEU PHUC HOI\D\GIAO AN HOA 9\hinh anh\bep gas cong nghie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276600"/>
              <a:ext cx="29813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9"/>
            <p:cNvSpPr txBox="1">
              <a:spLocks noChangeArrowheads="1"/>
            </p:cNvSpPr>
            <p:nvPr/>
          </p:nvSpPr>
          <p:spPr bwMode="auto">
            <a:xfrm>
              <a:off x="5943600" y="5943600"/>
              <a:ext cx="22717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Bếp gas công ngiệp</a:t>
              </a:r>
            </a:p>
          </p:txBody>
        </p:sp>
      </p:grpSp>
    </p:spTree>
    <p:extLst>
      <p:ext uri="{BB962C8B-B14F-4D97-AF65-F5344CB8AC3E}">
        <p14:creationId xmlns:p14="http://schemas.microsoft.com/office/powerpoint/2010/main" val="1425816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600200" y="152400"/>
            <a:ext cx="624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00"/>
                </a:solidFill>
              </a:rPr>
              <a:t>HỢP KIM SẮT: GANG, THÉP</a:t>
            </a:r>
          </a:p>
        </p:txBody>
      </p:sp>
      <p:sp>
        <p:nvSpPr>
          <p:cNvPr id="2" name="Rectangle 1"/>
          <p:cNvSpPr/>
          <p:nvPr/>
        </p:nvSpPr>
        <p:spPr>
          <a:xfrm>
            <a:off x="304800" y="762000"/>
            <a:ext cx="3928704" cy="523220"/>
          </a:xfrm>
          <a:prstGeom prst="rect">
            <a:avLst/>
          </a:prstGeom>
        </p:spPr>
        <p:txBody>
          <a:bodyPr wrap="none">
            <a:spAutoFit/>
          </a:bodyPr>
          <a:lstStyle/>
          <a:p>
            <a:r>
              <a:rPr lang="en-US" altLang="en-US" sz="2800" b="1">
                <a:solidFill>
                  <a:srgbClr val="0070C0"/>
                </a:solidFill>
              </a:rPr>
              <a:t>I. </a:t>
            </a:r>
            <a:r>
              <a:rPr lang="en-US" altLang="en-US" sz="2800" b="1" u="sng">
                <a:solidFill>
                  <a:srgbClr val="0070C0"/>
                </a:solidFill>
              </a:rPr>
              <a:t>HỢP KIM CỦA SẮT</a:t>
            </a:r>
            <a:r>
              <a:rPr lang="en-US" altLang="en-US" sz="2800" b="1">
                <a:solidFill>
                  <a:srgbClr val="0070C0"/>
                </a:solidFill>
              </a:rPr>
              <a:t>: </a:t>
            </a:r>
            <a:endParaRPr lang="en-US" sz="2800" b="1">
              <a:solidFill>
                <a:srgbClr val="0070C0"/>
              </a:solidFill>
            </a:endParaRPr>
          </a:p>
        </p:txBody>
      </p:sp>
      <p:sp>
        <p:nvSpPr>
          <p:cNvPr id="9" name="Text Box 8"/>
          <p:cNvSpPr txBox="1">
            <a:spLocks noChangeArrowheads="1"/>
          </p:cNvSpPr>
          <p:nvPr/>
        </p:nvSpPr>
        <p:spPr bwMode="auto">
          <a:xfrm>
            <a:off x="228599" y="1685538"/>
            <a:ext cx="86106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tabLst>
                <a:tab pos="571500" algn="l"/>
              </a:tabLst>
            </a:pPr>
            <a:r>
              <a:rPr lang="en-US" altLang="en-US" sz="2800"/>
              <a:t>	Gang là hợp kim của sắt với cacbon và một số nguyên tố khác (Mn, S, Si,…). Trong đó hàm lượng Cacbon chiếm từ 2-5% .</a:t>
            </a:r>
          </a:p>
        </p:txBody>
      </p:sp>
      <p:sp>
        <p:nvSpPr>
          <p:cNvPr id="10" name="Text Box 9"/>
          <p:cNvSpPr txBox="1">
            <a:spLocks noChangeArrowheads="1"/>
          </p:cNvSpPr>
          <p:nvPr/>
        </p:nvSpPr>
        <p:spPr bwMode="auto">
          <a:xfrm>
            <a:off x="276225" y="3019424"/>
            <a:ext cx="19228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t>*</a:t>
            </a:r>
            <a:r>
              <a:rPr lang="en-US" altLang="en-US" sz="2800" u="sng"/>
              <a:t>Đặc điểm</a:t>
            </a:r>
            <a:r>
              <a:rPr lang="en-US" altLang="en-US" sz="2800"/>
              <a:t>:</a:t>
            </a:r>
          </a:p>
        </p:txBody>
      </p:sp>
      <p:sp>
        <p:nvSpPr>
          <p:cNvPr id="11" name="Text Box 10"/>
          <p:cNvSpPr txBox="1">
            <a:spLocks noChangeArrowheads="1"/>
          </p:cNvSpPr>
          <p:nvPr/>
        </p:nvSpPr>
        <p:spPr bwMode="auto">
          <a:xfrm>
            <a:off x="2057400" y="3033377"/>
            <a:ext cx="29825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t>Gang cứng và giòn.</a:t>
            </a:r>
          </a:p>
        </p:txBody>
      </p:sp>
      <p:sp>
        <p:nvSpPr>
          <p:cNvPr id="12" name="Text Box 11"/>
          <p:cNvSpPr txBox="1">
            <a:spLocks noChangeArrowheads="1"/>
          </p:cNvSpPr>
          <p:nvPr/>
        </p:nvSpPr>
        <p:spPr bwMode="auto">
          <a:xfrm>
            <a:off x="298135" y="3591580"/>
            <a:ext cx="23187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t>* </a:t>
            </a:r>
            <a:r>
              <a:rPr lang="en-US" altLang="en-US" sz="2800" u="sng"/>
              <a:t>Ứng dụng</a:t>
            </a:r>
            <a:r>
              <a:rPr lang="en-US" altLang="en-US" sz="2800"/>
              <a:t>:</a:t>
            </a:r>
          </a:p>
        </p:txBody>
      </p:sp>
      <p:pic>
        <p:nvPicPr>
          <p:cNvPr id="13" name="Picture 22" descr="buch005"/>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728">
            <a:off x="263241" y="1670811"/>
            <a:ext cx="550409" cy="50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5"/>
          <p:cNvSpPr txBox="1">
            <a:spLocks noChangeArrowheads="1"/>
          </p:cNvSpPr>
          <p:nvPr/>
        </p:nvSpPr>
        <p:spPr bwMode="auto">
          <a:xfrm>
            <a:off x="1295400" y="4077644"/>
            <a:ext cx="6553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4000" b="1">
                <a:solidFill>
                  <a:srgbClr val="FF3300"/>
                </a:solidFill>
              </a:rPr>
              <a:t>Nêu các ứng dụng của gang?</a:t>
            </a:r>
          </a:p>
        </p:txBody>
      </p:sp>
      <p:sp>
        <p:nvSpPr>
          <p:cNvPr id="17" name="Text Box 26"/>
          <p:cNvSpPr txBox="1">
            <a:spLocks noChangeArrowheads="1"/>
          </p:cNvSpPr>
          <p:nvPr/>
        </p:nvSpPr>
        <p:spPr bwMode="auto">
          <a:xfrm>
            <a:off x="228600" y="1153180"/>
            <a:ext cx="23596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C00000"/>
                </a:solidFill>
              </a:rPr>
              <a:t>1. </a:t>
            </a:r>
            <a:r>
              <a:rPr lang="en-US" altLang="en-US" sz="2800" i="1" u="sng">
                <a:solidFill>
                  <a:srgbClr val="C00000"/>
                </a:solidFill>
              </a:rPr>
              <a:t>Gang là gì</a:t>
            </a:r>
            <a:r>
              <a:rPr lang="en-US" altLang="en-US" sz="2800" i="1">
                <a:solidFill>
                  <a:srgbClr val="C00000"/>
                </a:solidFill>
              </a:rPr>
              <a:t>?</a:t>
            </a:r>
          </a:p>
        </p:txBody>
      </p:sp>
      <p:sp>
        <p:nvSpPr>
          <p:cNvPr id="19" name="Text Box 11"/>
          <p:cNvSpPr txBox="1">
            <a:spLocks noChangeArrowheads="1"/>
          </p:cNvSpPr>
          <p:nvPr/>
        </p:nvSpPr>
        <p:spPr bwMode="auto">
          <a:xfrm>
            <a:off x="2199088" y="3591580"/>
            <a:ext cx="65031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t>Dùng để luyện thép, đúc các chi tiết máy …</a:t>
            </a:r>
          </a:p>
        </p:txBody>
      </p:sp>
    </p:spTree>
    <p:extLst>
      <p:ext uri="{BB962C8B-B14F-4D97-AF65-F5344CB8AC3E}">
        <p14:creationId xmlns:p14="http://schemas.microsoft.com/office/powerpoint/2010/main" val="323428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ox(in)">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6" grpId="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600200" y="152400"/>
            <a:ext cx="624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00"/>
                </a:solidFill>
              </a:rPr>
              <a:t>HỢP KIM SẮT: GANG, THÉP</a:t>
            </a:r>
          </a:p>
        </p:txBody>
      </p:sp>
      <p:sp>
        <p:nvSpPr>
          <p:cNvPr id="2" name="Rectangle 1"/>
          <p:cNvSpPr/>
          <p:nvPr/>
        </p:nvSpPr>
        <p:spPr>
          <a:xfrm>
            <a:off x="304800" y="762000"/>
            <a:ext cx="3928704" cy="523220"/>
          </a:xfrm>
          <a:prstGeom prst="rect">
            <a:avLst/>
          </a:prstGeom>
        </p:spPr>
        <p:txBody>
          <a:bodyPr wrap="none">
            <a:spAutoFit/>
          </a:bodyPr>
          <a:lstStyle/>
          <a:p>
            <a:r>
              <a:rPr lang="en-US" altLang="en-US" sz="2800" b="1">
                <a:solidFill>
                  <a:srgbClr val="0070C0"/>
                </a:solidFill>
              </a:rPr>
              <a:t>I. </a:t>
            </a:r>
            <a:r>
              <a:rPr lang="en-US" altLang="en-US" sz="2800" b="1" u="sng">
                <a:solidFill>
                  <a:srgbClr val="0070C0"/>
                </a:solidFill>
              </a:rPr>
              <a:t>HỢP KIM CỦA SẮT</a:t>
            </a:r>
            <a:r>
              <a:rPr lang="en-US" altLang="en-US" sz="2800" b="1">
                <a:solidFill>
                  <a:srgbClr val="0070C0"/>
                </a:solidFill>
              </a:rPr>
              <a:t>: </a:t>
            </a:r>
            <a:endParaRPr lang="en-US" sz="2800" b="1">
              <a:solidFill>
                <a:srgbClr val="0070C0"/>
              </a:solidFill>
            </a:endParaRPr>
          </a:p>
        </p:txBody>
      </p:sp>
      <p:sp>
        <p:nvSpPr>
          <p:cNvPr id="17" name="Text Box 26"/>
          <p:cNvSpPr txBox="1">
            <a:spLocks noChangeArrowheads="1"/>
          </p:cNvSpPr>
          <p:nvPr/>
        </p:nvSpPr>
        <p:spPr bwMode="auto">
          <a:xfrm>
            <a:off x="228600" y="1153180"/>
            <a:ext cx="23596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C00000"/>
                </a:solidFill>
              </a:rPr>
              <a:t>1. </a:t>
            </a:r>
            <a:r>
              <a:rPr lang="en-US" altLang="en-US" sz="2800" i="1" u="sng">
                <a:solidFill>
                  <a:srgbClr val="C00000"/>
                </a:solidFill>
              </a:rPr>
              <a:t>Gang là gì</a:t>
            </a:r>
            <a:r>
              <a:rPr lang="en-US" altLang="en-US" sz="2800" i="1">
                <a:solidFill>
                  <a:srgbClr val="C00000"/>
                </a:solidFill>
              </a:rPr>
              <a:t>?</a:t>
            </a:r>
          </a:p>
        </p:txBody>
      </p:sp>
      <p:sp>
        <p:nvSpPr>
          <p:cNvPr id="14" name="Text Box 26"/>
          <p:cNvSpPr txBox="1">
            <a:spLocks noChangeArrowheads="1"/>
          </p:cNvSpPr>
          <p:nvPr/>
        </p:nvSpPr>
        <p:spPr bwMode="auto">
          <a:xfrm>
            <a:off x="211547" y="1610380"/>
            <a:ext cx="23596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C00000"/>
                </a:solidFill>
              </a:rPr>
              <a:t>2. </a:t>
            </a:r>
            <a:r>
              <a:rPr lang="en-US" altLang="en-US" sz="2800" i="1" u="sng">
                <a:solidFill>
                  <a:srgbClr val="C00000"/>
                </a:solidFill>
              </a:rPr>
              <a:t>Thép là gì</a:t>
            </a:r>
            <a:r>
              <a:rPr lang="en-US" altLang="en-US" sz="2800" i="1">
                <a:solidFill>
                  <a:srgbClr val="C00000"/>
                </a:solidFill>
              </a:rPr>
              <a:t>?</a:t>
            </a:r>
          </a:p>
        </p:txBody>
      </p:sp>
      <p:graphicFrame>
        <p:nvGraphicFramePr>
          <p:cNvPr id="15" name="Object 23"/>
          <p:cNvGraphicFramePr>
            <a:graphicFrameLocks noGrp="1" noChangeAspect="1"/>
          </p:cNvGraphicFramePr>
          <p:nvPr>
            <p:ph/>
            <p:extLst>
              <p:ext uri="{D42A27DB-BD31-4B8C-83A1-F6EECF244321}">
                <p14:modId xmlns:p14="http://schemas.microsoft.com/office/powerpoint/2010/main" val="4061865441"/>
              </p:ext>
            </p:extLst>
          </p:nvPr>
        </p:nvGraphicFramePr>
        <p:xfrm>
          <a:off x="5624512" y="623888"/>
          <a:ext cx="3505200" cy="3305175"/>
        </p:xfrm>
        <a:graphic>
          <a:graphicData uri="http://schemas.openxmlformats.org/presentationml/2006/ole">
            <mc:AlternateContent xmlns:mc="http://schemas.openxmlformats.org/markup-compatibility/2006">
              <mc:Choice xmlns:v="urn:schemas-microsoft-com:vml" Requires="v">
                <p:oleObj name="Chart" r:id="rId2" imgW="6096000" imgH="4067251" progId="MSGraph.Chart.8">
                  <p:embed followColorScheme="full"/>
                </p:oleObj>
              </mc:Choice>
              <mc:Fallback>
                <p:oleObj name="Chart" r:id="rId2" imgW="6096000" imgH="4067251" progId="MSGraph.Chart.8">
                  <p:embed followColorScheme="full"/>
                  <p:pic>
                    <p:nvPicPr>
                      <p:cNvPr id="12311" name="Object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512" y="623888"/>
                        <a:ext cx="3505200" cy="330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 Box 19"/>
          <p:cNvSpPr txBox="1">
            <a:spLocks noChangeArrowheads="1"/>
          </p:cNvSpPr>
          <p:nvPr/>
        </p:nvSpPr>
        <p:spPr bwMode="auto">
          <a:xfrm>
            <a:off x="1414104" y="2243138"/>
            <a:ext cx="2819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4000" b="1">
                <a:solidFill>
                  <a:srgbClr val="FF3300"/>
                </a:solidFill>
              </a:rPr>
              <a:t>Thép là gì?</a:t>
            </a:r>
          </a:p>
        </p:txBody>
      </p:sp>
      <p:sp>
        <p:nvSpPr>
          <p:cNvPr id="20" name="Text Box 20"/>
          <p:cNvSpPr txBox="1">
            <a:spLocks noChangeArrowheads="1"/>
          </p:cNvSpPr>
          <p:nvPr/>
        </p:nvSpPr>
        <p:spPr bwMode="auto">
          <a:xfrm>
            <a:off x="5607459" y="1684184"/>
            <a:ext cx="2971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4000" b="1">
                <a:solidFill>
                  <a:srgbClr val="FF3300"/>
                </a:solidFill>
              </a:rPr>
              <a:t>Thép có đặc điểm gì?</a:t>
            </a:r>
          </a:p>
        </p:txBody>
      </p:sp>
      <p:sp>
        <p:nvSpPr>
          <p:cNvPr id="22" name="Rectangle 21"/>
          <p:cNvSpPr/>
          <p:nvPr/>
        </p:nvSpPr>
        <p:spPr>
          <a:xfrm>
            <a:off x="5686425" y="2866698"/>
            <a:ext cx="762000" cy="304800"/>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b="1" dirty="0">
                <a:solidFill>
                  <a:srgbClr val="FF0000"/>
                </a:solidFill>
                <a:latin typeface="Times New Roman" pitchFamily="18" charset="0"/>
                <a:cs typeface="Times New Roman" pitchFamily="18" charset="0"/>
              </a:rPr>
              <a:t>&lt; 2%</a:t>
            </a:r>
          </a:p>
        </p:txBody>
      </p:sp>
      <p:sp>
        <p:nvSpPr>
          <p:cNvPr id="23" name="Text Box 5"/>
          <p:cNvSpPr txBox="1">
            <a:spLocks noChangeArrowheads="1"/>
          </p:cNvSpPr>
          <p:nvPr/>
        </p:nvSpPr>
        <p:spPr bwMode="auto">
          <a:xfrm>
            <a:off x="228600" y="2096869"/>
            <a:ext cx="50006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tabLst>
                <a:tab pos="742950" algn="l"/>
              </a:tabLst>
            </a:pPr>
            <a:r>
              <a:rPr lang="en-US" altLang="en-US" sz="2800"/>
              <a:t>	Thép là hợp kim của sắt với cacbon và một số nguyên tố khác (Mn, S, Si,…). Trong đó hàm lượng Cacbon chiếm dưới 2% .</a:t>
            </a:r>
          </a:p>
        </p:txBody>
      </p:sp>
      <p:pic>
        <p:nvPicPr>
          <p:cNvPr id="24" name="Picture 18" descr="buch005"/>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17728">
            <a:off x="299361" y="2130819"/>
            <a:ext cx="550588" cy="50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6"/>
          <p:cNvSpPr txBox="1">
            <a:spLocks noChangeArrowheads="1"/>
          </p:cNvSpPr>
          <p:nvPr/>
        </p:nvSpPr>
        <p:spPr bwMode="auto">
          <a:xfrm>
            <a:off x="233360" y="3886200"/>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u="sng"/>
              <a:t>*Đặc điểm:</a:t>
            </a:r>
          </a:p>
        </p:txBody>
      </p:sp>
      <p:sp>
        <p:nvSpPr>
          <p:cNvPr id="26" name="Text Box 7"/>
          <p:cNvSpPr txBox="1">
            <a:spLocks noChangeArrowheads="1"/>
          </p:cNvSpPr>
          <p:nvPr/>
        </p:nvSpPr>
        <p:spPr bwMode="auto">
          <a:xfrm>
            <a:off x="1957384" y="3886200"/>
            <a:ext cx="647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t>Thép cứng, đàn hồi, ít bị ăn mòn, …</a:t>
            </a:r>
          </a:p>
        </p:txBody>
      </p:sp>
    </p:spTree>
    <p:extLst>
      <p:ext uri="{BB962C8B-B14F-4D97-AF65-F5344CB8AC3E}">
        <p14:creationId xmlns:p14="http://schemas.microsoft.com/office/powerpoint/2010/main" val="180645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ox(i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par>
                                <p:cTn id="26" presetID="4" presetClass="exit" presetSubtype="16" fill="hold" grpId="1" nodeType="withEffect">
                                  <p:stCondLst>
                                    <p:cond delay="0"/>
                                  </p:stCondLst>
                                  <p:childTnLst>
                                    <p:animEffect transition="out" filter="box(in)">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par>
                          <p:cTn id="32" fill="hold">
                            <p:stCondLst>
                              <p:cond delay="500"/>
                            </p:stCondLst>
                            <p:childTnLst>
                              <p:par>
                                <p:cTn id="33" presetID="8" presetClass="entr" presetSubtype="16"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amond(in)">
                                      <p:cBhvr>
                                        <p:cTn id="35" dur="1000"/>
                                        <p:tgtEl>
                                          <p:spTgt spid="24"/>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amond(in)">
                                      <p:cBhvr>
                                        <p:cTn id="38" dur="10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1" nodeType="clickEffect">
                                  <p:stCondLst>
                                    <p:cond delay="0"/>
                                  </p:stCondLst>
                                  <p:childTnLst>
                                    <p:animEffect transition="out" filter="dissolv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ox(in)">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ox(in)">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OleChart spid="15" grpId="0"/>
      <p:bldOleChart spid="15" grpId="1"/>
      <p:bldP spid="18" grpId="0"/>
      <p:bldP spid="18" grpId="1"/>
      <p:bldP spid="20" grpId="0"/>
      <p:bldP spid="20" grpId="1"/>
      <p:bldP spid="22" grpId="0" animBg="1"/>
      <p:bldP spid="22" grpId="1" animBg="1"/>
      <p:bldP spid="23" grpId="0"/>
      <p:bldP spid="25" grpId="0"/>
      <p:bldP spid="2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TotalTime>
  <Words>1831</Words>
  <Application>Microsoft Office PowerPoint</Application>
  <PresentationFormat>On-screen Show (4:3)</PresentationFormat>
  <Paragraphs>174</Paragraphs>
  <Slides>23</Slides>
  <Notes>2</Notes>
  <HiddenSlides>0</HiddenSlides>
  <MMClips>1</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3</vt:i4>
      </vt:variant>
      <vt:variant>
        <vt:lpstr>Slide Titles</vt:lpstr>
      </vt:variant>
      <vt:variant>
        <vt:i4>23</vt:i4>
      </vt:variant>
    </vt:vector>
  </HeadingPairs>
  <TitlesOfParts>
    <vt:vector size="34" baseType="lpstr">
      <vt:lpstr>Arial</vt:lpstr>
      <vt:lpstr>Calibri</vt:lpstr>
      <vt:lpstr>Tahoma</vt:lpstr>
      <vt:lpstr>Times New Roman</vt:lpstr>
      <vt:lpstr>Trebuchet MS</vt:lpstr>
      <vt:lpstr>Wingdings 3</vt:lpstr>
      <vt:lpstr>Default Design</vt:lpstr>
      <vt:lpstr>Facet</vt:lpstr>
      <vt:lpstr>Equation</vt:lpstr>
      <vt:lpstr>Chart</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Câu nào đúng khi nói về gang? A. Là hợp kim của Fe, C (6-10%)  và một ít S, Mn,P, Si. B. Là hợp kim của  Fe , C (2-5%) và một ít S, Mn,P, Si. C.Là hợp kim của Fe, C (0,01-2%) và một ít S, Mn,P, Si. D.Là hợp kim của Fe, C  &lt; 2%  và một ít S, Mn,P, Si. Câu2: Câu nào đúng khi nói về thép ? A. Là hợp kim của Fe, C (6-10%) và một ít S, Mn,P,Si... B. Là hợp kim của Fe, C (1-2%) và một ít S, Mn,P,Si...  C. Là hợp kim của Fe ,C (&lt; 2%) và một ít S, Mn,P,Si...  D. Là hợp kim của Fe, C (&gt; 2%) và một ít S, Mn,P,Si…</vt:lpstr>
      <vt:lpstr>Câu 1: Nguyên tắc sản xuất gang là ? A. Nhiệt phân FeCO3 ở nhiệt độ cao. B. Dùng Al khử oxit sắt ở nhiệt độ cao trong lò cao. C. .Dùng CO khử oxit sắt ở nhiệt độ cao trong lò cao. D. Dùng H2 khử oxit sắt ở nhiệt độ cao trong lò cao.  Câu2: Nguyên tắc sản xuất thép là: A.Nhiệt phân FeCO3 ở nhiệt độ cao. B. Dùng nhôm khử oxit sắt ở nhiệt độ cao trong lò cao. C. Oxi hóa một số kim loại , phi kim để loại ra khỏi gang các nguyên tố C, Mn, Si .... D. Dùng CO khử oxit sắt ở nhiệt độ cao trong lò Bet-xơ-me</vt:lpstr>
      <vt:lpstr>PowerPoint Presentation</vt:lpstr>
      <vt:lpstr>PowerPoint Presentation</vt:lpstr>
    </vt:vector>
  </TitlesOfParts>
  <Company>HUYNH-VL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HUYNH-VL</dc:creator>
  <cp:lastModifiedBy>DELL</cp:lastModifiedBy>
  <cp:revision>61</cp:revision>
  <dcterms:created xsi:type="dcterms:W3CDTF">2008-11-03T10:58:19Z</dcterms:created>
  <dcterms:modified xsi:type="dcterms:W3CDTF">2022-11-27T12:28:38Z</dcterms:modified>
</cp:coreProperties>
</file>