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25" r:id="rId2"/>
    <p:sldId id="266" r:id="rId3"/>
    <p:sldId id="306" r:id="rId4"/>
    <p:sldId id="301" r:id="rId5"/>
    <p:sldId id="302" r:id="rId6"/>
    <p:sldId id="303" r:id="rId7"/>
    <p:sldId id="304" r:id="rId8"/>
    <p:sldId id="305" r:id="rId9"/>
    <p:sldId id="307" r:id="rId10"/>
    <p:sldId id="316" r:id="rId11"/>
    <p:sldId id="310" r:id="rId12"/>
    <p:sldId id="311" r:id="rId13"/>
    <p:sldId id="260" r:id="rId14"/>
    <p:sldId id="295" r:id="rId15"/>
    <p:sldId id="297" r:id="rId16"/>
    <p:sldId id="324" r:id="rId17"/>
    <p:sldId id="261" r:id="rId18"/>
    <p:sldId id="314" r:id="rId19"/>
    <p:sldId id="262" r:id="rId20"/>
    <p:sldId id="319" r:id="rId21"/>
    <p:sldId id="328" r:id="rId22"/>
    <p:sldId id="288" r:id="rId23"/>
    <p:sldId id="289" r:id="rId24"/>
    <p:sldId id="290" r:id="rId25"/>
    <p:sldId id="291" r:id="rId26"/>
    <p:sldId id="270" r:id="rId27"/>
    <p:sldId id="329" r:id="rId28"/>
    <p:sldId id="326" r:id="rId29"/>
    <p:sldId id="32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07D"/>
    <a:srgbClr val="FF0000"/>
    <a:srgbClr val="0070C0"/>
    <a:srgbClr val="4462A6"/>
    <a:srgbClr val="9F5FCF"/>
    <a:srgbClr val="AC468F"/>
    <a:srgbClr val="C166A8"/>
    <a:srgbClr val="5B78BB"/>
    <a:srgbClr val="3E1B59"/>
    <a:srgbClr val="008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5501" autoAdjust="0"/>
  </p:normalViewPr>
  <p:slideViewPr>
    <p:cSldViewPr snapToGrid="0" showGuides="1">
      <p:cViewPr varScale="1">
        <p:scale>
          <a:sx n="88" d="100"/>
          <a:sy n="88" d="100"/>
        </p:scale>
        <p:origin x="686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8ED825-F029-429B-80B2-55DFD3BBF41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896337-19C7-44F3-8A9E-E1581A18FC81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1. Places in the </a:t>
          </a:r>
          <a:r>
            <a:rPr lang="en-US" dirty="0" err="1" smtClean="0"/>
            <a:t>neighbourhood</a:t>
          </a:r>
          <a:endParaRPr lang="en-US" dirty="0"/>
        </a:p>
      </dgm:t>
    </dgm:pt>
    <dgm:pt modelId="{C4C9EE29-DD8E-4C42-B001-69CA9A0A4646}" type="parTrans" cxnId="{29F42EE0-32FC-4502-AA8B-2DDE4F7B92C4}">
      <dgm:prSet/>
      <dgm:spPr/>
      <dgm:t>
        <a:bodyPr/>
        <a:lstStyle/>
        <a:p>
          <a:endParaRPr lang="en-US"/>
        </a:p>
      </dgm:t>
    </dgm:pt>
    <dgm:pt modelId="{081A8CFB-6B8C-4F15-A82D-2E644601A9B4}" type="sibTrans" cxnId="{29F42EE0-32FC-4502-AA8B-2DDE4F7B92C4}">
      <dgm:prSet/>
      <dgm:spPr/>
      <dgm:t>
        <a:bodyPr/>
        <a:lstStyle/>
        <a:p>
          <a:endParaRPr lang="en-US"/>
        </a:p>
      </dgm:t>
    </dgm:pt>
    <dgm:pt modelId="{9D0061BD-5642-46CE-8F03-C44BC69E9766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2. Comparative adjectives</a:t>
          </a:r>
          <a:endParaRPr lang="en-US" dirty="0"/>
        </a:p>
      </dgm:t>
    </dgm:pt>
    <dgm:pt modelId="{DC0FD602-54CD-4313-9514-7E465C0C9833}" type="parTrans" cxnId="{F27C398A-19BB-4A70-AEA9-11580AC07173}">
      <dgm:prSet/>
      <dgm:spPr/>
      <dgm:t>
        <a:bodyPr/>
        <a:lstStyle/>
        <a:p>
          <a:endParaRPr lang="en-US"/>
        </a:p>
      </dgm:t>
    </dgm:pt>
    <dgm:pt modelId="{C17BEC74-C41E-4089-856C-2004B63DC358}" type="sibTrans" cxnId="{F27C398A-19BB-4A70-AEA9-11580AC07173}">
      <dgm:prSet/>
      <dgm:spPr/>
      <dgm:t>
        <a:bodyPr/>
        <a:lstStyle/>
        <a:p>
          <a:endParaRPr lang="en-US"/>
        </a:p>
      </dgm:t>
    </dgm:pt>
    <dgm:pt modelId="{388F9C60-44E4-45B5-BD45-3F696117D65E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3. Giving directions</a:t>
          </a:r>
          <a:endParaRPr lang="en-US" dirty="0"/>
        </a:p>
      </dgm:t>
    </dgm:pt>
    <dgm:pt modelId="{FC1ACFF5-98D6-4B9F-AB4F-5509737C1E81}" type="parTrans" cxnId="{5AD7C1D1-2D10-4F4F-A855-6E9B728730E7}">
      <dgm:prSet/>
      <dgm:spPr/>
      <dgm:t>
        <a:bodyPr/>
        <a:lstStyle/>
        <a:p>
          <a:endParaRPr lang="en-US"/>
        </a:p>
      </dgm:t>
    </dgm:pt>
    <dgm:pt modelId="{C135F80E-E855-47EE-A67A-2F15ADCB1EB0}" type="sibTrans" cxnId="{5AD7C1D1-2D10-4F4F-A855-6E9B728730E7}">
      <dgm:prSet/>
      <dgm:spPr/>
      <dgm:t>
        <a:bodyPr/>
        <a:lstStyle/>
        <a:p>
          <a:endParaRPr lang="en-US"/>
        </a:p>
      </dgm:t>
    </dgm:pt>
    <dgm:pt modelId="{A384CEDE-6D35-4E10-BF8D-EEEF775443CC}" type="pres">
      <dgm:prSet presAssocID="{A38ED825-F029-429B-80B2-55DFD3BBF41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1DAB5C-4495-47FD-A5AD-FB3F5AE7E48C}" type="pres">
      <dgm:prSet presAssocID="{6D896337-19C7-44F3-8A9E-E1581A18FC81}" presName="parentLin" presStyleCnt="0"/>
      <dgm:spPr/>
    </dgm:pt>
    <dgm:pt modelId="{17C4A2CD-356E-496C-9AF3-F7F887237B91}" type="pres">
      <dgm:prSet presAssocID="{6D896337-19C7-44F3-8A9E-E1581A18FC8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2180C56E-697A-4D54-949E-345A8AF06420}" type="pres">
      <dgm:prSet presAssocID="{6D896337-19C7-44F3-8A9E-E1581A18FC8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8AE55-897E-4156-A5DF-FFE40720D1A4}" type="pres">
      <dgm:prSet presAssocID="{6D896337-19C7-44F3-8A9E-E1581A18FC81}" presName="negativeSpace" presStyleCnt="0"/>
      <dgm:spPr/>
    </dgm:pt>
    <dgm:pt modelId="{0ACBCD28-EDC7-4C63-9C55-8FC8FB8C68E3}" type="pres">
      <dgm:prSet presAssocID="{6D896337-19C7-44F3-8A9E-E1581A18FC81}" presName="childText" presStyleLbl="conFgAcc1" presStyleIdx="0" presStyleCnt="3">
        <dgm:presLayoutVars>
          <dgm:bulletEnabled val="1"/>
        </dgm:presLayoutVars>
      </dgm:prSet>
      <dgm:spPr/>
    </dgm:pt>
    <dgm:pt modelId="{948F607C-CBF0-4D18-BF11-AE86AB11B35A}" type="pres">
      <dgm:prSet presAssocID="{081A8CFB-6B8C-4F15-A82D-2E644601A9B4}" presName="spaceBetweenRectangles" presStyleCnt="0"/>
      <dgm:spPr/>
    </dgm:pt>
    <dgm:pt modelId="{D12A53C1-E988-4B91-9C46-A759DB747135}" type="pres">
      <dgm:prSet presAssocID="{9D0061BD-5642-46CE-8F03-C44BC69E9766}" presName="parentLin" presStyleCnt="0"/>
      <dgm:spPr/>
    </dgm:pt>
    <dgm:pt modelId="{9A2C90C9-9E35-44CD-A68A-974F2472BA09}" type="pres">
      <dgm:prSet presAssocID="{9D0061BD-5642-46CE-8F03-C44BC69E976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6587A20C-8A2A-4B28-8F2C-2F54EF6BDE3E}" type="pres">
      <dgm:prSet presAssocID="{9D0061BD-5642-46CE-8F03-C44BC69E976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F46F6A-5B72-47EE-976A-A3B41A51AC7E}" type="pres">
      <dgm:prSet presAssocID="{9D0061BD-5642-46CE-8F03-C44BC69E9766}" presName="negativeSpace" presStyleCnt="0"/>
      <dgm:spPr/>
    </dgm:pt>
    <dgm:pt modelId="{9AD7DCE9-951A-490C-BED9-ABD98460B49B}" type="pres">
      <dgm:prSet presAssocID="{9D0061BD-5642-46CE-8F03-C44BC69E9766}" presName="childText" presStyleLbl="conFgAcc1" presStyleIdx="1" presStyleCnt="3">
        <dgm:presLayoutVars>
          <dgm:bulletEnabled val="1"/>
        </dgm:presLayoutVars>
      </dgm:prSet>
      <dgm:spPr/>
    </dgm:pt>
    <dgm:pt modelId="{25BF933C-EE7C-4E3E-80E7-7491C38E0757}" type="pres">
      <dgm:prSet presAssocID="{C17BEC74-C41E-4089-856C-2004B63DC358}" presName="spaceBetweenRectangles" presStyleCnt="0"/>
      <dgm:spPr/>
    </dgm:pt>
    <dgm:pt modelId="{7EA9FF46-31A4-4EB2-8740-98432892E8F9}" type="pres">
      <dgm:prSet presAssocID="{388F9C60-44E4-45B5-BD45-3F696117D65E}" presName="parentLin" presStyleCnt="0"/>
      <dgm:spPr/>
    </dgm:pt>
    <dgm:pt modelId="{90EED7F2-995B-4167-9383-54AA208566D4}" type="pres">
      <dgm:prSet presAssocID="{388F9C60-44E4-45B5-BD45-3F696117D65E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DA6247C3-4768-4407-94C8-EE9E19672154}" type="pres">
      <dgm:prSet presAssocID="{388F9C60-44E4-45B5-BD45-3F696117D65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A69690-7A64-41D6-A918-2EB58082B0B8}" type="pres">
      <dgm:prSet presAssocID="{388F9C60-44E4-45B5-BD45-3F696117D65E}" presName="negativeSpace" presStyleCnt="0"/>
      <dgm:spPr/>
    </dgm:pt>
    <dgm:pt modelId="{F083709B-20FE-4B05-B124-B6E39B4DC94B}" type="pres">
      <dgm:prSet presAssocID="{388F9C60-44E4-45B5-BD45-3F696117D65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BA9B4C8-F78D-4565-A4FC-41AD545286A6}" type="presOf" srcId="{9D0061BD-5642-46CE-8F03-C44BC69E9766}" destId="{6587A20C-8A2A-4B28-8F2C-2F54EF6BDE3E}" srcOrd="1" destOrd="0" presId="urn:microsoft.com/office/officeart/2005/8/layout/list1"/>
    <dgm:cxn modelId="{D99388DB-D0FF-4DCA-BBF7-4ACABEAC8284}" type="presOf" srcId="{6D896337-19C7-44F3-8A9E-E1581A18FC81}" destId="{2180C56E-697A-4D54-949E-345A8AF06420}" srcOrd="1" destOrd="0" presId="urn:microsoft.com/office/officeart/2005/8/layout/list1"/>
    <dgm:cxn modelId="{DAEC05A8-1EAB-44E8-B48B-2BA1FE766520}" type="presOf" srcId="{9D0061BD-5642-46CE-8F03-C44BC69E9766}" destId="{9A2C90C9-9E35-44CD-A68A-974F2472BA09}" srcOrd="0" destOrd="0" presId="urn:microsoft.com/office/officeart/2005/8/layout/list1"/>
    <dgm:cxn modelId="{F27C398A-19BB-4A70-AEA9-11580AC07173}" srcId="{A38ED825-F029-429B-80B2-55DFD3BBF41C}" destId="{9D0061BD-5642-46CE-8F03-C44BC69E9766}" srcOrd="1" destOrd="0" parTransId="{DC0FD602-54CD-4313-9514-7E465C0C9833}" sibTransId="{C17BEC74-C41E-4089-856C-2004B63DC358}"/>
    <dgm:cxn modelId="{5AD7C1D1-2D10-4F4F-A855-6E9B728730E7}" srcId="{A38ED825-F029-429B-80B2-55DFD3BBF41C}" destId="{388F9C60-44E4-45B5-BD45-3F696117D65E}" srcOrd="2" destOrd="0" parTransId="{FC1ACFF5-98D6-4B9F-AB4F-5509737C1E81}" sibTransId="{C135F80E-E855-47EE-A67A-2F15ADCB1EB0}"/>
    <dgm:cxn modelId="{29F42EE0-32FC-4502-AA8B-2DDE4F7B92C4}" srcId="{A38ED825-F029-429B-80B2-55DFD3BBF41C}" destId="{6D896337-19C7-44F3-8A9E-E1581A18FC81}" srcOrd="0" destOrd="0" parTransId="{C4C9EE29-DD8E-4C42-B001-69CA9A0A4646}" sibTransId="{081A8CFB-6B8C-4F15-A82D-2E644601A9B4}"/>
    <dgm:cxn modelId="{4F6F9C7F-0267-465C-B319-9C8CAD849ADB}" type="presOf" srcId="{388F9C60-44E4-45B5-BD45-3F696117D65E}" destId="{DA6247C3-4768-4407-94C8-EE9E19672154}" srcOrd="1" destOrd="0" presId="urn:microsoft.com/office/officeart/2005/8/layout/list1"/>
    <dgm:cxn modelId="{5C47DD8E-58E2-4395-958E-63C4236D1444}" type="presOf" srcId="{388F9C60-44E4-45B5-BD45-3F696117D65E}" destId="{90EED7F2-995B-4167-9383-54AA208566D4}" srcOrd="0" destOrd="0" presId="urn:microsoft.com/office/officeart/2005/8/layout/list1"/>
    <dgm:cxn modelId="{7BE60766-4952-4771-8AC7-D4D2DC5228C1}" type="presOf" srcId="{6D896337-19C7-44F3-8A9E-E1581A18FC81}" destId="{17C4A2CD-356E-496C-9AF3-F7F887237B91}" srcOrd="0" destOrd="0" presId="urn:microsoft.com/office/officeart/2005/8/layout/list1"/>
    <dgm:cxn modelId="{E27EBECE-DFBE-4028-BF5E-8705626E6FB3}" type="presOf" srcId="{A38ED825-F029-429B-80B2-55DFD3BBF41C}" destId="{A384CEDE-6D35-4E10-BF8D-EEEF775443CC}" srcOrd="0" destOrd="0" presId="urn:microsoft.com/office/officeart/2005/8/layout/list1"/>
    <dgm:cxn modelId="{54A1E64B-B048-4385-B08E-389370621CC7}" type="presParOf" srcId="{A384CEDE-6D35-4E10-BF8D-EEEF775443CC}" destId="{C01DAB5C-4495-47FD-A5AD-FB3F5AE7E48C}" srcOrd="0" destOrd="0" presId="urn:microsoft.com/office/officeart/2005/8/layout/list1"/>
    <dgm:cxn modelId="{6BB7592E-68FB-4879-AEC4-8ECE39D29B72}" type="presParOf" srcId="{C01DAB5C-4495-47FD-A5AD-FB3F5AE7E48C}" destId="{17C4A2CD-356E-496C-9AF3-F7F887237B91}" srcOrd="0" destOrd="0" presId="urn:microsoft.com/office/officeart/2005/8/layout/list1"/>
    <dgm:cxn modelId="{C5363C2B-A1E4-46DD-ABE6-C0CBD6151305}" type="presParOf" srcId="{C01DAB5C-4495-47FD-A5AD-FB3F5AE7E48C}" destId="{2180C56E-697A-4D54-949E-345A8AF06420}" srcOrd="1" destOrd="0" presId="urn:microsoft.com/office/officeart/2005/8/layout/list1"/>
    <dgm:cxn modelId="{6C1BB932-A5C0-4895-8555-AC558B07069B}" type="presParOf" srcId="{A384CEDE-6D35-4E10-BF8D-EEEF775443CC}" destId="{31E8AE55-897E-4156-A5DF-FFE40720D1A4}" srcOrd="1" destOrd="0" presId="urn:microsoft.com/office/officeart/2005/8/layout/list1"/>
    <dgm:cxn modelId="{A593BE20-5C0C-4694-B5DE-572603D7E820}" type="presParOf" srcId="{A384CEDE-6D35-4E10-BF8D-EEEF775443CC}" destId="{0ACBCD28-EDC7-4C63-9C55-8FC8FB8C68E3}" srcOrd="2" destOrd="0" presId="urn:microsoft.com/office/officeart/2005/8/layout/list1"/>
    <dgm:cxn modelId="{9476A5F3-93E4-4AEA-B559-14DD316D1139}" type="presParOf" srcId="{A384CEDE-6D35-4E10-BF8D-EEEF775443CC}" destId="{948F607C-CBF0-4D18-BF11-AE86AB11B35A}" srcOrd="3" destOrd="0" presId="urn:microsoft.com/office/officeart/2005/8/layout/list1"/>
    <dgm:cxn modelId="{EC990DE5-C9EB-44A9-80D4-A761160FF923}" type="presParOf" srcId="{A384CEDE-6D35-4E10-BF8D-EEEF775443CC}" destId="{D12A53C1-E988-4B91-9C46-A759DB747135}" srcOrd="4" destOrd="0" presId="urn:microsoft.com/office/officeart/2005/8/layout/list1"/>
    <dgm:cxn modelId="{5F7485F9-3A13-4B8E-89DA-FB730E5D81EA}" type="presParOf" srcId="{D12A53C1-E988-4B91-9C46-A759DB747135}" destId="{9A2C90C9-9E35-44CD-A68A-974F2472BA09}" srcOrd="0" destOrd="0" presId="urn:microsoft.com/office/officeart/2005/8/layout/list1"/>
    <dgm:cxn modelId="{5BA0E2D4-C740-4563-B577-6186EDA26D60}" type="presParOf" srcId="{D12A53C1-E988-4B91-9C46-A759DB747135}" destId="{6587A20C-8A2A-4B28-8F2C-2F54EF6BDE3E}" srcOrd="1" destOrd="0" presId="urn:microsoft.com/office/officeart/2005/8/layout/list1"/>
    <dgm:cxn modelId="{8E3A4530-6128-46B6-82C2-952993955A91}" type="presParOf" srcId="{A384CEDE-6D35-4E10-BF8D-EEEF775443CC}" destId="{86F46F6A-5B72-47EE-976A-A3B41A51AC7E}" srcOrd="5" destOrd="0" presId="urn:microsoft.com/office/officeart/2005/8/layout/list1"/>
    <dgm:cxn modelId="{483818DB-C1BA-46CE-B007-1DE2B47E80D6}" type="presParOf" srcId="{A384CEDE-6D35-4E10-BF8D-EEEF775443CC}" destId="{9AD7DCE9-951A-490C-BED9-ABD98460B49B}" srcOrd="6" destOrd="0" presId="urn:microsoft.com/office/officeart/2005/8/layout/list1"/>
    <dgm:cxn modelId="{42DD6E7B-ADE6-4D06-A1BC-702086481223}" type="presParOf" srcId="{A384CEDE-6D35-4E10-BF8D-EEEF775443CC}" destId="{25BF933C-EE7C-4E3E-80E7-7491C38E0757}" srcOrd="7" destOrd="0" presId="urn:microsoft.com/office/officeart/2005/8/layout/list1"/>
    <dgm:cxn modelId="{39B0F7FE-23F0-4064-8BBB-2E395A0DC981}" type="presParOf" srcId="{A384CEDE-6D35-4E10-BF8D-EEEF775443CC}" destId="{7EA9FF46-31A4-4EB2-8740-98432892E8F9}" srcOrd="8" destOrd="0" presId="urn:microsoft.com/office/officeart/2005/8/layout/list1"/>
    <dgm:cxn modelId="{28115EF5-E51D-42E6-8D5B-3501E1ECCFE5}" type="presParOf" srcId="{7EA9FF46-31A4-4EB2-8740-98432892E8F9}" destId="{90EED7F2-995B-4167-9383-54AA208566D4}" srcOrd="0" destOrd="0" presId="urn:microsoft.com/office/officeart/2005/8/layout/list1"/>
    <dgm:cxn modelId="{05D6EA10-E72E-4E1A-97A8-EF4881AF4E84}" type="presParOf" srcId="{7EA9FF46-31A4-4EB2-8740-98432892E8F9}" destId="{DA6247C3-4768-4407-94C8-EE9E19672154}" srcOrd="1" destOrd="0" presId="urn:microsoft.com/office/officeart/2005/8/layout/list1"/>
    <dgm:cxn modelId="{C04FA782-1FF5-4FBA-8BF4-6D0D07ED6CA4}" type="presParOf" srcId="{A384CEDE-6D35-4E10-BF8D-EEEF775443CC}" destId="{67A69690-7A64-41D6-A918-2EB58082B0B8}" srcOrd="9" destOrd="0" presId="urn:microsoft.com/office/officeart/2005/8/layout/list1"/>
    <dgm:cxn modelId="{D2905092-F062-472F-B748-BBDFDAFCE1F8}" type="presParOf" srcId="{A384CEDE-6D35-4E10-BF8D-EEEF775443CC}" destId="{F083709B-20FE-4B05-B124-B6E39B4DC94B}" srcOrd="10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BCD28-EDC7-4C63-9C55-8FC8FB8C68E3}">
      <dsp:nvSpPr>
        <dsp:cNvPr id="0" name=""/>
        <dsp:cNvSpPr/>
      </dsp:nvSpPr>
      <dsp:spPr>
        <a:xfrm>
          <a:off x="0" y="352819"/>
          <a:ext cx="600891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0C56E-697A-4D54-949E-345A8AF06420}">
      <dsp:nvSpPr>
        <dsp:cNvPr id="0" name=""/>
        <dsp:cNvSpPr/>
      </dsp:nvSpPr>
      <dsp:spPr>
        <a:xfrm>
          <a:off x="300445" y="28099"/>
          <a:ext cx="420623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986" tIns="0" rIns="15898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1. Places in the </a:t>
          </a:r>
          <a:r>
            <a:rPr lang="en-US" sz="2200" kern="1200" dirty="0" err="1" smtClean="0"/>
            <a:t>neighbourhood</a:t>
          </a:r>
          <a:endParaRPr lang="en-US" sz="2200" kern="1200" dirty="0"/>
        </a:p>
      </dsp:txBody>
      <dsp:txXfrm>
        <a:off x="332148" y="59802"/>
        <a:ext cx="4142833" cy="586034"/>
      </dsp:txXfrm>
    </dsp:sp>
    <dsp:sp modelId="{9AD7DCE9-951A-490C-BED9-ABD98460B49B}">
      <dsp:nvSpPr>
        <dsp:cNvPr id="0" name=""/>
        <dsp:cNvSpPr/>
      </dsp:nvSpPr>
      <dsp:spPr>
        <a:xfrm>
          <a:off x="0" y="1350740"/>
          <a:ext cx="600891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7A20C-8A2A-4B28-8F2C-2F54EF6BDE3E}">
      <dsp:nvSpPr>
        <dsp:cNvPr id="0" name=""/>
        <dsp:cNvSpPr/>
      </dsp:nvSpPr>
      <dsp:spPr>
        <a:xfrm>
          <a:off x="300445" y="1026020"/>
          <a:ext cx="420623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986" tIns="0" rIns="15898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2. Comparative adjectives</a:t>
          </a:r>
          <a:endParaRPr lang="en-US" sz="2200" kern="1200" dirty="0"/>
        </a:p>
      </dsp:txBody>
      <dsp:txXfrm>
        <a:off x="332148" y="1057723"/>
        <a:ext cx="4142833" cy="586034"/>
      </dsp:txXfrm>
    </dsp:sp>
    <dsp:sp modelId="{F083709B-20FE-4B05-B124-B6E39B4DC94B}">
      <dsp:nvSpPr>
        <dsp:cNvPr id="0" name=""/>
        <dsp:cNvSpPr/>
      </dsp:nvSpPr>
      <dsp:spPr>
        <a:xfrm>
          <a:off x="0" y="2348660"/>
          <a:ext cx="600891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247C3-4768-4407-94C8-EE9E19672154}">
      <dsp:nvSpPr>
        <dsp:cNvPr id="0" name=""/>
        <dsp:cNvSpPr/>
      </dsp:nvSpPr>
      <dsp:spPr>
        <a:xfrm>
          <a:off x="300445" y="2023940"/>
          <a:ext cx="420623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986" tIns="0" rIns="15898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3. Giving directions</a:t>
          </a:r>
          <a:endParaRPr lang="en-US" sz="2200" kern="1200" dirty="0"/>
        </a:p>
      </dsp:txBody>
      <dsp:txXfrm>
        <a:off x="332148" y="2055643"/>
        <a:ext cx="4142833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D0B98-50E0-4E8E-9068-4CF01DA7BAF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B5FD8-8F9D-4B21-B5C8-5490F35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74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2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7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6" Type="http://schemas.openxmlformats.org/officeDocument/2006/relationships/hyperlink" Target="file:///D:\2.%20WORK%20DATA%20BACK%20UP\anh%206\Chuy&#234;n%20&#273;&#7873;%20huy&#7879;n%202022\the%20song.avi" TargetMode="External"/><Relationship Id="rId5" Type="http://schemas.openxmlformats.org/officeDocument/2006/relationships/image" Target="NULL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9418" y="1948432"/>
            <a:ext cx="7177349" cy="175432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Warmly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welcome 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all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teachers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class 6A1 </a:t>
            </a:r>
          </a:p>
        </p:txBody>
      </p:sp>
    </p:spTree>
    <p:extLst>
      <p:ext uri="{BB962C8B-B14F-4D97-AF65-F5344CB8AC3E}">
        <p14:creationId xmlns:p14="http://schemas.microsoft.com/office/powerpoint/2010/main" val="10723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327"/>
            <a:ext cx="9144000" cy="561267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0" y="1"/>
            <a:ext cx="9144000" cy="1245326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Unit </a:t>
            </a:r>
            <a:r>
              <a:rPr lang="en-US" sz="3600" dirty="0">
                <a:solidFill>
                  <a:srgbClr val="FF0000"/>
                </a:solidFill>
              </a:rPr>
              <a:t>4: My </a:t>
            </a:r>
            <a:r>
              <a:rPr lang="en-US" sz="3600" dirty="0" err="1">
                <a:solidFill>
                  <a:srgbClr val="FF0000"/>
                </a:solidFill>
              </a:rPr>
              <a:t>neighbourhood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Lesson 7: Looking back and project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202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49044" cy="1717040"/>
            <a:chOff x="2094743" y="1826837"/>
            <a:chExt cx="4849044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49044" cy="777611"/>
              <a:chOff x="2100847" y="1826837"/>
              <a:chExt cx="4849044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3268" y="1826837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84B1"/>
                  </a:solidFill>
                </a:rPr>
                <a:t>II- Grammar</a:t>
              </a:r>
              <a:endParaRPr lang="en-US" sz="4000" b="1" dirty="0">
                <a:solidFill>
                  <a:srgbClr val="0084B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3676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640080"/>
            <a:ext cx="7589520" cy="493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C96032-C4FC-4E6A-AB54-DE3E64649342}"/>
              </a:ext>
            </a:extLst>
          </p:cNvPr>
          <p:cNvSpPr txBox="1"/>
          <p:nvPr/>
        </p:nvSpPr>
        <p:spPr>
          <a:xfrm>
            <a:off x="2899939" y="5862442"/>
            <a:ext cx="3344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6</a:t>
            </a:r>
            <a:r>
              <a:rPr lang="en-US" sz="4000" b="1" dirty="0" smtClean="0">
                <a:solidFill>
                  <a:srgbClr val="0070C0"/>
                </a:solidFill>
              </a:rPr>
              <a:t>.</a:t>
            </a:r>
            <a:r>
              <a:rPr lang="en-US" sz="4000" b="1" dirty="0" smtClean="0">
                <a:solidFill>
                  <a:srgbClr val="4462A6"/>
                </a:solidFill>
              </a:rPr>
              <a:t> </a:t>
            </a:r>
            <a:r>
              <a:rPr lang="en-US" sz="4000" dirty="0" smtClean="0">
                <a:solidFill>
                  <a:srgbClr val="00B050"/>
                </a:solidFill>
              </a:rPr>
              <a:t>supermarket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89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232809"/>
            <a:ext cx="7608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following adjectives in the correct column.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279506"/>
              </p:ext>
            </p:extLst>
          </p:nvPr>
        </p:nvGraphicFramePr>
        <p:xfrm>
          <a:off x="100042" y="3044077"/>
          <a:ext cx="8943916" cy="300574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8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871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One syllable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Two syllables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Three </a:t>
                      </a:r>
                      <a:r>
                        <a:rPr lang="en-US" sz="2800" b="1" dirty="0" smtClean="0"/>
                        <a:t>syllables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022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" name="Rounded Rectangle 34"/>
          <p:cNvSpPr/>
          <p:nvPr/>
        </p:nvSpPr>
        <p:spPr>
          <a:xfrm>
            <a:off x="313981" y="1506682"/>
            <a:ext cx="8516039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65092" y="1600200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5091" y="2044547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heavy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19430" y="2030749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99571" y="1600200"/>
            <a:ext cx="142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large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99570" y="2044547"/>
            <a:ext cx="142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quiet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66810" y="1600200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66809" y="2044547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48286" y="1600200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exciting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DBDD49-7A77-4FE3-9AA1-65E122CDDBEE}"/>
              </a:ext>
            </a:extLst>
          </p:cNvPr>
          <p:cNvSpPr txBox="1"/>
          <p:nvPr/>
        </p:nvSpPr>
        <p:spPr>
          <a:xfrm>
            <a:off x="765091" y="1596573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A45BC9-A622-44F3-846F-7B71C4889E37}"/>
              </a:ext>
            </a:extLst>
          </p:cNvPr>
          <p:cNvSpPr txBox="1"/>
          <p:nvPr/>
        </p:nvSpPr>
        <p:spPr>
          <a:xfrm>
            <a:off x="2319430" y="1587896"/>
            <a:ext cx="150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A72D07-4774-4B07-BD9C-AAF9AB1D2C3A}"/>
              </a:ext>
            </a:extLst>
          </p:cNvPr>
          <p:cNvSpPr txBox="1"/>
          <p:nvPr/>
        </p:nvSpPr>
        <p:spPr>
          <a:xfrm>
            <a:off x="5466813" y="1599006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B089C0-0FE4-4DD9-93DB-CB050E62910E}"/>
              </a:ext>
            </a:extLst>
          </p:cNvPr>
          <p:cNvSpPr txBox="1"/>
          <p:nvPr/>
        </p:nvSpPr>
        <p:spPr>
          <a:xfrm>
            <a:off x="5466812" y="2043353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E7FC64-9ECA-46F3-8D6F-749D252EC090}"/>
              </a:ext>
            </a:extLst>
          </p:cNvPr>
          <p:cNvSpPr txBox="1"/>
          <p:nvPr/>
        </p:nvSpPr>
        <p:spPr>
          <a:xfrm>
            <a:off x="7348289" y="1599006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415 0.3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185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9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872" y="3132276"/>
            <a:ext cx="7998208" cy="733397"/>
          </a:xfrm>
          <a:noFill/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/>
            </a:r>
            <a:br>
              <a:rPr lang="en-US" sz="4000" b="1" dirty="0" smtClean="0">
                <a:solidFill>
                  <a:srgbClr val="00B050"/>
                </a:solidFill>
              </a:rPr>
            </a:br>
            <a:r>
              <a:rPr lang="en-US" sz="4000" b="1" dirty="0" smtClean="0">
                <a:solidFill>
                  <a:srgbClr val="00B050"/>
                </a:solidFill>
              </a:rPr>
              <a:t>The cheetah is                      the </a:t>
            </a:r>
            <a:r>
              <a:rPr lang="en-US" sz="4000" b="1" dirty="0">
                <a:solidFill>
                  <a:srgbClr val="00B050"/>
                </a:solidFill>
              </a:rPr>
              <a:t>horse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025"/>
            <a:ext cx="4585868" cy="2887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66" t="16855" r="6668" b="23894"/>
          <a:stretch/>
        </p:blipFill>
        <p:spPr>
          <a:xfrm>
            <a:off x="4585867" y="-6609"/>
            <a:ext cx="4558133" cy="28873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599" y="3827729"/>
            <a:ext cx="521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Wingdings" panose="05000000000000000000" pitchFamily="2" charset="2"/>
              </a:rPr>
              <a:t> </a:t>
            </a:r>
            <a:r>
              <a:rPr lang="en-US" sz="3200" dirty="0" smtClean="0"/>
              <a:t>Comparative adjectives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4031921" y="3020086"/>
            <a:ext cx="2447109" cy="867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faster than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62695" y="3735976"/>
            <a:ext cx="215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52066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16192" y="72218"/>
            <a:ext cx="7546284" cy="1239760"/>
            <a:chOff x="2094743" y="1826837"/>
            <a:chExt cx="7546284" cy="123976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172513" y="2481822"/>
              <a:ext cx="7468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84B1"/>
                  </a:solidFill>
                </a:rPr>
                <a:t>Grammar: comparative adjectives</a:t>
              </a:r>
              <a:endParaRPr lang="en-US" sz="3200" b="1" dirty="0">
                <a:solidFill>
                  <a:srgbClr val="0084B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69493" y="1604644"/>
            <a:ext cx="6297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have 1 syllable or 2 syllables ending with  -y, - le, -ow, - et, -</a:t>
            </a:r>
            <a:r>
              <a:rPr lang="en-US" sz="2800" dirty="0" err="1" smtClean="0">
                <a:solidFill>
                  <a:srgbClr val="FF0000"/>
                </a:solidFill>
              </a:rPr>
              <a:t>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490" y="2775332"/>
            <a:ext cx="6205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have 2 syllables or more than 2 syllables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985" y="1613427"/>
            <a:ext cx="299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Short </a:t>
            </a:r>
            <a:r>
              <a:rPr lang="en-US" sz="2800" dirty="0"/>
              <a:t>adjectives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303" y="2769370"/>
            <a:ext cx="292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Long adjectives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6229" y="914400"/>
            <a:ext cx="2029097" cy="53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2824" y="6058782"/>
            <a:ext cx="1515290" cy="68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553793"/>
              </p:ext>
            </p:extLst>
          </p:nvPr>
        </p:nvGraphicFramePr>
        <p:xfrm>
          <a:off x="673320" y="3516358"/>
          <a:ext cx="7909797" cy="2190713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635653">
                  <a:extLst>
                    <a:ext uri="{9D8B030D-6E8A-4147-A177-3AD203B41FA5}">
                      <a16:colId xmlns:a16="http://schemas.microsoft.com/office/drawing/2014/main" val="1412100671"/>
                    </a:ext>
                  </a:extLst>
                </a:gridCol>
                <a:gridCol w="2637072">
                  <a:extLst>
                    <a:ext uri="{9D8B030D-6E8A-4147-A177-3AD203B41FA5}">
                      <a16:colId xmlns:a16="http://schemas.microsoft.com/office/drawing/2014/main" val="1008971145"/>
                    </a:ext>
                  </a:extLst>
                </a:gridCol>
                <a:gridCol w="2637072">
                  <a:extLst>
                    <a:ext uri="{9D8B030D-6E8A-4147-A177-3AD203B41FA5}">
                      <a16:colId xmlns:a16="http://schemas.microsoft.com/office/drawing/2014/main" val="3235513408"/>
                    </a:ext>
                  </a:extLst>
                </a:gridCol>
              </a:tblGrid>
              <a:tr h="4288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One syllable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Two syllables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Three </a:t>
                      </a:r>
                      <a:r>
                        <a:rPr lang="en-US" sz="2400" b="1" dirty="0" smtClean="0">
                          <a:latin typeface="Comic Sans MS" panose="030F0702030302020204" pitchFamily="66" charset="0"/>
                        </a:rPr>
                        <a:t>syllables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2560010"/>
                  </a:ext>
                </a:extLst>
              </a:tr>
              <a:tr h="17335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fast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hot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large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</a:rPr>
                        <a:t>quiet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</a:rPr>
                        <a:t>heavy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</a:rPr>
                        <a:t>noisy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145" marR="0" indent="-1441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</a:rPr>
                        <a:t>expensive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144145" marR="0" indent="-1441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</a:rPr>
                        <a:t>beautiful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</a:rPr>
                        <a:t>exciting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00325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16192" y="3292590"/>
            <a:ext cx="212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3320" y="5727736"/>
            <a:ext cx="528334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Short </a:t>
            </a:r>
            <a:r>
              <a:rPr lang="en-US" sz="2800" b="1" dirty="0" smtClean="0">
                <a:solidFill>
                  <a:srgbClr val="FF0000"/>
                </a:solidFill>
              </a:rPr>
              <a:t>adjectives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3682656" y="3030980"/>
            <a:ext cx="6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56663" y="5727736"/>
            <a:ext cx="26264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Long </a:t>
            </a:r>
            <a:r>
              <a:rPr lang="en-US" sz="2800" b="1" dirty="0" smtClean="0">
                <a:solidFill>
                  <a:srgbClr val="FF0000"/>
                </a:solidFill>
              </a:rPr>
              <a:t>adjectives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746171" y="4389120"/>
            <a:ext cx="23513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41965" y="5460274"/>
            <a:ext cx="182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63736" y="4933405"/>
            <a:ext cx="182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5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20" grpId="0"/>
      <p:bldP spid="3" grpId="0"/>
      <p:bldP spid="10" grpId="0"/>
      <p:bldP spid="11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53084"/>
              </p:ext>
            </p:extLst>
          </p:nvPr>
        </p:nvGraphicFramePr>
        <p:xfrm>
          <a:off x="747337" y="4087426"/>
          <a:ext cx="7654390" cy="16674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17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7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8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Comparative 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5691" y="4632923"/>
            <a:ext cx="1132114" cy="590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fast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964555" y="4629576"/>
            <a:ext cx="1743348" cy="590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f</a:t>
            </a:r>
            <a:r>
              <a:rPr lang="en-US" sz="3200" dirty="0" smtClean="0">
                <a:solidFill>
                  <a:srgbClr val="00B050"/>
                </a:solidFill>
              </a:rPr>
              <a:t>aster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0620" y="5167985"/>
            <a:ext cx="2194560" cy="590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peaceful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2891" y="5139548"/>
            <a:ext cx="2622878" cy="590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more peaceful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4009" y="5164204"/>
            <a:ext cx="2356768" cy="590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</a:rPr>
              <a:t>p</a:t>
            </a:r>
            <a:r>
              <a:rPr lang="en-US" sz="3200" dirty="0" err="1" smtClean="0">
                <a:solidFill>
                  <a:srgbClr val="00B050"/>
                </a:solidFill>
              </a:rPr>
              <a:t>eacefuler</a:t>
            </a:r>
            <a:r>
              <a:rPr lang="en-US" sz="3200" dirty="0" smtClean="0">
                <a:solidFill>
                  <a:srgbClr val="00B050"/>
                </a:solidFill>
              </a:rPr>
              <a:t>?</a:t>
            </a:r>
            <a:endParaRPr lang="en-US" sz="3200" dirty="0">
              <a:solidFill>
                <a:srgbClr val="00B05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287510"/>
              </p:ext>
            </p:extLst>
          </p:nvPr>
        </p:nvGraphicFramePr>
        <p:xfrm>
          <a:off x="747338" y="511590"/>
          <a:ext cx="7654391" cy="2190713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226375">
                  <a:extLst>
                    <a:ext uri="{9D8B030D-6E8A-4147-A177-3AD203B41FA5}">
                      <a16:colId xmlns:a16="http://schemas.microsoft.com/office/drawing/2014/main" val="1412100671"/>
                    </a:ext>
                  </a:extLst>
                </a:gridCol>
                <a:gridCol w="2334382">
                  <a:extLst>
                    <a:ext uri="{9D8B030D-6E8A-4147-A177-3AD203B41FA5}">
                      <a16:colId xmlns:a16="http://schemas.microsoft.com/office/drawing/2014/main" val="1008971145"/>
                    </a:ext>
                  </a:extLst>
                </a:gridCol>
                <a:gridCol w="3093634">
                  <a:extLst>
                    <a:ext uri="{9D8B030D-6E8A-4147-A177-3AD203B41FA5}">
                      <a16:colId xmlns:a16="http://schemas.microsoft.com/office/drawing/2014/main" val="3235513408"/>
                    </a:ext>
                  </a:extLst>
                </a:gridCol>
              </a:tblGrid>
              <a:tr h="4288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One syllable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Two syllables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anose="030F0702030302020204" pitchFamily="66" charset="0"/>
                        </a:rPr>
                        <a:t>Three </a:t>
                      </a:r>
                      <a:r>
                        <a:rPr lang="en-US" sz="2400" b="1" dirty="0" smtClean="0">
                          <a:latin typeface="Comic Sans MS" panose="030F0702030302020204" pitchFamily="66" charset="0"/>
                        </a:rPr>
                        <a:t>syllables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2560010"/>
                  </a:ext>
                </a:extLst>
              </a:tr>
              <a:tr h="17335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fast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hot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large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</a:rPr>
                        <a:t>quiet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</a:rPr>
                        <a:t>heavy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</a:rPr>
                        <a:t>noisy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145" marR="0" indent="-1441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</a:rPr>
                        <a:t>expensive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144145" marR="0" indent="-1441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</a:rPr>
                        <a:t>beautiful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</a:rPr>
                        <a:t>exciting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00325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7338" y="2722968"/>
            <a:ext cx="45455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Short </a:t>
            </a:r>
            <a:r>
              <a:rPr lang="en-US" sz="2800" b="1" dirty="0" smtClean="0">
                <a:solidFill>
                  <a:srgbClr val="FF0000"/>
                </a:solidFill>
              </a:rPr>
              <a:t>adjectives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892" y="2722968"/>
            <a:ext cx="310883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Long </a:t>
            </a:r>
            <a:r>
              <a:rPr lang="en-US" sz="2800" b="1" dirty="0" smtClean="0">
                <a:solidFill>
                  <a:srgbClr val="FF0000"/>
                </a:solidFill>
              </a:rPr>
              <a:t>adjectives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94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5"/>
            <a:ext cx="9144000" cy="957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3" y="17688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9133" y="104778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Now write their comparative forms in the table below.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408189"/>
              </p:ext>
            </p:extLst>
          </p:nvPr>
        </p:nvGraphicFramePr>
        <p:xfrm>
          <a:off x="725588" y="841454"/>
          <a:ext cx="7605734" cy="592972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8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Comparative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form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61556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622781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1. beautiful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2. noisy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3. expensive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fontAlgn="ctr"/>
                      <a:r>
                        <a:rPr lang="en-US" sz="2800" dirty="0" smtClean="0"/>
                        <a:t>4. hot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5. exciting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6. quiet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7. heavy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8. large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1514" y="1494572"/>
            <a:ext cx="1619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 0. fast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2608" y="1442318"/>
            <a:ext cx="174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</a:t>
            </a:r>
            <a:r>
              <a:rPr lang="en-US" sz="2800" dirty="0" smtClean="0">
                <a:solidFill>
                  <a:srgbClr val="FF0000"/>
                </a:solidFill>
              </a:rPr>
              <a:t>aster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045" y="1975738"/>
            <a:ext cx="2004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00. peaceful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1790" y="1958320"/>
            <a:ext cx="3300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more peaceful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1790" y="2699657"/>
            <a:ext cx="751101" cy="99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46469" y="3054325"/>
            <a:ext cx="2703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Now write their comparative forms in the table below.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991312"/>
              </p:ext>
            </p:extLst>
          </p:nvPr>
        </p:nvGraphicFramePr>
        <p:xfrm>
          <a:off x="769133" y="1235657"/>
          <a:ext cx="7605734" cy="48641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8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Comparative 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1. beautiful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2. noisy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3. expensive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4. hot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5. exciting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6. quiet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7. heavy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8. large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3E52A4F-577F-4BEE-B7C1-D0FE1F577F68}"/>
              </a:ext>
            </a:extLst>
          </p:cNvPr>
          <p:cNvSpPr txBox="1"/>
          <p:nvPr/>
        </p:nvSpPr>
        <p:spPr>
          <a:xfrm>
            <a:off x="4038136" y="1841949"/>
            <a:ext cx="237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beautiful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E75E0-CFD9-434F-9AF3-DB8A2ADA28B1}"/>
              </a:ext>
            </a:extLst>
          </p:cNvPr>
          <p:cNvSpPr txBox="1"/>
          <p:nvPr/>
        </p:nvSpPr>
        <p:spPr>
          <a:xfrm>
            <a:off x="4053236" y="2357939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noisier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0B6AA-5F03-4A8A-B2EC-A37B85CB81AB}"/>
              </a:ext>
            </a:extLst>
          </p:cNvPr>
          <p:cNvSpPr txBox="1"/>
          <p:nvPr/>
        </p:nvSpPr>
        <p:spPr>
          <a:xfrm>
            <a:off x="4031950" y="2920517"/>
            <a:ext cx="2484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expensive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39FB9-AC18-45A0-8C7D-238F46DA0500}"/>
              </a:ext>
            </a:extLst>
          </p:cNvPr>
          <p:cNvSpPr txBox="1"/>
          <p:nvPr/>
        </p:nvSpPr>
        <p:spPr>
          <a:xfrm>
            <a:off x="4045315" y="3436702"/>
            <a:ext cx="1097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hotter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E5A92-B8BF-4791-91EE-22F0FB1CE473}"/>
              </a:ext>
            </a:extLst>
          </p:cNvPr>
          <p:cNvSpPr txBox="1"/>
          <p:nvPr/>
        </p:nvSpPr>
        <p:spPr>
          <a:xfrm>
            <a:off x="4045315" y="3947606"/>
            <a:ext cx="215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exciting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D88B3E-88D6-4945-80B2-985A2037209F}"/>
              </a:ext>
            </a:extLst>
          </p:cNvPr>
          <p:cNvSpPr txBox="1"/>
          <p:nvPr/>
        </p:nvSpPr>
        <p:spPr>
          <a:xfrm>
            <a:off x="4053236" y="4454942"/>
            <a:ext cx="1240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quieter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E8D3C-2691-47C5-A9BE-5B63BA1FE819}"/>
              </a:ext>
            </a:extLst>
          </p:cNvPr>
          <p:cNvSpPr txBox="1"/>
          <p:nvPr/>
        </p:nvSpPr>
        <p:spPr>
          <a:xfrm>
            <a:off x="4053236" y="5055831"/>
            <a:ext cx="126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heavier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83089B-3AF6-45F2-B972-04EE713C5123}"/>
              </a:ext>
            </a:extLst>
          </p:cNvPr>
          <p:cNvSpPr txBox="1"/>
          <p:nvPr/>
        </p:nvSpPr>
        <p:spPr>
          <a:xfrm>
            <a:off x="4080869" y="5582932"/>
            <a:ext cx="102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larger</a:t>
            </a:r>
          </a:p>
        </p:txBody>
      </p:sp>
    </p:spTree>
    <p:extLst>
      <p:ext uri="{BB962C8B-B14F-4D97-AF65-F5344CB8AC3E}">
        <p14:creationId xmlns:p14="http://schemas.microsoft.com/office/powerpoint/2010/main" val="326403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7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42732"/>
            <a:ext cx="8091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comparing the pictures. Use the comparative forms of the adjectives below.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04251" y="2224734"/>
            <a:ext cx="3832461" cy="1425223"/>
            <a:chOff x="-1124651" y="2740220"/>
            <a:chExt cx="5608930" cy="208586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506" y="3255632"/>
              <a:ext cx="2364773" cy="15704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1" name="Group 40"/>
          <p:cNvGrpSpPr/>
          <p:nvPr/>
        </p:nvGrpSpPr>
        <p:grpSpPr>
          <a:xfrm>
            <a:off x="4689519" y="2195515"/>
            <a:ext cx="4319742" cy="1604333"/>
            <a:chOff x="3535672" y="4098365"/>
            <a:chExt cx="4183931" cy="15538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72" y="4347131"/>
              <a:ext cx="1957520" cy="13051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375" y="4098365"/>
              <a:ext cx="2287228" cy="15248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4" name="Group 43"/>
          <p:cNvGrpSpPr/>
          <p:nvPr/>
        </p:nvGrpSpPr>
        <p:grpSpPr>
          <a:xfrm>
            <a:off x="0" y="4486972"/>
            <a:ext cx="4396044" cy="1760767"/>
            <a:chOff x="136484" y="4187890"/>
            <a:chExt cx="4138091" cy="165744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24" y="4484599"/>
              <a:ext cx="2041251" cy="13607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4" y="4187890"/>
              <a:ext cx="2120498" cy="134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7" name="Group 46"/>
          <p:cNvGrpSpPr/>
          <p:nvPr/>
        </p:nvGrpSpPr>
        <p:grpSpPr>
          <a:xfrm>
            <a:off x="5111250" y="4279220"/>
            <a:ext cx="3845714" cy="2176506"/>
            <a:chOff x="5762784" y="2132835"/>
            <a:chExt cx="3685432" cy="208579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784" y="2573951"/>
              <a:ext cx="2178202" cy="12228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687" y="2132835"/>
              <a:ext cx="1390529" cy="2085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" name="Group 1"/>
          <p:cNvGrpSpPr/>
          <p:nvPr/>
        </p:nvGrpSpPr>
        <p:grpSpPr>
          <a:xfrm>
            <a:off x="807403" y="1207285"/>
            <a:ext cx="7563202" cy="787511"/>
            <a:chOff x="614443" y="1277490"/>
            <a:chExt cx="7563202" cy="803998"/>
          </a:xfrm>
        </p:grpSpPr>
        <p:sp>
          <p:nvSpPr>
            <p:cNvPr id="50" name="Rounded Rectangle 49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76033" y="1425133"/>
              <a:ext cx="1481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expensive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82491" y="1425133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515761" y="1425133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modern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83000" y="1425133"/>
              <a:ext cx="143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2141" y="870856"/>
            <a:ext cx="5439790" cy="4875153"/>
            <a:chOff x="-234768" y="2500829"/>
            <a:chExt cx="3402424" cy="2594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2710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5" name="TextBox 4"/>
          <p:cNvSpPr txBox="1"/>
          <p:nvPr/>
        </p:nvSpPr>
        <p:spPr>
          <a:xfrm>
            <a:off x="888276" y="5996601"/>
            <a:ext cx="682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0. This </a:t>
            </a:r>
            <a:r>
              <a:rPr lang="en-US" sz="2800" dirty="0"/>
              <a:t>building is </a:t>
            </a:r>
            <a:r>
              <a:rPr lang="en-US" sz="2800" dirty="0" smtClean="0"/>
              <a:t>______than </a:t>
            </a:r>
            <a:r>
              <a:rPr lang="en-US" sz="2800" dirty="0"/>
              <a:t>that building.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6449" y="5996601"/>
            <a:ext cx="1014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taller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31861" y="58325"/>
            <a:ext cx="7275522" cy="787511"/>
            <a:chOff x="614443" y="1277490"/>
            <a:chExt cx="7563202" cy="803998"/>
          </a:xfrm>
        </p:grpSpPr>
        <p:sp>
          <p:nvSpPr>
            <p:cNvPr id="9" name="Rounded Rectangle 8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76033" y="1425133"/>
              <a:ext cx="1481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expensive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56165" y="1425133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91825" y="1412835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modern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5299" y="1412835"/>
              <a:ext cx="143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peaceful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736582" y="181428"/>
            <a:ext cx="84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tall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53318" y="2342605"/>
            <a:ext cx="92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150m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2745" y="2728721"/>
            <a:ext cx="80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</a:t>
            </a:r>
            <a:r>
              <a:rPr lang="en-US" sz="2400" b="1" dirty="0" smtClean="0">
                <a:solidFill>
                  <a:srgbClr val="FF0000"/>
                </a:solidFill>
              </a:rPr>
              <a:t>0m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7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42732"/>
            <a:ext cx="8091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comparing the pictures. Use the comparative forms of the adjectives below.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04251" y="2224734"/>
            <a:ext cx="3832461" cy="1425223"/>
            <a:chOff x="-1124651" y="2740220"/>
            <a:chExt cx="5608930" cy="208586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506" y="3255632"/>
              <a:ext cx="2364773" cy="15704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1" name="Group 40"/>
          <p:cNvGrpSpPr/>
          <p:nvPr/>
        </p:nvGrpSpPr>
        <p:grpSpPr>
          <a:xfrm>
            <a:off x="4689519" y="2195515"/>
            <a:ext cx="4319742" cy="1604333"/>
            <a:chOff x="3535672" y="4098365"/>
            <a:chExt cx="4183931" cy="15538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72" y="4347131"/>
              <a:ext cx="1957520" cy="13051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375" y="4098365"/>
              <a:ext cx="2287228" cy="15248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4" name="Group 43"/>
          <p:cNvGrpSpPr/>
          <p:nvPr/>
        </p:nvGrpSpPr>
        <p:grpSpPr>
          <a:xfrm>
            <a:off x="0" y="4486972"/>
            <a:ext cx="4396044" cy="1760767"/>
            <a:chOff x="136484" y="4187890"/>
            <a:chExt cx="4138091" cy="165744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24" y="4484599"/>
              <a:ext cx="2041251" cy="13607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4" y="4187890"/>
              <a:ext cx="2120498" cy="134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7" name="Group 46"/>
          <p:cNvGrpSpPr/>
          <p:nvPr/>
        </p:nvGrpSpPr>
        <p:grpSpPr>
          <a:xfrm>
            <a:off x="5111250" y="4279220"/>
            <a:ext cx="3845714" cy="2176506"/>
            <a:chOff x="5762784" y="2132835"/>
            <a:chExt cx="3685432" cy="208579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784" y="2573951"/>
              <a:ext cx="2178202" cy="12228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687" y="2132835"/>
              <a:ext cx="1390529" cy="2085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" name="Group 1"/>
          <p:cNvGrpSpPr/>
          <p:nvPr/>
        </p:nvGrpSpPr>
        <p:grpSpPr>
          <a:xfrm>
            <a:off x="807403" y="1207285"/>
            <a:ext cx="7563202" cy="787511"/>
            <a:chOff x="614443" y="1277490"/>
            <a:chExt cx="7563202" cy="803998"/>
          </a:xfrm>
        </p:grpSpPr>
        <p:sp>
          <p:nvSpPr>
            <p:cNvPr id="50" name="Rounded Rectangle 49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76033" y="1425133"/>
              <a:ext cx="1481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expensive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82491" y="1425133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515761" y="1425133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modern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83000" y="1425133"/>
              <a:ext cx="143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3041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3" name="Rounded Rectangle 2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0875" y="1742225"/>
            <a:ext cx="7962249" cy="2616490"/>
            <a:chOff x="-1124651" y="2725578"/>
            <a:chExt cx="6539100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8758" y="2725578"/>
              <a:ext cx="3235691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F6FB9F-55AE-4768-9972-FA57DFB9E2DB}"/>
              </a:ext>
            </a:extLst>
          </p:cNvPr>
          <p:cNvGrpSpPr/>
          <p:nvPr/>
        </p:nvGrpSpPr>
        <p:grpSpPr>
          <a:xfrm>
            <a:off x="1415172" y="5152856"/>
            <a:ext cx="6918931" cy="1077218"/>
            <a:chOff x="1598052" y="5126730"/>
            <a:chExt cx="5612469" cy="1077218"/>
          </a:xfrm>
        </p:grpSpPr>
        <p:sp>
          <p:nvSpPr>
            <p:cNvPr id="11" name="TextBox 10"/>
            <p:cNvSpPr txBox="1"/>
            <p:nvPr/>
          </p:nvSpPr>
          <p:spPr>
            <a:xfrm>
              <a:off x="1598052" y="5126730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1.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933479" y="5126730"/>
              <a:ext cx="5277042" cy="1077218"/>
              <a:chOff x="1511770" y="4794218"/>
              <a:chExt cx="5277042" cy="107721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527704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This street is               than that one.</a:t>
                </a:r>
                <a:endParaRPr lang="en-US" sz="32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294022" y="5247983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F4A0D69-BA11-407D-80A4-3B393C5757FF}"/>
              </a:ext>
            </a:extLst>
          </p:cNvPr>
          <p:cNvSpPr txBox="1"/>
          <p:nvPr/>
        </p:nvSpPr>
        <p:spPr>
          <a:xfrm>
            <a:off x="4047308" y="5144146"/>
            <a:ext cx="1313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noisier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1043" y="1742225"/>
            <a:ext cx="7954500" cy="2616490"/>
            <a:chOff x="-1124513" y="2725578"/>
            <a:chExt cx="6532736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4984" y="2725578"/>
              <a:ext cx="3223239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24513" y="2740220"/>
              <a:ext cx="3128517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7E7BB2-9D5A-4A88-AC32-E48917D94F50}"/>
              </a:ext>
            </a:extLst>
          </p:cNvPr>
          <p:cNvGrpSpPr/>
          <p:nvPr/>
        </p:nvGrpSpPr>
        <p:grpSpPr>
          <a:xfrm>
            <a:off x="158793" y="4956118"/>
            <a:ext cx="9222148" cy="584775"/>
            <a:chOff x="727004" y="5157903"/>
            <a:chExt cx="7875231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1265543" y="5157903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27004" y="5157903"/>
              <a:ext cx="7875231" cy="584775"/>
              <a:chOff x="498400" y="4794218"/>
              <a:chExt cx="7875231" cy="584775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98400" y="4794218"/>
                <a:ext cx="7875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2. A </a:t>
                </a:r>
                <a:r>
                  <a:rPr lang="en-US" sz="3200" dirty="0"/>
                  <a:t>city house is         </a:t>
                </a:r>
                <a:r>
                  <a:rPr lang="en-US" sz="3200" dirty="0" smtClean="0"/>
                  <a:t>                  than </a:t>
                </a:r>
                <a:r>
                  <a:rPr lang="en-US" sz="3200" dirty="0"/>
                  <a:t>a country </a:t>
                </a:r>
                <a:r>
                  <a:rPr lang="en-US" sz="3200" dirty="0" smtClean="0"/>
                  <a:t>house</a:t>
                </a:r>
                <a:r>
                  <a:rPr lang="en-US" sz="3200" dirty="0"/>
                  <a:t>.</a:t>
                </a:r>
                <a:endParaRPr lang="en-US" sz="32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036518" y="5208696"/>
                <a:ext cx="1920000" cy="8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58AFEA7-FD6D-4976-A379-E869AC3881F9}"/>
              </a:ext>
            </a:extLst>
          </p:cNvPr>
          <p:cNvSpPr txBox="1"/>
          <p:nvPr/>
        </p:nvSpPr>
        <p:spPr>
          <a:xfrm>
            <a:off x="3011671" y="4952044"/>
            <a:ext cx="2487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more modern</a:t>
            </a:r>
            <a:endParaRPr lang="en-US" sz="32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A04EAB-C791-467C-ABC5-FB875321DDAC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263BA79B-896C-43D0-B493-F6234F0F153A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4030BA-4A6E-4C29-93FF-E6845A0AB181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74A2C6-3AE6-4791-8644-1E5382D276E9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598749-C556-4D42-82B8-470F8B36AB97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668909-A041-430F-8CD5-1E37225FB7A8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20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6237" y="1742317"/>
            <a:ext cx="8371526" cy="2665987"/>
            <a:chOff x="-1408766" y="2725653"/>
            <a:chExt cx="6875224" cy="21894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3219" y="2766453"/>
              <a:ext cx="3223239" cy="21486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408766" y="2725653"/>
              <a:ext cx="3455438" cy="21891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313509" y="5157540"/>
            <a:ext cx="8743405" cy="954107"/>
            <a:chOff x="499467" y="4794218"/>
            <a:chExt cx="8743405" cy="954107"/>
          </a:xfrm>
        </p:grpSpPr>
        <p:sp>
          <p:nvSpPr>
            <p:cNvPr id="12" name="TextBox 11"/>
            <p:cNvSpPr txBox="1"/>
            <p:nvPr/>
          </p:nvSpPr>
          <p:spPr>
            <a:xfrm>
              <a:off x="499467" y="4794218"/>
              <a:ext cx="87434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3. Things </a:t>
              </a:r>
              <a:r>
                <a:rPr lang="en-US" sz="2800" dirty="0"/>
                <a:t>at a corner shop are               </a:t>
              </a:r>
              <a:r>
                <a:rPr lang="en-US" sz="2800" dirty="0" smtClean="0"/>
                <a:t>                than </a:t>
              </a:r>
              <a:r>
                <a:rPr lang="en-US" sz="2800" dirty="0"/>
                <a:t>things at a village market.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862521" y="5155553"/>
              <a:ext cx="2365417" cy="23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04951D-90F2-4E52-AD99-E0CAAA235098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18D4911C-09B4-4D2D-852B-B76E4B6F3696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5476AC-BC90-4937-87D4-8D2C5F7326BD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931222-579E-4D91-8122-BF9A594CE72A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3112DA-30AF-4D0F-B9A2-E7798F3AA836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493E47-7160-45E9-BD25-FE8C7CB45072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A678FD-4033-47EA-A86E-10A8ABB063C6}"/>
              </a:ext>
            </a:extLst>
          </p:cNvPr>
          <p:cNvSpPr txBox="1"/>
          <p:nvPr/>
        </p:nvSpPr>
        <p:spPr>
          <a:xfrm>
            <a:off x="4688886" y="5118629"/>
            <a:ext cx="2536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2800" dirty="0" smtClean="0">
                <a:solidFill>
                  <a:srgbClr val="00B050"/>
                </a:solidFill>
              </a:rPr>
              <a:t>more expensive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63055" y="1438567"/>
            <a:ext cx="7017890" cy="3224889"/>
            <a:chOff x="-1550825" y="2476195"/>
            <a:chExt cx="5763533" cy="26484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7054" y="2476195"/>
              <a:ext cx="1765654" cy="2648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50825" y="2808373"/>
              <a:ext cx="3677990" cy="20648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/>
          <p:cNvSpPr txBox="1"/>
          <p:nvPr/>
        </p:nvSpPr>
        <p:spPr>
          <a:xfrm>
            <a:off x="130629" y="5157540"/>
            <a:ext cx="9013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4. Life </a:t>
            </a:r>
            <a:r>
              <a:rPr lang="en-US" sz="3200" dirty="0"/>
              <a:t>in the countryside is  </a:t>
            </a:r>
            <a:r>
              <a:rPr lang="en-US" sz="3200" dirty="0" smtClean="0"/>
              <a:t>____________ </a:t>
            </a:r>
            <a:r>
              <a:rPr lang="en-US" sz="3200" dirty="0"/>
              <a:t>than life in the city.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BD7E9-52DA-4B1B-A7A0-A9BFCE46C0BF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6C7B0CD4-21F2-4609-839E-48ECDEA29D7D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2E02F7-39C7-4F6E-9947-6870BDA67A72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3202ED-9CA9-4564-A0FE-E0FE326D987F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ED43C6-F151-455C-9AC5-D553526AFB7E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7CD063-F5A0-4A65-ACD6-E11F71DD97C5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E230F8-8906-4F03-BA20-5950163F957B}"/>
              </a:ext>
            </a:extLst>
          </p:cNvPr>
          <p:cNvSpPr txBox="1"/>
          <p:nvPr/>
        </p:nvSpPr>
        <p:spPr>
          <a:xfrm>
            <a:off x="4775205" y="5147811"/>
            <a:ext cx="2724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more peaceful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56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944591" y="1226581"/>
            <a:ext cx="5091545" cy="1106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" y="-70767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9" y="27307"/>
            <a:ext cx="333425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3944592" y="27307"/>
            <a:ext cx="5418499" cy="1146954"/>
            <a:chOff x="2785071" y="416023"/>
            <a:chExt cx="5418499" cy="1146954"/>
          </a:xfrm>
        </p:grpSpPr>
        <p:sp>
          <p:nvSpPr>
            <p:cNvPr id="2" name="Rectangle 1"/>
            <p:cNvSpPr/>
            <p:nvPr/>
          </p:nvSpPr>
          <p:spPr>
            <a:xfrm>
              <a:off x="2785071" y="456968"/>
              <a:ext cx="5091545" cy="1106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7168" y="435502"/>
              <a:ext cx="50864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Draw a map of a </a:t>
              </a:r>
              <a:r>
                <a:rPr lang="en-US" sz="2200" b="1" dirty="0" err="1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neighbourhood</a:t>
              </a:r>
              <a:r>
                <a:rPr lang="en-US" sz="2200" b="1" dirty="0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Write names of at least five places on your map.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5071" y="416023"/>
              <a:ext cx="448208" cy="48699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8" y="529045"/>
            <a:ext cx="3952875" cy="19107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6255" y="2473029"/>
            <a:ext cx="8811491" cy="4229108"/>
          </a:xfrm>
          <a:prstGeom prst="roundRect">
            <a:avLst>
              <a:gd name="adj" fmla="val 10279"/>
            </a:avLst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" y="2070656"/>
            <a:ext cx="3139786" cy="148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89" y="2481664"/>
            <a:ext cx="2862263" cy="219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8" y="5018396"/>
            <a:ext cx="2095090" cy="1683741"/>
          </a:xfrm>
          <a:prstGeom prst="round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8605" y="1215068"/>
            <a:ext cx="49253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</a:t>
            </a:r>
            <a:r>
              <a:rPr lang="en-US" sz="2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Take turns to ask for and give directions to the places on the map.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93" y="1205542"/>
            <a:ext cx="409697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0" y="1489166"/>
            <a:ext cx="6418217" cy="584775"/>
          </a:xfrm>
          <a:prstGeom prst="rect">
            <a:avLst/>
          </a:prstGeom>
          <a:solidFill>
            <a:schemeClr val="accent4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have you learnt in this lesson?</a:t>
            </a:r>
            <a:endParaRPr lang="en-US" sz="32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51826576"/>
              </p:ext>
            </p:extLst>
          </p:nvPr>
        </p:nvGraphicFramePr>
        <p:xfrm>
          <a:off x="1375955" y="2633616"/>
          <a:ext cx="6008914" cy="2931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95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4913" y="4973638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1428797" y="2431932"/>
            <a:ext cx="5130552" cy="789316"/>
          </a:xfrm>
          <a:prstGeom prst="rect">
            <a:avLst/>
          </a:prstGeom>
          <a:noFill/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600" kern="10" dirty="0" smtClean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US" sz="1600" kern="10" dirty="0" smtClean="0">
                <a:solidFill>
                  <a:schemeClr val="accent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HOMEWORK</a:t>
            </a:r>
            <a:r>
              <a:rPr lang="en-US" sz="1600" kern="10" dirty="0" smtClean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endParaRPr lang="en-US" sz="1600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1600200" y="2743200"/>
            <a:ext cx="822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1646728" y="3490050"/>
            <a:ext cx="684412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lvl="0"/>
            <a:r>
              <a:rPr lang="en-US" sz="3200" dirty="0" smtClean="0"/>
              <a:t>- Rewrite </a:t>
            </a:r>
            <a:r>
              <a:rPr lang="en-US" sz="3200" dirty="0"/>
              <a:t>about your </a:t>
            </a:r>
            <a:r>
              <a:rPr lang="en-US" sz="3200" dirty="0" smtClean="0"/>
              <a:t>own</a:t>
            </a:r>
          </a:p>
          <a:p>
            <a:pPr lvl="0"/>
            <a:r>
              <a:rPr lang="en-US" sz="3200" dirty="0"/>
              <a:t> </a:t>
            </a:r>
            <a:r>
              <a:rPr lang="en-US" sz="3200" dirty="0" smtClean="0"/>
              <a:t>  </a:t>
            </a:r>
            <a:r>
              <a:rPr lang="en-US" sz="3200" dirty="0" err="1" smtClean="0"/>
              <a:t>neighbourhood</a:t>
            </a:r>
            <a:r>
              <a:rPr lang="en-US" sz="3200" dirty="0"/>
              <a:t>. </a:t>
            </a:r>
            <a:endParaRPr lang="en-US" sz="3200" dirty="0" smtClean="0"/>
          </a:p>
          <a:p>
            <a:pPr lvl="0"/>
            <a:r>
              <a:rPr lang="en-US" sz="3200" dirty="0" smtClean="0"/>
              <a:t>- Prepare </a:t>
            </a:r>
            <a:r>
              <a:rPr lang="en-US" sz="3200" dirty="0"/>
              <a:t>for the next lesson:</a:t>
            </a:r>
          </a:p>
          <a:p>
            <a:r>
              <a:rPr lang="en-US" sz="3200" dirty="0"/>
              <a:t>  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00B050"/>
                </a:solidFill>
              </a:rPr>
              <a:t>Unit </a:t>
            </a:r>
            <a:r>
              <a:rPr lang="en-US" sz="3200" dirty="0">
                <a:solidFill>
                  <a:srgbClr val="00B050"/>
                </a:solidFill>
              </a:rPr>
              <a:t>5 – Lesson 1: </a:t>
            </a:r>
            <a:r>
              <a:rPr lang="en-US" sz="3200" dirty="0" smtClean="0">
                <a:solidFill>
                  <a:srgbClr val="00B050"/>
                </a:solidFill>
              </a:rPr>
              <a:t>Getting started</a:t>
            </a:r>
            <a:r>
              <a:rPr lang="en-US" sz="3200" dirty="0" smtClean="0"/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ction Button: Sound 1">
            <a:hlinkClick r:id="rId6" action="ppaction://hlinkfile" highlightClick="1"/>
          </p:cNvPr>
          <p:cNvSpPr/>
          <p:nvPr/>
        </p:nvSpPr>
        <p:spPr>
          <a:xfrm>
            <a:off x="8473440" y="5547360"/>
            <a:ext cx="600891" cy="609600"/>
          </a:xfrm>
          <a:prstGeom prst="actionButtonSoun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399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0789" y="2189123"/>
            <a:ext cx="6058069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Thank you </a:t>
            </a:r>
          </a:p>
          <a:p>
            <a:pPr algn="ctr"/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for your attention!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9653" y="156121"/>
            <a:ext cx="7886700" cy="6624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Watch the video clip</a:t>
            </a:r>
            <a:endParaRPr lang="en-US" dirty="0"/>
          </a:p>
        </p:txBody>
      </p:sp>
      <p:pic>
        <p:nvPicPr>
          <p:cNvPr id="5" name="290499251113437868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958" y="911224"/>
            <a:ext cx="7961010" cy="5306695"/>
          </a:xfrm>
        </p:spPr>
      </p:pic>
    </p:spTree>
    <p:extLst>
      <p:ext uri="{BB962C8B-B14F-4D97-AF65-F5344CB8AC3E}">
        <p14:creationId xmlns:p14="http://schemas.microsoft.com/office/powerpoint/2010/main" val="154355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640080"/>
            <a:ext cx="7589520" cy="493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D8BBF8-18FE-4769-AEA6-183D772F76C3}"/>
              </a:ext>
            </a:extLst>
          </p:cNvPr>
          <p:cNvSpPr txBox="1"/>
          <p:nvPr/>
        </p:nvSpPr>
        <p:spPr>
          <a:xfrm>
            <a:off x="3505177" y="5643155"/>
            <a:ext cx="2168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1.</a:t>
            </a:r>
            <a:r>
              <a:rPr lang="en-US" sz="4000" b="1" dirty="0">
                <a:solidFill>
                  <a:srgbClr val="4462A6"/>
                </a:solidFill>
              </a:rPr>
              <a:t> </a:t>
            </a:r>
            <a:r>
              <a:rPr lang="en-US" sz="4000" dirty="0">
                <a:solidFill>
                  <a:srgbClr val="00B050"/>
                </a:solidFill>
              </a:rPr>
              <a:t>temple</a:t>
            </a:r>
          </a:p>
        </p:txBody>
      </p:sp>
    </p:spTree>
    <p:extLst>
      <p:ext uri="{BB962C8B-B14F-4D97-AF65-F5344CB8AC3E}">
        <p14:creationId xmlns:p14="http://schemas.microsoft.com/office/powerpoint/2010/main" val="24671383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6" y="612354"/>
            <a:ext cx="7619999" cy="4961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F68A83-BD8B-4408-8FFE-AC20173C1CC6}"/>
              </a:ext>
            </a:extLst>
          </p:cNvPr>
          <p:cNvSpPr txBox="1"/>
          <p:nvPr/>
        </p:nvSpPr>
        <p:spPr>
          <a:xfrm>
            <a:off x="2852142" y="5617028"/>
            <a:ext cx="3718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2.</a:t>
            </a:r>
            <a:r>
              <a:rPr lang="en-US" sz="4000" b="1" dirty="0">
                <a:solidFill>
                  <a:srgbClr val="4462A6"/>
                </a:solidFill>
              </a:rPr>
              <a:t> </a:t>
            </a:r>
            <a:r>
              <a:rPr lang="en-US" sz="4000" dirty="0">
                <a:solidFill>
                  <a:srgbClr val="00B050"/>
                </a:solidFill>
              </a:rPr>
              <a:t>railway station</a:t>
            </a:r>
          </a:p>
        </p:txBody>
      </p:sp>
    </p:spTree>
    <p:extLst>
      <p:ext uri="{BB962C8B-B14F-4D97-AF65-F5344CB8AC3E}">
        <p14:creationId xmlns:p14="http://schemas.microsoft.com/office/powerpoint/2010/main" val="39234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640080"/>
            <a:ext cx="7616952" cy="4965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08DDE-27CF-4429-907E-24369C651D19}"/>
              </a:ext>
            </a:extLst>
          </p:cNvPr>
          <p:cNvSpPr txBox="1"/>
          <p:nvPr/>
        </p:nvSpPr>
        <p:spPr>
          <a:xfrm>
            <a:off x="3657362" y="5643154"/>
            <a:ext cx="2107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3.</a:t>
            </a:r>
            <a:r>
              <a:rPr lang="en-US" sz="4000" b="1" dirty="0">
                <a:solidFill>
                  <a:srgbClr val="4462A6"/>
                </a:solidFill>
              </a:rPr>
              <a:t> </a:t>
            </a:r>
            <a:r>
              <a:rPr lang="en-US" sz="4000" dirty="0">
                <a:solidFill>
                  <a:srgbClr val="00B050"/>
                </a:solidFill>
              </a:rPr>
              <a:t>square</a:t>
            </a:r>
          </a:p>
        </p:txBody>
      </p:sp>
    </p:spTree>
    <p:extLst>
      <p:ext uri="{BB962C8B-B14F-4D97-AF65-F5344CB8AC3E}">
        <p14:creationId xmlns:p14="http://schemas.microsoft.com/office/powerpoint/2010/main" val="41315794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" y="640080"/>
            <a:ext cx="7708392" cy="4873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94FB7C-6159-4728-AE7B-7AB88E7343C8}"/>
              </a:ext>
            </a:extLst>
          </p:cNvPr>
          <p:cNvSpPr txBox="1"/>
          <p:nvPr/>
        </p:nvSpPr>
        <p:spPr>
          <a:xfrm>
            <a:off x="3273310" y="5590903"/>
            <a:ext cx="2788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4.</a:t>
            </a:r>
            <a:r>
              <a:rPr lang="en-US" sz="4000" b="1" dirty="0">
                <a:solidFill>
                  <a:srgbClr val="4462A6"/>
                </a:solidFill>
              </a:rPr>
              <a:t> </a:t>
            </a:r>
            <a:r>
              <a:rPr lang="en-US" sz="4000" dirty="0">
                <a:solidFill>
                  <a:srgbClr val="00B050"/>
                </a:solidFill>
              </a:rPr>
              <a:t>art gallery</a:t>
            </a:r>
          </a:p>
        </p:txBody>
      </p:sp>
    </p:spTree>
    <p:extLst>
      <p:ext uri="{BB962C8B-B14F-4D97-AF65-F5344CB8AC3E}">
        <p14:creationId xmlns:p14="http://schemas.microsoft.com/office/powerpoint/2010/main" val="203632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640080"/>
            <a:ext cx="7680960" cy="484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C96032-C4FC-4E6A-AB54-DE3E64649342}"/>
              </a:ext>
            </a:extLst>
          </p:cNvPr>
          <p:cNvSpPr txBox="1"/>
          <p:nvPr/>
        </p:nvSpPr>
        <p:spPr>
          <a:xfrm>
            <a:off x="3310450" y="5564777"/>
            <a:ext cx="2645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5.</a:t>
            </a:r>
            <a:r>
              <a:rPr lang="en-US" sz="4000" b="1" dirty="0">
                <a:solidFill>
                  <a:srgbClr val="4462A6"/>
                </a:solidFill>
              </a:rPr>
              <a:t> </a:t>
            </a:r>
            <a:r>
              <a:rPr lang="en-US" sz="4000" dirty="0">
                <a:solidFill>
                  <a:srgbClr val="00B050"/>
                </a:solidFill>
              </a:rPr>
              <a:t>cathedral</a:t>
            </a:r>
          </a:p>
        </p:txBody>
      </p:sp>
    </p:spTree>
    <p:extLst>
      <p:ext uri="{BB962C8B-B14F-4D97-AF65-F5344CB8AC3E}">
        <p14:creationId xmlns:p14="http://schemas.microsoft.com/office/powerpoint/2010/main" val="11982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640080"/>
            <a:ext cx="7589520" cy="493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C96032-C4FC-4E6A-AB54-DE3E64649342}"/>
              </a:ext>
            </a:extLst>
          </p:cNvPr>
          <p:cNvSpPr txBox="1"/>
          <p:nvPr/>
        </p:nvSpPr>
        <p:spPr>
          <a:xfrm>
            <a:off x="2943481" y="5636020"/>
            <a:ext cx="3344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6</a:t>
            </a:r>
            <a:r>
              <a:rPr lang="en-US" sz="4000" b="1" dirty="0" smtClean="0">
                <a:solidFill>
                  <a:srgbClr val="0070C0"/>
                </a:solidFill>
              </a:rPr>
              <a:t>.</a:t>
            </a:r>
            <a:r>
              <a:rPr lang="en-US" sz="4000" b="1" dirty="0" smtClean="0">
                <a:solidFill>
                  <a:srgbClr val="4462A6"/>
                </a:solidFill>
              </a:rPr>
              <a:t> </a:t>
            </a:r>
            <a:r>
              <a:rPr lang="en-US" sz="4000" dirty="0" smtClean="0">
                <a:solidFill>
                  <a:srgbClr val="00B050"/>
                </a:solidFill>
              </a:rPr>
              <a:t>supermarket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81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8496</TotalTime>
  <Words>484</Words>
  <Application>Microsoft Office PowerPoint</Application>
  <PresentationFormat>On-screen Show (4:3)</PresentationFormat>
  <Paragraphs>166</Paragraphs>
  <Slides>29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.VnAristote</vt:lpstr>
      <vt:lpstr>Arial</vt:lpstr>
      <vt:lpstr>Calibri</vt:lpstr>
      <vt:lpstr>Calibri Light</vt:lpstr>
      <vt:lpstr>Comic Sans MS</vt:lpstr>
      <vt:lpstr>Impact</vt:lpstr>
      <vt:lpstr>Times New Roman</vt:lpstr>
      <vt:lpstr>Verdana</vt:lpstr>
      <vt:lpstr>VNI-Times</vt:lpstr>
      <vt:lpstr>Wingdings</vt:lpstr>
      <vt:lpstr>Office Theme</vt:lpstr>
      <vt:lpstr>PowerPoint Presentation</vt:lpstr>
      <vt:lpstr>PowerPoint Presentation</vt:lpstr>
      <vt:lpstr>Watch the video 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cheetah is                      the horse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DUC HOANG</cp:lastModifiedBy>
  <cp:revision>237</cp:revision>
  <dcterms:created xsi:type="dcterms:W3CDTF">2020-12-09T02:04:09Z</dcterms:created>
  <dcterms:modified xsi:type="dcterms:W3CDTF">2022-11-08T15:53:38Z</dcterms:modified>
</cp:coreProperties>
</file>