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3" r:id="rId1"/>
  </p:sldMasterIdLst>
  <p:notesMasterIdLst>
    <p:notesMasterId r:id="rId15"/>
  </p:notesMasterIdLst>
  <p:sldIdLst>
    <p:sldId id="256" r:id="rId2"/>
    <p:sldId id="257" r:id="rId3"/>
    <p:sldId id="273" r:id="rId4"/>
    <p:sldId id="259" r:id="rId5"/>
    <p:sldId id="262" r:id="rId6"/>
    <p:sldId id="260" r:id="rId7"/>
    <p:sldId id="308" r:id="rId8"/>
    <p:sldId id="268" r:id="rId9"/>
    <p:sldId id="264" r:id="rId10"/>
    <p:sldId id="258" r:id="rId11"/>
    <p:sldId id="263" r:id="rId12"/>
    <p:sldId id="261" r:id="rId13"/>
    <p:sldId id="270" r:id="rId14"/>
  </p:sldIdLst>
  <p:sldSz cx="9144000" cy="5143500" type="screen16x9"/>
  <p:notesSz cx="6858000" cy="9144000"/>
  <p:embeddedFontLst>
    <p:embeddedFont>
      <p:font typeface="Antic" pitchFamily="2" charset="77"/>
      <p:regular r:id="rId16"/>
    </p:embeddedFont>
    <p:embeddedFont>
      <p:font typeface="Barriecito" pitchFamily="2" charset="77"/>
      <p:regular r:id="rId17"/>
    </p:embeddedFont>
    <p:embeddedFont>
      <p:font typeface="Bebas Neue" panose="020B0606020202050201" pitchFamily="34" charset="77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Roboto Condensed Light" panose="020F0302020204030204" pitchFamily="34" charset="0"/>
      <p:regular r:id="rId23"/>
      <p: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D9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BFA9F45-C514-492F-90DC-2219CE253507}">
  <a:tblStyle styleId="{8BFA9F45-C514-492F-90DC-2219CE25350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958"/>
    <p:restoredTop sz="94646"/>
  </p:normalViewPr>
  <p:slideViewPr>
    <p:cSldViewPr snapToGrid="0" snapToObjects="1">
      <p:cViewPr varScale="1">
        <p:scale>
          <a:sx n="141" d="100"/>
          <a:sy n="141" d="100"/>
        </p:scale>
        <p:origin x="208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e882cbaad8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e882cbaad8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eaa3974c8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eaa3974c8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eaa3974c8b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eaa3974c8b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eaa3974c8b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eaa3974c8b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eb2233bc12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eb2233bc12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eaa3974c8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eaa3974c8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eb2233bc12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eb2233bc12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eaa3974c8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eaa3974c8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eaa3974c8b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eaa3974c8b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eaa3974c8b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eaa3974c8b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eaa3974c8b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eaa3974c8b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3566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eb2233bc12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eb2233bc12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eaa3974c8b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eaa3974c8b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5100" y="1443350"/>
            <a:ext cx="4773000" cy="22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700">
                <a:solidFill>
                  <a:srgbClr val="191919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5100" y="3913000"/>
            <a:ext cx="3621600" cy="1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  <a:latin typeface="Antic"/>
                <a:ea typeface="Antic"/>
                <a:cs typeface="Antic"/>
                <a:sym typeface="Ant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1184574" y="3521263"/>
            <a:ext cx="44436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"/>
          </p:nvPr>
        </p:nvSpPr>
        <p:spPr>
          <a:xfrm>
            <a:off x="1184574" y="1386075"/>
            <a:ext cx="4443600" cy="1740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subTitle" idx="1"/>
          </p:nvPr>
        </p:nvSpPr>
        <p:spPr>
          <a:xfrm>
            <a:off x="1705838" y="3168125"/>
            <a:ext cx="20775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subTitle" idx="2"/>
          </p:nvPr>
        </p:nvSpPr>
        <p:spPr>
          <a:xfrm>
            <a:off x="5360663" y="3168125"/>
            <a:ext cx="20775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3"/>
          </p:nvPr>
        </p:nvSpPr>
        <p:spPr>
          <a:xfrm>
            <a:off x="1705838" y="3589875"/>
            <a:ext cx="20775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4"/>
          </p:nvPr>
        </p:nvSpPr>
        <p:spPr>
          <a:xfrm>
            <a:off x="5360663" y="3589875"/>
            <a:ext cx="20775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4271" flipH="1">
            <a:off x="7585878" y="3048900"/>
            <a:ext cx="2306303" cy="2377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7200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ubTitle" idx="1"/>
          </p:nvPr>
        </p:nvSpPr>
        <p:spPr>
          <a:xfrm>
            <a:off x="7200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title" idx="2"/>
          </p:nvPr>
        </p:nvSpPr>
        <p:spPr>
          <a:xfrm>
            <a:off x="34038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ubTitle" idx="3"/>
          </p:nvPr>
        </p:nvSpPr>
        <p:spPr>
          <a:xfrm>
            <a:off x="34038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title" idx="4"/>
          </p:nvPr>
        </p:nvSpPr>
        <p:spPr>
          <a:xfrm>
            <a:off x="60876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subTitle" idx="5"/>
          </p:nvPr>
        </p:nvSpPr>
        <p:spPr>
          <a:xfrm>
            <a:off x="60876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715100" y="19983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subTitle" idx="1"/>
          </p:nvPr>
        </p:nvSpPr>
        <p:spPr>
          <a:xfrm>
            <a:off x="715100" y="25849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title" idx="2"/>
          </p:nvPr>
        </p:nvSpPr>
        <p:spPr>
          <a:xfrm>
            <a:off x="4592960" y="19983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subTitle" idx="3"/>
          </p:nvPr>
        </p:nvSpPr>
        <p:spPr>
          <a:xfrm>
            <a:off x="4592960" y="25849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title" idx="4"/>
          </p:nvPr>
        </p:nvSpPr>
        <p:spPr>
          <a:xfrm>
            <a:off x="2654030" y="31269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subTitle" idx="5"/>
          </p:nvPr>
        </p:nvSpPr>
        <p:spPr>
          <a:xfrm>
            <a:off x="2654030" y="37135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title" idx="6"/>
          </p:nvPr>
        </p:nvSpPr>
        <p:spPr>
          <a:xfrm>
            <a:off x="6531889" y="31269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7"/>
          </p:nvPr>
        </p:nvSpPr>
        <p:spPr>
          <a:xfrm>
            <a:off x="6531889" y="37135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19" name="Google Shape;119;p20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1233175" y="2321951"/>
            <a:ext cx="6677700" cy="5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3908550" y="1337825"/>
            <a:ext cx="1326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91925" y="2960275"/>
            <a:ext cx="4360200" cy="47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139251">
            <a:off x="6914351" y="3174401"/>
            <a:ext cx="2449151" cy="252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3">
            <a:alphaModFix/>
          </a:blip>
          <a:srcRect t="18302" b="18302"/>
          <a:stretch/>
        </p:blipFill>
        <p:spPr>
          <a:xfrm rot="-901521">
            <a:off x="-407314" y="-345625"/>
            <a:ext cx="2964408" cy="1937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720000" y="1054625"/>
            <a:ext cx="7704000" cy="35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1" name="Google Shape;21;p4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715100" y="3018682"/>
            <a:ext cx="47433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715100" y="1603175"/>
            <a:ext cx="47433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3"/>
          </p:nvPr>
        </p:nvSpPr>
        <p:spPr>
          <a:xfrm>
            <a:off x="715100" y="3411972"/>
            <a:ext cx="4743300" cy="8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4"/>
          </p:nvPr>
        </p:nvSpPr>
        <p:spPr>
          <a:xfrm>
            <a:off x="715100" y="1996476"/>
            <a:ext cx="4743300" cy="8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332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715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36" name="Google Shape;36;p8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715100" y="1567050"/>
            <a:ext cx="574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715100" y="2408850"/>
            <a:ext cx="5747100" cy="11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0" name="Google Shape;40;p9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29488" y="-1534511"/>
            <a:ext cx="2307901" cy="337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350200" y="1234625"/>
            <a:ext cx="3852300" cy="279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1153676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1350200" y="1595677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3"/>
          </p:nvPr>
        </p:nvSpPr>
        <p:spPr>
          <a:xfrm>
            <a:off x="1350200" y="3877979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" hasCustomPrompt="1"/>
          </p:nvPr>
        </p:nvSpPr>
        <p:spPr>
          <a:xfrm>
            <a:off x="715100" y="2061733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5"/>
          </p:nvPr>
        </p:nvSpPr>
        <p:spPr>
          <a:xfrm>
            <a:off x="1350200" y="4319901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6"/>
          </p:nvPr>
        </p:nvSpPr>
        <p:spPr>
          <a:xfrm>
            <a:off x="1350200" y="2061732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3877979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8"/>
          </p:nvPr>
        </p:nvSpPr>
        <p:spPr>
          <a:xfrm>
            <a:off x="1350200" y="2503730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9"/>
          </p:nvPr>
        </p:nvSpPr>
        <p:spPr>
          <a:xfrm>
            <a:off x="1350200" y="2969871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3" hasCustomPrompt="1"/>
          </p:nvPr>
        </p:nvSpPr>
        <p:spPr>
          <a:xfrm>
            <a:off x="720000" y="2969817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4"/>
          </p:nvPr>
        </p:nvSpPr>
        <p:spPr>
          <a:xfrm>
            <a:off x="1350200" y="3411783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60" r:id="rId10"/>
    <p:sldLayoutId id="2147483662" r:id="rId11"/>
    <p:sldLayoutId id="2147483663" r:id="rId12"/>
    <p:sldLayoutId id="2147483666" r:id="rId13"/>
    <p:sldLayoutId id="2147483671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hyperlink" Target="http://audio.tflat.vn/audio/t/h/there_is_a_5832a0f07f8b9a10088b46fc.mp3" TargetMode="External"/><Relationship Id="rId7" Type="http://schemas.microsoft.com/office/2007/relationships/hdphoto" Target="../media/hdphoto16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microsoft.com/office/2007/relationships/hdphoto" Target="../media/hdphoto14.wdp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8.pn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7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6.wdp"/><Relationship Id="rId5" Type="http://schemas.microsoft.com/office/2007/relationships/hdphoto" Target="../media/hdphoto5.wdp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jpg"/><Relationship Id="rId7" Type="http://schemas.microsoft.com/office/2007/relationships/hdphoto" Target="../media/hdphoto10.wdp"/><Relationship Id="rId12" Type="http://schemas.microsoft.com/office/2007/relationships/hdphoto" Target="../media/hdphoto1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microsoft.com/office/2007/relationships/hdphoto" Target="../media/hdphoto9.wdp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8"/>
          <p:cNvSpPr txBox="1">
            <a:spLocks noGrp="1"/>
          </p:cNvSpPr>
          <p:nvPr>
            <p:ph type="ctrTitle"/>
          </p:nvPr>
        </p:nvSpPr>
        <p:spPr>
          <a:xfrm>
            <a:off x="31251" y="1221083"/>
            <a:ext cx="5328348" cy="23581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dk1"/>
                </a:solidFill>
                <a:latin typeface="DIN Condensed" pitchFamily="2" charset="0"/>
              </a:rPr>
              <a:t>Unit 5. </a:t>
            </a:r>
            <a:br>
              <a:rPr lang="en" sz="7200" dirty="0">
                <a:solidFill>
                  <a:schemeClr val="dk1"/>
                </a:solidFill>
                <a:latin typeface="DIN Condensed" pitchFamily="2" charset="0"/>
              </a:rPr>
            </a:br>
            <a:r>
              <a:rPr lang="en" sz="7200" dirty="0">
                <a:solidFill>
                  <a:schemeClr val="dk1"/>
                </a:solidFill>
                <a:latin typeface="DIN Condensed" pitchFamily="2" charset="0"/>
              </a:rPr>
              <a:t>Food and Drink</a:t>
            </a:r>
            <a:endParaRPr sz="7200" dirty="0">
              <a:latin typeface="DIN Condensed" pitchFamily="2" charset="0"/>
            </a:endParaRPr>
          </a:p>
        </p:txBody>
      </p:sp>
      <p:sp>
        <p:nvSpPr>
          <p:cNvPr id="170" name="Google Shape;170;p28"/>
          <p:cNvSpPr/>
          <p:nvPr/>
        </p:nvSpPr>
        <p:spPr>
          <a:xfrm>
            <a:off x="963497" y="3514717"/>
            <a:ext cx="3708600" cy="4077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8"/>
          <p:cNvSpPr txBox="1">
            <a:spLocks noGrp="1"/>
          </p:cNvSpPr>
          <p:nvPr>
            <p:ph type="subTitle" idx="1"/>
          </p:nvPr>
        </p:nvSpPr>
        <p:spPr>
          <a:xfrm>
            <a:off x="1523682" y="3620467"/>
            <a:ext cx="3621600" cy="1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Lesson 3. A closer look 2</a:t>
            </a:r>
            <a:endParaRPr sz="1800" dirty="0"/>
          </a:p>
        </p:txBody>
      </p:sp>
      <p:pic>
        <p:nvPicPr>
          <p:cNvPr id="172" name="Google Shape;172;p28"/>
          <p:cNvPicPr preferRelativeResize="0"/>
          <p:nvPr/>
        </p:nvPicPr>
        <p:blipFill rotWithShape="1">
          <a:blip r:embed="rId3">
            <a:alphaModFix/>
          </a:blip>
          <a:srcRect t="14434"/>
          <a:stretch/>
        </p:blipFill>
        <p:spPr>
          <a:xfrm>
            <a:off x="4968200" y="1255100"/>
            <a:ext cx="4144549" cy="3654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0"/>
          <p:cNvSpPr/>
          <p:nvPr/>
        </p:nvSpPr>
        <p:spPr>
          <a:xfrm>
            <a:off x="142386" y="3451830"/>
            <a:ext cx="5567896" cy="719167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2" name="Google Shape;192;p30"/>
          <p:cNvSpPr/>
          <p:nvPr/>
        </p:nvSpPr>
        <p:spPr>
          <a:xfrm>
            <a:off x="147287" y="3451828"/>
            <a:ext cx="739404" cy="719166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3" name="Google Shape;193;p30"/>
          <p:cNvSpPr/>
          <p:nvPr/>
        </p:nvSpPr>
        <p:spPr>
          <a:xfrm>
            <a:off x="142386" y="2514737"/>
            <a:ext cx="5567897" cy="719167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4" name="Google Shape;194;p30"/>
          <p:cNvSpPr/>
          <p:nvPr/>
        </p:nvSpPr>
        <p:spPr>
          <a:xfrm>
            <a:off x="147287" y="2514737"/>
            <a:ext cx="739404" cy="719166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5" name="Google Shape;195;p30"/>
          <p:cNvSpPr/>
          <p:nvPr/>
        </p:nvSpPr>
        <p:spPr>
          <a:xfrm>
            <a:off x="142386" y="1606454"/>
            <a:ext cx="5567898" cy="719167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6" name="Google Shape;196;p30"/>
          <p:cNvSpPr/>
          <p:nvPr/>
        </p:nvSpPr>
        <p:spPr>
          <a:xfrm>
            <a:off x="147287" y="1607758"/>
            <a:ext cx="739404" cy="719166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7" name="Google Shape;197;p30"/>
          <p:cNvSpPr/>
          <p:nvPr/>
        </p:nvSpPr>
        <p:spPr>
          <a:xfrm>
            <a:off x="142387" y="699295"/>
            <a:ext cx="5567899" cy="719167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8" name="Google Shape;198;p30"/>
          <p:cNvSpPr/>
          <p:nvPr/>
        </p:nvSpPr>
        <p:spPr>
          <a:xfrm>
            <a:off x="142387" y="699296"/>
            <a:ext cx="739404" cy="719166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9" name="Google Shape;199;p30">
            <a:hlinkClick r:id="rId3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896434" y="878413"/>
            <a:ext cx="5179670" cy="3612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ts val="2800"/>
              </a:lnSpc>
            </a:pP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much water do you drink every day? </a:t>
            </a:r>
            <a:endParaRPr lang="en-VN" dirty="0">
              <a:solidFill>
                <a:schemeClr val="accent1"/>
              </a:solidFill>
            </a:endParaRPr>
          </a:p>
        </p:txBody>
      </p:sp>
      <p:sp>
        <p:nvSpPr>
          <p:cNvPr id="200" name="Google Shape;200;p30"/>
          <p:cNvSpPr txBox="1">
            <a:spLocks noGrp="1"/>
          </p:cNvSpPr>
          <p:nvPr>
            <p:ph type="title" idx="2"/>
          </p:nvPr>
        </p:nvSpPr>
        <p:spPr>
          <a:xfrm>
            <a:off x="221253" y="660070"/>
            <a:ext cx="635100" cy="7528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uFill>
                  <a:noFill/>
                </a:uFill>
                <a:latin typeface="Calibri" panose="020F0502020204030204" pitchFamily="34" charset="0"/>
                <a:cs typeface="Calibri" panose="020F050202020403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01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2" name="Google Shape;202;p30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856353" y="3608985"/>
            <a:ext cx="4755645" cy="44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ts val="2800"/>
              </a:lnSpc>
            </a:pP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many bananas do you eat every week? </a:t>
            </a:r>
            <a:endParaRPr lang="en-VN" dirty="0">
              <a:solidFill>
                <a:schemeClr val="accent1"/>
              </a:solidFill>
            </a:endParaRPr>
          </a:p>
        </p:txBody>
      </p:sp>
      <p:sp>
        <p:nvSpPr>
          <p:cNvPr id="203" name="Google Shape;203;p30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189638" y="1608078"/>
            <a:ext cx="635100" cy="7528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02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5" name="Google Shape;205;p30">
            <a:hlinkClick r:id="" action="ppaction://noaction"/>
          </p:cNvPr>
          <p:cNvSpPr txBox="1">
            <a:spLocks noGrp="1"/>
          </p:cNvSpPr>
          <p:nvPr>
            <p:ph type="title" idx="6"/>
          </p:nvPr>
        </p:nvSpPr>
        <p:spPr>
          <a:xfrm>
            <a:off x="856353" y="1745087"/>
            <a:ext cx="4904330" cy="44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ts val="2800"/>
              </a:lnSpc>
            </a:pP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many books did you read last month?</a:t>
            </a:r>
            <a:endParaRPr lang="en-VN" dirty="0">
              <a:solidFill>
                <a:schemeClr val="accent1"/>
              </a:solidFill>
            </a:endParaRPr>
          </a:p>
        </p:txBody>
      </p:sp>
      <p:sp>
        <p:nvSpPr>
          <p:cNvPr id="206" name="Google Shape;206;p30">
            <a:hlinkClick r:id="" action="ppaction://noaction"/>
          </p:cNvPr>
          <p:cNvSpPr txBox="1">
            <a:spLocks noGrp="1"/>
          </p:cNvSpPr>
          <p:nvPr>
            <p:ph type="title" idx="7"/>
          </p:nvPr>
        </p:nvSpPr>
        <p:spPr>
          <a:xfrm>
            <a:off x="194538" y="3453493"/>
            <a:ext cx="635100" cy="7528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04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8" name="Google Shape;208;p30">
            <a:hlinkClick r:id="" action="ppaction://noaction"/>
          </p:cNvPr>
          <p:cNvSpPr txBox="1">
            <a:spLocks noGrp="1"/>
          </p:cNvSpPr>
          <p:nvPr>
            <p:ph type="title" idx="9"/>
          </p:nvPr>
        </p:nvSpPr>
        <p:spPr>
          <a:xfrm>
            <a:off x="856353" y="2630891"/>
            <a:ext cx="4985385" cy="44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ts val="2800"/>
              </a:lnSpc>
            </a:pP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many films did you watch last year? </a:t>
            </a:r>
            <a:endParaRPr lang="en-VN" dirty="0">
              <a:solidFill>
                <a:schemeClr val="accent1"/>
              </a:solidFill>
            </a:endParaRPr>
          </a:p>
        </p:txBody>
      </p:sp>
      <p:sp>
        <p:nvSpPr>
          <p:cNvPr id="209" name="Google Shape;209;p30">
            <a:hlinkClick r:id="" action="ppaction://noaction"/>
          </p:cNvPr>
          <p:cNvSpPr txBox="1">
            <a:spLocks noGrp="1"/>
          </p:cNvSpPr>
          <p:nvPr>
            <p:ph type="title" idx="13"/>
          </p:nvPr>
        </p:nvSpPr>
        <p:spPr>
          <a:xfrm>
            <a:off x="194538" y="2516012"/>
            <a:ext cx="635100" cy="7528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03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1" name="Google Shape;211;p30"/>
          <p:cNvSpPr txBox="1">
            <a:spLocks noGrp="1"/>
          </p:cNvSpPr>
          <p:nvPr>
            <p:ph type="title" idx="15"/>
          </p:nvPr>
        </p:nvSpPr>
        <p:spPr>
          <a:xfrm>
            <a:off x="142387" y="33718"/>
            <a:ext cx="9227563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 4. (p 54) Work in pairs.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</a:t>
            </a:r>
            <a:r>
              <a:rPr lang="e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answer, using the questions in Ex 3.</a:t>
            </a:r>
            <a:endParaRPr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6" name="Google Shape;21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18218" y="3411717"/>
            <a:ext cx="2151732" cy="198538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191;p30">
            <a:extLst>
              <a:ext uri="{FF2B5EF4-FFF2-40B4-BE49-F238E27FC236}">
                <a16:creationId xmlns:a16="http://schemas.microsoft.com/office/drawing/2014/main" id="{C1C03C19-3432-274D-9CF4-EE83F7314269}"/>
              </a:ext>
            </a:extLst>
          </p:cNvPr>
          <p:cNvSpPr/>
          <p:nvPr/>
        </p:nvSpPr>
        <p:spPr>
          <a:xfrm>
            <a:off x="142386" y="4370171"/>
            <a:ext cx="5567896" cy="719167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Google Shape;192;p30">
            <a:extLst>
              <a:ext uri="{FF2B5EF4-FFF2-40B4-BE49-F238E27FC236}">
                <a16:creationId xmlns:a16="http://schemas.microsoft.com/office/drawing/2014/main" id="{C199523D-420D-A04D-81E1-B72E5783CE5C}"/>
              </a:ext>
            </a:extLst>
          </p:cNvPr>
          <p:cNvSpPr/>
          <p:nvPr/>
        </p:nvSpPr>
        <p:spPr>
          <a:xfrm>
            <a:off x="142387" y="4363533"/>
            <a:ext cx="739404" cy="719165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Google Shape;206;p30">
            <a:hlinkClick r:id="" action="ppaction://noaction"/>
            <a:extLst>
              <a:ext uri="{FF2B5EF4-FFF2-40B4-BE49-F238E27FC236}">
                <a16:creationId xmlns:a16="http://schemas.microsoft.com/office/drawing/2014/main" id="{6D289FCF-5C75-8349-AC09-FC3474486AAC}"/>
              </a:ext>
            </a:extLst>
          </p:cNvPr>
          <p:cNvSpPr txBox="1">
            <a:spLocks/>
          </p:cNvSpPr>
          <p:nvPr/>
        </p:nvSpPr>
        <p:spPr>
          <a:xfrm>
            <a:off x="221253" y="4348387"/>
            <a:ext cx="635100" cy="752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Barriecito"/>
              <a:buNone/>
              <a:defRPr sz="3000" b="0" i="0" u="none" strike="noStrike" cap="none">
                <a:solidFill>
                  <a:schemeClr val="accent1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Barriecito"/>
              <a:buNone/>
              <a:defRPr sz="30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Barriecito"/>
              <a:buNone/>
              <a:defRPr sz="30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Barriecito"/>
              <a:buNone/>
              <a:defRPr sz="30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Barriecito"/>
              <a:buNone/>
              <a:defRPr sz="30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Barriecito"/>
              <a:buNone/>
              <a:defRPr sz="30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Barriecito"/>
              <a:buNone/>
              <a:defRPr sz="30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Barriecito"/>
              <a:buNone/>
              <a:defRPr sz="30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Barriecito"/>
              <a:buNone/>
              <a:defRPr sz="30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05</a:t>
            </a:r>
          </a:p>
        </p:txBody>
      </p:sp>
      <p:sp>
        <p:nvSpPr>
          <p:cNvPr id="43" name="Google Shape;202;p30">
            <a:hlinkClick r:id="" action="ppaction://noaction"/>
            <a:extLst>
              <a:ext uri="{FF2B5EF4-FFF2-40B4-BE49-F238E27FC236}">
                <a16:creationId xmlns:a16="http://schemas.microsoft.com/office/drawing/2014/main" id="{94963D55-236B-CE4C-8A54-727F64B82ACE}"/>
              </a:ext>
            </a:extLst>
          </p:cNvPr>
          <p:cNvSpPr txBox="1">
            <a:spLocks/>
          </p:cNvSpPr>
          <p:nvPr/>
        </p:nvSpPr>
        <p:spPr>
          <a:xfrm>
            <a:off x="849180" y="4468321"/>
            <a:ext cx="4653495" cy="4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riecito"/>
              <a:buNone/>
              <a:defRPr sz="2400" b="0" i="0" u="none" strike="noStrike" cap="none">
                <a:solidFill>
                  <a:schemeClr val="lt1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riecito"/>
              <a:buNone/>
              <a:defRPr sz="2400" b="0" i="0" u="none" strike="noStrike" cap="none">
                <a:solidFill>
                  <a:schemeClr val="lt1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riecito"/>
              <a:buNone/>
              <a:defRPr sz="2400" b="0" i="0" u="none" strike="noStrike" cap="none">
                <a:solidFill>
                  <a:schemeClr val="lt1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riecito"/>
              <a:buNone/>
              <a:defRPr sz="2400" b="0" i="0" u="none" strike="noStrike" cap="none">
                <a:solidFill>
                  <a:schemeClr val="lt1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riecito"/>
              <a:buNone/>
              <a:defRPr sz="2400" b="0" i="0" u="none" strike="noStrike" cap="none">
                <a:solidFill>
                  <a:schemeClr val="lt1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riecito"/>
              <a:buNone/>
              <a:defRPr sz="2400" b="0" i="0" u="none" strike="noStrike" cap="none">
                <a:solidFill>
                  <a:schemeClr val="lt1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riecito"/>
              <a:buNone/>
              <a:defRPr sz="2400" b="0" i="0" u="none" strike="noStrike" cap="none">
                <a:solidFill>
                  <a:schemeClr val="lt1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riecito"/>
              <a:buNone/>
              <a:defRPr sz="2400" b="0" i="0" u="none" strike="noStrike" cap="none">
                <a:solidFill>
                  <a:schemeClr val="lt1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riecito"/>
              <a:buNone/>
              <a:defRPr sz="2400" b="0" i="0" u="none" strike="noStrike" cap="none">
                <a:solidFill>
                  <a:schemeClr val="lt1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pPr>
              <a:lnSpc>
                <a:spcPts val="2800"/>
              </a:lnSpc>
            </a:pP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many spring rolls did your mother cook last month? </a:t>
            </a:r>
            <a:endParaRPr lang="en-VN" dirty="0">
              <a:solidFill>
                <a:schemeClr val="accent1"/>
              </a:solidFill>
            </a:endParaRPr>
          </a:p>
        </p:txBody>
      </p:sp>
      <p:sp>
        <p:nvSpPr>
          <p:cNvPr id="44" name="Google Shape;295;p35">
            <a:extLst>
              <a:ext uri="{FF2B5EF4-FFF2-40B4-BE49-F238E27FC236}">
                <a16:creationId xmlns:a16="http://schemas.microsoft.com/office/drawing/2014/main" id="{F5A1603B-E670-9447-9BD4-36A5DECB6CFC}"/>
              </a:ext>
            </a:extLst>
          </p:cNvPr>
          <p:cNvSpPr/>
          <p:nvPr/>
        </p:nvSpPr>
        <p:spPr>
          <a:xfrm>
            <a:off x="6372036" y="699295"/>
            <a:ext cx="2149010" cy="71366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VN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vi-VN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litres.</a:t>
            </a:r>
          </a:p>
        </p:txBody>
      </p:sp>
      <p:pic>
        <p:nvPicPr>
          <p:cNvPr id="1030" name="Picture 6" descr="Question GIFs - Get the best GIF on GIPHY">
            <a:extLst>
              <a:ext uri="{FF2B5EF4-FFF2-40B4-BE49-F238E27FC236}">
                <a16:creationId xmlns:a16="http://schemas.microsoft.com/office/drawing/2014/main" id="{74141EF1-0FAF-F74C-BFA2-942441776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199" y="1217207"/>
            <a:ext cx="3872131" cy="387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78BCDA39-3394-7345-8634-B0353EB09FE8}"/>
              </a:ext>
            </a:extLst>
          </p:cNvPr>
          <p:cNvSpPr/>
          <p:nvPr/>
        </p:nvSpPr>
        <p:spPr>
          <a:xfrm>
            <a:off x="7531519" y="2245895"/>
            <a:ext cx="1467034" cy="3258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087EE321-F155-4544-BF33-1BB546D64FF2}"/>
              </a:ext>
            </a:extLst>
          </p:cNvPr>
          <p:cNvSpPr/>
          <p:nvPr/>
        </p:nvSpPr>
        <p:spPr>
          <a:xfrm>
            <a:off x="6152789" y="2571751"/>
            <a:ext cx="2591987" cy="3258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69A1FB1C-DE41-8745-A5E8-2243E954C229}"/>
              </a:ext>
            </a:extLst>
          </p:cNvPr>
          <p:cNvSpPr/>
          <p:nvPr/>
        </p:nvSpPr>
        <p:spPr>
          <a:xfrm>
            <a:off x="7716253" y="2902975"/>
            <a:ext cx="609600" cy="3204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C4247707-FD5D-244D-A2E1-E24AD3AF5222}"/>
              </a:ext>
            </a:extLst>
          </p:cNvPr>
          <p:cNvSpPr/>
          <p:nvPr/>
        </p:nvSpPr>
        <p:spPr>
          <a:xfrm>
            <a:off x="6434630" y="3589847"/>
            <a:ext cx="609600" cy="3204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764A30A-885F-2646-A06F-A33BB3FE6859}"/>
              </a:ext>
            </a:extLst>
          </p:cNvPr>
          <p:cNvSpPr/>
          <p:nvPr/>
        </p:nvSpPr>
        <p:spPr>
          <a:xfrm>
            <a:off x="6917410" y="1916652"/>
            <a:ext cx="1048137" cy="3292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69563AE6-F121-0848-A4C3-624759554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60" y="1264218"/>
            <a:ext cx="2845763" cy="364996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7A510DC6-8C76-3C4F-908A-E5EC5F393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798" y="1264218"/>
            <a:ext cx="2827828" cy="3649960"/>
          </a:xfrm>
          <a:prstGeom prst="rect">
            <a:avLst/>
          </a:prstGeom>
        </p:spPr>
      </p:pic>
      <p:sp>
        <p:nvSpPr>
          <p:cNvPr id="79" name="Google Shape;211;p30">
            <a:extLst>
              <a:ext uri="{FF2B5EF4-FFF2-40B4-BE49-F238E27FC236}">
                <a16:creationId xmlns:a16="http://schemas.microsoft.com/office/drawing/2014/main" id="{BF385F68-B33F-BA44-9083-9DB0DF1A96FA}"/>
              </a:ext>
            </a:extLst>
          </p:cNvPr>
          <p:cNvSpPr txBox="1">
            <a:spLocks/>
          </p:cNvSpPr>
          <p:nvPr/>
        </p:nvSpPr>
        <p:spPr>
          <a:xfrm>
            <a:off x="145448" y="107097"/>
            <a:ext cx="9227563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Ex 5. (p 54) Work in groups. Take turns to ask and answer about the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receipes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47E4B34-CA29-8F4B-8950-0DDD4FB8FB2F}"/>
              </a:ext>
            </a:extLst>
          </p:cNvPr>
          <p:cNvSpPr txBox="1"/>
          <p:nvPr/>
        </p:nvSpPr>
        <p:spPr>
          <a:xfrm>
            <a:off x="6124073" y="1171366"/>
            <a:ext cx="301992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VN" sz="2200" b="1" dirty="0">
                <a:solidFill>
                  <a:srgbClr val="3794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</a:t>
            </a:r>
          </a:p>
          <a:p>
            <a:r>
              <a:rPr lang="en-VN" sz="2200" dirty="0">
                <a:latin typeface="Calibri" panose="020F0502020204030204" pitchFamily="34" charset="0"/>
                <a:cs typeface="Calibri" panose="020F0502020204030204" pitchFamily="34" charset="0"/>
              </a:rPr>
              <a:t>A: What do we need to make pancakes? </a:t>
            </a:r>
          </a:p>
          <a:p>
            <a:r>
              <a:rPr lang="en-VN" sz="2200" dirty="0">
                <a:latin typeface="Calibri" panose="020F0502020204030204" pitchFamily="34" charset="0"/>
                <a:cs typeface="Calibri" panose="020F0502020204030204" pitchFamily="34" charset="0"/>
              </a:rPr>
              <a:t>B: We need eggs, sugar, flour, milk, and butter. </a:t>
            </a:r>
          </a:p>
          <a:p>
            <a:r>
              <a:rPr lang="en-VN" sz="2200" dirty="0">
                <a:latin typeface="Calibri" panose="020F0502020204030204" pitchFamily="34" charset="0"/>
                <a:cs typeface="Calibri" panose="020F0502020204030204" pitchFamily="34" charset="0"/>
              </a:rPr>
              <a:t>A: How many eggs do we need? </a:t>
            </a:r>
          </a:p>
          <a:p>
            <a:r>
              <a:rPr lang="en-VN" sz="2200" dirty="0">
                <a:latin typeface="Calibri" panose="020F0502020204030204" pitchFamily="34" charset="0"/>
                <a:cs typeface="Calibri" panose="020F0502020204030204" pitchFamily="34" charset="0"/>
              </a:rPr>
              <a:t>B: Two. 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BE0E1BD-CE66-9D48-95BA-CA87992D763C}"/>
              </a:ext>
            </a:extLst>
          </p:cNvPr>
          <p:cNvSpPr txBox="1"/>
          <p:nvPr/>
        </p:nvSpPr>
        <p:spPr>
          <a:xfrm>
            <a:off x="6124072" y="1171365"/>
            <a:ext cx="301992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VN" sz="2200" b="1" dirty="0">
                <a:solidFill>
                  <a:srgbClr val="3794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</a:t>
            </a:r>
          </a:p>
          <a:p>
            <a:r>
              <a:rPr lang="en-VN" sz="2200" dirty="0">
                <a:latin typeface="Calibri" panose="020F0502020204030204" pitchFamily="34" charset="0"/>
                <a:cs typeface="Calibri" panose="020F0502020204030204" pitchFamily="34" charset="0"/>
              </a:rPr>
              <a:t>A: What do we need to make pancakes? </a:t>
            </a:r>
          </a:p>
          <a:p>
            <a:r>
              <a:rPr lang="en-VN" sz="2200" dirty="0">
                <a:latin typeface="Calibri" panose="020F0502020204030204" pitchFamily="34" charset="0"/>
                <a:cs typeface="Calibri" panose="020F0502020204030204" pitchFamily="34" charset="0"/>
              </a:rPr>
              <a:t>B: We need eggs, sugar, flour, milk, and butter. </a:t>
            </a:r>
          </a:p>
          <a:p>
            <a:r>
              <a:rPr lang="en-VN" sz="2200" dirty="0"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en-VN" sz="22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How many </a:t>
            </a:r>
            <a:r>
              <a:rPr lang="en-VN" sz="2200" dirty="0">
                <a:latin typeface="Calibri" panose="020F0502020204030204" pitchFamily="34" charset="0"/>
                <a:cs typeface="Calibri" panose="020F0502020204030204" pitchFamily="34" charset="0"/>
              </a:rPr>
              <a:t>eggs do we need? </a:t>
            </a:r>
          </a:p>
          <a:p>
            <a:r>
              <a:rPr lang="en-VN" sz="2200" dirty="0">
                <a:latin typeface="Calibri" panose="020F0502020204030204" pitchFamily="34" charset="0"/>
                <a:cs typeface="Calibri" panose="020F0502020204030204" pitchFamily="34" charset="0"/>
              </a:rPr>
              <a:t>B: Two. 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240FB5C-0CB3-2841-98D9-35982258AD7E}"/>
              </a:ext>
            </a:extLst>
          </p:cNvPr>
          <p:cNvSpPr txBox="1"/>
          <p:nvPr/>
        </p:nvSpPr>
        <p:spPr>
          <a:xfrm>
            <a:off x="1743669" y="598789"/>
            <a:ext cx="5787850" cy="510778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VN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words can be replaced in example?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  <p:bldP spid="87" grpId="0" animBg="1"/>
      <p:bldP spid="88" grpId="0" animBg="1"/>
      <p:bldP spid="29" grpId="0" animBg="1"/>
      <p:bldP spid="89" grpId="0"/>
      <p:bldP spid="9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232;p32">
            <a:extLst>
              <a:ext uri="{FF2B5EF4-FFF2-40B4-BE49-F238E27FC236}">
                <a16:creationId xmlns:a16="http://schemas.microsoft.com/office/drawing/2014/main" id="{E224891A-4061-AC4E-AF3A-91116020E21A}"/>
              </a:ext>
            </a:extLst>
          </p:cNvPr>
          <p:cNvSpPr/>
          <p:nvPr/>
        </p:nvSpPr>
        <p:spPr>
          <a:xfrm>
            <a:off x="6077701" y="111577"/>
            <a:ext cx="2960481" cy="859885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234;p32">
            <a:extLst>
              <a:ext uri="{FF2B5EF4-FFF2-40B4-BE49-F238E27FC236}">
                <a16:creationId xmlns:a16="http://schemas.microsoft.com/office/drawing/2014/main" id="{AB736162-3F95-AC43-96E4-4BF21FF5D6C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959635" y="-22015"/>
            <a:ext cx="3460907" cy="11966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spc="600" dirty="0">
                <a:solidFill>
                  <a:schemeClr val="accent1"/>
                </a:solidFill>
                <a:latin typeface="DIN Condensed" pitchFamily="2" charset="0"/>
              </a:rPr>
              <a:t>RECAP</a:t>
            </a:r>
            <a:endParaRPr sz="7200" b="1" spc="600" dirty="0">
              <a:solidFill>
                <a:schemeClr val="accent1"/>
              </a:solidFill>
              <a:latin typeface="DIN Condensed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70E04E-5C2B-1B46-AB8E-9DFEAA2571C9}"/>
              </a:ext>
            </a:extLst>
          </p:cNvPr>
          <p:cNvSpPr txBox="1"/>
          <p:nvPr/>
        </p:nvSpPr>
        <p:spPr>
          <a:xfrm>
            <a:off x="1009054" y="1178465"/>
            <a:ext cx="7125891" cy="379616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880"/>
              </a:lnSpc>
              <a:buAutoNum type="arabicPeriod"/>
            </a:pP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Which word is uncountable noun?</a:t>
            </a:r>
            <a:endParaRPr lang="en-VN" sz="2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880"/>
              </a:lnSpc>
            </a:pP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   A. O</a:t>
            </a:r>
            <a:r>
              <a:rPr lang="en-VN" sz="2300" dirty="0">
                <a:latin typeface="Calibri" panose="020F0502020204030204" pitchFamily="34" charset="0"/>
                <a:cs typeface="Calibri" panose="020F0502020204030204" pitchFamily="34" charset="0"/>
              </a:rPr>
              <a:t>il		              B. Sandwich		C. Potatoes</a:t>
            </a:r>
          </a:p>
          <a:p>
            <a:pPr>
              <a:lnSpc>
                <a:spcPts val="2880"/>
              </a:lnSpc>
            </a:pPr>
            <a:r>
              <a:rPr lang="en-VN" sz="2300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VN" sz="2300" dirty="0">
                <a:latin typeface="Calibri" panose="020F0502020204030204" pitchFamily="34" charset="0"/>
                <a:cs typeface="Calibri" panose="020F0502020204030204" pitchFamily="34" charset="0"/>
              </a:rPr>
              <a:t>hich word is countable noun?</a:t>
            </a:r>
          </a:p>
          <a:p>
            <a:pPr>
              <a:lnSpc>
                <a:spcPts val="2880"/>
              </a:lnSpc>
            </a:pP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   A. M</a:t>
            </a:r>
            <a:r>
              <a:rPr lang="en-VN" sz="2300" dirty="0">
                <a:latin typeface="Calibri" panose="020F0502020204030204" pitchFamily="34" charset="0"/>
                <a:cs typeface="Calibri" panose="020F0502020204030204" pitchFamily="34" charset="0"/>
              </a:rPr>
              <a:t>eat	              B. Coffee		C. Grape</a:t>
            </a:r>
          </a:p>
          <a:p>
            <a:pPr>
              <a:lnSpc>
                <a:spcPts val="2880"/>
              </a:lnSpc>
            </a:pP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3. __________ bread do you want?</a:t>
            </a:r>
          </a:p>
          <a:p>
            <a:pPr>
              <a:lnSpc>
                <a:spcPts val="2880"/>
              </a:lnSpc>
            </a:pP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   A. How many	B. How much		C. Any</a:t>
            </a:r>
          </a:p>
          <a:p>
            <a:pPr>
              <a:lnSpc>
                <a:spcPts val="2880"/>
              </a:lnSpc>
            </a:pP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4. Do you have _______ tea?</a:t>
            </a:r>
          </a:p>
          <a:p>
            <a:pPr>
              <a:lnSpc>
                <a:spcPts val="2880"/>
              </a:lnSpc>
            </a:pP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   A. some	              B. any			C. lots of</a:t>
            </a:r>
          </a:p>
          <a:p>
            <a:pPr>
              <a:lnSpc>
                <a:spcPts val="2880"/>
              </a:lnSpc>
            </a:pP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There is _______ water in the tank.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A. any		B. a lot of		C. some</a:t>
            </a:r>
          </a:p>
        </p:txBody>
      </p:sp>
      <p:pic>
        <p:nvPicPr>
          <p:cNvPr id="3074" name="Picture 2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25C39466-07AD-AC4C-8231-0B0807109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2" y="1442294"/>
            <a:ext cx="644915" cy="684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9CF4CFBD-195E-804D-97E1-5B55554BB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49" y="2179119"/>
            <a:ext cx="644915" cy="684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58F465C8-3070-F946-88BD-F6D753743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947" y="2963132"/>
            <a:ext cx="644915" cy="684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04CDA7CC-4425-3645-A3FE-D88104A44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947" y="3693814"/>
            <a:ext cx="644915" cy="684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Red Circle Hand Drawn Chalk On: Hình minh họa có sẵn 591848420 |  Shutterstock">
            <a:extLst>
              <a:ext uri="{FF2B5EF4-FFF2-40B4-BE49-F238E27FC236}">
                <a16:creationId xmlns:a16="http://schemas.microsoft.com/office/drawing/2014/main" id="{54E2702C-D3B0-C342-9E6D-A15BD7FB7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946" y="4424496"/>
            <a:ext cx="644915" cy="684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CDC85B-4B45-3448-A3D1-FCC5FC85A082}"/>
              </a:ext>
            </a:extLst>
          </p:cNvPr>
          <p:cNvSpPr txBox="1"/>
          <p:nvPr/>
        </p:nvSpPr>
        <p:spPr>
          <a:xfrm>
            <a:off x="2923585" y="694448"/>
            <a:ext cx="329682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300" b="1" dirty="0">
                <a:latin typeface="Calibri" panose="020F0502020204030204" pitchFamily="34" charset="0"/>
                <a:cs typeface="Calibri" panose="020F0502020204030204" pitchFamily="34" charset="0"/>
              </a:rPr>
              <a:t>Choose the best answer.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42"/>
          <p:cNvSpPr txBox="1">
            <a:spLocks noGrp="1"/>
          </p:cNvSpPr>
          <p:nvPr>
            <p:ph type="title"/>
          </p:nvPr>
        </p:nvSpPr>
        <p:spPr>
          <a:xfrm>
            <a:off x="100738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400" b="1" dirty="0">
                <a:solidFill>
                  <a:schemeClr val="dk1"/>
                </a:solidFill>
                <a:latin typeface="DIN Condensed" pitchFamily="2" charset="0"/>
              </a:rPr>
              <a:t>T</a:t>
            </a:r>
            <a:r>
              <a:rPr lang="en" sz="14400" b="1" dirty="0">
                <a:solidFill>
                  <a:schemeClr val="dk1"/>
                </a:solidFill>
                <a:latin typeface="DIN Condensed" pitchFamily="2" charset="0"/>
              </a:rPr>
              <a:t>hank you</a:t>
            </a:r>
            <a:endParaRPr sz="14400" b="1" dirty="0">
              <a:solidFill>
                <a:schemeClr val="dk2"/>
              </a:solidFill>
              <a:latin typeface="DIN Condensed" pitchFamily="2" charset="0"/>
            </a:endParaRPr>
          </a:p>
        </p:txBody>
      </p:sp>
      <p:pic>
        <p:nvPicPr>
          <p:cNvPr id="496" name="Google Shape;49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3321" y="2242547"/>
            <a:ext cx="2839627" cy="2926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9"/>
          <p:cNvSpPr txBox="1">
            <a:spLocks noGrp="1"/>
          </p:cNvSpPr>
          <p:nvPr>
            <p:ph type="title"/>
          </p:nvPr>
        </p:nvSpPr>
        <p:spPr>
          <a:xfrm>
            <a:off x="3139986" y="481925"/>
            <a:ext cx="286402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chemeClr val="dk2"/>
                </a:solidFill>
                <a:latin typeface="DIN Condensed" pitchFamily="2" charset="0"/>
              </a:rPr>
              <a:t>O</a:t>
            </a:r>
            <a:r>
              <a:rPr lang="en" sz="6000" b="1" dirty="0" err="1">
                <a:solidFill>
                  <a:schemeClr val="dk2"/>
                </a:solidFill>
                <a:latin typeface="DIN Condensed" pitchFamily="2" charset="0"/>
              </a:rPr>
              <a:t>bjectives</a:t>
            </a:r>
            <a:r>
              <a:rPr lang="en" sz="6000" b="1" dirty="0">
                <a:solidFill>
                  <a:schemeClr val="dk2"/>
                </a:solidFill>
                <a:latin typeface="DIN Condensed" pitchFamily="2" charset="0"/>
              </a:rPr>
              <a:t> </a:t>
            </a:r>
            <a:endParaRPr sz="6000" b="1" dirty="0">
              <a:solidFill>
                <a:schemeClr val="dk2"/>
              </a:solidFill>
              <a:latin typeface="DIN Condensed" pitchFamily="2" charset="0"/>
            </a:endParaRPr>
          </a:p>
        </p:txBody>
      </p:sp>
      <p:sp>
        <p:nvSpPr>
          <p:cNvPr id="182" name="Google Shape;182;p29"/>
          <p:cNvSpPr txBox="1">
            <a:spLocks noGrp="1"/>
          </p:cNvSpPr>
          <p:nvPr>
            <p:ph type="body" idx="1"/>
          </p:nvPr>
        </p:nvSpPr>
        <p:spPr>
          <a:xfrm>
            <a:off x="1003914" y="1054625"/>
            <a:ext cx="7362320" cy="38290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lnSpc>
                <a:spcPct val="150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By the end of this lesson, Ss will be able to: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Review the measurement words and phrases - </a:t>
            </a:r>
            <a:r>
              <a:rPr lang="en-US" sz="2400" b="1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some and a lot of / lots of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used with </a:t>
            </a:r>
            <a:r>
              <a:rPr lang="en-US" sz="2400" b="1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countable and uncountable nouns. </a:t>
            </a:r>
            <a:endParaRPr lang="en-US" sz="2400" b="1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Understand and use </a:t>
            </a:r>
            <a:r>
              <a:rPr lang="en-US" sz="2400" b="1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How many/ How much</a:t>
            </a:r>
            <a:r>
              <a:rPr lang="en-US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utive"/>
                <a:cs typeface="Calibri" panose="020F0502020204030204" pitchFamily="34" charset="0"/>
                <a:sym typeface="Cutive"/>
              </a:rPr>
              <a:t>to ask and answer about quantities.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l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ow's Your Aim? — Kudzu Studio">
            <a:extLst>
              <a:ext uri="{FF2B5EF4-FFF2-40B4-BE49-F238E27FC236}">
                <a16:creationId xmlns:a16="http://schemas.microsoft.com/office/drawing/2014/main" id="{DA8ABE1E-908F-BD4A-94B7-0E86EE9B2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96704">
            <a:off x="304986" y="1661450"/>
            <a:ext cx="757066" cy="75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ow's Your Aim? — Kudzu Studio">
            <a:extLst>
              <a:ext uri="{FF2B5EF4-FFF2-40B4-BE49-F238E27FC236}">
                <a16:creationId xmlns:a16="http://schemas.microsoft.com/office/drawing/2014/main" id="{A6ADE1C7-1DCC-8847-9B27-E0C7F54BC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96704">
            <a:off x="310885" y="3252618"/>
            <a:ext cx="757066" cy="75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45"/>
          <p:cNvSpPr/>
          <p:nvPr/>
        </p:nvSpPr>
        <p:spPr>
          <a:xfrm>
            <a:off x="1219623" y="4392806"/>
            <a:ext cx="2782298" cy="484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Countable nouns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1" name="Google Shape;551;p45"/>
          <p:cNvSpPr/>
          <p:nvPr/>
        </p:nvSpPr>
        <p:spPr>
          <a:xfrm>
            <a:off x="4779853" y="4382296"/>
            <a:ext cx="2782298" cy="4848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Uncountable nouns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2" name="Google Shape;552;p45"/>
          <p:cNvSpPr txBox="1">
            <a:spLocks noGrp="1"/>
          </p:cNvSpPr>
          <p:nvPr>
            <p:ph type="title"/>
          </p:nvPr>
        </p:nvSpPr>
        <p:spPr>
          <a:xfrm>
            <a:off x="202344" y="87735"/>
            <a:ext cx="1766621" cy="572700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DIN Condensed" pitchFamily="2" charset="0"/>
              </a:rPr>
              <a:t>Who’s faster</a:t>
            </a:r>
            <a:endParaRPr dirty="0">
              <a:solidFill>
                <a:schemeClr val="lt1"/>
              </a:solidFill>
              <a:latin typeface="DIN Condensed" pitchFamily="2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FF3D343-AD50-9147-A682-0351344BD13E}"/>
              </a:ext>
            </a:extLst>
          </p:cNvPr>
          <p:cNvSpPr/>
          <p:nvPr/>
        </p:nvSpPr>
        <p:spPr>
          <a:xfrm>
            <a:off x="956441" y="2280745"/>
            <a:ext cx="3310759" cy="2081048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EA00A4ED-D25F-4740-8886-A707B06600BC}"/>
              </a:ext>
            </a:extLst>
          </p:cNvPr>
          <p:cNvSpPr/>
          <p:nvPr/>
        </p:nvSpPr>
        <p:spPr>
          <a:xfrm>
            <a:off x="4439245" y="2275490"/>
            <a:ext cx="3310759" cy="2081048"/>
          </a:xfrm>
          <a:prstGeom prst="round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052" name="Picture 4" descr="Different Types of Apples (with Photos!)">
            <a:extLst>
              <a:ext uri="{FF2B5EF4-FFF2-40B4-BE49-F238E27FC236}">
                <a16:creationId xmlns:a16="http://schemas.microsoft.com/office/drawing/2014/main" id="{2534EF7B-B06F-0643-AC95-E4DD05457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0" b="89947" l="6673" r="94573">
                        <a14:foregroundMark x1="92126" y1="47420" x2="94573" y2="57206"/>
                        <a14:foregroundMark x1="7518" y1="59653" x2="6673" y2="75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853" y="425015"/>
            <a:ext cx="1590940" cy="159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ên chọn mua nước uống Aquafina hay TH true WATER? – The Water MAN">
            <a:extLst>
              <a:ext uri="{FF2B5EF4-FFF2-40B4-BE49-F238E27FC236}">
                <a16:creationId xmlns:a16="http://schemas.microsoft.com/office/drawing/2014/main" id="{E679ADE8-EDA2-1646-8440-5D26256AE5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74"/>
          <a:stretch/>
        </p:blipFill>
        <p:spPr bwMode="auto">
          <a:xfrm>
            <a:off x="6566889" y="450666"/>
            <a:ext cx="1590941" cy="156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eople Images | Free Vectors, Stock Photos &amp; PSD">
            <a:extLst>
              <a:ext uri="{FF2B5EF4-FFF2-40B4-BE49-F238E27FC236}">
                <a16:creationId xmlns:a16="http://schemas.microsoft.com/office/drawing/2014/main" id="{F6266E34-AE6E-0941-81BF-C23BFB475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52" b="90548" l="6450" r="92250">
                        <a14:foregroundMark x1="63650" y1="11628" x2="65000" y2="27382"/>
                        <a14:foregroundMark x1="64600" y1="11478" x2="65000" y2="9827"/>
                        <a14:foregroundMark x1="67450" y1="83571" x2="68250" y2="87022"/>
                        <a14:foregroundMark x1="60500" y1="84771" x2="60750" y2="87247"/>
                        <a14:foregroundMark x1="79550" y1="22281" x2="79700" y2="27007"/>
                        <a14:foregroundMark x1="71250" y1="50263" x2="71950" y2="52288"/>
                        <a14:foregroundMark x1="71800" y1="52888" x2="72050" y2="54989"/>
                        <a14:foregroundMark x1="71100" y1="56414" x2="71650" y2="55139"/>
                        <a14:foregroundMark x1="73300" y1="42311" x2="75050" y2="45161"/>
                        <a14:foregroundMark x1="89100" y1="34959" x2="92250" y2="28807"/>
                        <a14:foregroundMark x1="32600" y1="24306" x2="33950" y2="50863"/>
                        <a14:foregroundMark x1="35450" y1="84771" x2="37050" y2="88672"/>
                        <a14:foregroundMark x1="12400" y1="39610" x2="10250" y2="34509"/>
                        <a14:foregroundMark x1="7500" y1="32708" x2="7500" y2="29857"/>
                        <a14:foregroundMark x1="7400" y1="29857" x2="8200" y2="27157"/>
                        <a14:foregroundMark x1="6450" y1="28807" x2="6850" y2="27157"/>
                        <a14:foregroundMark x1="45250" y1="80945" x2="45400" y2="86047"/>
                        <a14:foregroundMark x1="52350" y1="79670" x2="54100" y2="85596"/>
                        <a14:foregroundMark x1="39800" y1="88897" x2="43350" y2="86872"/>
                        <a14:foregroundMark x1="40200" y1="89497" x2="46200" y2="88297"/>
                        <a14:foregroundMark x1="43450" y1="90548" x2="46750" y2="89497"/>
                        <a14:foregroundMark x1="51250" y1="89722" x2="58200" y2="88897"/>
                        <a14:foregroundMark x1="27250" y1="42686" x2="27400" y2="48012"/>
                        <a14:foregroundMark x1="26200" y1="51463" x2="26600" y2="56789"/>
                        <a14:foregroundMark x1="25750" y1="57839" x2="26850" y2="59640"/>
                        <a14:foregroundMark x1="72900" y1="89497" x2="76450" y2="87847"/>
                        <a14:foregroundMark x1="81750" y1="88897" x2="84900" y2="89122"/>
                        <a14:foregroundMark x1="84750" y1="89122" x2="86100" y2="89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91" y="627978"/>
            <a:ext cx="2335211" cy="155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Google Shape;552;p45">
            <a:extLst>
              <a:ext uri="{FF2B5EF4-FFF2-40B4-BE49-F238E27FC236}">
                <a16:creationId xmlns:a16="http://schemas.microsoft.com/office/drawing/2014/main" id="{BBDE86FF-F07E-7A4A-86C2-DDF7F7743BDD}"/>
              </a:ext>
            </a:extLst>
          </p:cNvPr>
          <p:cNvSpPr txBox="1">
            <a:spLocks/>
          </p:cNvSpPr>
          <p:nvPr/>
        </p:nvSpPr>
        <p:spPr>
          <a:xfrm>
            <a:off x="2878458" y="-14725"/>
            <a:ext cx="468369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Barriecito"/>
              <a:buNone/>
              <a:defRPr sz="30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Barriecito"/>
              <a:buNone/>
              <a:defRPr sz="30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Barriecito"/>
              <a:buNone/>
              <a:defRPr sz="30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Barriecito"/>
              <a:buNone/>
              <a:defRPr sz="30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Barriecito"/>
              <a:buNone/>
              <a:defRPr sz="30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Barriecito"/>
              <a:buNone/>
              <a:defRPr sz="30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Barriecito"/>
              <a:buNone/>
              <a:defRPr sz="30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Barriecito"/>
              <a:buNone/>
              <a:defRPr sz="30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Barriecito"/>
              <a:buNone/>
              <a:defRPr sz="30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Device them into correct column.</a:t>
            </a:r>
          </a:p>
        </p:txBody>
      </p:sp>
      <p:sp>
        <p:nvSpPr>
          <p:cNvPr id="35" name="Google Shape;550;p45">
            <a:extLst>
              <a:ext uri="{FF2B5EF4-FFF2-40B4-BE49-F238E27FC236}">
                <a16:creationId xmlns:a16="http://schemas.microsoft.com/office/drawing/2014/main" id="{FA545483-6D55-EF44-9E9E-727059BD1B6D}"/>
              </a:ext>
            </a:extLst>
          </p:cNvPr>
          <p:cNvSpPr/>
          <p:nvPr/>
        </p:nvSpPr>
        <p:spPr>
          <a:xfrm>
            <a:off x="563867" y="1531155"/>
            <a:ext cx="1346333" cy="484800"/>
          </a:xfrm>
          <a:prstGeom prst="roundRect">
            <a:avLst>
              <a:gd name="adj" fmla="val 50000"/>
            </a:avLst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people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Google Shape;550;p45">
            <a:extLst>
              <a:ext uri="{FF2B5EF4-FFF2-40B4-BE49-F238E27FC236}">
                <a16:creationId xmlns:a16="http://schemas.microsoft.com/office/drawing/2014/main" id="{9E9966AD-822E-2849-842E-7079C5E34968}"/>
              </a:ext>
            </a:extLst>
          </p:cNvPr>
          <p:cNvSpPr/>
          <p:nvPr/>
        </p:nvSpPr>
        <p:spPr>
          <a:xfrm>
            <a:off x="4861290" y="1531155"/>
            <a:ext cx="1346333" cy="484800"/>
          </a:xfrm>
          <a:prstGeom prst="roundRect">
            <a:avLst>
              <a:gd name="adj" fmla="val 50000"/>
            </a:avLst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apples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Google Shape;550;p45">
            <a:extLst>
              <a:ext uri="{FF2B5EF4-FFF2-40B4-BE49-F238E27FC236}">
                <a16:creationId xmlns:a16="http://schemas.microsoft.com/office/drawing/2014/main" id="{484D6AC3-BEDE-934D-AFAF-A356941601A9}"/>
              </a:ext>
            </a:extLst>
          </p:cNvPr>
          <p:cNvSpPr/>
          <p:nvPr/>
        </p:nvSpPr>
        <p:spPr>
          <a:xfrm>
            <a:off x="7233800" y="1527151"/>
            <a:ext cx="1346333" cy="484800"/>
          </a:xfrm>
          <a:prstGeom prst="roundRect">
            <a:avLst>
              <a:gd name="adj" fmla="val 50000"/>
            </a:avLst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water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60" name="Picture 12" descr="Govt does not have many options to deal with looming sugar crisis -  Business Recorder">
            <a:extLst>
              <a:ext uri="{FF2B5EF4-FFF2-40B4-BE49-F238E27FC236}">
                <a16:creationId xmlns:a16="http://schemas.microsoft.com/office/drawing/2014/main" id="{72CF8DD3-67B1-EB4B-8677-FB549ECE7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933" y="610752"/>
            <a:ext cx="1766621" cy="132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Google Shape;550;p45">
            <a:extLst>
              <a:ext uri="{FF2B5EF4-FFF2-40B4-BE49-F238E27FC236}">
                <a16:creationId xmlns:a16="http://schemas.microsoft.com/office/drawing/2014/main" id="{F3D13356-5DD8-EA4F-8FFF-8E4160ECDA28}"/>
              </a:ext>
            </a:extLst>
          </p:cNvPr>
          <p:cNvSpPr/>
          <p:nvPr/>
        </p:nvSpPr>
        <p:spPr>
          <a:xfrm>
            <a:off x="2465302" y="1547198"/>
            <a:ext cx="1346333" cy="484800"/>
          </a:xfrm>
          <a:prstGeom prst="roundRect">
            <a:avLst>
              <a:gd name="adj" fmla="val 50000"/>
            </a:avLst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sugar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Google Shape;552;p45">
            <a:extLst>
              <a:ext uri="{FF2B5EF4-FFF2-40B4-BE49-F238E27FC236}">
                <a16:creationId xmlns:a16="http://schemas.microsoft.com/office/drawing/2014/main" id="{EBA1BDC8-5D5A-7E47-9895-35CEF1EE4C34}"/>
              </a:ext>
            </a:extLst>
          </p:cNvPr>
          <p:cNvSpPr txBox="1">
            <a:spLocks/>
          </p:cNvSpPr>
          <p:nvPr/>
        </p:nvSpPr>
        <p:spPr>
          <a:xfrm>
            <a:off x="2897125" y="-8197"/>
            <a:ext cx="468369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Barriecito"/>
              <a:buNone/>
              <a:defRPr sz="30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Barriecito"/>
              <a:buNone/>
              <a:defRPr sz="30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Barriecito"/>
              <a:buNone/>
              <a:defRPr sz="30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Barriecito"/>
              <a:buNone/>
              <a:defRPr sz="30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Barriecito"/>
              <a:buNone/>
              <a:defRPr sz="30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Barriecito"/>
              <a:buNone/>
              <a:defRPr sz="30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Barriecito"/>
              <a:buNone/>
              <a:defRPr sz="30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Barriecito"/>
              <a:buNone/>
              <a:defRPr sz="30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Barriecito"/>
              <a:buNone/>
              <a:defRPr sz="30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they?</a:t>
            </a:r>
          </a:p>
        </p:txBody>
      </p:sp>
      <p:sp>
        <p:nvSpPr>
          <p:cNvPr id="41" name="Google Shape;552;p45">
            <a:extLst>
              <a:ext uri="{FF2B5EF4-FFF2-40B4-BE49-F238E27FC236}">
                <a16:creationId xmlns:a16="http://schemas.microsoft.com/office/drawing/2014/main" id="{4234E423-E919-E149-B80A-B31EEE814D5E}"/>
              </a:ext>
            </a:extLst>
          </p:cNvPr>
          <p:cNvSpPr txBox="1">
            <a:spLocks/>
          </p:cNvSpPr>
          <p:nvPr/>
        </p:nvSpPr>
        <p:spPr>
          <a:xfrm>
            <a:off x="2678666" y="-50065"/>
            <a:ext cx="4683693" cy="652937"/>
          </a:xfrm>
          <a:prstGeom prst="round2Diag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Barriecito"/>
              <a:buNone/>
              <a:defRPr sz="30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Barriecito"/>
              <a:buNone/>
              <a:defRPr sz="30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Barriecito"/>
              <a:buNone/>
              <a:defRPr sz="30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Barriecito"/>
              <a:buNone/>
              <a:defRPr sz="30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Barriecito"/>
              <a:buNone/>
              <a:defRPr sz="30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Barriecito"/>
              <a:buNone/>
              <a:defRPr sz="30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Barriecito"/>
              <a:buNone/>
              <a:defRPr sz="30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Barriecito"/>
              <a:buNone/>
              <a:defRPr sz="30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Barriecito"/>
              <a:buNone/>
              <a:defRPr sz="30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pPr algn="ctr"/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you add more?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08642E-6 L 0.1507 0.2228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5" y="11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-0.02624 L 0.33264 0.207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63" y="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08642E-6 L -0.31424 0.3811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12" y="190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83951E-6 L -0.19271 0.3811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35" y="190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9" grpId="0" animBg="1"/>
      <p:bldP spid="39" grpId="1" animBg="1"/>
      <p:bldP spid="40" grpId="0"/>
      <p:bldP spid="4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5218912" flipH="1">
            <a:off x="7216795" y="-417859"/>
            <a:ext cx="2015951" cy="232598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26E84B0-BE8C-4449-9697-3324E65FD659}"/>
              </a:ext>
            </a:extLst>
          </p:cNvPr>
          <p:cNvSpPr/>
          <p:nvPr/>
        </p:nvSpPr>
        <p:spPr>
          <a:xfrm>
            <a:off x="735981" y="1167050"/>
            <a:ext cx="7292897" cy="3528164"/>
          </a:xfrm>
          <a:prstGeom prst="roundRect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3931DB-CEF9-394D-B06A-4AB39FBDE5C9}"/>
              </a:ext>
            </a:extLst>
          </p:cNvPr>
          <p:cNvSpPr/>
          <p:nvPr/>
        </p:nvSpPr>
        <p:spPr>
          <a:xfrm rot="20898478">
            <a:off x="557702" y="936219"/>
            <a:ext cx="184998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kern="12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Remember!</a:t>
            </a:r>
            <a:endParaRPr lang="en-VN" sz="2400" b="1" kern="120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1CBE53-F7A1-7447-BF02-DD4E5990617F}"/>
              </a:ext>
            </a:extLst>
          </p:cNvPr>
          <p:cNvSpPr/>
          <p:nvPr/>
        </p:nvSpPr>
        <p:spPr>
          <a:xfrm>
            <a:off x="1094462" y="1577619"/>
            <a:ext cx="695507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VN" sz="2400" dirty="0">
                <a:latin typeface="Calibri" panose="020F0502020204030204" pitchFamily="34" charset="0"/>
                <a:cs typeface="Calibri" panose="020F0502020204030204" pitchFamily="34" charset="0"/>
              </a:rPr>
              <a:t>We use </a:t>
            </a:r>
            <a:r>
              <a:rPr lang="en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some, a lot of, lots of</a:t>
            </a:r>
            <a:r>
              <a:rPr lang="en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VN" sz="2400" dirty="0"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VN" sz="24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both countable nouns and uncountable nouns to describe quantities</a:t>
            </a:r>
            <a:r>
              <a:rPr lang="en-VN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VN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VN" sz="2400" i="1" dirty="0">
                <a:latin typeface="Calibri" panose="020F0502020204030204" pitchFamily="34" charset="0"/>
                <a:cs typeface="Calibri" panose="020F0502020204030204" pitchFamily="34" charset="0"/>
              </a:rPr>
              <a:t>Example: </a:t>
            </a:r>
          </a:p>
          <a:p>
            <a:r>
              <a:rPr lang="en-VN" sz="2400" dirty="0">
                <a:latin typeface="Calibri" panose="020F0502020204030204" pitchFamily="34" charset="0"/>
                <a:cs typeface="Calibri" panose="020F0502020204030204" pitchFamily="34" charset="0"/>
              </a:rPr>
              <a:t>- I need </a:t>
            </a:r>
            <a:r>
              <a:rPr lang="en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</a:t>
            </a:r>
            <a:r>
              <a:rPr lang="en-VN" sz="2400" dirty="0">
                <a:latin typeface="Calibri" panose="020F0502020204030204" pitchFamily="34" charset="0"/>
                <a:cs typeface="Calibri" panose="020F0502020204030204" pitchFamily="34" charset="0"/>
              </a:rPr>
              <a:t> apples for this recipe. </a:t>
            </a:r>
          </a:p>
          <a:p>
            <a:r>
              <a:rPr lang="en-VN" sz="2400" dirty="0">
                <a:latin typeface="Calibri" panose="020F0502020204030204" pitchFamily="34" charset="0"/>
                <a:cs typeface="Calibri" panose="020F0502020204030204" pitchFamily="34" charset="0"/>
              </a:rPr>
              <a:t>- There's </a:t>
            </a:r>
            <a:r>
              <a:rPr lang="en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</a:t>
            </a:r>
            <a:r>
              <a:rPr lang="en-VN" sz="2400" dirty="0">
                <a:latin typeface="Calibri" panose="020F0502020204030204" pitchFamily="34" charset="0"/>
                <a:cs typeface="Calibri" panose="020F0502020204030204" pitchFamily="34" charset="0"/>
              </a:rPr>
              <a:t> water in the bottle. </a:t>
            </a:r>
          </a:p>
          <a:p>
            <a:r>
              <a:rPr lang="en-VN" sz="2400" dirty="0">
                <a:latin typeface="Calibri" panose="020F0502020204030204" pitchFamily="34" charset="0"/>
                <a:cs typeface="Calibri" panose="020F0502020204030204" pitchFamily="34" charset="0"/>
              </a:rPr>
              <a:t>- There are </a:t>
            </a:r>
            <a:r>
              <a:rPr lang="en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lot of</a:t>
            </a:r>
            <a:r>
              <a:rPr lang="en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lots of </a:t>
            </a:r>
            <a:r>
              <a:rPr lang="en-VN" sz="2400" dirty="0">
                <a:latin typeface="Calibri" panose="020F0502020204030204" pitchFamily="34" charset="0"/>
                <a:cs typeface="Calibri" panose="020F0502020204030204" pitchFamily="34" charset="0"/>
              </a:rPr>
              <a:t>people in the room. </a:t>
            </a:r>
          </a:p>
          <a:p>
            <a:r>
              <a:rPr lang="en-VN" sz="2400" dirty="0">
                <a:latin typeface="Calibri" panose="020F0502020204030204" pitchFamily="34" charset="0"/>
                <a:cs typeface="Calibri" panose="020F0502020204030204" pitchFamily="34" charset="0"/>
              </a:rPr>
              <a:t>- She likes coffee with </a:t>
            </a:r>
            <a:r>
              <a:rPr lang="en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lot of </a:t>
            </a:r>
            <a:r>
              <a:rPr lang="en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lots of </a:t>
            </a:r>
            <a:r>
              <a:rPr lang="en-VN" sz="2400" dirty="0">
                <a:latin typeface="Calibri" panose="020F0502020204030204" pitchFamily="34" charset="0"/>
                <a:cs typeface="Calibri" panose="020F0502020204030204" pitchFamily="34" charset="0"/>
              </a:rPr>
              <a:t>sugar. </a:t>
            </a:r>
          </a:p>
        </p:txBody>
      </p:sp>
      <p:pic>
        <p:nvPicPr>
          <p:cNvPr id="18" name="Picture 4" descr="Different Types of Apples (with Photos!)">
            <a:extLst>
              <a:ext uri="{FF2B5EF4-FFF2-40B4-BE49-F238E27FC236}">
                <a16:creationId xmlns:a16="http://schemas.microsoft.com/office/drawing/2014/main" id="{05DBBF78-DC89-9848-BC3F-724B8A5D6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20" b="89947" l="6673" r="94573">
                        <a14:foregroundMark x1="92126" y1="47420" x2="94573" y2="57206"/>
                        <a14:foregroundMark x1="7518" y1="59653" x2="6673" y2="75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05" y="2347438"/>
            <a:ext cx="1590940" cy="159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Nên chọn mua nước uống Aquafina hay TH true WATER? – The Water MAN">
            <a:extLst>
              <a:ext uri="{FF2B5EF4-FFF2-40B4-BE49-F238E27FC236}">
                <a16:creationId xmlns:a16="http://schemas.microsoft.com/office/drawing/2014/main" id="{295AC0D4-9C5C-1C4E-BDBA-686DC4C353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74"/>
          <a:stretch/>
        </p:blipFill>
        <p:spPr bwMode="auto">
          <a:xfrm>
            <a:off x="6120578" y="2450144"/>
            <a:ext cx="1347472" cy="132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People Images | Free Vectors, Stock Photos &amp; PSD">
            <a:extLst>
              <a:ext uri="{FF2B5EF4-FFF2-40B4-BE49-F238E27FC236}">
                <a16:creationId xmlns:a16="http://schemas.microsoft.com/office/drawing/2014/main" id="{E82E2190-DDEA-7241-9EF2-A60135F7A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52" b="90548" l="6450" r="92250">
                        <a14:foregroundMark x1="63650" y1="11628" x2="65000" y2="27382"/>
                        <a14:foregroundMark x1="64600" y1="11478" x2="65000" y2="9827"/>
                        <a14:foregroundMark x1="67450" y1="83571" x2="68250" y2="87022"/>
                        <a14:foregroundMark x1="60500" y1="84771" x2="60750" y2="87247"/>
                        <a14:foregroundMark x1="79550" y1="22281" x2="79700" y2="27007"/>
                        <a14:foregroundMark x1="71250" y1="50263" x2="71950" y2="52288"/>
                        <a14:foregroundMark x1="71800" y1="52888" x2="72050" y2="54989"/>
                        <a14:foregroundMark x1="71100" y1="56414" x2="71650" y2="55139"/>
                        <a14:foregroundMark x1="73300" y1="42311" x2="75050" y2="45161"/>
                        <a14:foregroundMark x1="89100" y1="34959" x2="92250" y2="28807"/>
                        <a14:foregroundMark x1="32600" y1="24306" x2="33950" y2="50863"/>
                        <a14:foregroundMark x1="35450" y1="84771" x2="37050" y2="88672"/>
                        <a14:foregroundMark x1="12400" y1="39610" x2="10250" y2="34509"/>
                        <a14:foregroundMark x1="7500" y1="32708" x2="7500" y2="29857"/>
                        <a14:foregroundMark x1="7400" y1="29857" x2="8200" y2="27157"/>
                        <a14:foregroundMark x1="6450" y1="28807" x2="6850" y2="27157"/>
                        <a14:foregroundMark x1="45250" y1="80945" x2="45400" y2="86047"/>
                        <a14:foregroundMark x1="52350" y1="79670" x2="54100" y2="85596"/>
                        <a14:foregroundMark x1="39800" y1="88897" x2="43350" y2="86872"/>
                        <a14:foregroundMark x1="40200" y1="89497" x2="46200" y2="88297"/>
                        <a14:foregroundMark x1="43450" y1="90548" x2="46750" y2="89497"/>
                        <a14:foregroundMark x1="51250" y1="89722" x2="58200" y2="88897"/>
                        <a14:foregroundMark x1="27250" y1="42686" x2="27400" y2="48012"/>
                        <a14:foregroundMark x1="26200" y1="51463" x2="26600" y2="56789"/>
                        <a14:foregroundMark x1="25750" y1="57839" x2="26850" y2="59640"/>
                        <a14:foregroundMark x1="72900" y1="89497" x2="76450" y2="87847"/>
                        <a14:foregroundMark x1="81750" y1="88897" x2="84900" y2="89122"/>
                        <a14:foregroundMark x1="84750" y1="89122" x2="86100" y2="89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708" y="2244082"/>
            <a:ext cx="2335211" cy="155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Govt does not have many options to deal with looming sugar crisis -  Business Recorder">
            <a:extLst>
              <a:ext uri="{FF2B5EF4-FFF2-40B4-BE49-F238E27FC236}">
                <a16:creationId xmlns:a16="http://schemas.microsoft.com/office/drawing/2014/main" id="{7942AF59-68E9-3A48-97C2-9DD463BCC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002" y="2463264"/>
            <a:ext cx="1766621" cy="132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2;p45">
            <a:extLst>
              <a:ext uri="{FF2B5EF4-FFF2-40B4-BE49-F238E27FC236}">
                <a16:creationId xmlns:a16="http://schemas.microsoft.com/office/drawing/2014/main" id="{A8B14C49-E27F-D44C-AA99-60C7E82636B8}"/>
              </a:ext>
            </a:extLst>
          </p:cNvPr>
          <p:cNvSpPr txBox="1">
            <a:spLocks/>
          </p:cNvSpPr>
          <p:nvPr/>
        </p:nvSpPr>
        <p:spPr>
          <a:xfrm>
            <a:off x="2120510" y="-63607"/>
            <a:ext cx="612161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Barriecito"/>
              <a:buNone/>
              <a:defRPr sz="30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Barriecito"/>
              <a:buNone/>
              <a:defRPr sz="30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Barriecito"/>
              <a:buNone/>
              <a:defRPr sz="30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Barriecito"/>
              <a:buNone/>
              <a:defRPr sz="30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Barriecito"/>
              <a:buNone/>
              <a:defRPr sz="30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Barriecito"/>
              <a:buNone/>
              <a:defRPr sz="30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Barriecito"/>
              <a:buNone/>
              <a:defRPr sz="30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Barriecito"/>
              <a:buNone/>
              <a:defRPr sz="30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Barriecito"/>
              <a:buNone/>
              <a:defRPr sz="3000" b="0" i="0" u="none" strike="noStrike" cap="none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 1. (p 53) Circle the correct words or phrases.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8571C61-649B-584B-9BFD-D69424EB0FC2}"/>
              </a:ext>
            </a:extLst>
          </p:cNvPr>
          <p:cNvSpPr txBox="1"/>
          <p:nvPr/>
        </p:nvSpPr>
        <p:spPr>
          <a:xfrm>
            <a:off x="173404" y="509093"/>
            <a:ext cx="5988279" cy="851297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Minh is very popular. He has got some / a lot of friends.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33B9943-23AF-8242-A310-E40AF68DAA42}"/>
              </a:ext>
            </a:extLst>
          </p:cNvPr>
          <p:cNvSpPr txBox="1"/>
          <p:nvPr/>
        </p:nvSpPr>
        <p:spPr>
          <a:xfrm>
            <a:off x="186770" y="1416173"/>
            <a:ext cx="5974913" cy="851297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Linh is very busy. She has got some / lots of homework.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443AE88-2A9A-294F-8326-9A4D69379FCC}"/>
              </a:ext>
            </a:extLst>
          </p:cNvPr>
          <p:cNvSpPr txBox="1"/>
          <p:nvPr/>
        </p:nvSpPr>
        <p:spPr>
          <a:xfrm>
            <a:off x="173401" y="2323253"/>
            <a:ext cx="5974913" cy="851297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Put some  / a lot of sugar in my tea. But not too much.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B5D8971-206E-9F4B-8456-E22ED2B430D6}"/>
              </a:ext>
            </a:extLst>
          </p:cNvPr>
          <p:cNvSpPr txBox="1"/>
          <p:nvPr/>
        </p:nvSpPr>
        <p:spPr>
          <a:xfrm>
            <a:off x="173400" y="3229915"/>
            <a:ext cx="5974913" cy="851297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There are some /  a lot of cars in our city. Too many. I don't like it.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B5B0E7E-C2F4-E545-AC74-8F5426181C96}"/>
              </a:ext>
            </a:extLst>
          </p:cNvPr>
          <p:cNvSpPr txBox="1"/>
          <p:nvPr/>
        </p:nvSpPr>
        <p:spPr>
          <a:xfrm>
            <a:off x="173404" y="4136577"/>
            <a:ext cx="5988279" cy="851297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There is some /  lots of rice left. Not much but just enough for our breakfast.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AA67B62-9780-4E41-AA62-684F9E5D8677}"/>
              </a:ext>
            </a:extLst>
          </p:cNvPr>
          <p:cNvSpPr txBox="1"/>
          <p:nvPr/>
        </p:nvSpPr>
        <p:spPr>
          <a:xfrm>
            <a:off x="186774" y="509093"/>
            <a:ext cx="5988279" cy="851297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Minh is very popular. He has got some / </a:t>
            </a:r>
            <a:r>
              <a:rPr lang="en-US" sz="22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 lot of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friends. 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8E254D1-4FAA-DA4F-B976-A0EF4BF82BC1}"/>
              </a:ext>
            </a:extLst>
          </p:cNvPr>
          <p:cNvSpPr txBox="1"/>
          <p:nvPr/>
        </p:nvSpPr>
        <p:spPr>
          <a:xfrm>
            <a:off x="200140" y="1416173"/>
            <a:ext cx="5974913" cy="851297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Linh is very busy. She has got some / </a:t>
            </a:r>
            <a:r>
              <a:rPr lang="en-US" sz="22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lots of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homework.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2B6A822-5AB7-2243-8A44-414AC11128A2}"/>
              </a:ext>
            </a:extLst>
          </p:cNvPr>
          <p:cNvSpPr txBox="1"/>
          <p:nvPr/>
        </p:nvSpPr>
        <p:spPr>
          <a:xfrm>
            <a:off x="186771" y="2323253"/>
            <a:ext cx="5974913" cy="851297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Put </a:t>
            </a:r>
            <a:r>
              <a:rPr lang="en-US" sz="22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some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/ a lot of sugar in my tea. But not too much.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FC894C5-7683-4C4D-BC07-2208562407FE}"/>
              </a:ext>
            </a:extLst>
          </p:cNvPr>
          <p:cNvSpPr txBox="1"/>
          <p:nvPr/>
        </p:nvSpPr>
        <p:spPr>
          <a:xfrm>
            <a:off x="186770" y="3229915"/>
            <a:ext cx="5974913" cy="851297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There are some /  </a:t>
            </a:r>
            <a:r>
              <a:rPr lang="en-US" sz="22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 lot of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cars in our city. Too many. I don't like it. 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6C56171-8537-714E-9D38-EB6DB9B7BACA}"/>
              </a:ext>
            </a:extLst>
          </p:cNvPr>
          <p:cNvSpPr txBox="1"/>
          <p:nvPr/>
        </p:nvSpPr>
        <p:spPr>
          <a:xfrm>
            <a:off x="186774" y="4136577"/>
            <a:ext cx="5988279" cy="851297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There is </a:t>
            </a:r>
            <a:r>
              <a:rPr lang="en-US" sz="22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some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 lots of rice left. Not much but just enough for our breakfast. </a:t>
            </a:r>
          </a:p>
        </p:txBody>
      </p:sp>
      <p:pic>
        <p:nvPicPr>
          <p:cNvPr id="1026" name="Picture 2" descr="Mũi Tên Vector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DF58887E-FA89-C147-9827-EEBC8E2FA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3749">
            <a:off x="5907776" y="592726"/>
            <a:ext cx="992011" cy="99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Mũi Tên Vector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B6660212-39A2-D44A-8E48-B6338A5BE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3749">
            <a:off x="5907778" y="1491951"/>
            <a:ext cx="992011" cy="99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Mũi Tên Vector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B617C326-0254-CC4E-ADAF-835409DAA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3749">
            <a:off x="5907776" y="2299731"/>
            <a:ext cx="992011" cy="99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 descr="Mũi Tên Vector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B35BAD57-6E5D-B543-883F-6629B7399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3749">
            <a:off x="5907777" y="3263095"/>
            <a:ext cx="992011" cy="99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Mũi Tên Vector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7D9A16FA-A83B-0B4F-A043-87B4743AA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3749">
            <a:off x="5907776" y="4169256"/>
            <a:ext cx="992011" cy="99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D3A95A5-A5BC-6B49-982F-1DC2BE1060F5}"/>
              </a:ext>
            </a:extLst>
          </p:cNvPr>
          <p:cNvSpPr txBox="1"/>
          <p:nvPr/>
        </p:nvSpPr>
        <p:spPr>
          <a:xfrm>
            <a:off x="6902069" y="465667"/>
            <a:ext cx="2068527" cy="817245"/>
          </a:xfrm>
          <a:prstGeom prst="round2Diag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 v</a:t>
            </a:r>
            <a:r>
              <a:rPr lang="en-VN" dirty="0">
                <a:latin typeface="Calibri" panose="020F0502020204030204" pitchFamily="34" charset="0"/>
                <a:cs typeface="Calibri" panose="020F0502020204030204" pitchFamily="34" charset="0"/>
              </a:rPr>
              <a:t>ery popular</a:t>
            </a:r>
          </a:p>
          <a:p>
            <a:r>
              <a:rPr lang="en-VN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VN" dirty="0">
                <a:latin typeface="Calibri" panose="020F0502020204030204" pitchFamily="34" charset="0"/>
                <a:cs typeface="Calibri" panose="020F0502020204030204" pitchFamily="34" charset="0"/>
              </a:rPr>
              <a:t>riends → countable noun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91FB653-796A-094D-95FB-432B8879A476}"/>
              </a:ext>
            </a:extLst>
          </p:cNvPr>
          <p:cNvSpPr txBox="1"/>
          <p:nvPr/>
        </p:nvSpPr>
        <p:spPr>
          <a:xfrm>
            <a:off x="6902068" y="1376362"/>
            <a:ext cx="2041792" cy="817245"/>
          </a:xfrm>
          <a:prstGeom prst="round2Diag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 v</a:t>
            </a:r>
            <a:r>
              <a:rPr lang="en-VN" dirty="0">
                <a:latin typeface="Calibri" panose="020F0502020204030204" pitchFamily="34" charset="0"/>
                <a:cs typeface="Calibri" panose="020F0502020204030204" pitchFamily="34" charset="0"/>
              </a:rPr>
              <a:t>ery busy</a:t>
            </a:r>
          </a:p>
          <a:p>
            <a:r>
              <a:rPr lang="en-VN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VN" dirty="0">
                <a:latin typeface="Calibri" panose="020F0502020204030204" pitchFamily="34" charset="0"/>
                <a:cs typeface="Calibri" panose="020F0502020204030204" pitchFamily="34" charset="0"/>
              </a:rPr>
              <a:t>omework → uncountable noun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40BE6F6-696B-1E43-9B94-2EE592A49F7D}"/>
              </a:ext>
            </a:extLst>
          </p:cNvPr>
          <p:cNvSpPr txBox="1"/>
          <p:nvPr/>
        </p:nvSpPr>
        <p:spPr>
          <a:xfrm>
            <a:off x="6902068" y="2252502"/>
            <a:ext cx="2068531" cy="817245"/>
          </a:xfrm>
          <a:prstGeom prst="round2Diag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sugar </a:t>
            </a:r>
            <a:r>
              <a:rPr lang="en-VN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 uncountable noun</a:t>
            </a:r>
            <a:endParaRPr lang="en-V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VN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VN" dirty="0">
                <a:latin typeface="Calibri" panose="020F0502020204030204" pitchFamily="34" charset="0"/>
                <a:cs typeface="Calibri" panose="020F0502020204030204" pitchFamily="34" charset="0"/>
              </a:rPr>
              <a:t>ut not too much.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35D3D97-005A-1649-9F1B-95954D17B51A}"/>
              </a:ext>
            </a:extLst>
          </p:cNvPr>
          <p:cNvSpPr txBox="1"/>
          <p:nvPr/>
        </p:nvSpPr>
        <p:spPr>
          <a:xfrm>
            <a:off x="6888702" y="3168633"/>
            <a:ext cx="2068527" cy="817245"/>
          </a:xfrm>
          <a:prstGeom prst="round2Diag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cars </a:t>
            </a:r>
            <a:r>
              <a:rPr lang="en-VN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 countable noun</a:t>
            </a:r>
            <a:endParaRPr lang="en-V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VN" dirty="0">
                <a:latin typeface="Calibri" panose="020F0502020204030204" pitchFamily="34" charset="0"/>
                <a:cs typeface="Calibri" panose="020F0502020204030204" pitchFamily="34" charset="0"/>
              </a:rPr>
              <a:t>- too many.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VN" dirty="0">
                <a:latin typeface="Calibri" panose="020F0502020204030204" pitchFamily="34" charset="0"/>
                <a:cs typeface="Calibri" panose="020F0502020204030204" pitchFamily="34" charset="0"/>
              </a:rPr>
              <a:t> don’t like it.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0891E73-6FFB-C74A-8E8C-C301778696CF}"/>
              </a:ext>
            </a:extLst>
          </p:cNvPr>
          <p:cNvSpPr txBox="1"/>
          <p:nvPr/>
        </p:nvSpPr>
        <p:spPr>
          <a:xfrm>
            <a:off x="6902069" y="4066652"/>
            <a:ext cx="2068527" cy="1055608"/>
          </a:xfrm>
          <a:prstGeom prst="round2Diag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 rice left </a:t>
            </a:r>
            <a:r>
              <a:rPr lang="en-VN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uncountable noun</a:t>
            </a:r>
            <a:endParaRPr lang="en-V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VN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VN" dirty="0">
                <a:latin typeface="Calibri" panose="020F0502020204030204" pitchFamily="34" charset="0"/>
                <a:cs typeface="Calibri" panose="020F0502020204030204" pitchFamily="34" charset="0"/>
              </a:rPr>
              <a:t>ot much but just enough.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27" grpId="0" animBg="1"/>
      <p:bldP spid="77" grpId="0" animBg="1"/>
      <p:bldP spid="78" grpId="0" animBg="1"/>
      <p:bldP spid="79" grpId="0" animBg="1"/>
      <p:bldP spid="8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2"/>
          <p:cNvSpPr/>
          <p:nvPr/>
        </p:nvSpPr>
        <p:spPr>
          <a:xfrm>
            <a:off x="2605545" y="135301"/>
            <a:ext cx="5213088" cy="1604999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32"/>
          <p:cNvSpPr txBox="1">
            <a:spLocks noGrp="1"/>
          </p:cNvSpPr>
          <p:nvPr>
            <p:ph type="subTitle" idx="1"/>
          </p:nvPr>
        </p:nvSpPr>
        <p:spPr>
          <a:xfrm>
            <a:off x="2840281" y="0"/>
            <a:ext cx="4743615" cy="17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solidFill>
                  <a:schemeClr val="accent1"/>
                </a:solidFill>
                <a:latin typeface="DIN Condensed" pitchFamily="2" charset="0"/>
              </a:rPr>
              <a:t>How to use “any”?</a:t>
            </a:r>
            <a:endParaRPr sz="6000" b="1" dirty="0">
              <a:solidFill>
                <a:schemeClr val="accent1"/>
              </a:solidFill>
              <a:latin typeface="DIN Condensed" pitchFamily="2" charset="0"/>
            </a:endParaRPr>
          </a:p>
        </p:txBody>
      </p:sp>
      <p:pic>
        <p:nvPicPr>
          <p:cNvPr id="235" name="Google Shape;23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6425" y="714850"/>
            <a:ext cx="2815226" cy="508427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9D12A45-E35C-1743-A229-59CF556D5AF5}"/>
              </a:ext>
            </a:extLst>
          </p:cNvPr>
          <p:cNvSpPr txBox="1"/>
          <p:nvPr/>
        </p:nvSpPr>
        <p:spPr>
          <a:xfrm>
            <a:off x="261032" y="2340917"/>
            <a:ext cx="51358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Is there any lemon cake left?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EF4EDE-D4E2-914E-B88C-E04895106732}"/>
              </a:ext>
            </a:extLst>
          </p:cNvPr>
          <p:cNvSpPr txBox="1"/>
          <p:nvPr/>
        </p:nvSpPr>
        <p:spPr>
          <a:xfrm>
            <a:off x="261032" y="2930664"/>
            <a:ext cx="67253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- W</a:t>
            </a:r>
            <a:r>
              <a:rPr lang="en-US" sz="240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 couldn’t buy any food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because all the shops were closed. </a:t>
            </a:r>
            <a:endParaRPr lang="en-US" sz="2400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CE7C37-A215-994D-9CFC-E2E706702311}"/>
              </a:ext>
            </a:extLst>
          </p:cNvPr>
          <p:cNvSpPr txBox="1"/>
          <p:nvPr/>
        </p:nvSpPr>
        <p:spPr>
          <a:xfrm>
            <a:off x="261032" y="2340916"/>
            <a:ext cx="5135874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sz="240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400" strike="noStrike" dirty="0">
                <a:effectLst/>
                <a:highlight>
                  <a:srgbClr val="FD982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n-US" sz="240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there </a:t>
            </a:r>
            <a:r>
              <a:rPr lang="en-US" sz="2400" strike="noStrike" dirty="0">
                <a:effectLst/>
                <a:highlight>
                  <a:srgbClr val="FD982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any</a:t>
            </a:r>
            <a:r>
              <a:rPr lang="en-US" sz="240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strike="noStrike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lemon cake </a:t>
            </a:r>
            <a:r>
              <a:rPr lang="en-US" sz="240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left</a:t>
            </a:r>
            <a:r>
              <a:rPr lang="en-US" sz="2400" strike="noStrike" dirty="0">
                <a:effectLst/>
                <a:highlight>
                  <a:srgbClr val="FD982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VN" sz="2400" dirty="0">
              <a:highlight>
                <a:srgbClr val="FD982E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7ED82B-D548-DE4B-8827-F54EB0BD3BFB}"/>
              </a:ext>
            </a:extLst>
          </p:cNvPr>
          <p:cNvSpPr txBox="1"/>
          <p:nvPr/>
        </p:nvSpPr>
        <p:spPr>
          <a:xfrm>
            <a:off x="261032" y="2930664"/>
            <a:ext cx="6015393" cy="83099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- W</a:t>
            </a:r>
            <a:r>
              <a:rPr lang="en-US" sz="240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en-US" sz="2400" strike="noStrike" dirty="0">
                <a:effectLst/>
                <a:highlight>
                  <a:srgbClr val="FD982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couldn’t</a:t>
            </a:r>
            <a:r>
              <a:rPr lang="en-US" sz="240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buy </a:t>
            </a:r>
            <a:r>
              <a:rPr lang="en-US" sz="2400" strike="noStrike" dirty="0">
                <a:effectLst/>
                <a:highlight>
                  <a:srgbClr val="FD982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any</a:t>
            </a:r>
            <a:r>
              <a:rPr lang="en-US" sz="240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strike="noStrike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food</a:t>
            </a:r>
            <a:r>
              <a:rPr lang="en-US" sz="2400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because all the shops were closed. </a:t>
            </a:r>
            <a:endParaRPr lang="en-US" sz="2400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2" descr="Mũi Tên Vector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44D4F160-AFD6-4E44-888A-F5EE764E0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1872" flipV="1">
            <a:off x="-52360" y="3576571"/>
            <a:ext cx="992011" cy="94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CA7D936-ABEF-0A41-B05C-EDEC38041919}"/>
              </a:ext>
            </a:extLst>
          </p:cNvPr>
          <p:cNvSpPr/>
          <p:nvPr/>
        </p:nvSpPr>
        <p:spPr>
          <a:xfrm>
            <a:off x="823963" y="3931518"/>
            <a:ext cx="6015394" cy="9601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We use ‘any’ in negative sentences and questions.</a:t>
            </a:r>
          </a:p>
          <a:p>
            <a:pPr algn="just"/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We use ‘any’ for uncountable and countable nouns. </a:t>
            </a:r>
            <a:endParaRPr lang="en-VN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D924E7B-CC14-004F-B082-C9BEAF63BD89}"/>
              </a:ext>
            </a:extLst>
          </p:cNvPr>
          <p:cNvSpPr/>
          <p:nvPr/>
        </p:nvSpPr>
        <p:spPr>
          <a:xfrm>
            <a:off x="261032" y="1792407"/>
            <a:ext cx="3900002" cy="46166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VN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hat’s type of sentences?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D28907B-5FA0-244D-8923-7B91A1142C77}"/>
              </a:ext>
            </a:extLst>
          </p:cNvPr>
          <p:cNvSpPr/>
          <p:nvPr/>
        </p:nvSpPr>
        <p:spPr>
          <a:xfrm>
            <a:off x="4314114" y="1792407"/>
            <a:ext cx="3657600" cy="46166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VN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hat’s type of nouns?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6" grpId="0" uiExpand="1" build="allAtOnce" animBg="1"/>
      <p:bldP spid="7" grpId="0" animBg="1"/>
      <p:bldP spid="7" grpId="1" animBg="1"/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5"/>
          <p:cNvSpPr/>
          <p:nvPr/>
        </p:nvSpPr>
        <p:spPr>
          <a:xfrm>
            <a:off x="852756" y="3801403"/>
            <a:ext cx="5860906" cy="4848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000" dirty="0"/>
              <a:t>4. I'd like a pizza with ____________ cheese.</a:t>
            </a:r>
            <a:endParaRPr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3" name="Google Shape;293;p35"/>
          <p:cNvSpPr/>
          <p:nvPr/>
        </p:nvSpPr>
        <p:spPr>
          <a:xfrm>
            <a:off x="852756" y="3087680"/>
            <a:ext cx="5860906" cy="484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000" dirty="0"/>
              <a:t>3. Susie went to the cinema with ______ friends.</a:t>
            </a:r>
            <a:endParaRPr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4" name="Google Shape;294;p35"/>
          <p:cNvSpPr/>
          <p:nvPr/>
        </p:nvSpPr>
        <p:spPr>
          <a:xfrm>
            <a:off x="852756" y="2336705"/>
            <a:ext cx="5860906" cy="4848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000" dirty="0"/>
              <a:t>2. There aren't _________ biscuits on the plate.</a:t>
            </a:r>
            <a:endParaRPr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5" name="Google Shape;295;p35"/>
          <p:cNvSpPr/>
          <p:nvPr/>
        </p:nvSpPr>
        <p:spPr>
          <a:xfrm>
            <a:off x="852756" y="1638657"/>
            <a:ext cx="5860906" cy="484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sz="2200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000" dirty="0"/>
              <a:t>There are _____________ eggs in the carton. </a:t>
            </a:r>
            <a:endParaRPr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F865F2C-224D-D644-B645-230A222CA680}"/>
              </a:ext>
            </a:extLst>
          </p:cNvPr>
          <p:cNvSpPr txBox="1"/>
          <p:nvPr/>
        </p:nvSpPr>
        <p:spPr>
          <a:xfrm>
            <a:off x="82626" y="0"/>
            <a:ext cx="44650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VN" sz="2000" dirty="0">
                <a:latin typeface="Calibri" panose="020F0502020204030204" pitchFamily="34" charset="0"/>
                <a:cs typeface="Calibri" panose="020F0502020204030204" pitchFamily="34" charset="0"/>
              </a:rPr>
              <a:t>x 2. (p 52) Look at picture. Write </a:t>
            </a:r>
            <a:r>
              <a:rPr lang="en-V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‘some, any, </a:t>
            </a:r>
            <a:r>
              <a:rPr lang="en-VN" sz="2000" dirty="0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en-V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lot of/ lots of’ </a:t>
            </a:r>
            <a:r>
              <a:rPr lang="en-VN" sz="2000" dirty="0">
                <a:latin typeface="Calibri" panose="020F0502020204030204" pitchFamily="34" charset="0"/>
                <a:cs typeface="Calibri" panose="020F0502020204030204" pitchFamily="34" charset="0"/>
              </a:rPr>
              <a:t>in the blanks.</a:t>
            </a:r>
          </a:p>
        </p:txBody>
      </p:sp>
      <p:sp>
        <p:nvSpPr>
          <p:cNvPr id="90" name="Google Shape;294;p35">
            <a:extLst>
              <a:ext uri="{FF2B5EF4-FFF2-40B4-BE49-F238E27FC236}">
                <a16:creationId xmlns:a16="http://schemas.microsoft.com/office/drawing/2014/main" id="{472B274B-A4EF-1041-81FD-80E060B03895}"/>
              </a:ext>
            </a:extLst>
          </p:cNvPr>
          <p:cNvSpPr/>
          <p:nvPr/>
        </p:nvSpPr>
        <p:spPr>
          <a:xfrm>
            <a:off x="852756" y="4518077"/>
            <a:ext cx="5860906" cy="4848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000" dirty="0"/>
              <a:t>5. There is _____________ sugar in the bowl.</a:t>
            </a:r>
            <a:endParaRPr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1" name="Google Shape;292;p35">
            <a:extLst>
              <a:ext uri="{FF2B5EF4-FFF2-40B4-BE49-F238E27FC236}">
                <a16:creationId xmlns:a16="http://schemas.microsoft.com/office/drawing/2014/main" id="{71B437E4-4EC8-7F40-9A78-209F43E7F564}"/>
              </a:ext>
            </a:extLst>
          </p:cNvPr>
          <p:cNvSpPr/>
          <p:nvPr/>
        </p:nvSpPr>
        <p:spPr>
          <a:xfrm>
            <a:off x="2184245" y="714925"/>
            <a:ext cx="5993983" cy="4848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Example: There is _____ orange juice in the glass.</a:t>
            </a:r>
            <a:endParaRPr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D7F4AC78-450F-9A4A-B880-1AFE168FA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629" y="414111"/>
            <a:ext cx="744256" cy="100312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BD6A8701-694F-0C45-958C-DE5D8428C0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95" b="89011" l="6107" r="90840">
                        <a14:foregroundMark x1="29771" y1="17582" x2="66412" y2="8791"/>
                        <a14:foregroundMark x1="84733" y1="32967" x2="88550" y2="46154"/>
                        <a14:foregroundMark x1="7634" y1="34066" x2="8397" y2="52747"/>
                        <a14:foregroundMark x1="6107" y1="56044" x2="17557" y2="71429"/>
                        <a14:foregroundMark x1="30534" y1="10989" x2="61069" y2="5495"/>
                        <a14:foregroundMark x1="89313" y1="40659" x2="90840" y2="461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997" y="2213403"/>
            <a:ext cx="886650" cy="61522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E4C8A493-F925-8241-AD59-22A5F62837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83" b="86957" l="4348" r="92029">
                        <a14:foregroundMark x1="8696" y1="68478" x2="5797" y2="52174"/>
                        <a14:foregroundMark x1="7971" y1="59783" x2="7971" y2="55435"/>
                        <a14:foregroundMark x1="85507" y1="31522" x2="90580" y2="17391"/>
                        <a14:foregroundMark x1="90580" y1="21739" x2="92029" y2="21739"/>
                        <a14:foregroundMark x1="81884" y1="44565" x2="82609" y2="53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809" y="3792672"/>
            <a:ext cx="847594" cy="567805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810655F8-0B2B-9542-AA10-9FB667378C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54" b="92233" l="6723" r="89916">
                        <a14:foregroundMark x1="75630" y1="29126" x2="66387" y2="77670"/>
                        <a14:foregroundMark x1="66387" y1="77670" x2="23529" y2="73786"/>
                        <a14:foregroundMark x1="23529" y1="73786" x2="12605" y2="26214"/>
                        <a14:foregroundMark x1="12605" y1="26214" x2="54622" y2="10680"/>
                        <a14:foregroundMark x1="54622" y1="10680" x2="72269" y2="22330"/>
                        <a14:foregroundMark x1="47899" y1="8738" x2="38655" y2="6796"/>
                        <a14:foregroundMark x1="6723" y1="41748" x2="8403" y2="58252"/>
                        <a14:foregroundMark x1="8403" y1="65049" x2="17647" y2="76699"/>
                        <a14:foregroundMark x1="19328" y1="81553" x2="38655" y2="87379"/>
                        <a14:foregroundMark x1="37815" y1="92233" x2="62185" y2="85437"/>
                        <a14:foregroundMark x1="76471" y1="33010" x2="68067" y2="77670"/>
                        <a14:foregroundMark x1="78151" y1="37864" x2="80672" y2="55340"/>
                        <a14:foregroundMark x1="68067" y1="78641" x2="77311" y2="592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626" y="4450423"/>
            <a:ext cx="797027" cy="689562"/>
          </a:xfrm>
          <a:prstGeom prst="rect">
            <a:avLst/>
          </a:prstGeom>
        </p:spPr>
      </p:pic>
      <p:sp>
        <p:nvSpPr>
          <p:cNvPr id="98" name="Google Shape;292;p35">
            <a:extLst>
              <a:ext uri="{FF2B5EF4-FFF2-40B4-BE49-F238E27FC236}">
                <a16:creationId xmlns:a16="http://schemas.microsoft.com/office/drawing/2014/main" id="{AB05B5D8-B8EE-A74C-9402-8E2791A5C011}"/>
              </a:ext>
            </a:extLst>
          </p:cNvPr>
          <p:cNvSpPr/>
          <p:nvPr/>
        </p:nvSpPr>
        <p:spPr>
          <a:xfrm>
            <a:off x="2170406" y="691638"/>
            <a:ext cx="5993983" cy="4848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Example: There is </a:t>
            </a:r>
            <a:r>
              <a:rPr lang="en-US" sz="2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orange juice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in the glass.</a:t>
            </a:r>
            <a:endParaRPr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" name="Google Shape;292;p35">
            <a:extLst>
              <a:ext uri="{FF2B5EF4-FFF2-40B4-BE49-F238E27FC236}">
                <a16:creationId xmlns:a16="http://schemas.microsoft.com/office/drawing/2014/main" id="{F99667FD-98B4-EC41-9053-8A61C49587B9}"/>
              </a:ext>
            </a:extLst>
          </p:cNvPr>
          <p:cNvSpPr/>
          <p:nvPr/>
        </p:nvSpPr>
        <p:spPr>
          <a:xfrm>
            <a:off x="852756" y="3778116"/>
            <a:ext cx="5860906" cy="4848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000" dirty="0"/>
              <a:t>4. I'd like a pizza with </a:t>
            </a:r>
            <a:r>
              <a:rPr lang="en-US" sz="2000" b="1" dirty="0">
                <a:solidFill>
                  <a:schemeClr val="accent1"/>
                </a:solidFill>
              </a:rPr>
              <a:t>a lot of/ lots of </a:t>
            </a:r>
            <a:r>
              <a:rPr lang="en-US" sz="2000" dirty="0"/>
              <a:t>cheese.</a:t>
            </a:r>
            <a:endParaRPr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0" name="Google Shape;293;p35">
            <a:extLst>
              <a:ext uri="{FF2B5EF4-FFF2-40B4-BE49-F238E27FC236}">
                <a16:creationId xmlns:a16="http://schemas.microsoft.com/office/drawing/2014/main" id="{A5C4C243-23BD-8949-A844-7E3D5D623557}"/>
              </a:ext>
            </a:extLst>
          </p:cNvPr>
          <p:cNvSpPr/>
          <p:nvPr/>
        </p:nvSpPr>
        <p:spPr>
          <a:xfrm>
            <a:off x="889264" y="3099324"/>
            <a:ext cx="5824398" cy="484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000" dirty="0"/>
              <a:t>3. Susie went to the cinema with </a:t>
            </a:r>
            <a:r>
              <a:rPr lang="en-US" sz="2000" b="1" dirty="0">
                <a:solidFill>
                  <a:schemeClr val="accent1"/>
                </a:solidFill>
              </a:rPr>
              <a:t>some</a:t>
            </a:r>
            <a:r>
              <a:rPr lang="en-US" sz="2000" dirty="0"/>
              <a:t> friends.</a:t>
            </a:r>
            <a:endParaRPr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1" name="Google Shape;294;p35">
            <a:extLst>
              <a:ext uri="{FF2B5EF4-FFF2-40B4-BE49-F238E27FC236}">
                <a16:creationId xmlns:a16="http://schemas.microsoft.com/office/drawing/2014/main" id="{3FB7BA9F-33BA-3E40-8AD9-8C38ECD9201A}"/>
              </a:ext>
            </a:extLst>
          </p:cNvPr>
          <p:cNvSpPr/>
          <p:nvPr/>
        </p:nvSpPr>
        <p:spPr>
          <a:xfrm>
            <a:off x="852756" y="2313418"/>
            <a:ext cx="5860906" cy="4848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000" dirty="0"/>
              <a:t>2. There aren't </a:t>
            </a:r>
            <a:r>
              <a:rPr lang="en-US" sz="2000" b="1" dirty="0">
                <a:solidFill>
                  <a:schemeClr val="accent1"/>
                </a:solidFill>
              </a:rPr>
              <a:t>any</a:t>
            </a:r>
            <a:r>
              <a:rPr lang="en-US" sz="2000" dirty="0"/>
              <a:t> biscuits on the plate.</a:t>
            </a:r>
            <a:endParaRPr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" name="Google Shape;295;p35">
            <a:extLst>
              <a:ext uri="{FF2B5EF4-FFF2-40B4-BE49-F238E27FC236}">
                <a16:creationId xmlns:a16="http://schemas.microsoft.com/office/drawing/2014/main" id="{F84AA0B3-D37A-6440-88FF-7C5AA258A079}"/>
              </a:ext>
            </a:extLst>
          </p:cNvPr>
          <p:cNvSpPr/>
          <p:nvPr/>
        </p:nvSpPr>
        <p:spPr>
          <a:xfrm>
            <a:off x="852756" y="1615370"/>
            <a:ext cx="5860906" cy="484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sz="2200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000" dirty="0"/>
              <a:t>There are </a:t>
            </a:r>
            <a:r>
              <a:rPr lang="en-US" sz="2000" b="1" dirty="0">
                <a:solidFill>
                  <a:schemeClr val="accent1"/>
                </a:solidFill>
              </a:rPr>
              <a:t>a lot of/ lots of </a:t>
            </a:r>
            <a:r>
              <a:rPr lang="en-US" sz="2000" dirty="0"/>
              <a:t>eggs in the carton. </a:t>
            </a:r>
            <a:endParaRPr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" name="Google Shape;294;p35">
            <a:extLst>
              <a:ext uri="{FF2B5EF4-FFF2-40B4-BE49-F238E27FC236}">
                <a16:creationId xmlns:a16="http://schemas.microsoft.com/office/drawing/2014/main" id="{EC2AB07D-6693-3F45-8F90-4B2448F86BCE}"/>
              </a:ext>
            </a:extLst>
          </p:cNvPr>
          <p:cNvSpPr/>
          <p:nvPr/>
        </p:nvSpPr>
        <p:spPr>
          <a:xfrm>
            <a:off x="852756" y="4494790"/>
            <a:ext cx="5860906" cy="4848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000" dirty="0"/>
              <a:t>5. There is </a:t>
            </a:r>
            <a:r>
              <a:rPr lang="en-US" sz="2000" b="1" dirty="0">
                <a:solidFill>
                  <a:schemeClr val="accent1"/>
                </a:solidFill>
              </a:rPr>
              <a:t>a lot of/ lots of</a:t>
            </a:r>
            <a:r>
              <a:rPr lang="en-US" sz="2000" dirty="0"/>
              <a:t> sugar in the bowl.</a:t>
            </a:r>
            <a:endParaRPr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A2C8EAD8-B090-1D4C-8C1A-A6C54BD6D3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054" y="2877413"/>
            <a:ext cx="792985" cy="817511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429623A7-1B70-B644-840A-84FD4CAFCA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46" b="94393" l="6452" r="92258">
                        <a14:foregroundMark x1="6452" y1="62617" x2="60645" y2="87850"/>
                        <a14:foregroundMark x1="61935" y1="89720" x2="67742" y2="89720"/>
                        <a14:foregroundMark x1="85161" y1="34579" x2="88387" y2="24299"/>
                        <a14:foregroundMark x1="43226" y1="14019" x2="36129" y2="9346"/>
                        <a14:foregroundMark x1="60000" y1="94393" x2="79355" y2="66355"/>
                        <a14:foregroundMark x1="67742" y1="42056" x2="61290" y2="23364"/>
                        <a14:foregroundMark x1="87742" y1="25234" x2="78710" y2="73832"/>
                        <a14:foregroundMark x1="78710" y1="73832" x2="73548" y2="83178"/>
                        <a14:foregroundMark x1="78065" y1="71028" x2="92258" y2="28037"/>
                        <a14:foregroundMark x1="85806" y1="51402" x2="89677" y2="38318"/>
                        <a14:foregroundMark x1="68387" y1="95327" x2="78065" y2="78505"/>
                        <a14:foregroundMark x1="76129" y1="82243" x2="88387" y2="56075"/>
                        <a14:foregroundMark x1="83226" y1="55140" x2="92258" y2="38318"/>
                        <a14:foregroundMark x1="86452" y1="57944" x2="90968" y2="439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0" y="1451151"/>
            <a:ext cx="892281" cy="615366"/>
          </a:xfrm>
          <a:prstGeom prst="rect">
            <a:avLst/>
          </a:prstGeom>
        </p:spPr>
      </p:pic>
      <p:sp>
        <p:nvSpPr>
          <p:cNvPr id="104" name="Google Shape;295;p35">
            <a:extLst>
              <a:ext uri="{FF2B5EF4-FFF2-40B4-BE49-F238E27FC236}">
                <a16:creationId xmlns:a16="http://schemas.microsoft.com/office/drawing/2014/main" id="{000E3DB5-D1E1-EC47-A8A3-3489F1ABE9B8}"/>
              </a:ext>
            </a:extLst>
          </p:cNvPr>
          <p:cNvSpPr/>
          <p:nvPr/>
        </p:nvSpPr>
        <p:spPr>
          <a:xfrm>
            <a:off x="6892249" y="1613704"/>
            <a:ext cx="2149010" cy="484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sz="1200" dirty="0">
                <a:latin typeface="Calibri" panose="020F0502020204030204" pitchFamily="34" charset="0"/>
                <a:cs typeface="Calibri" panose="020F0502020204030204" pitchFamily="34" charset="0"/>
              </a:rPr>
              <a:t>- full of eggs in carton.</a:t>
            </a:r>
          </a:p>
          <a:p>
            <a:pPr lvl="0"/>
            <a:r>
              <a:rPr lang="vi-VN" sz="1200" dirty="0">
                <a:latin typeface="Calibri" panose="020F0502020204030204" pitchFamily="34" charset="0"/>
                <a:cs typeface="Calibri" panose="020F0502020204030204" pitchFamily="34" charset="0"/>
              </a:rPr>
              <a:t>- eggs</a:t>
            </a:r>
            <a:r>
              <a:rPr lang="en-VN" sz="1200" dirty="0">
                <a:latin typeface="Calibri" panose="020F0502020204030204" pitchFamily="34" charset="0"/>
                <a:cs typeface="Calibri" panose="020F0502020204030204" pitchFamily="34" charset="0"/>
              </a:rPr>
              <a:t> → countable noun</a:t>
            </a:r>
            <a:r>
              <a:rPr lang="vi-VN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06" name="Google Shape;295;p35">
            <a:extLst>
              <a:ext uri="{FF2B5EF4-FFF2-40B4-BE49-F238E27FC236}">
                <a16:creationId xmlns:a16="http://schemas.microsoft.com/office/drawing/2014/main" id="{462A501D-6119-D446-8B56-360FA5D0834D}"/>
              </a:ext>
            </a:extLst>
          </p:cNvPr>
          <p:cNvSpPr/>
          <p:nvPr/>
        </p:nvSpPr>
        <p:spPr>
          <a:xfrm>
            <a:off x="6912364" y="2258173"/>
            <a:ext cx="2149010" cy="57949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sz="1200" dirty="0">
                <a:latin typeface="Calibri" panose="020F0502020204030204" pitchFamily="34" charset="0"/>
                <a:cs typeface="Calibri" panose="020F0502020204030204" pitchFamily="34" charset="0"/>
              </a:rPr>
              <a:t>- aren’t</a:t>
            </a:r>
            <a:r>
              <a:rPr lang="en-VN" sz="1200" dirty="0">
                <a:latin typeface="Calibri" panose="020F0502020204030204" pitchFamily="34" charset="0"/>
                <a:cs typeface="Calibri" panose="020F0502020204030204" pitchFamily="34" charset="0"/>
              </a:rPr>
              <a:t> →</a:t>
            </a:r>
            <a:r>
              <a:rPr lang="vi-VN" sz="1200" dirty="0">
                <a:latin typeface="Calibri" panose="020F0502020204030204" pitchFamily="34" charset="0"/>
                <a:cs typeface="Calibri" panose="020F0502020204030204" pitchFamily="34" charset="0"/>
              </a:rPr>
              <a:t> negative sentence.</a:t>
            </a:r>
          </a:p>
          <a:p>
            <a:pPr lvl="0"/>
            <a:r>
              <a:rPr lang="vi-VN" sz="1200" dirty="0">
                <a:latin typeface="Calibri" panose="020F0502020204030204" pitchFamily="34" charset="0"/>
                <a:cs typeface="Calibri" panose="020F0502020204030204" pitchFamily="34" charset="0"/>
              </a:rPr>
              <a:t>- biscuits</a:t>
            </a:r>
            <a:r>
              <a:rPr lang="en-VN" sz="1200" dirty="0">
                <a:latin typeface="Calibri" panose="020F0502020204030204" pitchFamily="34" charset="0"/>
                <a:cs typeface="Calibri" panose="020F0502020204030204" pitchFamily="34" charset="0"/>
              </a:rPr>
              <a:t> → countable noun</a:t>
            </a:r>
            <a:r>
              <a:rPr lang="vi-VN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07" name="Google Shape;295;p35">
            <a:extLst>
              <a:ext uri="{FF2B5EF4-FFF2-40B4-BE49-F238E27FC236}">
                <a16:creationId xmlns:a16="http://schemas.microsoft.com/office/drawing/2014/main" id="{3A64F4E0-A98E-9E43-A129-01CAA7329247}"/>
              </a:ext>
            </a:extLst>
          </p:cNvPr>
          <p:cNvSpPr/>
          <p:nvPr/>
        </p:nvSpPr>
        <p:spPr>
          <a:xfrm>
            <a:off x="6912364" y="3087680"/>
            <a:ext cx="2149010" cy="484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sz="1200" dirty="0">
                <a:latin typeface="Calibri" panose="020F0502020204030204" pitchFamily="34" charset="0"/>
                <a:cs typeface="Calibri" panose="020F0502020204030204" pitchFamily="34" charset="0"/>
              </a:rPr>
              <a:t>- Only 3 people in picture.</a:t>
            </a:r>
          </a:p>
          <a:p>
            <a:pPr lvl="0"/>
            <a:r>
              <a:rPr lang="vi-VN" sz="1200" dirty="0">
                <a:latin typeface="Calibri" panose="020F0502020204030204" pitchFamily="34" charset="0"/>
                <a:cs typeface="Calibri" panose="020F0502020204030204" pitchFamily="34" charset="0"/>
              </a:rPr>
              <a:t>- friends</a:t>
            </a:r>
            <a:r>
              <a:rPr lang="en-VN" sz="1200" dirty="0">
                <a:latin typeface="Calibri" panose="020F0502020204030204" pitchFamily="34" charset="0"/>
                <a:cs typeface="Calibri" panose="020F0502020204030204" pitchFamily="34" charset="0"/>
              </a:rPr>
              <a:t> → countable noun</a:t>
            </a:r>
            <a:r>
              <a:rPr lang="vi-VN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08" name="Google Shape;295;p35">
            <a:extLst>
              <a:ext uri="{FF2B5EF4-FFF2-40B4-BE49-F238E27FC236}">
                <a16:creationId xmlns:a16="http://schemas.microsoft.com/office/drawing/2014/main" id="{70FE94A9-4071-064E-9E45-AE52078FBEE8}"/>
              </a:ext>
            </a:extLst>
          </p:cNvPr>
          <p:cNvSpPr/>
          <p:nvPr/>
        </p:nvSpPr>
        <p:spPr>
          <a:xfrm>
            <a:off x="6892249" y="3801403"/>
            <a:ext cx="2149010" cy="484800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sz="1200" dirty="0">
                <a:latin typeface="Calibri" panose="020F0502020204030204" pitchFamily="34" charset="0"/>
                <a:cs typeface="Calibri" panose="020F0502020204030204" pitchFamily="34" charset="0"/>
              </a:rPr>
              <a:t>- cheese </a:t>
            </a:r>
            <a:r>
              <a:rPr lang="en-VN" sz="1200" dirty="0">
                <a:latin typeface="Calibri" panose="020F0502020204030204" pitchFamily="34" charset="0"/>
                <a:cs typeface="Calibri" panose="020F0502020204030204" pitchFamily="34" charset="0"/>
              </a:rPr>
              <a:t>→ uncountable noun</a:t>
            </a:r>
            <a:r>
              <a:rPr lang="vi-VN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09" name="Google Shape;295;p35">
            <a:extLst>
              <a:ext uri="{FF2B5EF4-FFF2-40B4-BE49-F238E27FC236}">
                <a16:creationId xmlns:a16="http://schemas.microsoft.com/office/drawing/2014/main" id="{E2CBD941-6752-8E4B-92D3-43305FF44B4E}"/>
              </a:ext>
            </a:extLst>
          </p:cNvPr>
          <p:cNvSpPr/>
          <p:nvPr/>
        </p:nvSpPr>
        <p:spPr>
          <a:xfrm>
            <a:off x="6912364" y="4494790"/>
            <a:ext cx="2149010" cy="4848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sz="1200" dirty="0">
                <a:latin typeface="Calibri" panose="020F0502020204030204" pitchFamily="34" charset="0"/>
                <a:cs typeface="Calibri" panose="020F0502020204030204" pitchFamily="34" charset="0"/>
              </a:rPr>
              <a:t>- sugar</a:t>
            </a:r>
            <a:r>
              <a:rPr lang="en-VN" sz="1200" dirty="0">
                <a:latin typeface="Calibri" panose="020F0502020204030204" pitchFamily="34" charset="0"/>
                <a:cs typeface="Calibri" panose="020F0502020204030204" pitchFamily="34" charset="0"/>
              </a:rPr>
              <a:t> → uncountable noun</a:t>
            </a:r>
            <a:r>
              <a:rPr lang="vi-VN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479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6" grpId="0" animBg="1"/>
      <p:bldP spid="107" grpId="0" animBg="1"/>
      <p:bldP spid="108" grpId="0" animBg="1"/>
      <p:bldP spid="10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0"/>
          <p:cNvSpPr txBox="1">
            <a:spLocks noGrp="1"/>
          </p:cNvSpPr>
          <p:nvPr>
            <p:ph type="title"/>
          </p:nvPr>
        </p:nvSpPr>
        <p:spPr>
          <a:xfrm>
            <a:off x="715100" y="262163"/>
            <a:ext cx="7704000" cy="148989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chemeClr val="dk1"/>
                </a:solidFill>
                <a:latin typeface="DIN Condensed" pitchFamily="2" charset="0"/>
              </a:rPr>
              <a:t>H</a:t>
            </a:r>
            <a:r>
              <a:rPr lang="en" sz="6000" b="1" dirty="0">
                <a:solidFill>
                  <a:schemeClr val="dk1"/>
                </a:solidFill>
                <a:latin typeface="DIN Condensed" pitchFamily="2" charset="0"/>
              </a:rPr>
              <a:t>ow much/ How many</a:t>
            </a:r>
            <a:endParaRPr sz="6000" b="1" dirty="0">
              <a:latin typeface="DIN Condensed" pitchFamily="2" charset="0"/>
            </a:endParaRPr>
          </a:p>
        </p:txBody>
      </p:sp>
      <p:sp>
        <p:nvSpPr>
          <p:cNvPr id="474" name="Google Shape;474;p40"/>
          <p:cNvSpPr txBox="1">
            <a:spLocks noGrp="1"/>
          </p:cNvSpPr>
          <p:nvPr>
            <p:ph type="subTitle" idx="1"/>
          </p:nvPr>
        </p:nvSpPr>
        <p:spPr>
          <a:xfrm>
            <a:off x="715100" y="3177945"/>
            <a:ext cx="47433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DIN Condensed" pitchFamily="2" charset="0"/>
              </a:rPr>
              <a:t>H</a:t>
            </a:r>
            <a:r>
              <a:rPr lang="en" dirty="0">
                <a:solidFill>
                  <a:schemeClr val="dk1"/>
                </a:solidFill>
                <a:latin typeface="DIN Condensed" pitchFamily="2" charset="0"/>
              </a:rPr>
              <a:t>ow many + plural countable nouns</a:t>
            </a:r>
            <a:endParaRPr dirty="0">
              <a:latin typeface="DIN Condensed" pitchFamily="2" charset="0"/>
            </a:endParaRPr>
          </a:p>
        </p:txBody>
      </p:sp>
      <p:sp>
        <p:nvSpPr>
          <p:cNvPr id="475" name="Google Shape;475;p40"/>
          <p:cNvSpPr txBox="1">
            <a:spLocks noGrp="1"/>
          </p:cNvSpPr>
          <p:nvPr>
            <p:ph type="subTitle" idx="2"/>
          </p:nvPr>
        </p:nvSpPr>
        <p:spPr>
          <a:xfrm>
            <a:off x="715100" y="1829664"/>
            <a:ext cx="47433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  <a:latin typeface="DIN Condensed" pitchFamily="2" charset="0"/>
              </a:rPr>
              <a:t>How much + </a:t>
            </a:r>
            <a:r>
              <a:rPr lang="en" dirty="0" err="1">
                <a:solidFill>
                  <a:schemeClr val="dk2"/>
                </a:solidFill>
                <a:latin typeface="DIN Condensed" pitchFamily="2" charset="0"/>
              </a:rPr>
              <a:t>uncou</a:t>
            </a:r>
            <a:r>
              <a:rPr lang="en-US" dirty="0">
                <a:solidFill>
                  <a:schemeClr val="dk2"/>
                </a:solidFill>
                <a:latin typeface="DIN Condensed" pitchFamily="2" charset="0"/>
              </a:rPr>
              <a:t>n</a:t>
            </a:r>
            <a:r>
              <a:rPr lang="en" dirty="0">
                <a:solidFill>
                  <a:schemeClr val="dk2"/>
                </a:solidFill>
                <a:latin typeface="DIN Condensed" pitchFamily="2" charset="0"/>
              </a:rPr>
              <a:t>table nouns</a:t>
            </a:r>
            <a:endParaRPr dirty="0">
              <a:latin typeface="DIN Condensed" pitchFamily="2" charset="0"/>
            </a:endParaRPr>
          </a:p>
        </p:txBody>
      </p:sp>
      <p:pic>
        <p:nvPicPr>
          <p:cNvPr id="481" name="Google Shape;481;p40"/>
          <p:cNvPicPr preferRelativeResize="0"/>
          <p:nvPr/>
        </p:nvPicPr>
        <p:blipFill rotWithShape="1">
          <a:blip r:embed="rId3">
            <a:alphaModFix/>
          </a:blip>
          <a:srcRect t="15672" b="15679"/>
          <a:stretch/>
        </p:blipFill>
        <p:spPr>
          <a:xfrm>
            <a:off x="5866398" y="1040233"/>
            <a:ext cx="3508851" cy="435019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36E3868-3DB1-4F4B-944F-A3E9FD6109C1}"/>
              </a:ext>
            </a:extLst>
          </p:cNvPr>
          <p:cNvSpPr txBox="1"/>
          <p:nvPr/>
        </p:nvSpPr>
        <p:spPr>
          <a:xfrm>
            <a:off x="694902" y="1284814"/>
            <a:ext cx="77878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These question words are used to ask about quantities and measures of things.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AEF0D3-3BDD-CF4E-BD2F-E54878E19D29}"/>
              </a:ext>
            </a:extLst>
          </p:cNvPr>
          <p:cNvSpPr txBox="1"/>
          <p:nvPr/>
        </p:nvSpPr>
        <p:spPr>
          <a:xfrm>
            <a:off x="694902" y="2252613"/>
            <a:ext cx="56557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u="none" strike="noStrike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Example: </a:t>
            </a:r>
          </a:p>
          <a:p>
            <a:r>
              <a:rPr lang="en-US" sz="2400" b="0" i="0" u="none" strike="noStrike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How many </a:t>
            </a:r>
            <a:r>
              <a:rPr lang="en-US" sz="2400" b="0" i="0" u="none" strike="noStrike" dirty="0">
                <a:solidFill>
                  <a:srgbClr val="212529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  <a:r>
              <a:rPr lang="en-US" sz="2400" b="0" i="0" u="none" strike="noStrike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are there in your class?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4C8845-6A44-874E-9909-514E9F34EFC6}"/>
              </a:ext>
            </a:extLst>
          </p:cNvPr>
          <p:cNvSpPr txBox="1"/>
          <p:nvPr/>
        </p:nvSpPr>
        <p:spPr>
          <a:xfrm>
            <a:off x="715100" y="3628043"/>
            <a:ext cx="57472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u="none" strike="noStrike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Example: </a:t>
            </a:r>
          </a:p>
          <a:p>
            <a:r>
              <a:rPr lang="en-US" sz="2400" u="none" strike="noStrike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How much </a:t>
            </a:r>
            <a:r>
              <a:rPr lang="en-US" sz="2400" u="none" strike="noStrike" dirty="0">
                <a:solidFill>
                  <a:srgbClr val="212529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water</a:t>
            </a:r>
            <a:r>
              <a:rPr lang="en-US" sz="2400" u="none" strike="noStrike" dirty="0">
                <a:solidFill>
                  <a:srgbClr val="21252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do you drink every day?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4" grpId="0" build="p"/>
      <p:bldP spid="475" grpId="0" build="p"/>
      <p:bldP spid="15" grpId="0"/>
      <p:bldP spid="21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923FE34C-F1AB-4B4F-90BF-B938EC248E9E}"/>
              </a:ext>
            </a:extLst>
          </p:cNvPr>
          <p:cNvSpPr txBox="1"/>
          <p:nvPr/>
        </p:nvSpPr>
        <p:spPr>
          <a:xfrm>
            <a:off x="82626" y="0"/>
            <a:ext cx="44650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VN" sz="2000" dirty="0">
                <a:latin typeface="Calibri" panose="020F0502020204030204" pitchFamily="34" charset="0"/>
                <a:cs typeface="Calibri" panose="020F0502020204030204" pitchFamily="34" charset="0"/>
              </a:rPr>
              <a:t>x 3. (p 52) Fill in each blank with </a:t>
            </a:r>
            <a:r>
              <a:rPr lang="en-V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‘How many </a:t>
            </a:r>
            <a:r>
              <a:rPr lang="en-VN" sz="2000" dirty="0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en-V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How much’</a:t>
            </a:r>
            <a:r>
              <a:rPr lang="en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6EA6E5E-F067-3B4A-B096-F1E3093CA6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580038">
            <a:off x="178829" y="3116804"/>
            <a:ext cx="1257250" cy="846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EB2168D-68ED-5D47-88A5-80B745359B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955" y="1615976"/>
            <a:ext cx="975303" cy="59848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CC9452D-DA32-B94C-B7B5-E4369AC389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564" y="2302913"/>
            <a:ext cx="1255906" cy="7915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B26B69B-F70E-8248-B47D-1D6EE33557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955" y="4064242"/>
            <a:ext cx="1355101" cy="791537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08A4A59E-9CBD-FC4E-9D4B-386938F6F2F9}"/>
              </a:ext>
            </a:extLst>
          </p:cNvPr>
          <p:cNvGrpSpPr/>
          <p:nvPr/>
        </p:nvGrpSpPr>
        <p:grpSpPr>
          <a:xfrm>
            <a:off x="376603" y="554010"/>
            <a:ext cx="610054" cy="923347"/>
            <a:chOff x="818670" y="1958094"/>
            <a:chExt cx="732397" cy="1153712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529F01A-0DA2-6E4C-91CD-EC697EE75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8670" y="1958094"/>
              <a:ext cx="732397" cy="1153712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B395578-C296-2241-BF14-5950F2289A62}"/>
                </a:ext>
              </a:extLst>
            </p:cNvPr>
            <p:cNvSpPr/>
            <p:nvPr/>
          </p:nvSpPr>
          <p:spPr>
            <a:xfrm>
              <a:off x="945664" y="2153183"/>
              <a:ext cx="51307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2L</a:t>
              </a:r>
              <a:endParaRPr lang="en-VN" dirty="0"/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7A2F63A-8082-7E4B-B60C-0B5381D6029C}"/>
              </a:ext>
            </a:extLst>
          </p:cNvPr>
          <p:cNvSpPr txBox="1"/>
          <p:nvPr/>
        </p:nvSpPr>
        <p:spPr>
          <a:xfrm>
            <a:off x="1710385" y="833306"/>
            <a:ext cx="5457670" cy="40011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 __________ water do you drink every day? </a:t>
            </a:r>
            <a:endParaRPr lang="en-VN" sz="2000" dirty="0">
              <a:solidFill>
                <a:srgbClr val="00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87D89F2-370A-A94F-A69C-F7F15BA1DF6E}"/>
              </a:ext>
            </a:extLst>
          </p:cNvPr>
          <p:cNvSpPr txBox="1"/>
          <p:nvPr/>
        </p:nvSpPr>
        <p:spPr>
          <a:xfrm>
            <a:off x="1710385" y="1585251"/>
            <a:ext cx="5457670" cy="40011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___________ books did you read last month?</a:t>
            </a:r>
            <a:endParaRPr lang="en-VN" sz="2000" dirty="0">
              <a:solidFill>
                <a:srgbClr val="00000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9463183-6E55-4C4F-877E-89EA0C61701D}"/>
              </a:ext>
            </a:extLst>
          </p:cNvPr>
          <p:cNvSpPr txBox="1"/>
          <p:nvPr/>
        </p:nvSpPr>
        <p:spPr>
          <a:xfrm>
            <a:off x="1710385" y="2507820"/>
            <a:ext cx="5457670" cy="40011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___________ films did you watch last year? </a:t>
            </a:r>
            <a:endParaRPr lang="en-VN" sz="2000" dirty="0">
              <a:solidFill>
                <a:srgbClr val="00000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A18085A-AEE6-0449-908C-6E9FA719AA58}"/>
              </a:ext>
            </a:extLst>
          </p:cNvPr>
          <p:cNvSpPr txBox="1"/>
          <p:nvPr/>
        </p:nvSpPr>
        <p:spPr>
          <a:xfrm>
            <a:off x="1710385" y="3359651"/>
            <a:ext cx="5457670" cy="40011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___________ bananas do you eat every week? </a:t>
            </a:r>
            <a:endParaRPr lang="en-VN" sz="2000" dirty="0">
              <a:solidFill>
                <a:srgbClr val="00000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F5E1B0E-0E1F-8446-8887-B0E1AA0C7521}"/>
              </a:ext>
            </a:extLst>
          </p:cNvPr>
          <p:cNvSpPr txBox="1"/>
          <p:nvPr/>
        </p:nvSpPr>
        <p:spPr>
          <a:xfrm>
            <a:off x="1710385" y="4064242"/>
            <a:ext cx="5457670" cy="96597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___________ spring rolls did your mother cook last month? </a:t>
            </a:r>
            <a:endParaRPr lang="en-VN" sz="2000" dirty="0">
              <a:solidFill>
                <a:srgbClr val="0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A1BBBD-9A7D-DF4F-AB83-7BDCA908A8E2}"/>
              </a:ext>
            </a:extLst>
          </p:cNvPr>
          <p:cNvSpPr txBox="1"/>
          <p:nvPr/>
        </p:nvSpPr>
        <p:spPr>
          <a:xfrm>
            <a:off x="1799197" y="833306"/>
            <a:ext cx="5457670" cy="40011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 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much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highlight>
                  <a:srgbClr val="FD982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water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you drink every day? </a:t>
            </a:r>
            <a:endParaRPr lang="en-VN" sz="2000" dirty="0">
              <a:solidFill>
                <a:srgbClr val="0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D3C6F0-3378-4D40-AC93-AF9616709DFF}"/>
              </a:ext>
            </a:extLst>
          </p:cNvPr>
          <p:cNvSpPr txBox="1"/>
          <p:nvPr/>
        </p:nvSpPr>
        <p:spPr>
          <a:xfrm>
            <a:off x="1799197" y="1585251"/>
            <a:ext cx="5457670" cy="40011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many </a:t>
            </a:r>
            <a:r>
              <a:rPr lang="en-US" sz="2000" dirty="0">
                <a:solidFill>
                  <a:srgbClr val="000000"/>
                </a:solidFill>
                <a:highlight>
                  <a:srgbClr val="FD982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books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did you read last month?</a:t>
            </a:r>
            <a:endParaRPr lang="en-VN" sz="2000" dirty="0">
              <a:solidFill>
                <a:srgbClr val="0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68B33A-EEA5-124D-BD49-ABAE43BB80B9}"/>
              </a:ext>
            </a:extLst>
          </p:cNvPr>
          <p:cNvSpPr txBox="1"/>
          <p:nvPr/>
        </p:nvSpPr>
        <p:spPr>
          <a:xfrm>
            <a:off x="1799197" y="2507820"/>
            <a:ext cx="5457670" cy="40011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many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highlight>
                  <a:srgbClr val="FD982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films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did you watch last year? </a:t>
            </a:r>
            <a:endParaRPr lang="en-VN" sz="2000" dirty="0">
              <a:solidFill>
                <a:srgbClr val="0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034431-5CF5-DE46-83CB-EF5807FB939D}"/>
              </a:ext>
            </a:extLst>
          </p:cNvPr>
          <p:cNvSpPr txBox="1"/>
          <p:nvPr/>
        </p:nvSpPr>
        <p:spPr>
          <a:xfrm>
            <a:off x="1799197" y="3359651"/>
            <a:ext cx="5457670" cy="40011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many </a:t>
            </a:r>
            <a:r>
              <a:rPr lang="en-US" sz="2000" dirty="0">
                <a:solidFill>
                  <a:srgbClr val="000000"/>
                </a:solidFill>
                <a:highlight>
                  <a:srgbClr val="FD982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bananas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you eat every week? </a:t>
            </a:r>
            <a:endParaRPr lang="en-VN" sz="2000" dirty="0">
              <a:solidFill>
                <a:srgbClr val="0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C58600-5E88-A54A-996C-D24AAE5722D5}"/>
              </a:ext>
            </a:extLst>
          </p:cNvPr>
          <p:cNvSpPr txBox="1"/>
          <p:nvPr/>
        </p:nvSpPr>
        <p:spPr>
          <a:xfrm>
            <a:off x="1799197" y="4064242"/>
            <a:ext cx="5457670" cy="96597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many </a:t>
            </a:r>
            <a:r>
              <a:rPr lang="en-US" sz="2000" dirty="0">
                <a:solidFill>
                  <a:srgbClr val="000000"/>
                </a:solidFill>
                <a:highlight>
                  <a:srgbClr val="FD982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spring rolls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 your mother cook last month? </a:t>
            </a:r>
            <a:endParaRPr lang="en-VN" sz="2000" dirty="0">
              <a:solidFill>
                <a:srgbClr val="000000"/>
              </a:solidFill>
            </a:endParaRPr>
          </a:p>
        </p:txBody>
      </p:sp>
      <p:sp>
        <p:nvSpPr>
          <p:cNvPr id="25" name="Google Shape;295;p35">
            <a:extLst>
              <a:ext uri="{FF2B5EF4-FFF2-40B4-BE49-F238E27FC236}">
                <a16:creationId xmlns:a16="http://schemas.microsoft.com/office/drawing/2014/main" id="{A64F7574-3086-E74A-B055-1E9B96D76B96}"/>
              </a:ext>
            </a:extLst>
          </p:cNvPr>
          <p:cNvSpPr/>
          <p:nvPr/>
        </p:nvSpPr>
        <p:spPr>
          <a:xfrm>
            <a:off x="6817278" y="661512"/>
            <a:ext cx="2326722" cy="802559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tx1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sz="2000" dirty="0">
                <a:highlight>
                  <a:srgbClr val="FD982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water</a:t>
            </a:r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VN" sz="2000" dirty="0">
                <a:latin typeface="Calibri" panose="020F0502020204030204" pitchFamily="34" charset="0"/>
                <a:cs typeface="Calibri" panose="020F0502020204030204" pitchFamily="34" charset="0"/>
              </a:rPr>
              <a:t>→ uncountable noun.</a:t>
            </a:r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26" name="Google Shape;295;p35">
            <a:extLst>
              <a:ext uri="{FF2B5EF4-FFF2-40B4-BE49-F238E27FC236}">
                <a16:creationId xmlns:a16="http://schemas.microsoft.com/office/drawing/2014/main" id="{1B197D2B-5C62-9145-9F33-2C8E5C8A622F}"/>
              </a:ext>
            </a:extLst>
          </p:cNvPr>
          <p:cNvSpPr/>
          <p:nvPr/>
        </p:nvSpPr>
        <p:spPr>
          <a:xfrm>
            <a:off x="6817278" y="1525960"/>
            <a:ext cx="2326722" cy="802559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tx1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sz="2000" dirty="0">
                <a:highlight>
                  <a:srgbClr val="FD982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books</a:t>
            </a:r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VN" sz="2000" dirty="0">
                <a:latin typeface="Calibri" panose="020F0502020204030204" pitchFamily="34" charset="0"/>
                <a:cs typeface="Calibri" panose="020F0502020204030204" pitchFamily="34" charset="0"/>
              </a:rPr>
              <a:t>→ plural countable noun.</a:t>
            </a:r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27" name="Google Shape;295;p35">
            <a:extLst>
              <a:ext uri="{FF2B5EF4-FFF2-40B4-BE49-F238E27FC236}">
                <a16:creationId xmlns:a16="http://schemas.microsoft.com/office/drawing/2014/main" id="{2AE4DAEC-C37D-634C-95E3-0889F25EF4DE}"/>
              </a:ext>
            </a:extLst>
          </p:cNvPr>
          <p:cNvSpPr/>
          <p:nvPr/>
        </p:nvSpPr>
        <p:spPr>
          <a:xfrm>
            <a:off x="6817278" y="2397235"/>
            <a:ext cx="2326722" cy="802559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tx1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sz="2000" dirty="0">
                <a:highlight>
                  <a:srgbClr val="FD982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films</a:t>
            </a:r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VN" sz="2000" dirty="0">
                <a:latin typeface="Calibri" panose="020F0502020204030204" pitchFamily="34" charset="0"/>
                <a:cs typeface="Calibri" panose="020F0502020204030204" pitchFamily="34" charset="0"/>
              </a:rPr>
              <a:t>→ plural countable noun.</a:t>
            </a:r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28" name="Google Shape;295;p35">
            <a:extLst>
              <a:ext uri="{FF2B5EF4-FFF2-40B4-BE49-F238E27FC236}">
                <a16:creationId xmlns:a16="http://schemas.microsoft.com/office/drawing/2014/main" id="{1F63175F-6E6B-AD41-B245-6E0CA16F28EC}"/>
              </a:ext>
            </a:extLst>
          </p:cNvPr>
          <p:cNvSpPr/>
          <p:nvPr/>
        </p:nvSpPr>
        <p:spPr>
          <a:xfrm>
            <a:off x="6817278" y="3261683"/>
            <a:ext cx="2326722" cy="802559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tx1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sz="2000" dirty="0">
                <a:highlight>
                  <a:srgbClr val="FD982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bananas</a:t>
            </a:r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VN" sz="2000" dirty="0">
                <a:latin typeface="Calibri" panose="020F0502020204030204" pitchFamily="34" charset="0"/>
                <a:cs typeface="Calibri" panose="020F0502020204030204" pitchFamily="34" charset="0"/>
              </a:rPr>
              <a:t>→ plural countable noun.</a:t>
            </a:r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31" name="Google Shape;295;p35">
            <a:extLst>
              <a:ext uri="{FF2B5EF4-FFF2-40B4-BE49-F238E27FC236}">
                <a16:creationId xmlns:a16="http://schemas.microsoft.com/office/drawing/2014/main" id="{93154FA4-0FA9-F046-8C15-523B708B6B8B}"/>
              </a:ext>
            </a:extLst>
          </p:cNvPr>
          <p:cNvSpPr/>
          <p:nvPr/>
        </p:nvSpPr>
        <p:spPr>
          <a:xfrm>
            <a:off x="6817278" y="4126130"/>
            <a:ext cx="2326722" cy="1017369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tx1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sz="2000" dirty="0">
                <a:highlight>
                  <a:srgbClr val="FD982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spring rolls</a:t>
            </a:r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VN" sz="2000" dirty="0">
                <a:latin typeface="Calibri" panose="020F0502020204030204" pitchFamily="34" charset="0"/>
                <a:cs typeface="Calibri" panose="020F0502020204030204" pitchFamily="34" charset="0"/>
              </a:rPr>
              <a:t>→ plural countable noun.</a:t>
            </a:r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06D501B-FC03-D748-B204-6FBACFB05152}"/>
              </a:ext>
            </a:extLst>
          </p:cNvPr>
          <p:cNvSpPr txBox="1"/>
          <p:nvPr/>
        </p:nvSpPr>
        <p:spPr>
          <a:xfrm>
            <a:off x="82626" y="-7962"/>
            <a:ext cx="44650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VN" sz="2000" dirty="0">
                <a:latin typeface="Calibri" panose="020F0502020204030204" pitchFamily="34" charset="0"/>
                <a:cs typeface="Calibri" panose="020F0502020204030204" pitchFamily="34" charset="0"/>
              </a:rPr>
              <a:t>x 3. (p 52) Answer the questions, using the pictures.</a:t>
            </a:r>
            <a:endParaRPr lang="en-V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Google Shape;295;p35">
            <a:extLst>
              <a:ext uri="{FF2B5EF4-FFF2-40B4-BE49-F238E27FC236}">
                <a16:creationId xmlns:a16="http://schemas.microsoft.com/office/drawing/2014/main" id="{EE012C8F-4450-8841-BDE5-39FB095F536D}"/>
              </a:ext>
            </a:extLst>
          </p:cNvPr>
          <p:cNvSpPr/>
          <p:nvPr/>
        </p:nvSpPr>
        <p:spPr>
          <a:xfrm>
            <a:off x="6817278" y="661512"/>
            <a:ext cx="2326722" cy="802559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tx1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2 litres.</a:t>
            </a:r>
          </a:p>
        </p:txBody>
      </p:sp>
      <p:sp>
        <p:nvSpPr>
          <p:cNvPr id="34" name="Google Shape;295;p35">
            <a:extLst>
              <a:ext uri="{FF2B5EF4-FFF2-40B4-BE49-F238E27FC236}">
                <a16:creationId xmlns:a16="http://schemas.microsoft.com/office/drawing/2014/main" id="{E0646340-60A6-3240-A474-3EBC90BDD34C}"/>
              </a:ext>
            </a:extLst>
          </p:cNvPr>
          <p:cNvSpPr/>
          <p:nvPr/>
        </p:nvSpPr>
        <p:spPr>
          <a:xfrm>
            <a:off x="6817278" y="1525960"/>
            <a:ext cx="2326722" cy="802559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tx1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2 books.</a:t>
            </a:r>
          </a:p>
        </p:txBody>
      </p:sp>
      <p:sp>
        <p:nvSpPr>
          <p:cNvPr id="36" name="Google Shape;295;p35">
            <a:extLst>
              <a:ext uri="{FF2B5EF4-FFF2-40B4-BE49-F238E27FC236}">
                <a16:creationId xmlns:a16="http://schemas.microsoft.com/office/drawing/2014/main" id="{F4392192-1A15-5C4C-AB85-7D4A40036272}"/>
              </a:ext>
            </a:extLst>
          </p:cNvPr>
          <p:cNvSpPr/>
          <p:nvPr/>
        </p:nvSpPr>
        <p:spPr>
          <a:xfrm>
            <a:off x="6817278" y="2397235"/>
            <a:ext cx="2326722" cy="802559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tx1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2 films.</a:t>
            </a:r>
          </a:p>
        </p:txBody>
      </p:sp>
      <p:sp>
        <p:nvSpPr>
          <p:cNvPr id="37" name="Google Shape;295;p35">
            <a:extLst>
              <a:ext uri="{FF2B5EF4-FFF2-40B4-BE49-F238E27FC236}">
                <a16:creationId xmlns:a16="http://schemas.microsoft.com/office/drawing/2014/main" id="{21B41597-38FC-FC41-B7FF-80F7BA59453F}"/>
              </a:ext>
            </a:extLst>
          </p:cNvPr>
          <p:cNvSpPr/>
          <p:nvPr/>
        </p:nvSpPr>
        <p:spPr>
          <a:xfrm>
            <a:off x="6817278" y="3261683"/>
            <a:ext cx="2326722" cy="802559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tx1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3 bananas.</a:t>
            </a:r>
          </a:p>
        </p:txBody>
      </p:sp>
      <p:sp>
        <p:nvSpPr>
          <p:cNvPr id="45" name="Google Shape;295;p35">
            <a:extLst>
              <a:ext uri="{FF2B5EF4-FFF2-40B4-BE49-F238E27FC236}">
                <a16:creationId xmlns:a16="http://schemas.microsoft.com/office/drawing/2014/main" id="{96BFAAB8-B940-5646-A925-F76B86435A35}"/>
              </a:ext>
            </a:extLst>
          </p:cNvPr>
          <p:cNvSpPr/>
          <p:nvPr/>
        </p:nvSpPr>
        <p:spPr>
          <a:xfrm>
            <a:off x="6817278" y="4126130"/>
            <a:ext cx="2326722" cy="1017369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tx1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5 spring rolls.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5" grpId="0" animBg="1"/>
      <p:bldP spid="16" grpId="0" animBg="1"/>
      <p:bldP spid="17" grpId="0" animBg="1"/>
      <p:bldP spid="18" grpId="0" animBg="1"/>
      <p:bldP spid="19" grpId="0" animBg="1"/>
      <p:bldP spid="25" grpId="0" animBg="1"/>
      <p:bldP spid="26" grpId="0" animBg="1"/>
      <p:bldP spid="27" grpId="0" animBg="1"/>
      <p:bldP spid="28" grpId="0" animBg="1"/>
      <p:bldP spid="31" grpId="0" animBg="1"/>
      <p:bldP spid="32" grpId="0"/>
      <p:bldP spid="33" grpId="0" animBg="1"/>
      <p:bldP spid="34" grpId="0" animBg="1"/>
      <p:bldP spid="36" grpId="0" animBg="1"/>
      <p:bldP spid="37" grpId="0" animBg="1"/>
      <p:bldP spid="45" grpId="0" animBg="1"/>
    </p:bldLst>
  </p:timing>
</p:sld>
</file>

<file path=ppt/theme/theme1.xml><?xml version="1.0" encoding="utf-8"?>
<a:theme xmlns:a="http://schemas.openxmlformats.org/drawingml/2006/main" name="Watercolor Preschool Center by Slidesgo">
  <a:themeElements>
    <a:clrScheme name="Simple Light">
      <a:dk1>
        <a:srgbClr val="FF9829"/>
      </a:dk1>
      <a:lt1>
        <a:srgbClr val="B58EC7"/>
      </a:lt1>
      <a:dk2>
        <a:srgbClr val="6FCACF"/>
      </a:dk2>
      <a:lt2>
        <a:srgbClr val="46251D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625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1285</Words>
  <Application>Microsoft Macintosh PowerPoint</Application>
  <PresentationFormat>On-screen Show (16:9)</PresentationFormat>
  <Paragraphs>142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Antic</vt:lpstr>
      <vt:lpstr>Barriecito</vt:lpstr>
      <vt:lpstr>Roboto Condensed Light</vt:lpstr>
      <vt:lpstr>Bebas Neue</vt:lpstr>
      <vt:lpstr>DIN Condensed</vt:lpstr>
      <vt:lpstr>Anaheim</vt:lpstr>
      <vt:lpstr>Calibri</vt:lpstr>
      <vt:lpstr>Watercolor Preschool Center by Slidesgo</vt:lpstr>
      <vt:lpstr>Unit 5.  Food and Drink</vt:lpstr>
      <vt:lpstr>Objectives </vt:lpstr>
      <vt:lpstr>Who’s faster</vt:lpstr>
      <vt:lpstr>PowerPoint Presentation</vt:lpstr>
      <vt:lpstr>PowerPoint Presentation</vt:lpstr>
      <vt:lpstr>PowerPoint Presentation</vt:lpstr>
      <vt:lpstr>PowerPoint Presentation</vt:lpstr>
      <vt:lpstr>How much/ How many</vt:lpstr>
      <vt:lpstr>PowerPoint Presentation</vt:lpstr>
      <vt:lpstr>How much water do you drink every day? 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5.  Food and Drink</dc:title>
  <cp:lastModifiedBy>Ánh Hoàng</cp:lastModifiedBy>
  <cp:revision>11</cp:revision>
  <dcterms:modified xsi:type="dcterms:W3CDTF">2022-08-14T06:10:35Z</dcterms:modified>
</cp:coreProperties>
</file>