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66" r:id="rId3"/>
    <p:sldId id="267" r:id="rId4"/>
    <p:sldId id="273" r:id="rId5"/>
    <p:sldId id="270" r:id="rId6"/>
    <p:sldId id="271" r:id="rId7"/>
    <p:sldId id="272" r:id="rId8"/>
    <p:sldId id="256" r:id="rId9"/>
    <p:sldId id="262" r:id="rId10"/>
    <p:sldId id="257" r:id="rId11"/>
    <p:sldId id="269" r:id="rId12"/>
    <p:sldId id="259" r:id="rId13"/>
    <p:sldId id="258" r:id="rId14"/>
    <p:sldId id="264" r:id="rId15"/>
    <p:sldId id="265" r:id="rId16"/>
    <p:sldId id="268" r:id="rId17"/>
    <p:sldId id="274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9E4BF"/>
    <a:srgbClr val="2207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257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C526AF-278E-4698-A4B7-F364534B64D1}" type="datetimeFigureOut">
              <a:rPr lang="en-US" smtClean="0"/>
              <a:pPr/>
              <a:t>2/3/2020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i="0" u="none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silk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 smtClean="0"/>
              <a:t>lækəweə</a:t>
            </a:r>
            <a:r>
              <a:rPr lang="en-US" sz="2800" dirty="0" smtClean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anterns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96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80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00" y="11913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5341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grandparents’ workshop in Bat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362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about 700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276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 great-grandparents did.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2274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people can buy things for their house and make pottery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themselves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1155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544613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in Hue.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96916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6350169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 handicrafts remind them of a specific region.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9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3733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paintings   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733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drums 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6258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marble sculptures   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ottery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.sachmem.com/public/images/TA9T1SHS/U1-L1-2-1-5f76cd45c84a01abf2abd87cb7388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399"/>
            <a:ext cx="3352800" cy="2133601"/>
          </a:xfrm>
          <a:prstGeom prst="rect">
            <a:avLst/>
          </a:prstGeom>
          <a:noFill/>
        </p:spPr>
      </p:pic>
      <p:pic>
        <p:nvPicPr>
          <p:cNvPr id="11268" name="Picture 4" descr="http://s.sachmem.com/public/images/TA9T1SHS/U1-L1-2-2-623171b368b6875d56307b3c52c125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29000" cy="2127327"/>
          </a:xfrm>
          <a:prstGeom prst="rect">
            <a:avLst/>
          </a:prstGeom>
          <a:noFill/>
        </p:spPr>
      </p:pic>
      <p:pic>
        <p:nvPicPr>
          <p:cNvPr id="11270" name="Picture 6" descr="http://s.sachmem.com/public/images/TA9T1SHS/U1-L1-2-3-74b6dbbafb743142f1f4a977614ab1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3429000" cy="2031642"/>
          </a:xfrm>
          <a:prstGeom prst="rect">
            <a:avLst/>
          </a:prstGeom>
          <a:noFill/>
        </p:spPr>
      </p:pic>
      <p:pic>
        <p:nvPicPr>
          <p:cNvPr id="15362" name="Picture 2" descr="http://s.sachmem.com/public/images/TA9T1SHS/U1-L1-2-4-89bb8047f75c1a354012d47bdfcd23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67200"/>
            <a:ext cx="3505200" cy="21330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647700" y="42930"/>
            <a:ext cx="82677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Write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name of each traditional handicraft in the box under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E.silk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 smtClean="0"/>
              <a:t>lækəweə</a:t>
            </a:r>
            <a:r>
              <a:rPr lang="en-US" sz="2800" dirty="0" smtClean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G. 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H. 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anterns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1075997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birthplace of the famous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……………….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 village in Hue.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go to Hoi An on the 15th of each lunar month, you can enjoy the lights of many beautiful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Van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village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produces different types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products such as cloth, scarves, ties, and 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9817" y="1059282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conical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4368" y="3175716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lanterns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17" y="4434356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394" y="156156"/>
            <a:ext cx="8610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0070C0"/>
                </a:solidFill>
              </a:rPr>
              <a:t>3. Complete the sentences with the words/ phrases from </a:t>
            </a:r>
            <a:r>
              <a:rPr lang="en-US" sz="2700" i="1" dirty="0" smtClean="0">
                <a:solidFill>
                  <a:srgbClr val="0070C0"/>
                </a:solidFill>
              </a:rPr>
              <a:t> 2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51775" y="994356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holiday, many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Hanoians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 to Dong Ho village to buy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folk………………..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such as pots and vases, have the natural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typical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Going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Nuoc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marble village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Nang, we’re impressed by a wide variety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Buddha statues to bracelets.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0" y="1371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5556" y="22623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9475" y="481722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marble sculptures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75" y="15615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Complete the sentences with the words/ phrases from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534196"/>
            <a:ext cx="84201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1.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area to walk, play, and relax.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place where objects of artistic, cultural, historical,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scientific interest are kept and shown.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3.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place to see animals.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4.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an area of sand, or small stones, beside the sea 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5.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beautiful and famous place in the countryside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639" y="546357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1.park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545297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2. museum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5438434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3. zoo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019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4. Quiz:  WHAT </a:t>
            </a:r>
            <a:r>
              <a:rPr lang="en-US" sz="2800" dirty="0">
                <a:solidFill>
                  <a:srgbClr val="0070C0"/>
                </a:solidFill>
              </a:rPr>
              <a:t>IS THE PLACE OF INTERESTS? </a:t>
            </a:r>
            <a:r>
              <a:rPr lang="en-US" sz="2800" dirty="0" smtClean="0">
                <a:solidFill>
                  <a:srgbClr val="0070C0"/>
                </a:solidFill>
              </a:rPr>
              <a:t>	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848396"/>
            <a:ext cx="8077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a. Work in pairs to do the quiz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143" y="6096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4. beach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608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5. beauty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543800" cy="1981200"/>
          </a:xfrm>
        </p:spPr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Learn by heart the new words</a:t>
            </a:r>
            <a:b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Prepare for the next lesson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192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9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2819400"/>
            <a:ext cx="63398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Lesson 1: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Getting started: </a:t>
            </a:r>
          </a:p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visit to a traditional craft village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990600" y="685800"/>
            <a:ext cx="7848600" cy="1905963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4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1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LOCAL ENVIRONMENT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392" y="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22290" y="3278034"/>
            <a:ext cx="7735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Who and what can you see in the picture?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92" y="4295476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What do you think the people in the picture are talking about?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9462" y="3772256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Where are they?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04363" y="1727393"/>
            <a:ext cx="3543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rgbClr val="0070C0"/>
                </a:solidFill>
              </a:rPr>
              <a:t>rtisan </a:t>
            </a:r>
            <a:r>
              <a:rPr lang="en-US" sz="2800" dirty="0"/>
              <a:t>/ˌ</a:t>
            </a:r>
            <a:r>
              <a:rPr lang="en-US" sz="2800" dirty="0" err="1"/>
              <a:t>ɑːtɪˈzæn</a:t>
            </a:r>
            <a:r>
              <a:rPr lang="en-US" sz="2800" dirty="0" smtClean="0"/>
              <a:t>/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6959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Vocabulary: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57800" y="175315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</a:t>
            </a:r>
            <a:r>
              <a:rPr lang="en-US" sz="2800" dirty="0" err="1" smtClean="0">
                <a:solidFill>
                  <a:srgbClr val="0070C0"/>
                </a:solidFill>
              </a:rPr>
              <a:t>hợ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9200" y="254761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set up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4363" y="3324037"/>
            <a:ext cx="3315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workshop </a:t>
            </a:r>
            <a:r>
              <a:rPr lang="en-US" sz="2800" dirty="0"/>
              <a:t>/ˈ</a:t>
            </a:r>
            <a:r>
              <a:rPr lang="en-US" sz="2800" dirty="0" err="1" smtClean="0"/>
              <a:t>wɜːkʃɒp</a:t>
            </a:r>
            <a:r>
              <a:rPr lang="en-US" sz="2800" dirty="0" smtClean="0"/>
              <a:t>/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363" y="4267200"/>
            <a:ext cx="377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conical hat </a:t>
            </a:r>
            <a:r>
              <a:rPr lang="en-US" sz="2800" dirty="0"/>
              <a:t>/ˈ</a:t>
            </a:r>
            <a:r>
              <a:rPr lang="en-US" sz="2800" dirty="0" err="1" smtClean="0"/>
              <a:t>kɒnɪkl</a:t>
            </a:r>
            <a:r>
              <a:rPr lang="en-US" sz="2800" dirty="0" smtClean="0"/>
              <a:t> </a:t>
            </a:r>
            <a:r>
              <a:rPr lang="en-US" sz="2800" dirty="0" err="1"/>
              <a:t>hæt</a:t>
            </a:r>
            <a:r>
              <a:rPr lang="en-US" sz="2800" dirty="0" smtClean="0"/>
              <a:t>/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4363" y="5195553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handicrafts</a:t>
            </a:r>
            <a:r>
              <a:rPr lang="en-US" sz="2800" dirty="0"/>
              <a:t>/ˈ</a:t>
            </a:r>
            <a:r>
              <a:rPr lang="en-US" sz="2800" dirty="0" err="1"/>
              <a:t>hændikrɑːft</a:t>
            </a:r>
            <a:r>
              <a:rPr lang="en-US" sz="2800" dirty="0" smtClean="0"/>
              <a:t>/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56763" y="5994086"/>
            <a:ext cx="2858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take over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08242" y="2544084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dựng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84632" y="3324037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r>
              <a:rPr lang="en-US" sz="2800" dirty="0" smtClean="0">
                <a:solidFill>
                  <a:srgbClr val="0070C0"/>
                </a:solidFill>
              </a:rPr>
              <a:t>/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endParaRPr lang="en-US" sz="2800" dirty="0" smtClean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08242" y="4267200"/>
            <a:ext cx="251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nón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lá</a:t>
            </a:r>
            <a:endParaRPr lang="en-US" sz="2800" dirty="0" smtClean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08242" y="5222598"/>
            <a:ext cx="4064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71564" y="5960213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tiếp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quản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099" y="793728"/>
            <a:ext cx="8060011" cy="4690479"/>
          </a:xfrm>
          <a:prstGeom prst="rect">
            <a:avLst/>
          </a:prstGeom>
        </p:spPr>
      </p:pic>
      <p:pic>
        <p:nvPicPr>
          <p:cNvPr id="1026" name="Picture 2" descr="C:\Users\LOVE JAN\Desktop\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979" y="808345"/>
            <a:ext cx="7365642" cy="49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VE JAN\Desktop\conical 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778342"/>
            <a:ext cx="8553450" cy="56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VE JAN\Desktop\handicar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799756"/>
            <a:ext cx="7530678" cy="5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3900" y="152400"/>
            <a:ext cx="8229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i="1" dirty="0" smtClean="0">
                <a:solidFill>
                  <a:srgbClr val="0070C0"/>
                </a:solidFill>
              </a:rPr>
              <a:t>Listen and read: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90600" y="1510843"/>
            <a:ext cx="7962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There are so many pieces of pottery here,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Do your grandparents make all of them?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They can’t because we have lots of products. They make some and other people make the rest.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As far as I know,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one of the most famous traditional craft villages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right?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Right. My grandmother says it’s about 700 years old.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Wow! When did your grandparents set up this workshop?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90600" y="838200"/>
            <a:ext cx="8001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My great-grandparents started it, not my grandparents. Then my grandparents took over the business. All the artisans here are my aunts, uncles, and cousins.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 see. Your village is also a place of interest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isn’t it?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017430" y="1040487"/>
            <a:ext cx="789796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That must be a memorable experience.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In Viet Nam there are lots of craft villages like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Have you ever been to any others?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I’ve been to a conical hat making village in Hue!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Cool! This is my first one. Do you think that the various crafts remind people of a specific region?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Sure. It’s the reason tourists often choose handicrafts as souvenirs.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Let’s go outside and look round the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village…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7268821"/>
              </p:ext>
            </p:extLst>
          </p:nvPr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1. </a:t>
                      </a:r>
                      <a:r>
                        <a:rPr lang="en-US" sz="2800" dirty="0"/>
                        <a:t>a thing which is </a:t>
                      </a:r>
                      <a:r>
                        <a:rPr lang="en-US" sz="2800" dirty="0" smtClean="0"/>
                        <a:t>skillfully </a:t>
                      </a:r>
                      <a:r>
                        <a:rPr lang="en-US" sz="2800" dirty="0"/>
                        <a:t>made with your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2. </a:t>
                      </a:r>
                      <a:r>
                        <a:rPr lang="en-US" sz="2800" dirty="0"/>
                        <a:t>start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3. </a:t>
                      </a:r>
                      <a:r>
                        <a:rPr lang="en-US" sz="2800" dirty="0"/>
                        <a:t>take control of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4. </a:t>
                      </a:r>
                      <a:r>
                        <a:rPr lang="en-US" sz="2800" dirty="0"/>
                        <a:t>people who do skilled work, making things with their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craft 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dirty="0"/>
              <a:t>  </a:t>
            </a:r>
          </a:p>
          <a:p>
            <a:endParaRPr lang="en-US" dirty="0"/>
          </a:p>
          <a:p>
            <a:pPr algn="ctr"/>
            <a:r>
              <a:rPr lang="en-US" dirty="0"/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590800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set up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take over 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artisans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0" y="106251"/>
            <a:ext cx="7467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5. </a:t>
                      </a:r>
                      <a:r>
                        <a:rPr lang="en-US" sz="2800" dirty="0"/>
                        <a:t>an interesting or enjoyable place to go or thing to 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6. </a:t>
                      </a:r>
                      <a:r>
                        <a:rPr lang="en-US" sz="2800" dirty="0"/>
                        <a:t>a particular place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rgbClr val="FF5722"/>
                          </a:solidFill>
                        </a:rPr>
                        <a:t>7. </a:t>
                      </a:r>
                      <a:r>
                        <a:rPr lang="en-US" sz="2800"/>
                        <a:t>make someone remember or think about something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8. </a:t>
                      </a:r>
                      <a:r>
                        <a:rPr lang="en-US" sz="2800" dirty="0"/>
                        <a:t>walk around a place to see what is there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attraction   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specific </a:t>
            </a:r>
            <a:r>
              <a:rPr lang="en-US" sz="2800" dirty="0">
                <a:solidFill>
                  <a:srgbClr val="FF0000"/>
                </a:solidFill>
              </a:rPr>
              <a:t>region  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   remind   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look </a:t>
            </a:r>
            <a:r>
              <a:rPr lang="en-US" sz="2800" dirty="0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05&quot;&gt;&lt;property id=&quot;20148&quot; value=&quot;5&quot;/&gt;&lt;property id=&quot;20300&quot; value=&quot;Slide 4&quot;/&gt;&lt;property id=&quot;20307&quot; value=&quot;270&quot;/&gt;&lt;/object&gt;&lt;object type=&quot;3&quot; unique_id=&quot;10006&quot;&gt;&lt;property id=&quot;20148&quot; value=&quot;5&quot;/&gt;&lt;property id=&quot;20300&quot; value=&quot;Slide 5&quot;/&gt;&lt;property id=&quot;20307&quot; value=&quot;271&quot;/&gt;&lt;/object&gt;&lt;object type=&quot;3&quot; unique_id=&quot;10007&quot;&gt;&lt;property id=&quot;20148&quot; value=&quot;5&quot;/&gt;&lt;property id=&quot;20300&quot; value=&quot;Slide 6&quot;/&gt;&lt;property id=&quot;20307&quot; value=&quot;272&quot;/&gt;&lt;/object&gt;&lt;object type=&quot;3&quot; unique_id=&quot;10008&quot;&gt;&lt;property id=&quot;20148&quot; value=&quot;5&quot;/&gt;&lt;property id=&quot;20300&quot; value=&quot;Slide 3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230&quot;&gt;&lt;property id=&quot;20148&quot; value=&quot;5&quot;/&gt;&lt;property id=&quot;20300&quot; value=&quot;Slide 16 - &amp;quot;- Learn by heart the new words - Prepare for the next lesson&amp;quot;&quot;/&gt;&lt;property id=&quot;20307&quot; value=&quot;274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333</TotalTime>
  <Words>604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Thermal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- Learn by heart the new words - Prepare for the next lesson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</cp:lastModifiedBy>
  <cp:revision>42</cp:revision>
  <dcterms:created xsi:type="dcterms:W3CDTF">2016-09-22T13:07:14Z</dcterms:created>
  <dcterms:modified xsi:type="dcterms:W3CDTF">2020-02-03T14:28:26Z</dcterms:modified>
</cp:coreProperties>
</file>