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415" r:id="rId3"/>
    <p:sldId id="392" r:id="rId4"/>
    <p:sldId id="272" r:id="rId5"/>
    <p:sldId id="416" r:id="rId6"/>
    <p:sldId id="413" r:id="rId7"/>
    <p:sldId id="276" r:id="rId8"/>
    <p:sldId id="420" r:id="rId9"/>
    <p:sldId id="398" r:id="rId10"/>
    <p:sldId id="372" r:id="rId11"/>
    <p:sldId id="403" r:id="rId12"/>
    <p:sldId id="414" r:id="rId13"/>
    <p:sldId id="419" r:id="rId14"/>
    <p:sldId id="409" r:id="rId15"/>
    <p:sldId id="410" r:id="rId16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8906" autoAdjust="0"/>
  </p:normalViewPr>
  <p:slideViewPr>
    <p:cSldViewPr snapToGrid="0">
      <p:cViewPr varScale="1">
        <p:scale>
          <a:sx n="102" d="100"/>
          <a:sy n="102" d="100"/>
        </p:scale>
        <p:origin x="9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9F15B6-1714-C74C-98D2-E903BB074353}" type="datetimeFigureOut">
              <a:rPr lang="en-VN" smtClean="0"/>
              <a:t>22/04/2023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A874D-AB57-7345-9442-44A64AE6220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63347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phòng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A874D-AB57-7345-9442-44A64AE6220C}" type="slidenum">
              <a:rPr lang="en-VN" smtClean="0"/>
              <a:t>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46758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C742F-FD5F-4350-8325-3195860D06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39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3A71B-3E5A-953A-2D83-4A2E4065D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C0BD59-C4D8-86FD-5AC6-6EB96F015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F1B2F-B4D3-DFB5-D9D4-530920ADB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0E80-E16A-A947-B8E9-1E78D1D340A0}" type="datetimeFigureOut">
              <a:rPr lang="en-VN" smtClean="0"/>
              <a:t>22/04/2023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06BA9-2680-B36B-C9BB-B2DFBCB71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65503-81E4-B5EA-E8C7-5F3370FE7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D411-9EE4-F54C-A331-48B51229A18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23313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F79C1-5D8A-E709-F0A7-544A85DFC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D34CEC-9775-9E31-2776-0BEA8F1050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83685-AD89-85BC-F29C-CA41AE7D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0E80-E16A-A947-B8E9-1E78D1D340A0}" type="datetimeFigureOut">
              <a:rPr lang="en-VN" smtClean="0"/>
              <a:t>22/04/2023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CAE9F-07B2-A325-A1A8-1C3ED8928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3289F-3172-6314-1C3E-A6DBD8E4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D411-9EE4-F54C-A331-48B51229A18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9388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96410F-49E4-DA16-7A78-8976B6BE6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A5F4D0-BEE0-2322-F747-EA35AF57F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4F4FE-0716-482F-7A66-E07A4FE5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0E80-E16A-A947-B8E9-1E78D1D340A0}" type="datetimeFigureOut">
              <a:rPr lang="en-VN" smtClean="0"/>
              <a:t>22/04/2023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85560-CBB6-2D9C-66A1-B993D37A3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1AB91-3BE2-3402-ECD3-F242F6DE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D411-9EE4-F54C-A331-48B51229A18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65639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59CA1-D52F-AE52-435D-C7BB1A75D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A93E2-EECF-5F73-B259-1213BA787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24DAB-35A2-974D-2CF6-A8183B870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0E80-E16A-A947-B8E9-1E78D1D340A0}" type="datetimeFigureOut">
              <a:rPr lang="en-VN" smtClean="0"/>
              <a:t>22/04/2023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FA4F5-CEE4-BC0F-0A7D-A533DF7ED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8AFDA-30C9-8C8E-82A5-FA445891A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D411-9EE4-F54C-A331-48B51229A18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39786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6EBED-57D1-E704-D50A-046198D74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430F2-BD51-395D-0D05-9ABA02812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CD91A-4EB8-C345-5711-2C4E3411A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0E80-E16A-A947-B8E9-1E78D1D340A0}" type="datetimeFigureOut">
              <a:rPr lang="en-VN" smtClean="0"/>
              <a:t>22/04/2023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E6A44-6C65-AF26-4924-26FBE4044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EDF85-ED3B-B4DC-069E-E95E155F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D411-9EE4-F54C-A331-48B51229A18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39675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82AE5-AEC8-E296-0263-E8E803C3C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D2386-29DB-CAEA-9BA3-696E93EB88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B1F926-11B0-545C-BB51-7EB4BFEEA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035EA8-CBC5-EB0B-78ED-847427D05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0E80-E16A-A947-B8E9-1E78D1D340A0}" type="datetimeFigureOut">
              <a:rPr lang="en-VN" smtClean="0"/>
              <a:t>22/04/2023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D904AB-6436-8E4C-6A71-72B9BEA40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0E3F26-C297-A05F-387F-A8C98E3D7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D411-9EE4-F54C-A331-48B51229A18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61449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67F63-41D7-85CD-6406-31B2A57E0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396FA2-3A3A-D671-A115-7EAD4BC76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8FCAB1-A161-20E2-DAC8-57EE68F15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80A100-90DF-6626-E78E-A5E675C997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E29263-4E92-CB77-A704-45ED9A4734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1B31F7-7595-00DC-D566-EFD15FCE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0E80-E16A-A947-B8E9-1E78D1D340A0}" type="datetimeFigureOut">
              <a:rPr lang="en-VN" smtClean="0"/>
              <a:t>22/04/2023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039314-C9CC-3E93-1DF2-8BC66755E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C2969B-4DBE-7067-5998-5F570A5FA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D411-9EE4-F54C-A331-48B51229A18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99616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09E6F-1FD1-7F35-1C32-749ED4E2E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629B5D-2AA2-E642-70BD-C1C27B4B3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0E80-E16A-A947-B8E9-1E78D1D340A0}" type="datetimeFigureOut">
              <a:rPr lang="en-VN" smtClean="0"/>
              <a:t>22/04/2023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DB6CAD-604C-6242-BCD9-E83F4E0E5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EC58C-69A0-51F1-106A-D570974D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D411-9EE4-F54C-A331-48B51229A18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74364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77BD8E-456A-3CEC-EB1F-6D4EA59BD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0E80-E16A-A947-B8E9-1E78D1D340A0}" type="datetimeFigureOut">
              <a:rPr lang="en-VN" smtClean="0"/>
              <a:t>22/04/2023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803D15-2955-DD8E-F476-E37114EE0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C4A5F-339E-FB30-8BB2-0AAD02197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D411-9EE4-F54C-A331-48B51229A18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39529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01460-0C15-49D5-DCA3-F43D3B9FB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6E8EF-B158-E4A4-CC24-A7CDB6852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1F949-C4EA-3987-7A73-A1E4E4F9C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8ABE8-8687-EF90-9F9F-C498BFBDE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0E80-E16A-A947-B8E9-1E78D1D340A0}" type="datetimeFigureOut">
              <a:rPr lang="en-VN" smtClean="0"/>
              <a:t>22/04/2023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1F6A3-28D7-3725-536A-9F510A0A9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C04FA-FF05-8FCB-EBCB-BD1601DF6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D411-9EE4-F54C-A331-48B51229A18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39054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46BFA-59F6-5AD3-4A65-0125960C0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ABF7B0-8C71-C14B-F98F-3D33687200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09FE30-3365-84C9-3553-53B249A10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9E0BE0-B29E-D061-0F7C-37FC97524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0E80-E16A-A947-B8E9-1E78D1D340A0}" type="datetimeFigureOut">
              <a:rPr lang="en-VN" smtClean="0"/>
              <a:t>22/04/2023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0F4BF-2D5E-3CD9-DDAD-0103ADFE2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6C4208-67CA-4002-4DC9-A9CDF0270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D411-9EE4-F54C-A331-48B51229A18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8201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4939C2-A366-A216-DA40-CADCFF56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5E474-3DD0-C986-D584-2368045D2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07231-6663-FC56-EE29-B379B5DDC6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00E80-E16A-A947-B8E9-1E78D1D340A0}" type="datetimeFigureOut">
              <a:rPr lang="en-VN" smtClean="0"/>
              <a:t>22/04/2023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BF172-3DCA-C1DB-8E8F-D99F2EC332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23949-9480-1C8C-9C9C-80E9BC9F7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0D411-9EE4-F54C-A331-48B51229A18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1838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57.png"/><Relationship Id="rId3" Type="http://schemas.openxmlformats.org/officeDocument/2006/relationships/image" Target="../media/image63.svg"/><Relationship Id="rId7" Type="http://schemas.openxmlformats.org/officeDocument/2006/relationships/image" Target="../media/image34.svg"/><Relationship Id="rId12" Type="http://schemas.openxmlformats.org/officeDocument/2006/relationships/image" Target="../media/image70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69.png"/><Relationship Id="rId5" Type="http://schemas.openxmlformats.org/officeDocument/2006/relationships/image" Target="../media/image65.sv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svg"/><Relationship Id="rId14" Type="http://schemas.openxmlformats.org/officeDocument/2006/relationships/image" Target="../media/image5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svg"/><Relationship Id="rId12" Type="http://schemas.openxmlformats.org/officeDocument/2006/relationships/image" Target="../media/image57.png"/><Relationship Id="rId17" Type="http://schemas.openxmlformats.org/officeDocument/2006/relationships/image" Target="../media/image59.png"/><Relationship Id="rId2" Type="http://schemas.openxmlformats.org/officeDocument/2006/relationships/video" Target="../media/media1.mp4"/><Relationship Id="rId16" Type="http://schemas.openxmlformats.org/officeDocument/2006/relationships/image" Target="../media/image67.svg"/><Relationship Id="rId1" Type="http://schemas.microsoft.com/office/2007/relationships/media" Target="../media/media1.mp4"/><Relationship Id="rId6" Type="http://schemas.openxmlformats.org/officeDocument/2006/relationships/image" Target="../media/image64.png"/><Relationship Id="rId11" Type="http://schemas.openxmlformats.org/officeDocument/2006/relationships/image" Target="../media/image70.svg"/><Relationship Id="rId5" Type="http://schemas.openxmlformats.org/officeDocument/2006/relationships/image" Target="../media/image63.svg"/><Relationship Id="rId15" Type="http://schemas.openxmlformats.org/officeDocument/2006/relationships/image" Target="../media/image66.png"/><Relationship Id="rId10" Type="http://schemas.openxmlformats.org/officeDocument/2006/relationships/image" Target="../media/image69.png"/><Relationship Id="rId4" Type="http://schemas.openxmlformats.org/officeDocument/2006/relationships/image" Target="../media/image62.png"/><Relationship Id="rId9" Type="http://schemas.openxmlformats.org/officeDocument/2006/relationships/image" Target="../media/image34.svg"/><Relationship Id="rId1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3" Type="http://schemas.openxmlformats.org/officeDocument/2006/relationships/image" Target="../media/image39.svg"/><Relationship Id="rId21" Type="http://schemas.openxmlformats.org/officeDocument/2006/relationships/image" Target="../media/image55.svg"/><Relationship Id="rId7" Type="http://schemas.openxmlformats.org/officeDocument/2006/relationships/image" Target="../media/image43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" Type="http://schemas.openxmlformats.org/officeDocument/2006/relationships/image" Target="../media/image38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5.svg"/><Relationship Id="rId5" Type="http://schemas.openxmlformats.org/officeDocument/2006/relationships/image" Target="../media/image41.sv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4" Type="http://schemas.openxmlformats.org/officeDocument/2006/relationships/image" Target="../media/image40.png"/><Relationship Id="rId9" Type="http://schemas.openxmlformats.org/officeDocument/2006/relationships/image" Target="../media/image12.svg"/><Relationship Id="rId14" Type="http://schemas.openxmlformats.org/officeDocument/2006/relationships/image" Target="../media/image48.png"/><Relationship Id="rId22" Type="http://schemas.openxmlformats.org/officeDocument/2006/relationships/hyperlink" Target="https://create.kahoot.it/my-library/kahoots/all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3" Type="http://schemas.openxmlformats.org/officeDocument/2006/relationships/image" Target="../media/image39.svg"/><Relationship Id="rId21" Type="http://schemas.openxmlformats.org/officeDocument/2006/relationships/image" Target="../media/image55.svg"/><Relationship Id="rId7" Type="http://schemas.openxmlformats.org/officeDocument/2006/relationships/image" Target="../media/image43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" Type="http://schemas.openxmlformats.org/officeDocument/2006/relationships/image" Target="../media/image38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5.svg"/><Relationship Id="rId5" Type="http://schemas.openxmlformats.org/officeDocument/2006/relationships/image" Target="../media/image41.sv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4" Type="http://schemas.openxmlformats.org/officeDocument/2006/relationships/image" Target="../media/image40.png"/><Relationship Id="rId9" Type="http://schemas.openxmlformats.org/officeDocument/2006/relationships/image" Target="../media/image12.svg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42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11" Type="http://schemas.openxmlformats.org/officeDocument/2006/relationships/image" Target="../media/image44.png"/><Relationship Id="rId5" Type="http://schemas.openxmlformats.org/officeDocument/2006/relationships/image" Target="../media/image76.png"/><Relationship Id="rId15" Type="http://schemas.openxmlformats.org/officeDocument/2006/relationships/image" Target="../media/image11.png"/><Relationship Id="rId10" Type="http://schemas.openxmlformats.org/officeDocument/2006/relationships/image" Target="../media/image81.svg"/><Relationship Id="rId4" Type="http://schemas.openxmlformats.org/officeDocument/2006/relationships/image" Target="../media/image75.svg"/><Relationship Id="rId9" Type="http://schemas.openxmlformats.org/officeDocument/2006/relationships/image" Target="../media/image80.png"/><Relationship Id="rId1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9.svg"/><Relationship Id="rId18" Type="http://schemas.openxmlformats.org/officeDocument/2006/relationships/image" Target="../media/image46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5.sv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10" Type="http://schemas.openxmlformats.org/officeDocument/2006/relationships/image" Target="../media/image44.png"/><Relationship Id="rId19" Type="http://schemas.openxmlformats.org/officeDocument/2006/relationships/image" Target="../media/image47.svg"/><Relationship Id="rId4" Type="http://schemas.openxmlformats.org/officeDocument/2006/relationships/image" Target="../media/image40.png"/><Relationship Id="rId9" Type="http://schemas.openxmlformats.org/officeDocument/2006/relationships/image" Target="../media/image12.sv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3" Type="http://schemas.openxmlformats.org/officeDocument/2006/relationships/image" Target="../media/image39.svg"/><Relationship Id="rId21" Type="http://schemas.openxmlformats.org/officeDocument/2006/relationships/image" Target="../media/image55.svg"/><Relationship Id="rId7" Type="http://schemas.openxmlformats.org/officeDocument/2006/relationships/image" Target="../media/image43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" Type="http://schemas.openxmlformats.org/officeDocument/2006/relationships/image" Target="../media/image38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5.svg"/><Relationship Id="rId5" Type="http://schemas.openxmlformats.org/officeDocument/2006/relationships/image" Target="../media/image41.sv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4" Type="http://schemas.openxmlformats.org/officeDocument/2006/relationships/image" Target="../media/image40.png"/><Relationship Id="rId9" Type="http://schemas.openxmlformats.org/officeDocument/2006/relationships/image" Target="../media/image12.svg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Relationship Id="rId9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6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svg"/><Relationship Id="rId12" Type="http://schemas.openxmlformats.org/officeDocument/2006/relationships/image" Target="../media/image68.png"/><Relationship Id="rId17" Type="http://schemas.openxmlformats.org/officeDocument/2006/relationships/image" Target="../media/image71.png"/><Relationship Id="rId2" Type="http://schemas.openxmlformats.org/officeDocument/2006/relationships/video" Target="../media/media2.mp4"/><Relationship Id="rId16" Type="http://schemas.openxmlformats.org/officeDocument/2006/relationships/image" Target="../media/image58.svg"/><Relationship Id="rId1" Type="http://schemas.microsoft.com/office/2007/relationships/media" Target="../media/media2.mp4"/><Relationship Id="rId6" Type="http://schemas.openxmlformats.org/officeDocument/2006/relationships/image" Target="../media/image64.png"/><Relationship Id="rId11" Type="http://schemas.openxmlformats.org/officeDocument/2006/relationships/image" Target="../media/image67.svg"/><Relationship Id="rId5" Type="http://schemas.openxmlformats.org/officeDocument/2006/relationships/image" Target="../media/image63.svg"/><Relationship Id="rId15" Type="http://schemas.openxmlformats.org/officeDocument/2006/relationships/image" Target="../media/image57.png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image" Target="../media/image34.svg"/><Relationship Id="rId14" Type="http://schemas.openxmlformats.org/officeDocument/2006/relationships/image" Target="../media/image7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10" Type="http://schemas.openxmlformats.org/officeDocument/2006/relationships/image" Target="../media/image72.png"/><Relationship Id="rId4" Type="http://schemas.openxmlformats.org/officeDocument/2006/relationships/image" Target="../media/image62.png"/><Relationship Id="rId9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1">
            <a:extLst>
              <a:ext uri="{FF2B5EF4-FFF2-40B4-BE49-F238E27FC236}">
                <a16:creationId xmlns:a16="http://schemas.microsoft.com/office/drawing/2014/main" id="{9196E285-5D42-4501-B574-63FA052C4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38639" y="1181486"/>
            <a:ext cx="10985440" cy="445471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09028">
            <a:off x="429041" y="5497726"/>
            <a:ext cx="844830" cy="8095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596"/>
          <a:stretch>
            <a:fillRect/>
          </a:stretch>
        </p:blipFill>
        <p:spPr>
          <a:xfrm rot="-5400000" flipV="1">
            <a:off x="10420613" y="1291923"/>
            <a:ext cx="890041" cy="26986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11386"/>
            <a:ext cx="2147141" cy="13204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0422" y="2291395"/>
            <a:ext cx="321034" cy="13588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674156">
            <a:off x="9028245" y="4184847"/>
            <a:ext cx="930275" cy="77297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7210" t="24148"/>
          <a:stretch>
            <a:fillRect/>
          </a:stretch>
        </p:blipFill>
        <p:spPr>
          <a:xfrm flipH="1" flipV="1">
            <a:off x="10458498" y="5301540"/>
            <a:ext cx="1733502" cy="15564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23714" t="22934"/>
          <a:stretch>
            <a:fillRect/>
          </a:stretch>
        </p:blipFill>
        <p:spPr>
          <a:xfrm rot="5400000">
            <a:off x="10619369" y="-174056"/>
            <a:ext cx="1773663" cy="1668606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781261BE-AACA-4820-A477-BEC6ECA2E7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234370">
            <a:off x="7391626" y="5634917"/>
            <a:ext cx="321034" cy="13588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509E24-3D5E-4211-9B1E-10E15A9B352A}"/>
              </a:ext>
            </a:extLst>
          </p:cNvPr>
          <p:cNvSpPr txBox="1"/>
          <p:nvPr/>
        </p:nvSpPr>
        <p:spPr>
          <a:xfrm>
            <a:off x="1526848" y="1414238"/>
            <a:ext cx="9138305" cy="3638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THẦY CÔ GIÁO VỀ DỰ GIỜ TIẾT HỌC!</a:t>
            </a:r>
          </a:p>
        </p:txBody>
      </p:sp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21" b="7563"/>
          <a:stretch>
            <a:fillRect/>
          </a:stretch>
        </p:blipFill>
        <p:spPr>
          <a:xfrm>
            <a:off x="0" y="5692956"/>
            <a:ext cx="730338" cy="11650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6470" r="51775"/>
          <a:stretch>
            <a:fillRect/>
          </a:stretch>
        </p:blipFill>
        <p:spPr>
          <a:xfrm>
            <a:off x="9255223" y="9166"/>
            <a:ext cx="2945083" cy="17786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9086" y="510727"/>
            <a:ext cx="617639" cy="775575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BD002A76-F030-4CBF-BDE9-14826D56FC02}"/>
              </a:ext>
            </a:extLst>
          </p:cNvPr>
          <p:cNvGrpSpPr/>
          <p:nvPr/>
        </p:nvGrpSpPr>
        <p:grpSpPr>
          <a:xfrm>
            <a:off x="3023752" y="53527"/>
            <a:ext cx="4982963" cy="1441877"/>
            <a:chOff x="3879356" y="328737"/>
            <a:chExt cx="7474444" cy="2162815"/>
          </a:xfrm>
        </p:grpSpPr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17636734-C56D-470C-9692-C512A7E81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715000" y="952500"/>
              <a:ext cx="5638800" cy="1539052"/>
            </a:xfrm>
            <a:prstGeom prst="rect">
              <a:avLst/>
            </a:prstGeom>
          </p:spPr>
        </p:pic>
        <p:pic>
          <p:nvPicPr>
            <p:cNvPr id="18" name="Picture 18">
              <a:extLst>
                <a:ext uri="{FF2B5EF4-FFF2-40B4-BE49-F238E27FC236}">
                  <a16:creationId xmlns:a16="http://schemas.microsoft.com/office/drawing/2014/main" id="{67CD1296-0AAD-4424-89E2-AFE382AEF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rot="20155950">
              <a:off x="3879356" y="328737"/>
              <a:ext cx="1861180" cy="148429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92BDF8-6002-4C70-9ACA-13C411CECECC}"/>
                </a:ext>
              </a:extLst>
            </p:cNvPr>
            <p:cNvSpPr txBox="1"/>
            <p:nvPr/>
          </p:nvSpPr>
          <p:spPr>
            <a:xfrm>
              <a:off x="6355080" y="1257300"/>
              <a:ext cx="4419600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Nhận xét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>
            <a:off x="5384800" y="5064043"/>
            <a:ext cx="2018929" cy="362748"/>
          </a:xfrm>
          <a:prstGeom prst="rect">
            <a:avLst/>
          </a:prstGeom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AA3C49C4-BDA4-43CD-8A50-BFDB15306B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21040" y="1823695"/>
            <a:ext cx="3735968" cy="52958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61FCF5D-4257-4097-9E09-184DF995B13A}"/>
              </a:ext>
            </a:extLst>
          </p:cNvPr>
          <p:cNvSpPr txBox="1"/>
          <p:nvPr/>
        </p:nvSpPr>
        <p:spPr>
          <a:xfrm>
            <a:off x="825051" y="1748898"/>
            <a:ext cx="10644768" cy="4598375"/>
          </a:xfrm>
          <a:prstGeom prst="rect">
            <a:avLst/>
          </a:prstGeom>
          <a:solidFill>
            <a:srgbClr val="BCD4CE"/>
          </a:solidFill>
          <a:ln w="57150"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hộp chữ nhật có 6 mặt là các hình chữ nhật, 8 đỉnh, 12 cạnh, 4 đường chéo, các cạnh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song và bằng nhau.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lập phương là hình hộp chữ nhật có 6 mặt là các hình vuông.</a:t>
            </a:r>
          </a:p>
        </p:txBody>
      </p:sp>
    </p:spTree>
    <p:extLst>
      <p:ext uri="{BB962C8B-B14F-4D97-AF65-F5344CB8AC3E}">
        <p14:creationId xmlns:p14="http://schemas.microsoft.com/office/powerpoint/2010/main" val="27046145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1" b="7563"/>
          <a:stretch>
            <a:fillRect/>
          </a:stretch>
        </p:blipFill>
        <p:spPr>
          <a:xfrm>
            <a:off x="0" y="5692956"/>
            <a:ext cx="730338" cy="11650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6470" r="51775"/>
          <a:stretch>
            <a:fillRect/>
          </a:stretch>
        </p:blipFill>
        <p:spPr>
          <a:xfrm>
            <a:off x="9255223" y="9166"/>
            <a:ext cx="2945083" cy="17786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9086" y="510727"/>
            <a:ext cx="617639" cy="7755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5384800" y="5064043"/>
            <a:ext cx="2018929" cy="362748"/>
          </a:xfrm>
          <a:prstGeom prst="rect">
            <a:avLst/>
          </a:prstGeom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AA3C49C4-BDA4-43CD-8A50-BFDB15306B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128000" y="1600200"/>
            <a:ext cx="3735968" cy="529583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00C720A-5B1C-663B-F4E5-38AB3A395EE7}"/>
              </a:ext>
            </a:extLst>
          </p:cNvPr>
          <p:cNvSpPr txBox="1"/>
          <p:nvPr/>
        </p:nvSpPr>
        <p:spPr>
          <a:xfrm>
            <a:off x="92135" y="5692956"/>
            <a:ext cx="12007730" cy="1085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4, 5, 6 cm.</a:t>
            </a:r>
            <a:endParaRPr lang="en-VN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cm.</a:t>
            </a:r>
            <a:endParaRPr lang="en-VN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CB8663-FDB4-8486-6034-AF6A8FED2AF4}"/>
              </a:ext>
            </a:extLst>
          </p:cNvPr>
          <p:cNvSpPr txBox="1"/>
          <p:nvPr/>
        </p:nvSpPr>
        <p:spPr>
          <a:xfrm>
            <a:off x="92135" y="1454747"/>
            <a:ext cx="136298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2:</a:t>
            </a:r>
            <a:r>
              <a:rPr lang="en-US" altLang="en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altLang="en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altLang="en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bìa</a:t>
            </a:r>
            <a:r>
              <a:rPr lang="en-US" altLang="en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altLang="en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altLang="en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bìa</a:t>
            </a:r>
            <a:r>
              <a:rPr lang="en-US" altLang="en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gấp</a:t>
            </a:r>
            <a:r>
              <a:rPr lang="en-US" altLang="en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endParaRPr lang="en-US" altLang="en-VN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altLang="en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altLang="en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altLang="en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altLang="en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5" descr="15 Bài tập Hình hộp chữ nhật - Hình lập phương (có đáp án) | Chân trời sáng tạo Trắc nghiệm Toán 7">
            <a:extLst>
              <a:ext uri="{FF2B5EF4-FFF2-40B4-BE49-F238E27FC236}">
                <a16:creationId xmlns:a16="http://schemas.microsoft.com/office/drawing/2014/main" id="{04CAD97A-8661-C8BD-8B46-C4FE371D6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152" y="2520126"/>
            <a:ext cx="5284510" cy="3056728"/>
          </a:xfrm>
          <a:prstGeom prst="rect">
            <a:avLst/>
          </a:prstGeom>
          <a:noFill/>
          <a:ln w="127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1A437-FD4C-497D-85F7-837EC9641279}"/>
              </a:ext>
            </a:extLst>
          </p:cNvPr>
          <p:cNvSpPr txBox="1"/>
          <p:nvPr/>
        </p:nvSpPr>
        <p:spPr>
          <a:xfrm>
            <a:off x="92134" y="14122"/>
            <a:ext cx="136298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u="sng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</a:t>
            </a:r>
            <a:endParaRPr lang="en-US" altLang="en-VN" sz="4000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61128C57-DE8B-B200-F376-915E6675A4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203088" y="469823"/>
            <a:ext cx="3759200" cy="10260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ED5C32-9002-8686-3BBB-3A40BD4148DF}"/>
              </a:ext>
            </a:extLst>
          </p:cNvPr>
          <p:cNvSpPr txBox="1"/>
          <p:nvPr/>
        </p:nvSpPr>
        <p:spPr>
          <a:xfrm>
            <a:off x="4037376" y="653109"/>
            <a:ext cx="4090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pic>
        <p:nvPicPr>
          <p:cNvPr id="9" name="30 giÃ¢y Äáº¿m ngÆ°á»£c 30 seconds countdown with music.mp4">
            <a:hlinkClick r:id="" action="ppaction://media"/>
            <a:extLst>
              <a:ext uri="{FF2B5EF4-FFF2-40B4-BE49-F238E27FC236}">
                <a16:creationId xmlns:a16="http://schemas.microsoft.com/office/drawing/2014/main" id="{85953DE1-4D78-B2AD-AEF3-05E89B8BAB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555556" y="0"/>
            <a:ext cx="2636443" cy="148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209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9472" y="634389"/>
            <a:ext cx="9953057" cy="55892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4013" y="744147"/>
            <a:ext cx="9514756" cy="53430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51869" y="1378129"/>
            <a:ext cx="419723" cy="5270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96376">
            <a:off x="1391809" y="4213761"/>
            <a:ext cx="1014679" cy="8431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88174">
            <a:off x="445965" y="5858369"/>
            <a:ext cx="631559" cy="6051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4834248" y="5099243"/>
            <a:ext cx="2523504" cy="4534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319" t="16209" r="26976" b="7039"/>
          <a:stretch>
            <a:fillRect/>
          </a:stretch>
        </p:blipFill>
        <p:spPr>
          <a:xfrm>
            <a:off x="9847984" y="0"/>
            <a:ext cx="2344017" cy="237331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36452" y="486979"/>
            <a:ext cx="1469239" cy="129660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981402">
            <a:off x="8561499" y="6239749"/>
            <a:ext cx="411057" cy="411057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DF4DACFB-23A2-4322-BCFD-00A48B497D1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9541410" y="4144019"/>
            <a:ext cx="2311201" cy="24398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40548D-FA5D-6836-5582-E790A01F15CB}"/>
              </a:ext>
            </a:extLst>
          </p:cNvPr>
          <p:cNvSpPr/>
          <p:nvPr/>
        </p:nvSpPr>
        <p:spPr>
          <a:xfrm>
            <a:off x="1284634" y="352729"/>
            <a:ext cx="9735358" cy="15767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TextBox 7">
            <a:hlinkClick r:id="rId22"/>
            <a:extLst>
              <a:ext uri="{FF2B5EF4-FFF2-40B4-BE49-F238E27FC236}">
                <a16:creationId xmlns:a16="http://schemas.microsoft.com/office/drawing/2014/main" id="{8F30ACED-8C0E-98E6-658D-CFFA52CD3E0B}"/>
              </a:ext>
            </a:extLst>
          </p:cNvPr>
          <p:cNvSpPr txBox="1"/>
          <p:nvPr/>
        </p:nvSpPr>
        <p:spPr>
          <a:xfrm>
            <a:off x="1904221" y="2724399"/>
            <a:ext cx="84827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https://create.kahoot.it/my-library/kahoots/all</a:t>
            </a:r>
          </a:p>
        </p:txBody>
      </p:sp>
      <p:sp>
        <p:nvSpPr>
          <p:cNvPr id="7" name="TextBox 6">
            <a:hlinkClick r:id="rId22"/>
            <a:extLst>
              <a:ext uri="{FF2B5EF4-FFF2-40B4-BE49-F238E27FC236}">
                <a16:creationId xmlns:a16="http://schemas.microsoft.com/office/drawing/2014/main" id="{B200F740-A71C-D1C9-BFDE-25C3D7F4E477}"/>
              </a:ext>
            </a:extLst>
          </p:cNvPr>
          <p:cNvSpPr txBox="1"/>
          <p:nvPr/>
        </p:nvSpPr>
        <p:spPr>
          <a:xfrm>
            <a:off x="1860185" y="1848635"/>
            <a:ext cx="84827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Truy cập phần mềm kahoot.com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9587B0-DC8E-E9BE-8166-5A3737A007AC}"/>
              </a:ext>
            </a:extLst>
          </p:cNvPr>
          <p:cNvSpPr/>
          <p:nvPr/>
        </p:nvSpPr>
        <p:spPr>
          <a:xfrm>
            <a:off x="811101" y="715763"/>
            <a:ext cx="9735358" cy="9169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  <a:endParaRPr lang="en-VN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3192026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9472" y="634389"/>
            <a:ext cx="9953057" cy="55892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82254" y="815515"/>
            <a:ext cx="9514756" cy="53430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51869" y="1378129"/>
            <a:ext cx="419723" cy="5270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96376">
            <a:off x="1391809" y="4213761"/>
            <a:ext cx="1014679" cy="8431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88174">
            <a:off x="445965" y="5858369"/>
            <a:ext cx="631559" cy="6051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4834248" y="5099243"/>
            <a:ext cx="2523504" cy="4534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319" t="16209" r="26976" b="7039"/>
          <a:stretch>
            <a:fillRect/>
          </a:stretch>
        </p:blipFill>
        <p:spPr>
          <a:xfrm>
            <a:off x="9847984" y="0"/>
            <a:ext cx="2344017" cy="237331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36452" y="486979"/>
            <a:ext cx="1469239" cy="129660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981402">
            <a:off x="8561499" y="6239749"/>
            <a:ext cx="411057" cy="411057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DF4DACFB-23A2-4322-BCFD-00A48B497D1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9541410" y="4144019"/>
            <a:ext cx="2311201" cy="24398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40548D-FA5D-6836-5582-E790A01F15CB}"/>
              </a:ext>
            </a:extLst>
          </p:cNvPr>
          <p:cNvSpPr/>
          <p:nvPr/>
        </p:nvSpPr>
        <p:spPr>
          <a:xfrm>
            <a:off x="334453" y="755652"/>
            <a:ext cx="9735358" cy="9169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VN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5763AE-947B-C2D1-5179-31ADB2A69DB3}"/>
              </a:ext>
            </a:extLst>
          </p:cNvPr>
          <p:cNvSpPr txBox="1"/>
          <p:nvPr/>
        </p:nvSpPr>
        <p:spPr>
          <a:xfrm>
            <a:off x="2071100" y="1987993"/>
            <a:ext cx="7882369" cy="2712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</a:pPr>
            <a:r>
              <a:rPr lang="pt-BR" sz="26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Ghi nhớ kiến thức trong bài. </a:t>
            </a:r>
            <a:endParaRPr lang="en-US" sz="2667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  <a:buFontTx/>
              <a:buChar char="-"/>
            </a:pPr>
            <a:r>
              <a:rPr lang="pt-BR" sz="26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thành các bài tập SBT.</a:t>
            </a:r>
            <a:endParaRPr lang="en-US" sz="2667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</a:pPr>
            <a:r>
              <a:rPr lang="en-US" sz="26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6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6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6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 </a:t>
            </a:r>
            <a:r>
              <a:rPr lang="nl-NL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nl-NL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nl-NL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nl-NL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nl-NL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nl-NL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nl-NL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nl-NL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nl-NL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nl-NL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nl-NL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nl-NL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nl-NL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nl-NL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nl-NL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67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67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14542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52158" y="2235160"/>
            <a:ext cx="3727165" cy="46228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558229">
            <a:off x="2233748" y="228815"/>
            <a:ext cx="1107539" cy="10632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2643" t="29725"/>
          <a:stretch>
            <a:fillRect/>
          </a:stretch>
        </p:blipFill>
        <p:spPr>
          <a:xfrm flipH="1">
            <a:off x="10965278" y="22920"/>
            <a:ext cx="1226722" cy="109212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292004">
            <a:off x="10139477" y="2192494"/>
            <a:ext cx="951207" cy="4410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22393">
            <a:off x="506775" y="761295"/>
            <a:ext cx="586539" cy="5620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242065" y="4546601"/>
            <a:ext cx="551545" cy="6925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121315">
            <a:off x="7279763" y="4818382"/>
            <a:ext cx="817259" cy="6790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B6FFB5-5303-4040-AF09-0EBDF4BECDDB}"/>
              </a:ext>
            </a:extLst>
          </p:cNvPr>
          <p:cNvSpPr txBox="1"/>
          <p:nvPr/>
        </p:nvSpPr>
        <p:spPr>
          <a:xfrm>
            <a:off x="3045542" y="760434"/>
            <a:ext cx="6100916" cy="998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800"/>
              </a:spcBef>
            </a:pPr>
            <a:r>
              <a:rPr lang="vi-VN" sz="4400" b="1" kern="0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4400" b="1" kern="0" dirty="0">
              <a:solidFill>
                <a:schemeClr val="accent1">
                  <a:lumMod val="75000"/>
                </a:schemeClr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E285B3-0179-4938-989B-0C5C6AC053D7}"/>
              </a:ext>
            </a:extLst>
          </p:cNvPr>
          <p:cNvSpPr txBox="1"/>
          <p:nvPr/>
        </p:nvSpPr>
        <p:spPr>
          <a:xfrm>
            <a:off x="5722710" y="2413001"/>
            <a:ext cx="6411593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533"/>
              </a:spcAft>
            </a:pP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t-B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nhớ kiến thức trong bài.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533"/>
              </a:spcAft>
            </a:pP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t-B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thành các bài tập SBT.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533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 </a:t>
            </a:r>
            <a:r>
              <a:rPr lang="nl-NL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5BF20C3D-0F3A-4480-AF60-5C97A58F65AF}"/>
              </a:ext>
            </a:extLst>
          </p:cNvPr>
          <p:cNvSpPr/>
          <p:nvPr/>
        </p:nvSpPr>
        <p:spPr>
          <a:xfrm rot="16200000">
            <a:off x="3091839" y="4618279"/>
            <a:ext cx="4766239" cy="0"/>
          </a:xfrm>
          <a:prstGeom prst="line">
            <a:avLst/>
          </a:prstGeom>
          <a:ln w="47625" cap="flat">
            <a:solidFill>
              <a:srgbClr val="60699E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5" name="Picture 15">
            <a:extLst>
              <a:ext uri="{FF2B5EF4-FFF2-40B4-BE49-F238E27FC236}">
                <a16:creationId xmlns:a16="http://schemas.microsoft.com/office/drawing/2014/main" id="{AC699679-F76C-4719-9129-FC60CD6163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22393">
            <a:off x="5288461" y="2643306"/>
            <a:ext cx="395004" cy="378486"/>
          </a:xfrm>
          <a:prstGeom prst="rect">
            <a:avLst/>
          </a:prstGeom>
        </p:spPr>
      </p:pic>
      <p:pic>
        <p:nvPicPr>
          <p:cNvPr id="26" name="Picture 15">
            <a:extLst>
              <a:ext uri="{FF2B5EF4-FFF2-40B4-BE49-F238E27FC236}">
                <a16:creationId xmlns:a16="http://schemas.microsoft.com/office/drawing/2014/main" id="{9B7A4D16-90FB-480B-9FC2-41B6CC62EB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22393">
            <a:off x="5297480" y="3304316"/>
            <a:ext cx="395004" cy="378486"/>
          </a:xfrm>
          <a:prstGeom prst="rect">
            <a:avLst/>
          </a:prstGeom>
        </p:spPr>
      </p:pic>
      <p:pic>
        <p:nvPicPr>
          <p:cNvPr id="27" name="Picture 15">
            <a:extLst>
              <a:ext uri="{FF2B5EF4-FFF2-40B4-BE49-F238E27FC236}">
                <a16:creationId xmlns:a16="http://schemas.microsoft.com/office/drawing/2014/main" id="{9D6DB9B9-9648-4997-A321-421EE27BA4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22393">
            <a:off x="5297480" y="4038798"/>
            <a:ext cx="395004" cy="37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36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9472" y="634389"/>
            <a:ext cx="9953057" cy="55892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38622" y="757455"/>
            <a:ext cx="9514756" cy="53430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51869" y="1378129"/>
            <a:ext cx="419723" cy="5270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96376">
            <a:off x="1709299" y="3151206"/>
            <a:ext cx="1014679" cy="8431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88174">
            <a:off x="445965" y="5858369"/>
            <a:ext cx="631559" cy="6051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319" t="16209" r="26976" b="7039"/>
          <a:stretch>
            <a:fillRect/>
          </a:stretch>
        </p:blipFill>
        <p:spPr>
          <a:xfrm>
            <a:off x="9847984" y="0"/>
            <a:ext cx="2344017" cy="237331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36452" y="486979"/>
            <a:ext cx="1469239" cy="129660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981402">
            <a:off x="8561499" y="6239749"/>
            <a:ext cx="411057" cy="411057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281532EC-5122-477D-A2F9-EC8FD4B2211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20801"/>
          <a:stretch>
            <a:fillRect/>
          </a:stretch>
        </p:blipFill>
        <p:spPr>
          <a:xfrm rot="-10800000">
            <a:off x="7019298" y="5136681"/>
            <a:ext cx="1913849" cy="434183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FF41710D-8F2A-48B9-AB1B-6C159D8ED319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r="2325"/>
          <a:stretch>
            <a:fillRect/>
          </a:stretch>
        </p:blipFill>
        <p:spPr>
          <a:xfrm flipH="1">
            <a:off x="9653134" y="2925774"/>
            <a:ext cx="2400487" cy="39322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594366-4F9F-3A36-1C78-D3A7D9246CE6}"/>
              </a:ext>
            </a:extLst>
          </p:cNvPr>
          <p:cNvSpPr/>
          <p:nvPr/>
        </p:nvSpPr>
        <p:spPr>
          <a:xfrm>
            <a:off x="1266336" y="1613928"/>
            <a:ext cx="9497473" cy="2392578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i="1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THẦY CÔ VÀ CÁC EM </a:t>
            </a:r>
          </a:p>
          <a:p>
            <a:pPr algn="ctr">
              <a:lnSpc>
                <a:spcPct val="150000"/>
              </a:lnSpc>
            </a:pPr>
            <a:r>
              <a:rPr lang="en-US" sz="5334" i="1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SINH LẮNG NGHE!</a:t>
            </a:r>
            <a:endParaRPr lang="en-VN" sz="5334" dirty="0">
              <a:ln w="0"/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7601834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~1\AppData\Local\Temp\Rar$DIa0.498\Bài 10.4.png">
            <a:extLst>
              <a:ext uri="{FF2B5EF4-FFF2-40B4-BE49-F238E27FC236}">
                <a16:creationId xmlns:a16="http://schemas.microsoft.com/office/drawing/2014/main" id="{22736C4D-54B9-E43E-AB63-4823AB3E6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465" y="946387"/>
            <a:ext cx="3184024" cy="214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I~1\AppData\Local\Temp\Rar$DIa0.382\Khởi động - Hình 4.jpg">
            <a:extLst>
              <a:ext uri="{FF2B5EF4-FFF2-40B4-BE49-F238E27FC236}">
                <a16:creationId xmlns:a16="http://schemas.microsoft.com/office/drawing/2014/main" id="{F330B437-BFF5-3122-1348-16A0DFA60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231" y="946387"/>
            <a:ext cx="2789086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Users\ADMINI~1\AppData\Local\Temp\Rar$DIa0.400\Khởi động - Hình 1.jpg">
            <a:extLst>
              <a:ext uri="{FF2B5EF4-FFF2-40B4-BE49-F238E27FC236}">
                <a16:creationId xmlns:a16="http://schemas.microsoft.com/office/drawing/2014/main" id="{50792EF4-E4AC-9A56-C14D-2EAF0E762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231" y="3793160"/>
            <a:ext cx="3308193" cy="24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~1\AppData\Local\Temp\Rar$DIa0.990\HĐ1 - c.png">
            <a:extLst>
              <a:ext uri="{FF2B5EF4-FFF2-40B4-BE49-F238E27FC236}">
                <a16:creationId xmlns:a16="http://schemas.microsoft.com/office/drawing/2014/main" id="{3EB95EAB-79A4-3B6A-9133-79FF13E11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84" y="3428999"/>
            <a:ext cx="4574586" cy="320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64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8E54919-2E3C-460B-A5CA-51906C4200F8}"/>
              </a:ext>
            </a:extLst>
          </p:cNvPr>
          <p:cNvGrpSpPr/>
          <p:nvPr/>
        </p:nvGrpSpPr>
        <p:grpSpPr>
          <a:xfrm>
            <a:off x="203200" y="-172987"/>
            <a:ext cx="11785600" cy="6570483"/>
            <a:chOff x="1129893" y="690756"/>
            <a:chExt cx="16028214" cy="8905489"/>
          </a:xfrm>
          <a:noFill/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129893" y="690756"/>
              <a:ext cx="16028214" cy="8905489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03669" y="934032"/>
              <a:ext cx="15280661" cy="8490138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308654" y="460504"/>
            <a:ext cx="1197546" cy="13306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97580" flipH="1">
            <a:off x="828852" y="334531"/>
            <a:ext cx="856601" cy="104943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46954">
            <a:off x="11136815" y="5929020"/>
            <a:ext cx="844830" cy="8095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72939">
            <a:off x="483030" y="5491871"/>
            <a:ext cx="1014214" cy="842720"/>
          </a:xfrm>
          <a:prstGeom prst="rect">
            <a:avLst/>
          </a:prstGeom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087BE8A1-71AC-45A3-851E-28C284AA96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25453" y="935795"/>
            <a:ext cx="617639" cy="775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ED2614-9F24-895B-3153-795DC0C728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37" y="1971029"/>
            <a:ext cx="3052776" cy="228244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664561-9183-1F66-978D-C5486849BD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697" y="1623518"/>
            <a:ext cx="3772354" cy="30300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EC2566-A6CA-BA5F-6B3A-AB0DD6EE8D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489" y="1587744"/>
            <a:ext cx="3059569" cy="3337293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7426987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9472" y="634389"/>
            <a:ext cx="9953057" cy="55892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4013" y="744147"/>
            <a:ext cx="9514756" cy="53430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51869" y="1378129"/>
            <a:ext cx="419723" cy="5270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96376">
            <a:off x="1391809" y="4213761"/>
            <a:ext cx="1014679" cy="8431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88174">
            <a:off x="445965" y="5858369"/>
            <a:ext cx="631559" cy="6051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4834248" y="5099243"/>
            <a:ext cx="2523504" cy="4534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319" t="16209" r="26976" b="7039"/>
          <a:stretch>
            <a:fillRect/>
          </a:stretch>
        </p:blipFill>
        <p:spPr>
          <a:xfrm>
            <a:off x="9847984" y="0"/>
            <a:ext cx="2344017" cy="237331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36452" y="486979"/>
            <a:ext cx="1469239" cy="129660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981402">
            <a:off x="8561499" y="6239749"/>
            <a:ext cx="411057" cy="411057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DF4DACFB-23A2-4322-BCFD-00A48B497D1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9541410" y="4144019"/>
            <a:ext cx="2311201" cy="24398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40548D-FA5D-6836-5582-E790A01F15CB}"/>
              </a:ext>
            </a:extLst>
          </p:cNvPr>
          <p:cNvSpPr/>
          <p:nvPr/>
        </p:nvSpPr>
        <p:spPr>
          <a:xfrm>
            <a:off x="1627469" y="988373"/>
            <a:ext cx="8937062" cy="36985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kern="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46</a:t>
            </a:r>
          </a:p>
          <a:p>
            <a:pPr algn="ctr">
              <a:lnSpc>
                <a:spcPct val="150000"/>
              </a:lnSpc>
            </a:pPr>
            <a:r>
              <a:rPr lang="en-US" sz="5400" b="1" kern="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HÌNH HỘP CHỮ NHẬT VÀ </a:t>
            </a:r>
          </a:p>
          <a:p>
            <a:pPr algn="ctr">
              <a:lnSpc>
                <a:spcPct val="150000"/>
              </a:lnSpc>
            </a:pPr>
            <a:r>
              <a:rPr lang="en-US" sz="5400" b="1" kern="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HÌNH LẬP PHƯƠNG</a:t>
            </a:r>
            <a:endParaRPr lang="en-VN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5786427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76338B-7C3A-2048-2920-DCEF7C754CF9}"/>
              </a:ext>
            </a:extLst>
          </p:cNvPr>
          <p:cNvSpPr/>
          <p:nvPr/>
        </p:nvSpPr>
        <p:spPr>
          <a:xfrm>
            <a:off x="101600" y="-99941"/>
            <a:ext cx="9095759" cy="7425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HỘP CHỮ NHẬT, HÌNH LẬP PHƯƠNG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5489C2-5907-1A0C-62F2-9EBC12366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543" y="1852452"/>
            <a:ext cx="8013658" cy="429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03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206" y="237945"/>
            <a:ext cx="617639" cy="7755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65" t="12429" r="13075" b="104"/>
          <a:stretch>
            <a:fillRect/>
          </a:stretch>
        </p:blipFill>
        <p:spPr>
          <a:xfrm>
            <a:off x="9633700" y="0"/>
            <a:ext cx="2558301" cy="24195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D33DC6-3F5B-8899-3C0B-9CA6683ED51B}"/>
              </a:ext>
            </a:extLst>
          </p:cNvPr>
          <p:cNvSpPr txBox="1"/>
          <p:nvPr/>
        </p:nvSpPr>
        <p:spPr>
          <a:xfrm>
            <a:off x="81206" y="854111"/>
            <a:ext cx="10447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NHÓM. </a:t>
            </a:r>
            <a:r>
              <a:rPr 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các yếu tố cơ bản của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hộp chữ nhật và hình lập phương </a:t>
            </a:r>
            <a:endParaRPr lang="en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3D7193E-0595-F545-4C38-16C49CF30162}"/>
              </a:ext>
            </a:extLst>
          </p:cNvPr>
          <p:cNvGrpSpPr/>
          <p:nvPr/>
        </p:nvGrpSpPr>
        <p:grpSpPr>
          <a:xfrm>
            <a:off x="229542" y="1292503"/>
            <a:ext cx="11757302" cy="5463893"/>
            <a:chOff x="110456" y="484473"/>
            <a:chExt cx="6268042" cy="622800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C8680F6-940B-92E9-4BC1-713D4A77D432}"/>
                </a:ext>
              </a:extLst>
            </p:cNvPr>
            <p:cNvGrpSpPr/>
            <p:nvPr/>
          </p:nvGrpSpPr>
          <p:grpSpPr>
            <a:xfrm>
              <a:off x="110456" y="518616"/>
              <a:ext cx="6268042" cy="6193863"/>
              <a:chOff x="78253" y="823148"/>
              <a:chExt cx="6078909" cy="5889330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34F24FA-FD6A-3BDC-A494-A9B081793550}"/>
                  </a:ext>
                </a:extLst>
              </p:cNvPr>
              <p:cNvSpPr/>
              <p:nvPr/>
            </p:nvSpPr>
            <p:spPr>
              <a:xfrm>
                <a:off x="78253" y="823149"/>
                <a:ext cx="6078909" cy="5889329"/>
              </a:xfrm>
              <a:prstGeom prst="rect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FAC9935-096C-9BC3-063F-713DA1492F4F}"/>
                  </a:ext>
                </a:extLst>
              </p:cNvPr>
              <p:cNvSpPr/>
              <p:nvPr/>
            </p:nvSpPr>
            <p:spPr>
              <a:xfrm>
                <a:off x="1449635" y="2209912"/>
                <a:ext cx="3506916" cy="3133011"/>
              </a:xfrm>
              <a:prstGeom prst="rect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F2E3DECB-D306-CA67-E861-85B2757C31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253" y="882957"/>
                <a:ext cx="1389567" cy="1290492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0F63D0D-5136-BE65-7EC5-493CFBD703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68755" y="5344229"/>
                <a:ext cx="1188407" cy="1368248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9A3BE962-A8A0-A950-0913-35959DBDF2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253" y="5342924"/>
                <a:ext cx="1409986" cy="1369553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031F2D0-CA09-A55E-C7DA-E0D6664429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56551" y="823148"/>
                <a:ext cx="1188690" cy="1350300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693C11A-DD93-444C-208C-D38D758AC09C}"/>
                </a:ext>
              </a:extLst>
            </p:cNvPr>
            <p:cNvSpPr txBox="1"/>
            <p:nvPr/>
          </p:nvSpPr>
          <p:spPr>
            <a:xfrm>
              <a:off x="1605437" y="2098514"/>
              <a:ext cx="3022217" cy="3052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2400" b="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ình hộp chữ nhật ABCD.A’B’C’D’</a:t>
              </a:r>
              <a:r>
                <a:rPr lang="en-US" sz="2400" b="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vi-V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vi-VN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Các đỉnh:</a:t>
              </a: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vi-VN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C</a:t>
              </a:r>
              <a:r>
                <a:rPr lang="vi-VN" sz="2400" b="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ác cạnh:</a:t>
              </a:r>
            </a:p>
            <a:p>
              <a:r>
                <a:rPr lang="vi-VN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Các đường chéo:</a:t>
              </a: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vi-VN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Các mặt:</a:t>
              </a:r>
            </a:p>
            <a:p>
              <a:endPara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D3E3F5A-A463-71EB-CEED-A446E652CC2F}"/>
                </a:ext>
              </a:extLst>
            </p:cNvPr>
            <p:cNvSpPr txBox="1"/>
            <p:nvPr/>
          </p:nvSpPr>
          <p:spPr>
            <a:xfrm rot="10800000">
              <a:off x="3935813" y="484473"/>
              <a:ext cx="875809" cy="134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solidFill>
                    <a:srgbClr val="000000"/>
                  </a:solidFill>
                  <a:latin typeface="+mj-lt"/>
                </a:rPr>
                <a:t>+ Các đỉnh:</a:t>
              </a:r>
            </a:p>
            <a:p>
              <a:endParaRPr lang="vi-VN" sz="2400" dirty="0">
                <a:solidFill>
                  <a:srgbClr val="000000"/>
                </a:solidFill>
                <a:latin typeface="+mj-lt"/>
              </a:endParaRPr>
            </a:p>
            <a:p>
              <a:endParaRPr lang="en-VN" sz="2400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743E2D8-C795-72E6-17FB-8B7FB2FAA4B9}"/>
                </a:ext>
              </a:extLst>
            </p:cNvPr>
            <p:cNvSpPr txBox="1"/>
            <p:nvPr/>
          </p:nvSpPr>
          <p:spPr>
            <a:xfrm rot="5400000">
              <a:off x="199789" y="2385720"/>
              <a:ext cx="1847873" cy="448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solidFill>
                    <a:srgbClr val="000000"/>
                  </a:solidFill>
                  <a:latin typeface="+mj-lt"/>
                </a:rPr>
                <a:t>+ C</a:t>
              </a:r>
              <a:r>
                <a:rPr lang="vi-VN" sz="2400" b="0" i="0" u="none" strike="noStrike" dirty="0">
                  <a:solidFill>
                    <a:srgbClr val="000000"/>
                  </a:solidFill>
                  <a:effectLst/>
                  <a:latin typeface="+mj-lt"/>
                </a:rPr>
                <a:t>ác cạnh:</a:t>
              </a:r>
            </a:p>
            <a:p>
              <a:endParaRPr lang="en-VN" sz="2400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15D0973-9166-B740-5DB8-3255B9301058}"/>
                </a:ext>
              </a:extLst>
            </p:cNvPr>
            <p:cNvSpPr txBox="1"/>
            <p:nvPr/>
          </p:nvSpPr>
          <p:spPr>
            <a:xfrm rot="16200000">
              <a:off x="4034217" y="3551083"/>
              <a:ext cx="2818175" cy="448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solidFill>
                    <a:srgbClr val="000000"/>
                  </a:solidFill>
                  <a:latin typeface="+mj-lt"/>
                </a:rPr>
                <a:t>+ Các đường chéo:</a:t>
              </a:r>
            </a:p>
            <a:p>
              <a:endParaRPr lang="en-VN" sz="24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8B0063B-0CC6-C9ED-C566-3F8FF79A286C}"/>
              </a:ext>
            </a:extLst>
          </p:cNvPr>
          <p:cNvSpPr txBox="1"/>
          <p:nvPr/>
        </p:nvSpPr>
        <p:spPr>
          <a:xfrm>
            <a:off x="81206" y="493502"/>
            <a:ext cx="3208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HỘP CHỮ NHẬT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1B60D5-F24B-9777-9797-7C4234191960}"/>
              </a:ext>
            </a:extLst>
          </p:cNvPr>
          <p:cNvSpPr/>
          <p:nvPr/>
        </p:nvSpPr>
        <p:spPr>
          <a:xfrm>
            <a:off x="0" y="-132296"/>
            <a:ext cx="7977890" cy="6612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HỘP CHỮ NHẬT, HÌNH LẬP PHƯƠNG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B67941-AF92-D392-602B-AFC0772FC193}"/>
              </a:ext>
            </a:extLst>
          </p:cNvPr>
          <p:cNvSpPr txBox="1"/>
          <p:nvPr/>
        </p:nvSpPr>
        <p:spPr>
          <a:xfrm>
            <a:off x="2772096" y="5756658"/>
            <a:ext cx="153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rgbClr val="000000"/>
                </a:solidFill>
                <a:latin typeface="+mj-lt"/>
              </a:rPr>
              <a:t>+ Các mặt:</a:t>
            </a:r>
            <a:endParaRPr lang="vi-VN" sz="2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6" name="30 giÃ¢y Äáº¿m ngÆ°á»£c 30 seconds countdown with music.mp4">
            <a:hlinkClick r:id="" action="ppaction://media"/>
            <a:extLst>
              <a:ext uri="{FF2B5EF4-FFF2-40B4-BE49-F238E27FC236}">
                <a16:creationId xmlns:a16="http://schemas.microsoft.com/office/drawing/2014/main" id="{A8B87A9F-E6C2-A9FF-04F9-9F2AA69FAE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90186" y="0"/>
            <a:ext cx="1801813" cy="120611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449BEA8-3A6F-56D4-5724-9FF5CD79E0A0}"/>
              </a:ext>
            </a:extLst>
          </p:cNvPr>
          <p:cNvGrpSpPr/>
          <p:nvPr/>
        </p:nvGrpSpPr>
        <p:grpSpPr>
          <a:xfrm>
            <a:off x="5552618" y="3048066"/>
            <a:ext cx="3676015" cy="2397760"/>
            <a:chOff x="5552618" y="3048066"/>
            <a:chExt cx="3676015" cy="239776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C06160D-AEE8-A0A7-99F9-2A9C35E0FAAA}"/>
                </a:ext>
              </a:extLst>
            </p:cNvPr>
            <p:cNvGrpSpPr/>
            <p:nvPr/>
          </p:nvGrpSpPr>
          <p:grpSpPr>
            <a:xfrm>
              <a:off x="5552618" y="3048066"/>
              <a:ext cx="3676015" cy="2397760"/>
              <a:chOff x="4257992" y="2230120"/>
              <a:chExt cx="3676015" cy="2397760"/>
            </a:xfrm>
          </p:grpSpPr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218901D0-9A3B-2E36-D7F4-2B4462E55888}"/>
                  </a:ext>
                </a:extLst>
              </p:cNvPr>
              <p:cNvSpPr/>
              <p:nvPr/>
            </p:nvSpPr>
            <p:spPr>
              <a:xfrm>
                <a:off x="4744402" y="2609215"/>
                <a:ext cx="2771775" cy="1721485"/>
              </a:xfrm>
              <a:prstGeom prst="cub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67F67E3-6183-C1B0-E8AE-01094BBBFE42}"/>
                  </a:ext>
                </a:extLst>
              </p:cNvPr>
              <p:cNvCxnSpPr/>
              <p:nvPr/>
            </p:nvCxnSpPr>
            <p:spPr>
              <a:xfrm flipH="1">
                <a:off x="5185092" y="3886200"/>
                <a:ext cx="2333625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1D8E631-8DA8-5037-6053-BA76BA1E53DD}"/>
                  </a:ext>
                </a:extLst>
              </p:cNvPr>
              <p:cNvCxnSpPr/>
              <p:nvPr/>
            </p:nvCxnSpPr>
            <p:spPr>
              <a:xfrm flipV="1">
                <a:off x="4747577" y="3880485"/>
                <a:ext cx="437515" cy="45275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 Box 3">
                <a:extLst>
                  <a:ext uri="{FF2B5EF4-FFF2-40B4-BE49-F238E27FC236}">
                    <a16:creationId xmlns:a16="http://schemas.microsoft.com/office/drawing/2014/main" id="{FCE3D587-9139-791C-39A6-573B3777BE46}"/>
                  </a:ext>
                </a:extLst>
              </p:cNvPr>
              <p:cNvSpPr txBox="1"/>
              <p:nvPr/>
            </p:nvSpPr>
            <p:spPr>
              <a:xfrm>
                <a:off x="4919662" y="3591560"/>
                <a:ext cx="223520" cy="29464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14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endParaRPr lang="en-VN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VN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 Box 3">
                <a:extLst>
                  <a:ext uri="{FF2B5EF4-FFF2-40B4-BE49-F238E27FC236}">
                    <a16:creationId xmlns:a16="http://schemas.microsoft.com/office/drawing/2014/main" id="{4791071B-8735-731E-7743-94E026426469}"/>
                  </a:ext>
                </a:extLst>
              </p:cNvPr>
              <p:cNvSpPr txBox="1"/>
              <p:nvPr/>
            </p:nvSpPr>
            <p:spPr>
              <a:xfrm>
                <a:off x="4338002" y="4155440"/>
                <a:ext cx="340360" cy="37909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14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1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VN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VN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xt Box 3">
                <a:extLst>
                  <a:ext uri="{FF2B5EF4-FFF2-40B4-BE49-F238E27FC236}">
                    <a16:creationId xmlns:a16="http://schemas.microsoft.com/office/drawing/2014/main" id="{77F2CE88-6E4F-ADCF-CC13-1819A664B8CA}"/>
                  </a:ext>
                </a:extLst>
              </p:cNvPr>
              <p:cNvSpPr txBox="1"/>
              <p:nvPr/>
            </p:nvSpPr>
            <p:spPr>
              <a:xfrm>
                <a:off x="7180897" y="4248785"/>
                <a:ext cx="340360" cy="37909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14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en-US" sz="1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VN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VN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 Box 3">
                <a:extLst>
                  <a:ext uri="{FF2B5EF4-FFF2-40B4-BE49-F238E27FC236}">
                    <a16:creationId xmlns:a16="http://schemas.microsoft.com/office/drawing/2014/main" id="{2423E72F-E9E9-3A31-3643-9015AE2CBD13}"/>
                  </a:ext>
                </a:extLst>
              </p:cNvPr>
              <p:cNvSpPr txBox="1"/>
              <p:nvPr/>
            </p:nvSpPr>
            <p:spPr>
              <a:xfrm>
                <a:off x="7623492" y="3737610"/>
                <a:ext cx="310515" cy="28194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14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endParaRPr lang="en-VN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VN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 Box 3">
                <a:extLst>
                  <a:ext uri="{FF2B5EF4-FFF2-40B4-BE49-F238E27FC236}">
                    <a16:creationId xmlns:a16="http://schemas.microsoft.com/office/drawing/2014/main" id="{BCF2E760-72BA-ADAA-7FE2-48F53116F46E}"/>
                  </a:ext>
                </a:extLst>
              </p:cNvPr>
              <p:cNvSpPr txBox="1"/>
              <p:nvPr/>
            </p:nvSpPr>
            <p:spPr>
              <a:xfrm>
                <a:off x="4746942" y="2230120"/>
                <a:ext cx="398780" cy="31115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14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A’</a:t>
                </a:r>
                <a:endParaRPr lang="en-VN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VN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Text Box 3">
                <a:extLst>
                  <a:ext uri="{FF2B5EF4-FFF2-40B4-BE49-F238E27FC236}">
                    <a16:creationId xmlns:a16="http://schemas.microsoft.com/office/drawing/2014/main" id="{20EBCDC3-3125-2ED2-7D98-3BBAE35B9B82}"/>
                  </a:ext>
                </a:extLst>
              </p:cNvPr>
              <p:cNvSpPr txBox="1"/>
              <p:nvPr/>
            </p:nvSpPr>
            <p:spPr>
              <a:xfrm>
                <a:off x="4257992" y="2959100"/>
                <a:ext cx="417830" cy="34988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1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B’</a:t>
                </a:r>
                <a:endParaRPr lang="en-VN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VN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Text Box 3">
                <a:extLst>
                  <a:ext uri="{FF2B5EF4-FFF2-40B4-BE49-F238E27FC236}">
                    <a16:creationId xmlns:a16="http://schemas.microsoft.com/office/drawing/2014/main" id="{E80F2DC8-23E9-9476-4F02-37B0236E8590}"/>
                  </a:ext>
                </a:extLst>
              </p:cNvPr>
              <p:cNvSpPr txBox="1"/>
              <p:nvPr/>
            </p:nvSpPr>
            <p:spPr>
              <a:xfrm>
                <a:off x="6670357" y="2686685"/>
                <a:ext cx="417830" cy="27178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14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C’</a:t>
                </a:r>
                <a:endParaRPr lang="en-VN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VN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Text Box 3">
                <a:extLst>
                  <a:ext uri="{FF2B5EF4-FFF2-40B4-BE49-F238E27FC236}">
                    <a16:creationId xmlns:a16="http://schemas.microsoft.com/office/drawing/2014/main" id="{428748D2-409E-81DB-3FB3-55DCD4286506}"/>
                  </a:ext>
                </a:extLst>
              </p:cNvPr>
              <p:cNvSpPr txBox="1"/>
              <p:nvPr/>
            </p:nvSpPr>
            <p:spPr>
              <a:xfrm>
                <a:off x="7516177" y="2278380"/>
                <a:ext cx="417830" cy="27178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14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D’</a:t>
                </a:r>
                <a:endParaRPr lang="en-VN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VN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195C30A-A034-5996-81F6-BB11845B68BE}"/>
                  </a:ext>
                </a:extLst>
              </p:cNvPr>
              <p:cNvCxnSpPr/>
              <p:nvPr/>
            </p:nvCxnSpPr>
            <p:spPr>
              <a:xfrm>
                <a:off x="5185092" y="2609215"/>
                <a:ext cx="1903095" cy="172021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FDC36C9-C978-F722-FE72-694CC3020475}"/>
                </a:ext>
              </a:extLst>
            </p:cNvPr>
            <p:cNvCxnSpPr/>
            <p:nvPr/>
          </p:nvCxnSpPr>
          <p:spPr>
            <a:xfrm>
              <a:off x="6479718" y="3432876"/>
              <a:ext cx="0" cy="127127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291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714" t="22934"/>
          <a:stretch>
            <a:fillRect/>
          </a:stretch>
        </p:blipFill>
        <p:spPr>
          <a:xfrm rot="-10800000">
            <a:off x="10418337" y="5189394"/>
            <a:ext cx="1773663" cy="16686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1" b="7563"/>
          <a:stretch>
            <a:fillRect/>
          </a:stretch>
        </p:blipFill>
        <p:spPr>
          <a:xfrm>
            <a:off x="0" y="5692956"/>
            <a:ext cx="730338" cy="11650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6470" r="51775"/>
          <a:stretch>
            <a:fillRect/>
          </a:stretch>
        </p:blipFill>
        <p:spPr>
          <a:xfrm>
            <a:off x="9234466" y="9166"/>
            <a:ext cx="2945083" cy="17786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9086" y="228600"/>
            <a:ext cx="617639" cy="7755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4B9DBA-7FCF-1200-E3E5-D9B6BA2D40F3}"/>
              </a:ext>
            </a:extLst>
          </p:cNvPr>
          <p:cNvSpPr txBox="1"/>
          <p:nvPr/>
        </p:nvSpPr>
        <p:spPr>
          <a:xfrm>
            <a:off x="329281" y="1658371"/>
            <a:ext cx="8840902" cy="5199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⦿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hộp chữ nhật ABCD. A'B'C'D' có: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◘ 8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B, C, D,  A', B’, C', D’. ︎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◘ 12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AB, AD, DC, BC, A'B', A'D', D'C’,</a:t>
            </a:r>
          </a:p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B'C', BB', CC’,AA', DD'.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◘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A'C, AC', BD', B'D.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◘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81019" indent="-381019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ABB'A', ADD'A', BCC'B', CDD’C’.</a:t>
            </a:r>
          </a:p>
          <a:p>
            <a:pPr marL="381019" indent="-381019"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ABCD, A’B’C’D’.</a:t>
            </a:r>
          </a:p>
          <a:p>
            <a:pPr>
              <a:lnSpc>
                <a:spcPct val="150000"/>
              </a:lnSpc>
            </a:pPr>
            <a:endParaRPr lang="en-US" sz="2667" dirty="0"/>
          </a:p>
          <a:p>
            <a:pPr>
              <a:lnSpc>
                <a:spcPct val="150000"/>
              </a:lnSpc>
            </a:pPr>
            <a:endParaRPr lang="en-US" sz="2667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171BDD-266D-2F14-415F-25DDD49E5944}"/>
              </a:ext>
            </a:extLst>
          </p:cNvPr>
          <p:cNvSpPr txBox="1"/>
          <p:nvPr/>
        </p:nvSpPr>
        <p:spPr>
          <a:xfrm>
            <a:off x="8783608" y="2189636"/>
            <a:ext cx="22445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1600" dirty="0">
                <a:solidFill>
                  <a:srgbClr val="00B0F0"/>
                </a:solidFill>
              </a:rPr>
              <a:t>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4DDA50-9D8C-0D97-6586-AEC7FE0262B7}"/>
              </a:ext>
            </a:extLst>
          </p:cNvPr>
          <p:cNvSpPr txBox="1"/>
          <p:nvPr/>
        </p:nvSpPr>
        <p:spPr>
          <a:xfrm>
            <a:off x="321714" y="879598"/>
            <a:ext cx="4889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HÌNH HỘP CHỮ NHẬT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EFDB9D-AC7E-620C-B5F3-B3F2977ACE86}"/>
              </a:ext>
            </a:extLst>
          </p:cNvPr>
          <p:cNvSpPr txBox="1"/>
          <p:nvPr/>
        </p:nvSpPr>
        <p:spPr>
          <a:xfrm>
            <a:off x="55979" y="107592"/>
            <a:ext cx="9387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các yếu tố cơ bản của </a:t>
            </a:r>
            <a:r>
              <a:rPr lang="vi-VN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hộp chữ nhật và hình lập phương</a:t>
            </a:r>
            <a:endParaRPr lang="en-VN" sz="2400" u="sng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62AD48-99DD-871D-5EFE-7FB196D9398B}"/>
              </a:ext>
            </a:extLst>
          </p:cNvPr>
          <p:cNvSpPr txBox="1"/>
          <p:nvPr/>
        </p:nvSpPr>
        <p:spPr>
          <a:xfrm rot="21425358">
            <a:off x="9366121" y="23309"/>
            <a:ext cx="773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✍︎</a:t>
            </a:r>
            <a:endParaRPr lang="en-VN" sz="7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38A6FC6-2B20-B81F-4295-7D5797FF986D}"/>
              </a:ext>
            </a:extLst>
          </p:cNvPr>
          <p:cNvGrpSpPr/>
          <p:nvPr/>
        </p:nvGrpSpPr>
        <p:grpSpPr>
          <a:xfrm>
            <a:off x="7869383" y="1658369"/>
            <a:ext cx="3762886" cy="2622685"/>
            <a:chOff x="5552618" y="3048066"/>
            <a:chExt cx="3676015" cy="239776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E962692-D216-BA9F-9481-7894491D80A6}"/>
                </a:ext>
              </a:extLst>
            </p:cNvPr>
            <p:cNvGrpSpPr/>
            <p:nvPr/>
          </p:nvGrpSpPr>
          <p:grpSpPr>
            <a:xfrm>
              <a:off x="5552618" y="3048066"/>
              <a:ext cx="3676015" cy="2397760"/>
              <a:chOff x="4257992" y="2230120"/>
              <a:chExt cx="3676015" cy="2397760"/>
            </a:xfrm>
          </p:grpSpPr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93A46E2B-04EC-BA89-0832-BD56CFAD74D4}"/>
                  </a:ext>
                </a:extLst>
              </p:cNvPr>
              <p:cNvSpPr/>
              <p:nvPr/>
            </p:nvSpPr>
            <p:spPr>
              <a:xfrm>
                <a:off x="4744402" y="2609215"/>
                <a:ext cx="2771775" cy="1721485"/>
              </a:xfrm>
              <a:prstGeom prst="cub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5A93697-D8A9-53C5-30EC-DF105C65D116}"/>
                  </a:ext>
                </a:extLst>
              </p:cNvPr>
              <p:cNvCxnSpPr/>
              <p:nvPr/>
            </p:nvCxnSpPr>
            <p:spPr>
              <a:xfrm flipH="1">
                <a:off x="5185092" y="3886200"/>
                <a:ext cx="2333625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9AF5F2C1-5426-21A4-35BB-61F435EB0CB5}"/>
                  </a:ext>
                </a:extLst>
              </p:cNvPr>
              <p:cNvCxnSpPr/>
              <p:nvPr/>
            </p:nvCxnSpPr>
            <p:spPr>
              <a:xfrm flipV="1">
                <a:off x="4747577" y="3880485"/>
                <a:ext cx="437515" cy="45275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 Box 3">
                <a:extLst>
                  <a:ext uri="{FF2B5EF4-FFF2-40B4-BE49-F238E27FC236}">
                    <a16:creationId xmlns:a16="http://schemas.microsoft.com/office/drawing/2014/main" id="{2967A337-7DB8-A352-98AD-9778C8191FB0}"/>
                  </a:ext>
                </a:extLst>
              </p:cNvPr>
              <p:cNvSpPr txBox="1"/>
              <p:nvPr/>
            </p:nvSpPr>
            <p:spPr>
              <a:xfrm>
                <a:off x="4919662" y="3591560"/>
                <a:ext cx="223520" cy="29464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1400" b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endParaRPr lang="en-VN" sz="1400">
                  <a:solidFill>
                    <a:schemeClr val="accent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40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VN" sz="1400">
                  <a:solidFill>
                    <a:schemeClr val="accent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 Box 3">
                <a:extLst>
                  <a:ext uri="{FF2B5EF4-FFF2-40B4-BE49-F238E27FC236}">
                    <a16:creationId xmlns:a16="http://schemas.microsoft.com/office/drawing/2014/main" id="{ED29C90E-362B-53F3-B1E6-74B63E23CEC6}"/>
                  </a:ext>
                </a:extLst>
              </p:cNvPr>
              <p:cNvSpPr txBox="1"/>
              <p:nvPr/>
            </p:nvSpPr>
            <p:spPr>
              <a:xfrm>
                <a:off x="4338002" y="4155440"/>
                <a:ext cx="340360" cy="37909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1400" b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140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VN" sz="1400">
                  <a:solidFill>
                    <a:schemeClr val="accent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40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VN" sz="1400">
                  <a:solidFill>
                    <a:schemeClr val="accent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 Box 3">
                <a:extLst>
                  <a:ext uri="{FF2B5EF4-FFF2-40B4-BE49-F238E27FC236}">
                    <a16:creationId xmlns:a16="http://schemas.microsoft.com/office/drawing/2014/main" id="{B2FF85DB-033E-8784-CD02-313117CFB617}"/>
                  </a:ext>
                </a:extLst>
              </p:cNvPr>
              <p:cNvSpPr txBox="1"/>
              <p:nvPr/>
            </p:nvSpPr>
            <p:spPr>
              <a:xfrm>
                <a:off x="7180897" y="4248785"/>
                <a:ext cx="340360" cy="37909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1400" b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en-US" sz="140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VN" sz="1400">
                  <a:solidFill>
                    <a:schemeClr val="accent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40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VN" sz="1400">
                  <a:solidFill>
                    <a:schemeClr val="accent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 Box 3">
                <a:extLst>
                  <a:ext uri="{FF2B5EF4-FFF2-40B4-BE49-F238E27FC236}">
                    <a16:creationId xmlns:a16="http://schemas.microsoft.com/office/drawing/2014/main" id="{89EE3BEE-3499-19C7-15C6-DBC5375B3C89}"/>
                  </a:ext>
                </a:extLst>
              </p:cNvPr>
              <p:cNvSpPr txBox="1"/>
              <p:nvPr/>
            </p:nvSpPr>
            <p:spPr>
              <a:xfrm>
                <a:off x="7623492" y="3737610"/>
                <a:ext cx="310515" cy="28194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1400" b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endParaRPr lang="en-VN" sz="1400">
                  <a:solidFill>
                    <a:schemeClr val="accent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40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VN" sz="1400">
                  <a:solidFill>
                    <a:schemeClr val="accent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Text Box 3">
                <a:extLst>
                  <a:ext uri="{FF2B5EF4-FFF2-40B4-BE49-F238E27FC236}">
                    <a16:creationId xmlns:a16="http://schemas.microsoft.com/office/drawing/2014/main" id="{65CC9FA7-A958-85FE-6FC4-C2EBE5483B55}"/>
                  </a:ext>
                </a:extLst>
              </p:cNvPr>
              <p:cNvSpPr txBox="1"/>
              <p:nvPr/>
            </p:nvSpPr>
            <p:spPr>
              <a:xfrm>
                <a:off x="4746942" y="2230120"/>
                <a:ext cx="398780" cy="31115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1400" b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A’</a:t>
                </a:r>
                <a:endParaRPr lang="en-VN" sz="1400">
                  <a:solidFill>
                    <a:schemeClr val="accent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40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VN" sz="1400">
                  <a:solidFill>
                    <a:schemeClr val="accent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Text Box 3">
                <a:extLst>
                  <a:ext uri="{FF2B5EF4-FFF2-40B4-BE49-F238E27FC236}">
                    <a16:creationId xmlns:a16="http://schemas.microsoft.com/office/drawing/2014/main" id="{15E751D0-A2EC-FF17-75FC-DD95F0FCA687}"/>
                  </a:ext>
                </a:extLst>
              </p:cNvPr>
              <p:cNvSpPr txBox="1"/>
              <p:nvPr/>
            </p:nvSpPr>
            <p:spPr>
              <a:xfrm>
                <a:off x="4257992" y="2959100"/>
                <a:ext cx="417830" cy="34988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14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B’</a:t>
                </a:r>
                <a:endParaRPr lang="en-VN" sz="1400" dirty="0">
                  <a:solidFill>
                    <a:schemeClr val="accent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400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VN" sz="1400" dirty="0">
                  <a:solidFill>
                    <a:schemeClr val="accent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Text Box 3">
                <a:extLst>
                  <a:ext uri="{FF2B5EF4-FFF2-40B4-BE49-F238E27FC236}">
                    <a16:creationId xmlns:a16="http://schemas.microsoft.com/office/drawing/2014/main" id="{78304D57-8616-A00D-8D69-34D6F5E64497}"/>
                  </a:ext>
                </a:extLst>
              </p:cNvPr>
              <p:cNvSpPr txBox="1"/>
              <p:nvPr/>
            </p:nvSpPr>
            <p:spPr>
              <a:xfrm>
                <a:off x="6670357" y="2686685"/>
                <a:ext cx="417830" cy="27178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1400" b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C’</a:t>
                </a:r>
                <a:endParaRPr lang="en-VN" sz="1400">
                  <a:solidFill>
                    <a:schemeClr val="accent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40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VN" sz="1400">
                  <a:solidFill>
                    <a:schemeClr val="accent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Text Box 3">
                <a:extLst>
                  <a:ext uri="{FF2B5EF4-FFF2-40B4-BE49-F238E27FC236}">
                    <a16:creationId xmlns:a16="http://schemas.microsoft.com/office/drawing/2014/main" id="{4413804A-09FC-E27B-E095-D48FF46C98EC}"/>
                  </a:ext>
                </a:extLst>
              </p:cNvPr>
              <p:cNvSpPr txBox="1"/>
              <p:nvPr/>
            </p:nvSpPr>
            <p:spPr>
              <a:xfrm>
                <a:off x="7516177" y="2278380"/>
                <a:ext cx="417830" cy="27178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1400" b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D’</a:t>
                </a:r>
                <a:endParaRPr lang="en-VN" sz="1400">
                  <a:solidFill>
                    <a:schemeClr val="accent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40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VN" sz="1400">
                  <a:solidFill>
                    <a:schemeClr val="accent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5B68A01-CAD2-F039-1199-6AAD7307A0A0}"/>
                  </a:ext>
                </a:extLst>
              </p:cNvPr>
              <p:cNvCxnSpPr/>
              <p:nvPr/>
            </p:nvCxnSpPr>
            <p:spPr>
              <a:xfrm>
                <a:off x="5185092" y="2609215"/>
                <a:ext cx="1903095" cy="172021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CC4EEF0-0144-9301-07E9-A128762E23DE}"/>
                </a:ext>
              </a:extLst>
            </p:cNvPr>
            <p:cNvCxnSpPr/>
            <p:nvPr/>
          </p:nvCxnSpPr>
          <p:spPr>
            <a:xfrm>
              <a:off x="6479718" y="3432876"/>
              <a:ext cx="0" cy="127127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960121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C 0.07539 -7.40741E-7 0.13711 0.01482 0.13711 0.03333 C 0.13711 0.05162 0.07539 0.06667 -2.91667E-6 0.06667 C -0.07578 0.06667 -0.13685 0.05162 -0.13685 0.03333 C -0.13685 0.01482 -0.07578 -7.40741E-7 -2.91667E-6 -7.40741E-7 Z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23" grpId="0" animBg="1"/>
      <p:bldP spid="4" grpId="0"/>
      <p:bldP spid="3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1" b="7563"/>
          <a:stretch>
            <a:fillRect/>
          </a:stretch>
        </p:blipFill>
        <p:spPr>
          <a:xfrm>
            <a:off x="0" y="5692956"/>
            <a:ext cx="730338" cy="11650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6470" r="51775"/>
          <a:stretch>
            <a:fillRect/>
          </a:stretch>
        </p:blipFill>
        <p:spPr>
          <a:xfrm>
            <a:off x="9246917" y="11648"/>
            <a:ext cx="2945083" cy="17786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9086" y="510727"/>
            <a:ext cx="617639" cy="775575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BD002A76-F030-4CBF-BDE9-14826D56FC02}"/>
              </a:ext>
            </a:extLst>
          </p:cNvPr>
          <p:cNvGrpSpPr/>
          <p:nvPr/>
        </p:nvGrpSpPr>
        <p:grpSpPr>
          <a:xfrm>
            <a:off x="1872967" y="177575"/>
            <a:ext cx="8446067" cy="1441877"/>
            <a:chOff x="3879356" y="328737"/>
            <a:chExt cx="7474444" cy="2162815"/>
          </a:xfrm>
        </p:grpSpPr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17636734-C56D-470C-9692-C512A7E81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715000" y="952500"/>
              <a:ext cx="5638800" cy="1539052"/>
            </a:xfrm>
            <a:prstGeom prst="rect">
              <a:avLst/>
            </a:prstGeom>
          </p:spPr>
        </p:pic>
        <p:pic>
          <p:nvPicPr>
            <p:cNvPr id="18" name="Picture 18">
              <a:extLst>
                <a:ext uri="{FF2B5EF4-FFF2-40B4-BE49-F238E27FC236}">
                  <a16:creationId xmlns:a16="http://schemas.microsoft.com/office/drawing/2014/main" id="{67CD1296-0AAD-4424-89E2-AFE382AEF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 rot="20155950">
              <a:off x="3879356" y="328737"/>
              <a:ext cx="1861180" cy="148429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92BDF8-6002-4C70-9ACA-13C411CECECC}"/>
                </a:ext>
              </a:extLst>
            </p:cNvPr>
            <p:cNvSpPr txBox="1"/>
            <p:nvPr/>
          </p:nvSpPr>
          <p:spPr>
            <a:xfrm>
              <a:off x="5892780" y="1168830"/>
              <a:ext cx="5082537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“TIẾP SỨC”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0800000">
            <a:off x="5384800" y="5064043"/>
            <a:ext cx="2018929" cy="362748"/>
          </a:xfrm>
          <a:prstGeom prst="rect">
            <a:avLst/>
          </a:prstGeom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AA3C49C4-BDA4-43CD-8A50-BFDB15306B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321040" y="1823695"/>
            <a:ext cx="3735968" cy="52958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61FCF5D-4257-4097-9E09-184DF995B13A}"/>
              </a:ext>
            </a:extLst>
          </p:cNvPr>
          <p:cNvSpPr txBox="1"/>
          <p:nvPr/>
        </p:nvSpPr>
        <p:spPr>
          <a:xfrm>
            <a:off x="365169" y="2201221"/>
            <a:ext cx="11627922" cy="3800528"/>
          </a:xfrm>
          <a:prstGeom prst="rect">
            <a:avLst/>
          </a:prstGeom>
          <a:solidFill>
            <a:srgbClr val="BCD4CE"/>
          </a:solidFill>
          <a:ln w="57150"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diễn ra trong </a:t>
            </a:r>
            <a:r>
              <a:rPr lang="vi-VN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phút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chia làm 2 đội, mỗi đội 5 người chơi 2 đội dùng những mẩu giấy đã được GV chuẩn bị gắn lên bảng sao cho hợp lí.</a:t>
            </a:r>
          </a:p>
          <a:p>
            <a:pPr algn="just">
              <a:lnSpc>
                <a:spcPct val="150000"/>
              </a:lnSpc>
            </a:pP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ý: Mỗi mẩu giấy có nội dung giống nhau chỉ được gắn duy nhất 1 lần lên bảng, đội gắn sau không được tính điểm.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73577A-8AD6-7F34-A730-8DE6EDE95E8C}"/>
              </a:ext>
            </a:extLst>
          </p:cNvPr>
          <p:cNvSpPr txBox="1"/>
          <p:nvPr/>
        </p:nvSpPr>
        <p:spPr>
          <a:xfrm>
            <a:off x="-1357187" y="1490851"/>
            <a:ext cx="5743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Äá»ng Há» Äáº¿m NgÆ°á»£c 2 PhÃºt CÃ³ Ãm Thanh Cá»±c Chuáº©n ð| 2 Minutes Countdown Timer.mp4">
            <a:hlinkClick r:id="" action="ppaction://media"/>
            <a:extLst>
              <a:ext uri="{FF2B5EF4-FFF2-40B4-BE49-F238E27FC236}">
                <a16:creationId xmlns:a16="http://schemas.microsoft.com/office/drawing/2014/main" id="{3B3CB308-110C-9C8C-65CC-B12CADF4EA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546518" y="19745"/>
            <a:ext cx="2645482" cy="137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13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714" t="22934"/>
          <a:stretch>
            <a:fillRect/>
          </a:stretch>
        </p:blipFill>
        <p:spPr>
          <a:xfrm rot="-10800000">
            <a:off x="10418337" y="5189394"/>
            <a:ext cx="1773663" cy="16686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1" b="7563"/>
          <a:stretch>
            <a:fillRect/>
          </a:stretch>
        </p:blipFill>
        <p:spPr>
          <a:xfrm>
            <a:off x="0" y="5692956"/>
            <a:ext cx="730338" cy="11650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6470" r="51775"/>
          <a:stretch>
            <a:fillRect/>
          </a:stretch>
        </p:blipFill>
        <p:spPr>
          <a:xfrm>
            <a:off x="9246917" y="9166"/>
            <a:ext cx="2945083" cy="17786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9086" y="228600"/>
            <a:ext cx="617639" cy="7755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4B9DBA-7FCF-1200-E3E5-D9B6BA2D40F3}"/>
              </a:ext>
            </a:extLst>
          </p:cNvPr>
          <p:cNvSpPr txBox="1"/>
          <p:nvPr/>
        </p:nvSpPr>
        <p:spPr>
          <a:xfrm>
            <a:off x="446793" y="1069608"/>
            <a:ext cx="8840902" cy="5559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⦿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ABCD. MNPQ có:</a:t>
            </a:r>
          </a:p>
          <a:p>
            <a:pPr algn="just">
              <a:lnSpc>
                <a:spcPct val="150000"/>
              </a:lnSpc>
            </a:pP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◘ 8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B, C, D,  M, N, P, Q. ︎</a:t>
            </a:r>
          </a:p>
          <a:p>
            <a:pPr algn="just">
              <a:lnSpc>
                <a:spcPct val="150000"/>
              </a:lnSpc>
            </a:pP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◘ 12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AB, AD, DC, BC, MN, NP, PQ, MQ, NB,</a:t>
            </a:r>
          </a:p>
          <a:p>
            <a:pPr algn="just">
              <a:lnSpc>
                <a:spcPct val="150000"/>
              </a:lnSpc>
            </a:pPr>
            <a:r>
              <a:rPr lang="en-US" sz="2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MA, QD, PC.</a:t>
            </a:r>
          </a:p>
          <a:p>
            <a:pPr algn="just">
              <a:lnSpc>
                <a:spcPct val="150000"/>
              </a:lnSpc>
            </a:pP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◘ 4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AP, BQ, CM, DN.</a:t>
            </a:r>
          </a:p>
          <a:p>
            <a:pPr algn="just">
              <a:lnSpc>
                <a:spcPct val="150000"/>
              </a:lnSpc>
            </a:pP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◘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ABNM, BCPN, CDQP, ADQM.</a:t>
            </a:r>
          </a:p>
          <a:p>
            <a:pPr marL="381019" indent="-38101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ABCD, </a:t>
            </a:r>
            <a:r>
              <a:rPr lang="en-US" sz="26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MNPQ</a:t>
            </a:r>
            <a:r>
              <a:rPr lang="en-US" sz="2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ADMINI~1\AppData\Local\Temp\Rar$DIa0.291\Kết quả HĐ2.png">
            <a:extLst>
              <a:ext uri="{FF2B5EF4-FFF2-40B4-BE49-F238E27FC236}">
                <a16:creationId xmlns:a16="http://schemas.microsoft.com/office/drawing/2014/main" id="{FC44A462-59EB-2437-C959-1DB8CFC75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052" y="2395578"/>
            <a:ext cx="3672631" cy="3478768"/>
          </a:xfrm>
          <a:prstGeom prst="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68A96D-0C3C-E485-4B67-CD1F2AA07D4B}"/>
              </a:ext>
            </a:extLst>
          </p:cNvPr>
          <p:cNvSpPr txBox="1"/>
          <p:nvPr/>
        </p:nvSpPr>
        <p:spPr>
          <a:xfrm>
            <a:off x="450940" y="669498"/>
            <a:ext cx="4030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VN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LẬP PHƯƠNG</a:t>
            </a:r>
          </a:p>
        </p:txBody>
      </p:sp>
    </p:spTree>
    <p:extLst>
      <p:ext uri="{BB962C8B-B14F-4D97-AF65-F5344CB8AC3E}">
        <p14:creationId xmlns:p14="http://schemas.microsoft.com/office/powerpoint/2010/main" val="30872243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702</Words>
  <Application>Microsoft Macintosh PowerPoint</Application>
  <PresentationFormat>Widescreen</PresentationFormat>
  <Paragraphs>101</Paragraphs>
  <Slides>15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</cp:revision>
  <dcterms:created xsi:type="dcterms:W3CDTF">2023-04-14T10:29:03Z</dcterms:created>
  <dcterms:modified xsi:type="dcterms:W3CDTF">2023-04-22T01:33:39Z</dcterms:modified>
</cp:coreProperties>
</file>