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11" r:id="rId2"/>
    <p:sldId id="417" r:id="rId3"/>
    <p:sldId id="418" r:id="rId4"/>
    <p:sldId id="419" r:id="rId5"/>
    <p:sldId id="420" r:id="rId6"/>
    <p:sldId id="421" r:id="rId7"/>
    <p:sldId id="412" r:id="rId8"/>
    <p:sldId id="260" r:id="rId9"/>
    <p:sldId id="330" r:id="rId10"/>
    <p:sldId id="264" r:id="rId11"/>
    <p:sldId id="359" r:id="rId12"/>
    <p:sldId id="361" r:id="rId13"/>
    <p:sldId id="362" r:id="rId14"/>
    <p:sldId id="363" r:id="rId15"/>
    <p:sldId id="364" r:id="rId16"/>
    <p:sldId id="365" r:id="rId17"/>
    <p:sldId id="403" r:id="rId18"/>
    <p:sldId id="375" r:id="rId19"/>
    <p:sldId id="377" r:id="rId20"/>
    <p:sldId id="433" r:id="rId21"/>
    <p:sldId id="431" r:id="rId22"/>
    <p:sldId id="423" r:id="rId23"/>
    <p:sldId id="426" r:id="rId24"/>
    <p:sldId id="368" r:id="rId25"/>
    <p:sldId id="427" r:id="rId26"/>
    <p:sldId id="372" r:id="rId27"/>
    <p:sldId id="358" r:id="rId28"/>
    <p:sldId id="259" r:id="rId29"/>
    <p:sldId id="300" r:id="rId30"/>
    <p:sldId id="357" r:id="rId31"/>
    <p:sldId id="371" r:id="rId32"/>
    <p:sldId id="395" r:id="rId33"/>
    <p:sldId id="398" r:id="rId34"/>
    <p:sldId id="410" r:id="rId35"/>
    <p:sldId id="391" r:id="rId36"/>
    <p:sldId id="392" r:id="rId37"/>
    <p:sldId id="275" r:id="rId38"/>
    <p:sldId id="379" r:id="rId39"/>
    <p:sldId id="382" r:id="rId40"/>
    <p:sldId id="321" r:id="rId41"/>
    <p:sldId id="280" r:id="rId42"/>
    <p:sldId id="281" r:id="rId43"/>
    <p:sldId id="282" r:id="rId44"/>
    <p:sldId id="429" r:id="rId45"/>
    <p:sldId id="404" r:id="rId46"/>
    <p:sldId id="396" r:id="rId47"/>
  </p:sldIdLst>
  <p:sldSz cx="9144000" cy="6858000" type="screen4x3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8" autoAdjust="0"/>
    <p:restoredTop sz="94665"/>
  </p:normalViewPr>
  <p:slideViewPr>
    <p:cSldViewPr>
      <p:cViewPr varScale="1">
        <p:scale>
          <a:sx n="107" d="100"/>
          <a:sy n="107" d="100"/>
        </p:scale>
        <p:origin x="28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72DC3-8F45-49F1-981C-5E9D7A911124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D3483-6451-41B4-A91D-353B1CC33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`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5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56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5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25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7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7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3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6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7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6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6E09-B362-44BA-8991-E16DE7AE46A7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424C-3909-4CB9-AFC7-67226A037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2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hyperlink" Target="http://www.glitter-graphic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4.m4a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2.m4a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/Users/HaHuuTung/Downloads/Ba&#777;n%20ghi%20Mo&#795;&#769;i%207.m4a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8.m4a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/Users/HaHuuTung/Downloads/Ba&#777;n%20ghi%20Mo&#795;&#769;i%209.m4a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43.gif"/><Relationship Id="rId10" Type="http://schemas.openxmlformats.org/officeDocument/2006/relationships/image" Target="../media/image44.gif"/><Relationship Id="rId4" Type="http://schemas.openxmlformats.org/officeDocument/2006/relationships/image" Target="../media/image35.gi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8.png"/><Relationship Id="rId18" Type="http://schemas.openxmlformats.org/officeDocument/2006/relationships/slide" Target="slide25.xml"/><Relationship Id="rId3" Type="http://schemas.openxmlformats.org/officeDocument/2006/relationships/audio" Target="../media/audio7.wav"/><Relationship Id="rId7" Type="http://schemas.openxmlformats.org/officeDocument/2006/relationships/image" Target="../media/image43.gif"/><Relationship Id="rId12" Type="http://schemas.openxmlformats.org/officeDocument/2006/relationships/slide" Target="slide18.xml"/><Relationship Id="rId17" Type="http://schemas.openxmlformats.org/officeDocument/2006/relationships/image" Target="../media/image4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37.png"/><Relationship Id="rId10" Type="http://schemas.openxmlformats.org/officeDocument/2006/relationships/slide" Target="slide24.xml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.bin"/><Relationship Id="rId4" Type="http://schemas.openxmlformats.org/officeDocument/2006/relationships/hyperlink" Target="BIEN_NHO.MI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/Users/HaHuuTung/Desktop/gvgtp/1%20Minute%20Timer%20with%20Music%20for%20Kids!%20Countdown%20Videos%20HD!.mp4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/Users/HaHuuTung/Desktop/gvgtp/1%20Minute%20Timer%20with%20Music%20for%20Kids!%20Countdown%20Videos%20HD!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25.2.m4a" TargetMode="Externa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26.m4a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27.m4a" TargetMode="Externa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28.m4a" TargetMode="Externa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64.emf"/><Relationship Id="rId3" Type="http://schemas.openxmlformats.org/officeDocument/2006/relationships/image" Target="../media/image65.gif"/><Relationship Id="rId7" Type="http://schemas.openxmlformats.org/officeDocument/2006/relationships/image" Target="../media/image61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3.emf"/><Relationship Id="rId5" Type="http://schemas.openxmlformats.org/officeDocument/2006/relationships/image" Target="../media/image60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/Users/HaHuuTung/Downloads/Ba&#777;n%20ghi%20Mo&#795;&#769;i%2033.m4a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4.m4a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5.m4a" TargetMode="Externa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6.m4a" TargetMode="External"/><Relationship Id="rId6" Type="http://schemas.openxmlformats.org/officeDocument/2006/relationships/image" Target="../media/image78.jpeg"/><Relationship Id="rId5" Type="http://schemas.openxmlformats.org/officeDocument/2006/relationships/hyperlink" Target="H2S%20+%20O2.mp4" TargetMode="Externa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8.m4a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9.m4a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Slide%2044.m4a" TargetMode="Externa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/Users/HaHuuTung/Desktop/gvgtp/&#10024;&#10024;&#10024;%20M&#225;y%20&#273;&#224;o%20th&#7911;y%20l&#7921;c%20-%20&#272;&#7890;%20CH&#416;I%20STEM%20-%20PH&#193;T%20TRI&#7874;N%20TR&#205;%20TU&#7878;%20-%20GI&#193;O%20D&#7908;C%20STEM%20(https---dochoistem.com).mp4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52.png"/><Relationship Id="rId7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/Users/HaHuuTung/Desktop/gvgtp/3%20Minute%20Timer%20with%20Music%20for%20Kids!%20Countdown%20Videos%20HD!.mp4" TargetMode="Externa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10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/Users/HaHuuTung/Downloads/Ba&#777;n%20ghi%20Mo&#795;&#769;i%203.m4a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lide7[6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7" descr="1170269phoexz8m4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4" descr="33720xmr97sdczd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572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762000" y="57150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6150" name="Text Box 20"/>
          <p:cNvSpPr txBox="1">
            <a:spLocks noChangeArrowheads="1"/>
          </p:cNvSpPr>
          <p:nvPr/>
        </p:nvSpPr>
        <p:spPr bwMode="auto">
          <a:xfrm>
            <a:off x="4800600" y="3810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6151" name="Picture 24" descr="Bird00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52482">
            <a:off x="5962650" y="441801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5" descr="Bird00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190823">
            <a:off x="1533525" y="44799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811161" y="654012"/>
            <a:ext cx="7777269" cy="2819400"/>
          </a:xfrm>
          <a:prstGeom prst="rect">
            <a:avLst/>
          </a:prstGeom>
          <a:noFill/>
        </p:spPr>
        <p:txBody>
          <a:bodyPr>
            <a:prstTxWarp prst="textDeflateBottom">
              <a:avLst>
                <a:gd name="adj" fmla="val 57485"/>
              </a:avLst>
            </a:prstTxWarp>
            <a:spAutoFit/>
          </a:bodyPr>
          <a:lstStyle/>
          <a:p>
            <a:pPr marL="742950" indent="-742950" algn="ctr">
              <a:defRPr/>
            </a:pP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54" name="Picture 4" descr="Book-0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437188"/>
            <a:ext cx="137160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TextBox 19"/>
          <p:cNvSpPr txBox="1">
            <a:spLocks noChangeArrowheads="1"/>
          </p:cNvSpPr>
          <p:nvPr/>
        </p:nvSpPr>
        <p:spPr bwMode="auto">
          <a:xfrm>
            <a:off x="1143000" y="3505200"/>
            <a:ext cx="594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i="1" dirty="0">
              <a:solidFill>
                <a:srgbClr val="002060"/>
              </a:solidFill>
              <a:latin typeface="VNI-Duff" pitchFamily="2" charset="0"/>
              <a:cs typeface="Times New Roman" pitchFamily="18" charset="0"/>
            </a:endParaRPr>
          </a:p>
        </p:txBody>
      </p:sp>
      <p:sp>
        <p:nvSpPr>
          <p:cNvPr id="6156" name="TextBox 20"/>
          <p:cNvSpPr txBox="1">
            <a:spLocks noChangeArrowheads="1"/>
          </p:cNvSpPr>
          <p:nvPr/>
        </p:nvSpPr>
        <p:spPr bwMode="auto">
          <a:xfrm>
            <a:off x="3148013" y="2516188"/>
            <a:ext cx="3081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0234" y="-152400"/>
            <a:ext cx="9258550" cy="7010400"/>
            <a:chOff x="94008" y="-152400"/>
            <a:chExt cx="12344733" cy="701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8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4481620" y="-152400"/>
              <a:ext cx="7957121" cy="3505200"/>
            </a:xfrm>
            <a:prstGeom prst="wedgeEllipseCallout">
              <a:avLst>
                <a:gd name="adj1" fmla="val -40169"/>
                <a:gd name="adj2" fmla="val 4319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Hằng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vất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vả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luôn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….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bể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tưới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rau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  <a:p>
              <a:pPr algn="ctr"/>
              <a:endParaRPr lang="en-US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1961244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loud 16"/>
          <p:cNvSpPr/>
          <p:nvPr/>
        </p:nvSpPr>
        <p:spPr>
          <a:xfrm>
            <a:off x="-228600" y="0"/>
            <a:ext cx="3810000" cy="32766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ống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dẫn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dựa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nguyên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tắc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bình</a:t>
            </a:r>
            <a:r>
              <a:rPr lang="en-US" sz="2400" b="1" u="sng" dirty="0">
                <a:solidFill>
                  <a:srgbClr val="0070C0"/>
                </a:solidFill>
              </a:rPr>
              <a:t> </a:t>
            </a:r>
            <a:r>
              <a:rPr lang="en-US" sz="2400" b="1" u="sng" dirty="0" err="1">
                <a:solidFill>
                  <a:srgbClr val="0070C0"/>
                </a:solidFill>
              </a:rPr>
              <a:t>thông</a:t>
            </a:r>
            <a:r>
              <a:rPr lang="en-US" sz="2400" b="1" u="sng" dirty="0">
                <a:solidFill>
                  <a:srgbClr val="0070C0"/>
                </a:solidFill>
              </a:rPr>
              <a:t> </a:t>
            </a:r>
            <a:r>
              <a:rPr lang="en-US" sz="2400" b="1" u="sng" dirty="0" err="1">
                <a:solidFill>
                  <a:srgbClr val="0070C0"/>
                </a:solidFill>
              </a:rPr>
              <a:t>nhau</a:t>
            </a:r>
            <a:r>
              <a:rPr lang="en-US" sz="2400" b="1" u="sng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18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9600" y="45720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̉n ghi Mới 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07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1961244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70" y="-236876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0" y="797366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4267200" y="838200"/>
            <a:ext cx="4343399" cy="1905000"/>
          </a:xfrm>
          <a:prstGeom prst="wedgeRoundRectCallout">
            <a:avLst>
              <a:gd name="adj1" fmla="val -51898"/>
              <a:gd name="adj2" fmla="val 1023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13" name="Picture 20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91440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1000" y="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kimtuocv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30480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ản ghi Mới 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572000" y="30480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99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9972" y="1828800"/>
            <a:ext cx="82060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tieng go ban phim - no nam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81600" y="1143000"/>
            <a:ext cx="304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0590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9594" y="2517983"/>
            <a:ext cx="8834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517" y="3127583"/>
            <a:ext cx="5097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55892" y="3616404"/>
            <a:ext cx="2228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13" name="tieng go ban phim - no nam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74863" y="-577574"/>
            <a:ext cx="304800" cy="406400"/>
          </a:xfrm>
          <a:prstGeom prst="rect">
            <a:avLst/>
          </a:prstGeom>
        </p:spPr>
      </p:pic>
      <p:pic>
        <p:nvPicPr>
          <p:cNvPr id="6" name="Bản ghi Mới 7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8153400" y="6019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28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609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919869" y="437322"/>
            <a:ext cx="3419063" cy="1954696"/>
          </a:xfrm>
          <a:prstGeom prst="wedgeEllipseCallout">
            <a:avLst>
              <a:gd name="adj1" fmla="val -72752"/>
              <a:gd name="adj2" fmla="val 4067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362199" y="3624465"/>
            <a:ext cx="4267201" cy="1954696"/>
          </a:xfrm>
          <a:prstGeom prst="wedgeEllipseCallout">
            <a:avLst>
              <a:gd name="adj1" fmla="val 41783"/>
              <a:gd name="adj2" fmla="val 644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2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vi-VN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ta không cần vàng. </a:t>
            </a:r>
            <a:r>
              <a:rPr lang="en-US" sz="22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vi-VN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chỉ cần giúp ta trả lời những câu hỏi mà ta đưa ra là được rồi!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581400" y="1981200"/>
            <a:ext cx="2133600" cy="1649840"/>
          </a:xfrm>
          <a:prstGeom prst="cloudCallout">
            <a:avLst>
              <a:gd name="adj1" fmla="val -77730"/>
              <a:gd name="adj2" fmla="val 43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Bản ghi Mới 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962400" y="274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21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51649"/>
            <a:ext cx="1001475" cy="133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86" y="2551630"/>
            <a:ext cx="345436" cy="373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85" y="4558921"/>
            <a:ext cx="364006" cy="1377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1440371" cy="14029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000799" y="4163643"/>
            <a:ext cx="431272" cy="431272"/>
          </a:xfrm>
          <a:prstGeom prst="rect">
            <a:avLst/>
          </a:prstGeom>
        </p:spPr>
      </p:pic>
      <p:sp>
        <p:nvSpPr>
          <p:cNvPr id="20" name="Rectangular Callout 19"/>
          <p:cNvSpPr/>
          <p:nvPr/>
        </p:nvSpPr>
        <p:spPr>
          <a:xfrm>
            <a:off x="4038600" y="4419600"/>
            <a:ext cx="4356740" cy="1861159"/>
          </a:xfrm>
          <a:prstGeom prst="wedgeRectCallout">
            <a:avLst>
              <a:gd name="adj1" fmla="val -71162"/>
              <a:gd name="adj2" fmla="val -62772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bạn hãy trả lời giúp mình nhé! Mỗi câu trả lời đúng các bạn sẽ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0357"/>
            <a:ext cx="638175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88" y="1250704"/>
            <a:ext cx="638175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35" y="3074315"/>
            <a:ext cx="638175" cy="850900"/>
          </a:xfrm>
          <a:prstGeom prst="rect">
            <a:avLst/>
          </a:prstGeom>
        </p:spPr>
      </p:pic>
      <p:pic>
        <p:nvPicPr>
          <p:cNvPr id="23" name="Bản ghi Mới 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23" y="0"/>
            <a:ext cx="9172423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51649"/>
            <a:ext cx="1001475" cy="133530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3048000" y="3352800"/>
            <a:ext cx="5943600" cy="1981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837798"/>
            <a:ext cx="547688" cy="10202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783004"/>
            <a:ext cx="345436" cy="37364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061908"/>
            <a:ext cx="638175" cy="8509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928710"/>
            <a:ext cx="638175" cy="8509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478300"/>
            <a:ext cx="638175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652838"/>
            <a:ext cx="364006" cy="13773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810661"/>
            <a:ext cx="1302253" cy="12683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84084"/>
            <a:ext cx="389917" cy="3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71" y="-381000"/>
            <a:ext cx="9144000" cy="746283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51649"/>
            <a:ext cx="1001475" cy="133530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990585"/>
            <a:ext cx="547688" cy="102020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05000"/>
            <a:ext cx="345436" cy="373644"/>
          </a:xfrm>
          <a:prstGeom prst="rect">
            <a:avLst/>
          </a:prstGeom>
        </p:spPr>
      </p:pic>
      <p:pic>
        <p:nvPicPr>
          <p:cNvPr id="149" name="khe3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480460"/>
            <a:ext cx="400509" cy="847453"/>
          </a:xfrm>
          <a:prstGeom prst="rect">
            <a:avLst/>
          </a:prstGeom>
        </p:spPr>
      </p:pic>
      <p:pic>
        <p:nvPicPr>
          <p:cNvPr id="151" name="khe3b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480460"/>
            <a:ext cx="400509" cy="847453"/>
          </a:xfrm>
          <a:prstGeom prst="rect">
            <a:avLst/>
          </a:prstGeom>
        </p:spPr>
      </p:pic>
      <p:pic>
        <p:nvPicPr>
          <p:cNvPr id="163" name="khe1a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061908"/>
            <a:ext cx="411956" cy="850900"/>
          </a:xfrm>
          <a:prstGeom prst="rect">
            <a:avLst/>
          </a:prstGeom>
        </p:spPr>
      </p:pic>
      <p:pic>
        <p:nvPicPr>
          <p:cNvPr id="164" name="khe1b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061908"/>
            <a:ext cx="411956" cy="850900"/>
          </a:xfrm>
          <a:prstGeom prst="rect">
            <a:avLst/>
          </a:prstGeom>
        </p:spPr>
      </p:pic>
      <p:pic>
        <p:nvPicPr>
          <p:cNvPr id="165" name="khe2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928710"/>
            <a:ext cx="400509" cy="850900"/>
          </a:xfrm>
          <a:prstGeom prst="rect">
            <a:avLst/>
          </a:prstGeom>
        </p:spPr>
      </p:pic>
      <p:pic>
        <p:nvPicPr>
          <p:cNvPr id="166" name="khe2b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928710"/>
            <a:ext cx="400509" cy="8509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652838"/>
            <a:ext cx="364006" cy="137732"/>
          </a:xfrm>
          <a:prstGeom prst="rect">
            <a:avLst/>
          </a:prstGeom>
        </p:spPr>
      </p:pic>
      <p:grpSp>
        <p:nvGrpSpPr>
          <p:cNvPr id="3" name="Group 169"/>
          <p:cNvGrpSpPr/>
          <p:nvPr/>
        </p:nvGrpSpPr>
        <p:grpSpPr>
          <a:xfrm>
            <a:off x="1481733" y="2810661"/>
            <a:ext cx="1302253" cy="1268389"/>
            <a:chOff x="1975644" y="2810661"/>
            <a:chExt cx="1736337" cy="1268389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" name="Oval 1">
            <a:hlinkClick r:id="rId18" action="ppaction://hlinksldjump"/>
          </p:cNvPr>
          <p:cNvSpPr/>
          <p:nvPr/>
        </p:nvSpPr>
        <p:spPr>
          <a:xfrm>
            <a:off x="7620000" y="6100762"/>
            <a:ext cx="1316829" cy="757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6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37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3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3000" fill="hold"/>
                                        <p:tgtEl>
                                          <p:spTgt spid="16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71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3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0" fill="hold"/>
                                        <p:tgtEl>
                                          <p:spTgt spid="16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05" dur="3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" dur="3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3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1a"/>
          <p:cNvSpPr/>
          <p:nvPr/>
        </p:nvSpPr>
        <p:spPr>
          <a:xfrm>
            <a:off x="0" y="152400"/>
            <a:ext cx="9144000" cy="6019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  <a:defRPr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304800" y="228600"/>
            <a:ext cx="8458200" cy="892552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8153400" y="52578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9945fd2958b9a6e7ffa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324100" y="495300"/>
            <a:ext cx="403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04800" y="457200"/>
            <a:ext cx="8610600" cy="2123658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tắc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6" descr="kimtuocv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-22860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kimtuocv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-30480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kimtuocv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-304800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7" name="Object 3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6324600" y="4572000"/>
          <a:ext cx="246221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Clip" r:id="rId5" imgW="3531960" imgH="4445640" progId="">
                  <p:embed/>
                </p:oleObj>
              </mc:Choice>
              <mc:Fallback>
                <p:oleObj name="Clip" r:id="rId5" imgW="3531960" imgH="44456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572000"/>
                        <a:ext cx="2462213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53125"/>
            <a:ext cx="89154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0" y="2873652"/>
            <a:ext cx="1110149" cy="2132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64" y="2731334"/>
            <a:ext cx="852307" cy="2416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65" y="4602541"/>
            <a:ext cx="1690625" cy="3419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74" y="4686624"/>
            <a:ext cx="1067279" cy="11060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" y="3091108"/>
            <a:ext cx="1757608" cy="38295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68" y="4864604"/>
            <a:ext cx="1067279" cy="11060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8" y="4729306"/>
            <a:ext cx="1067279" cy="1106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32" y="4864605"/>
            <a:ext cx="1067279" cy="11060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67" y="4729307"/>
            <a:ext cx="1067279" cy="1106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8" y="4864605"/>
            <a:ext cx="1067279" cy="110605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228600"/>
            <a:ext cx="86872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CUỐN VỞ NGHĨA TÌNH</a:t>
            </a:r>
          </a:p>
        </p:txBody>
      </p:sp>
      <p:pic>
        <p:nvPicPr>
          <p:cNvPr id="23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209089" y="199647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5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219200" y="3276600"/>
            <a:ext cx="1613420" cy="1828800"/>
            <a:chOff x="1219200" y="685801"/>
            <a:chExt cx="1613420" cy="2895598"/>
          </a:xfrm>
        </p:grpSpPr>
        <p:grpSp>
          <p:nvGrpSpPr>
            <p:cNvPr id="2" name="Group 54"/>
            <p:cNvGrpSpPr/>
            <p:nvPr/>
          </p:nvGrpSpPr>
          <p:grpSpPr>
            <a:xfrm>
              <a:off x="1219200" y="685801"/>
              <a:ext cx="1613420" cy="2895598"/>
              <a:chOff x="1261188" y="685801"/>
              <a:chExt cx="1613420" cy="2895598"/>
            </a:xfrm>
          </p:grpSpPr>
          <p:sp>
            <p:nvSpPr>
              <p:cNvPr id="6" name="AutoShape 5"/>
              <p:cNvSpPr>
                <a:spLocks noChangeArrowheads="1"/>
              </p:cNvSpPr>
              <p:nvPr/>
            </p:nvSpPr>
            <p:spPr bwMode="auto">
              <a:xfrm rot="10800000">
                <a:off x="1261188" y="2266947"/>
                <a:ext cx="1609532" cy="1314452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 dirty="0">
                  <a:solidFill>
                    <a:srgbClr val="92D05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V="1">
                <a:off x="1261188" y="685801"/>
                <a:ext cx="0" cy="2230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1661627" y="685801"/>
                <a:ext cx="0" cy="2230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2470281" y="692151"/>
                <a:ext cx="0" cy="2230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2874608" y="692151"/>
                <a:ext cx="0" cy="2230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295400" y="914400"/>
                <a:ext cx="373225" cy="2114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2438400" y="1905000"/>
                <a:ext cx="377113" cy="1116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219200" y="23622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38400" y="2362200"/>
              <a:ext cx="3810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835519" y="3352800"/>
            <a:ext cx="1613418" cy="1820863"/>
            <a:chOff x="5835519" y="609600"/>
            <a:chExt cx="1613418" cy="2887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5835519" y="609600"/>
              <a:ext cx="1613418" cy="2887663"/>
              <a:chOff x="3618" y="2"/>
              <a:chExt cx="830" cy="1819"/>
            </a:xfrm>
          </p:grpSpPr>
          <p:sp>
            <p:nvSpPr>
              <p:cNvPr id="75" name="Line 23"/>
              <p:cNvSpPr>
                <a:spLocks noChangeShapeType="1"/>
              </p:cNvSpPr>
              <p:nvPr/>
            </p:nvSpPr>
            <p:spPr bwMode="auto">
              <a:xfrm flipV="1">
                <a:off x="3618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4"/>
              <p:cNvSpPr>
                <a:spLocks noChangeShapeType="1"/>
              </p:cNvSpPr>
              <p:nvPr/>
            </p:nvSpPr>
            <p:spPr bwMode="auto">
              <a:xfrm flipV="1">
                <a:off x="3824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5"/>
              <p:cNvSpPr>
                <a:spLocks noChangeShapeType="1"/>
              </p:cNvSpPr>
              <p:nvPr/>
            </p:nvSpPr>
            <p:spPr bwMode="auto">
              <a:xfrm flipV="1">
                <a:off x="4240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26"/>
              <p:cNvSpPr>
                <a:spLocks noChangeShapeType="1"/>
              </p:cNvSpPr>
              <p:nvPr/>
            </p:nvSpPr>
            <p:spPr bwMode="auto">
              <a:xfrm flipV="1">
                <a:off x="4448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AutoShape 22"/>
              <p:cNvSpPr>
                <a:spLocks noChangeArrowheads="1"/>
              </p:cNvSpPr>
              <p:nvPr/>
            </p:nvSpPr>
            <p:spPr bwMode="auto">
              <a:xfrm rot="10800000">
                <a:off x="3618" y="993"/>
                <a:ext cx="828" cy="828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7086600" y="2286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67400" y="2286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lowchart: Magnetic Disk 62"/>
          <p:cNvSpPr/>
          <p:nvPr/>
        </p:nvSpPr>
        <p:spPr>
          <a:xfrm rot="5237334">
            <a:off x="512793" y="2350372"/>
            <a:ext cx="913137" cy="982231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Nước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4" name="Flowchart: Magnetic Disk 63"/>
          <p:cNvSpPr/>
          <p:nvPr/>
        </p:nvSpPr>
        <p:spPr>
          <a:xfrm rot="5237334">
            <a:off x="5084792" y="2426572"/>
            <a:ext cx="913137" cy="982231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muối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5800" y="5410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1,2,3,4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105400" y="54102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5,6,7,8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0" y="0"/>
            <a:ext cx="8839200" cy="2241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8" name="1 Minute Timer with Music for Kids! Countdown Videos HD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24600" y="0"/>
            <a:ext cx="2514600" cy="990599"/>
          </a:xfrm>
          <a:prstGeom prst="rect">
            <a:avLst/>
          </a:prstGeom>
        </p:spPr>
      </p:pic>
      <p:pic>
        <p:nvPicPr>
          <p:cNvPr id="6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53125"/>
            <a:ext cx="89154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295400" y="685800"/>
            <a:ext cx="1613420" cy="2887666"/>
            <a:chOff x="1261188" y="685801"/>
            <a:chExt cx="1613420" cy="2887666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10800000">
              <a:off x="1261188" y="2259015"/>
              <a:ext cx="1609532" cy="1314452"/>
            </a:xfrm>
            <a:custGeom>
              <a:avLst/>
              <a:gdLst>
                <a:gd name="T0" fmla="*/ 414 w 21600"/>
                <a:gd name="T1" fmla="*/ 0 h 21600"/>
                <a:gd name="T2" fmla="*/ 103 w 21600"/>
                <a:gd name="T3" fmla="*/ 414 h 21600"/>
                <a:gd name="T4" fmla="*/ 414 w 21600"/>
                <a:gd name="T5" fmla="*/ 207 h 21600"/>
                <a:gd name="T6" fmla="*/ 725 w 21600"/>
                <a:gd name="T7" fmla="*/ 41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261188" y="685801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1661627" y="685801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2470281" y="692151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2874608" y="692151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76739" y="835026"/>
              <a:ext cx="373225" cy="2114553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83888" y="1828802"/>
              <a:ext cx="377113" cy="1116014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85800" y="2362203"/>
            <a:ext cx="46653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2960139" y="2362203"/>
            <a:ext cx="46653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B</a:t>
            </a: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600200" y="5334000"/>
            <a:ext cx="1714500" cy="914400"/>
            <a:chOff x="0" y="0"/>
            <a:chExt cx="1080" cy="330"/>
          </a:xfrm>
        </p:grpSpPr>
        <p:sp>
          <p:nvSpPr>
            <p:cNvPr id="37" name="Text Box 61"/>
            <p:cNvSpPr txBox="1">
              <a:spLocks noChangeArrowheads="1"/>
            </p:cNvSpPr>
            <p:nvPr/>
          </p:nvSpPr>
          <p:spPr bwMode="auto">
            <a:xfrm>
              <a:off x="0" y="0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</a:rPr>
                <a:t>p</a:t>
              </a:r>
              <a:r>
                <a:rPr lang="en-US" sz="2800" b="1" baseline="-25000" dirty="0" err="1">
                  <a:latin typeface="Times New Roman" pitchFamily="18" charset="0"/>
                </a:rPr>
                <a:t>A</a:t>
              </a:r>
              <a:endParaRPr lang="en-US" sz="2800" b="1" dirty="0">
                <a:latin typeface="Times New Roman" pitchFamily="18" charset="0"/>
              </a:endParaRPr>
            </a:p>
          </p:txBody>
        </p:sp>
        <p:sp>
          <p:nvSpPr>
            <p:cNvPr id="38" name="Rectangle 62"/>
            <p:cNvSpPr>
              <a:spLocks noChangeArrowheads="1"/>
            </p:cNvSpPr>
            <p:nvPr/>
          </p:nvSpPr>
          <p:spPr bwMode="auto">
            <a:xfrm>
              <a:off x="392" y="56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63"/>
            <p:cNvSpPr txBox="1">
              <a:spLocks noChangeArrowheads="1"/>
            </p:cNvSpPr>
            <p:nvPr/>
          </p:nvSpPr>
          <p:spPr bwMode="auto">
            <a:xfrm>
              <a:off x="696" y="0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</a:rPr>
                <a:t>p</a:t>
              </a:r>
              <a:r>
                <a:rPr lang="en-US" sz="2800" b="1" baseline="-25000" dirty="0" err="1">
                  <a:latin typeface="Times New Roman" pitchFamily="18" charset="0"/>
                </a:rPr>
                <a:t>B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381000" y="1447800"/>
            <a:ext cx="576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</a:t>
            </a:r>
            <a:r>
              <a:rPr lang="en-US" sz="2800" b="1" baseline="-25000" dirty="0" err="1">
                <a:latin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2705894" y="2170906"/>
            <a:ext cx="685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270249" y="1710950"/>
            <a:ext cx="1754833" cy="93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3200400" y="1752600"/>
            <a:ext cx="576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h</a:t>
            </a:r>
            <a:r>
              <a:rPr lang="en-US" sz="2800" b="1" baseline="-25000" dirty="0" err="1">
                <a:latin typeface="Times New Roman" pitchFamily="18" charset="0"/>
              </a:rPr>
              <a:t>B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743200" y="3276600"/>
            <a:ext cx="3048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d.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d.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209800" y="5410200"/>
            <a:ext cx="38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&gt;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1371600" y="2514600"/>
            <a:ext cx="1371600" cy="1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4953000" y="609600"/>
            <a:ext cx="3395663" cy="2887663"/>
            <a:chOff x="4953000" y="609600"/>
            <a:chExt cx="3395663" cy="2887663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5334000" y="609600"/>
              <a:ext cx="2612571" cy="2887663"/>
              <a:chOff x="3360" y="2"/>
              <a:chExt cx="1344" cy="1819"/>
            </a:xfrm>
          </p:grpSpPr>
          <p:sp>
            <p:nvSpPr>
              <p:cNvPr id="74" name="AutoShape 22"/>
              <p:cNvSpPr>
                <a:spLocks noChangeArrowheads="1"/>
              </p:cNvSpPr>
              <p:nvPr/>
            </p:nvSpPr>
            <p:spPr bwMode="auto">
              <a:xfrm rot="10800000">
                <a:off x="3618" y="993"/>
                <a:ext cx="828" cy="828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66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Line 23"/>
              <p:cNvSpPr>
                <a:spLocks noChangeShapeType="1"/>
              </p:cNvSpPr>
              <p:nvPr/>
            </p:nvSpPr>
            <p:spPr bwMode="auto">
              <a:xfrm flipV="1">
                <a:off x="3618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4"/>
              <p:cNvSpPr>
                <a:spLocks noChangeShapeType="1"/>
              </p:cNvSpPr>
              <p:nvPr/>
            </p:nvSpPr>
            <p:spPr bwMode="auto">
              <a:xfrm flipV="1">
                <a:off x="3824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5"/>
              <p:cNvSpPr>
                <a:spLocks noChangeShapeType="1"/>
              </p:cNvSpPr>
              <p:nvPr/>
            </p:nvSpPr>
            <p:spPr bwMode="auto">
              <a:xfrm flipV="1">
                <a:off x="4240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26"/>
              <p:cNvSpPr>
                <a:spLocks noChangeShapeType="1"/>
              </p:cNvSpPr>
              <p:nvPr/>
            </p:nvSpPr>
            <p:spPr bwMode="auto">
              <a:xfrm flipV="1">
                <a:off x="4448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Rectangle 27"/>
              <p:cNvSpPr>
                <a:spLocks noChangeArrowheads="1"/>
              </p:cNvSpPr>
              <p:nvPr/>
            </p:nvSpPr>
            <p:spPr bwMode="auto">
              <a:xfrm>
                <a:off x="3626" y="372"/>
                <a:ext cx="192" cy="105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Rectangle 28"/>
              <p:cNvSpPr>
                <a:spLocks noChangeArrowheads="1"/>
              </p:cNvSpPr>
              <p:nvPr/>
            </p:nvSpPr>
            <p:spPr bwMode="auto">
              <a:xfrm>
                <a:off x="4247" y="381"/>
                <a:ext cx="194" cy="103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Line 32"/>
              <p:cNvSpPr>
                <a:spLocks noChangeShapeType="1"/>
              </p:cNvSpPr>
              <p:nvPr/>
            </p:nvSpPr>
            <p:spPr bwMode="auto">
              <a:xfrm>
                <a:off x="3674" y="1202"/>
                <a:ext cx="705" cy="29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 Box 34"/>
              <p:cNvSpPr txBox="1">
                <a:spLocks noChangeArrowheads="1"/>
              </p:cNvSpPr>
              <p:nvPr/>
            </p:nvSpPr>
            <p:spPr bwMode="auto">
              <a:xfrm>
                <a:off x="4497" y="1199"/>
                <a:ext cx="20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latin typeface="Arial" charset="0"/>
                    <a:cs typeface="Arial" charset="0"/>
                  </a:rPr>
                  <a:t>B</a:t>
                </a:r>
              </a:p>
            </p:txBody>
          </p:sp>
          <p:sp>
            <p:nvSpPr>
              <p:cNvPr id="86" name="Text Box 35"/>
              <p:cNvSpPr txBox="1">
                <a:spLocks noChangeArrowheads="1"/>
              </p:cNvSpPr>
              <p:nvPr/>
            </p:nvSpPr>
            <p:spPr bwMode="auto">
              <a:xfrm>
                <a:off x="3360" y="1199"/>
                <a:ext cx="23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>
                    <a:latin typeface="Arial" charset="0"/>
                    <a:cs typeface="Arial" charset="0"/>
                  </a:rPr>
                  <a:t>A</a:t>
                </a:r>
              </a:p>
            </p:txBody>
          </p:sp>
        </p:grpSp>
        <p:cxnSp>
          <p:nvCxnSpPr>
            <p:cNvPr id="94" name="Straight Arrow Connector 93"/>
            <p:cNvCxnSpPr/>
            <p:nvPr/>
          </p:nvCxnSpPr>
          <p:spPr>
            <a:xfrm rot="16200000" flipH="1">
              <a:off x="4956549" y="1825251"/>
              <a:ext cx="1373832" cy="933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Text Box 49"/>
            <p:cNvSpPr txBox="1">
              <a:spLocks noChangeArrowheads="1"/>
            </p:cNvSpPr>
            <p:nvPr/>
          </p:nvSpPr>
          <p:spPr bwMode="auto">
            <a:xfrm>
              <a:off x="4953000" y="1676400"/>
              <a:ext cx="5762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</a:rPr>
                <a:t>h</a:t>
              </a:r>
              <a:r>
                <a:rPr lang="en-US" sz="2800" b="1" baseline="-25000" dirty="0" err="1">
                  <a:latin typeface="Times New Roman" pitchFamily="18" charset="0"/>
                </a:rPr>
                <a:t>A</a:t>
              </a:r>
              <a:endParaRPr lang="en-US" sz="2800" b="1" dirty="0">
                <a:latin typeface="Times New Roman" pitchFamily="18" charset="0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rot="16200000" flipH="1">
              <a:off x="6937749" y="1825250"/>
              <a:ext cx="1373833" cy="933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Text Box 49"/>
            <p:cNvSpPr txBox="1">
              <a:spLocks noChangeArrowheads="1"/>
            </p:cNvSpPr>
            <p:nvPr/>
          </p:nvSpPr>
          <p:spPr bwMode="auto">
            <a:xfrm>
              <a:off x="7772400" y="1600200"/>
              <a:ext cx="5762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</a:rPr>
                <a:t>h</a:t>
              </a:r>
              <a:r>
                <a:rPr lang="en-US" sz="2800" b="1" baseline="-25000" dirty="0" err="1">
                  <a:latin typeface="Times New Roman" pitchFamily="18" charset="0"/>
                </a:rPr>
                <a:t>B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09600" y="4648200"/>
            <a:ext cx="2106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477000" y="3886200"/>
            <a:ext cx="1714500" cy="914400"/>
            <a:chOff x="6477000" y="3886200"/>
            <a:chExt cx="1714500" cy="914400"/>
          </a:xfrm>
        </p:grpSpPr>
        <p:grpSp>
          <p:nvGrpSpPr>
            <p:cNvPr id="5" name="Group 60"/>
            <p:cNvGrpSpPr>
              <a:grpSpLocks/>
            </p:cNvGrpSpPr>
            <p:nvPr/>
          </p:nvGrpSpPr>
          <p:grpSpPr bwMode="auto">
            <a:xfrm>
              <a:off x="6477000" y="3886200"/>
              <a:ext cx="1714500" cy="914400"/>
              <a:chOff x="0" y="0"/>
              <a:chExt cx="1080" cy="330"/>
            </a:xfrm>
          </p:grpSpPr>
          <p:sp>
            <p:nvSpPr>
              <p:cNvPr id="103" name="Text Box 61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 err="1">
                    <a:latin typeface="Times New Roman" pitchFamily="18" charset="0"/>
                  </a:rPr>
                  <a:t>p</a:t>
                </a:r>
                <a:r>
                  <a:rPr lang="en-US" sz="2800" b="1" baseline="-25000" dirty="0" err="1">
                    <a:latin typeface="Times New Roman" pitchFamily="18" charset="0"/>
                  </a:rPr>
                  <a:t>A</a:t>
                </a:r>
                <a:endParaRPr lang="en-US" sz="2800" b="1" dirty="0">
                  <a:latin typeface="Times New Roman" pitchFamily="18" charset="0"/>
                </a:endParaRPr>
              </a:p>
            </p:txBody>
          </p:sp>
          <p:sp>
            <p:nvSpPr>
              <p:cNvPr id="104" name="Rectangle 62"/>
              <p:cNvSpPr>
                <a:spLocks noChangeArrowheads="1"/>
              </p:cNvSpPr>
              <p:nvPr/>
            </p:nvSpPr>
            <p:spPr bwMode="auto">
              <a:xfrm>
                <a:off x="392" y="56"/>
                <a:ext cx="240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Text Box 63"/>
              <p:cNvSpPr txBox="1">
                <a:spLocks noChangeArrowheads="1"/>
              </p:cNvSpPr>
              <p:nvPr/>
            </p:nvSpPr>
            <p:spPr bwMode="auto">
              <a:xfrm>
                <a:off x="696" y="0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b="1" dirty="0" err="1">
                    <a:latin typeface="Times New Roman" pitchFamily="18" charset="0"/>
                  </a:rPr>
                  <a:t>p</a:t>
                </a:r>
                <a:r>
                  <a:rPr lang="en-US" sz="2800" b="1" baseline="-25000" dirty="0" err="1">
                    <a:latin typeface="Times New Roman" pitchFamily="18" charset="0"/>
                  </a:rPr>
                  <a:t>B</a:t>
                </a:r>
                <a:endParaRPr lang="en-US" sz="2800" b="1" dirty="0">
                  <a:latin typeface="Times New Roman" pitchFamily="18" charset="0"/>
                </a:endParaRPr>
              </a:p>
            </p:txBody>
          </p:sp>
        </p:grpSp>
        <p:sp>
          <p:nvSpPr>
            <p:cNvPr id="107" name="Text Box 46"/>
            <p:cNvSpPr txBox="1">
              <a:spLocks noChangeArrowheads="1"/>
            </p:cNvSpPr>
            <p:nvPr/>
          </p:nvSpPr>
          <p:spPr bwMode="auto">
            <a:xfrm>
              <a:off x="6934200" y="4052887"/>
              <a:ext cx="685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228600" y="5486400"/>
            <a:ext cx="256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953000" y="4953000"/>
            <a:ext cx="2563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6248400" y="4953000"/>
            <a:ext cx="1588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5800" y="30480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2895600" y="304800"/>
            <a:ext cx="5334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3" name="Oval 52"/>
          <p:cNvSpPr/>
          <p:nvPr/>
        </p:nvSpPr>
        <p:spPr>
          <a:xfrm>
            <a:off x="5334000" y="22860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4" name="Oval 53"/>
          <p:cNvSpPr/>
          <p:nvPr/>
        </p:nvSpPr>
        <p:spPr>
          <a:xfrm>
            <a:off x="7467600" y="22860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492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  <p:bldP spid="34" grpId="1"/>
      <p:bldP spid="44" grpId="1"/>
      <p:bldP spid="51" grpId="1"/>
      <p:bldP spid="52" grpId="0" animBg="1"/>
      <p:bldP spid="57" grpId="0"/>
      <p:bldP spid="106" grpId="0"/>
      <p:bldP spid="108" grpId="0"/>
      <p:bldP spid="109" grpId="0"/>
      <p:bldP spid="1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Minute Timer with Music for Kids! Countdown Videos HD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2800" y="5715000"/>
            <a:ext cx="25908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883920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3581400"/>
            <a:ext cx="2724540" cy="2430463"/>
            <a:chOff x="4724400" y="609600"/>
            <a:chExt cx="2724540" cy="2887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5835522" y="609600"/>
              <a:ext cx="1613418" cy="2887663"/>
              <a:chOff x="3618" y="2"/>
              <a:chExt cx="830" cy="1819"/>
            </a:xfrm>
          </p:grpSpPr>
          <p:sp>
            <p:nvSpPr>
              <p:cNvPr id="11" name="AutoShape 22"/>
              <p:cNvSpPr>
                <a:spLocks noChangeArrowheads="1"/>
              </p:cNvSpPr>
              <p:nvPr/>
            </p:nvSpPr>
            <p:spPr bwMode="auto">
              <a:xfrm rot="10800000">
                <a:off x="3618" y="993"/>
                <a:ext cx="828" cy="828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66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Line 23"/>
              <p:cNvSpPr>
                <a:spLocks noChangeShapeType="1"/>
              </p:cNvSpPr>
              <p:nvPr/>
            </p:nvSpPr>
            <p:spPr bwMode="auto">
              <a:xfrm flipV="1">
                <a:off x="3618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 flipV="1">
                <a:off x="3824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5"/>
              <p:cNvSpPr>
                <a:spLocks noChangeShapeType="1"/>
              </p:cNvSpPr>
              <p:nvPr/>
            </p:nvSpPr>
            <p:spPr bwMode="auto">
              <a:xfrm flipV="1">
                <a:off x="4240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6"/>
              <p:cNvSpPr>
                <a:spLocks noChangeShapeType="1"/>
              </p:cNvSpPr>
              <p:nvPr/>
            </p:nvSpPr>
            <p:spPr bwMode="auto">
              <a:xfrm flipV="1">
                <a:off x="4448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/>
            </p:nvSpPr>
            <p:spPr bwMode="auto">
              <a:xfrm>
                <a:off x="3626" y="372"/>
                <a:ext cx="192" cy="105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/>
            </p:nvSpPr>
            <p:spPr bwMode="auto">
              <a:xfrm>
                <a:off x="4247" y="381"/>
                <a:ext cx="194" cy="103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8" name="Text Box 49"/>
            <p:cNvSpPr txBox="1">
              <a:spLocks noChangeArrowheads="1"/>
            </p:cNvSpPr>
            <p:nvPr/>
          </p:nvSpPr>
          <p:spPr bwMode="auto">
            <a:xfrm>
              <a:off x="4724400" y="2971800"/>
              <a:ext cx="99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Nước</a:t>
              </a:r>
              <a:endParaRPr lang="en-US" sz="2400" b="1" dirty="0">
                <a:latin typeface="Times New Roman" pitchFamily="18" charset="0"/>
              </a:endParaRPr>
            </a:p>
          </p:txBody>
        </p:sp>
      </p:grpSp>
      <p:sp>
        <p:nvSpPr>
          <p:cNvPr id="21" name="Flowchart: Magnetic Disk 20"/>
          <p:cNvSpPr/>
          <p:nvPr/>
        </p:nvSpPr>
        <p:spPr>
          <a:xfrm rot="5237334">
            <a:off x="670276" y="2428769"/>
            <a:ext cx="913137" cy="1297550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Dầu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ăn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43600" y="3352800"/>
            <a:ext cx="2724540" cy="2819193"/>
            <a:chOff x="4724400" y="609600"/>
            <a:chExt cx="2724540" cy="3349518"/>
          </a:xfrm>
        </p:grpSpPr>
        <p:grpSp>
          <p:nvGrpSpPr>
            <p:cNvPr id="23" name="Group 3"/>
            <p:cNvGrpSpPr>
              <a:grpSpLocks/>
            </p:cNvGrpSpPr>
            <p:nvPr/>
          </p:nvGrpSpPr>
          <p:grpSpPr bwMode="auto">
            <a:xfrm>
              <a:off x="5835522" y="609600"/>
              <a:ext cx="1613418" cy="2887663"/>
              <a:chOff x="3618" y="2"/>
              <a:chExt cx="830" cy="1819"/>
            </a:xfrm>
          </p:grpSpPr>
          <p:sp>
            <p:nvSpPr>
              <p:cNvPr id="25" name="AutoShape 22"/>
              <p:cNvSpPr>
                <a:spLocks noChangeArrowheads="1"/>
              </p:cNvSpPr>
              <p:nvPr/>
            </p:nvSpPr>
            <p:spPr bwMode="auto">
              <a:xfrm rot="10800000">
                <a:off x="3618" y="993"/>
                <a:ext cx="828" cy="828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66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 flipV="1">
                <a:off x="3618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V="1">
                <a:off x="3824" y="2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 flipV="1">
                <a:off x="4240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 flipV="1">
                <a:off x="4448" y="6"/>
                <a:ext cx="0" cy="140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3626" y="372"/>
                <a:ext cx="192" cy="105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tangle 28"/>
              <p:cNvSpPr>
                <a:spLocks noChangeArrowheads="1"/>
              </p:cNvSpPr>
              <p:nvPr/>
            </p:nvSpPr>
            <p:spPr bwMode="auto">
              <a:xfrm>
                <a:off x="4247" y="381"/>
                <a:ext cx="194" cy="103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4724400" y="2971800"/>
              <a:ext cx="990600" cy="987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err="1">
                  <a:latin typeface="Times New Roman" pitchFamily="18" charset="0"/>
                </a:rPr>
                <a:t>Nước</a:t>
              </a:r>
              <a:r>
                <a:rPr lang="en-US" sz="2400" b="1" dirty="0">
                  <a:latin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</a:rPr>
                <a:t>muối</a:t>
              </a:r>
              <a:endParaRPr lang="en-US" sz="2400" b="1" dirty="0">
                <a:latin typeface="Times New Roman" pitchFamily="18" charset="0"/>
              </a:endParaRPr>
            </a:p>
          </p:txBody>
        </p:sp>
      </p:grpSp>
      <p:sp>
        <p:nvSpPr>
          <p:cNvPr id="32" name="Flowchart: Magnetic Disk 31"/>
          <p:cNvSpPr/>
          <p:nvPr/>
        </p:nvSpPr>
        <p:spPr>
          <a:xfrm rot="5237334">
            <a:off x="6156676" y="2352570"/>
            <a:ext cx="913137" cy="1297550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</a:rPr>
              <a:t>Dầu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ăn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62000" y="2743200"/>
            <a:ext cx="25146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= 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2 .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3025914"/>
            <a:ext cx="243840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= 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. 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736777"/>
              </p:ext>
            </p:extLst>
          </p:nvPr>
        </p:nvGraphicFramePr>
        <p:xfrm>
          <a:off x="762000" y="4038600"/>
          <a:ext cx="4191000" cy="2209800"/>
        </p:xfrm>
        <a:graphic>
          <a:graphicData uri="http://schemas.openxmlformats.org/drawingml/2006/table">
            <a:tbl>
              <a:tblPr/>
              <a:tblGrid>
                <a:gridCol w="1741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39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Chất</a:t>
                      </a:r>
                      <a:endParaRPr lang="en-US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Khối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lượng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riêng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(kg/m</a:t>
                      </a:r>
                      <a:r>
                        <a:rPr lang="en-US" sz="2400" b="1" baseline="30000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Dầu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ăn</a:t>
                      </a:r>
                      <a:endParaRPr lang="en-US" sz="18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800</a:t>
                      </a:r>
                      <a:endParaRPr lang="en-US" sz="18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en-US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 muối</a:t>
                      </a:r>
                      <a:endParaRPr lang="en-US" sz="180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1100</a:t>
                      </a:r>
                      <a:endParaRPr lang="en-US" sz="1800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7-Point Star 22"/>
          <p:cNvSpPr/>
          <p:nvPr/>
        </p:nvSpPr>
        <p:spPr>
          <a:xfrm>
            <a:off x="-228600" y="3505200"/>
            <a:ext cx="6096000" cy="3124200"/>
          </a:xfrm>
          <a:prstGeom prst="star7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p</a:t>
            </a:r>
            <a:r>
              <a:rPr lang="en-US" sz="4000" b="1" dirty="0" err="1">
                <a:solidFill>
                  <a:srgbClr val="FF0000"/>
                </a:solidFill>
              </a:rPr>
              <a:t>A</a:t>
            </a:r>
            <a:r>
              <a:rPr lang="en-US" sz="6600" b="1" dirty="0">
                <a:solidFill>
                  <a:srgbClr val="FF0000"/>
                </a:solidFill>
              </a:rPr>
              <a:t> = </a:t>
            </a:r>
            <a:r>
              <a:rPr lang="en-US" sz="6600" b="1" dirty="0" err="1">
                <a:solidFill>
                  <a:srgbClr val="FF0000"/>
                </a:solidFill>
              </a:rPr>
              <a:t>p</a:t>
            </a:r>
            <a:r>
              <a:rPr lang="en-US" sz="4000" b="1" dirty="0" err="1">
                <a:solidFill>
                  <a:srgbClr val="FF0000"/>
                </a:solidFill>
              </a:rPr>
              <a:t>B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24" name="Oval 23">
            <a:hlinkClick r:id="rId2" action="ppaction://hlinksldjump"/>
          </p:cNvPr>
          <p:cNvSpPr/>
          <p:nvPr/>
        </p:nvSpPr>
        <p:spPr>
          <a:xfrm>
            <a:off x="7924800" y="5943600"/>
            <a:ext cx="8382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33937" y="998534"/>
            <a:ext cx="457200" cy="6096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  <a:cs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659444" y="84134"/>
            <a:ext cx="1613418" cy="2887666"/>
            <a:chOff x="6064507" y="0"/>
            <a:chExt cx="1613418" cy="2887666"/>
          </a:xfrm>
        </p:grpSpPr>
        <p:sp>
          <p:nvSpPr>
            <p:cNvPr id="33" name="Line 23"/>
            <p:cNvSpPr>
              <a:spLocks noChangeShapeType="1"/>
            </p:cNvSpPr>
            <p:nvPr/>
          </p:nvSpPr>
          <p:spPr bwMode="auto">
            <a:xfrm flipV="1">
              <a:off x="6064507" y="0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4"/>
            <p:cNvSpPr>
              <a:spLocks noChangeShapeType="1"/>
            </p:cNvSpPr>
            <p:nvPr/>
          </p:nvSpPr>
          <p:spPr bwMode="auto">
            <a:xfrm flipV="1">
              <a:off x="6464946" y="0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 flipV="1">
              <a:off x="7273598" y="6350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6"/>
            <p:cNvSpPr>
              <a:spLocks noChangeShapeType="1"/>
            </p:cNvSpPr>
            <p:nvPr/>
          </p:nvSpPr>
          <p:spPr bwMode="auto">
            <a:xfrm flipV="1">
              <a:off x="7677925" y="6350"/>
              <a:ext cx="0" cy="2230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064507" y="1447802"/>
              <a:ext cx="1609530" cy="1439864"/>
              <a:chOff x="6064507" y="1447802"/>
              <a:chExt cx="1609530" cy="1439864"/>
            </a:xfrm>
          </p:grpSpPr>
          <p:sp>
            <p:nvSpPr>
              <p:cNvPr id="32" name="AutoShape 22"/>
              <p:cNvSpPr>
                <a:spLocks noChangeArrowheads="1"/>
              </p:cNvSpPr>
              <p:nvPr/>
            </p:nvSpPr>
            <p:spPr bwMode="auto">
              <a:xfrm rot="10800000">
                <a:off x="6064507" y="1573214"/>
                <a:ext cx="1609530" cy="1314452"/>
              </a:xfrm>
              <a:custGeom>
                <a:avLst/>
                <a:gdLst>
                  <a:gd name="T0" fmla="*/ 414 w 21600"/>
                  <a:gd name="T1" fmla="*/ 0 h 21600"/>
                  <a:gd name="T2" fmla="*/ 103 w 21600"/>
                  <a:gd name="T3" fmla="*/ 414 h 21600"/>
                  <a:gd name="T4" fmla="*/ 414 w 21600"/>
                  <a:gd name="T5" fmla="*/ 207 h 21600"/>
                  <a:gd name="T6" fmla="*/ 725 w 21600"/>
                  <a:gd name="T7" fmla="*/ 414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66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27"/>
              <p:cNvSpPr>
                <a:spLocks noChangeArrowheads="1"/>
              </p:cNvSpPr>
              <p:nvPr/>
            </p:nvSpPr>
            <p:spPr bwMode="auto">
              <a:xfrm>
                <a:off x="6080058" y="1447802"/>
                <a:ext cx="373224" cy="815976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28"/>
              <p:cNvSpPr>
                <a:spLocks noChangeArrowheads="1"/>
              </p:cNvSpPr>
              <p:nvPr/>
            </p:nvSpPr>
            <p:spPr bwMode="auto">
              <a:xfrm>
                <a:off x="7287206" y="1447802"/>
                <a:ext cx="377112" cy="798513"/>
              </a:xfrm>
              <a:prstGeom prst="rect">
                <a:avLst/>
              </a:prstGeom>
              <a:solidFill>
                <a:srgbClr val="0066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9" name="Line 32"/>
          <p:cNvSpPr>
            <a:spLocks noChangeShapeType="1"/>
          </p:cNvSpPr>
          <p:nvPr/>
        </p:nvSpPr>
        <p:spPr bwMode="auto">
          <a:xfrm flipV="1">
            <a:off x="3767137" y="1989134"/>
            <a:ext cx="1372768" cy="4603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5367337" y="2065334"/>
            <a:ext cx="40238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3081337" y="2065334"/>
            <a:ext cx="45681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A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2856286" y="1452186"/>
            <a:ext cx="1221431" cy="93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2852737" y="1227134"/>
            <a:ext cx="576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4926222" y="1515849"/>
            <a:ext cx="1062038" cy="274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 Box 49"/>
          <p:cNvSpPr txBox="1">
            <a:spLocks noChangeArrowheads="1"/>
          </p:cNvSpPr>
          <p:nvPr/>
        </p:nvSpPr>
        <p:spPr bwMode="auto">
          <a:xfrm>
            <a:off x="5519737" y="1227134"/>
            <a:ext cx="576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h</a:t>
            </a:r>
            <a:r>
              <a:rPr lang="en-US" sz="2800" b="1" baseline="-25000" dirty="0">
                <a:latin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614737" y="769934"/>
            <a:ext cx="461665" cy="1219200"/>
            <a:chOff x="6019800" y="685800"/>
            <a:chExt cx="461665" cy="12192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096000" y="685800"/>
              <a:ext cx="381000" cy="1219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 dirty="0">
                <a:latin typeface="Arial" charset="0"/>
                <a:cs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5400000">
              <a:off x="5907733" y="1026468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Dầu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2" grpId="0" animBg="1"/>
      <p:bldP spid="39" grpId="0" animBg="1"/>
      <p:bldP spid="40" grpId="0"/>
      <p:bldP spid="41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1a"/>
          <p:cNvSpPr/>
          <p:nvPr/>
        </p:nvSpPr>
        <p:spPr>
          <a:xfrm>
            <a:off x="0" y="228600"/>
            <a:ext cx="9144000" cy="5486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  <a:defRPr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609600" y="4419600"/>
            <a:ext cx="1828800" cy="1295400"/>
          </a:xfrm>
          <a:prstGeom prst="star16">
            <a:avLst>
              <a:gd name="adj" fmla="val 37500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57200" y="228600"/>
            <a:ext cx="8153400" cy="990600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1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ấm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̃ ở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hình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ấm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nào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đựng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được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nhiều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nước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2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?</a:t>
            </a:r>
            <a:endParaRPr kumimoji="0" lang="en-US" sz="3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8-trang-31-sgk-li-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430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3400" y="1828800"/>
            <a:ext cx="403860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62600" y="3657600"/>
            <a:ext cx="6096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13" name="Oval 12"/>
          <p:cNvSpPr/>
          <p:nvPr/>
        </p:nvSpPr>
        <p:spPr>
          <a:xfrm>
            <a:off x="7467600" y="3733800"/>
            <a:ext cx="6858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b)</a:t>
            </a:r>
          </a:p>
        </p:txBody>
      </p:sp>
      <p:sp>
        <p:nvSpPr>
          <p:cNvPr id="15" name="Oval 14">
            <a:hlinkClick r:id="rId4" action="ppaction://hlinksldjump"/>
          </p:cNvPr>
          <p:cNvSpPr/>
          <p:nvPr/>
        </p:nvSpPr>
        <p:spPr>
          <a:xfrm>
            <a:off x="7772400" y="4495800"/>
            <a:ext cx="1219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2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build="allAtOnce" animBg="1"/>
      <p:bldP spid="12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74"/>
            <a:ext cx="9143999" cy="6845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027"/>
            <a:ext cx="8937171" cy="713151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421310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74"/>
            <a:ext cx="1981200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29" y="5203051"/>
            <a:ext cx="1085084" cy="15543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6105526"/>
            <a:ext cx="7826828" cy="752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600200"/>
            <a:ext cx="6943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Nguyên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tắc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hoạt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ống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ti</a:t>
            </a:r>
            <a:r>
              <a:rPr lang="en-US" sz="3200" dirty="0">
                <a:solidFill>
                  <a:schemeClr val="bg1"/>
                </a:solidFill>
              </a:rPr>
              <a:t> ô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762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3</a:t>
            </a:r>
          </a:p>
        </p:txBody>
      </p:sp>
      <p:pic>
        <p:nvPicPr>
          <p:cNvPr id="10" name="Picture 9" descr="IMG_755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2209800"/>
            <a:ext cx="7772400" cy="4419600"/>
          </a:xfrm>
          <a:prstGeom prst="rect">
            <a:avLst/>
          </a:prstGeom>
        </p:spPr>
      </p:pic>
      <p:sp>
        <p:nvSpPr>
          <p:cNvPr id="12" name="5-Point Star 11">
            <a:hlinkClick r:id="rId10" action="ppaction://hlinksldjump"/>
          </p:cNvPr>
          <p:cNvSpPr/>
          <p:nvPr/>
        </p:nvSpPr>
        <p:spPr>
          <a:xfrm>
            <a:off x="7543800" y="5257800"/>
            <a:ext cx="685800" cy="762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2362200"/>
            <a:ext cx="7383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chưa dừng ở đó...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8"/>
          <p:cNvGrpSpPr/>
          <p:nvPr/>
        </p:nvGrpSpPr>
        <p:grpSpPr>
          <a:xfrm>
            <a:off x="0" y="29486"/>
            <a:ext cx="9144000" cy="6862288"/>
            <a:chOff x="-6700" y="-3625970"/>
            <a:chExt cx="9144000" cy="6862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00" y="-3625970"/>
              <a:ext cx="9144000" cy="6862288"/>
            </a:xfrm>
            <a:prstGeom prst="rect">
              <a:avLst/>
            </a:prstGeom>
          </p:spPr>
        </p:pic>
        <p:sp>
          <p:nvSpPr>
            <p:cNvPr id="11" name="Oval Callout 10"/>
            <p:cNvSpPr/>
            <p:nvPr/>
          </p:nvSpPr>
          <p:spPr>
            <a:xfrm>
              <a:off x="4184300" y="-2967830"/>
              <a:ext cx="3505200" cy="2244804"/>
            </a:xfrm>
            <a:prstGeom prst="wedgeEllipseCallout">
              <a:avLst>
                <a:gd name="adj1" fmla="val 43331"/>
                <a:gd name="adj2" fmla="val 5542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út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bê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mệt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huýt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sáo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chà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chà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0" y="838200"/>
            <a:ext cx="2286000" cy="1941561"/>
          </a:xfrm>
          <a:prstGeom prst="wedgeEllipseCallout">
            <a:avLst>
              <a:gd name="adj1" fmla="val 38899"/>
              <a:gd name="adj2" fmla="val 57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  <p:sp>
        <p:nvSpPr>
          <p:cNvPr id="14" name="Flowchart: Magnetic Disk 13"/>
          <p:cNvSpPr/>
          <p:nvPr/>
        </p:nvSpPr>
        <p:spPr>
          <a:xfrm>
            <a:off x="6019800" y="4267200"/>
            <a:ext cx="1219200" cy="1066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gnetic Disk 14"/>
          <p:cNvSpPr/>
          <p:nvPr/>
        </p:nvSpPr>
        <p:spPr>
          <a:xfrm>
            <a:off x="0" y="4038600"/>
            <a:ext cx="2133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̉n ghi Mới 25.2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50054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-168690"/>
            <a:ext cx="9144000" cy="7026690"/>
            <a:chOff x="-6700" y="-3790372"/>
            <a:chExt cx="9144000" cy="70266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00" y="-3625970"/>
              <a:ext cx="9144000" cy="6862288"/>
            </a:xfrm>
            <a:prstGeom prst="rect">
              <a:avLst/>
            </a:prstGeom>
          </p:spPr>
        </p:pic>
        <p:sp>
          <p:nvSpPr>
            <p:cNvPr id="11" name="Oval Callout 10"/>
            <p:cNvSpPr/>
            <p:nvPr/>
          </p:nvSpPr>
          <p:spPr>
            <a:xfrm>
              <a:off x="4269293" y="-3790372"/>
              <a:ext cx="4419600" cy="3028004"/>
            </a:xfrm>
            <a:prstGeom prst="wedgeEllipseCallout">
              <a:avLst>
                <a:gd name="adj1" fmla="val 43331"/>
                <a:gd name="adj2" fmla="val 5542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Út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mệt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bê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chết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8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0" y="-183204"/>
            <a:ext cx="3733800" cy="3311326"/>
          </a:xfrm>
          <a:prstGeom prst="wedgeEllipseCallout">
            <a:avLst>
              <a:gd name="adj1" fmla="val 44402"/>
              <a:gd name="adj2" fmla="val 334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Flowchart: Magnetic Disk 2"/>
          <p:cNvSpPr/>
          <p:nvPr/>
        </p:nvSpPr>
        <p:spPr>
          <a:xfrm>
            <a:off x="6019800" y="4114800"/>
            <a:ext cx="1219200" cy="1219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Magnetic Disk 13"/>
          <p:cNvSpPr/>
          <p:nvPr/>
        </p:nvSpPr>
        <p:spPr>
          <a:xfrm>
            <a:off x="0" y="3962400"/>
            <a:ext cx="2133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ản ghi Mới 2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50274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29486"/>
            <a:ext cx="9144000" cy="6862288"/>
            <a:chOff x="-6700" y="-3625970"/>
            <a:chExt cx="9144000" cy="6862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00" y="-3625970"/>
              <a:ext cx="9144000" cy="6862288"/>
            </a:xfrm>
            <a:prstGeom prst="rect">
              <a:avLst/>
            </a:prstGeom>
          </p:spPr>
        </p:pic>
        <p:sp>
          <p:nvSpPr>
            <p:cNvPr id="11" name="Oval Callout 10"/>
            <p:cNvSpPr/>
            <p:nvPr/>
          </p:nvSpPr>
          <p:spPr>
            <a:xfrm>
              <a:off x="4184300" y="-2967830"/>
              <a:ext cx="2971800" cy="2244804"/>
            </a:xfrm>
            <a:prstGeom prst="wedgeEllipseCallout">
              <a:avLst>
                <a:gd name="adj1" fmla="val 43331"/>
                <a:gd name="adj2" fmla="val 5542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kia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nâng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? </a:t>
              </a:r>
            </a:p>
          </p:txBody>
        </p:sp>
      </p:grpSp>
      <p:sp>
        <p:nvSpPr>
          <p:cNvPr id="12" name="Oval Callout 11"/>
          <p:cNvSpPr/>
          <p:nvPr/>
        </p:nvSpPr>
        <p:spPr>
          <a:xfrm>
            <a:off x="0" y="29486"/>
            <a:ext cx="3657600" cy="2750275"/>
          </a:xfrm>
          <a:prstGeom prst="wedgeEllipseCallout">
            <a:avLst>
              <a:gd name="adj1" fmla="val 37127"/>
              <a:gd name="adj2" fmla="val 389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4" name="Flowchart: Magnetic Disk 13"/>
          <p:cNvSpPr/>
          <p:nvPr/>
        </p:nvSpPr>
        <p:spPr>
          <a:xfrm>
            <a:off x="6121398" y="4209144"/>
            <a:ext cx="1219200" cy="1066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Magnetic Disk 14"/>
          <p:cNvSpPr/>
          <p:nvPr/>
        </p:nvSpPr>
        <p:spPr>
          <a:xfrm>
            <a:off x="0" y="3962400"/>
            <a:ext cx="2133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ản ghi Mới 27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0052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0" y="2873652"/>
            <a:ext cx="1110149" cy="2132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64" y="2731334"/>
            <a:ext cx="852307" cy="241688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65" y="4602541"/>
            <a:ext cx="1690625" cy="3419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74" y="4686624"/>
            <a:ext cx="1067279" cy="1106059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" y="3091108"/>
            <a:ext cx="1757608" cy="3829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9" y="1212262"/>
            <a:ext cx="3296698" cy="21033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68" y="4864604"/>
            <a:ext cx="1067279" cy="1106059"/>
          </a:xfrm>
          <a:prstGeom prst="rect">
            <a:avLst/>
          </a:prstGeom>
        </p:spPr>
      </p:pic>
      <p:sp>
        <p:nvSpPr>
          <p:cNvPr id="18" name="Oval 17">
            <a:hlinkClick r:id="rId12" action="ppaction://hlinksldjump"/>
          </p:cNvPr>
          <p:cNvSpPr/>
          <p:nvPr/>
        </p:nvSpPr>
        <p:spPr>
          <a:xfrm>
            <a:off x="91892" y="79602"/>
            <a:ext cx="707117" cy="93694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Oval 18">
            <a:hlinkClick r:id="rId13" action="ppaction://hlinksldjump"/>
          </p:cNvPr>
          <p:cNvSpPr/>
          <p:nvPr/>
        </p:nvSpPr>
        <p:spPr>
          <a:xfrm>
            <a:off x="997641" y="44888"/>
            <a:ext cx="707117" cy="93694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2009797" y="60007"/>
            <a:ext cx="707117" cy="93694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hlinkClick r:id="rId9" action="ppaction://hlinksldjump"/>
              </a:rPr>
              <a:t>3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" y="1228398"/>
            <a:ext cx="732956" cy="7595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98" y="4729306"/>
            <a:ext cx="1067279" cy="1106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32" y="4864605"/>
            <a:ext cx="1067279" cy="11060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89" y="1228398"/>
            <a:ext cx="732956" cy="7595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67" y="4729307"/>
            <a:ext cx="1067279" cy="11060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8" y="4864605"/>
            <a:ext cx="1067279" cy="11060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97" y="1180917"/>
            <a:ext cx="732956" cy="7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9486"/>
            <a:ext cx="9144000" cy="6862288"/>
            <a:chOff x="-6700" y="-3625970"/>
            <a:chExt cx="9144000" cy="6862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00" y="-3625970"/>
              <a:ext cx="9144000" cy="6862288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574700" y="-3625970"/>
              <a:ext cx="5334000" cy="2244804"/>
            </a:xfrm>
            <a:prstGeom prst="wedgeEllipseCallout">
              <a:avLst>
                <a:gd name="adj1" fmla="val 30814"/>
                <a:gd name="adj2" fmla="val 9422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nhỉ</a:t>
              </a:r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? …..</a:t>
              </a:r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endParaRPr lang="en-US" sz="3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 !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-228600" y="228600"/>
            <a:ext cx="3200400" cy="2246361"/>
          </a:xfrm>
          <a:prstGeom prst="wedgeEllipseCallout">
            <a:avLst>
              <a:gd name="adj1" fmla="val 38899"/>
              <a:gd name="adj2" fmla="val 5797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10" name="Bản ghi Mới 28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sp>
        <p:nvSpPr>
          <p:cNvPr id="8" name="Flowchart: Magnetic Disk 7"/>
          <p:cNvSpPr/>
          <p:nvPr/>
        </p:nvSpPr>
        <p:spPr>
          <a:xfrm>
            <a:off x="0" y="3962400"/>
            <a:ext cx="2133600" cy="16002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gnetic Disk 8"/>
          <p:cNvSpPr/>
          <p:nvPr/>
        </p:nvSpPr>
        <p:spPr>
          <a:xfrm>
            <a:off x="6096000" y="4267200"/>
            <a:ext cx="1219200" cy="1066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03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 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trong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br>
              <a:rPr lang="en-US" b="1" i="1" dirty="0"/>
            </a:br>
            <a:r>
              <a:rPr lang="en-US" b="1" i="1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blaise-pascal-mot-nha-khoa-hoc-vi-dai-nguoi-da-chi-ra-gioi-han-cua-tu-duy-logic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"/>
            <a:ext cx="792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Picture2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533400" y="1752600"/>
            <a:ext cx="815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09600" y="533400"/>
            <a:ext cx="7848600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114800"/>
            <a:ext cx="7620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</a:t>
            </a:r>
            <a:r>
              <a:rPr lang="en-US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4114800"/>
            <a:ext cx="7620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</a:t>
            </a:r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8400" y="1828800"/>
            <a:ext cx="7620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</a:t>
            </a:r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4400" y="5257800"/>
            <a:ext cx="7620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</a:t>
            </a:r>
            <a:r>
              <a:rPr lang="en-US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6800" y="5332412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00800" y="19050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maye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0"/>
            <a:ext cx="8610600" cy="5105400"/>
          </a:xfrm>
          <a:noFill/>
          <a:ln/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191408" y="2514600"/>
            <a:ext cx="45719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38200" y="2514600"/>
            <a:ext cx="1425023" cy="1066953"/>
            <a:chOff x="-513" y="719"/>
            <a:chExt cx="1367" cy="1256"/>
          </a:xfrm>
        </p:grpSpPr>
        <p:sp>
          <p:nvSpPr>
            <p:cNvPr id="20489" name="Rectangle 9"/>
            <p:cNvSpPr>
              <a:spLocks noChangeArrowheads="1"/>
            </p:cNvSpPr>
            <p:nvPr/>
          </p:nvSpPr>
          <p:spPr bwMode="auto">
            <a:xfrm>
              <a:off x="-513" y="719"/>
              <a:ext cx="1367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3300"/>
                  </a:solidFill>
                  <a:latin typeface="Arial" pitchFamily="34" charset="0"/>
                </a:rPr>
                <a:t>F</a:t>
              </a:r>
              <a:r>
                <a:rPr lang="en-US" sz="1800" b="1" dirty="0">
                  <a:solidFill>
                    <a:srgbClr val="FF3300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>
              <a:off x="-74" y="1078"/>
              <a:ext cx="48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1" name="Line 11"/>
          <p:cNvSpPr>
            <a:spLocks noChangeShapeType="1"/>
          </p:cNvSpPr>
          <p:nvPr/>
        </p:nvSpPr>
        <p:spPr bwMode="auto">
          <a:xfrm flipH="1" flipV="1">
            <a:off x="6008994" y="2362200"/>
            <a:ext cx="45719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248547" y="2514496"/>
            <a:ext cx="1501121" cy="1223257"/>
            <a:chOff x="1250" y="594"/>
            <a:chExt cx="1440" cy="1440"/>
          </a:xfrm>
        </p:grpSpPr>
        <p:sp>
          <p:nvSpPr>
            <p:cNvPr id="20493" name="Rectangle 13"/>
            <p:cNvSpPr>
              <a:spLocks noChangeArrowheads="1"/>
            </p:cNvSpPr>
            <p:nvPr/>
          </p:nvSpPr>
          <p:spPr bwMode="auto">
            <a:xfrm>
              <a:off x="1250" y="594"/>
              <a:ext cx="144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3300"/>
                  </a:solidFill>
                  <a:latin typeface="Arial" pitchFamily="34" charset="0"/>
                </a:rPr>
                <a:t>F</a:t>
              </a:r>
              <a:r>
                <a:rPr lang="en-US" sz="1600" b="1" dirty="0">
                  <a:solidFill>
                    <a:srgbClr val="FF3300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>
              <a:off x="1762" y="1043"/>
              <a:ext cx="48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4600" y="2743200"/>
            <a:ext cx="7620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</a:t>
            </a:r>
            <a:r>
              <a:rPr lang="en-US" b="1" dirty="0">
                <a:solidFill>
                  <a:schemeClr val="tx1"/>
                </a:solidFill>
              </a:rPr>
              <a:t>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2667000"/>
            <a:ext cx="7620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</a:t>
            </a:r>
            <a:r>
              <a:rPr lang="en-US" sz="2000" b="1" dirty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57200" y="4648200"/>
          <a:ext cx="1184275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4" imgW="193187" imgH="154540" progId="Equation.3">
                  <p:embed/>
                </p:oleObj>
              </mc:Choice>
              <mc:Fallback>
                <p:oleObj r:id="rId4" imgW="193187" imgH="1545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648200"/>
                        <a:ext cx="1184275" cy="946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76400" y="4419600"/>
          <a:ext cx="1571625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6" imgW="560802" imgH="445961" progId="Equation.3">
                  <p:embed/>
                </p:oleObj>
              </mc:Choice>
              <mc:Fallback>
                <p:oleObj r:id="rId6" imgW="560802" imgH="445961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419600"/>
                        <a:ext cx="1571625" cy="1249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505200" y="4724400"/>
            <a:ext cx="866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hay 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495800" y="4191000"/>
            <a:ext cx="1828800" cy="1600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90600" y="5791200"/>
            <a:ext cx="7467600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S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F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" y="304800"/>
            <a:ext cx="13716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685800" y="304800"/>
          <a:ext cx="128111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8" imgW="457200" imgH="431640" progId="Equation.3">
                  <p:embed/>
                </p:oleObj>
              </mc:Choice>
              <mc:Fallback>
                <p:oleObj name="Equation" r:id="rId8" imgW="457200" imgH="431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04800"/>
                        <a:ext cx="1281113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7010400" y="381000"/>
            <a:ext cx="13716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65" name="Object 17"/>
          <p:cNvGraphicFramePr>
            <a:graphicFrameLocks noChangeAspect="1"/>
          </p:cNvGraphicFramePr>
          <p:nvPr/>
        </p:nvGraphicFramePr>
        <p:xfrm>
          <a:off x="7086600" y="304800"/>
          <a:ext cx="1155700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0" imgW="469800" imgH="431640" progId="Equation.3">
                  <p:embed/>
                </p:oleObj>
              </mc:Choice>
              <mc:Fallback>
                <p:oleObj name="Equation" r:id="rId10" imgW="469800" imgH="4316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04800"/>
                        <a:ext cx="1155700" cy="106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6" name="Object 18"/>
          <p:cNvGraphicFramePr>
            <a:graphicFrameLocks noChangeAspect="1"/>
          </p:cNvGraphicFramePr>
          <p:nvPr/>
        </p:nvGraphicFramePr>
        <p:xfrm>
          <a:off x="4495800" y="4191000"/>
          <a:ext cx="16764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12" imgW="545760" imgH="431640" progId="Equation.3">
                  <p:embed/>
                </p:oleObj>
              </mc:Choice>
              <mc:Fallback>
                <p:oleObj name="Equation" r:id="rId12" imgW="545760" imgH="4316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191000"/>
                        <a:ext cx="167640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>
          <a:xfrm>
            <a:off x="1447800" y="3352800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7" name="Oval 26"/>
          <p:cNvSpPr/>
          <p:nvPr/>
        </p:nvSpPr>
        <p:spPr>
          <a:xfrm>
            <a:off x="6553200" y="3429000"/>
            <a:ext cx="457200" cy="457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91" grpId="0" animBg="1"/>
      <p:bldP spid="20" grpId="0" build="allAtOnce"/>
      <p:bldP spid="21" grpId="0" animBg="1"/>
      <p:bldP spid="24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4" descr="1317479002_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6200"/>
            <a:ext cx="26892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vie13132527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81000"/>
            <a:ext cx="32940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04800" y="2667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lực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6248400" y="3048000"/>
            <a:ext cx="2743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 ép nhựa  thủy lực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0" y="6248400"/>
            <a:ext cx="2871788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lực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0" name="Picture 8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-125413"/>
            <a:ext cx="2671763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61" name="Text Box 5"/>
          <p:cNvSpPr txBox="1">
            <a:spLocks noChangeArrowheads="1"/>
          </p:cNvSpPr>
          <p:nvPr/>
        </p:nvSpPr>
        <p:spPr bwMode="auto">
          <a:xfrm>
            <a:off x="3048000" y="3124200"/>
            <a:ext cx="2819400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nén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lực</a:t>
            </a:r>
            <a:endParaRPr lang="en-U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62" name="Picture 10" descr="May c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124200"/>
            <a:ext cx="24384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3" name="Picture 11" descr="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4114800" y="3886200"/>
            <a:ext cx="3124200" cy="1958975"/>
          </a:xfrm>
          <a:noFill/>
          <a:ln/>
        </p:spPr>
      </p:pic>
      <p:sp>
        <p:nvSpPr>
          <p:cNvPr id="23564" name="Text Box 5"/>
          <p:cNvSpPr txBox="1">
            <a:spLocks noChangeArrowheads="1"/>
          </p:cNvSpPr>
          <p:nvPr/>
        </p:nvSpPr>
        <p:spPr bwMode="auto">
          <a:xfrm>
            <a:off x="4343400" y="5715000"/>
            <a:ext cx="3276600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Máy khoan tay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thủy lực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143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gười em vui vẻ kể cho anh của mình nghe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79" y="2344109"/>
            <a:ext cx="8478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kiến thức mà cậu mới biết được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487" y="3048000"/>
            <a:ext cx="33682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rồi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7" name="tieng go ban phim - no nam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74863" y="-577574"/>
            <a:ext cx="304800" cy="406400"/>
          </a:xfrm>
          <a:prstGeom prst="rect">
            <a:avLst/>
          </a:prstGeom>
        </p:spPr>
      </p:pic>
      <p:pic>
        <p:nvPicPr>
          <p:cNvPr id="8" name="Bản ghi Mới 33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7239000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6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0"/>
            <a:ext cx="9156970" cy="6781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054" cy="6858000"/>
          </a:xfrm>
          <a:prstGeom prst="rect">
            <a:avLst/>
          </a:prstGeom>
        </p:spPr>
      </p:pic>
      <p:grpSp>
        <p:nvGrpSpPr>
          <p:cNvPr id="3" name="Group 10"/>
          <p:cNvGrpSpPr/>
          <p:nvPr/>
        </p:nvGrpSpPr>
        <p:grpSpPr>
          <a:xfrm>
            <a:off x="3733800" y="762000"/>
            <a:ext cx="3276600" cy="1909864"/>
            <a:chOff x="3581400" y="219935"/>
            <a:chExt cx="3276600" cy="1909864"/>
          </a:xfrm>
        </p:grpSpPr>
        <p:sp>
          <p:nvSpPr>
            <p:cNvPr id="12" name="Oval Callout 11"/>
            <p:cNvSpPr/>
            <p:nvPr/>
          </p:nvSpPr>
          <p:spPr>
            <a:xfrm>
              <a:off x="3581400" y="219935"/>
              <a:ext cx="3276600" cy="1909864"/>
            </a:xfrm>
            <a:prstGeom prst="wedgeEllipseCallout">
              <a:avLst>
                <a:gd name="adj1" fmla="val 43331"/>
                <a:gd name="adj2" fmla="val 5542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62400" y="731249"/>
              <a:ext cx="2700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Sao mày ng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ốc</a:t>
              </a:r>
              <a:r>
                <a:rPr lang="vi-VN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thế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vi-VN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? Có vàng mà không biết lấy.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Lần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sau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để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anh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lấy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hộ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cho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. </a:t>
              </a:r>
              <a:r>
                <a:rPr lang="vi-VN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+mj-lt"/>
                </a:rPr>
                <a:t> </a:t>
              </a:r>
              <a:endPara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  <p:pic>
        <p:nvPicPr>
          <p:cNvPr id="8" name="Bản ghi Mới 3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1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71600"/>
            <a:ext cx="838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em vui vẻ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ồng ý. Rồi chim cũng lại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lần nữa đến ăn và đồng ý chở người anh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lấy vàng.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 trước rương kho báu bị khóa...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̉n ghi Mới 3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414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78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43" y="1905000"/>
            <a:ext cx="3487057" cy="244094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895599" y="3125470"/>
            <a:ext cx="762001" cy="53213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2"/>
          <p:cNvGrpSpPr/>
          <p:nvPr/>
        </p:nvGrpSpPr>
        <p:grpSpPr>
          <a:xfrm>
            <a:off x="5105400" y="3003588"/>
            <a:ext cx="3124200" cy="1621515"/>
            <a:chOff x="5105400" y="3003588"/>
            <a:chExt cx="3124200" cy="1621515"/>
          </a:xfrm>
        </p:grpSpPr>
        <p:sp>
          <p:nvSpPr>
            <p:cNvPr id="11" name="Oval Callout 10"/>
            <p:cNvSpPr/>
            <p:nvPr/>
          </p:nvSpPr>
          <p:spPr>
            <a:xfrm>
              <a:off x="5105400" y="3003588"/>
              <a:ext cx="3124200" cy="1621515"/>
            </a:xfrm>
            <a:prstGeom prst="wedgeEllipseCallout">
              <a:avLst>
                <a:gd name="adj1" fmla="val -8667"/>
                <a:gd name="adj2" fmla="val -8315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45981" y="3155988"/>
              <a:ext cx="25745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Bực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Oval 13"/>
          <p:cNvSpPr/>
          <p:nvPr/>
        </p:nvSpPr>
        <p:spPr>
          <a:xfrm rot="2462788">
            <a:off x="6688354" y="61904"/>
            <a:ext cx="592609" cy="10976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hlinkClick r:id="rId5" action="ppaction://hlinkfile"/>
          </p:cNvPr>
          <p:cNvSpPr/>
          <p:nvPr/>
        </p:nvSpPr>
        <p:spPr>
          <a:xfrm>
            <a:off x="6832258" y="2019300"/>
            <a:ext cx="304800" cy="304800"/>
          </a:xfrm>
          <a:prstGeom prst="star5">
            <a:avLst>
              <a:gd name="adj" fmla="val 2598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226203" y="290576"/>
            <a:ext cx="49362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2000" cap="none" spc="50" dirty="0">
              <a:ln w="1143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037" y="722225"/>
            <a:ext cx="1167306" cy="3108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7"/>
          <p:cNvGrpSpPr/>
          <p:nvPr/>
        </p:nvGrpSpPr>
        <p:grpSpPr>
          <a:xfrm>
            <a:off x="3499022" y="2754079"/>
            <a:ext cx="1674966" cy="1569660"/>
            <a:chOff x="3499022" y="2754079"/>
            <a:chExt cx="1674966" cy="15696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88623" flipH="1">
              <a:off x="3499022" y="2971798"/>
              <a:ext cx="874215" cy="10100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935322">
              <a:off x="3677019" y="2754079"/>
              <a:ext cx="1496969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..</a:t>
              </a:r>
              <a:r>
                <a:rPr lang="en-US" sz="2400" dirty="0" err="1"/>
                <a:t>Hãy</a:t>
              </a:r>
              <a:r>
                <a:rPr lang="en-US" sz="2400" dirty="0"/>
                <a:t>..</a:t>
              </a:r>
            </a:p>
            <a:p>
              <a:r>
                <a:rPr lang="en-US" sz="2400" dirty="0"/>
                <a:t>...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…</a:t>
              </a:r>
            </a:p>
            <a:p>
              <a:r>
                <a:rPr lang="en-US" sz="2400" dirty="0"/>
                <a:t>..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..</a:t>
              </a:r>
            </a:p>
            <a:p>
              <a:r>
                <a:rPr lang="en-US" sz="2400" dirty="0" err="1"/>
                <a:t>sau</a:t>
              </a:r>
              <a:r>
                <a:rPr lang="en-US" sz="2400" dirty="0"/>
                <a:t>….</a:t>
              </a:r>
            </a:p>
          </p:txBody>
        </p:sp>
      </p:grpSp>
      <p:pic>
        <p:nvPicPr>
          <p:cNvPr id="16" name="Bản ghi Mới 36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5105400" y="3733800"/>
            <a:ext cx="304800" cy="304800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304800"/>
            <a:ext cx="143565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12616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l"/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b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600N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=3cm</a:t>
            </a:r>
            <a:r>
              <a:rPr lang="en-US" sz="4000" b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4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300cm</a:t>
            </a:r>
            <a:r>
              <a:rPr lang="en-US" sz="4000" b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pít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74"/>
            <a:ext cx="9143999" cy="6845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37171" cy="713151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421310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905000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29" y="5203051"/>
            <a:ext cx="1085084" cy="15543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6105526"/>
            <a:ext cx="7826828" cy="752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524000"/>
            <a:ext cx="716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Công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thức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tính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áp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suất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chất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lỏng</a:t>
            </a:r>
            <a:r>
              <a:rPr lang="en-US" sz="3600" i="1" dirty="0">
                <a:solidFill>
                  <a:schemeClr val="bg1"/>
                </a:solidFill>
              </a:rPr>
              <a:t> :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742950" lvl="0" indent="-742950">
              <a:buAutoNum type="alphaUcPeriod"/>
            </a:pPr>
            <a:r>
              <a:rPr lang="en-US" sz="3600" i="1" dirty="0">
                <a:solidFill>
                  <a:schemeClr val="bg1"/>
                </a:solidFill>
              </a:rPr>
              <a:t>P = F/S               B. p=  </a:t>
            </a:r>
            <a:r>
              <a:rPr lang="en-US" sz="3600" i="1" dirty="0" err="1">
                <a:solidFill>
                  <a:schemeClr val="bg1"/>
                </a:solidFill>
              </a:rPr>
              <a:t>d.h</a:t>
            </a:r>
            <a:r>
              <a:rPr lang="en-US" sz="3600" i="1" dirty="0">
                <a:solidFill>
                  <a:schemeClr val="bg1"/>
                </a:solidFill>
              </a:rPr>
              <a:t>   </a:t>
            </a:r>
          </a:p>
          <a:p>
            <a:pPr marL="742950" lvl="0" indent="-742950"/>
            <a:r>
              <a:rPr lang="en-US" sz="3600" i="1" dirty="0">
                <a:solidFill>
                  <a:schemeClr val="bg1"/>
                </a:solidFill>
              </a:rPr>
              <a:t>C.   p = F/S               D. p= </a:t>
            </a:r>
            <a:r>
              <a:rPr lang="en-US" sz="3600" i="1" dirty="0" err="1">
                <a:solidFill>
                  <a:schemeClr val="bg1"/>
                </a:solidFill>
              </a:rPr>
              <a:t>D.h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4648200"/>
            <a:ext cx="2725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Đáp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án</a:t>
            </a:r>
            <a:r>
              <a:rPr lang="en-US" sz="4800" dirty="0">
                <a:solidFill>
                  <a:schemeClr val="bg1"/>
                </a:solidFill>
              </a:rPr>
              <a:t> :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762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1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0"/>
          <a:stretch>
            <a:fillRect/>
          </a:stretch>
        </p:blipFill>
        <p:spPr>
          <a:xfrm>
            <a:off x="5943600" y="4572000"/>
            <a:ext cx="990600" cy="990600"/>
          </a:xfrm>
          <a:prstGeom prst="rect">
            <a:avLst/>
          </a:prstGeom>
        </p:spPr>
      </p:pic>
      <p:sp>
        <p:nvSpPr>
          <p:cNvPr id="14" name="5-Point Star 13">
            <a:hlinkClick r:id="rId11" action="ppaction://hlinksldjump"/>
          </p:cNvPr>
          <p:cNvSpPr/>
          <p:nvPr/>
        </p:nvSpPr>
        <p:spPr>
          <a:xfrm>
            <a:off x="7391400" y="4495800"/>
            <a:ext cx="685800" cy="762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96399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9774">
            <a:off x="4357435" y="3906523"/>
            <a:ext cx="3487057" cy="27457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38200" y="2286000"/>
            <a:ext cx="3429000" cy="2209800"/>
          </a:xfrm>
          <a:prstGeom prst="wedgeEllipseCallout">
            <a:avLst>
              <a:gd name="adj1" fmla="val 54167"/>
              <a:gd name="adj2" fmla="val 5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553200" y="990600"/>
            <a:ext cx="2590800" cy="1600200"/>
          </a:xfrm>
          <a:prstGeom prst="wedgeEllipseCallout">
            <a:avLst>
              <a:gd name="adj1" fmla="val -16552"/>
              <a:gd name="adj2" fmla="val 723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Bản ghi Mới 38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44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058232" cy="7069092"/>
          </a:xfrm>
        </p:spPr>
      </p:pic>
      <p:sp>
        <p:nvSpPr>
          <p:cNvPr id="8" name="TextBox 7"/>
          <p:cNvSpPr txBox="1"/>
          <p:nvPr/>
        </p:nvSpPr>
        <p:spPr>
          <a:xfrm>
            <a:off x="1524000" y="4114800"/>
            <a:ext cx="578235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62200" y="2280661"/>
            <a:ext cx="3355962" cy="1840918"/>
            <a:chOff x="2599091" y="2795163"/>
            <a:chExt cx="3355962" cy="18409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8263">
              <a:off x="4169300" y="2850329"/>
              <a:ext cx="1528649" cy="204285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22819">
              <a:off x="3063154" y="2331100"/>
              <a:ext cx="1528649" cy="2456776"/>
            </a:xfrm>
            <a:prstGeom prst="rect">
              <a:avLst/>
            </a:prstGeom>
          </p:spPr>
        </p:pic>
      </p:grpSp>
      <p:pic>
        <p:nvPicPr>
          <p:cNvPr id="9" name="Bản ghi Mới 39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" t="-14483" r="21380" b="14483"/>
          <a:stretch/>
        </p:blipFill>
        <p:spPr>
          <a:xfrm>
            <a:off x="-152400" y="-1143000"/>
            <a:ext cx="9296400" cy="8001000"/>
          </a:xfrm>
        </p:spPr>
      </p:pic>
      <p:grpSp>
        <p:nvGrpSpPr>
          <p:cNvPr id="5" name="Group 4"/>
          <p:cNvGrpSpPr/>
          <p:nvPr/>
        </p:nvGrpSpPr>
        <p:grpSpPr>
          <a:xfrm>
            <a:off x="609600" y="1219200"/>
            <a:ext cx="3124200" cy="1588431"/>
            <a:chOff x="3581400" y="219935"/>
            <a:chExt cx="3276600" cy="1909863"/>
          </a:xfrm>
        </p:grpSpPr>
        <p:sp>
          <p:nvSpPr>
            <p:cNvPr id="6" name="Oval Callout 5"/>
            <p:cNvSpPr/>
            <p:nvPr/>
          </p:nvSpPr>
          <p:spPr>
            <a:xfrm>
              <a:off x="3581400" y="219935"/>
              <a:ext cx="3276600" cy="1909863"/>
            </a:xfrm>
            <a:prstGeom prst="wedgeEllipseCallout">
              <a:avLst>
                <a:gd name="adj1" fmla="val -498"/>
                <a:gd name="adj2" fmla="val 9862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Đọc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sách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thấy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</a:t>
              </a:r>
            </a:p>
            <a:p>
              <a:pPr algn="ctr"/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thú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vị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quá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rPr>
                <a:t> !!!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21151" y="404677"/>
              <a:ext cx="2700140" cy="51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2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book-36865__3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717">
            <a:off x="1699184" y="4371488"/>
            <a:ext cx="2353682" cy="1176841"/>
          </a:xfrm>
          <a:prstGeom prst="rect">
            <a:avLst/>
          </a:prstGeom>
        </p:spPr>
      </p:pic>
      <p:pic>
        <p:nvPicPr>
          <p:cNvPr id="11" name="Picture 10" descr="book-36865__3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680717">
            <a:off x="3943585" y="4247738"/>
            <a:ext cx="1940916" cy="970458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971800"/>
            <a:ext cx="2133600" cy="2895600"/>
          </a:xfrm>
          <a:prstGeom prst="rect">
            <a:avLst/>
          </a:prstGeom>
        </p:spPr>
      </p:pic>
      <p:pic>
        <p:nvPicPr>
          <p:cNvPr id="13" name="Picture 12" descr="book-36865__3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717">
            <a:off x="6209654" y="3871448"/>
            <a:ext cx="2353682" cy="1176841"/>
          </a:xfrm>
          <a:prstGeom prst="rect">
            <a:avLst/>
          </a:prstGeom>
        </p:spPr>
      </p:pic>
      <p:pic>
        <p:nvPicPr>
          <p:cNvPr id="14" name="Slide 44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724400" y="18288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007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1" y="0"/>
            <a:ext cx="9143999" cy="53340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5486400"/>
            <a:ext cx="2995631" cy="12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b="1" u="sng"/>
              <a:t>HƯỚNG DẪN VỀ NHÀ</a:t>
            </a:r>
          </a:p>
        </p:txBody>
      </p:sp>
      <p:sp>
        <p:nvSpPr>
          <p:cNvPr id="32771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endParaRPr lang="en-US" u="sng" dirty="0">
              <a:solidFill>
                <a:srgbClr val="0000FF"/>
              </a:solidFill>
            </a:endParaRPr>
          </a:p>
          <a:p>
            <a:r>
              <a:rPr lang="nl-NL" dirty="0"/>
              <a:t>Nhóm 1, 2,3,4: Hãy đến tìm hiểu thêm máy dùng chất lỏng ở hiệu rửa xe ô tô con trên địa phương  quê em </a:t>
            </a:r>
          </a:p>
          <a:p>
            <a:r>
              <a:rPr lang="nl-NL" dirty="0"/>
              <a:t>Nhóm 5,6,7,8: Tìm hiểu về những hiện tượng, thí nghiệm chứng tỏ sự tồn tại của áp suất khí quyển</a:t>
            </a:r>
            <a:endParaRPr lang="en-US" dirty="0"/>
          </a:p>
          <a:p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8.5- 8.10.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       </a:t>
            </a:r>
          </a:p>
        </p:txBody>
      </p:sp>
      <p:pic>
        <p:nvPicPr>
          <p:cNvPr id="4" name="Picture 11" descr="j01953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2209800" cy="22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✨✨✨ Máy đào thủy lực - ĐỒ CHƠI STEM - PHÁT TRIỂN TRÍ TUỆ - GIÁO DỤC STEM (https---dochoistem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" y="228600"/>
            <a:ext cx="8458200" cy="634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914400" y="152400"/>
            <a:ext cx="7010400" cy="138499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nâng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”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3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Minute Timer with Music for Kids! Countdown Videos HD!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781800" y="5105400"/>
            <a:ext cx="2133600" cy="16002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76400"/>
            <a:ext cx="2667000" cy="2438400"/>
          </a:xfrm>
          <a:prstGeom prst="rect">
            <a:avLst/>
          </a:prstGeom>
        </p:spPr>
      </p:pic>
      <p:pic>
        <p:nvPicPr>
          <p:cNvPr id="7" name="Picture 6" descr="xi-lanh-5-chie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905000"/>
            <a:ext cx="2633524" cy="1966913"/>
          </a:xfrm>
          <a:prstGeom prst="rect">
            <a:avLst/>
          </a:prstGeom>
        </p:spPr>
      </p:pic>
      <p:pic>
        <p:nvPicPr>
          <p:cNvPr id="8" name="Picture 7" descr="ong-tub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1905000"/>
            <a:ext cx="2362200" cy="1981200"/>
          </a:xfrm>
          <a:prstGeom prst="rect">
            <a:avLst/>
          </a:prstGeom>
        </p:spPr>
      </p:pic>
      <p:pic>
        <p:nvPicPr>
          <p:cNvPr id="9" name="Picture 8" descr="keo-nen-nhỏ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267200"/>
            <a:ext cx="2286000" cy="2000250"/>
          </a:xfrm>
          <a:prstGeom prst="rect">
            <a:avLst/>
          </a:prstGeom>
        </p:spPr>
      </p:pic>
      <p:pic>
        <p:nvPicPr>
          <p:cNvPr id="10" name="Picture 9" descr="downloa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4191000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74"/>
            <a:ext cx="9143999" cy="6845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37171" cy="713151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421310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74"/>
            <a:ext cx="1828800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29" y="5203051"/>
            <a:ext cx="1085084" cy="15543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6105526"/>
            <a:ext cx="7826828" cy="752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1" y="1524000"/>
            <a:ext cx="6858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</a:rPr>
              <a:t>Hãy</a:t>
            </a:r>
            <a:r>
              <a:rPr lang="en-US" sz="3600" i="1" dirty="0">
                <a:solidFill>
                  <a:schemeClr val="bg1"/>
                </a:solidFill>
              </a:rPr>
              <a:t> so </a:t>
            </a:r>
            <a:r>
              <a:rPr lang="en-US" sz="3600" i="1" dirty="0" err="1">
                <a:solidFill>
                  <a:schemeClr val="bg1"/>
                </a:solidFill>
              </a:rPr>
              <a:t>sánh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áp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suất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tại</a:t>
            </a:r>
            <a:r>
              <a:rPr lang="en-US" sz="3600" i="1" dirty="0">
                <a:solidFill>
                  <a:schemeClr val="bg1"/>
                </a:solidFill>
              </a:rPr>
              <a:t> 2 </a:t>
            </a:r>
            <a:r>
              <a:rPr lang="en-US" sz="3600" i="1" dirty="0" err="1">
                <a:solidFill>
                  <a:schemeClr val="bg1"/>
                </a:solidFill>
              </a:rPr>
              <a:t>điểm</a:t>
            </a:r>
            <a:r>
              <a:rPr lang="en-US" sz="3600" i="1" dirty="0">
                <a:solidFill>
                  <a:schemeClr val="bg1"/>
                </a:solidFill>
              </a:rPr>
              <a:t> A </a:t>
            </a:r>
            <a:r>
              <a:rPr lang="en-US" sz="3600" i="1" dirty="0" err="1">
                <a:solidFill>
                  <a:schemeClr val="bg1"/>
                </a:solidFill>
              </a:rPr>
              <a:t>và</a:t>
            </a:r>
            <a:r>
              <a:rPr lang="en-US" sz="3600" i="1" dirty="0">
                <a:solidFill>
                  <a:schemeClr val="bg1"/>
                </a:solidFill>
              </a:rPr>
              <a:t> B </a:t>
            </a:r>
            <a:r>
              <a:rPr lang="en-US" sz="3600" i="1" dirty="0" err="1">
                <a:solidFill>
                  <a:schemeClr val="bg1"/>
                </a:solidFill>
              </a:rPr>
              <a:t>trong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hình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vẽ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đây</a:t>
            </a:r>
            <a:r>
              <a:rPr lang="en-US" sz="3600" i="1" dirty="0">
                <a:solidFill>
                  <a:schemeClr val="bg1"/>
                </a:solidFill>
              </a:rPr>
              <a:t>: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  <a:p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3810000"/>
            <a:ext cx="3695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Đáp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án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800" i="1" dirty="0">
                <a:solidFill>
                  <a:schemeClr val="bg1"/>
                </a:solidFill>
              </a:rPr>
              <a:t>: </a:t>
            </a:r>
            <a:r>
              <a:rPr lang="en-US" sz="4800" i="1" dirty="0" err="1">
                <a:solidFill>
                  <a:schemeClr val="bg1"/>
                </a:solidFill>
              </a:rPr>
              <a:t>p</a:t>
            </a:r>
            <a:r>
              <a:rPr lang="en-US" sz="2400" b="1" i="1" dirty="0" err="1">
                <a:solidFill>
                  <a:schemeClr val="bg1"/>
                </a:solidFill>
              </a:rPr>
              <a:t>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5400" i="1" dirty="0">
                <a:solidFill>
                  <a:schemeClr val="bg1"/>
                </a:solidFill>
              </a:rPr>
              <a:t>= </a:t>
            </a:r>
            <a:r>
              <a:rPr lang="en-US" sz="5400" i="1" dirty="0" err="1">
                <a:solidFill>
                  <a:schemeClr val="bg1"/>
                </a:solidFill>
              </a:rPr>
              <a:t>p</a:t>
            </a:r>
            <a:r>
              <a:rPr lang="en-US" sz="2400" b="1" i="1" dirty="0" err="1">
                <a:solidFill>
                  <a:schemeClr val="bg1"/>
                </a:solidFill>
              </a:rPr>
              <a:t>B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762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181600" y="2667000"/>
            <a:ext cx="2133600" cy="2743200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Magnetic Disk 12"/>
          <p:cNvSpPr/>
          <p:nvPr/>
        </p:nvSpPr>
        <p:spPr>
          <a:xfrm>
            <a:off x="5181600" y="3657600"/>
            <a:ext cx="2133600" cy="1752600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0000"/>
              </a:solidFill>
            </a:endParaRPr>
          </a:p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A            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7400" y="47244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29400" y="4724400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4" idx="7"/>
            <a:endCxn id="15" idx="1"/>
          </p:cNvCxnSpPr>
          <p:nvPr/>
        </p:nvCxnSpPr>
        <p:spPr>
          <a:xfrm rot="5400000" flipH="1" flipV="1">
            <a:off x="6286500" y="4381500"/>
            <a:ext cx="1588" cy="7081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0"/>
          <a:stretch>
            <a:fillRect/>
          </a:stretch>
        </p:blipFill>
        <p:spPr>
          <a:xfrm>
            <a:off x="1447800" y="5029200"/>
            <a:ext cx="990600" cy="990600"/>
          </a:xfrm>
          <a:prstGeom prst="rect">
            <a:avLst/>
          </a:prstGeom>
        </p:spPr>
      </p:pic>
      <p:sp>
        <p:nvSpPr>
          <p:cNvPr id="19" name="5-Point Star 18">
            <a:hlinkClick r:id="rId11" action="ppaction://hlinksldjump"/>
          </p:cNvPr>
          <p:cNvSpPr/>
          <p:nvPr/>
        </p:nvSpPr>
        <p:spPr>
          <a:xfrm>
            <a:off x="2971800" y="5029200"/>
            <a:ext cx="685800" cy="762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74"/>
            <a:ext cx="9143999" cy="68451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027"/>
            <a:ext cx="8937171" cy="713151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122317" y="1421310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74"/>
            <a:ext cx="1981200" cy="167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29" y="5203051"/>
            <a:ext cx="1085084" cy="15543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6105526"/>
            <a:ext cx="7826828" cy="752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600200"/>
            <a:ext cx="6943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Nguyên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tắc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hoạt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ống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ti</a:t>
            </a:r>
            <a:r>
              <a:rPr lang="en-US" sz="3200" dirty="0">
                <a:solidFill>
                  <a:schemeClr val="bg1"/>
                </a:solidFill>
              </a:rPr>
              <a:t> ô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762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3</a:t>
            </a:r>
          </a:p>
        </p:txBody>
      </p:sp>
      <p:pic>
        <p:nvPicPr>
          <p:cNvPr id="10" name="Picture 9" descr="IMG_755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2209800"/>
            <a:ext cx="7772400" cy="4419600"/>
          </a:xfrm>
          <a:prstGeom prst="rect">
            <a:avLst/>
          </a:prstGeom>
        </p:spPr>
      </p:pic>
      <p:sp>
        <p:nvSpPr>
          <p:cNvPr id="12" name="5-Point Star 11">
            <a:hlinkClick r:id="rId10" action="ppaction://hlinksldjump"/>
          </p:cNvPr>
          <p:cNvSpPr/>
          <p:nvPr/>
        </p:nvSpPr>
        <p:spPr>
          <a:xfrm>
            <a:off x="7543800" y="5257800"/>
            <a:ext cx="685800" cy="7620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0657" y="2057400"/>
            <a:ext cx="76482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057" y="278261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06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/>
          <a:stretch/>
        </p:blipFill>
        <p:spPr>
          <a:xfrm>
            <a:off x="-32657" y="-4864"/>
            <a:ext cx="9143999" cy="6862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228600"/>
            <a:ext cx="4267200" cy="42672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23900" b="1" cap="none" spc="0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14903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9513"/>
            <a:ext cx="8686800" cy="76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 đình, cha mẹ mất sớm nên hai anh em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427202"/>
            <a:ext cx="81359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xửa ngày xưa, ở một ngôi làng nọ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418" y="2646402"/>
            <a:ext cx="86950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 nhau mà 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gười anh lười biếng, ham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256002"/>
            <a:ext cx="85154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lành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7" name="Bản ghi Mới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467600" y="48006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24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292&quot;&gt;&lt;object type=&quot;3&quot; unique_id=&quot;10293&quot;&gt;&lt;property id=&quot;20148&quot; value=&quot;5&quot;/&gt;&lt;property id=&quot;20300&quot; value=&quot;Slide 2&quot;/&gt;&lt;property id=&quot;20307&quot; value=&quot;256&quot;/&gt;&lt;/object&gt;&lt;object type=&quot;3&quot; unique_id=&quot;10294&quot;&gt;&lt;property id=&quot;20148&quot; value=&quot;5&quot;/&gt;&lt;property id=&quot;20300&quot; value=&quot;Slide 3&quot;/&gt;&lt;property id=&quot;20307&quot; value=&quot;260&quot;/&gt;&lt;/object&gt;&lt;object type=&quot;3&quot; unique_id=&quot;10295&quot;&gt;&lt;property id=&quot;20148&quot; value=&quot;5&quot;/&gt;&lt;property id=&quot;20300&quot; value=&quot;Slide 4&quot;/&gt;&lt;property id=&quot;20307&quot; value=&quot;257&quot;/&gt;&lt;/object&gt;&lt;object type=&quot;3&quot; unique_id=&quot;10296&quot;&gt;&lt;property id=&quot;20148&quot; value=&quot;5&quot;/&gt;&lt;property id=&quot;20300&quot; value=&quot;Slide 5&quot;/&gt;&lt;property id=&quot;20307&quot; value=&quot;259&quot;/&gt;&lt;/object&gt;&lt;object type=&quot;3&quot; unique_id=&quot;10299&quot;&gt;&lt;property id=&quot;20148&quot; value=&quot;5&quot;/&gt;&lt;property id=&quot;20300&quot; value=&quot;Slide 8&quot;/&gt;&lt;property id=&quot;20307&quot; value=&quot;262&quot;/&gt;&lt;/object&gt;&lt;object type=&quot;3&quot; unique_id=&quot;10301&quot;&gt;&lt;property id=&quot;20148&quot; value=&quot;5&quot;/&gt;&lt;property id=&quot;20300&quot; value=&quot;Slide 9&quot;/&gt;&lt;property id=&quot;20307&quot; value=&quot;263&quot;/&gt;&lt;/object&gt;&lt;object type=&quot;3&quot; unique_id=&quot;10302&quot;&gt;&lt;property id=&quot;20148&quot; value=&quot;5&quot;/&gt;&lt;property id=&quot;20300&quot; value=&quot;Slide 7&quot;/&gt;&lt;property id=&quot;20307&quot; value=&quot;264&quot;/&gt;&lt;/object&gt;&lt;object type=&quot;3&quot; unique_id=&quot;10303&quot;&gt;&lt;property id=&quot;20148&quot; value=&quot;5&quot;/&gt;&lt;property id=&quot;20300&quot; value=&quot;Slide 10&quot;/&gt;&lt;property id=&quot;20307&quot; value=&quot;265&quot;/&gt;&lt;/object&gt;&lt;object type=&quot;3&quot; unique_id=&quot;10304&quot;&gt;&lt;property id=&quot;20148&quot; value=&quot;5&quot;/&gt;&lt;property id=&quot;20300&quot; value=&quot;Slide 11&quot;/&gt;&lt;property id=&quot;20307&quot; value=&quot;266&quot;/&gt;&lt;/object&gt;&lt;object type=&quot;3&quot; unique_id=&quot;10305&quot;&gt;&lt;property id=&quot;20148&quot; value=&quot;5&quot;/&gt;&lt;property id=&quot;20300&quot; value=&quot;Slide 12&quot;/&gt;&lt;property id=&quot;20307&quot; value=&quot;267&quot;/&gt;&lt;/object&gt;&lt;object type=&quot;3&quot; unique_id=&quot;10306&quot;&gt;&lt;property id=&quot;20148&quot; value=&quot;5&quot;/&gt;&lt;property id=&quot;20300&quot; value=&quot;Slide 13&quot;/&gt;&lt;property id=&quot;20307&quot; value=&quot;268&quot;/&gt;&lt;/object&gt;&lt;object type=&quot;3&quot; unique_id=&quot;10307&quot;&gt;&lt;property id=&quot;20148&quot; value=&quot;5&quot;/&gt;&lt;property id=&quot;20300&quot; value=&quot;Slide 14&quot;/&gt;&lt;property id=&quot;20307&quot; value=&quot;269&quot;/&gt;&lt;/object&gt;&lt;object type=&quot;3&quot; unique_id=&quot;10308&quot;&gt;&lt;property id=&quot;20148&quot; value=&quot;5&quot;/&gt;&lt;property id=&quot;20300&quot; value=&quot;Slide 15&quot;/&gt;&lt;property id=&quot;20307&quot; value=&quot;270&quot;/&gt;&lt;/object&gt;&lt;object type=&quot;3&quot; unique_id=&quot;10312&quot;&gt;&lt;property id=&quot;20148&quot; value=&quot;5&quot;/&gt;&lt;property id=&quot;20300&quot; value=&quot;Slide 19&quot;/&gt;&lt;property id=&quot;20307&quot; value=&quot;273&quot;/&gt;&lt;/object&gt;&lt;object type=&quot;3&quot; unique_id=&quot;10313&quot;&gt;&lt;property id=&quot;20148&quot; value=&quot;5&quot;/&gt;&lt;property id=&quot;20300&quot; value=&quot;Slide 20&quot;/&gt;&lt;property id=&quot;20307&quot; value=&quot;272&quot;/&gt;&lt;/object&gt;&lt;object type=&quot;3&quot; unique_id=&quot;10314&quot;&gt;&lt;property id=&quot;20148&quot; value=&quot;5&quot;/&gt;&lt;property id=&quot;20300&quot; value=&quot;Slide 21&quot;/&gt;&lt;property id=&quot;20307&quot; value=&quot;274&quot;/&gt;&lt;/object&gt;&lt;object type=&quot;3&quot; unique_id=&quot;10315&quot;&gt;&lt;property id=&quot;20148&quot; value=&quot;5&quot;/&gt;&lt;property id=&quot;20300&quot; value=&quot;Slide 22&quot;/&gt;&lt;property id=&quot;20307&quot; value=&quot;275&quot;/&gt;&lt;/object&gt;&lt;object type=&quot;3&quot; unique_id=&quot;10316&quot;&gt;&lt;property id=&quot;20148&quot; value=&quot;5&quot;/&gt;&lt;property id=&quot;20300&quot; value=&quot;Slide 23&quot;/&gt;&lt;property id=&quot;20307&quot; value=&quot;276&quot;/&gt;&lt;/object&gt;&lt;object type=&quot;3&quot; unique_id=&quot;10317&quot;&gt;&lt;property id=&quot;20148&quot; value=&quot;5&quot;/&gt;&lt;property id=&quot;20300&quot; value=&quot;Slide 25&quot;/&gt;&lt;property id=&quot;20307&quot; value=&quot;280&quot;/&gt;&lt;/object&gt;&lt;object type=&quot;3&quot; unique_id=&quot;10318&quot;&gt;&lt;property id=&quot;20148&quot; value=&quot;5&quot;/&gt;&lt;property id=&quot;20300&quot; value=&quot;Slide 26&quot;/&gt;&lt;property id=&quot;20307&quot; value=&quot;281&quot;/&gt;&lt;/object&gt;&lt;object type=&quot;3&quot; unique_id=&quot;10319&quot;&gt;&lt;property id=&quot;20148&quot; value=&quot;5&quot;/&gt;&lt;property id=&quot;20300&quot; value=&quot;Slide 30&quot;/&gt;&lt;property id=&quot;20307&quot; value=&quot;290&quot;/&gt;&lt;/object&gt;&lt;object type=&quot;3&quot; unique_id=&quot;10320&quot;&gt;&lt;property id=&quot;20148&quot; value=&quot;5&quot;/&gt;&lt;property id=&quot;20300&quot; value=&quot;Slide 31&quot;/&gt;&lt;property id=&quot;20307&quot; value=&quot;282&quot;/&gt;&lt;/object&gt;&lt;object type=&quot;3&quot; unique_id=&quot;10669&quot;&gt;&lt;property id=&quot;20148&quot; value=&quot;5&quot;/&gt;&lt;property id=&quot;20300&quot; value=&quot;Slide 6&quot;/&gt;&lt;property id=&quot;20307&quot; value=&quot;300&quot;/&gt;&lt;/object&gt;&lt;object type=&quot;3&quot; unique_id=&quot;12348&quot;&gt;&lt;property id=&quot;20148&quot; value=&quot;5&quot;/&gt;&lt;property id=&quot;20300&quot; value=&quot;Slide 18&quot;/&gt;&lt;property id=&quot;20307&quot; value=&quot;301&quot;/&gt;&lt;/object&gt;&lt;object type=&quot;3&quot; unique_id=&quot;14273&quot;&gt;&lt;property id=&quot;20148&quot; value=&quot;5&quot;/&gt;&lt;property id=&quot;20300&quot; value=&quot;Slide 27&quot;/&gt;&lt;property id=&quot;20307&quot; value=&quot;303&quot;/&gt;&lt;/object&gt;&lt;object type=&quot;3&quot; unique_id=&quot;14827&quot;&gt;&lt;property id=&quot;20148&quot; value=&quot;5&quot;/&gt;&lt;property id=&quot;20300&quot; value=&quot;Slide 1&quot;/&gt;&lt;property id=&quot;20307&quot; value=&quot;305&quot;/&gt;&lt;/object&gt;&lt;object type=&quot;3&quot; unique_id=&quot;15084&quot;&gt;&lt;property id=&quot;20148&quot; value=&quot;5&quot;/&gt;&lt;property id=&quot;20300&quot; value=&quot;Slide 36&quot;/&gt;&lt;property id=&quot;20307&quot; value=&quot;307&quot;/&gt;&lt;/object&gt;&lt;object type=&quot;3&quot; unique_id=&quot;15085&quot;&gt;&lt;property id=&quot;20148&quot; value=&quot;5&quot;/&gt;&lt;property id=&quot;20300&quot; value=&quot;Slide 33&quot;/&gt;&lt;property id=&quot;20307&quot; value=&quot;308&quot;/&gt;&lt;/object&gt;&lt;object type=&quot;3&quot; unique_id=&quot;15086&quot;&gt;&lt;property id=&quot;20148&quot; value=&quot;5&quot;/&gt;&lt;property id=&quot;20300&quot; value=&quot;Slide 37&quot;/&gt;&lt;property id=&quot;20307&quot; value=&quot;309&quot;/&gt;&lt;/object&gt;&lt;object type=&quot;3&quot; unique_id=&quot;15293&quot;&gt;&lt;property id=&quot;20148&quot; value=&quot;5&quot;/&gt;&lt;property id=&quot;20300&quot; value=&quot;Slide 38&quot;/&gt;&lt;property id=&quot;20307&quot; value=&quot;311&quot;/&gt;&lt;/object&gt;&lt;object type=&quot;3&quot; unique_id=&quot;15552&quot;&gt;&lt;property id=&quot;20148&quot; value=&quot;5&quot;/&gt;&lt;property id=&quot;20300&quot; value=&quot;Slide 17&quot;/&gt;&lt;property id=&quot;20307&quot; value=&quot;312&quot;/&gt;&lt;/object&gt;&lt;object type=&quot;3&quot; unique_id=&quot;15739&quot;&gt;&lt;property id=&quot;20148&quot; value=&quot;5&quot;/&gt;&lt;property id=&quot;20300&quot; value=&quot;Slide 24&quot;/&gt;&lt;property id=&quot;20307&quot; value=&quot;313&quot;/&gt;&lt;/object&gt;&lt;object type=&quot;3&quot; unique_id=&quot;15852&quot;&gt;&lt;property id=&quot;20148&quot; value=&quot;5&quot;/&gt;&lt;property id=&quot;20300&quot; value=&quot;Slide 28&quot;/&gt;&lt;property id=&quot;20307&quot; value=&quot;315&quot;/&gt;&lt;/object&gt;&lt;object type=&quot;3&quot; unique_id=&quot;15853&quot;&gt;&lt;property id=&quot;20148&quot; value=&quot;5&quot;/&gt;&lt;property id=&quot;20300&quot; value=&quot;Slide 29&quot;/&gt;&lt;property id=&quot;20307&quot; value=&quot;316&quot;/&gt;&lt;/object&gt;&lt;object type=&quot;3&quot; unique_id=&quot;15854&quot;&gt;&lt;property id=&quot;20148&quot; value=&quot;5&quot;/&gt;&lt;property id=&quot;20300&quot; value=&quot;Slide 35&quot;/&gt;&lt;property id=&quot;20307&quot; value=&quot;317&quot;/&gt;&lt;/object&gt;&lt;object type=&quot;3&quot; unique_id=&quot;16015&quot;&gt;&lt;property id=&quot;20148&quot; value=&quot;5&quot;/&gt;&lt;property id=&quot;20300&quot; value=&quot;Slide 32&quot;/&gt;&lt;property id=&quot;20307&quot; value=&quot;319&quot;/&gt;&lt;/object&gt;&lt;object type=&quot;3&quot; unique_id=&quot;16016&quot;&gt;&lt;property id=&quot;20148&quot; value=&quot;5&quot;/&gt;&lt;property id=&quot;20300&quot; value=&quot;Slide 34&quot;/&gt;&lt;property id=&quot;20307&quot; value=&quot;318&quot;/&gt;&lt;/object&gt;&lt;object type=&quot;3&quot; unique_id=&quot;16325&quot;&gt;&lt;property id=&quot;20148&quot; value=&quot;5&quot;/&gt;&lt;property id=&quot;20300&quot; value=&quot;Slide 16&quot;/&gt;&lt;property id=&quot;20307&quot; value=&quot;320&quot;/&gt;&lt;/object&gt;&lt;/object&gt;&lt;object type=&quot;8&quot; unique_id=&quot;1037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6945</TotalTime>
  <Words>1189</Words>
  <Application>Microsoft Macintosh PowerPoint</Application>
  <PresentationFormat>On-screen Show (4:3)</PresentationFormat>
  <Paragraphs>194</Paragraphs>
  <Slides>46</Slides>
  <Notes>5</Notes>
  <HiddenSlides>0</HiddenSlides>
  <MMClips>27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Algerian</vt:lpstr>
      <vt:lpstr>Arial</vt:lpstr>
      <vt:lpstr>Calibri</vt:lpstr>
      <vt:lpstr>Times New Roman</vt:lpstr>
      <vt:lpstr>VNI-Duff</vt:lpstr>
      <vt:lpstr>方正少儿简体</vt:lpstr>
      <vt:lpstr>Office Theme</vt:lpstr>
      <vt:lpstr>Clip</vt:lpstr>
      <vt:lpstr>Equation.3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- Nguyên lí về áp suất chất lỏng:    Áp suất tác dụng lên chất lỏng đựng trong bình kín  được chất lỏng truyền đi nguyên vẹn theo mọi hướng trong lòng chất lỏng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 Tác dụng một lực 600N lên pít tông nhỏ của máy thuỷ lực. Biết diện tích của pít tông nhỏ là S1=3cm2 của pít tông lớn là S2 = 300cm2. Tính lực tác dụng lên pít tông lớn. 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654</cp:revision>
  <dcterms:created xsi:type="dcterms:W3CDTF">2019-02-22T05:07:13Z</dcterms:created>
  <dcterms:modified xsi:type="dcterms:W3CDTF">2024-01-29T03:15:43Z</dcterms:modified>
</cp:coreProperties>
</file>