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2" r:id="rId3"/>
    <p:sldId id="263" r:id="rId4"/>
    <p:sldId id="264" r:id="rId5"/>
    <p:sldId id="265" r:id="rId6"/>
    <p:sldId id="266" r:id="rId7"/>
    <p:sldId id="260" r:id="rId8"/>
    <p:sldId id="259" r:id="rId9"/>
    <p:sldId id="258" r:id="rId10"/>
    <p:sldId id="261" r:id="rId11"/>
    <p:sldId id="267" r:id="rId12"/>
    <p:sldId id="268" r:id="rId13"/>
    <p:sldId id="270" r:id="rId14"/>
    <p:sldId id="269" r:id="rId15"/>
    <p:sldId id="272" r:id="rId16"/>
    <p:sldId id="275" r:id="rId17"/>
    <p:sldId id="273" r:id="rId18"/>
    <p:sldId id="271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CE175-2A51-4CEE-A93B-032AF4277462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58540-F0AB-47CC-81E4-7DC638123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60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8009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86186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6B56272-4471-4732-A017-4266BB0031EE}" type="slidenum">
              <a:rPr lang="zh-CN" altLang="en-US">
                <a:latin typeface="等线"/>
                <a:ea typeface="等线"/>
                <a:cs typeface="等线"/>
              </a:rPr>
              <a:pPr/>
              <a:t>10</a:t>
            </a:fld>
            <a:endParaRPr lang="en-US" altLang="zh-CN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44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6B56272-4471-4732-A017-4266BB0031EE}" type="slidenum">
              <a:rPr lang="zh-CN" altLang="en-US">
                <a:latin typeface="等线"/>
                <a:ea typeface="等线"/>
                <a:cs typeface="等线"/>
              </a:rPr>
              <a:pPr/>
              <a:t>11</a:t>
            </a:fld>
            <a:endParaRPr lang="en-US" altLang="zh-CN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386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D2220A5-CEEA-4D97-940F-300A4C4EF4FA}" type="slidenum">
              <a:rPr lang="zh-CN" altLang="en-US">
                <a:latin typeface="等线"/>
                <a:ea typeface="等线"/>
                <a:cs typeface="等线"/>
              </a:rPr>
              <a:pPr/>
              <a:t>12</a:t>
            </a:fld>
            <a:endParaRPr lang="en-US" altLang="zh-CN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13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7814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781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781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736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933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42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1550102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9273119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57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808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605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8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591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63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215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369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8EEB8-5128-4B86-B7D2-0C47B360A657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81B07-9C5B-43AE-B8C1-5CBD0F22E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36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WAV"/><Relationship Id="rId7" Type="http://schemas.openxmlformats.org/officeDocument/2006/relationships/image" Target="../media/image4.gif"/><Relationship Id="rId12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11" Type="http://schemas.openxmlformats.org/officeDocument/2006/relationships/slide" Target="slide5.xml"/><Relationship Id="rId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58" y="0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3915620" y="35021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4346817" y="3057488"/>
            <a:ext cx="6950899" cy="707864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8849" y="3052616"/>
            <a:ext cx="3296373" cy="707864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40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Tiết 16- </a:t>
            </a:r>
            <a:r>
              <a:rPr lang="en-US" sz="40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vi-VN" sz="40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2984" y="1577066"/>
            <a:ext cx="609459" cy="60945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117187" y="1164611"/>
            <a:ext cx="10339707" cy="1569638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vi-VN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GIÁO DỤC THÁI ĐỘ SỐNG TÍCH CỰC KHI GẶP TÌNH HUỐNG CĂNG THẲNG CHO HỌC SINH LỚP 7 MÔN GIÁO DỤC CÔNG DÂN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4740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72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39738" y="249238"/>
            <a:ext cx="11312525" cy="608012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1397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cs typeface="Calibri" panose="020F0502020204030204" pitchFamily="34" charset="0"/>
            </a:endParaRPr>
          </a:p>
        </p:txBody>
      </p:sp>
      <p:pic>
        <p:nvPicPr>
          <p:cNvPr id="2662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17" y="249239"/>
            <a:ext cx="5537246" cy="650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9237"/>
            <a:ext cx="6078584" cy="650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4327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39738" y="249238"/>
            <a:ext cx="11312525" cy="608012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1397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cs typeface="Calibri" panose="020F0502020204030204" pitchFamily="34" charset="0"/>
            </a:endParaRP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1524000" y="381000"/>
            <a:ext cx="960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62" y="2837381"/>
            <a:ext cx="112014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412E69-5F50-422D-AE46-7A131E64D2EE}"/>
              </a:ext>
            </a:extLst>
          </p:cNvPr>
          <p:cNvSpPr txBox="1"/>
          <p:nvPr/>
        </p:nvSpPr>
        <p:spPr>
          <a:xfrm>
            <a:off x="1686232" y="1316802"/>
            <a:ext cx="927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267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39738" y="249238"/>
            <a:ext cx="11312525" cy="608012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1397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cs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55878" y="189271"/>
            <a:ext cx="10134600" cy="723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ỨNG PHÓ VỚI TÂM LÍ CĂNG THẲNG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838200" y="1371600"/>
            <a:ext cx="53340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II. KHÁM PHÁ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Cách ứng phó tích cực khi căng thẳng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nguyên nhân gây ra căng thẳng.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/>
          </p:cNvPr>
          <p:cNvCxnSpPr>
            <a:cxnSpLocks/>
          </p:cNvCxnSpPr>
          <p:nvPr/>
        </p:nvCxnSpPr>
        <p:spPr>
          <a:xfrm flipH="1">
            <a:off x="6219825" y="984250"/>
            <a:ext cx="33338" cy="544195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4" name="TextBox 2"/>
          <p:cNvSpPr txBox="1">
            <a:spLocks noChangeArrowheads="1"/>
          </p:cNvSpPr>
          <p:nvPr/>
        </p:nvSpPr>
        <p:spPr bwMode="auto">
          <a:xfrm>
            <a:off x="6400800" y="1371600"/>
            <a:ext cx="5257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TextBox 1"/>
          <p:cNvSpPr txBox="1">
            <a:spLocks noChangeArrowheads="1"/>
          </p:cNvSpPr>
          <p:nvPr/>
        </p:nvSpPr>
        <p:spPr bwMode="auto">
          <a:xfrm>
            <a:off x="6400800" y="1371600"/>
            <a:ext cx="5257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Đối mặt, suy nghĩ tích cực, không né </a:t>
            </a:r>
            <a:r>
              <a:rPr lang="pt-B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tránh-</a:t>
            </a:r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pt-B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 </a:t>
            </a:r>
            <a:r>
              <a:rPr lang="pt-B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động: hít sâu, thở ra từ từ, đi qua đi lại, uống nước, tự động viên mình...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sẻ- tìm kiếm sự giúp đỡ từ những người đáng tin cậy xung quanh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633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48" t="27220" r="10991" b="24031"/>
          <a:stretch/>
        </p:blipFill>
        <p:spPr>
          <a:xfrm>
            <a:off x="257578" y="218942"/>
            <a:ext cx="11629622" cy="6312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95222" y="5527894"/>
            <a:ext cx="3962027" cy="646181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sz="359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59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9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59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599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09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1000">
        <p:circle/>
      </p:transition>
    </mc:Choice>
    <mc:Fallback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" y="0"/>
            <a:ext cx="12187592" cy="6855520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xmlns="" id="{37F1FAC0-4B34-47D5-82CA-39D807B04CD7}"/>
              </a:ext>
            </a:extLst>
          </p:cNvPr>
          <p:cNvSpPr txBox="1"/>
          <p:nvPr/>
        </p:nvSpPr>
        <p:spPr>
          <a:xfrm>
            <a:off x="3162479" y="1691004"/>
            <a:ext cx="5603089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199" b="1" dirty="0" err="1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7199" b="1" dirty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199" b="1" dirty="0" err="1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tập</a:t>
            </a:r>
            <a:endParaRPr lang="en-US" altLang="zh-CN" sz="7199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3915620" y="35021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xmlns="" val="1120503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2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592" cy="6855520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xmlns="" id="{37F1FAC0-4B34-47D5-82CA-39D807B04CD7}"/>
              </a:ext>
            </a:extLst>
          </p:cNvPr>
          <p:cNvSpPr txBox="1"/>
          <p:nvPr/>
        </p:nvSpPr>
        <p:spPr>
          <a:xfrm>
            <a:off x="850007" y="609179"/>
            <a:ext cx="1014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 smtClean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PHẦN THI: XỬ LÍ TÌNH HUỐNG</a:t>
            </a:r>
            <a:endParaRPr lang="en-US" altLang="zh-CN" sz="4800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4070167" y="1647638"/>
            <a:ext cx="4295235" cy="182228"/>
            <a:chOff x="1839287" y="5184146"/>
            <a:chExt cx="2767715" cy="95254"/>
          </a:xfrm>
        </p:grpSpPr>
        <p:grpSp>
          <p:nvGrpSpPr>
            <p:cNvPr id="4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5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6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7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0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2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13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5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7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18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20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21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9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7" name="TextBox 46"/>
          <p:cNvSpPr txBox="1"/>
          <p:nvPr/>
        </p:nvSpPr>
        <p:spPr>
          <a:xfrm>
            <a:off x="1931831" y="1609859"/>
            <a:ext cx="88864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Thể lệ:</a:t>
            </a:r>
          </a:p>
          <a:p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-Lớp chia làm hai đội, mỗi đội chuẩn bị tình huống gặp phải trong đời sống</a:t>
            </a:r>
          </a:p>
          <a:p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-Lần lượt từng đội đưa ra tình huống (không quá 2 phút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Đội còn lại cần nhận diện, phân tích nguyên nhân và đưa ra cách ứng phó tích cực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không quá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5 phút). </a:t>
            </a:r>
          </a:p>
          <a:p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-Đội đưa ra tình huống sẽ trình bày đáp án của mình.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503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66671" y="759853"/>
          <a:ext cx="10844014" cy="534881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913152"/>
                <a:gridCol w="1501305"/>
                <a:gridCol w="1429557"/>
              </a:tblGrid>
              <a:tr h="372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934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đội trưởng giới thiệu và dẫn dắt các phần.</a:t>
                      </a:r>
                      <a:endParaRPr lang="en-US" sz="28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573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ình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huống đưa ra đúng yêu cầu.</a:t>
                      </a:r>
                      <a:endParaRPr lang="en-US" sz="28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790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sáng tạo trong việc đưa ra tình huống.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568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ra đá án của tình huống thuyết phục.</a:t>
                      </a: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24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tích và xử lí hợp lí tình huống đội bạn đưa ra.</a:t>
                      </a: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1227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tin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s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ử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phù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96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Bảo đảm thời gian quy định.</a:t>
                      </a: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23515" y="0"/>
            <a:ext cx="418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ĐÁNH GIÁ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" y="0"/>
            <a:ext cx="12187592" cy="6855520"/>
          </a:xfrm>
          <a:prstGeom prst="rect">
            <a:avLst/>
          </a:prstGeom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xmlns="" id="{37F1FAC0-4B34-47D5-82CA-39D807B04CD7}"/>
              </a:ext>
            </a:extLst>
          </p:cNvPr>
          <p:cNvSpPr txBox="1"/>
          <p:nvPr/>
        </p:nvSpPr>
        <p:spPr>
          <a:xfrm>
            <a:off x="3162479" y="1691004"/>
            <a:ext cx="5603089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199" b="1" dirty="0" smtClean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</a:t>
            </a:r>
            <a:r>
              <a:rPr lang="vi-VN" altLang="zh-CN" sz="7199" b="1" dirty="0" smtClean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á thư gửi cô</a:t>
            </a:r>
            <a:endParaRPr lang="en-US" altLang="zh-CN" sz="7199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26634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" y="0"/>
            <a:ext cx="12187592" cy="6855520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xmlns="" id="{37F1FAC0-4B34-47D5-82CA-39D807B04CD7}"/>
              </a:ext>
            </a:extLst>
          </p:cNvPr>
          <p:cNvSpPr txBox="1"/>
          <p:nvPr/>
        </p:nvSpPr>
        <p:spPr>
          <a:xfrm>
            <a:off x="2588654" y="1691004"/>
            <a:ext cx="79462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 smtClean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Hướng dẫn về nhà</a:t>
            </a:r>
          </a:p>
          <a:p>
            <a:pPr>
              <a:buFontTx/>
              <a:buChar char="-"/>
            </a:pPr>
            <a:r>
              <a:rPr lang="vi-VN" altLang="zh-CN" sz="2800" b="1" dirty="0" smtClean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 thuộc nội dung kiến thức</a:t>
            </a:r>
          </a:p>
          <a:p>
            <a:pPr>
              <a:buFontTx/>
              <a:buChar char="-"/>
            </a:pPr>
            <a:r>
              <a:rPr lang="vi-VN" altLang="zh-CN" sz="2800" b="1" dirty="0" smtClean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 thành lá thư gửi cô</a:t>
            </a:r>
          </a:p>
          <a:p>
            <a:pPr>
              <a:buFontTx/>
              <a:buChar char="-"/>
            </a:pPr>
            <a:r>
              <a:rPr lang="vi-VN" altLang="zh-CN" sz="2800" b="1" dirty="0" smtClean="0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Đọc trước bài 7</a:t>
            </a:r>
            <a:endParaRPr lang="en-US" altLang="zh-CN" sz="2800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503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UIDEHOC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5131.145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182600" y="51816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16332" y="195647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  <a:r>
              <a:rPr lang="vi-VN" sz="3600" b="1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LỘC ĐẦU XUÂN</a:t>
            </a:r>
            <a:endParaRPr lang="en-US" sz="36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2354" y="5178609"/>
            <a:ext cx="1007751" cy="1464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3237" y="223238"/>
            <a:ext cx="714375" cy="1190625"/>
          </a:xfrm>
          <a:prstGeom prst="rect">
            <a:avLst/>
          </a:prstGeom>
        </p:spPr>
      </p:pic>
      <p:pic>
        <p:nvPicPr>
          <p:cNvPr id="11" name="Picture 10" descr="images (17)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 b="8684"/>
          <a:stretch>
            <a:fillRect/>
          </a:stretch>
        </p:blipFill>
        <p:spPr>
          <a:xfrm>
            <a:off x="-107577" y="1528201"/>
            <a:ext cx="3716151" cy="3393423"/>
          </a:xfrm>
          <a:prstGeom prst="rect">
            <a:avLst/>
          </a:prstGeom>
        </p:spPr>
      </p:pic>
      <p:pic>
        <p:nvPicPr>
          <p:cNvPr id="17" name="Picture 16" descr="images (17)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/>
          <a:srcRect b="7719"/>
          <a:stretch>
            <a:fillRect/>
          </a:stretch>
        </p:blipFill>
        <p:spPr>
          <a:xfrm>
            <a:off x="2559423" y="1505789"/>
            <a:ext cx="3716151" cy="3429282"/>
          </a:xfrm>
          <a:prstGeom prst="rect">
            <a:avLst/>
          </a:prstGeom>
        </p:spPr>
      </p:pic>
      <p:pic>
        <p:nvPicPr>
          <p:cNvPr id="18" name="Picture 17" descr="images (17).jp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/>
          <a:srcRect b="7358"/>
          <a:stretch>
            <a:fillRect/>
          </a:stretch>
        </p:blipFill>
        <p:spPr>
          <a:xfrm>
            <a:off x="5437094" y="1599919"/>
            <a:ext cx="3716151" cy="3442728"/>
          </a:xfrm>
          <a:prstGeom prst="rect">
            <a:avLst/>
          </a:prstGeom>
        </p:spPr>
      </p:pic>
      <p:pic>
        <p:nvPicPr>
          <p:cNvPr id="19" name="Picture 18" descr="images (17)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9"/>
          <a:srcRect b="8443"/>
          <a:stretch>
            <a:fillRect/>
          </a:stretch>
        </p:blipFill>
        <p:spPr>
          <a:xfrm>
            <a:off x="8260976" y="1599918"/>
            <a:ext cx="3716151" cy="34023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98494" y="4935071"/>
            <a:ext cx="1210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1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2047" y="4885766"/>
            <a:ext cx="1210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2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0059" y="4939554"/>
            <a:ext cx="1210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1517" y="4979895"/>
            <a:ext cx="1210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4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4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20A096-3E6E-4450-9DE2-DAE86B15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7524" y="3276600"/>
            <a:ext cx="8305800" cy="3581400"/>
          </a:xfrm>
          <a:prstGeom prst="roundRect">
            <a:avLst/>
          </a:prstGeom>
          <a:solidFill>
            <a:srgbClr val="FFFF00">
              <a:alpha val="6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801" y="4696713"/>
            <a:ext cx="1467464" cy="21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0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7D2655-857A-40D4-97D9-5B7BE9311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038"/>
            <a:ext cx="12192000" cy="682752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801" y="4953925"/>
            <a:ext cx="1290483" cy="187550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48812" y="3043084"/>
            <a:ext cx="8305800" cy="3581400"/>
          </a:xfrm>
          <a:prstGeom prst="roundRect">
            <a:avLst/>
          </a:prstGeom>
          <a:solidFill>
            <a:srgbClr val="FFFF00">
              <a:alpha val="6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5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19252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4235A4-9807-4AC1-B052-4A2FA757A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801" y="4782451"/>
            <a:ext cx="1408470" cy="20469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70040" y="3193007"/>
            <a:ext cx="8305800" cy="3581400"/>
          </a:xfrm>
          <a:prstGeom prst="roundRect">
            <a:avLst/>
          </a:prstGeom>
          <a:solidFill>
            <a:srgbClr val="FFFF00">
              <a:alpha val="6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6535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7D1FA-6A35-4B0F-BAAB-9C3B309ED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801" y="4763729"/>
            <a:ext cx="1421351" cy="20656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69491" y="3323303"/>
            <a:ext cx="9360310" cy="3581400"/>
          </a:xfrm>
          <a:prstGeom prst="roundRect">
            <a:avLst/>
          </a:prstGeom>
          <a:solidFill>
            <a:srgbClr val="FFFF00">
              <a:alpha val="6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0554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76362711575090145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451" y="281648"/>
            <a:ext cx="11070174" cy="62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9746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4" y="1239"/>
            <a:ext cx="12189799" cy="6856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080" y="2210425"/>
            <a:ext cx="6194649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73527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>
        <p14:vortex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1563912" y="1297548"/>
            <a:ext cx="9922216" cy="2362975"/>
            <a:chOff x="1562068" y="1789966"/>
            <a:chExt cx="9924513" cy="2363522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1562068" y="3384047"/>
              <a:ext cx="99245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tích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cực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399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399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399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5527342" y="1789966"/>
              <a:ext cx="11849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599" b="1" spc="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6599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8390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505</Words>
  <Application>Microsoft Office PowerPoint</Application>
  <PresentationFormat>Custom</PresentationFormat>
  <Paragraphs>60</Paragraphs>
  <Slides>19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16</cp:revision>
  <dcterms:created xsi:type="dcterms:W3CDTF">2023-01-04T03:33:21Z</dcterms:created>
  <dcterms:modified xsi:type="dcterms:W3CDTF">2023-01-12T15:43:36Z</dcterms:modified>
</cp:coreProperties>
</file>