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Default Extension="wav" ContentType="audio/wav"/>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Default Extension="gif" ContentType="image/gif"/>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9"/>
  </p:notesMasterIdLst>
  <p:sldIdLst>
    <p:sldId id="328" r:id="rId2"/>
    <p:sldId id="256" r:id="rId3"/>
    <p:sldId id="360" r:id="rId4"/>
    <p:sldId id="260" r:id="rId5"/>
    <p:sldId id="329" r:id="rId6"/>
    <p:sldId id="338" r:id="rId7"/>
    <p:sldId id="352" r:id="rId8"/>
    <p:sldId id="351" r:id="rId9"/>
    <p:sldId id="333" r:id="rId10"/>
    <p:sldId id="335" r:id="rId11"/>
    <p:sldId id="336" r:id="rId12"/>
    <p:sldId id="330" r:id="rId13"/>
    <p:sldId id="356" r:id="rId14"/>
    <p:sldId id="294" r:id="rId15"/>
    <p:sldId id="302" r:id="rId16"/>
    <p:sldId id="361" r:id="rId17"/>
    <p:sldId id="359" r:id="rId18"/>
    <p:sldId id="293" r:id="rId19"/>
    <p:sldId id="355" r:id="rId20"/>
    <p:sldId id="357" r:id="rId21"/>
    <p:sldId id="341" r:id="rId22"/>
    <p:sldId id="363" r:id="rId23"/>
    <p:sldId id="340" r:id="rId24"/>
    <p:sldId id="342" r:id="rId25"/>
    <p:sldId id="358" r:id="rId26"/>
    <p:sldId id="362" r:id="rId27"/>
    <p:sldId id="269" r:id="rId28"/>
    <p:sldId id="307" r:id="rId29"/>
    <p:sldId id="308" r:id="rId30"/>
    <p:sldId id="349" r:id="rId31"/>
    <p:sldId id="350" r:id="rId32"/>
    <p:sldId id="310" r:id="rId33"/>
    <p:sldId id="311" r:id="rId34"/>
    <p:sldId id="313" r:id="rId35"/>
    <p:sldId id="278" r:id="rId36"/>
    <p:sldId id="298" r:id="rId37"/>
    <p:sldId id="31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CC"/>
    <a:srgbClr val="0C0CFC"/>
    <a:srgbClr val="FFFFCC"/>
    <a:srgbClr val="CC0000"/>
    <a:srgbClr val="CC00CC"/>
    <a:srgbClr val="D60093"/>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985" autoAdjust="0"/>
    <p:restoredTop sz="94660"/>
  </p:normalViewPr>
  <p:slideViewPr>
    <p:cSldViewPr snapToGrid="0">
      <p:cViewPr varScale="1">
        <p:scale>
          <a:sx n="71" d="100"/>
          <a:sy n="71" d="100"/>
        </p:scale>
        <p:origin x="-120"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DD4D0-F84A-4A76-94C3-BC92AE1B5B45}" type="datetimeFigureOut">
              <a:rPr lang="vi-VN" smtClean="0"/>
              <a:pPr/>
              <a:t>29/01/2024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B3B1C-34B6-4227-B4A9-F90B5AAA940A}" type="slidenum">
              <a:rPr lang="vi-VN" smtClean="0"/>
              <a:pPr/>
              <a:t>‹#›</a:t>
            </a:fld>
            <a:endParaRPr lang="vi-VN"/>
          </a:p>
        </p:txBody>
      </p:sp>
    </p:spTree>
    <p:extLst>
      <p:ext uri="{BB962C8B-B14F-4D97-AF65-F5344CB8AC3E}">
        <p14:creationId xmlns="" xmlns:p14="http://schemas.microsoft.com/office/powerpoint/2010/main" val="316338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 xmlns:a16="http://schemas.microsoft.com/office/drawing/2014/main" id="{EE9C1C8D-4EE0-4E4C-8206-F55233D093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a:extLst>
              <a:ext uri="{FF2B5EF4-FFF2-40B4-BE49-F238E27FC236}">
                <a16:creationId xmlns="" xmlns:a16="http://schemas.microsoft.com/office/drawing/2014/main" id="{C111A963-0376-4A68-8C08-9C94F8411ED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cs typeface="Arial" panose="020B0604020202020204" pitchFamily="34" charset="0"/>
            </a:endParaRPr>
          </a:p>
        </p:txBody>
      </p:sp>
      <p:sp>
        <p:nvSpPr>
          <p:cNvPr id="5124" name="Slide Number Placeholder 3">
            <a:extLst>
              <a:ext uri="{FF2B5EF4-FFF2-40B4-BE49-F238E27FC236}">
                <a16:creationId xmlns="" xmlns:a16="http://schemas.microsoft.com/office/drawing/2014/main" id="{FD9DC7FB-5FEB-4971-945F-13ED4FAD1BED}"/>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684F5B8-A35A-4047-9FC8-3E88B5CFC381}" type="slidenum">
              <a:rPr kumimoji="0" lang="en-US" altLang="vi-VN"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vi-VN"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18170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41F36-B7C5-4D48-8F07-369DC76ED0E0}"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12CD13-3645-46EF-B94D-BAFE572B7651}" type="slidenum">
              <a:rPr lang="zh-CN" altLang="en-US" smtClean="0"/>
              <a:pPr/>
              <a:t>‹#›</a:t>
            </a:fld>
            <a:endParaRPr lang="zh-CN" altLang="en-US"/>
          </a:p>
        </p:txBody>
      </p:sp>
    </p:spTree>
    <p:extLst>
      <p:ext uri="{BB962C8B-B14F-4D97-AF65-F5344CB8AC3E}">
        <p14:creationId xmlns="" xmlns:p14="http://schemas.microsoft.com/office/powerpoint/2010/main" val="7620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41F36-B7C5-4D48-8F07-369DC76ED0E0}"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12CD13-3645-46EF-B94D-BAFE572B7651}" type="slidenum">
              <a:rPr lang="zh-CN" altLang="en-US" smtClean="0"/>
              <a:pPr/>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76289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41F36-B7C5-4D48-8F07-369DC76ED0E0}"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12CD13-3645-46EF-B94D-BAFE572B7651}" type="slidenum">
              <a:rPr lang="zh-CN" altLang="en-US" smtClean="0"/>
              <a:pPr/>
              <a:t>‹#›</a:t>
            </a:fld>
            <a:endParaRPr lang="zh-CN" altLang="en-US"/>
          </a:p>
        </p:txBody>
      </p:sp>
    </p:spTree>
    <p:extLst>
      <p:ext uri="{BB962C8B-B14F-4D97-AF65-F5344CB8AC3E}">
        <p14:creationId xmlns="" xmlns:p14="http://schemas.microsoft.com/office/powerpoint/2010/main" val="270055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41F36-B7C5-4D48-8F07-369DC76ED0E0}"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12CD13-3645-46EF-B94D-BAFE572B7651}" type="slidenum">
              <a:rPr lang="zh-CN" altLang="en-US" smtClean="0"/>
              <a:pPr/>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68130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41F36-B7C5-4D48-8F07-369DC76ED0E0}" type="datetimeFigureOut">
              <a:rPr lang="zh-CN" altLang="en-US" smtClean="0"/>
              <a:pPr/>
              <a:t>2024/1/29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12CD13-3645-46EF-B94D-BAFE572B7651}" type="slidenum">
              <a:rPr lang="zh-CN" altLang="en-US" smtClean="0"/>
              <a:pPr/>
              <a:t>‹#›</a:t>
            </a:fld>
            <a:endParaRPr lang="zh-CN" altLang="en-US"/>
          </a:p>
        </p:txBody>
      </p:sp>
    </p:spTree>
    <p:extLst>
      <p:ext uri="{BB962C8B-B14F-4D97-AF65-F5344CB8AC3E}">
        <p14:creationId xmlns="" xmlns:p14="http://schemas.microsoft.com/office/powerpoint/2010/main" val="308480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405575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521224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12E30D-EAB6-4D7F-9A5D-BC8367DCF5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121213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2110185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160068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362257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425698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205332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336959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142512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920058-65A4-44D3-BB97-BC8A6A837ADE}" type="datetimeFigureOut">
              <a:rPr lang="vi-VN" smtClean="0"/>
              <a:pPr/>
              <a:t>29/01/2024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F4E27D1-4E93-4360-B515-82775173EC7D}" type="slidenum">
              <a:rPr lang="vi-VN" smtClean="0"/>
              <a:pPr/>
              <a:t>‹#›</a:t>
            </a:fld>
            <a:endParaRPr lang="vi-VN"/>
          </a:p>
        </p:txBody>
      </p:sp>
    </p:spTree>
    <p:extLst>
      <p:ext uri="{BB962C8B-B14F-4D97-AF65-F5344CB8AC3E}">
        <p14:creationId xmlns="" xmlns:p14="http://schemas.microsoft.com/office/powerpoint/2010/main" val="242780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441F36-B7C5-4D48-8F07-369DC76ED0E0}" type="datetimeFigureOut">
              <a:rPr lang="zh-CN" altLang="en-US" smtClean="0"/>
              <a:pPr/>
              <a:t>2024/1/29</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312CD13-3645-46EF-B94D-BAFE572B7651}" type="slidenum">
              <a:rPr lang="zh-CN" altLang="en-US" smtClean="0"/>
              <a:pPr/>
              <a:t>‹#›</a:t>
            </a:fld>
            <a:endParaRPr lang="zh-CN" altLang="en-US"/>
          </a:p>
        </p:txBody>
      </p:sp>
    </p:spTree>
    <p:extLst>
      <p:ext uri="{BB962C8B-B14F-4D97-AF65-F5344CB8AC3E}">
        <p14:creationId xmlns="" xmlns:p14="http://schemas.microsoft.com/office/powerpoint/2010/main" val="264327961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image" Target="../media/image3.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2.png"/><Relationship Id="rId2" Type="http://schemas.openxmlformats.org/officeDocument/2006/relationships/tags" Target="../tags/tag32.xml"/><Relationship Id="rId16"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28.xml.rels><?xml version="1.0" encoding="UTF-8" standalone="yes"?>
<Relationships xmlns="http://schemas.openxmlformats.org/package/2006/relationships"><Relationship Id="rId8" Type="http://schemas.openxmlformats.org/officeDocument/2006/relationships/image" Target="../media/image34.gif"/><Relationship Id="rId13" Type="http://schemas.openxmlformats.org/officeDocument/2006/relationships/image" Target="../media/image39.png"/><Relationship Id="rId3" Type="http://schemas.openxmlformats.org/officeDocument/2006/relationships/image" Target="../media/image29.gif"/><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2.png"/><Relationship Id="rId2" Type="http://schemas.openxmlformats.org/officeDocument/2006/relationships/audio" Target="../media/audio1.wav"/><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gif"/><Relationship Id="rId15" Type="http://schemas.openxmlformats.org/officeDocument/2006/relationships/image" Target="../media/image16.png"/><Relationship Id="rId10" Type="http://schemas.openxmlformats.org/officeDocument/2006/relationships/image" Target="../media/image36.gif"/><Relationship Id="rId4" Type="http://schemas.openxmlformats.org/officeDocument/2006/relationships/image" Target="../media/image30.gif"/><Relationship Id="rId9" Type="http://schemas.openxmlformats.org/officeDocument/2006/relationships/image" Target="../media/image35.png"/><Relationship Id="rId14" Type="http://schemas.openxmlformats.org/officeDocument/2006/relationships/image" Target="../media/image40.gif"/></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 Type="http://schemas.openxmlformats.org/officeDocument/2006/relationships/tags" Target="../tags/tag2.xml"/><Relationship Id="rId16"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image" Target="../media/image3.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image" Target="../media/image2.png"/><Relationship Id="rId2" Type="http://schemas.openxmlformats.org/officeDocument/2006/relationships/tags" Target="../tags/tag47.xml"/><Relationship Id="rId16"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2.png"/><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2.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3.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image" Target="../media/image3.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image" Target="../media/image2.png"/><Relationship Id="rId2" Type="http://schemas.openxmlformats.org/officeDocument/2006/relationships/tags" Target="../tags/tag17.xml"/><Relationship Id="rId16"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7">
            <a:extLst>
              <a:ext uri="{FF2B5EF4-FFF2-40B4-BE49-F238E27FC236}">
                <a16:creationId xmlns="" xmlns:a16="http://schemas.microsoft.com/office/drawing/2014/main" id="{02342A69-FD85-482B-98A6-C242AF208000}"/>
              </a:ext>
            </a:extLst>
          </p:cNvPr>
          <p:cNvSpPr>
            <a:spLocks noChangeArrowheads="1" noChangeShapeType="1" noTextEdit="1"/>
          </p:cNvSpPr>
          <p:nvPr/>
        </p:nvSpPr>
        <p:spPr bwMode="auto">
          <a:xfrm>
            <a:off x="2756079" y="1571224"/>
            <a:ext cx="6692722" cy="1781578"/>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0" cap="none" spc="0" normalizeH="0" baseline="0" noProof="0" dirty="0">
                <a:ln w="9525">
                  <a:solidFill>
                    <a:srgbClr val="000000"/>
                  </a:solidFill>
                  <a:round/>
                  <a:headEnd/>
                  <a:tailEnd/>
                </a:ln>
                <a:solidFill>
                  <a:srgbClr val="CC00CC"/>
                </a:solidFill>
                <a:effectLst/>
                <a:uLnTx/>
                <a:uFillTx/>
                <a:latin typeface="Times New Roman" panose="02020603050405020304" pitchFamily="18" charset="0"/>
                <a:ea typeface="+mn-ea"/>
                <a:cs typeface="Times New Roman" panose="02020603050405020304" pitchFamily="18" charset="0"/>
              </a:rPr>
              <a:t>CHÀO MỪNG </a:t>
            </a:r>
          </a:p>
        </p:txBody>
      </p:sp>
      <p:sp>
        <p:nvSpPr>
          <p:cNvPr id="4099" name="WordArt 9">
            <a:extLst>
              <a:ext uri="{FF2B5EF4-FFF2-40B4-BE49-F238E27FC236}">
                <a16:creationId xmlns="" xmlns:a16="http://schemas.microsoft.com/office/drawing/2014/main" id="{304EF634-FA4F-496D-B334-948A535A4A3C}"/>
              </a:ext>
            </a:extLst>
          </p:cNvPr>
          <p:cNvSpPr>
            <a:spLocks noChangeArrowheads="1" noChangeShapeType="1" noTextEdit="1"/>
          </p:cNvSpPr>
          <p:nvPr/>
        </p:nvSpPr>
        <p:spPr bwMode="auto">
          <a:xfrm>
            <a:off x="1298222" y="3297238"/>
            <a:ext cx="10001955" cy="2112962"/>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0" cap="none" spc="0" normalizeH="0" baseline="0" noProof="0" dirty="0">
                <a:ln w="1270">
                  <a:solidFill>
                    <a:srgbClr val="000000"/>
                  </a:solidFill>
                  <a:round/>
                  <a:headEnd/>
                  <a:tailEnd/>
                </a:ln>
                <a:solidFill>
                  <a:schemeClr val="accent3">
                    <a:lumMod val="75000"/>
                  </a:schemeClr>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CÁC EM HỌC SINH LỚP 6</a:t>
            </a:r>
            <a:r>
              <a:rPr kumimoji="0" lang="vi-VN" sz="3600" b="1" i="0" u="none" strike="noStrike" kern="10" cap="none" spc="0" normalizeH="0" baseline="0" noProof="0" dirty="0">
                <a:ln w="1270">
                  <a:solidFill>
                    <a:srgbClr val="000000"/>
                  </a:solidFill>
                  <a:round/>
                  <a:headEnd/>
                  <a:tailEnd/>
                </a:ln>
                <a:solidFill>
                  <a:schemeClr val="accent3">
                    <a:lumMod val="75000"/>
                  </a:schemeClr>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down)">
                                      <p:cBhvr>
                                        <p:cTn id="14" dur="580">
                                          <p:stCondLst>
                                            <p:cond delay="0"/>
                                          </p:stCondLst>
                                        </p:cTn>
                                        <p:tgtEl>
                                          <p:spTgt spid="4099"/>
                                        </p:tgtEl>
                                      </p:cBhvr>
                                    </p:animEffect>
                                    <p:anim calcmode="lin" valueType="num">
                                      <p:cBhvr>
                                        <p:cTn id="15"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0" dur="26">
                                          <p:stCondLst>
                                            <p:cond delay="650"/>
                                          </p:stCondLst>
                                        </p:cTn>
                                        <p:tgtEl>
                                          <p:spTgt spid="4099"/>
                                        </p:tgtEl>
                                      </p:cBhvr>
                                      <p:to x="100000" y="60000"/>
                                    </p:animScale>
                                    <p:animScale>
                                      <p:cBhvr>
                                        <p:cTn id="21" dur="166" decel="50000">
                                          <p:stCondLst>
                                            <p:cond delay="676"/>
                                          </p:stCondLst>
                                        </p:cTn>
                                        <p:tgtEl>
                                          <p:spTgt spid="4099"/>
                                        </p:tgtEl>
                                      </p:cBhvr>
                                      <p:to x="100000" y="100000"/>
                                    </p:animScale>
                                    <p:animScale>
                                      <p:cBhvr>
                                        <p:cTn id="22" dur="26">
                                          <p:stCondLst>
                                            <p:cond delay="1312"/>
                                          </p:stCondLst>
                                        </p:cTn>
                                        <p:tgtEl>
                                          <p:spTgt spid="4099"/>
                                        </p:tgtEl>
                                      </p:cBhvr>
                                      <p:to x="100000" y="80000"/>
                                    </p:animScale>
                                    <p:animScale>
                                      <p:cBhvr>
                                        <p:cTn id="23" dur="166" decel="50000">
                                          <p:stCondLst>
                                            <p:cond delay="1338"/>
                                          </p:stCondLst>
                                        </p:cTn>
                                        <p:tgtEl>
                                          <p:spTgt spid="4099"/>
                                        </p:tgtEl>
                                      </p:cBhvr>
                                      <p:to x="100000" y="100000"/>
                                    </p:animScale>
                                    <p:animScale>
                                      <p:cBhvr>
                                        <p:cTn id="24" dur="26">
                                          <p:stCondLst>
                                            <p:cond delay="1642"/>
                                          </p:stCondLst>
                                        </p:cTn>
                                        <p:tgtEl>
                                          <p:spTgt spid="4099"/>
                                        </p:tgtEl>
                                      </p:cBhvr>
                                      <p:to x="100000" y="90000"/>
                                    </p:animScale>
                                    <p:animScale>
                                      <p:cBhvr>
                                        <p:cTn id="25" dur="166" decel="50000">
                                          <p:stCondLst>
                                            <p:cond delay="1668"/>
                                          </p:stCondLst>
                                        </p:cTn>
                                        <p:tgtEl>
                                          <p:spTgt spid="4099"/>
                                        </p:tgtEl>
                                      </p:cBhvr>
                                      <p:to x="100000" y="100000"/>
                                    </p:animScale>
                                    <p:animScale>
                                      <p:cBhvr>
                                        <p:cTn id="26" dur="26">
                                          <p:stCondLst>
                                            <p:cond delay="1808"/>
                                          </p:stCondLst>
                                        </p:cTn>
                                        <p:tgtEl>
                                          <p:spTgt spid="4099"/>
                                        </p:tgtEl>
                                      </p:cBhvr>
                                      <p:to x="100000" y="95000"/>
                                    </p:animScale>
                                    <p:animScale>
                                      <p:cBhvr>
                                        <p:cTn id="27"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429BF3-D3A8-4296-8713-13576C10CCEC}"/>
              </a:ext>
            </a:extLst>
          </p:cNvPr>
          <p:cNvPicPr>
            <a:picLocks noChangeAspect="1"/>
          </p:cNvPicPr>
          <p:nvPr/>
        </p:nvPicPr>
        <p:blipFill>
          <a:blip r:embed="rId2"/>
          <a:stretch>
            <a:fillRect/>
          </a:stretch>
        </p:blipFill>
        <p:spPr>
          <a:xfrm>
            <a:off x="361245" y="327379"/>
            <a:ext cx="11187288" cy="6152444"/>
          </a:xfrm>
          <a:prstGeom prst="rect">
            <a:avLst/>
          </a:prstGeom>
        </p:spPr>
      </p:pic>
    </p:spTree>
    <p:extLst>
      <p:ext uri="{BB962C8B-B14F-4D97-AF65-F5344CB8AC3E}">
        <p14:creationId xmlns="" xmlns:p14="http://schemas.microsoft.com/office/powerpoint/2010/main" val="2476073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A032BD8-4C9A-470A-A6FA-B4896B01AF16}"/>
              </a:ext>
            </a:extLst>
          </p:cNvPr>
          <p:cNvPicPr>
            <a:picLocks noChangeAspect="1"/>
          </p:cNvPicPr>
          <p:nvPr/>
        </p:nvPicPr>
        <p:blipFill>
          <a:blip r:embed="rId2"/>
          <a:stretch>
            <a:fillRect/>
          </a:stretch>
        </p:blipFill>
        <p:spPr>
          <a:xfrm>
            <a:off x="395111" y="214489"/>
            <a:ext cx="11266311" cy="6502400"/>
          </a:xfrm>
          <a:prstGeom prst="rect">
            <a:avLst/>
          </a:prstGeom>
        </p:spPr>
      </p:pic>
    </p:spTree>
    <p:extLst>
      <p:ext uri="{BB962C8B-B14F-4D97-AF65-F5344CB8AC3E}">
        <p14:creationId xmlns="" xmlns:p14="http://schemas.microsoft.com/office/powerpoint/2010/main" val="424187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CCD56C6-18CA-4EC3-B27B-BF1D5961692F}"/>
              </a:ext>
            </a:extLst>
          </p:cNvPr>
          <p:cNvSpPr txBox="1"/>
          <p:nvPr/>
        </p:nvSpPr>
        <p:spPr>
          <a:xfrm>
            <a:off x="218940" y="2085442"/>
            <a:ext cx="11973059" cy="2277034"/>
          </a:xfrm>
          <a:prstGeom prst="rect">
            <a:avLst/>
          </a:prstGeom>
          <a:solidFill>
            <a:schemeClr val="bg1"/>
          </a:solidFill>
        </p:spPr>
        <p:txBody>
          <a:bodyPr wrap="square">
            <a:spAutoFit/>
          </a:bodyPr>
          <a:lstStyle/>
          <a:p>
            <a:pPr algn="just">
              <a:lnSpc>
                <a:spcPct val="127000"/>
              </a:lnSpc>
              <a:spcAft>
                <a:spcPts val="200"/>
              </a:spcAft>
            </a:pPr>
            <a:r>
              <a:rPr lang="en-US"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Truyền thống gia đình, dòng họ là những giá trị tốt đẹp mà gia đình, dòng họ đã tạo ra và được giữ gìn, phát huy từ thế hệ này sang thế hệ khác.</a:t>
            </a:r>
            <a:endParaRPr lang="vi-VN" sz="2800" b="1" dirty="0">
              <a:solidFill>
                <a:srgbClr val="002060"/>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30000"/>
              </a:lnSpc>
              <a:spcAft>
                <a:spcPts val="200"/>
              </a:spcAft>
            </a:pPr>
            <a:r>
              <a:rPr lang="en-US"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2800" b="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Tự hào về truyền thống gia đình, dòng họ là thể hiện sự hài lòng, hãnh diện về các giá trị tốt đẹp mà gia đình, dòng họ đã tạo ra.</a:t>
            </a:r>
            <a:endParaRPr lang="vi-VN" sz="2800" b="1" dirty="0">
              <a:solidFill>
                <a:srgbClr val="00206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A1342510-56B5-46DB-804F-60FA3A35FD4E}"/>
              </a:ext>
            </a:extLst>
          </p:cNvPr>
          <p:cNvSpPr txBox="1"/>
          <p:nvPr/>
        </p:nvSpPr>
        <p:spPr>
          <a:xfrm>
            <a:off x="0" y="642375"/>
            <a:ext cx="2494844" cy="497059"/>
          </a:xfrm>
          <a:prstGeom prst="rect">
            <a:avLst/>
          </a:prstGeom>
          <a:noFill/>
        </p:spPr>
        <p:txBody>
          <a:bodyPr wrap="square">
            <a:spAutoFit/>
          </a:bodyPr>
          <a:lstStyle/>
          <a:p>
            <a:pPr algn="just">
              <a:lnSpc>
                <a:spcPct val="120000"/>
              </a:lnSpc>
            </a:pPr>
            <a:r>
              <a:rPr lang="nl-NL"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I. Khám phá</a:t>
            </a:r>
            <a:endParaRPr lang="vi-VN" sz="2400" dirty="0">
              <a:solidFill>
                <a:srgbClr val="0C0CFC"/>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90309" y="1115379"/>
            <a:ext cx="6186309" cy="497059"/>
          </a:xfrm>
          <a:prstGeom prst="rect">
            <a:avLst/>
          </a:prstGeom>
          <a:noFill/>
        </p:spPr>
        <p:txBody>
          <a:bodyPr wrap="square">
            <a:spAutoFit/>
          </a:bodyPr>
          <a:lstStyle/>
          <a:p>
            <a:pPr algn="just">
              <a:lnSpc>
                <a:spcPct val="120000"/>
              </a:lnSpc>
            </a:pPr>
            <a:r>
              <a:rPr lang="nl-NL"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lang="vi-VN"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solidFill>
                <a:srgbClr val="0C0CFC"/>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164F0E2-B882-49CC-BFA3-1C29ADCAC5DB}"/>
              </a:ext>
            </a:extLst>
          </p:cNvPr>
          <p:cNvSpPr txBox="1"/>
          <p:nvPr/>
        </p:nvSpPr>
        <p:spPr>
          <a:xfrm>
            <a:off x="103031" y="1596980"/>
            <a:ext cx="2448256"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Khái niệm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solidFill>
            <a:schemeClr val="bg1"/>
          </a:solid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rPr>
              <a:t>BÀI 1:  TIẾT 1, 2: </a:t>
            </a:r>
            <a:r>
              <a:rPr lang="nl-NL" sz="2800" b="1" dirty="0">
                <a:solidFill>
                  <a:srgbClr val="FF0000"/>
                </a:solidFill>
                <a:effectLst/>
                <a:latin typeface="Times New Roman" panose="02020603050405020304" pitchFamily="18" charset="0"/>
                <a:ea typeface="Times New Roman" panose="02020603050405020304" pitchFamily="18" charset="0"/>
              </a:rPr>
              <a:t>TỰ HÀO VỀ TRUYỀN THỐNG GIA ĐÌNH, DÒNG HỌ</a:t>
            </a:r>
            <a:r>
              <a:rPr lang="nl-NL" sz="2800" dirty="0">
                <a:solidFill>
                  <a:srgbClr val="FF0000"/>
                </a:solidFill>
                <a:effectLst/>
                <a:latin typeface="Times New Roman" panose="02020603050405020304" pitchFamily="18" charset="0"/>
                <a:ea typeface="Calibri" panose="020F0502020204030204" pitchFamily="34" charset="0"/>
              </a:rPr>
              <a:t> </a:t>
            </a:r>
            <a:endParaRPr lang="vi-VN" sz="2800" dirty="0"/>
          </a:p>
        </p:txBody>
      </p:sp>
    </p:spTree>
    <p:extLst>
      <p:ext uri="{BB962C8B-B14F-4D97-AF65-F5344CB8AC3E}">
        <p14:creationId xmlns="" xmlns:p14="http://schemas.microsoft.com/office/powerpoint/2010/main" val="385435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1342510-56B5-46DB-804F-60FA3A35FD4E}"/>
              </a:ext>
            </a:extLst>
          </p:cNvPr>
          <p:cNvSpPr txBox="1"/>
          <p:nvPr/>
        </p:nvSpPr>
        <p:spPr>
          <a:xfrm>
            <a:off x="0" y="642375"/>
            <a:ext cx="2494844"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90309" y="1115379"/>
            <a:ext cx="6186309"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164F0E2-B882-49CC-BFA3-1C29ADCAC5DB}"/>
              </a:ext>
            </a:extLst>
          </p:cNvPr>
          <p:cNvSpPr txBox="1"/>
          <p:nvPr/>
        </p:nvSpPr>
        <p:spPr>
          <a:xfrm>
            <a:off x="90309" y="1575502"/>
            <a:ext cx="2460977"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Khái niệm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  TIẾT 1, 2: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TỰ HÀO VỀ TRUYỀN THỐNG GIA ĐÌNH, DÒNG HỌ</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 xmlns:a16="http://schemas.microsoft.com/office/drawing/2014/main" id="{90512366-EEE9-474C-95D4-C881FDC4392E}"/>
              </a:ext>
            </a:extLst>
          </p:cNvPr>
          <p:cNvSpPr txBox="1"/>
          <p:nvPr/>
        </p:nvSpPr>
        <p:spPr>
          <a:xfrm>
            <a:off x="126798" y="2024119"/>
            <a:ext cx="5836120"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truyền thống tốt đẹp: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1911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725290" y="329514"/>
            <a:ext cx="6098060" cy="6978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MỘT SỐ TRUYỀN THỐNG :</a:t>
            </a:r>
            <a:endParaRPr lang="vi-VN" sz="2000" i="1" dirty="0">
              <a:solidFill>
                <a:srgbClr val="FF0000"/>
              </a:solidFill>
              <a:latin typeface="Tahoma" pitchFamily="34" charset="0"/>
            </a:endParaRPr>
          </a:p>
          <a:p>
            <a:pPr eaLnBrk="1" fontAlgn="base" hangingPunct="1">
              <a:spcBef>
                <a:spcPct val="0"/>
              </a:spcBef>
              <a:spcAft>
                <a:spcPct val="0"/>
              </a:spcAft>
              <a:defRPr/>
            </a:pPr>
            <a:endParaRPr lang="en-US" sz="2000" i="1" dirty="0">
              <a:solidFill>
                <a:srgbClr val="FF0000"/>
              </a:solidFill>
              <a:latin typeface="SVN-Vanilla Daisy Pro" panose="00000500000000000000" pitchFamily="2" charset="0"/>
            </a:endParaRPr>
          </a:p>
          <a:p>
            <a:pPr eaLnBrk="1" fontAlgn="base" hangingPunct="1">
              <a:spcBef>
                <a:spcPct val="0"/>
              </a:spcBef>
              <a:spcAft>
                <a:spcPct val="0"/>
              </a:spcAft>
              <a:defRPr/>
            </a:pP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Truyền</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thống</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lao</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động</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sản</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xuất</a:t>
            </a:r>
            <a:r>
              <a:rPr lang="en-US" sz="2000" i="1" dirty="0">
                <a:solidFill>
                  <a:srgbClr val="0000FF"/>
                </a:solidFill>
                <a:latin typeface="SVN-Vanilla Daisy Pro" panose="00000500000000000000" pitchFamily="2" charset="0"/>
              </a:rPr>
              <a:t> :</a:t>
            </a:r>
          </a:p>
          <a:p>
            <a:pPr marL="342900" indent="-342900" eaLnBrk="1" fontAlgn="base" hangingPunct="1">
              <a:spcBef>
                <a:spcPct val="0"/>
              </a:spcBef>
              <a:spcAft>
                <a:spcPct val="0"/>
              </a:spcAft>
              <a:buFontTx/>
              <a:buChar char="-"/>
              <a:defRPr/>
            </a:pPr>
            <a:r>
              <a:rPr lang="en-US" sz="2000" i="1" dirty="0" err="1">
                <a:solidFill>
                  <a:srgbClr val="FF0000"/>
                </a:solidFill>
                <a:latin typeface="SVN-Vanilla Daisy Pro" panose="00000500000000000000" pitchFamily="2" charset="0"/>
              </a:rPr>
              <a:t>Kinh</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nghiệm</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trồng</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lúa</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nước</a:t>
            </a:r>
            <a:r>
              <a:rPr lang="en-US" sz="2000" i="1" dirty="0">
                <a:solidFill>
                  <a:srgbClr val="FF0000"/>
                </a:solidFill>
                <a:latin typeface="SVN-Vanilla Daisy Pro" panose="00000500000000000000" pitchFamily="2" charset="0"/>
              </a:rPr>
              <a:t>.</a:t>
            </a: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Chữa</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bệnh</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bằng</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cây</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thuốc</a:t>
            </a:r>
            <a:r>
              <a:rPr lang="en-US" sz="2000" i="1" dirty="0">
                <a:solidFill>
                  <a:srgbClr val="FF0000"/>
                </a:solidFill>
                <a:latin typeface="SVN-Vanilla Daisy Pro" panose="00000500000000000000" pitchFamily="2" charset="0"/>
              </a:rPr>
              <a:t> Nam……..</a:t>
            </a:r>
          </a:p>
          <a:p>
            <a:pPr eaLnBrk="1" fontAlgn="base" hangingPunct="1">
              <a:spcBef>
                <a:spcPct val="0"/>
              </a:spcBef>
              <a:spcAft>
                <a:spcPct val="0"/>
              </a:spcAft>
              <a:defRPr/>
            </a:pPr>
            <a:endParaRPr lang="en-US" sz="2000" i="1" dirty="0">
              <a:solidFill>
                <a:srgbClr val="FF0000"/>
              </a:solidFill>
              <a:latin typeface="SVN-Vanilla Daisy Pro" panose="00000500000000000000" pitchFamily="2" charset="0"/>
            </a:endParaRPr>
          </a:p>
          <a:p>
            <a:pPr eaLnBrk="1" fontAlgn="base" hangingPunct="1">
              <a:spcBef>
                <a:spcPct val="0"/>
              </a:spcBef>
              <a:spcAft>
                <a:spcPct val="0"/>
              </a:spcAft>
              <a:defRPr/>
            </a:pP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Truyền</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thống</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về</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đạo</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đức</a:t>
            </a:r>
            <a:r>
              <a:rPr lang="en-US" sz="2000" i="1" dirty="0">
                <a:solidFill>
                  <a:srgbClr val="0000FF"/>
                </a:solidFill>
                <a:latin typeface="SVN-Vanilla Daisy Pro" panose="00000500000000000000" pitchFamily="2" charset="0"/>
              </a:rPr>
              <a:t>:</a:t>
            </a:r>
          </a:p>
          <a:p>
            <a:pPr eaLnBrk="1" fontAlgn="base" hangingPunct="1">
              <a:spcBef>
                <a:spcPct val="0"/>
              </a:spcBef>
              <a:spcAft>
                <a:spcPct val="0"/>
              </a:spcAft>
              <a:defRPr/>
            </a:pPr>
            <a:r>
              <a:rPr lang="vi-VN" sz="2000" i="1" dirty="0">
                <a:solidFill>
                  <a:srgbClr val="FF0000"/>
                </a:solidFill>
                <a:latin typeface="Tahoma" pitchFamily="34" charset="0"/>
              </a:rPr>
              <a:t> </a:t>
            </a: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Hiếu</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thảo</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hiếu</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học</a:t>
            </a:r>
            <a:r>
              <a:rPr lang="en-US" sz="2000" i="1" dirty="0">
                <a:solidFill>
                  <a:srgbClr val="FF0000"/>
                </a:solidFill>
                <a:latin typeface="SVN-Vanilla Daisy Pro" panose="00000500000000000000" pitchFamily="2" charset="0"/>
              </a:rPr>
              <a:t> </a:t>
            </a: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Yêu</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nước</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chống</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ngoại</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xâm</a:t>
            </a:r>
            <a:r>
              <a:rPr lang="en-US" sz="2000" i="1" dirty="0">
                <a:solidFill>
                  <a:srgbClr val="FF0000"/>
                </a:solidFill>
                <a:latin typeface="SVN-Vanilla Daisy Pro" panose="00000500000000000000" pitchFamily="2" charset="0"/>
              </a:rPr>
              <a:t>.</a:t>
            </a: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Nhân</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nghĩa</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đoàn</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kết</a:t>
            </a:r>
            <a:r>
              <a:rPr lang="en-US" sz="2000" i="1" dirty="0">
                <a:solidFill>
                  <a:srgbClr val="FF0000"/>
                </a:solidFill>
                <a:latin typeface="SVN-Vanilla Daisy Pro" panose="00000500000000000000" pitchFamily="2" charset="0"/>
              </a:rPr>
              <a:t> ………</a:t>
            </a:r>
          </a:p>
          <a:p>
            <a:pPr eaLnBrk="1" fontAlgn="base" hangingPunct="1">
              <a:spcBef>
                <a:spcPct val="0"/>
              </a:spcBef>
              <a:spcAft>
                <a:spcPct val="0"/>
              </a:spcAft>
              <a:defRPr/>
            </a:pPr>
            <a:endParaRPr lang="vi-VN" sz="2000" i="1" dirty="0">
              <a:solidFill>
                <a:srgbClr val="FF0000"/>
              </a:solidFill>
              <a:latin typeface="Tahoma" pitchFamily="34" charset="0"/>
            </a:endParaRPr>
          </a:p>
          <a:p>
            <a:pPr eaLnBrk="1" fontAlgn="base" hangingPunct="1">
              <a:spcBef>
                <a:spcPct val="0"/>
              </a:spcBef>
              <a:spcAft>
                <a:spcPct val="0"/>
              </a:spcAft>
              <a:defRPr/>
            </a:pP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Truyền</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thống</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văn</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hóa</a:t>
            </a:r>
            <a:r>
              <a:rPr lang="en-US" sz="2000" i="1" dirty="0">
                <a:solidFill>
                  <a:srgbClr val="0000FF"/>
                </a:solidFill>
                <a:latin typeface="SVN-Vanilla Daisy Pro" panose="00000500000000000000" pitchFamily="2" charset="0"/>
              </a:rPr>
              <a:t>:</a:t>
            </a: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Cách</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giao</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tiếp</a:t>
            </a:r>
            <a:r>
              <a:rPr lang="en-US" sz="2000" i="1" dirty="0">
                <a:solidFill>
                  <a:srgbClr val="FF0000"/>
                </a:solidFill>
                <a:latin typeface="SVN-Vanilla Daisy Pro" panose="00000500000000000000" pitchFamily="2" charset="0"/>
              </a:rPr>
              <a:t>.</a:t>
            </a: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Trang</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phục</a:t>
            </a:r>
            <a:r>
              <a:rPr lang="en-US" sz="2000" i="1" dirty="0">
                <a:solidFill>
                  <a:srgbClr val="FF0000"/>
                </a:solidFill>
                <a:latin typeface="SVN-Vanilla Daisy Pro" panose="00000500000000000000" pitchFamily="2" charset="0"/>
              </a:rPr>
              <a:t>.</a:t>
            </a:r>
          </a:p>
          <a:p>
            <a:pPr eaLnBrk="1" fontAlgn="base" hangingPunct="1">
              <a:spcBef>
                <a:spcPct val="0"/>
              </a:spcBef>
              <a:spcAft>
                <a:spcPct val="0"/>
              </a:spcAft>
              <a:defRPr/>
            </a:pPr>
            <a:r>
              <a:rPr lang="vi-VN" sz="2000" i="1" dirty="0">
                <a:solidFill>
                  <a:srgbClr val="FF0000"/>
                </a:solidFill>
                <a:latin typeface="Tahoma" pitchFamily="34" charset="0"/>
              </a:rPr>
              <a:t> </a:t>
            </a: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Phong</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tục</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tập</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tập</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quán</a:t>
            </a:r>
            <a:r>
              <a:rPr lang="en-US" sz="2000" i="1" dirty="0">
                <a:solidFill>
                  <a:srgbClr val="FF0000"/>
                </a:solidFill>
                <a:latin typeface="SVN-Vanilla Daisy Pro" panose="00000500000000000000" pitchFamily="2" charset="0"/>
              </a:rPr>
              <a:t>………</a:t>
            </a: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a:t>
            </a:r>
            <a:endParaRPr lang="vi-VN" sz="2000" i="1" dirty="0">
              <a:solidFill>
                <a:srgbClr val="FF0000"/>
              </a:solidFill>
              <a:latin typeface="Tahoma" pitchFamily="34" charset="0"/>
            </a:endParaRP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Truyền</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thống</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nghệ</a:t>
            </a:r>
            <a:r>
              <a:rPr lang="en-US" sz="2000" i="1" dirty="0">
                <a:solidFill>
                  <a:srgbClr val="0000FF"/>
                </a:solidFill>
                <a:latin typeface="SVN-Vanilla Daisy Pro" panose="00000500000000000000" pitchFamily="2" charset="0"/>
              </a:rPr>
              <a:t> </a:t>
            </a:r>
            <a:r>
              <a:rPr lang="en-US" sz="2000" i="1" dirty="0" err="1">
                <a:solidFill>
                  <a:srgbClr val="0000FF"/>
                </a:solidFill>
                <a:latin typeface="SVN-Vanilla Daisy Pro" panose="00000500000000000000" pitchFamily="2" charset="0"/>
              </a:rPr>
              <a:t>thuật</a:t>
            </a:r>
            <a:r>
              <a:rPr lang="en-US" sz="2000" i="1" dirty="0">
                <a:solidFill>
                  <a:srgbClr val="0000FF"/>
                </a:solidFill>
                <a:latin typeface="SVN-Vanilla Daisy Pro" panose="00000500000000000000" pitchFamily="2" charset="0"/>
              </a:rPr>
              <a:t>:</a:t>
            </a:r>
          </a:p>
          <a:p>
            <a:pPr eaLnBrk="1" fontAlgn="base" hangingPunct="1">
              <a:spcBef>
                <a:spcPct val="0"/>
              </a:spcBef>
              <a:spcAft>
                <a:spcPct val="0"/>
              </a:spcAft>
              <a:defRPr/>
            </a:pPr>
            <a:r>
              <a:rPr lang="vi-VN" sz="2000" i="1" dirty="0">
                <a:solidFill>
                  <a:srgbClr val="FF0000"/>
                </a:solidFill>
                <a:latin typeface="Tahoma" pitchFamily="34" charset="0"/>
              </a:rPr>
              <a:t> </a:t>
            </a:r>
            <a:r>
              <a:rPr lang="en-US" sz="2000" i="1" dirty="0">
                <a:solidFill>
                  <a:srgbClr val="FF0000"/>
                </a:solidFill>
                <a:latin typeface="SVN-Vanilla Daisy Pro" panose="00000500000000000000" pitchFamily="2" charset="0"/>
              </a:rPr>
              <a:t>   - </a:t>
            </a:r>
            <a:r>
              <a:rPr lang="en-US" sz="2000" i="1" dirty="0" err="1">
                <a:solidFill>
                  <a:srgbClr val="FF0000"/>
                </a:solidFill>
                <a:latin typeface="SVN-Vanilla Daisy Pro" panose="00000500000000000000" pitchFamily="2" charset="0"/>
              </a:rPr>
              <a:t>Tranh</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dân</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gian</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Đông</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Hồ</a:t>
            </a:r>
            <a:endParaRPr lang="en-US" sz="2000" i="1" dirty="0">
              <a:solidFill>
                <a:srgbClr val="FF0000"/>
              </a:solidFill>
              <a:latin typeface="SVN-Vanilla Daisy Pro" panose="00000500000000000000" pitchFamily="2" charset="0"/>
            </a:endParaRP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   -</a:t>
            </a:r>
            <a:r>
              <a:rPr lang="vi-VN" sz="2000" i="1" dirty="0">
                <a:solidFill>
                  <a:srgbClr val="FF0000"/>
                </a:solidFill>
                <a:latin typeface="Tahoma" pitchFamily="34" charset="0"/>
              </a:rPr>
              <a:t> </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Múa</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rối</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nước</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điêu</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khắc</a:t>
            </a:r>
            <a:r>
              <a:rPr lang="en-US" sz="2000" i="1" dirty="0">
                <a:solidFill>
                  <a:srgbClr val="FF0000"/>
                </a:solidFill>
                <a:latin typeface="SVN-Vanilla Daisy Pro" panose="00000500000000000000" pitchFamily="2" charset="0"/>
              </a:rPr>
              <a:t> </a:t>
            </a:r>
          </a:p>
          <a:p>
            <a:pPr eaLnBrk="1" fontAlgn="base" hangingPunct="1">
              <a:spcBef>
                <a:spcPct val="0"/>
              </a:spcBef>
              <a:spcAft>
                <a:spcPct val="0"/>
              </a:spcAft>
              <a:defRPr/>
            </a:pPr>
            <a:r>
              <a:rPr lang="en-US" sz="2000" i="1" dirty="0">
                <a:solidFill>
                  <a:srgbClr val="FF0000"/>
                </a:solidFill>
                <a:latin typeface="SVN-Vanilla Daisy Pro" panose="00000500000000000000" pitchFamily="2" charset="0"/>
              </a:rPr>
              <a:t>-</a:t>
            </a:r>
            <a:r>
              <a:rPr lang="vi-VN" sz="2000" i="1" dirty="0">
                <a:solidFill>
                  <a:srgbClr val="FF0000"/>
                </a:solidFill>
                <a:latin typeface="Tahoma" pitchFamily="34" charset="0"/>
              </a:rPr>
              <a:t> </a:t>
            </a:r>
            <a:r>
              <a:rPr lang="en-US" sz="2000" i="1" dirty="0" err="1">
                <a:solidFill>
                  <a:srgbClr val="FF0000"/>
                </a:solidFill>
                <a:latin typeface="SVN-Vanilla Daisy Pro" panose="00000500000000000000" pitchFamily="2" charset="0"/>
              </a:rPr>
              <a:t>Các</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làn</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điệu</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dân</a:t>
            </a:r>
            <a:r>
              <a:rPr lang="en-US" sz="2000" i="1" dirty="0">
                <a:solidFill>
                  <a:srgbClr val="FF0000"/>
                </a:solidFill>
                <a:latin typeface="SVN-Vanilla Daisy Pro" panose="00000500000000000000" pitchFamily="2" charset="0"/>
              </a:rPr>
              <a:t> ca, ca </a:t>
            </a:r>
            <a:r>
              <a:rPr lang="en-US" sz="2000" i="1" dirty="0" err="1">
                <a:solidFill>
                  <a:srgbClr val="FF0000"/>
                </a:solidFill>
                <a:latin typeface="SVN-Vanilla Daisy Pro" panose="00000500000000000000" pitchFamily="2" charset="0"/>
              </a:rPr>
              <a:t>cổ</a:t>
            </a:r>
            <a:r>
              <a:rPr lang="en-US" sz="2000" i="1" dirty="0">
                <a:solidFill>
                  <a:srgbClr val="FF0000"/>
                </a:solidFill>
                <a:latin typeface="SVN-Vanilla Daisy Pro" panose="00000500000000000000" pitchFamily="2" charset="0"/>
              </a:rPr>
              <a:t>, ca </a:t>
            </a:r>
            <a:r>
              <a:rPr lang="en-US" sz="2000" i="1" dirty="0" err="1">
                <a:solidFill>
                  <a:srgbClr val="FF0000"/>
                </a:solidFill>
                <a:latin typeface="SVN-Vanilla Daisy Pro" panose="00000500000000000000" pitchFamily="2" charset="0"/>
              </a:rPr>
              <a:t>cải</a:t>
            </a:r>
            <a:r>
              <a:rPr lang="en-US" sz="2000" i="1" dirty="0">
                <a:solidFill>
                  <a:srgbClr val="FF0000"/>
                </a:solidFill>
                <a:latin typeface="SVN-Vanilla Daisy Pro" panose="00000500000000000000" pitchFamily="2" charset="0"/>
              </a:rPr>
              <a:t> </a:t>
            </a:r>
            <a:r>
              <a:rPr lang="en-US" sz="2000" i="1" dirty="0" err="1">
                <a:solidFill>
                  <a:srgbClr val="FF0000"/>
                </a:solidFill>
                <a:latin typeface="SVN-Vanilla Daisy Pro" panose="00000500000000000000" pitchFamily="2" charset="0"/>
              </a:rPr>
              <a:t>lương</a:t>
            </a:r>
            <a:r>
              <a:rPr lang="en-US" sz="2000" i="1" dirty="0">
                <a:solidFill>
                  <a:srgbClr val="FF0000"/>
                </a:solidFill>
                <a:latin typeface="SVN-Vanilla Daisy Pro" panose="00000500000000000000" pitchFamily="2" charset="0"/>
              </a:rPr>
              <a:t> ……..</a:t>
            </a:r>
          </a:p>
          <a:p>
            <a:pPr eaLnBrk="1" fontAlgn="base" hangingPunct="1">
              <a:spcBef>
                <a:spcPct val="0"/>
              </a:spcBef>
              <a:spcAft>
                <a:spcPct val="0"/>
              </a:spcAft>
              <a:defRPr/>
            </a:pPr>
            <a:endParaRPr lang="en-US" sz="1900" i="1" dirty="0">
              <a:solidFill>
                <a:srgbClr val="0000FF"/>
              </a:solidFill>
              <a:latin typeface="Tahoma" pitchFamily="34" charset="0"/>
            </a:endParaRPr>
          </a:p>
          <a:p>
            <a:pPr eaLnBrk="1" fontAlgn="base" hangingPunct="1">
              <a:spcBef>
                <a:spcPct val="50000"/>
              </a:spcBef>
              <a:spcAft>
                <a:spcPct val="0"/>
              </a:spcAft>
              <a:defRPr/>
            </a:pPr>
            <a:endParaRPr lang="en-US" sz="1900" dirty="0">
              <a:solidFill>
                <a:srgbClr val="0000FF"/>
              </a:solidFill>
              <a:latin typeface="Tahoma" pitchFamily="34" charset="0"/>
            </a:endParaRPr>
          </a:p>
        </p:txBody>
      </p:sp>
      <p:pic>
        <p:nvPicPr>
          <p:cNvPr id="2" name="Picture 1"/>
          <p:cNvPicPr>
            <a:picLocks noChangeAspect="1"/>
          </p:cNvPicPr>
          <p:nvPr/>
        </p:nvPicPr>
        <p:blipFill>
          <a:blip r:embed="rId2" cstate="print"/>
          <a:stretch>
            <a:fillRect/>
          </a:stretch>
        </p:blipFill>
        <p:spPr>
          <a:xfrm>
            <a:off x="5228511" y="5277225"/>
            <a:ext cx="2792627" cy="1310187"/>
          </a:xfrm>
          <a:prstGeom prst="rect">
            <a:avLst/>
          </a:prstGeom>
        </p:spPr>
      </p:pic>
      <p:pic>
        <p:nvPicPr>
          <p:cNvPr id="3" name="Picture 2"/>
          <p:cNvPicPr>
            <a:picLocks noChangeAspect="1"/>
          </p:cNvPicPr>
          <p:nvPr/>
        </p:nvPicPr>
        <p:blipFill>
          <a:blip r:embed="rId3"/>
          <a:stretch>
            <a:fillRect/>
          </a:stretch>
        </p:blipFill>
        <p:spPr>
          <a:xfrm>
            <a:off x="5697700" y="3599666"/>
            <a:ext cx="2792627" cy="1603418"/>
          </a:xfrm>
          <a:prstGeom prst="rect">
            <a:avLst/>
          </a:prstGeom>
        </p:spPr>
      </p:pic>
      <p:pic>
        <p:nvPicPr>
          <p:cNvPr id="4" name="Picture 3"/>
          <p:cNvPicPr>
            <a:picLocks noChangeAspect="1"/>
          </p:cNvPicPr>
          <p:nvPr/>
        </p:nvPicPr>
        <p:blipFill>
          <a:blip r:embed="rId4"/>
          <a:stretch>
            <a:fillRect/>
          </a:stretch>
        </p:blipFill>
        <p:spPr>
          <a:xfrm>
            <a:off x="4616729" y="1994650"/>
            <a:ext cx="2590800" cy="1510592"/>
          </a:xfrm>
          <a:prstGeom prst="rect">
            <a:avLst/>
          </a:prstGeom>
        </p:spPr>
      </p:pic>
      <p:pic>
        <p:nvPicPr>
          <p:cNvPr id="1038" name="Picture 14" descr="Mãn nhãn trước 30+ hình ảnh cánh đồng lúa thơ mộng nhất"/>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652820" y="222667"/>
            <a:ext cx="2619375" cy="159259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descr="58PIC58PIC58PIC58PICHsaGKG559akDq_PIC2018.png"/>
          <p:cNvPicPr>
            <a:picLocks noChangeAspect="1"/>
          </p:cNvPicPr>
          <p:nvPr/>
        </p:nvPicPr>
        <p:blipFill>
          <a:blip r:embed="rId6" cstate="print"/>
          <a:srcRect l="7143" t="16071" r="5357" b="14286"/>
          <a:stretch>
            <a:fillRect/>
          </a:stretch>
        </p:blipFill>
        <p:spPr>
          <a:xfrm>
            <a:off x="-410344" y="-481872"/>
            <a:ext cx="10653284" cy="7974228"/>
          </a:xfrm>
          <a:prstGeom prst="rect">
            <a:avLst/>
          </a:prstGeom>
        </p:spPr>
      </p:pic>
      <p:pic>
        <p:nvPicPr>
          <p:cNvPr id="14" name="Picture 13"/>
          <p:cNvPicPr>
            <a:picLocks noChangeAspect="1"/>
          </p:cNvPicPr>
          <p:nvPr/>
        </p:nvPicPr>
        <p:blipFill>
          <a:blip r:embed="rId7"/>
          <a:stretch>
            <a:fillRect/>
          </a:stretch>
        </p:blipFill>
        <p:spPr>
          <a:xfrm>
            <a:off x="8671353" y="2704256"/>
            <a:ext cx="3853006" cy="4359018"/>
          </a:xfrm>
          <a:prstGeom prst="rect">
            <a:avLst/>
          </a:prstGeom>
        </p:spPr>
      </p:pic>
    </p:spTree>
    <p:extLst>
      <p:ext uri="{BB962C8B-B14F-4D97-AF65-F5344CB8AC3E}">
        <p14:creationId xmlns="" xmlns:p14="http://schemas.microsoft.com/office/powerpoint/2010/main" val="11734471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 to="" calcmode="lin" valueType="num">
                                      <p:cBhvr>
                                        <p:cTn id="7" dur="1" fill="hold"/>
                                        <p:tgtEl>
                                          <p:spTgt spid="4096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0965">
                                            <p:txEl>
                                              <p:pRg st="2" end="2"/>
                                            </p:txEl>
                                          </p:spTgt>
                                        </p:tgtEl>
                                        <p:attrNameLst>
                                          <p:attrName>style.visibility</p:attrName>
                                        </p:attrNameLst>
                                      </p:cBhvr>
                                      <p:to>
                                        <p:strVal val="visible"/>
                                      </p:to>
                                    </p:set>
                                    <p:animEffect transition="in" filter="slide(fromBottom)">
                                      <p:cBhvr>
                                        <p:cTn id="12" dur="1000"/>
                                        <p:tgtEl>
                                          <p:spTgt spid="40965">
                                            <p:txEl>
                                              <p:pRg st="2" end="2"/>
                                            </p:txEl>
                                          </p:spTgt>
                                        </p:tgtEl>
                                      </p:cBhvr>
                                    </p:animEffect>
                                  </p:childTnLst>
                                </p:cTn>
                              </p:par>
                              <p:par>
                                <p:cTn id="13" presetID="23" presetClass="entr" presetSubtype="16" fill="hold" nodeType="withEffect">
                                  <p:stCondLst>
                                    <p:cond delay="0"/>
                                  </p:stCondLst>
                                  <p:childTnLst>
                                    <p:set>
                                      <p:cBhvr>
                                        <p:cTn id="14" dur="1" fill="hold">
                                          <p:stCondLst>
                                            <p:cond delay="0"/>
                                          </p:stCondLst>
                                        </p:cTn>
                                        <p:tgtEl>
                                          <p:spTgt spid="40965">
                                            <p:txEl>
                                              <p:pRg st="3" end="3"/>
                                            </p:txEl>
                                          </p:spTgt>
                                        </p:tgtEl>
                                        <p:attrNameLst>
                                          <p:attrName>style.visibility</p:attrName>
                                        </p:attrNameLst>
                                      </p:cBhvr>
                                      <p:to>
                                        <p:strVal val="visible"/>
                                      </p:to>
                                    </p:set>
                                    <p:anim calcmode="lin" valueType="num">
                                      <p:cBhvr>
                                        <p:cTn id="15" dur="1000" fill="hold"/>
                                        <p:tgtEl>
                                          <p:spTgt spid="4096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40965">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0965">
                                            <p:txEl>
                                              <p:pRg st="4" end="4"/>
                                            </p:txEl>
                                          </p:spTgt>
                                        </p:tgtEl>
                                        <p:attrNameLst>
                                          <p:attrName>style.visibility</p:attrName>
                                        </p:attrNameLst>
                                      </p:cBhvr>
                                      <p:to>
                                        <p:strVal val="visible"/>
                                      </p:to>
                                    </p:set>
                                    <p:anim calcmode="lin" valueType="num">
                                      <p:cBhvr>
                                        <p:cTn id="19" dur="1000" fill="hold"/>
                                        <p:tgtEl>
                                          <p:spTgt spid="40965">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40965">
                                            <p:txEl>
                                              <p:pRg st="4" end="4"/>
                                            </p:txEl>
                                          </p:spTgt>
                                        </p:tgtEl>
                                        <p:attrNameLst>
                                          <p:attrName>ppt_h</p:attrName>
                                        </p:attrNameLst>
                                      </p:cBhvr>
                                      <p:tavLst>
                                        <p:tav tm="0">
                                          <p:val>
                                            <p:fltVal val="0"/>
                                          </p:val>
                                        </p:tav>
                                        <p:tav tm="100000">
                                          <p:val>
                                            <p:strVal val="#ppt_h"/>
                                          </p:val>
                                        </p:tav>
                                      </p:tavLst>
                                    </p:anim>
                                  </p:childTnLst>
                                </p:cTn>
                              </p:par>
                              <p:par>
                                <p:cTn id="21" presetID="42" presetClass="entr" presetSubtype="0" fill="hold" nodeType="withEffect">
                                  <p:stCondLst>
                                    <p:cond delay="0"/>
                                  </p:stCondLst>
                                  <p:childTnLst>
                                    <p:set>
                                      <p:cBhvr>
                                        <p:cTn id="22" dur="1" fill="hold">
                                          <p:stCondLst>
                                            <p:cond delay="0"/>
                                          </p:stCondLst>
                                        </p:cTn>
                                        <p:tgtEl>
                                          <p:spTgt spid="1038"/>
                                        </p:tgtEl>
                                        <p:attrNameLst>
                                          <p:attrName>style.visibility</p:attrName>
                                        </p:attrNameLst>
                                      </p:cBhvr>
                                      <p:to>
                                        <p:strVal val="visible"/>
                                      </p:to>
                                    </p:set>
                                    <p:animEffect transition="in" filter="fade">
                                      <p:cBhvr>
                                        <p:cTn id="23" dur="1000"/>
                                        <p:tgtEl>
                                          <p:spTgt spid="1038"/>
                                        </p:tgtEl>
                                      </p:cBhvr>
                                    </p:animEffect>
                                    <p:anim calcmode="lin" valueType="num">
                                      <p:cBhvr>
                                        <p:cTn id="24" dur="1000" fill="hold"/>
                                        <p:tgtEl>
                                          <p:spTgt spid="1038"/>
                                        </p:tgtEl>
                                        <p:attrNameLst>
                                          <p:attrName>ppt_x</p:attrName>
                                        </p:attrNameLst>
                                      </p:cBhvr>
                                      <p:tavLst>
                                        <p:tav tm="0">
                                          <p:val>
                                            <p:strVal val="#ppt_x"/>
                                          </p:val>
                                        </p:tav>
                                        <p:tav tm="100000">
                                          <p:val>
                                            <p:strVal val="#ppt_x"/>
                                          </p:val>
                                        </p:tav>
                                      </p:tavLst>
                                    </p:anim>
                                    <p:anim calcmode="lin" valueType="num">
                                      <p:cBhvr>
                                        <p:cTn id="25"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40965">
                                            <p:txEl>
                                              <p:pRg st="6" end="6"/>
                                            </p:txEl>
                                          </p:spTgt>
                                        </p:tgtEl>
                                        <p:attrNameLst>
                                          <p:attrName>style.visibility</p:attrName>
                                        </p:attrNameLst>
                                      </p:cBhvr>
                                      <p:to>
                                        <p:strVal val="visible"/>
                                      </p:to>
                                    </p:set>
                                    <p:anim calcmode="lin" valueType="num">
                                      <p:cBhvr>
                                        <p:cTn id="30" dur="1000" fill="hold"/>
                                        <p:tgtEl>
                                          <p:spTgt spid="4096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1000" fill="hold"/>
                                        <p:tgtEl>
                                          <p:spTgt spid="4096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1000" fill="hold"/>
                                        <p:tgtEl>
                                          <p:spTgt spid="4096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1000" fill="hold"/>
                                        <p:tgtEl>
                                          <p:spTgt spid="40965">
                                            <p:txEl>
                                              <p:pRg st="6" end="6"/>
                                            </p:txEl>
                                          </p:spTgt>
                                        </p:tgtEl>
                                        <p:attrNameLst>
                                          <p:attrName>ppt_y</p:attrName>
                                        </p:attrNameLst>
                                      </p:cBhvr>
                                      <p:tavLst>
                                        <p:tav tm="0">
                                          <p:val>
                                            <p:strVal val="#ppt_y"/>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40965">
                                            <p:txEl>
                                              <p:pRg st="7" end="7"/>
                                            </p:txEl>
                                          </p:spTgt>
                                        </p:tgtEl>
                                        <p:attrNameLst>
                                          <p:attrName>style.visibility</p:attrName>
                                        </p:attrNameLst>
                                      </p:cBhvr>
                                      <p:to>
                                        <p:strVal val="visible"/>
                                      </p:to>
                                    </p:set>
                                    <p:animEffect transition="in" filter="wipe(down)">
                                      <p:cBhvr>
                                        <p:cTn id="36" dur="1000"/>
                                        <p:tgtEl>
                                          <p:spTgt spid="40965">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40965">
                                            <p:txEl>
                                              <p:pRg st="8" end="8"/>
                                            </p:txEl>
                                          </p:spTgt>
                                        </p:tgtEl>
                                        <p:attrNameLst>
                                          <p:attrName>style.visibility</p:attrName>
                                        </p:attrNameLst>
                                      </p:cBhvr>
                                      <p:to>
                                        <p:strVal val="visible"/>
                                      </p:to>
                                    </p:set>
                                    <p:animEffect transition="in" filter="wipe(down)">
                                      <p:cBhvr>
                                        <p:cTn id="39" dur="1000"/>
                                        <p:tgtEl>
                                          <p:spTgt spid="40965">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40965">
                                            <p:txEl>
                                              <p:pRg st="9" end="9"/>
                                            </p:txEl>
                                          </p:spTgt>
                                        </p:tgtEl>
                                        <p:attrNameLst>
                                          <p:attrName>style.visibility</p:attrName>
                                        </p:attrNameLst>
                                      </p:cBhvr>
                                      <p:to>
                                        <p:strVal val="visible"/>
                                      </p:to>
                                    </p:set>
                                    <p:animEffect transition="in" filter="wipe(down)">
                                      <p:cBhvr>
                                        <p:cTn id="42" dur="500"/>
                                        <p:tgtEl>
                                          <p:spTgt spid="40965">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40965">
                                            <p:txEl>
                                              <p:pRg st="11" end="11"/>
                                            </p:txEl>
                                          </p:spTgt>
                                        </p:tgtEl>
                                        <p:attrNameLst>
                                          <p:attrName>style.visibility</p:attrName>
                                        </p:attrNameLst>
                                      </p:cBhvr>
                                      <p:to>
                                        <p:strVal val="visible"/>
                                      </p:to>
                                    </p:set>
                                    <p:animEffect transition="in" filter="box(in)">
                                      <p:cBhvr>
                                        <p:cTn id="50" dur="1000"/>
                                        <p:tgtEl>
                                          <p:spTgt spid="40965">
                                            <p:txEl>
                                              <p:pRg st="11" end="11"/>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40965">
                                            <p:txEl>
                                              <p:pRg st="12" end="12"/>
                                            </p:txEl>
                                          </p:spTgt>
                                        </p:tgtEl>
                                        <p:attrNameLst>
                                          <p:attrName>style.visibility</p:attrName>
                                        </p:attrNameLst>
                                      </p:cBhvr>
                                      <p:to>
                                        <p:strVal val="visible"/>
                                      </p:to>
                                    </p:set>
                                    <p:animEffect transition="in" filter="slide(fromBottom)">
                                      <p:cBhvr>
                                        <p:cTn id="53" dur="1000"/>
                                        <p:tgtEl>
                                          <p:spTgt spid="40965">
                                            <p:txEl>
                                              <p:pRg st="12" end="12"/>
                                            </p:txEl>
                                          </p:spTgt>
                                        </p:tgtEl>
                                      </p:cBhvr>
                                    </p:animEffect>
                                  </p:childTnLst>
                                </p:cTn>
                              </p:par>
                              <p:par>
                                <p:cTn id="54" presetID="12" presetClass="entr" presetSubtype="4" fill="hold" nodeType="withEffect">
                                  <p:stCondLst>
                                    <p:cond delay="0"/>
                                  </p:stCondLst>
                                  <p:childTnLst>
                                    <p:set>
                                      <p:cBhvr>
                                        <p:cTn id="55" dur="1" fill="hold">
                                          <p:stCondLst>
                                            <p:cond delay="0"/>
                                          </p:stCondLst>
                                        </p:cTn>
                                        <p:tgtEl>
                                          <p:spTgt spid="40965">
                                            <p:txEl>
                                              <p:pRg st="13" end="13"/>
                                            </p:txEl>
                                          </p:spTgt>
                                        </p:tgtEl>
                                        <p:attrNameLst>
                                          <p:attrName>style.visibility</p:attrName>
                                        </p:attrNameLst>
                                      </p:cBhvr>
                                      <p:to>
                                        <p:strVal val="visible"/>
                                      </p:to>
                                    </p:set>
                                    <p:animEffect transition="in" filter="slide(fromBottom)">
                                      <p:cBhvr>
                                        <p:cTn id="56" dur="500"/>
                                        <p:tgtEl>
                                          <p:spTgt spid="40965">
                                            <p:txEl>
                                              <p:pRg st="13" end="13"/>
                                            </p:txEl>
                                          </p:spTgt>
                                        </p:tgtEl>
                                      </p:cBhvr>
                                    </p:animEffect>
                                  </p:childTnLst>
                                </p:cTn>
                              </p:par>
                              <p:par>
                                <p:cTn id="57" presetID="12" presetClass="entr" presetSubtype="4" fill="hold" nodeType="withEffect">
                                  <p:stCondLst>
                                    <p:cond delay="0"/>
                                  </p:stCondLst>
                                  <p:childTnLst>
                                    <p:set>
                                      <p:cBhvr>
                                        <p:cTn id="58" dur="1" fill="hold">
                                          <p:stCondLst>
                                            <p:cond delay="0"/>
                                          </p:stCondLst>
                                        </p:cTn>
                                        <p:tgtEl>
                                          <p:spTgt spid="40965">
                                            <p:txEl>
                                              <p:pRg st="14" end="14"/>
                                            </p:txEl>
                                          </p:spTgt>
                                        </p:tgtEl>
                                        <p:attrNameLst>
                                          <p:attrName>style.visibility</p:attrName>
                                        </p:attrNameLst>
                                      </p:cBhvr>
                                      <p:to>
                                        <p:strVal val="visible"/>
                                      </p:to>
                                    </p:set>
                                    <p:animEffect transition="in" filter="slide(fromBottom)">
                                      <p:cBhvr>
                                        <p:cTn id="59" dur="500"/>
                                        <p:tgtEl>
                                          <p:spTgt spid="40965">
                                            <p:txEl>
                                              <p:pRg st="14" end="14"/>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nodeType="clickEffect">
                                  <p:stCondLst>
                                    <p:cond delay="0"/>
                                  </p:stCondLst>
                                  <p:childTnLst>
                                    <p:set>
                                      <p:cBhvr>
                                        <p:cTn id="66" dur="1" fill="hold">
                                          <p:stCondLst>
                                            <p:cond delay="0"/>
                                          </p:stCondLst>
                                        </p:cTn>
                                        <p:tgtEl>
                                          <p:spTgt spid="40965">
                                            <p:txEl>
                                              <p:pRg st="16" end="16"/>
                                            </p:txEl>
                                          </p:spTgt>
                                        </p:tgtEl>
                                        <p:attrNameLst>
                                          <p:attrName>style.visibility</p:attrName>
                                        </p:attrNameLst>
                                      </p:cBhvr>
                                      <p:to>
                                        <p:strVal val="visible"/>
                                      </p:to>
                                    </p:set>
                                    <p:animEffect transition="in" filter="circle(in)">
                                      <p:cBhvr>
                                        <p:cTn id="67" dur="1000"/>
                                        <p:tgtEl>
                                          <p:spTgt spid="40965">
                                            <p:txEl>
                                              <p:pRg st="16" end="16"/>
                                            </p:txEl>
                                          </p:spTgt>
                                        </p:tgtEl>
                                      </p:cBhvr>
                                    </p:animEffect>
                                  </p:childTnLst>
                                </p:cTn>
                              </p:par>
                              <p:par>
                                <p:cTn id="68" presetID="16" presetClass="entr" presetSubtype="26" fill="hold" nodeType="withEffect">
                                  <p:stCondLst>
                                    <p:cond delay="0"/>
                                  </p:stCondLst>
                                  <p:childTnLst>
                                    <p:set>
                                      <p:cBhvr>
                                        <p:cTn id="69" dur="1" fill="hold">
                                          <p:stCondLst>
                                            <p:cond delay="0"/>
                                          </p:stCondLst>
                                        </p:cTn>
                                        <p:tgtEl>
                                          <p:spTgt spid="40965">
                                            <p:txEl>
                                              <p:pRg st="17" end="17"/>
                                            </p:txEl>
                                          </p:spTgt>
                                        </p:tgtEl>
                                        <p:attrNameLst>
                                          <p:attrName>style.visibility</p:attrName>
                                        </p:attrNameLst>
                                      </p:cBhvr>
                                      <p:to>
                                        <p:strVal val="visible"/>
                                      </p:to>
                                    </p:set>
                                    <p:animEffect transition="in" filter="barn(inHorizontal)">
                                      <p:cBhvr>
                                        <p:cTn id="70" dur="1000"/>
                                        <p:tgtEl>
                                          <p:spTgt spid="40965">
                                            <p:txEl>
                                              <p:pRg st="17" end="17"/>
                                            </p:txEl>
                                          </p:spTgt>
                                        </p:tgtEl>
                                      </p:cBhvr>
                                    </p:animEffect>
                                  </p:childTnLst>
                                </p:cTn>
                              </p:par>
                              <p:par>
                                <p:cTn id="71" presetID="16" presetClass="entr" presetSubtype="26" fill="hold" nodeType="withEffect">
                                  <p:stCondLst>
                                    <p:cond delay="0"/>
                                  </p:stCondLst>
                                  <p:childTnLst>
                                    <p:set>
                                      <p:cBhvr>
                                        <p:cTn id="72" dur="1" fill="hold">
                                          <p:stCondLst>
                                            <p:cond delay="0"/>
                                          </p:stCondLst>
                                        </p:cTn>
                                        <p:tgtEl>
                                          <p:spTgt spid="40965">
                                            <p:txEl>
                                              <p:pRg st="18" end="18"/>
                                            </p:txEl>
                                          </p:spTgt>
                                        </p:tgtEl>
                                        <p:attrNameLst>
                                          <p:attrName>style.visibility</p:attrName>
                                        </p:attrNameLst>
                                      </p:cBhvr>
                                      <p:to>
                                        <p:strVal val="visible"/>
                                      </p:to>
                                    </p:set>
                                    <p:animEffect transition="in" filter="barn(inHorizontal)">
                                      <p:cBhvr>
                                        <p:cTn id="73" dur="500"/>
                                        <p:tgtEl>
                                          <p:spTgt spid="40965">
                                            <p:txEl>
                                              <p:pRg st="18" end="18"/>
                                            </p:txEl>
                                          </p:spTgt>
                                        </p:tgtEl>
                                      </p:cBhvr>
                                    </p:animEffect>
                                  </p:childTnLst>
                                </p:cTn>
                              </p:par>
                              <p:par>
                                <p:cTn id="74" presetID="16" presetClass="entr" presetSubtype="26" fill="hold" nodeType="withEffect">
                                  <p:stCondLst>
                                    <p:cond delay="0"/>
                                  </p:stCondLst>
                                  <p:childTnLst>
                                    <p:set>
                                      <p:cBhvr>
                                        <p:cTn id="75" dur="1" fill="hold">
                                          <p:stCondLst>
                                            <p:cond delay="0"/>
                                          </p:stCondLst>
                                        </p:cTn>
                                        <p:tgtEl>
                                          <p:spTgt spid="40965">
                                            <p:txEl>
                                              <p:pRg st="19" end="19"/>
                                            </p:txEl>
                                          </p:spTgt>
                                        </p:tgtEl>
                                        <p:attrNameLst>
                                          <p:attrName>style.visibility</p:attrName>
                                        </p:attrNameLst>
                                      </p:cBhvr>
                                      <p:to>
                                        <p:strVal val="visible"/>
                                      </p:to>
                                    </p:set>
                                    <p:animEffect transition="in" filter="barn(inHorizontal)">
                                      <p:cBhvr>
                                        <p:cTn id="76" dur="500"/>
                                        <p:tgtEl>
                                          <p:spTgt spid="40965">
                                            <p:txEl>
                                              <p:pRg st="19" end="19"/>
                                            </p:txEl>
                                          </p:spTgt>
                                        </p:tgtEl>
                                      </p:cBhvr>
                                    </p:animEffect>
                                  </p:childTnLst>
                                </p:cTn>
                              </p:par>
                              <p:par>
                                <p:cTn id="77" presetID="42" presetClass="entr" presetSubtype="0"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1000"/>
                                        <p:tgtEl>
                                          <p:spTgt spid="2"/>
                                        </p:tgtEl>
                                      </p:cBhvr>
                                    </p:animEffect>
                                    <p:anim calcmode="lin" valueType="num">
                                      <p:cBhvr>
                                        <p:cTn id="80" dur="1000" fill="hold"/>
                                        <p:tgtEl>
                                          <p:spTgt spid="2"/>
                                        </p:tgtEl>
                                        <p:attrNameLst>
                                          <p:attrName>ppt_x</p:attrName>
                                        </p:attrNameLst>
                                      </p:cBhvr>
                                      <p:tavLst>
                                        <p:tav tm="0">
                                          <p:val>
                                            <p:strVal val="#ppt_x"/>
                                          </p:val>
                                        </p:tav>
                                        <p:tav tm="100000">
                                          <p:val>
                                            <p:strVal val="#ppt_x"/>
                                          </p:val>
                                        </p:tav>
                                      </p:tavLst>
                                    </p:anim>
                                    <p:anim calcmode="lin" valueType="num">
                                      <p:cBhvr>
                                        <p:cTn id="8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AutoShape 6"/>
          <p:cNvSpPr>
            <a:spLocks noChangeArrowheads="1"/>
          </p:cNvSpPr>
          <p:nvPr/>
        </p:nvSpPr>
        <p:spPr bwMode="auto">
          <a:xfrm>
            <a:off x="2557463" y="1444625"/>
            <a:ext cx="6516687" cy="1936750"/>
          </a:xfrm>
          <a:prstGeom prst="cloudCallout">
            <a:avLst>
              <a:gd name="adj1" fmla="val -991"/>
              <a:gd name="adj2" fmla="val 67005"/>
            </a:avLst>
          </a:prstGeom>
          <a:solidFill>
            <a:schemeClr val="bg1"/>
          </a:solidFill>
          <a:ln w="9525">
            <a:solidFill>
              <a:srgbClr val="FF0000"/>
            </a:solidFill>
            <a:round/>
            <a:headEnd/>
            <a:tailEnd/>
          </a:ln>
          <a:effectLst/>
        </p:spPr>
        <p:txBody>
          <a:bodyPr/>
          <a:lstStyle/>
          <a:p>
            <a:pPr fontAlgn="base">
              <a:spcBef>
                <a:spcPct val="0"/>
              </a:spcBef>
              <a:spcAft>
                <a:spcPct val="0"/>
              </a:spcAft>
              <a:defRPr/>
            </a:pPr>
            <a:endParaRPr lang="en-US" sz="2100" b="1">
              <a:solidFill>
                <a:srgbClr val="333399"/>
              </a:solidFill>
              <a:effectLst>
                <a:outerShdw blurRad="38100" dist="38100" dir="2700000" algn="tl">
                  <a:srgbClr val="C0C0C0"/>
                </a:outerShdw>
              </a:effectLst>
              <a:latin typeface="Times New Roman" panose="02020603050405020304" pitchFamily="18" charset="0"/>
            </a:endParaRPr>
          </a:p>
          <a:p>
            <a:pPr algn="ctr" fontAlgn="base">
              <a:spcBef>
                <a:spcPct val="0"/>
              </a:spcBef>
              <a:spcAft>
                <a:spcPct val="0"/>
              </a:spcAft>
              <a:defRPr/>
            </a:pPr>
            <a:endParaRPr lang="en-US" sz="2100">
              <a:solidFill>
                <a:srgbClr val="000000"/>
              </a:solidFill>
              <a:latin typeface="Times New Roman" panose="02020603050405020304" pitchFamily="18" charset="0"/>
            </a:endParaRPr>
          </a:p>
        </p:txBody>
      </p:sp>
      <p:sp>
        <p:nvSpPr>
          <p:cNvPr id="1077251" name="Text Box 9"/>
          <p:cNvSpPr txBox="1">
            <a:spLocks noChangeArrowheads="1"/>
          </p:cNvSpPr>
          <p:nvPr/>
        </p:nvSpPr>
        <p:spPr bwMode="auto">
          <a:xfrm>
            <a:off x="3182938" y="1677988"/>
            <a:ext cx="5715000" cy="130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just" fontAlgn="base">
              <a:lnSpc>
                <a:spcPct val="110000"/>
              </a:lnSpc>
              <a:spcBef>
                <a:spcPct val="0"/>
              </a:spcBef>
              <a:spcAft>
                <a:spcPct val="0"/>
              </a:spcAft>
            </a:pPr>
            <a:r>
              <a:rPr lang="nl-NL" altLang="en-US" b="1">
                <a:solidFill>
                  <a:srgbClr val="000000"/>
                </a:solidFill>
                <a:latin typeface="Times New Roman" panose="02020603050405020304" pitchFamily="18" charset="0"/>
                <a:cs typeface="Times New Roman" panose="02020603050405020304" pitchFamily="18" charset="0"/>
              </a:rPr>
              <a:t>Quan sát những hình ảnh dưới đây và cho biết các hình ảnh đó thể hiện những truyền thống nào của gia đình, dòng họ.</a:t>
            </a:r>
            <a:endParaRPr lang="en-US" altLang="en-US" b="1">
              <a:solidFill>
                <a:srgbClr val="5F5F5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图片 5"/>
          <p:cNvPicPr>
            <a:picLocks noChangeAspect="1"/>
          </p:cNvPicPr>
          <p:nvPr/>
        </p:nvPicPr>
        <p:blipFill>
          <a:blip r:embed="rId2">
            <a:extLst>
              <a:ext uri="{28A0092B-C50C-407E-A947-70E740481C1C}">
                <a14:useLocalDpi xmlns="" xmlns:a14="http://schemas.microsoft.com/office/drawing/2010/main" val="0"/>
              </a:ext>
            </a:extLst>
          </a:blip>
          <a:srcRect l="40933" t="24564" r="38580" b="26282"/>
          <a:stretch>
            <a:fillRect/>
          </a:stretch>
        </p:blipFill>
        <p:spPr bwMode="auto">
          <a:xfrm>
            <a:off x="331788" y="1111250"/>
            <a:ext cx="2047875" cy="244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F:\1-原创素材\1_mm1102\PPT\PPT_014\materaials\pageimg_g15.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3288" y="130175"/>
            <a:ext cx="9136062"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057400" y="360363"/>
            <a:ext cx="605790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3300" b="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r>
              <a:rPr lang="en-US" altLang="en-US" sz="33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AI HIỂU BIẾT</a:t>
            </a:r>
            <a:endParaRPr lang="it-IT" altLang="en-US" sz="2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2"/>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90550" y="374650"/>
            <a:ext cx="1630363"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F:\360安全浏览器下载\六一\Nipic_2531170_b95b5e79d8a6cffe\未标题-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667750" y="295275"/>
            <a:ext cx="206533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Shape 38"/>
          <p:cNvPicPr/>
          <p:nvPr/>
        </p:nvPicPr>
        <p:blipFill>
          <a:blip r:embed="rId6"/>
          <a:stretch/>
        </p:blipFill>
        <p:spPr>
          <a:xfrm>
            <a:off x="98266" y="3571875"/>
            <a:ext cx="2879884" cy="2709228"/>
          </a:xfrm>
          <a:prstGeom prst="rect">
            <a:avLst/>
          </a:prstGeom>
        </p:spPr>
      </p:pic>
      <p:pic>
        <p:nvPicPr>
          <p:cNvPr id="15" name="Shape 40"/>
          <p:cNvPicPr/>
          <p:nvPr/>
        </p:nvPicPr>
        <p:blipFill>
          <a:blip r:embed="rId7"/>
          <a:stretch/>
        </p:blipFill>
        <p:spPr>
          <a:xfrm>
            <a:off x="3182938" y="3554413"/>
            <a:ext cx="2835115" cy="2726690"/>
          </a:xfrm>
          <a:prstGeom prst="rect">
            <a:avLst/>
          </a:prstGeom>
        </p:spPr>
      </p:pic>
      <p:pic>
        <p:nvPicPr>
          <p:cNvPr id="16" name="Shape 42"/>
          <p:cNvPicPr/>
          <p:nvPr/>
        </p:nvPicPr>
        <p:blipFill>
          <a:blip r:embed="rId8"/>
          <a:stretch/>
        </p:blipFill>
        <p:spPr>
          <a:xfrm>
            <a:off x="6222841" y="3554413"/>
            <a:ext cx="2602865" cy="2726690"/>
          </a:xfrm>
          <a:prstGeom prst="rect">
            <a:avLst/>
          </a:prstGeom>
        </p:spPr>
      </p:pic>
      <p:pic>
        <p:nvPicPr>
          <p:cNvPr id="17" name="Shape 44"/>
          <p:cNvPicPr/>
          <p:nvPr/>
        </p:nvPicPr>
        <p:blipFill>
          <a:blip r:embed="rId9"/>
          <a:stretch/>
        </p:blipFill>
        <p:spPr>
          <a:xfrm>
            <a:off x="9101931" y="3611562"/>
            <a:ext cx="3103563" cy="2669541"/>
          </a:xfrm>
          <a:prstGeom prst="rect">
            <a:avLst/>
          </a:prstGeom>
        </p:spPr>
      </p:pic>
      <p:sp>
        <p:nvSpPr>
          <p:cNvPr id="18" name="Text Box 3"/>
          <p:cNvSpPr txBox="1">
            <a:spLocks noChangeArrowheads="1"/>
          </p:cNvSpPr>
          <p:nvPr/>
        </p:nvSpPr>
        <p:spPr bwMode="auto">
          <a:xfrm>
            <a:off x="177286" y="6331903"/>
            <a:ext cx="2787809" cy="400110"/>
          </a:xfrm>
          <a:prstGeom prst="rect">
            <a:avLst/>
          </a:prstGeom>
          <a:solidFill>
            <a:srgbClr val="CC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b="1" kern="0" dirty="0" err="1">
                <a:solidFill>
                  <a:srgbClr val="FF0066"/>
                </a:solidFill>
                <a:latin typeface="Times New Roman" panose="02020603050405020304" pitchFamily="18" charset="0"/>
                <a:cs typeface="Arial" panose="020B0604020202020204" pitchFamily="34" charset="0"/>
              </a:rPr>
              <a:t>Truyền</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thống</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hiếu</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học</a:t>
            </a:r>
            <a:endParaRPr lang="en-US" altLang="en-US" sz="2000" b="1" kern="0" dirty="0">
              <a:solidFill>
                <a:srgbClr val="FF0066"/>
              </a:solidFill>
              <a:latin typeface="Times New Roman" panose="02020603050405020304" pitchFamily="18" charset="0"/>
              <a:cs typeface="Arial" panose="020B0604020202020204" pitchFamily="34" charset="0"/>
            </a:endParaRPr>
          </a:p>
        </p:txBody>
      </p:sp>
      <p:sp>
        <p:nvSpPr>
          <p:cNvPr id="19" name="Text Box 4"/>
          <p:cNvSpPr txBox="1">
            <a:spLocks noChangeArrowheads="1"/>
          </p:cNvSpPr>
          <p:nvPr/>
        </p:nvSpPr>
        <p:spPr bwMode="auto">
          <a:xfrm>
            <a:off x="9194641" y="6423025"/>
            <a:ext cx="2795256" cy="396875"/>
          </a:xfrm>
          <a:prstGeom prst="rect">
            <a:avLst/>
          </a:prstGeom>
          <a:solidFill>
            <a:srgbClr val="CC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b="1" kern="0" dirty="0" err="1">
                <a:solidFill>
                  <a:srgbClr val="FF0066"/>
                </a:solidFill>
                <a:latin typeface="Times New Roman" panose="02020603050405020304" pitchFamily="18" charset="0"/>
                <a:cs typeface="Arial" panose="020B0604020202020204" pitchFamily="34" charset="0"/>
              </a:rPr>
              <a:t>Truyền</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thống</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yêu</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nước</a:t>
            </a:r>
            <a:endParaRPr lang="en-US" altLang="en-US" sz="2000" b="1" kern="0" dirty="0">
              <a:solidFill>
                <a:srgbClr val="FF0066"/>
              </a:solidFill>
              <a:latin typeface=".VnSouthern" panose="020B7200000000000000" pitchFamily="34" charset="0"/>
              <a:cs typeface="Arial" panose="020B0604020202020204" pitchFamily="34" charset="0"/>
            </a:endParaRPr>
          </a:p>
        </p:txBody>
      </p:sp>
      <p:sp>
        <p:nvSpPr>
          <p:cNvPr id="20" name="Text Box 5"/>
          <p:cNvSpPr txBox="1">
            <a:spLocks noChangeArrowheads="1"/>
          </p:cNvSpPr>
          <p:nvPr/>
        </p:nvSpPr>
        <p:spPr bwMode="auto">
          <a:xfrm>
            <a:off x="6140291" y="6331903"/>
            <a:ext cx="2757647" cy="400110"/>
          </a:xfrm>
          <a:prstGeom prst="rect">
            <a:avLst/>
          </a:prstGeom>
          <a:solidFill>
            <a:srgbClr val="CC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b="1" kern="0" dirty="0" err="1">
                <a:solidFill>
                  <a:srgbClr val="FF0066"/>
                </a:solidFill>
                <a:latin typeface="Times New Roman" panose="02020603050405020304" pitchFamily="18" charset="0"/>
                <a:cs typeface="Arial" panose="020B0604020202020204" pitchFamily="34" charset="0"/>
              </a:rPr>
              <a:t>Truyền</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thống</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làm</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gốm</a:t>
            </a:r>
            <a:endParaRPr lang="en-US" altLang="en-US" sz="2000" b="1" kern="0" dirty="0">
              <a:solidFill>
                <a:srgbClr val="FF0066"/>
              </a:solidFill>
              <a:latin typeface="Times New Roman" panose="02020603050405020304" pitchFamily="18" charset="0"/>
              <a:cs typeface="Arial" panose="020B0604020202020204" pitchFamily="34" charset="0"/>
            </a:endParaRPr>
          </a:p>
        </p:txBody>
      </p:sp>
      <p:sp>
        <p:nvSpPr>
          <p:cNvPr id="21" name="Rectangle 7"/>
          <p:cNvSpPr>
            <a:spLocks noChangeArrowheads="1"/>
          </p:cNvSpPr>
          <p:nvPr/>
        </p:nvSpPr>
        <p:spPr bwMode="auto">
          <a:xfrm>
            <a:off x="3182938" y="6281103"/>
            <a:ext cx="2822060" cy="400110"/>
          </a:xfrm>
          <a:prstGeom prst="rect">
            <a:avLst/>
          </a:prstGeom>
          <a:solidFill>
            <a:srgbClr val="CC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2000" b="1" kern="0" dirty="0" err="1">
                <a:solidFill>
                  <a:srgbClr val="FF0066"/>
                </a:solidFill>
                <a:latin typeface="Times New Roman" panose="02020603050405020304" pitchFamily="18" charset="0"/>
                <a:cs typeface="Arial" panose="020B0604020202020204" pitchFamily="34" charset="0"/>
              </a:rPr>
              <a:t>Truyền</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thống</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dệt</a:t>
            </a:r>
            <a:r>
              <a:rPr lang="en-US" altLang="en-US" sz="2000" b="1" kern="0" dirty="0">
                <a:solidFill>
                  <a:srgbClr val="FF0066"/>
                </a:solidFill>
                <a:latin typeface="Times New Roman" panose="02020603050405020304" pitchFamily="18" charset="0"/>
                <a:cs typeface="Arial" panose="020B0604020202020204" pitchFamily="34" charset="0"/>
              </a:rPr>
              <a:t> </a:t>
            </a:r>
            <a:r>
              <a:rPr lang="en-US" altLang="en-US" sz="2000" b="1" kern="0" dirty="0" err="1">
                <a:solidFill>
                  <a:srgbClr val="FF0066"/>
                </a:solidFill>
                <a:latin typeface="Times New Roman" panose="02020603050405020304" pitchFamily="18" charset="0"/>
                <a:cs typeface="Arial" panose="020B0604020202020204" pitchFamily="34" charset="0"/>
              </a:rPr>
              <a:t>vải</a:t>
            </a:r>
            <a:endParaRPr lang="en-US" altLang="en-US" sz="2000" b="1" kern="0" dirty="0">
              <a:solidFill>
                <a:srgbClr val="FF0066"/>
              </a:solidFill>
              <a:latin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322257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18" presetClass="entr" presetSubtype="1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1500"/>
                                        <p:tgtEl>
                                          <p:spTgt spid="9"/>
                                        </p:tgtEl>
                                      </p:cBhvr>
                                    </p:animEffect>
                                  </p:childTnLst>
                                </p:cTn>
                              </p:par>
                              <p:par>
                                <p:cTn id="11" presetID="2" presetClass="entr" presetSubtype="8" fill="hold" grpId="0" nodeType="withEffect">
                                  <p:stCondLst>
                                    <p:cond delay="1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linds(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1342510-56B5-46DB-804F-60FA3A35FD4E}"/>
              </a:ext>
            </a:extLst>
          </p:cNvPr>
          <p:cNvSpPr txBox="1"/>
          <p:nvPr/>
        </p:nvSpPr>
        <p:spPr>
          <a:xfrm>
            <a:off x="0" y="642375"/>
            <a:ext cx="2494844"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90309" y="1115379"/>
            <a:ext cx="6186309"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164F0E2-B882-49CC-BFA3-1C29ADCAC5DB}"/>
              </a:ext>
            </a:extLst>
          </p:cNvPr>
          <p:cNvSpPr txBox="1"/>
          <p:nvPr/>
        </p:nvSpPr>
        <p:spPr>
          <a:xfrm>
            <a:off x="90309" y="1575502"/>
            <a:ext cx="2460977"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Khái niệm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  TIẾT 1, 2: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TỰ HÀO VỀ TRUYỀN THỐNG GIA ĐÌNH, DÒNG HỌ</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 xmlns:a16="http://schemas.microsoft.com/office/drawing/2014/main" id="{90512366-EEE9-474C-95D4-C881FDC4392E}"/>
              </a:ext>
            </a:extLst>
          </p:cNvPr>
          <p:cNvSpPr txBox="1"/>
          <p:nvPr/>
        </p:nvSpPr>
        <p:spPr>
          <a:xfrm>
            <a:off x="126798" y="2024119"/>
            <a:ext cx="5836120"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truyền thống tốt đẹp: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C0109E59-D15B-4D9F-B946-826B20D95833}"/>
              </a:ext>
            </a:extLst>
          </p:cNvPr>
          <p:cNvSpPr txBox="1"/>
          <p:nvPr/>
        </p:nvSpPr>
        <p:spPr>
          <a:xfrm>
            <a:off x="579549" y="2932859"/>
            <a:ext cx="2468450" cy="769441"/>
          </a:xfrm>
          <a:prstGeom prst="rect">
            <a:avLst/>
          </a:prstGeom>
          <a:noFill/>
        </p:spPr>
        <p:txBody>
          <a:bodyPr wrap="square">
            <a:spAutoFit/>
          </a:bodyPr>
          <a:lstStyle/>
          <a:p>
            <a:r>
              <a:rPr lang="en-US" sz="4400" b="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4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rò</a:t>
            </a:r>
            <a:r>
              <a:rPr lang="en-US" sz="4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4400" dirty="0">
              <a:solidFill>
                <a:srgbClr val="00B050"/>
              </a:solidFill>
            </a:endParaRPr>
          </a:p>
        </p:txBody>
      </p:sp>
      <p:sp>
        <p:nvSpPr>
          <p:cNvPr id="14" name="TextBox 13">
            <a:extLst>
              <a:ext uri="{FF2B5EF4-FFF2-40B4-BE49-F238E27FC236}">
                <a16:creationId xmlns="" xmlns:a16="http://schemas.microsoft.com/office/drawing/2014/main" id="{EE476DDA-DDE4-46B0-9D02-63F5B5671F11}"/>
              </a:ext>
            </a:extLst>
          </p:cNvPr>
          <p:cNvSpPr txBox="1"/>
          <p:nvPr/>
        </p:nvSpPr>
        <p:spPr>
          <a:xfrm>
            <a:off x="3998277" y="3564605"/>
            <a:ext cx="526990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800" b="1" i="0" u="none" strike="noStrike" kern="1200" cap="none" spc="0" normalizeH="0" baseline="0" noProof="0" dirty="0" err="1">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t>
            </a:r>
            <a:r>
              <a:rPr kumimoji="0" lang="en-US" sz="4800" b="1"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4800" b="1"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4800" b="1"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4800" b="1" i="0" u="none" strike="noStrike" kern="1200" cap="none" spc="0" normalizeH="0" baseline="0" noProof="0" dirty="0">
                <a:ln>
                  <a:noFill/>
                </a:ln>
                <a:solidFill>
                  <a:srgbClr val="CC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sz="4800" b="0" i="0" u="none" strike="noStrike" kern="1200" cap="none" spc="0" normalizeH="0" baseline="0" noProof="0" dirty="0">
              <a:ln>
                <a:noFill/>
              </a:ln>
              <a:solidFill>
                <a:srgbClr val="CC00C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1A51B4B4-5AC2-489A-9529-D75B9E9CBBD3}"/>
              </a:ext>
            </a:extLst>
          </p:cNvPr>
          <p:cNvSpPr txBox="1"/>
          <p:nvPr/>
        </p:nvSpPr>
        <p:spPr>
          <a:xfrm>
            <a:off x="1039480" y="4709180"/>
            <a:ext cx="10718931" cy="1377108"/>
          </a:xfrm>
          <a:prstGeom prst="rect">
            <a:avLst/>
          </a:prstGeom>
          <a:noFill/>
        </p:spPr>
        <p:txBody>
          <a:bodyPr wrap="square">
            <a:spAutoFit/>
          </a:bodyPr>
          <a:lstStyle/>
          <a:p>
            <a:pPr algn="just">
              <a:lnSpc>
                <a:spcPct val="107000"/>
              </a:lnSpc>
              <a:spcAft>
                <a:spcPts val="800"/>
              </a:spcAft>
            </a:pP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Kể tên những truyền thống khác của các gia đình, dòng họ ở địa phương em??</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6526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1342510-56B5-46DB-804F-60FA3A35FD4E}"/>
              </a:ext>
            </a:extLst>
          </p:cNvPr>
          <p:cNvSpPr txBox="1"/>
          <p:nvPr/>
        </p:nvSpPr>
        <p:spPr>
          <a:xfrm>
            <a:off x="0" y="642375"/>
            <a:ext cx="2494844"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90309" y="1115379"/>
            <a:ext cx="6186309"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164F0E2-B882-49CC-BFA3-1C29ADCAC5DB}"/>
              </a:ext>
            </a:extLst>
          </p:cNvPr>
          <p:cNvSpPr txBox="1"/>
          <p:nvPr/>
        </p:nvSpPr>
        <p:spPr>
          <a:xfrm>
            <a:off x="90309" y="1575502"/>
            <a:ext cx="2460977"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Khái niệm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  TIẾT 1, 2: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TỰ HÀO VỀ TRUYỀN THỐNG GIA ĐÌNH, DÒNG HỌ</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TextBox 11">
            <a:extLst>
              <a:ext uri="{FF2B5EF4-FFF2-40B4-BE49-F238E27FC236}">
                <a16:creationId xmlns="" xmlns:a16="http://schemas.microsoft.com/office/drawing/2014/main" id="{90512366-EEE9-474C-95D4-C881FDC4392E}"/>
              </a:ext>
            </a:extLst>
          </p:cNvPr>
          <p:cNvSpPr txBox="1"/>
          <p:nvPr/>
        </p:nvSpPr>
        <p:spPr>
          <a:xfrm>
            <a:off x="126798" y="2024119"/>
            <a:ext cx="5836120"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truyền thống tốt đẹp: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64550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25173" y="2286791"/>
            <a:ext cx="3257550" cy="215265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TRUYỀN THỐNG</a:t>
            </a:r>
          </a:p>
        </p:txBody>
      </p:sp>
      <p:sp>
        <p:nvSpPr>
          <p:cNvPr id="4" name="Oval 3"/>
          <p:cNvSpPr/>
          <p:nvPr/>
        </p:nvSpPr>
        <p:spPr>
          <a:xfrm>
            <a:off x="5678729" y="232"/>
            <a:ext cx="2032000" cy="18859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Đạo</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đức</a:t>
            </a:r>
            <a:r>
              <a:rPr lang="en-US" sz="3200" b="1" dirty="0">
                <a:solidFill>
                  <a:prstClr val="white"/>
                </a:solidFill>
                <a:latin typeface="Times New Roman" pitchFamily="18" charset="0"/>
                <a:cs typeface="Times New Roman" pitchFamily="18" charset="0"/>
              </a:rPr>
              <a:t> </a:t>
            </a:r>
          </a:p>
        </p:txBody>
      </p:sp>
      <p:sp>
        <p:nvSpPr>
          <p:cNvPr id="5" name="Oval 4"/>
          <p:cNvSpPr/>
          <p:nvPr/>
        </p:nvSpPr>
        <p:spPr>
          <a:xfrm>
            <a:off x="8686800" y="2659975"/>
            <a:ext cx="2171700" cy="2019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prstClr val="white"/>
              </a:solidFill>
              <a:latin typeface="Times New Roman" pitchFamily="18" charset="0"/>
              <a:cs typeface="Times New Roman" pitchFamily="18" charset="0"/>
            </a:endParaRPr>
          </a:p>
        </p:txBody>
      </p:sp>
      <p:sp>
        <p:nvSpPr>
          <p:cNvPr id="6" name="Oval 5"/>
          <p:cNvSpPr/>
          <p:nvPr/>
        </p:nvSpPr>
        <p:spPr>
          <a:xfrm>
            <a:off x="6999337" y="4702540"/>
            <a:ext cx="2480419" cy="18288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Cần</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cù</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lao</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động</a:t>
            </a:r>
            <a:endParaRPr lang="en-US" sz="3200" b="1" dirty="0">
              <a:solidFill>
                <a:prstClr val="white"/>
              </a:solidFill>
              <a:latin typeface="Times New Roman" pitchFamily="18" charset="0"/>
              <a:cs typeface="Times New Roman" pitchFamily="18" charset="0"/>
            </a:endParaRPr>
          </a:p>
        </p:txBody>
      </p:sp>
      <p:sp>
        <p:nvSpPr>
          <p:cNvPr id="7" name="Oval 6"/>
          <p:cNvSpPr/>
          <p:nvPr/>
        </p:nvSpPr>
        <p:spPr>
          <a:xfrm>
            <a:off x="1849611" y="4300466"/>
            <a:ext cx="2343150" cy="20193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prstClr val="white"/>
              </a:solidFill>
              <a:latin typeface="Times New Roman" pitchFamily="18" charset="0"/>
              <a:cs typeface="Times New Roman" pitchFamily="18" charset="0"/>
            </a:endParaRPr>
          </a:p>
        </p:txBody>
      </p:sp>
      <p:sp>
        <p:nvSpPr>
          <p:cNvPr id="8" name="Oval 7"/>
          <p:cNvSpPr/>
          <p:nvPr/>
        </p:nvSpPr>
        <p:spPr>
          <a:xfrm>
            <a:off x="1219613" y="2358012"/>
            <a:ext cx="2133600" cy="18669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Hiếu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thảo</a:t>
            </a:r>
            <a:endParaRPr lang="en-US" sz="3200" b="1" dirty="0">
              <a:solidFill>
                <a:prstClr val="white"/>
              </a:solidFill>
              <a:latin typeface="Times New Roman" pitchFamily="18" charset="0"/>
              <a:cs typeface="Times New Roman" pitchFamily="18" charset="0"/>
            </a:endParaRPr>
          </a:p>
        </p:txBody>
      </p:sp>
      <p:sp>
        <p:nvSpPr>
          <p:cNvPr id="9" name="Oval 8"/>
          <p:cNvSpPr/>
          <p:nvPr/>
        </p:nvSpPr>
        <p:spPr>
          <a:xfrm>
            <a:off x="3623121" y="119509"/>
            <a:ext cx="1917700" cy="17145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Yêu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nước</a:t>
            </a:r>
            <a:endParaRPr lang="en-US" sz="3200" b="1" dirty="0">
              <a:solidFill>
                <a:prstClr val="white"/>
              </a:solidFill>
              <a:latin typeface="Times New Roman" pitchFamily="18" charset="0"/>
              <a:cs typeface="Times New Roman" pitchFamily="18" charset="0"/>
            </a:endParaRPr>
          </a:p>
        </p:txBody>
      </p:sp>
      <p:sp>
        <p:nvSpPr>
          <p:cNvPr id="63" name="Rectangle 62"/>
          <p:cNvSpPr/>
          <p:nvPr/>
        </p:nvSpPr>
        <p:spPr>
          <a:xfrm>
            <a:off x="8830539" y="3091934"/>
            <a:ext cx="2066061" cy="1077218"/>
          </a:xfrm>
          <a:prstGeom prst="rect">
            <a:avLst/>
          </a:prstGeom>
        </p:spPr>
        <p:txBody>
          <a:bodyPr wrap="square">
            <a:spAutoFit/>
          </a:bodyPr>
          <a:lstStyle/>
          <a:p>
            <a:pPr algn="ctr"/>
            <a:r>
              <a:rPr lang="en-US" sz="3200" b="1" dirty="0" err="1">
                <a:solidFill>
                  <a:prstClr val="white"/>
                </a:solidFill>
                <a:latin typeface="Times New Roman" pitchFamily="18" charset="0"/>
                <a:cs typeface="Times New Roman" pitchFamily="18" charset="0"/>
              </a:rPr>
              <a:t>Nghề</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nghiệp</a:t>
            </a:r>
            <a:endParaRPr lang="en-US" sz="3200" b="1" dirty="0">
              <a:solidFill>
                <a:prstClr val="white"/>
              </a:solidFill>
              <a:latin typeface="Times New Roman" pitchFamily="18" charset="0"/>
              <a:cs typeface="Times New Roman" pitchFamily="18" charset="0"/>
            </a:endParaRPr>
          </a:p>
        </p:txBody>
      </p:sp>
      <p:sp>
        <p:nvSpPr>
          <p:cNvPr id="64" name="Rectangle 63"/>
          <p:cNvSpPr/>
          <p:nvPr/>
        </p:nvSpPr>
        <p:spPr>
          <a:xfrm>
            <a:off x="1811511" y="4892631"/>
            <a:ext cx="2173897" cy="584775"/>
          </a:xfrm>
          <a:prstGeom prst="rect">
            <a:avLst/>
          </a:prstGeom>
        </p:spPr>
        <p:txBody>
          <a:bodyPr wrap="square">
            <a:spAutoFit/>
          </a:bodyPr>
          <a:lstStyle/>
          <a:p>
            <a:pPr algn="ctr"/>
            <a:r>
              <a:rPr lang="en-US" sz="3200" b="1" dirty="0" err="1">
                <a:solidFill>
                  <a:prstClr val="white"/>
                </a:solidFill>
                <a:latin typeface="Times New Roman" pitchFamily="18" charset="0"/>
                <a:cs typeface="Times New Roman" pitchFamily="18" charset="0"/>
              </a:rPr>
              <a:t>Hiếu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học</a:t>
            </a:r>
            <a:endParaRPr lang="en-US" sz="3200" b="1" dirty="0">
              <a:solidFill>
                <a:prstClr val="white"/>
              </a:solidFill>
              <a:latin typeface="Times New Roman" pitchFamily="18" charset="0"/>
              <a:cs typeface="Times New Roman" pitchFamily="18" charset="0"/>
            </a:endParaRPr>
          </a:p>
        </p:txBody>
      </p:sp>
      <p:sp>
        <p:nvSpPr>
          <p:cNvPr id="2" name="Up Arrow 1"/>
          <p:cNvSpPr/>
          <p:nvPr/>
        </p:nvSpPr>
        <p:spPr>
          <a:xfrm rot="19744618">
            <a:off x="5002665" y="1694887"/>
            <a:ext cx="396240" cy="75990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Up Arrow 9"/>
          <p:cNvSpPr/>
          <p:nvPr/>
        </p:nvSpPr>
        <p:spPr>
          <a:xfrm rot="310225">
            <a:off x="6275838" y="1746668"/>
            <a:ext cx="477520" cy="5944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Up Arrow 13"/>
          <p:cNvSpPr/>
          <p:nvPr/>
        </p:nvSpPr>
        <p:spPr>
          <a:xfrm rot="5400000">
            <a:off x="7918671" y="2890705"/>
            <a:ext cx="477520" cy="1058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Up Arrow 14"/>
          <p:cNvSpPr/>
          <p:nvPr/>
        </p:nvSpPr>
        <p:spPr>
          <a:xfrm rot="8235613">
            <a:off x="7230749" y="4023580"/>
            <a:ext cx="477520" cy="9394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Up Arrow 15"/>
          <p:cNvSpPr/>
          <p:nvPr/>
        </p:nvSpPr>
        <p:spPr>
          <a:xfrm rot="13511267">
            <a:off x="4008298" y="3891087"/>
            <a:ext cx="477520" cy="9198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Up Arrow 16"/>
          <p:cNvSpPr/>
          <p:nvPr/>
        </p:nvSpPr>
        <p:spPr>
          <a:xfrm rot="16493360">
            <a:off x="3556503" y="2818165"/>
            <a:ext cx="477520" cy="10587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7963664" y="425708"/>
            <a:ext cx="2032000" cy="1885950"/>
          </a:xfrm>
          <a:prstGeom prst="ellipse">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Văn</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hóa</a:t>
            </a:r>
            <a:endParaRPr lang="en-US" sz="3200" b="1" dirty="0">
              <a:solidFill>
                <a:prstClr val="white"/>
              </a:solidFill>
              <a:latin typeface="Times New Roman" pitchFamily="18" charset="0"/>
              <a:cs typeface="Times New Roman" pitchFamily="18" charset="0"/>
            </a:endParaRPr>
          </a:p>
        </p:txBody>
      </p:sp>
      <p:sp>
        <p:nvSpPr>
          <p:cNvPr id="19" name="Up Arrow 18"/>
          <p:cNvSpPr/>
          <p:nvPr/>
        </p:nvSpPr>
        <p:spPr>
          <a:xfrm rot="3322112">
            <a:off x="7609353" y="1848258"/>
            <a:ext cx="477520" cy="117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4230861" y="5185019"/>
            <a:ext cx="2601631" cy="1687365"/>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prstClr val="white"/>
                </a:solidFill>
                <a:latin typeface="Times New Roman" pitchFamily="18" charset="0"/>
                <a:cs typeface="Times New Roman" pitchFamily="18" charset="0"/>
              </a:rPr>
              <a:t>Làng</a:t>
            </a:r>
            <a:r>
              <a:rPr lang="en-US" sz="3000" b="1" dirty="0">
                <a:solidFill>
                  <a:prstClr val="white"/>
                </a:solidFill>
                <a:latin typeface="Times New Roman" pitchFamily="18" charset="0"/>
                <a:cs typeface="Times New Roman" pitchFamily="18" charset="0"/>
              </a:rPr>
              <a:t> </a:t>
            </a:r>
            <a:r>
              <a:rPr lang="en-US" sz="3000" b="1" dirty="0" err="1">
                <a:solidFill>
                  <a:prstClr val="white"/>
                </a:solidFill>
                <a:latin typeface="Times New Roman" pitchFamily="18" charset="0"/>
                <a:cs typeface="Times New Roman" pitchFamily="18" charset="0"/>
              </a:rPr>
              <a:t>nghề</a:t>
            </a:r>
            <a:endParaRPr lang="en-US" sz="3000" b="1" dirty="0">
              <a:solidFill>
                <a:prstClr val="white"/>
              </a:solidFill>
              <a:latin typeface="Times New Roman" pitchFamily="18" charset="0"/>
              <a:cs typeface="Times New Roman" pitchFamily="18" charset="0"/>
            </a:endParaRPr>
          </a:p>
        </p:txBody>
      </p:sp>
      <p:sp>
        <p:nvSpPr>
          <p:cNvPr id="21" name="Up Arrow 20"/>
          <p:cNvSpPr/>
          <p:nvPr/>
        </p:nvSpPr>
        <p:spPr>
          <a:xfrm rot="11893995">
            <a:off x="5430168" y="4400300"/>
            <a:ext cx="477520" cy="7835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1461352" y="438642"/>
            <a:ext cx="2133600" cy="18669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itchFamily="18" charset="0"/>
                <a:cs typeface="Times New Roman" pitchFamily="18" charset="0"/>
              </a:rPr>
              <a:t>.............</a:t>
            </a:r>
          </a:p>
        </p:txBody>
      </p:sp>
      <p:sp>
        <p:nvSpPr>
          <p:cNvPr id="23" name="Up Arrow 22"/>
          <p:cNvSpPr/>
          <p:nvPr/>
        </p:nvSpPr>
        <p:spPr>
          <a:xfrm rot="17448776">
            <a:off x="3772293" y="1888476"/>
            <a:ext cx="477520" cy="11865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099585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9"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dissolve">
                                      <p:cBhvr>
                                        <p:cTn id="35" dur="500"/>
                                        <p:tgtEl>
                                          <p:spTgt spid="6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ssolv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dissolve">
                                      <p:cBhvr>
                                        <p:cTn id="54" dur="500"/>
                                        <p:tgtEl>
                                          <p:spTgt spid="6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dissolv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dissolv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9"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arn(inVertical)">
                                      <p:cBhvr>
                                        <p:cTn id="80" dur="500"/>
                                        <p:tgtEl>
                                          <p:spTgt spid="21"/>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dissolv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dissolv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63" grpId="0"/>
      <p:bldP spid="64" grpId="0"/>
      <p:bldP spid="2"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CCD56C6-18CA-4EC3-B27B-BF1D5961692F}"/>
              </a:ext>
            </a:extLst>
          </p:cNvPr>
          <p:cNvSpPr txBox="1"/>
          <p:nvPr/>
        </p:nvSpPr>
        <p:spPr>
          <a:xfrm>
            <a:off x="218940" y="1827862"/>
            <a:ext cx="11973059" cy="2277034"/>
          </a:xfrm>
          <a:prstGeom prst="rect">
            <a:avLst/>
          </a:prstGeom>
          <a:solidFill>
            <a:schemeClr val="bg1"/>
          </a:solidFill>
        </p:spPr>
        <p:txBody>
          <a:bodyPr wrap="square">
            <a:spAutoFit/>
          </a:bodyPr>
          <a:lstStyle/>
          <a:p>
            <a:pPr marL="0" marR="0" lvl="0" indent="0" algn="just" defTabSz="914400" rtl="0" eaLnBrk="1" fontAlgn="auto" latinLnBrk="0" hangingPunct="1">
              <a:lnSpc>
                <a:spcPct val="127000"/>
              </a:lnSpc>
              <a:spcBef>
                <a:spcPts val="0"/>
              </a:spcBef>
              <a:spcAft>
                <a:spcPts val="2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Truyền thống gia đình, dòng họ là những giá trị tốt đẹp mà gia đình, dòng họ đã tạo ra và được giữ gìn, phát huy từ thế hệ này sang thế hệ khác.</a:t>
            </a:r>
            <a:endParaRPr kumimoji="0" lang="vi-VN" sz="2800" b="1" i="0" u="none" strike="noStrike" kern="1200" cap="none" spc="0" normalizeH="0" baseline="0" noProof="0" dirty="0">
              <a:ln>
                <a:noFill/>
              </a:ln>
              <a:solidFill>
                <a:srgbClr val="00206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20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Tự hào về truyền thống gia đình, dòng họ là thể hiện sự hài lòng, hãnh diện về các giá trị tốt đẹp mà gia đình, dòng họ đã tạo ra.</a:t>
            </a:r>
            <a:endParaRPr kumimoji="0" lang="vi-VN" sz="2800" b="1" i="0" u="none" strike="noStrike" kern="1200" cap="none" spc="0" normalizeH="0" baseline="0" noProof="0" dirty="0">
              <a:ln>
                <a:noFill/>
              </a:ln>
              <a:solidFill>
                <a:srgbClr val="00206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A1342510-56B5-46DB-804F-60FA3A35FD4E}"/>
              </a:ext>
            </a:extLst>
          </p:cNvPr>
          <p:cNvSpPr txBox="1"/>
          <p:nvPr/>
        </p:nvSpPr>
        <p:spPr>
          <a:xfrm>
            <a:off x="-12879" y="618187"/>
            <a:ext cx="2507723"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115910" y="1159099"/>
            <a:ext cx="6160708"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  TIẾT 1, 2: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TỰ HÀO VỀ TRUYỀN THỐNG GIA ĐÌNH, DÒNG HỌ</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 xmlns:a16="http://schemas.microsoft.com/office/drawing/2014/main" id="{97D5392F-7BE8-4701-82D0-8079FC16AB90}"/>
              </a:ext>
            </a:extLst>
          </p:cNvPr>
          <p:cNvSpPr txBox="1"/>
          <p:nvPr/>
        </p:nvSpPr>
        <p:spPr>
          <a:xfrm>
            <a:off x="164203" y="4288369"/>
            <a:ext cx="6201176" cy="468077"/>
          </a:xfrm>
          <a:prstGeom prst="rect">
            <a:avLst/>
          </a:prstGeom>
          <a:noFill/>
        </p:spPr>
        <p:txBody>
          <a:bodyPr wrap="square">
            <a:spAutoFit/>
          </a:bodyPr>
          <a:lstStyle/>
          <a:p>
            <a:pPr algn="just">
              <a:lnSpc>
                <a:spcPct val="107000"/>
              </a:lnSpc>
              <a:spcAft>
                <a:spcPts val="800"/>
              </a:spcAft>
            </a:pPr>
            <a:r>
              <a:rPr lang="vi-VN" sz="2400" b="1" dirty="0">
                <a:solidFill>
                  <a:srgbClr val="0C0CFC"/>
                </a:solidFill>
                <a:latin typeface="Times New Roman" panose="02020603050405020304" pitchFamily="18" charset="0"/>
                <a:ea typeface="Times New Roman" panose="02020603050405020304" pitchFamily="18" charset="0"/>
                <a:cs typeface="Times New Roman" panose="02020603050405020304" pitchFamily="18" charset="0"/>
              </a:rPr>
              <a:t>2. Ý </a:t>
            </a:r>
            <a:r>
              <a:rPr lang="vi-VN"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nghĩa của truyền thống gia đình, dòng họ</a:t>
            </a:r>
            <a:endParaRPr lang="vi-VN" dirty="0">
              <a:solidFill>
                <a:srgbClr val="0C0CF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6689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F772FF5-466E-4B90-A0BD-7E0F9FF93748}"/>
              </a:ext>
            </a:extLst>
          </p:cNvPr>
          <p:cNvSpPr txBox="1"/>
          <p:nvPr/>
        </p:nvSpPr>
        <p:spPr>
          <a:xfrm>
            <a:off x="154546" y="590675"/>
            <a:ext cx="11706896" cy="523220"/>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rPr>
              <a:t>BÀI 1:  TIẾT 1, 2: </a:t>
            </a:r>
            <a:r>
              <a:rPr lang="nl-NL" sz="2800" b="1" dirty="0">
                <a:solidFill>
                  <a:srgbClr val="FF0000"/>
                </a:solidFill>
                <a:effectLst/>
                <a:latin typeface="Times New Roman" panose="02020603050405020304" pitchFamily="18" charset="0"/>
                <a:ea typeface="Times New Roman" panose="02020603050405020304" pitchFamily="18" charset="0"/>
              </a:rPr>
              <a:t>TỰ HÀO VỀ TRUYỀN THỐNG GIA ĐÌNH, DÒNG HỌ</a:t>
            </a:r>
            <a:r>
              <a:rPr lang="nl-NL" sz="2800" dirty="0">
                <a:solidFill>
                  <a:srgbClr val="FF0000"/>
                </a:solidFill>
                <a:effectLst/>
                <a:latin typeface="Times New Roman" panose="02020603050405020304" pitchFamily="18" charset="0"/>
                <a:ea typeface="Calibri" panose="020F0502020204030204" pitchFamily="34" charset="0"/>
              </a:rPr>
              <a:t> </a:t>
            </a:r>
            <a:endParaRPr lang="vi-VN" sz="2800" dirty="0"/>
          </a:p>
        </p:txBody>
      </p:sp>
      <p:pic>
        <p:nvPicPr>
          <p:cNvPr id="9" name="Picture 8">
            <a:extLst>
              <a:ext uri="{FF2B5EF4-FFF2-40B4-BE49-F238E27FC236}">
                <a16:creationId xmlns="" xmlns:a16="http://schemas.microsoft.com/office/drawing/2014/main" id="{68B3531F-8188-4813-B982-A41284027189}"/>
              </a:ext>
            </a:extLst>
          </p:cNvPr>
          <p:cNvPicPr>
            <a:picLocks noChangeAspect="1"/>
          </p:cNvPicPr>
          <p:nvPr/>
        </p:nvPicPr>
        <p:blipFill>
          <a:blip r:embed="rId2"/>
          <a:stretch>
            <a:fillRect/>
          </a:stretch>
        </p:blipFill>
        <p:spPr>
          <a:xfrm>
            <a:off x="568138" y="1656128"/>
            <a:ext cx="10242929" cy="4396943"/>
          </a:xfrm>
          <a:prstGeom prst="rect">
            <a:avLst/>
          </a:prstGeom>
        </p:spPr>
      </p:pic>
      <p:sp>
        <p:nvSpPr>
          <p:cNvPr id="2" name="TextBox 1">
            <a:extLst>
              <a:ext uri="{FF2B5EF4-FFF2-40B4-BE49-F238E27FC236}">
                <a16:creationId xmlns="" xmlns:a16="http://schemas.microsoft.com/office/drawing/2014/main" id="{374934BF-1C32-4106-98A0-7B67354813CA}"/>
              </a:ext>
            </a:extLst>
          </p:cNvPr>
          <p:cNvSpPr txBox="1"/>
          <p:nvPr/>
        </p:nvSpPr>
        <p:spPr>
          <a:xfrm>
            <a:off x="3420537" y="44590"/>
            <a:ext cx="4538133" cy="523220"/>
          </a:xfrm>
          <a:prstGeom prst="rect">
            <a:avLst/>
          </a:prstGeom>
          <a:noFill/>
        </p:spPr>
        <p:txBody>
          <a:bodyPr wrap="square" rtlCol="0">
            <a:spAutoFit/>
          </a:bodyPr>
          <a:lstStyle/>
          <a:p>
            <a:pPr algn="ctr"/>
            <a:r>
              <a:rPr lang="vi-VN" sz="2800" b="1" dirty="0">
                <a:solidFill>
                  <a:srgbClr val="CC00CC"/>
                </a:solidFill>
                <a:latin typeface="Times New Roman" panose="02020603050405020304" pitchFamily="18" charset="0"/>
                <a:cs typeface="Times New Roman" panose="02020603050405020304" pitchFamily="18" charset="0"/>
              </a:rPr>
              <a:t>GIÁO DỤC CÔNG DÂN</a:t>
            </a:r>
          </a:p>
        </p:txBody>
      </p:sp>
    </p:spTree>
    <p:extLst>
      <p:ext uri="{BB962C8B-B14F-4D97-AF65-F5344CB8AC3E}">
        <p14:creationId xmlns="" xmlns:p14="http://schemas.microsoft.com/office/powerpoint/2010/main" val="234187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1342510-56B5-46DB-804F-60FA3A35FD4E}"/>
              </a:ext>
            </a:extLst>
          </p:cNvPr>
          <p:cNvSpPr txBox="1"/>
          <p:nvPr/>
        </p:nvSpPr>
        <p:spPr>
          <a:xfrm>
            <a:off x="0" y="642375"/>
            <a:ext cx="2494844"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90309" y="1115379"/>
            <a:ext cx="6186309"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164F0E2-B882-49CC-BFA3-1C29ADCAC5DB}"/>
              </a:ext>
            </a:extLst>
          </p:cNvPr>
          <p:cNvSpPr txBox="1"/>
          <p:nvPr/>
        </p:nvSpPr>
        <p:spPr>
          <a:xfrm>
            <a:off x="90309" y="1575502"/>
            <a:ext cx="2460977"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Khái niệm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  TIẾT 1, 2: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TỰ HÀO VỀ TRUYỀN THỐNG GIA ĐÌNH, DÒNG HỌ</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 xmlns:a16="http://schemas.microsoft.com/office/drawing/2014/main" id="{97D5392F-7BE8-4701-82D0-8079FC16AB90}"/>
              </a:ext>
            </a:extLst>
          </p:cNvPr>
          <p:cNvSpPr txBox="1"/>
          <p:nvPr/>
        </p:nvSpPr>
        <p:spPr>
          <a:xfrm>
            <a:off x="206061" y="2524260"/>
            <a:ext cx="6159317" cy="468077"/>
          </a:xfrm>
          <a:prstGeom prst="rect">
            <a:avLst/>
          </a:prstGeom>
          <a:noFill/>
        </p:spPr>
        <p:txBody>
          <a:bodyPr wrap="square">
            <a:spAutoFit/>
          </a:bodyPr>
          <a:lstStyle/>
          <a:p>
            <a:pPr algn="just">
              <a:lnSpc>
                <a:spcPct val="107000"/>
              </a:lnSpc>
              <a:spcAft>
                <a:spcPts val="800"/>
              </a:spcAft>
            </a:pPr>
            <a:r>
              <a:rPr lang="vi-VN" sz="2400" b="1" dirty="0">
                <a:solidFill>
                  <a:srgbClr val="0C0CFC"/>
                </a:solidFill>
                <a:latin typeface="Times New Roman" panose="02020603050405020304" pitchFamily="18" charset="0"/>
                <a:ea typeface="Times New Roman" panose="02020603050405020304" pitchFamily="18" charset="0"/>
                <a:cs typeface="Times New Roman" panose="02020603050405020304" pitchFamily="18" charset="0"/>
              </a:rPr>
              <a:t>2. Ý </a:t>
            </a:r>
            <a:r>
              <a:rPr lang="vi-VN"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nghĩa của truyền thống gia đình, dòng họ</a:t>
            </a:r>
            <a:endParaRPr lang="vi-VN" dirty="0">
              <a:solidFill>
                <a:srgbClr val="0C0CF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90512366-EEE9-474C-95D4-C881FDC4392E}"/>
              </a:ext>
            </a:extLst>
          </p:cNvPr>
          <p:cNvSpPr txBox="1"/>
          <p:nvPr/>
        </p:nvSpPr>
        <p:spPr>
          <a:xfrm>
            <a:off x="88161" y="2024119"/>
            <a:ext cx="5836120"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truyền thống tốt đẹp: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96756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7BE6408-EBA7-4930-88D0-2FEE814661DC}"/>
              </a:ext>
            </a:extLst>
          </p:cNvPr>
          <p:cNvPicPr>
            <a:picLocks noChangeAspect="1"/>
          </p:cNvPicPr>
          <p:nvPr/>
        </p:nvPicPr>
        <p:blipFill>
          <a:blip r:embed="rId2"/>
          <a:stretch>
            <a:fillRect/>
          </a:stretch>
        </p:blipFill>
        <p:spPr>
          <a:xfrm>
            <a:off x="1146221" y="231820"/>
            <a:ext cx="10071278" cy="5911403"/>
          </a:xfrm>
          <a:prstGeom prst="rect">
            <a:avLst/>
          </a:prstGeom>
        </p:spPr>
      </p:pic>
    </p:spTree>
    <p:extLst>
      <p:ext uri="{BB962C8B-B14F-4D97-AF65-F5344CB8AC3E}">
        <p14:creationId xmlns="" xmlns:p14="http://schemas.microsoft.com/office/powerpoint/2010/main" val="3319044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1342510-56B5-46DB-804F-60FA3A35FD4E}"/>
              </a:ext>
            </a:extLst>
          </p:cNvPr>
          <p:cNvSpPr txBox="1"/>
          <p:nvPr/>
        </p:nvSpPr>
        <p:spPr>
          <a:xfrm>
            <a:off x="0" y="642375"/>
            <a:ext cx="2494844"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90309" y="1115379"/>
            <a:ext cx="6186309"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164F0E2-B882-49CC-BFA3-1C29ADCAC5DB}"/>
              </a:ext>
            </a:extLst>
          </p:cNvPr>
          <p:cNvSpPr txBox="1"/>
          <p:nvPr/>
        </p:nvSpPr>
        <p:spPr>
          <a:xfrm>
            <a:off x="90309" y="1575502"/>
            <a:ext cx="2460977"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Khái niệm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  TIẾT 1, 2: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TỰ HÀO VỀ TRUYỀN THỐNG GIA ĐÌNH, DÒNG HỌ</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 xmlns:a16="http://schemas.microsoft.com/office/drawing/2014/main" id="{97D5392F-7BE8-4701-82D0-8079FC16AB90}"/>
              </a:ext>
            </a:extLst>
          </p:cNvPr>
          <p:cNvSpPr txBox="1"/>
          <p:nvPr/>
        </p:nvSpPr>
        <p:spPr>
          <a:xfrm>
            <a:off x="206061" y="2524260"/>
            <a:ext cx="6159317" cy="468077"/>
          </a:xfrm>
          <a:prstGeom prst="rect">
            <a:avLst/>
          </a:prstGeom>
          <a:noFill/>
        </p:spPr>
        <p:txBody>
          <a:bodyPr wrap="square">
            <a:spAutoFit/>
          </a:bodyPr>
          <a:lstStyle/>
          <a:p>
            <a:pPr algn="just">
              <a:lnSpc>
                <a:spcPct val="107000"/>
              </a:lnSpc>
              <a:spcAft>
                <a:spcPts val="800"/>
              </a:spcAft>
            </a:pPr>
            <a:r>
              <a:rPr lang="vi-VN" sz="2400" b="1" dirty="0">
                <a:solidFill>
                  <a:srgbClr val="0C0CFC"/>
                </a:solidFill>
                <a:latin typeface="Times New Roman" panose="02020603050405020304" pitchFamily="18" charset="0"/>
                <a:ea typeface="Times New Roman" panose="02020603050405020304" pitchFamily="18" charset="0"/>
                <a:cs typeface="Times New Roman" panose="02020603050405020304" pitchFamily="18" charset="0"/>
              </a:rPr>
              <a:t>2. Ý </a:t>
            </a:r>
            <a:r>
              <a:rPr lang="vi-VN"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nghĩa của truyền thống gia đình, dòng họ</a:t>
            </a:r>
            <a:endParaRPr lang="vi-VN" dirty="0">
              <a:solidFill>
                <a:srgbClr val="0C0CF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90512366-EEE9-474C-95D4-C881FDC4392E}"/>
              </a:ext>
            </a:extLst>
          </p:cNvPr>
          <p:cNvSpPr txBox="1"/>
          <p:nvPr/>
        </p:nvSpPr>
        <p:spPr>
          <a:xfrm>
            <a:off x="88161" y="2024119"/>
            <a:ext cx="5836120"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truyền thống tốt đẹp: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C8543085-14B9-4841-B41E-34ABBCEA0398}"/>
              </a:ext>
            </a:extLst>
          </p:cNvPr>
          <p:cNvSpPr txBox="1"/>
          <p:nvPr/>
        </p:nvSpPr>
        <p:spPr>
          <a:xfrm>
            <a:off x="425002" y="3078051"/>
            <a:ext cx="11578107" cy="954107"/>
          </a:xfrm>
          <a:prstGeom prst="rect">
            <a:avLst/>
          </a:prstGeom>
          <a:solidFill>
            <a:schemeClr val="bg1"/>
          </a:solidFill>
        </p:spPr>
        <p:txBody>
          <a:bodyPr wrap="square">
            <a:spAutoFit/>
          </a:bodyPr>
          <a:lstStyle/>
          <a:p>
            <a:pPr algn="just" fontAlgn="base">
              <a:spcBef>
                <a:spcPts val="1440"/>
              </a:spcBef>
            </a:pPr>
            <a:r>
              <a:rPr lang="en-US" sz="2800" kern="1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kern="1200" dirty="0">
                <a:solidFill>
                  <a:srgbClr val="002060"/>
                </a:solidFill>
                <a:effectLst/>
                <a:latin typeface="Times New Roman" panose="02020603050405020304" pitchFamily="18" charset="0"/>
                <a:ea typeface="+mn-ea"/>
                <a:cs typeface="Times New Roman" panose="02020603050405020304" pitchFamily="18" charset="0"/>
              </a:rPr>
              <a:t>Truyền thống của gia đình, dòng họ giúp chúng ta có thêm kinh nghiệm, động lực, vượt gua khó khăn, thử thách và nỗ lực vươn lên để thành công.</a:t>
            </a:r>
            <a:endParaRPr lang="vi-VN" sz="2800" dirty="0">
              <a:solidFill>
                <a:srgbClr val="00206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6516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BFD7483-89A2-4946-AF83-0921E8DF4DD5}"/>
              </a:ext>
            </a:extLst>
          </p:cNvPr>
          <p:cNvPicPr>
            <a:picLocks noChangeAspect="1"/>
          </p:cNvPicPr>
          <p:nvPr/>
        </p:nvPicPr>
        <p:blipFill>
          <a:blip r:embed="rId2"/>
          <a:stretch>
            <a:fillRect/>
          </a:stretch>
        </p:blipFill>
        <p:spPr>
          <a:xfrm>
            <a:off x="759854" y="1171977"/>
            <a:ext cx="10625070" cy="4984124"/>
          </a:xfrm>
          <a:prstGeom prst="rect">
            <a:avLst/>
          </a:prstGeom>
        </p:spPr>
      </p:pic>
      <p:sp>
        <p:nvSpPr>
          <p:cNvPr id="4" name="TextBox 3">
            <a:extLst>
              <a:ext uri="{FF2B5EF4-FFF2-40B4-BE49-F238E27FC236}">
                <a16:creationId xmlns="" xmlns:a16="http://schemas.microsoft.com/office/drawing/2014/main" id="{6EC6F269-58D8-417C-8650-53F554DDFA53}"/>
              </a:ext>
            </a:extLst>
          </p:cNvPr>
          <p:cNvSpPr txBox="1"/>
          <p:nvPr/>
        </p:nvSpPr>
        <p:spPr>
          <a:xfrm>
            <a:off x="51515" y="90153"/>
            <a:ext cx="9440215" cy="530594"/>
          </a:xfrm>
          <a:prstGeom prst="rect">
            <a:avLst/>
          </a:prstGeom>
          <a:noFill/>
        </p:spPr>
        <p:txBody>
          <a:bodyPr wrap="square">
            <a:spAutoFit/>
          </a:bodyPr>
          <a:lstStyle/>
          <a:p>
            <a:pPr algn="just">
              <a:lnSpc>
                <a:spcPct val="107000"/>
              </a:lnSpc>
              <a:spcAft>
                <a:spcPts val="800"/>
              </a:spcAft>
            </a:pPr>
            <a:r>
              <a:rPr lang="vi-VN" sz="2800" b="1" dirty="0">
                <a:solidFill>
                  <a:srgbClr val="0C0CFC"/>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 Giữ gìn, phát huy truyền thống của gia đình, dòng họ</a:t>
            </a:r>
            <a:endParaRPr lang="vi-VN" sz="2000" dirty="0">
              <a:solidFill>
                <a:srgbClr val="0C0CF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7894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BFCCF1-3D89-440A-A34C-80D8E765D7CD}"/>
              </a:ext>
            </a:extLst>
          </p:cNvPr>
          <p:cNvPicPr>
            <a:picLocks noChangeAspect="1"/>
          </p:cNvPicPr>
          <p:nvPr/>
        </p:nvPicPr>
        <p:blipFill>
          <a:blip r:embed="rId2"/>
          <a:stretch>
            <a:fillRect/>
          </a:stretch>
        </p:blipFill>
        <p:spPr>
          <a:xfrm>
            <a:off x="746975" y="193184"/>
            <a:ext cx="10650827" cy="5911402"/>
          </a:xfrm>
          <a:prstGeom prst="rect">
            <a:avLst/>
          </a:prstGeom>
        </p:spPr>
      </p:pic>
    </p:spTree>
    <p:extLst>
      <p:ext uri="{BB962C8B-B14F-4D97-AF65-F5344CB8AC3E}">
        <p14:creationId xmlns="" xmlns:p14="http://schemas.microsoft.com/office/powerpoint/2010/main" val="4644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9244F38-67DC-482C-B07C-189516E0A3C4}"/>
              </a:ext>
            </a:extLst>
          </p:cNvPr>
          <p:cNvSpPr txBox="1"/>
          <p:nvPr/>
        </p:nvSpPr>
        <p:spPr>
          <a:xfrm>
            <a:off x="9813700" y="4324950"/>
            <a:ext cx="2378299" cy="1645643"/>
          </a:xfrm>
          <a:prstGeom prst="rect">
            <a:avLst/>
          </a:prstGeom>
          <a:solidFill>
            <a:schemeClr val="accent2">
              <a:lumMod val="20000"/>
              <a:lumOff val="80000"/>
            </a:schemeClr>
          </a:solidFill>
        </p:spPr>
        <p:txBody>
          <a:bodyPr wrap="square">
            <a:spAutoFit/>
          </a:bodyPr>
          <a:lstStyle/>
          <a:p>
            <a:pPr algn="just">
              <a:lnSpc>
                <a:spcPct val="107000"/>
              </a:lnSpc>
              <a:spcAft>
                <a:spcPts val="8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Nhóm 3: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Em đồng tình với ý kiến của bạn nào? Vì sao?</a:t>
            </a:r>
            <a:endParaRPr lang="vi-VN"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329BE104-2039-4ED8-92DF-A78D9329118B}"/>
              </a:ext>
            </a:extLst>
          </p:cNvPr>
          <p:cNvSpPr txBox="1"/>
          <p:nvPr/>
        </p:nvSpPr>
        <p:spPr>
          <a:xfrm>
            <a:off x="-2" y="0"/>
            <a:ext cx="9465971" cy="1818639"/>
          </a:xfrm>
          <a:prstGeom prst="rect">
            <a:avLst/>
          </a:prstGeom>
          <a:solidFill>
            <a:schemeClr val="bg1"/>
          </a:solidFill>
        </p:spPr>
        <p:txBody>
          <a:bodyPr wrap="square">
            <a:spAutoFit/>
          </a:bodyPr>
          <a:lstStyle/>
          <a:p>
            <a:pPr algn="just">
              <a:lnSpc>
                <a:spcPct val="107000"/>
              </a:lnSpc>
              <a:spcAft>
                <a:spcPts val="8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Tình huống 1:</a:t>
            </a:r>
            <a:endParaRPr lang="vi-VN" sz="20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Dòng họ Nguyễn Huy của Bình có truyền thống hiếu học. Hằng năm, cứ vào đầu năm học, dòng họ lại tổ chức trao phần thưởng cho con cháu đạt thành tích cao trong học tập và thi đỗ đại học. Năm nay, Bình không được nhận phần thưởng vì kết quả học tập của bạn chưa cao.</a:t>
            </a:r>
            <a:endParaRPr lang="vi-VN" sz="2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7CFD0207-CCBF-4760-8C41-23FF238C5663}"/>
              </a:ext>
            </a:extLst>
          </p:cNvPr>
          <p:cNvSpPr txBox="1"/>
          <p:nvPr/>
        </p:nvSpPr>
        <p:spPr>
          <a:xfrm>
            <a:off x="9826580" y="47657"/>
            <a:ext cx="2305317" cy="1716047"/>
          </a:xfrm>
          <a:prstGeom prst="rect">
            <a:avLst/>
          </a:prstGeom>
          <a:solidFill>
            <a:schemeClr val="bg1"/>
          </a:solidFill>
        </p:spPr>
        <p:txBody>
          <a:bodyPr wrap="square">
            <a:spAutoFit/>
          </a:bodyPr>
          <a:lstStyle/>
          <a:p>
            <a:pPr algn="just">
              <a:lnSpc>
                <a:spcPct val="107000"/>
              </a:lnSpc>
              <a:spcAft>
                <a:spcPts val="8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Nhóm 1: </a:t>
            </a: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Theo em, Bình cần làm gì để phát huy truyền thống hiếu học của dòng họ?</a:t>
            </a:r>
            <a:endParaRPr lang="vi-VN" sz="16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2DFF6A63-FB45-4BCF-A01A-28629EB64E24}"/>
              </a:ext>
            </a:extLst>
          </p:cNvPr>
          <p:cNvSpPr txBox="1"/>
          <p:nvPr/>
        </p:nvSpPr>
        <p:spPr>
          <a:xfrm>
            <a:off x="9813700" y="1908649"/>
            <a:ext cx="2421229" cy="2049151"/>
          </a:xfrm>
          <a:prstGeom prst="rect">
            <a:avLst/>
          </a:prstGeom>
          <a:solidFill>
            <a:srgbClr val="FFFFCC"/>
          </a:solidFill>
        </p:spPr>
        <p:txBody>
          <a:bodyPr wrap="square">
            <a:spAutoFit/>
          </a:bodyPr>
          <a:lstStyle/>
          <a:p>
            <a:pPr algn="just">
              <a:lnSpc>
                <a:spcPct val="107000"/>
              </a:lnSpc>
              <a:spcAft>
                <a:spcPts val="80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Nhóm 2: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Nếu là Hải, em sẽ nói với người khuyên em như thế nào?</a:t>
            </a:r>
          </a:p>
          <a:p>
            <a:pPr algn="just">
              <a:lnSpc>
                <a:spcPct val="107000"/>
              </a:lnSpc>
              <a:spcAft>
                <a:spcPts val="800"/>
              </a:spcAft>
            </a:pPr>
            <a:endParaRPr lang="vi-VN"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F1D6F20A-01A3-4041-864A-18B852267F70}"/>
              </a:ext>
            </a:extLst>
          </p:cNvPr>
          <p:cNvSpPr txBox="1"/>
          <p:nvPr/>
        </p:nvSpPr>
        <p:spPr>
          <a:xfrm>
            <a:off x="0" y="1882665"/>
            <a:ext cx="9465972" cy="2147960"/>
          </a:xfrm>
          <a:prstGeom prst="rect">
            <a:avLst/>
          </a:prstGeom>
          <a:solidFill>
            <a:srgbClr val="FFFFCC"/>
          </a:solidFill>
        </p:spPr>
        <p:txBody>
          <a:bodyPr wrap="square">
            <a:spAutoFit/>
          </a:bodyPr>
          <a:lstStyle/>
          <a:p>
            <a:pPr algn="just">
              <a:lnSpc>
                <a:spcPct val="107000"/>
              </a:lnSpc>
              <a:spcAft>
                <a:spcPts val="800"/>
              </a:spcAft>
            </a:pPr>
            <a:r>
              <a:rPr lang="vi-VN" sz="2000" b="1" dirty="0">
                <a:effectLst/>
                <a:latin typeface="Times New Roman" panose="02020603050405020304" pitchFamily="18" charset="0"/>
                <a:ea typeface="Times New Roman" panose="02020603050405020304" pitchFamily="18" charset="0"/>
                <a:cs typeface="Times New Roman" panose="02020603050405020304" pitchFamily="18" charset="0"/>
              </a:rPr>
              <a:t>Tình huống 2:</a:t>
            </a:r>
            <a:endParaRPr lang="vi-VN" sz="20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Gia đình Hải có nghề truyền thống làm đồ chơi Trung thu. ông nội bạn đã từng được vinh danh là nghệ nhân nổi tiếng và cha mẹ Hải vẫn tiếp tục say mê làm ra những chiếc mặt nạ, đèn ông sao, đèn lồng,... và mong muốn Hải tiếp nối nghề truyền thống của gia đình. Có người khuyên Hải không nên theo nghề truyền thống của gia đình vì vất vả và không còn phù hợp với xu thế hiện nay nữa.</a:t>
            </a:r>
            <a:endParaRPr lang="vi-VN" sz="2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9A0E09F9-7A3F-4611-ACEB-439980270522}"/>
              </a:ext>
            </a:extLst>
          </p:cNvPr>
          <p:cNvSpPr txBox="1"/>
          <p:nvPr/>
        </p:nvSpPr>
        <p:spPr>
          <a:xfrm>
            <a:off x="38637" y="4142836"/>
            <a:ext cx="9465969" cy="1952586"/>
          </a:xfrm>
          <a:prstGeom prst="rect">
            <a:avLst/>
          </a:prstGeom>
          <a:solidFill>
            <a:schemeClr val="accent2">
              <a:lumMod val="20000"/>
              <a:lumOff val="80000"/>
            </a:schemeClr>
          </a:solidFill>
        </p:spPr>
        <p:txBody>
          <a:bodyPr wrap="square">
            <a:spAutoFit/>
          </a:bodyPr>
          <a:lstStyle/>
          <a:p>
            <a:pPr algn="just">
              <a:lnSpc>
                <a:spcPct val="107000"/>
              </a:lnSpc>
              <a:spcAft>
                <a:spcPts val="800"/>
              </a:spcAft>
            </a:pPr>
            <a:r>
              <a:rPr lang="vi-VN" b="1" dirty="0">
                <a:effectLst/>
                <a:latin typeface="Times New Roman" panose="02020603050405020304" pitchFamily="18" charset="0"/>
                <a:ea typeface="Times New Roman" panose="02020603050405020304" pitchFamily="18" charset="0"/>
                <a:cs typeface="Times New Roman" panose="02020603050405020304" pitchFamily="18" charset="0"/>
              </a:rPr>
              <a:t>Tình huống 3:</a:t>
            </a:r>
            <a:endParaRPr lang="vi-VN"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dirty="0">
                <a:effectLst/>
                <a:latin typeface="Times New Roman" panose="02020603050405020304" pitchFamily="18" charset="0"/>
                <a:ea typeface="Times New Roman" panose="02020603050405020304" pitchFamily="18" charset="0"/>
                <a:cs typeface="Times New Roman" panose="02020603050405020304" pitchFamily="18" charset="0"/>
              </a:rPr>
              <a:t>Gia đình Tuấn có truyền thống yêu nước, ông của bạn là lão thành cách mạng, bố đang làm việc trong quân đội. Tuấn rất tự hào về truyền thống gia đình mình nhưng lại muốn trở thành một doanh nhân, bởi theo Tuấn làm công việc gì mà có đóng góp cho đất nước cũng là tiếp nối truyền thống của gia đình. Tùng phản đối và cho rằng Tuấn phải tiếp nối công việc, nghề nghiệp được truyền từ đời ông, cha đến nay mới là tiếp nối truyền thống của gia đình.</a:t>
            </a:r>
            <a:endParaRPr lang="vi-VN"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68350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A1342510-56B5-46DB-804F-60FA3A35FD4E}"/>
              </a:ext>
            </a:extLst>
          </p:cNvPr>
          <p:cNvSpPr txBox="1"/>
          <p:nvPr/>
        </p:nvSpPr>
        <p:spPr>
          <a:xfrm>
            <a:off x="0" y="642375"/>
            <a:ext cx="2494844"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Khám phá</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77D6A36-30AD-4A3B-B077-EB0010A68F4E}"/>
              </a:ext>
            </a:extLst>
          </p:cNvPr>
          <p:cNvSpPr txBox="1"/>
          <p:nvPr/>
        </p:nvSpPr>
        <p:spPr>
          <a:xfrm>
            <a:off x="90309" y="1115379"/>
            <a:ext cx="6186309"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Truyền thống gia đình, dòng họ</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164F0E2-B882-49CC-BFA3-1C29ADCAC5DB}"/>
              </a:ext>
            </a:extLst>
          </p:cNvPr>
          <p:cNvSpPr txBox="1"/>
          <p:nvPr/>
        </p:nvSpPr>
        <p:spPr>
          <a:xfrm>
            <a:off x="90309" y="1575502"/>
            <a:ext cx="2460977"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Khái niệm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555D68E3-F486-4549-8BCE-228C3E8E361C}"/>
              </a:ext>
            </a:extLst>
          </p:cNvPr>
          <p:cNvSpPr txBox="1"/>
          <p:nvPr/>
        </p:nvSpPr>
        <p:spPr>
          <a:xfrm>
            <a:off x="218941" y="36885"/>
            <a:ext cx="11706896"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1:  TIẾT 1, 2: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TỰ HÀO VỀ TRUYỀN THỐNG GIA ĐÌNH, DÒNG HỌ</a:t>
            </a:r>
            <a:r>
              <a:rPr kumimoji="0" lang="nl-NL"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 xmlns:a16="http://schemas.microsoft.com/office/drawing/2014/main" id="{97D5392F-7BE8-4701-82D0-8079FC16AB90}"/>
              </a:ext>
            </a:extLst>
          </p:cNvPr>
          <p:cNvSpPr txBox="1"/>
          <p:nvPr/>
        </p:nvSpPr>
        <p:spPr>
          <a:xfrm>
            <a:off x="154545" y="2485623"/>
            <a:ext cx="6159317" cy="468077"/>
          </a:xfrm>
          <a:prstGeom prst="rect">
            <a:avLst/>
          </a:prstGeom>
          <a:noFill/>
        </p:spPr>
        <p:txBody>
          <a:bodyPr wrap="square">
            <a:spAutoFit/>
          </a:bodyPr>
          <a:lstStyle/>
          <a:p>
            <a:pPr algn="just">
              <a:lnSpc>
                <a:spcPct val="107000"/>
              </a:lnSpc>
              <a:spcAft>
                <a:spcPts val="800"/>
              </a:spcAft>
            </a:pPr>
            <a:r>
              <a:rPr lang="vi-VN" sz="2400" b="1" dirty="0">
                <a:solidFill>
                  <a:srgbClr val="0C0CFC"/>
                </a:solidFill>
                <a:latin typeface="Times New Roman" panose="02020603050405020304" pitchFamily="18" charset="0"/>
                <a:ea typeface="Times New Roman" panose="02020603050405020304" pitchFamily="18" charset="0"/>
                <a:cs typeface="Times New Roman" panose="02020603050405020304" pitchFamily="18" charset="0"/>
              </a:rPr>
              <a:t>2. Ý </a:t>
            </a:r>
            <a:r>
              <a:rPr lang="vi-VN"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nghĩa của truyền thống gia đình, dòng họ</a:t>
            </a:r>
            <a:endParaRPr lang="vi-VN" dirty="0">
              <a:solidFill>
                <a:srgbClr val="0C0CF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90512366-EEE9-474C-95D4-C881FDC4392E}"/>
              </a:ext>
            </a:extLst>
          </p:cNvPr>
          <p:cNvSpPr txBox="1"/>
          <p:nvPr/>
        </p:nvSpPr>
        <p:spPr>
          <a:xfrm>
            <a:off x="88161" y="2024119"/>
            <a:ext cx="5836120" cy="497059"/>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C0CF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truyền thống tốt đẹp: </a:t>
            </a:r>
            <a:endParaRPr kumimoji="0" lang="vi-VN" sz="2400" b="0" i="0" u="none" strike="noStrike" kern="1200" cap="none" spc="0" normalizeH="0" baseline="0" noProof="0" dirty="0">
              <a:ln>
                <a:noFill/>
              </a:ln>
              <a:solidFill>
                <a:srgbClr val="0C0CFC"/>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3EB1A78-72C9-47C2-8DE6-67B660F1EC67}"/>
              </a:ext>
            </a:extLst>
          </p:cNvPr>
          <p:cNvSpPr txBox="1"/>
          <p:nvPr/>
        </p:nvSpPr>
        <p:spPr>
          <a:xfrm>
            <a:off x="128789" y="2936382"/>
            <a:ext cx="9440215" cy="468077"/>
          </a:xfrm>
          <a:prstGeom prst="rect">
            <a:avLst/>
          </a:prstGeom>
          <a:noFill/>
        </p:spPr>
        <p:txBody>
          <a:bodyPr wrap="square">
            <a:spAutoFit/>
          </a:bodyPr>
          <a:lstStyle/>
          <a:p>
            <a:pPr algn="just">
              <a:lnSpc>
                <a:spcPct val="107000"/>
              </a:lnSpc>
              <a:spcAft>
                <a:spcPts val="800"/>
              </a:spcAft>
            </a:pPr>
            <a:r>
              <a:rPr lang="vi-VN" sz="2400" b="1" dirty="0">
                <a:solidFill>
                  <a:srgbClr val="0C0CFC"/>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400" b="1" dirty="0">
                <a:solidFill>
                  <a:srgbClr val="0C0CFC"/>
                </a:solidFill>
                <a:effectLst/>
                <a:latin typeface="Times New Roman" panose="02020603050405020304" pitchFamily="18" charset="0"/>
                <a:ea typeface="Times New Roman" panose="02020603050405020304" pitchFamily="18" charset="0"/>
                <a:cs typeface="Times New Roman" panose="02020603050405020304" pitchFamily="18" charset="0"/>
              </a:rPr>
              <a:t> Giữ gìn, phát huy truyền thống của gia đình, dòng họ</a:t>
            </a:r>
            <a:endParaRPr lang="vi-VN" dirty="0">
              <a:solidFill>
                <a:srgbClr val="0C0CF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FC8D1CDB-CF5E-4E57-9C30-1B9E76A4F8A2}"/>
              </a:ext>
            </a:extLst>
          </p:cNvPr>
          <p:cNvPicPr>
            <a:picLocks noChangeAspect="1"/>
          </p:cNvPicPr>
          <p:nvPr/>
        </p:nvPicPr>
        <p:blipFill>
          <a:blip r:embed="rId2"/>
          <a:stretch>
            <a:fillRect/>
          </a:stretch>
        </p:blipFill>
        <p:spPr>
          <a:xfrm>
            <a:off x="437882" y="3490173"/>
            <a:ext cx="11140226" cy="2097378"/>
          </a:xfrm>
          <a:prstGeom prst="rect">
            <a:avLst/>
          </a:prstGeom>
        </p:spPr>
      </p:pic>
    </p:spTree>
    <p:extLst>
      <p:ext uri="{BB962C8B-B14F-4D97-AF65-F5344CB8AC3E}">
        <p14:creationId xmlns="" xmlns:p14="http://schemas.microsoft.com/office/powerpoint/2010/main" val="10599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27</a:t>
            </a:fld>
            <a:endParaRPr lang="en-US">
              <a:solidFill>
                <a:prstClr val="black">
                  <a:tint val="75000"/>
                </a:prstClr>
              </a:solidFill>
            </a:endParaRPr>
          </a:p>
        </p:txBody>
      </p:sp>
      <p:sp>
        <p:nvSpPr>
          <p:cNvPr id="3" name="矩形 4"/>
          <p:cNvSpPr/>
          <p:nvPr/>
        </p:nvSpPr>
        <p:spPr>
          <a:xfrm>
            <a:off x="28106" y="0"/>
            <a:ext cx="4235450" cy="7025640"/>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33800" y="16395"/>
            <a:ext cx="1751514" cy="6858000"/>
          </a:xfrm>
          <a:prstGeom prst="rect">
            <a:avLst/>
          </a:prstGeom>
          <a:solidFill>
            <a:srgbClr val="1D9BB8"/>
          </a:solidFill>
          <a:ln w="12700" cap="flat" cmpd="sng" algn="ctr">
            <a:noFill/>
            <a:prstDash val="solid"/>
            <a:miter lim="800000"/>
          </a:ln>
          <a:effectLst/>
        </p:spPr>
        <p:txBody>
          <a:bodyPr rtlCol="0" anchor="ctr"/>
          <a:lstStyle/>
          <a:p>
            <a:pPr algn="ctr"/>
            <a:endParaRPr lang="zh-CN" altLang="en-US" kern="0">
              <a:solidFill>
                <a:prstClr val="white"/>
              </a:solidFill>
              <a:latin typeface="Lato Light"/>
            </a:endParaRPr>
          </a:p>
        </p:txBody>
      </p:sp>
      <p:sp>
        <p:nvSpPr>
          <p:cNvPr id="5" name="PA_菱形 1"/>
          <p:cNvSpPr/>
          <p:nvPr>
            <p:custDataLst>
              <p:tags r:id="rId1"/>
            </p:custDataLst>
          </p:nvPr>
        </p:nvSpPr>
        <p:spPr>
          <a:xfrm>
            <a:off x="104292" y="1186524"/>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PA_菱形 1"/>
          <p:cNvSpPr/>
          <p:nvPr>
            <p:custDataLst>
              <p:tags r:id="rId2"/>
            </p:custDataLst>
          </p:nvPr>
        </p:nvSpPr>
        <p:spPr>
          <a:xfrm>
            <a:off x="619797" y="1736818"/>
            <a:ext cx="2375459" cy="2375459"/>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dirty="0">
              <a:solidFill>
                <a:prstClr val="white"/>
              </a:solidFill>
              <a:latin typeface="Georgia" panose="02040502050405020303" pitchFamily="18" charset="0"/>
            </a:endParaRPr>
          </a:p>
        </p:txBody>
      </p:sp>
      <p:grpSp>
        <p:nvGrpSpPr>
          <p:cNvPr id="7" name="组合 33"/>
          <p:cNvGrpSpPr/>
          <p:nvPr/>
        </p:nvGrpSpPr>
        <p:grpSpPr>
          <a:xfrm rot="16200000" flipH="1">
            <a:off x="3741435" y="2579523"/>
            <a:ext cx="1442024" cy="719424"/>
            <a:chOff x="2467503" y="4400363"/>
            <a:chExt cx="1442024" cy="719424"/>
          </a:xfrm>
        </p:grpSpPr>
        <p:cxnSp>
          <p:nvCxnSpPr>
            <p:cNvPr id="8" name="PA_直接连接符 30"/>
            <p:cNvCxnSpPr/>
            <p:nvPr>
              <p:custDataLst>
                <p:tags r:id="rId14"/>
              </p:custDataLst>
            </p:nvPr>
          </p:nvCxnSpPr>
          <p:spPr>
            <a:xfrm flipH="1">
              <a:off x="3190897" y="4401156"/>
              <a:ext cx="718630" cy="718631"/>
            </a:xfrm>
            <a:prstGeom prst="line">
              <a:avLst/>
            </a:prstGeom>
            <a:noFill/>
            <a:ln w="38100" cap="rnd" cmpd="sng" algn="ctr">
              <a:solidFill>
                <a:srgbClr val="0C0CFC"/>
              </a:solidFill>
              <a:prstDash val="solid"/>
              <a:miter lim="800000"/>
            </a:ln>
            <a:effectLst/>
          </p:spPr>
        </p:cxnSp>
        <p:cxnSp>
          <p:nvCxnSpPr>
            <p:cNvPr id="9" name="PA_直接连接符 30"/>
            <p:cNvCxnSpPr/>
            <p:nvPr>
              <p:custDataLst>
                <p:tags r:id="rId15"/>
              </p:custDataLst>
            </p:nvPr>
          </p:nvCxnSpPr>
          <p:spPr>
            <a:xfrm rot="5400000" flipH="1">
              <a:off x="2467504" y="4400362"/>
              <a:ext cx="718630" cy="718631"/>
            </a:xfrm>
            <a:prstGeom prst="line">
              <a:avLst/>
            </a:prstGeom>
            <a:noFill/>
            <a:ln w="38100" cap="rnd" cmpd="sng" algn="ctr">
              <a:solidFill>
                <a:srgbClr val="0C0CFC"/>
              </a:solidFill>
              <a:prstDash val="solid"/>
              <a:miter lim="800000"/>
            </a:ln>
            <a:effectLst/>
          </p:spPr>
        </p:cxnSp>
      </p:grpSp>
      <p:grpSp>
        <p:nvGrpSpPr>
          <p:cNvPr id="10" name="PA_组合 58"/>
          <p:cNvGrpSpPr/>
          <p:nvPr>
            <p:custDataLst>
              <p:tags r:id="rId3"/>
            </p:custDataLst>
          </p:nvPr>
        </p:nvGrpSpPr>
        <p:grpSpPr>
          <a:xfrm>
            <a:off x="5182600" y="5727457"/>
            <a:ext cx="369806" cy="856603"/>
            <a:chOff x="6697441" y="5773974"/>
            <a:chExt cx="439960" cy="1019104"/>
          </a:xfrm>
        </p:grpSpPr>
        <p:grpSp>
          <p:nvGrpSpPr>
            <p:cNvPr id="11" name="PA_组合 49"/>
            <p:cNvGrpSpPr/>
            <p:nvPr>
              <p:custDataLst>
                <p:tags r:id="rId5"/>
              </p:custDataLst>
            </p:nvPr>
          </p:nvGrpSpPr>
          <p:grpSpPr>
            <a:xfrm>
              <a:off x="6698167" y="6159623"/>
              <a:ext cx="439234" cy="219131"/>
              <a:chOff x="2467501" y="4444780"/>
              <a:chExt cx="1442026" cy="719417"/>
            </a:xfrm>
          </p:grpSpPr>
          <p:cxnSp>
            <p:nvCxnSpPr>
              <p:cNvPr id="18" name="PA_直接连接符 30"/>
              <p:cNvCxnSpPr/>
              <p:nvPr>
                <p:custDataLst>
                  <p:tags r:id="rId12"/>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3"/>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6"/>
              </p:custDataLst>
            </p:nvPr>
          </p:nvGrpSpPr>
          <p:grpSpPr>
            <a:xfrm>
              <a:off x="6698167" y="5773974"/>
              <a:ext cx="439233" cy="219133"/>
              <a:chOff x="2467503" y="4400363"/>
              <a:chExt cx="1442024" cy="719424"/>
            </a:xfrm>
          </p:grpSpPr>
          <p:cxnSp>
            <p:nvCxnSpPr>
              <p:cNvPr id="16" name="PA_直接连接符 30"/>
              <p:cNvCxnSpPr/>
              <p:nvPr>
                <p:custDataLst>
                  <p:tags r:id="rId10"/>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11"/>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7"/>
              </p:custDataLst>
            </p:nvPr>
          </p:nvGrpSpPr>
          <p:grpSpPr>
            <a:xfrm>
              <a:off x="6697441" y="6573945"/>
              <a:ext cx="439233" cy="219133"/>
              <a:chOff x="2467503" y="4400363"/>
              <a:chExt cx="1442024" cy="719424"/>
            </a:xfrm>
          </p:grpSpPr>
          <p:cxnSp>
            <p:nvCxnSpPr>
              <p:cNvPr id="14"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0" name="文本框 6"/>
          <p:cNvSpPr txBox="1"/>
          <p:nvPr/>
        </p:nvSpPr>
        <p:spPr>
          <a:xfrm>
            <a:off x="4448420" y="2092845"/>
            <a:ext cx="7743580" cy="1107996"/>
          </a:xfrm>
          <a:prstGeom prst="rect">
            <a:avLst/>
          </a:prstGeom>
          <a:noFill/>
        </p:spPr>
        <p:txBody>
          <a:bodyPr wrap="square" rtlCol="0">
            <a:spAutoFit/>
          </a:bodyPr>
          <a:lstStyle/>
          <a:p>
            <a:pPr algn="ctr"/>
            <a:r>
              <a:rPr lang="en-US" altLang="zh-CN" sz="6600" b="1" dirty="0">
                <a:solidFill>
                  <a:srgbClr val="0C0CFC"/>
                </a:solidFill>
                <a:effectLst>
                  <a:glow rad="101600">
                    <a:srgbClr val="E6B91E">
                      <a:satMod val="175000"/>
                      <a:alpha val="40000"/>
                    </a:srgbClr>
                  </a:glow>
                  <a:outerShdw blurRad="38100" dist="38100" dir="2700000" algn="tl">
                    <a:srgbClr val="000000">
                      <a:alpha val="43137"/>
                    </a:srgbClr>
                  </a:outerShdw>
                </a:effectLst>
                <a:latin typeface="Times New Roman" pitchFamily="18" charset="0"/>
                <a:ea typeface="微软雅黑" panose="020B0503020204020204" charset="-122"/>
                <a:cs typeface="Times New Roman" pitchFamily="18" charset="0"/>
              </a:rPr>
              <a:t>LUYỆN TẬP</a:t>
            </a:r>
            <a:endParaRPr lang="zh-CN" altLang="en-US" sz="6600" b="1" dirty="0">
              <a:solidFill>
                <a:srgbClr val="0C0CFC"/>
              </a:solidFill>
              <a:effectLst>
                <a:glow rad="101600">
                  <a:srgbClr val="E6B91E">
                    <a:satMod val="175000"/>
                    <a:alpha val="40000"/>
                  </a:srgbClr>
                </a:glow>
                <a:outerShdw blurRad="38100" dist="38100" dir="2700000" algn="tl">
                  <a:srgbClr val="000000">
                    <a:alpha val="43137"/>
                  </a:srgbClr>
                </a:outerShdw>
              </a:effectLst>
              <a:latin typeface="Times New Roman" pitchFamily="18" charset="0"/>
              <a:ea typeface="微软雅黑" panose="020B0503020204020204" charset="-122"/>
              <a:cs typeface="Times New Roman" pitchFamily="18" charset="0"/>
            </a:endParaRPr>
          </a:p>
        </p:txBody>
      </p:sp>
      <p:sp>
        <p:nvSpPr>
          <p:cNvPr id="21" name="PA_菱形 23"/>
          <p:cNvSpPr/>
          <p:nvPr>
            <p:custDataLst>
              <p:tags r:id="rId4"/>
            </p:custDataLst>
          </p:nvPr>
        </p:nvSpPr>
        <p:spPr>
          <a:xfrm flipH="1">
            <a:off x="9253457" y="1329233"/>
            <a:ext cx="422417" cy="422417"/>
          </a:xfrm>
          <a:prstGeom prst="diamond">
            <a:avLst/>
          </a:prstGeom>
          <a:solidFill>
            <a:srgbClr val="F3D3B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22" name="文本框 10"/>
          <p:cNvSpPr txBox="1"/>
          <p:nvPr/>
        </p:nvSpPr>
        <p:spPr>
          <a:xfrm>
            <a:off x="619003" y="2129417"/>
            <a:ext cx="2261974" cy="1446550"/>
          </a:xfrm>
          <a:prstGeom prst="rect">
            <a:avLst/>
          </a:prstGeom>
          <a:noFill/>
        </p:spPr>
        <p:txBody>
          <a:bodyPr wrap="square" rtlCol="0">
            <a:spAutoFit/>
          </a:bodyPr>
          <a:lstStyle/>
          <a:p>
            <a:pPr algn="ctr"/>
            <a:r>
              <a:rPr lang="en-US" altLang="zh-CN" sz="8800" b="1" dirty="0">
                <a:solidFill>
                  <a:srgbClr val="0C0CFC"/>
                </a:solidFill>
                <a:latin typeface="Times New Roman" pitchFamily="18" charset="0"/>
                <a:cs typeface="Times New Roman" pitchFamily="18" charset="0"/>
              </a:rPr>
              <a:t>III.</a:t>
            </a:r>
            <a:endParaRPr lang="zh-CN" altLang="en-US" sz="8800" b="1" dirty="0">
              <a:solidFill>
                <a:srgbClr val="0C0CFC"/>
              </a:solidFill>
              <a:latin typeface="Times New Roman" pitchFamily="18" charset="0"/>
              <a:cs typeface="Times New Roman" pitchFamily="18" charset="0"/>
            </a:endParaRPr>
          </a:p>
        </p:txBody>
      </p:sp>
      <p:pic>
        <p:nvPicPr>
          <p:cNvPr id="23" name="图片 2"/>
          <p:cNvPicPr>
            <a:picLocks noChangeAspect="1"/>
          </p:cNvPicPr>
          <p:nvPr/>
        </p:nvPicPr>
        <p:blipFill>
          <a:blip r:embed="rId17">
            <a:extLst>
              <a:ext uri="{28A0092B-C50C-407E-A947-70E740481C1C}">
                <a14:useLocalDpi xmlns="" xmlns:a14="http://schemas.microsoft.com/office/drawing/2010/main" val="0"/>
              </a:ext>
            </a:extLst>
          </a:blip>
          <a:srcRect l="50168" t="20952" r="548" b="27864"/>
          <a:stretch>
            <a:fillRect/>
          </a:stretch>
        </p:blipFill>
        <p:spPr bwMode="auto">
          <a:xfrm>
            <a:off x="6069014" y="2819400"/>
            <a:ext cx="5886450" cy="437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8">
            <a:extLst>
              <a:ext uri="{28A0092B-C50C-407E-A947-70E740481C1C}">
                <a14:useLocalDpi xmlns="" xmlns:a14="http://schemas.microsoft.com/office/drawing/2010/main" val="0"/>
              </a:ext>
            </a:extLst>
          </a:blip>
          <a:srcRect l="24313" t="12427" r="9872" b="3661"/>
          <a:stretch>
            <a:fillRect/>
          </a:stretch>
        </p:blipFill>
        <p:spPr bwMode="auto">
          <a:xfrm>
            <a:off x="1963138" y="3429000"/>
            <a:ext cx="3259137" cy="365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7463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26" presetClass="emph" presetSubtype="0" repeatCount="indefinite" fill="hold" nodeType="afterEffect">
                                  <p:stCondLst>
                                    <p:cond delay="0"/>
                                  </p:stCondLst>
                                  <p:endCondLst>
                                    <p:cond evt="onNext" delay="0">
                                      <p:tgtEl>
                                        <p:sldTgt/>
                                      </p:tgtEl>
                                    </p:cond>
                                  </p:end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26" presetClass="entr" presetSubtype="0" fill="hold" grpId="0" nodeType="withEffect">
                                  <p:stCondLst>
                                    <p:cond delay="75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290">
                                          <p:stCondLst>
                                            <p:cond delay="0"/>
                                          </p:stCondLst>
                                        </p:cTn>
                                        <p:tgtEl>
                                          <p:spTgt spid="21"/>
                                        </p:tgtEl>
                                      </p:cBhvr>
                                    </p:animEffect>
                                    <p:anim calcmode="lin" valueType="num">
                                      <p:cBhvr>
                                        <p:cTn id="35"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40" dur="13">
                                          <p:stCondLst>
                                            <p:cond delay="325"/>
                                          </p:stCondLst>
                                        </p:cTn>
                                        <p:tgtEl>
                                          <p:spTgt spid="21"/>
                                        </p:tgtEl>
                                      </p:cBhvr>
                                      <p:to x="100000" y="60000"/>
                                    </p:animScale>
                                    <p:animScale>
                                      <p:cBhvr>
                                        <p:cTn id="41" dur="83" decel="50000">
                                          <p:stCondLst>
                                            <p:cond delay="338"/>
                                          </p:stCondLst>
                                        </p:cTn>
                                        <p:tgtEl>
                                          <p:spTgt spid="21"/>
                                        </p:tgtEl>
                                      </p:cBhvr>
                                      <p:to x="100000" y="100000"/>
                                    </p:animScale>
                                    <p:animScale>
                                      <p:cBhvr>
                                        <p:cTn id="42" dur="13">
                                          <p:stCondLst>
                                            <p:cond delay="656"/>
                                          </p:stCondLst>
                                        </p:cTn>
                                        <p:tgtEl>
                                          <p:spTgt spid="21"/>
                                        </p:tgtEl>
                                      </p:cBhvr>
                                      <p:to x="100000" y="80000"/>
                                    </p:animScale>
                                    <p:animScale>
                                      <p:cBhvr>
                                        <p:cTn id="43" dur="83" decel="50000">
                                          <p:stCondLst>
                                            <p:cond delay="669"/>
                                          </p:stCondLst>
                                        </p:cTn>
                                        <p:tgtEl>
                                          <p:spTgt spid="21"/>
                                        </p:tgtEl>
                                      </p:cBhvr>
                                      <p:to x="100000" y="100000"/>
                                    </p:animScale>
                                    <p:animScale>
                                      <p:cBhvr>
                                        <p:cTn id="44" dur="13">
                                          <p:stCondLst>
                                            <p:cond delay="821"/>
                                          </p:stCondLst>
                                        </p:cTn>
                                        <p:tgtEl>
                                          <p:spTgt spid="21"/>
                                        </p:tgtEl>
                                      </p:cBhvr>
                                      <p:to x="100000" y="90000"/>
                                    </p:animScale>
                                    <p:animScale>
                                      <p:cBhvr>
                                        <p:cTn id="45" dur="83" decel="50000">
                                          <p:stCondLst>
                                            <p:cond delay="834"/>
                                          </p:stCondLst>
                                        </p:cTn>
                                        <p:tgtEl>
                                          <p:spTgt spid="21"/>
                                        </p:tgtEl>
                                      </p:cBhvr>
                                      <p:to x="100000" y="100000"/>
                                    </p:animScale>
                                    <p:animScale>
                                      <p:cBhvr>
                                        <p:cTn id="46" dur="13">
                                          <p:stCondLst>
                                            <p:cond delay="904"/>
                                          </p:stCondLst>
                                        </p:cTn>
                                        <p:tgtEl>
                                          <p:spTgt spid="21"/>
                                        </p:tgtEl>
                                      </p:cBhvr>
                                      <p:to x="100000" y="95000"/>
                                    </p:animScale>
                                    <p:animScale>
                                      <p:cBhvr>
                                        <p:cTn id="47" dur="83" decel="50000">
                                          <p:stCondLst>
                                            <p:cond delay="917"/>
                                          </p:stCondLst>
                                        </p:cTn>
                                        <p:tgtEl>
                                          <p:spTgt spid="2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par>
                          <p:cTn id="53" fill="hold">
                            <p:stCondLst>
                              <p:cond delay="5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20" grpId="0"/>
      <p:bldP spid="2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200463042511690xy"/>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7467600" y="4267201"/>
            <a:ext cx="1238251"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3" name="Picture 4"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6172201" y="5334001"/>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4" name="Picture 5"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7427869" y="5406321"/>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6" descr="blumen-pflanzen111"/>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rot="10800000">
            <a:off x="1567899" y="4776789"/>
            <a:ext cx="2286000" cy="189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6" name="Picture 7" descr="blumen-pflanzen111"/>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rot="10800000">
            <a:off x="9480332" y="5186631"/>
            <a:ext cx="2286000" cy="189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7" name="Picture 8"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6393014" y="5669435"/>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8" name="Picture 9" descr="WhitecornerFlowe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802567" y="5301360"/>
            <a:ext cx="15240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9" name="Picture 11" descr="200463042511690xy"/>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0600" y="4724401"/>
            <a:ext cx="1238251"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0" name="Picture 12" descr="200463042511690xy"/>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7848600" y="3810001"/>
            <a:ext cx="1238251" cy="118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1" name="Picture 13" descr="200463042511690xy"/>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7924800" y="4114800"/>
            <a:ext cx="12192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2" name="Picture 14"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4987374" y="5468139"/>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3" name="Picture 15" descr="WhitecornerFlowe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30520" y="4910304"/>
            <a:ext cx="17526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4" name="Picture 16"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3609975" y="5449338"/>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5" name="Picture 17" descr="Blue_rose"/>
          <p:cNvPicPr>
            <a:picLocks noChangeAspect="1" noChangeArrowheads="1" noCrop="1"/>
          </p:cNvPicPr>
          <p:nvPr/>
        </p:nvPicPr>
        <p:blipFill>
          <a:blip r:embed="rId8">
            <a:extLst>
              <a:ext uri="{28A0092B-C50C-407E-A947-70E740481C1C}">
                <a14:useLocalDpi xmlns="" xmlns:a14="http://schemas.microsoft.com/office/drawing/2010/main" val="0"/>
              </a:ext>
            </a:extLst>
          </a:blip>
          <a:srcRect/>
          <a:stretch>
            <a:fillRect/>
          </a:stretch>
        </p:blipFill>
        <p:spPr bwMode="auto">
          <a:xfrm>
            <a:off x="377834" y="4899700"/>
            <a:ext cx="1419225"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6" name="Picture 18"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685433" y="5357065"/>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8" name="Picture 20"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8538070" y="5339112"/>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9" name="Picture 21" descr="blumen-pflanzen042"/>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2819401" y="5111750"/>
            <a:ext cx="1428751" cy="14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0" name="Picture 22" descr="Blue_rose"/>
          <p:cNvPicPr>
            <a:picLocks noChangeAspect="1" noChangeArrowheads="1" noCrop="1"/>
          </p:cNvPicPr>
          <p:nvPr/>
        </p:nvPicPr>
        <p:blipFill>
          <a:blip r:embed="rId8">
            <a:extLst>
              <a:ext uri="{28A0092B-C50C-407E-A947-70E740481C1C}">
                <a14:useLocalDpi xmlns="" xmlns:a14="http://schemas.microsoft.com/office/drawing/2010/main" val="0"/>
              </a:ext>
            </a:extLst>
          </a:blip>
          <a:srcRect/>
          <a:stretch>
            <a:fillRect/>
          </a:stretch>
        </p:blipFill>
        <p:spPr bwMode="auto">
          <a:xfrm>
            <a:off x="10315575" y="5166400"/>
            <a:ext cx="1022351"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1" name="Picture 23"/>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800600" y="4267200"/>
            <a:ext cx="304800"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2" name="Picture 24"/>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10563224" y="4584343"/>
            <a:ext cx="666751"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3" name="Picture 25"/>
          <p:cNvPicPr>
            <a:picLocks noChangeAspect="1" noChangeArrowheads="1" noCrop="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8682075">
            <a:off x="1600200" y="45720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4" name="Picture 26"/>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029200" y="3962400"/>
            <a:ext cx="304800"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5" name="Picture 27"/>
          <p:cNvPicPr>
            <a:picLocks noChangeAspect="1" noChangeArrowheads="1" noCrop="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495800" y="3733800"/>
            <a:ext cx="304800"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6" name="Picture 28"/>
          <p:cNvPicPr>
            <a:picLocks noChangeAspect="1" noChangeArrowheads="1" noCrop="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rot="9137955">
            <a:off x="2825751" y="5270501"/>
            <a:ext cx="576263"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7" name="Picture 29"/>
          <p:cNvPicPr>
            <a:picLocks noChangeAspect="1" noChangeArrowheads="1" noCrop="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rot="-8682075">
            <a:off x="10048875" y="4987926"/>
            <a:ext cx="5334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8" name="Picture 30" descr="200463042511690xy"/>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610600" y="3581400"/>
            <a:ext cx="12192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29" name="Picture 31" descr="200463042511690xy"/>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686800" y="4038600"/>
            <a:ext cx="12192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30" name="Picture 32" descr="sun14[1]"/>
          <p:cNvPicPr>
            <a:picLocks noChangeAspect="1" noChangeArrowheads="1" noCrop="1"/>
          </p:cNvPicPr>
          <p:nvPr/>
        </p:nvPicPr>
        <p:blipFill>
          <a:blip r:embed="rId14">
            <a:lum bright="-6000"/>
            <a:extLst>
              <a:ext uri="{28A0092B-C50C-407E-A947-70E740481C1C}">
                <a14:useLocalDpi xmlns="" xmlns:a14="http://schemas.microsoft.com/office/drawing/2010/main" val="0"/>
              </a:ext>
            </a:extLst>
          </a:blip>
          <a:srcRect/>
          <a:stretch>
            <a:fillRect/>
          </a:stretch>
        </p:blipFill>
        <p:spPr bwMode="auto">
          <a:xfrm>
            <a:off x="7155992" y="-42171"/>
            <a:ext cx="12954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31" name="WordArt 5"/>
          <p:cNvSpPr>
            <a:spLocks noChangeArrowheads="1" noChangeShapeType="1" noTextEdit="1"/>
          </p:cNvSpPr>
          <p:nvPr/>
        </p:nvSpPr>
        <p:spPr bwMode="auto">
          <a:xfrm>
            <a:off x="704851" y="522462"/>
            <a:ext cx="9144000" cy="1646239"/>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Verdana" panose="020B0604030504040204" pitchFamily="34" charset="0"/>
                <a:ea typeface="Verdana" panose="020B0604030504040204" pitchFamily="34" charset="0"/>
              </a:rPr>
              <a:t>Trò chơi "Đối mặt"</a:t>
            </a:r>
            <a:endParaRPr lang="en-US"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Verdana" panose="020B0604030504040204" pitchFamily="34" charset="0"/>
              <a:ea typeface="Verdana" panose="020B0604030504040204" pitchFamily="34" charset="0"/>
            </a:endParaRPr>
          </a:p>
        </p:txBody>
      </p:sp>
      <p:sp>
        <p:nvSpPr>
          <p:cNvPr id="304161" name="Text Box 33"/>
          <p:cNvSpPr txBox="1">
            <a:spLocks noChangeArrowheads="1"/>
          </p:cNvSpPr>
          <p:nvPr/>
        </p:nvSpPr>
        <p:spPr bwMode="auto">
          <a:xfrm>
            <a:off x="1915139" y="2252265"/>
            <a:ext cx="7832690" cy="1077218"/>
          </a:xfrm>
          <a:prstGeom prst="rect">
            <a:avLst/>
          </a:prstGeom>
          <a:solidFill>
            <a:schemeClr val="accent1"/>
          </a:solidFill>
          <a:ln w="9525">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0C0CFC"/>
                </a:solidFill>
                <a:latin typeface="Times New Roman" panose="02020603050405020304" pitchFamily="18" charset="0"/>
                <a:cs typeface="Times New Roman" panose="02020603050405020304" pitchFamily="18" charset="0"/>
              </a:rPr>
              <a:t>Tìm</a:t>
            </a:r>
            <a:r>
              <a:rPr lang="en-US" altLang="en-US" b="1" dirty="0">
                <a:solidFill>
                  <a:srgbClr val="0C0CFC"/>
                </a:solidFill>
                <a:latin typeface="Times New Roman" panose="02020603050405020304" pitchFamily="18" charset="0"/>
                <a:cs typeface="Times New Roman" panose="02020603050405020304" pitchFamily="18" charset="0"/>
              </a:rPr>
              <a:t> ca </a:t>
            </a:r>
            <a:r>
              <a:rPr lang="en-US" altLang="en-US" b="1" dirty="0" err="1">
                <a:solidFill>
                  <a:srgbClr val="0C0CFC"/>
                </a:solidFill>
                <a:latin typeface="Times New Roman" panose="02020603050405020304" pitchFamily="18" charset="0"/>
                <a:cs typeface="Times New Roman" panose="02020603050405020304" pitchFamily="18" charset="0"/>
              </a:rPr>
              <a:t>dao</a:t>
            </a:r>
            <a:r>
              <a:rPr lang="en-US" altLang="en-US" b="1" dirty="0">
                <a:solidFill>
                  <a:srgbClr val="0C0CFC"/>
                </a:solidFill>
                <a:latin typeface="Times New Roman" panose="02020603050405020304" pitchFamily="18" charset="0"/>
                <a:cs typeface="Times New Roman" panose="02020603050405020304" pitchFamily="18" charset="0"/>
              </a:rPr>
              <a:t>, </a:t>
            </a:r>
            <a:r>
              <a:rPr lang="en-US" altLang="en-US" b="1" dirty="0" err="1">
                <a:solidFill>
                  <a:srgbClr val="0C0CFC"/>
                </a:solidFill>
                <a:latin typeface="Times New Roman" panose="02020603050405020304" pitchFamily="18" charset="0"/>
                <a:cs typeface="Times New Roman" panose="02020603050405020304" pitchFamily="18" charset="0"/>
              </a:rPr>
              <a:t>tục</a:t>
            </a:r>
            <a:r>
              <a:rPr lang="en-US" altLang="en-US" b="1" dirty="0">
                <a:solidFill>
                  <a:srgbClr val="0C0CFC"/>
                </a:solidFill>
                <a:latin typeface="Times New Roman" panose="02020603050405020304" pitchFamily="18" charset="0"/>
                <a:cs typeface="Times New Roman" panose="02020603050405020304" pitchFamily="18" charset="0"/>
              </a:rPr>
              <a:t> </a:t>
            </a:r>
            <a:r>
              <a:rPr lang="en-US" altLang="en-US" b="1" dirty="0" err="1">
                <a:solidFill>
                  <a:srgbClr val="0C0CFC"/>
                </a:solidFill>
                <a:latin typeface="Times New Roman" panose="02020603050405020304" pitchFamily="18" charset="0"/>
                <a:cs typeface="Times New Roman" panose="02020603050405020304" pitchFamily="18" charset="0"/>
              </a:rPr>
              <a:t>ngữ</a:t>
            </a:r>
            <a:r>
              <a:rPr lang="vi-VN" altLang="en-US" b="1" dirty="0">
                <a:solidFill>
                  <a:srgbClr val="0C0CFC"/>
                </a:solidFill>
                <a:latin typeface="Times New Roman" panose="02020603050405020304" pitchFamily="18" charset="0"/>
                <a:cs typeface="Times New Roman" panose="02020603050405020304" pitchFamily="18" charset="0"/>
              </a:rPr>
              <a:t>, châm ngôn</a:t>
            </a:r>
            <a:r>
              <a:rPr lang="en-US" altLang="en-US" b="1" dirty="0">
                <a:solidFill>
                  <a:srgbClr val="0C0CFC"/>
                </a:solidFill>
                <a:latin typeface="Times New Roman" panose="02020603050405020304" pitchFamily="18" charset="0"/>
                <a:cs typeface="Times New Roman" panose="02020603050405020304" pitchFamily="18" charset="0"/>
              </a:rPr>
              <a:t> </a:t>
            </a:r>
            <a:r>
              <a:rPr lang="en-US" altLang="en-US" b="1" dirty="0" err="1">
                <a:solidFill>
                  <a:srgbClr val="0C0CFC"/>
                </a:solidFill>
                <a:latin typeface="Times New Roman" panose="02020603050405020304" pitchFamily="18" charset="0"/>
                <a:cs typeface="Times New Roman" panose="02020603050405020304" pitchFamily="18" charset="0"/>
              </a:rPr>
              <a:t>về</a:t>
            </a:r>
            <a:r>
              <a:rPr lang="en-US" altLang="en-US" b="1" dirty="0">
                <a:solidFill>
                  <a:srgbClr val="0C0CFC"/>
                </a:solidFill>
                <a:latin typeface="Times New Roman" panose="02020603050405020304" pitchFamily="18" charset="0"/>
                <a:cs typeface="Times New Roman" panose="02020603050405020304" pitchFamily="18" charset="0"/>
              </a:rPr>
              <a:t> </a:t>
            </a:r>
            <a:r>
              <a:rPr lang="en-US" altLang="en-US" b="1" dirty="0" err="1">
                <a:solidFill>
                  <a:srgbClr val="0C0CFC"/>
                </a:solidFill>
                <a:latin typeface="Times New Roman" panose="02020603050405020304" pitchFamily="18" charset="0"/>
                <a:cs typeface="Times New Roman" panose="02020603050405020304" pitchFamily="18" charset="0"/>
              </a:rPr>
              <a:t>truyền</a:t>
            </a:r>
            <a:r>
              <a:rPr lang="en-US" altLang="en-US" b="1" dirty="0">
                <a:solidFill>
                  <a:srgbClr val="0C0CFC"/>
                </a:solidFill>
                <a:latin typeface="Times New Roman" panose="02020603050405020304" pitchFamily="18" charset="0"/>
                <a:cs typeface="Times New Roman" panose="02020603050405020304" pitchFamily="18" charset="0"/>
              </a:rPr>
              <a:t> </a:t>
            </a:r>
            <a:r>
              <a:rPr lang="en-US" altLang="en-US" b="1" dirty="0" err="1">
                <a:solidFill>
                  <a:srgbClr val="0C0CFC"/>
                </a:solidFill>
                <a:latin typeface="Times New Roman" panose="02020603050405020304" pitchFamily="18" charset="0"/>
                <a:cs typeface="Times New Roman" panose="02020603050405020304" pitchFamily="18" charset="0"/>
              </a:rPr>
              <a:t>thống</a:t>
            </a:r>
            <a:r>
              <a:rPr lang="en-US" altLang="en-US" b="1" dirty="0">
                <a:solidFill>
                  <a:srgbClr val="0C0CFC"/>
                </a:solidFill>
                <a:latin typeface="Times New Roman" panose="02020603050405020304" pitchFamily="18" charset="0"/>
                <a:cs typeface="Times New Roman" panose="02020603050405020304" pitchFamily="18" charset="0"/>
              </a:rPr>
              <a:t> </a:t>
            </a:r>
            <a:r>
              <a:rPr lang="en-US" altLang="en-US" b="1" dirty="0" err="1">
                <a:solidFill>
                  <a:srgbClr val="0C0CFC"/>
                </a:solidFill>
                <a:latin typeface="Times New Roman" panose="02020603050405020304" pitchFamily="18" charset="0"/>
                <a:cs typeface="Times New Roman" panose="02020603050405020304" pitchFamily="18" charset="0"/>
              </a:rPr>
              <a:t>tốt</a:t>
            </a:r>
            <a:r>
              <a:rPr lang="en-US" altLang="en-US" b="1" dirty="0">
                <a:solidFill>
                  <a:srgbClr val="0C0CFC"/>
                </a:solidFill>
                <a:latin typeface="Times New Roman" panose="02020603050405020304" pitchFamily="18" charset="0"/>
                <a:cs typeface="Times New Roman" panose="02020603050405020304" pitchFamily="18" charset="0"/>
              </a:rPr>
              <a:t> </a:t>
            </a:r>
            <a:r>
              <a:rPr lang="en-US" altLang="en-US" b="1" dirty="0" err="1">
                <a:solidFill>
                  <a:srgbClr val="0C0CFC"/>
                </a:solidFill>
                <a:latin typeface="Times New Roman" panose="02020603050405020304" pitchFamily="18" charset="0"/>
                <a:cs typeface="Times New Roman" panose="02020603050405020304" pitchFamily="18" charset="0"/>
              </a:rPr>
              <a:t>đẹp</a:t>
            </a:r>
            <a:endParaRPr lang="en-US" altLang="en-US" b="1" dirty="0">
              <a:solidFill>
                <a:srgbClr val="0C0CFC"/>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74046" y="4552231"/>
            <a:ext cx="6939056" cy="2308324"/>
          </a:xfrm>
          <a:prstGeom prst="rect">
            <a:avLst/>
          </a:prstGeom>
          <a:solidFill>
            <a:srgbClr val="FFC000"/>
          </a:solidFill>
        </p:spPr>
        <p:txBody>
          <a:bodyPr wrap="square" rtlCol="0">
            <a:spAutoFit/>
          </a:bodyPr>
          <a:lstStyle/>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76632" y="4568047"/>
            <a:ext cx="6939056"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tham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bạn</a:t>
            </a:r>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vòng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tròn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lượt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ca </a:t>
            </a:r>
            <a:r>
              <a:rPr lang="en-US" sz="2400" dirty="0" err="1">
                <a:solidFill>
                  <a:prstClr val="black"/>
                </a:solidFill>
                <a:latin typeface="Times New Roman" panose="02020603050405020304" pitchFamily="18" charset="0"/>
                <a:cs typeface="Times New Roman" panose="02020603050405020304" pitchFamily="18" charset="0"/>
              </a:rPr>
              <a:t>dao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tục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ngôn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truyền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tốt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đẹp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lặp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lượt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loại</a:t>
            </a:r>
            <a:r>
              <a:rPr lang="en-US" sz="2400" dirty="0">
                <a:solidFill>
                  <a:prstClr val="black"/>
                </a:solidFill>
                <a:latin typeface="Times New Roman" panose="02020603050405020304" pitchFamily="18" charset="0"/>
                <a:cs typeface="Times New Roman" panose="02020603050405020304" pitchFamily="18" charset="0"/>
              </a:rPr>
              <a:t>. </a:t>
            </a:r>
          </a:p>
        </p:txBody>
      </p:sp>
      <p:pic>
        <p:nvPicPr>
          <p:cNvPr id="35" name="Picture 34"/>
          <p:cNvPicPr>
            <a:picLocks noChangeAspect="1"/>
          </p:cNvPicPr>
          <p:nvPr/>
        </p:nvPicPr>
        <p:blipFill>
          <a:blip r:embed="rId15"/>
          <a:stretch>
            <a:fillRect/>
          </a:stretch>
        </p:blipFill>
        <p:spPr>
          <a:xfrm>
            <a:off x="8776977" y="1623608"/>
            <a:ext cx="3853006" cy="4359018"/>
          </a:xfrm>
          <a:prstGeom prst="rect">
            <a:avLst/>
          </a:prstGeom>
        </p:spPr>
      </p:pic>
      <p:pic>
        <p:nvPicPr>
          <p:cNvPr id="37" name="图片 8" descr="6fc417983c9675ce1b60e983870aeb8a"/>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177045" y="4227936"/>
            <a:ext cx="1782022" cy="1357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图片 1"/>
          <p:cNvPicPr>
            <a:picLocks noChangeAspect="1"/>
          </p:cNvPicPr>
          <p:nvPr/>
        </p:nvPicPr>
        <p:blipFill rotWithShape="1">
          <a:blip r:embed="rId17" cstate="print">
            <a:extLst>
              <a:ext uri="{28A0092B-C50C-407E-A947-70E740481C1C}">
                <a14:useLocalDpi xmlns="" xmlns:a14="http://schemas.microsoft.com/office/drawing/2010/main" val="0"/>
              </a:ext>
            </a:extLst>
          </a:blip>
          <a:srcRect l="32760" r="8347"/>
          <a:stretch>
            <a:fillRect/>
          </a:stretch>
        </p:blipFill>
        <p:spPr>
          <a:xfrm flipH="1">
            <a:off x="-198183" y="2543161"/>
            <a:ext cx="2113322" cy="2112622"/>
          </a:xfrm>
          <a:prstGeom prst="rect">
            <a:avLst/>
          </a:prstGeom>
        </p:spPr>
      </p:pic>
    </p:spTree>
    <p:extLst>
      <p:ext uri="{BB962C8B-B14F-4D97-AF65-F5344CB8AC3E}">
        <p14:creationId xmlns="" xmlns:p14="http://schemas.microsoft.com/office/powerpoint/2010/main" val="941688770"/>
      </p:ext>
    </p:extLst>
  </p:cSld>
  <p:clrMapOvr>
    <a:masterClrMapping/>
  </p:clrMapOvr>
  <p:transition spd="med">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5631"/>
                                        </p:tgtEl>
                                        <p:attrNameLst>
                                          <p:attrName>style.visibility</p:attrName>
                                        </p:attrNameLst>
                                      </p:cBhvr>
                                      <p:to>
                                        <p:strVal val="visible"/>
                                      </p:to>
                                    </p:set>
                                    <p:animEffect transition="in" filter="fade">
                                      <p:cBhvr>
                                        <p:cTn id="13" dur="1000"/>
                                        <p:tgtEl>
                                          <p:spTgt spid="25631"/>
                                        </p:tgtEl>
                                      </p:cBhvr>
                                    </p:animEffect>
                                    <p:anim calcmode="lin" valueType="num">
                                      <p:cBhvr>
                                        <p:cTn id="14" dur="1000" fill="hold"/>
                                        <p:tgtEl>
                                          <p:spTgt spid="25631"/>
                                        </p:tgtEl>
                                        <p:attrNameLst>
                                          <p:attrName>ppt_x</p:attrName>
                                        </p:attrNameLst>
                                      </p:cBhvr>
                                      <p:tavLst>
                                        <p:tav tm="0">
                                          <p:val>
                                            <p:strVal val="#ppt_x"/>
                                          </p:val>
                                        </p:tav>
                                        <p:tav tm="100000">
                                          <p:val>
                                            <p:strVal val="#ppt_x"/>
                                          </p:val>
                                        </p:tav>
                                      </p:tavLst>
                                    </p:anim>
                                    <p:anim calcmode="lin" valueType="num">
                                      <p:cBhvr>
                                        <p:cTn id="15" dur="1000" fill="hold"/>
                                        <p:tgtEl>
                                          <p:spTgt spid="256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4161"/>
                                        </p:tgtEl>
                                        <p:attrNameLst>
                                          <p:attrName>style.visibility</p:attrName>
                                        </p:attrNameLst>
                                      </p:cBhvr>
                                      <p:to>
                                        <p:strVal val="visible"/>
                                      </p:to>
                                    </p:set>
                                    <p:animEffect transition="in" filter="slide(fromBottom)">
                                      <p:cBhvr>
                                        <p:cTn id="20" dur="500"/>
                                        <p:tgtEl>
                                          <p:spTgt spid="30416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1" grpId="0"/>
      <p:bldP spid="304161" grpId="0" animBg="1"/>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1828800" y="869950"/>
            <a:ext cx="8243888" cy="2044700"/>
          </a:xfrm>
        </p:spPr>
        <p:txBody>
          <a:bodyPr rtlCol="0">
            <a:normAutofit fontScale="90000"/>
          </a:bodyPr>
          <a:lstStyle/>
          <a:p>
            <a:pPr fontAlgn="auto">
              <a:spcAft>
                <a:spcPts val="0"/>
              </a:spcAft>
              <a:defRPr/>
            </a:pPr>
            <a:r>
              <a:rPr lang="en-US" altLang="en-US" sz="4000"/>
              <a:t/>
            </a:r>
            <a:br>
              <a:rPr lang="en-US" altLang="en-US" sz="4000"/>
            </a:br>
            <a:r>
              <a:rPr lang="en-US" altLang="en-US" sz="4000"/>
              <a:t/>
            </a:r>
            <a:br>
              <a:rPr lang="en-US" altLang="en-US" sz="4000"/>
            </a:br>
            <a:r>
              <a:rPr lang="en-US" altLang="en-US" sz="4000"/>
              <a:t/>
            </a:r>
            <a:br>
              <a:rPr lang="en-US" altLang="en-US" sz="4000"/>
            </a:br>
            <a:r>
              <a:rPr lang="en-US" altLang="en-US" sz="4000"/>
              <a:t/>
            </a:r>
            <a:br>
              <a:rPr lang="en-US" altLang="en-US" sz="4000"/>
            </a:br>
            <a:endParaRPr lang="en-US" altLang="en-US" sz="4000"/>
          </a:p>
        </p:txBody>
      </p:sp>
      <p:sp>
        <p:nvSpPr>
          <p:cNvPr id="483331" name="Text Box 3"/>
          <p:cNvSpPr txBox="1">
            <a:spLocks noChangeArrowheads="1"/>
          </p:cNvSpPr>
          <p:nvPr/>
        </p:nvSpPr>
        <p:spPr bwMode="auto">
          <a:xfrm>
            <a:off x="4085254" y="1735930"/>
            <a:ext cx="5429250"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just" eaLnBrk="0" fontAlgn="base" hangingPunct="0">
              <a:spcBef>
                <a:spcPct val="0"/>
              </a:spcBef>
              <a:spcAft>
                <a:spcPct val="0"/>
              </a:spcAft>
              <a:buFontTx/>
              <a:buChar char="-"/>
            </a:pP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Giấy</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rách</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phải</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giữ</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lấy</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lề</a:t>
            </a:r>
            <a:r>
              <a:rPr lang="en-US" altLang="en-US" sz="2800" dirty="0">
                <a:solidFill>
                  <a:srgbClr val="FF0066"/>
                </a:solidFill>
                <a:latin typeface="Times New Roman" panose="02020603050405020304" pitchFamily="18" charset="0"/>
              </a:rPr>
              <a:t>.</a:t>
            </a:r>
          </a:p>
          <a:p>
            <a:pPr algn="just" eaLnBrk="0" fontAlgn="base" hangingPunct="0">
              <a:spcBef>
                <a:spcPct val="0"/>
              </a:spcBef>
              <a:spcAft>
                <a:spcPct val="0"/>
              </a:spcAft>
            </a:pPr>
            <a:endParaRPr lang="en-US" altLang="en-US" sz="2800" dirty="0">
              <a:solidFill>
                <a:srgbClr val="FF0066"/>
              </a:solidFill>
              <a:latin typeface="Times New Roman" panose="02020603050405020304" pitchFamily="18" charset="0"/>
            </a:endParaRPr>
          </a:p>
          <a:p>
            <a:pPr algn="just" eaLnBrk="0" fontAlgn="base" hangingPunct="0">
              <a:spcBef>
                <a:spcPct val="0"/>
              </a:spcBef>
              <a:spcAft>
                <a:spcPct val="0"/>
              </a:spcAft>
              <a:buFontTx/>
              <a:buChar char="-"/>
            </a:pPr>
            <a:r>
              <a:rPr lang="en-US" altLang="en-US" sz="2800" dirty="0">
                <a:solidFill>
                  <a:srgbClr val="FF0066"/>
                </a:solidFill>
                <a:latin typeface="Times New Roman" panose="02020603050405020304" pitchFamily="18" charset="0"/>
              </a:rPr>
              <a:t> Con </a:t>
            </a:r>
            <a:r>
              <a:rPr lang="en-US" altLang="en-US" sz="2800" dirty="0" err="1">
                <a:solidFill>
                  <a:srgbClr val="FF0066"/>
                </a:solidFill>
                <a:latin typeface="Times New Roman" panose="02020603050405020304" pitchFamily="18" charset="0"/>
              </a:rPr>
              <a:t>hơn</a:t>
            </a:r>
            <a:r>
              <a:rPr lang="en-US" altLang="en-US" sz="2800" dirty="0">
                <a:solidFill>
                  <a:srgbClr val="FF0066"/>
                </a:solidFill>
                <a:latin typeface="Times New Roman" panose="02020603050405020304" pitchFamily="18" charset="0"/>
              </a:rPr>
              <a:t> cha </a:t>
            </a:r>
            <a:r>
              <a:rPr lang="en-US" altLang="en-US" sz="2800" dirty="0" err="1">
                <a:solidFill>
                  <a:srgbClr val="FF0066"/>
                </a:solidFill>
                <a:latin typeface="Times New Roman" panose="02020603050405020304" pitchFamily="18" charset="0"/>
              </a:rPr>
              <a:t>là</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nhà</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có</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phúc</a:t>
            </a:r>
            <a:r>
              <a:rPr lang="en-US" altLang="en-US" sz="2800" dirty="0">
                <a:solidFill>
                  <a:srgbClr val="FF0066"/>
                </a:solidFill>
                <a:latin typeface="Times New Roman" panose="02020603050405020304" pitchFamily="18" charset="0"/>
              </a:rPr>
              <a:t>.</a:t>
            </a:r>
          </a:p>
          <a:p>
            <a:pPr algn="just" eaLnBrk="0" fontAlgn="base" hangingPunct="0">
              <a:spcBef>
                <a:spcPct val="0"/>
              </a:spcBef>
              <a:spcAft>
                <a:spcPct val="0"/>
              </a:spcAft>
            </a:pPr>
            <a:endParaRPr lang="en-US" altLang="en-US" sz="2800" dirty="0">
              <a:solidFill>
                <a:srgbClr val="FF0066"/>
              </a:solidFill>
              <a:latin typeface="Times New Roman" panose="02020603050405020304" pitchFamily="18" charset="0"/>
            </a:endParaRPr>
          </a:p>
        </p:txBody>
      </p:sp>
      <p:sp>
        <p:nvSpPr>
          <p:cNvPr id="1145860" name="Text Box 4"/>
          <p:cNvSpPr txBox="1">
            <a:spLocks noChangeArrowheads="1"/>
          </p:cNvSpPr>
          <p:nvPr/>
        </p:nvSpPr>
        <p:spPr bwMode="auto">
          <a:xfrm>
            <a:off x="6934200" y="3276600"/>
            <a:ext cx="68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eaLnBrk="0" fontAlgn="base" hangingPunct="0">
              <a:spcAft>
                <a:spcPct val="0"/>
              </a:spcAft>
            </a:pPr>
            <a:endParaRPr lang="en-US" altLang="en-US" sz="1800">
              <a:solidFill>
                <a:srgbClr val="5F5F5F"/>
              </a:solidFill>
              <a:latin typeface="Verdana" panose="020B0604030504040204" pitchFamily="34" charset="0"/>
            </a:endParaRPr>
          </a:p>
        </p:txBody>
      </p:sp>
      <p:sp>
        <p:nvSpPr>
          <p:cNvPr id="483334" name="Text Box 6"/>
          <p:cNvSpPr txBox="1">
            <a:spLocks noChangeArrowheads="1"/>
          </p:cNvSpPr>
          <p:nvPr/>
        </p:nvSpPr>
        <p:spPr bwMode="auto">
          <a:xfrm>
            <a:off x="2362200" y="615156"/>
            <a:ext cx="6324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spcAft>
                <a:spcPct val="0"/>
              </a:spcAft>
            </a:pPr>
            <a:r>
              <a:rPr lang="en-US" altLang="en-US" sz="3200" b="1" i="1" u="sng" dirty="0" err="1">
                <a:solidFill>
                  <a:srgbClr val="2B05CB"/>
                </a:solidFill>
              </a:rPr>
              <a:t>Các</a:t>
            </a:r>
            <a:r>
              <a:rPr lang="en-US" altLang="en-US" sz="3200" b="1" i="1" u="sng" dirty="0">
                <a:solidFill>
                  <a:srgbClr val="2B05CB"/>
                </a:solidFill>
              </a:rPr>
              <a:t> </a:t>
            </a:r>
            <a:r>
              <a:rPr lang="en-US" altLang="en-US" sz="3200" b="1" i="1" u="sng" dirty="0" err="1">
                <a:solidFill>
                  <a:srgbClr val="2B05CB"/>
                </a:solidFill>
              </a:rPr>
              <a:t>câu</a:t>
            </a:r>
            <a:r>
              <a:rPr lang="en-US" altLang="en-US" sz="3200" b="1" i="1" u="sng" dirty="0">
                <a:solidFill>
                  <a:srgbClr val="2B05CB"/>
                </a:solidFill>
              </a:rPr>
              <a:t> ca </a:t>
            </a:r>
            <a:r>
              <a:rPr lang="en-US" altLang="en-US" sz="3200" b="1" i="1" u="sng" dirty="0" err="1">
                <a:solidFill>
                  <a:srgbClr val="2B05CB"/>
                </a:solidFill>
              </a:rPr>
              <a:t>dao</a:t>
            </a:r>
            <a:r>
              <a:rPr lang="en-US" altLang="en-US" sz="3200" b="1" i="1" u="sng" dirty="0">
                <a:solidFill>
                  <a:srgbClr val="2B05CB"/>
                </a:solidFill>
              </a:rPr>
              <a:t>, </a:t>
            </a:r>
            <a:r>
              <a:rPr lang="en-US" altLang="en-US" sz="3200" b="1" i="1" u="sng" dirty="0" err="1">
                <a:solidFill>
                  <a:srgbClr val="2B05CB"/>
                </a:solidFill>
              </a:rPr>
              <a:t>tục</a:t>
            </a:r>
            <a:r>
              <a:rPr lang="en-US" altLang="en-US" sz="3200" b="1" i="1" u="sng" dirty="0">
                <a:solidFill>
                  <a:srgbClr val="2B05CB"/>
                </a:solidFill>
              </a:rPr>
              <a:t> </a:t>
            </a:r>
            <a:r>
              <a:rPr lang="en-US" altLang="en-US" sz="3200" b="1" i="1" u="sng" dirty="0" err="1">
                <a:solidFill>
                  <a:srgbClr val="2B05CB"/>
                </a:solidFill>
              </a:rPr>
              <a:t>ngữ</a:t>
            </a:r>
            <a:r>
              <a:rPr lang="en-US" altLang="en-US" sz="3200" b="1" i="1" u="sng" dirty="0">
                <a:solidFill>
                  <a:srgbClr val="2B05CB"/>
                </a:solidFill>
              </a:rPr>
              <a:t>:</a:t>
            </a:r>
          </a:p>
        </p:txBody>
      </p:sp>
      <p:pic>
        <p:nvPicPr>
          <p:cNvPr id="483335" name="Picture 7" descr="cam%20ho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77078" y="1624806"/>
            <a:ext cx="3153747" cy="403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3336" name="Text Box 8"/>
          <p:cNvSpPr txBox="1">
            <a:spLocks noChangeArrowheads="1"/>
          </p:cNvSpPr>
          <p:nvPr/>
        </p:nvSpPr>
        <p:spPr bwMode="auto">
          <a:xfrm>
            <a:off x="4194256" y="3536155"/>
            <a:ext cx="5593556" cy="28695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eaLnBrk="0" fontAlgn="base" hangingPunct="0">
              <a:lnSpc>
                <a:spcPct val="140000"/>
              </a:lnSpc>
              <a:spcBef>
                <a:spcPct val="0"/>
              </a:spcBef>
              <a:spcAft>
                <a:spcPct val="0"/>
              </a:spcAft>
            </a:pPr>
            <a:r>
              <a:rPr lang="en-US" altLang="en-US" sz="2800" dirty="0">
                <a:solidFill>
                  <a:srgbClr val="FF0066"/>
                </a:solidFill>
                <a:latin typeface="Times New Roman" panose="02020603050405020304" pitchFamily="18" charset="0"/>
              </a:rPr>
              <a:t>- Con </a:t>
            </a:r>
            <a:r>
              <a:rPr lang="en-US" altLang="en-US" sz="2800" dirty="0" err="1">
                <a:solidFill>
                  <a:srgbClr val="FF0066"/>
                </a:solidFill>
                <a:latin typeface="Times New Roman" panose="02020603050405020304" pitchFamily="18" charset="0"/>
              </a:rPr>
              <a:t>người</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có</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tổ</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có</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tông</a:t>
            </a:r>
            <a:r>
              <a:rPr lang="en-US" altLang="en-US" sz="2800" dirty="0">
                <a:solidFill>
                  <a:srgbClr val="FF0066"/>
                </a:solidFill>
                <a:latin typeface="Times New Roman" panose="02020603050405020304" pitchFamily="18" charset="0"/>
              </a:rPr>
              <a:t>.</a:t>
            </a:r>
          </a:p>
          <a:p>
            <a:pPr algn="l" eaLnBrk="0" fontAlgn="base" hangingPunct="0">
              <a:lnSpc>
                <a:spcPct val="140000"/>
              </a:lnSpc>
              <a:spcBef>
                <a:spcPct val="0"/>
              </a:spcBef>
              <a:spcAft>
                <a:spcPct val="0"/>
              </a:spcAft>
            </a:pPr>
            <a:r>
              <a:rPr lang="en-US" altLang="en-US" sz="2800" dirty="0" err="1">
                <a:solidFill>
                  <a:srgbClr val="FF0066"/>
                </a:solidFill>
                <a:latin typeface="Times New Roman" panose="02020603050405020304" pitchFamily="18" charset="0"/>
              </a:rPr>
              <a:t>Như</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cây</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có</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cội</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như</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sông</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có</a:t>
            </a:r>
            <a:r>
              <a:rPr lang="en-US" altLang="en-US" sz="2800" dirty="0">
                <a:solidFill>
                  <a:srgbClr val="FF0066"/>
                </a:solidFill>
                <a:latin typeface="Times New Roman" panose="02020603050405020304" pitchFamily="18" charset="0"/>
              </a:rPr>
              <a:t> </a:t>
            </a:r>
            <a:r>
              <a:rPr lang="en-US" altLang="en-US" sz="2800" dirty="0" err="1">
                <a:solidFill>
                  <a:srgbClr val="FF0066"/>
                </a:solidFill>
                <a:latin typeface="Times New Roman" panose="02020603050405020304" pitchFamily="18" charset="0"/>
              </a:rPr>
              <a:t>nguồn</a:t>
            </a:r>
            <a:r>
              <a:rPr lang="en-US" altLang="en-US" sz="2800" dirty="0">
                <a:solidFill>
                  <a:srgbClr val="FF0066"/>
                </a:solidFill>
                <a:latin typeface="Times New Roman" panose="02020603050405020304" pitchFamily="18" charset="0"/>
              </a:rPr>
              <a:t>.</a:t>
            </a:r>
          </a:p>
          <a:p>
            <a:pPr marL="457200" indent="-457200" algn="l" eaLnBrk="0" fontAlgn="base" hangingPunct="0">
              <a:lnSpc>
                <a:spcPct val="140000"/>
              </a:lnSpc>
              <a:spcAft>
                <a:spcPct val="0"/>
              </a:spcAft>
              <a:buFontTx/>
              <a:buChar char="-"/>
            </a:pPr>
            <a:r>
              <a:rPr lang="en-US" altLang="en-US" sz="2800" dirty="0" err="1">
                <a:solidFill>
                  <a:schemeClr val="accent1">
                    <a:lumMod val="75000"/>
                  </a:schemeClr>
                </a:solidFill>
                <a:latin typeface="Times New Roman" panose="02020603050405020304" pitchFamily="18" charset="0"/>
              </a:rPr>
              <a:t>Kính</a:t>
            </a:r>
            <a:r>
              <a:rPr lang="en-US" altLang="en-US" sz="2800" dirty="0">
                <a:solidFill>
                  <a:schemeClr val="accent1">
                    <a:lumMod val="75000"/>
                  </a:schemeClr>
                </a:solidFill>
                <a:latin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rPr>
              <a:t>trên</a:t>
            </a:r>
            <a:r>
              <a:rPr lang="en-US" altLang="en-US" sz="2800" dirty="0">
                <a:solidFill>
                  <a:schemeClr val="accent1">
                    <a:lumMod val="75000"/>
                  </a:schemeClr>
                </a:solidFill>
                <a:latin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rPr>
              <a:t>nhường</a:t>
            </a:r>
            <a:r>
              <a:rPr lang="en-US" altLang="en-US" sz="2800" dirty="0">
                <a:solidFill>
                  <a:schemeClr val="accent1">
                    <a:lumMod val="75000"/>
                  </a:schemeClr>
                </a:solidFill>
                <a:latin typeface="Times New Roman" panose="02020603050405020304" pitchFamily="18" charset="0"/>
              </a:rPr>
              <a:t> </a:t>
            </a:r>
            <a:r>
              <a:rPr lang="en-US" altLang="en-US" sz="2800" dirty="0" err="1">
                <a:solidFill>
                  <a:schemeClr val="accent1">
                    <a:lumMod val="75000"/>
                  </a:schemeClr>
                </a:solidFill>
                <a:latin typeface="Times New Roman" panose="02020603050405020304" pitchFamily="18" charset="0"/>
              </a:rPr>
              <a:t>dưới</a:t>
            </a:r>
            <a:endParaRPr lang="en-US" altLang="en-US" sz="2800" dirty="0">
              <a:solidFill>
                <a:schemeClr val="accent1">
                  <a:lumMod val="75000"/>
                </a:schemeClr>
              </a:solidFill>
              <a:latin typeface="Times New Roman" panose="02020603050405020304" pitchFamily="18" charset="0"/>
            </a:endParaRPr>
          </a:p>
          <a:p>
            <a:pPr marL="457200" indent="-457200" algn="l" eaLnBrk="0" fontAlgn="base" hangingPunct="0">
              <a:lnSpc>
                <a:spcPct val="140000"/>
              </a:lnSpc>
              <a:spcAft>
                <a:spcPct val="0"/>
              </a:spcAft>
              <a:buFontTx/>
              <a:buChar char="-"/>
            </a:pPr>
            <a:endParaRPr lang="en-US" altLang="en-US" sz="2800" dirty="0">
              <a:solidFill>
                <a:schemeClr val="accent1">
                  <a:lumMod val="75000"/>
                </a:schemeClr>
              </a:solidFill>
              <a:latin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8857318" y="2222626"/>
            <a:ext cx="2988925" cy="4359018"/>
          </a:xfrm>
          <a:prstGeom prst="rect">
            <a:avLst/>
          </a:prstGeom>
        </p:spPr>
      </p:pic>
    </p:spTree>
    <p:extLst>
      <p:ext uri="{BB962C8B-B14F-4D97-AF65-F5344CB8AC3E}">
        <p14:creationId xmlns="" xmlns:p14="http://schemas.microsoft.com/office/powerpoint/2010/main" val="20843757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83334"/>
                                        </p:tgtEl>
                                        <p:attrNameLst>
                                          <p:attrName>style.visibility</p:attrName>
                                        </p:attrNameLst>
                                      </p:cBhvr>
                                      <p:to>
                                        <p:strVal val="visible"/>
                                      </p:to>
                                    </p:set>
                                    <p:anim calcmode="lin" valueType="num">
                                      <p:cBhvr>
                                        <p:cTn id="7" dur="500" fill="hold"/>
                                        <p:tgtEl>
                                          <p:spTgt spid="483334"/>
                                        </p:tgtEl>
                                        <p:attrNameLst>
                                          <p:attrName>ppt_x</p:attrName>
                                        </p:attrNameLst>
                                      </p:cBhvr>
                                      <p:tavLst>
                                        <p:tav tm="0">
                                          <p:val>
                                            <p:strVal val="#ppt_x-.2"/>
                                          </p:val>
                                        </p:tav>
                                        <p:tav tm="100000">
                                          <p:val>
                                            <p:strVal val="#ppt_x"/>
                                          </p:val>
                                        </p:tav>
                                      </p:tavLst>
                                    </p:anim>
                                    <p:anim calcmode="lin" valueType="num">
                                      <p:cBhvr>
                                        <p:cTn id="8" dur="500" fill="hold"/>
                                        <p:tgtEl>
                                          <p:spTgt spid="483334"/>
                                        </p:tgtEl>
                                        <p:attrNameLst>
                                          <p:attrName>ppt_y</p:attrName>
                                        </p:attrNameLst>
                                      </p:cBhvr>
                                      <p:tavLst>
                                        <p:tav tm="0">
                                          <p:val>
                                            <p:strVal val="#ppt_y"/>
                                          </p:val>
                                        </p:tav>
                                        <p:tav tm="100000">
                                          <p:val>
                                            <p:strVal val="#ppt_y"/>
                                          </p:val>
                                        </p:tav>
                                      </p:tavLst>
                                    </p:anim>
                                    <p:animEffect transition="in" filter="wipe(right)" prLst="gradientSize: 0.1">
                                      <p:cBhvr>
                                        <p:cTn id="9" dur="500"/>
                                        <p:tgtEl>
                                          <p:spTgt spid="4833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483335"/>
                                        </p:tgtEl>
                                        <p:attrNameLst>
                                          <p:attrName>style.visibility</p:attrName>
                                        </p:attrNameLst>
                                      </p:cBhvr>
                                      <p:to>
                                        <p:strVal val="visible"/>
                                      </p:to>
                                    </p:set>
                                    <p:anim calcmode="lin" valueType="num">
                                      <p:cBhvr>
                                        <p:cTn id="14" dur="1000" fill="hold"/>
                                        <p:tgtEl>
                                          <p:spTgt spid="483335"/>
                                        </p:tgtEl>
                                        <p:attrNameLst>
                                          <p:attrName>ppt_x</p:attrName>
                                        </p:attrNameLst>
                                      </p:cBhvr>
                                      <p:tavLst>
                                        <p:tav tm="0">
                                          <p:val>
                                            <p:strVal val="#ppt_x-.2"/>
                                          </p:val>
                                        </p:tav>
                                        <p:tav tm="100000">
                                          <p:val>
                                            <p:strVal val="#ppt_x"/>
                                          </p:val>
                                        </p:tav>
                                      </p:tavLst>
                                    </p:anim>
                                    <p:anim calcmode="lin" valueType="num">
                                      <p:cBhvr>
                                        <p:cTn id="15" dur="1000" fill="hold"/>
                                        <p:tgtEl>
                                          <p:spTgt spid="48333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8333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83331"/>
                                        </p:tgtEl>
                                        <p:attrNameLst>
                                          <p:attrName>style.visibility</p:attrName>
                                        </p:attrNameLst>
                                      </p:cBhvr>
                                      <p:to>
                                        <p:strVal val="visible"/>
                                      </p:to>
                                    </p:set>
                                    <p:anim calcmode="lin" valueType="num">
                                      <p:cBhvr>
                                        <p:cTn id="19" dur="1000" fill="hold"/>
                                        <p:tgtEl>
                                          <p:spTgt spid="483331"/>
                                        </p:tgtEl>
                                        <p:attrNameLst>
                                          <p:attrName>ppt_x</p:attrName>
                                        </p:attrNameLst>
                                      </p:cBhvr>
                                      <p:tavLst>
                                        <p:tav tm="0">
                                          <p:val>
                                            <p:strVal val="#ppt_x-.2"/>
                                          </p:val>
                                        </p:tav>
                                        <p:tav tm="100000">
                                          <p:val>
                                            <p:strVal val="#ppt_x"/>
                                          </p:val>
                                        </p:tav>
                                      </p:tavLst>
                                    </p:anim>
                                    <p:anim calcmode="lin" valueType="num">
                                      <p:cBhvr>
                                        <p:cTn id="20" dur="1000" fill="hold"/>
                                        <p:tgtEl>
                                          <p:spTgt spid="48333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833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83336"/>
                                        </p:tgtEl>
                                        <p:attrNameLst>
                                          <p:attrName>style.visibility</p:attrName>
                                        </p:attrNameLst>
                                      </p:cBhvr>
                                      <p:to>
                                        <p:strVal val="visible"/>
                                      </p:to>
                                    </p:set>
                                    <p:anim calcmode="lin" valueType="num">
                                      <p:cBhvr>
                                        <p:cTn id="26" dur="500" fill="hold"/>
                                        <p:tgtEl>
                                          <p:spTgt spid="483336"/>
                                        </p:tgtEl>
                                        <p:attrNameLst>
                                          <p:attrName>ppt_x</p:attrName>
                                        </p:attrNameLst>
                                      </p:cBhvr>
                                      <p:tavLst>
                                        <p:tav tm="0">
                                          <p:val>
                                            <p:strVal val="#ppt_x-.2"/>
                                          </p:val>
                                        </p:tav>
                                        <p:tav tm="100000">
                                          <p:val>
                                            <p:strVal val="#ppt_x"/>
                                          </p:val>
                                        </p:tav>
                                      </p:tavLst>
                                    </p:anim>
                                    <p:anim calcmode="lin" valueType="num">
                                      <p:cBhvr>
                                        <p:cTn id="27" dur="500" fill="hold"/>
                                        <p:tgtEl>
                                          <p:spTgt spid="483336"/>
                                        </p:tgtEl>
                                        <p:attrNameLst>
                                          <p:attrName>ppt_y</p:attrName>
                                        </p:attrNameLst>
                                      </p:cBhvr>
                                      <p:tavLst>
                                        <p:tav tm="0">
                                          <p:val>
                                            <p:strVal val="#ppt_y"/>
                                          </p:val>
                                        </p:tav>
                                        <p:tav tm="100000">
                                          <p:val>
                                            <p:strVal val="#ppt_y"/>
                                          </p:val>
                                        </p:tav>
                                      </p:tavLst>
                                    </p:anim>
                                    <p:animEffect transition="in" filter="wipe(right)" prLst="gradientSize: 0.1">
                                      <p:cBhvr>
                                        <p:cTn id="28" dur="500"/>
                                        <p:tgtEl>
                                          <p:spTgt spid="48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p:bldP spid="483334" grpId="0"/>
      <p:bldP spid="4833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3</a:t>
            </a:fld>
            <a:endParaRPr lang="en-US">
              <a:solidFill>
                <a:prstClr val="black">
                  <a:tint val="75000"/>
                </a:prstClr>
              </a:solidFill>
            </a:endParaRPr>
          </a:p>
        </p:txBody>
      </p:sp>
      <p:sp>
        <p:nvSpPr>
          <p:cNvPr id="3" name="矩形 4"/>
          <p:cNvSpPr/>
          <p:nvPr/>
        </p:nvSpPr>
        <p:spPr>
          <a:xfrm>
            <a:off x="28106" y="0"/>
            <a:ext cx="4235450" cy="7025640"/>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33800" y="16395"/>
            <a:ext cx="1751514" cy="6858000"/>
          </a:xfrm>
          <a:prstGeom prst="rect">
            <a:avLst/>
          </a:prstGeom>
          <a:solidFill>
            <a:srgbClr val="1D9BB8"/>
          </a:solidFill>
          <a:ln w="12700" cap="flat" cmpd="sng" algn="ctr">
            <a:noFill/>
            <a:prstDash val="solid"/>
            <a:miter lim="800000"/>
          </a:ln>
          <a:effectLst/>
        </p:spPr>
        <p:txBody>
          <a:bodyPr rtlCol="0" anchor="ctr"/>
          <a:lstStyle/>
          <a:p>
            <a:pPr algn="ctr"/>
            <a:endParaRPr lang="zh-CN" altLang="en-US" kern="0">
              <a:solidFill>
                <a:prstClr val="white"/>
              </a:solidFill>
              <a:latin typeface="Lato Light"/>
            </a:endParaRPr>
          </a:p>
        </p:txBody>
      </p:sp>
      <p:sp>
        <p:nvSpPr>
          <p:cNvPr id="5" name="PA_菱形 1"/>
          <p:cNvSpPr/>
          <p:nvPr>
            <p:custDataLst>
              <p:tags r:id="rId1"/>
            </p:custDataLst>
          </p:nvPr>
        </p:nvSpPr>
        <p:spPr>
          <a:xfrm>
            <a:off x="104292" y="1186524"/>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PA_菱形 1"/>
          <p:cNvSpPr/>
          <p:nvPr>
            <p:custDataLst>
              <p:tags r:id="rId2"/>
            </p:custDataLst>
          </p:nvPr>
        </p:nvSpPr>
        <p:spPr>
          <a:xfrm>
            <a:off x="619797" y="1736818"/>
            <a:ext cx="2375459" cy="2375459"/>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dirty="0">
              <a:solidFill>
                <a:prstClr val="white"/>
              </a:solidFill>
              <a:latin typeface="Georgia" panose="02040502050405020303" pitchFamily="18" charset="0"/>
            </a:endParaRPr>
          </a:p>
        </p:txBody>
      </p:sp>
      <p:grpSp>
        <p:nvGrpSpPr>
          <p:cNvPr id="7" name="组合 33"/>
          <p:cNvGrpSpPr/>
          <p:nvPr/>
        </p:nvGrpSpPr>
        <p:grpSpPr>
          <a:xfrm rot="16200000" flipH="1">
            <a:off x="3674311" y="2646647"/>
            <a:ext cx="1442024" cy="585175"/>
            <a:chOff x="2467503" y="4400363"/>
            <a:chExt cx="1442024" cy="719424"/>
          </a:xfrm>
        </p:grpSpPr>
        <p:cxnSp>
          <p:nvCxnSpPr>
            <p:cNvPr id="8" name="PA_直接连接符 30"/>
            <p:cNvCxnSpPr/>
            <p:nvPr>
              <p:custDataLst>
                <p:tags r:id="rId14"/>
              </p:custDataLst>
            </p:nvPr>
          </p:nvCxnSpPr>
          <p:spPr>
            <a:xfrm flipH="1">
              <a:off x="3190897" y="4401156"/>
              <a:ext cx="718630" cy="718631"/>
            </a:xfrm>
            <a:prstGeom prst="line">
              <a:avLst/>
            </a:prstGeom>
            <a:ln>
              <a:solidFill>
                <a:srgbClr val="0C0CFC"/>
              </a:solidFill>
            </a:ln>
          </p:spPr>
          <p:style>
            <a:lnRef idx="3">
              <a:schemeClr val="accent6"/>
            </a:lnRef>
            <a:fillRef idx="0">
              <a:schemeClr val="accent6"/>
            </a:fillRef>
            <a:effectRef idx="2">
              <a:schemeClr val="accent6"/>
            </a:effectRef>
            <a:fontRef idx="minor">
              <a:schemeClr val="tx1"/>
            </a:fontRef>
          </p:style>
        </p:cxnSp>
        <p:cxnSp>
          <p:nvCxnSpPr>
            <p:cNvPr id="9" name="PA_直接连接符 30"/>
            <p:cNvCxnSpPr/>
            <p:nvPr>
              <p:custDataLst>
                <p:tags r:id="rId15"/>
              </p:custDataLst>
            </p:nvPr>
          </p:nvCxnSpPr>
          <p:spPr>
            <a:xfrm rot="5400000" flipH="1">
              <a:off x="2467504" y="4400362"/>
              <a:ext cx="718630" cy="718631"/>
            </a:xfrm>
            <a:prstGeom prst="line">
              <a:avLst/>
            </a:prstGeom>
            <a:ln>
              <a:solidFill>
                <a:srgbClr val="0C0CFC"/>
              </a:solidFill>
            </a:ln>
          </p:spPr>
          <p:style>
            <a:lnRef idx="3">
              <a:schemeClr val="accent6"/>
            </a:lnRef>
            <a:fillRef idx="0">
              <a:schemeClr val="accent6"/>
            </a:fillRef>
            <a:effectRef idx="2">
              <a:schemeClr val="accent6"/>
            </a:effectRef>
            <a:fontRef idx="minor">
              <a:schemeClr val="tx1"/>
            </a:fontRef>
          </p:style>
        </p:cxnSp>
      </p:grpSp>
      <p:grpSp>
        <p:nvGrpSpPr>
          <p:cNvPr id="10" name="PA_组合 58"/>
          <p:cNvGrpSpPr/>
          <p:nvPr>
            <p:custDataLst>
              <p:tags r:id="rId3"/>
            </p:custDataLst>
          </p:nvPr>
        </p:nvGrpSpPr>
        <p:grpSpPr>
          <a:xfrm>
            <a:off x="5182600" y="5727457"/>
            <a:ext cx="369806" cy="856603"/>
            <a:chOff x="6697441" y="5773974"/>
            <a:chExt cx="439960" cy="1019104"/>
          </a:xfrm>
        </p:grpSpPr>
        <p:grpSp>
          <p:nvGrpSpPr>
            <p:cNvPr id="11" name="PA_组合 49"/>
            <p:cNvGrpSpPr/>
            <p:nvPr>
              <p:custDataLst>
                <p:tags r:id="rId5"/>
              </p:custDataLst>
            </p:nvPr>
          </p:nvGrpSpPr>
          <p:grpSpPr>
            <a:xfrm>
              <a:off x="6698167" y="6159623"/>
              <a:ext cx="439234" cy="219131"/>
              <a:chOff x="2467501" y="4444780"/>
              <a:chExt cx="1442026" cy="719417"/>
            </a:xfrm>
          </p:grpSpPr>
          <p:cxnSp>
            <p:nvCxnSpPr>
              <p:cNvPr id="18" name="PA_直接连接符 30"/>
              <p:cNvCxnSpPr/>
              <p:nvPr>
                <p:custDataLst>
                  <p:tags r:id="rId12"/>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3"/>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6"/>
              </p:custDataLst>
            </p:nvPr>
          </p:nvGrpSpPr>
          <p:grpSpPr>
            <a:xfrm>
              <a:off x="6698167" y="5773974"/>
              <a:ext cx="439233" cy="219133"/>
              <a:chOff x="2467503" y="4400363"/>
              <a:chExt cx="1442024" cy="719424"/>
            </a:xfrm>
          </p:grpSpPr>
          <p:cxnSp>
            <p:nvCxnSpPr>
              <p:cNvPr id="16" name="PA_直接连接符 30"/>
              <p:cNvCxnSpPr/>
              <p:nvPr>
                <p:custDataLst>
                  <p:tags r:id="rId10"/>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11"/>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7"/>
              </p:custDataLst>
            </p:nvPr>
          </p:nvGrpSpPr>
          <p:grpSpPr>
            <a:xfrm>
              <a:off x="6697441" y="6573945"/>
              <a:ext cx="439233" cy="219133"/>
              <a:chOff x="2467503" y="4400363"/>
              <a:chExt cx="1442024" cy="719424"/>
            </a:xfrm>
          </p:grpSpPr>
          <p:cxnSp>
            <p:nvCxnSpPr>
              <p:cNvPr id="14"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0" name="文本框 6"/>
          <p:cNvSpPr txBox="1"/>
          <p:nvPr/>
        </p:nvSpPr>
        <p:spPr>
          <a:xfrm>
            <a:off x="4448420" y="2092845"/>
            <a:ext cx="7743580" cy="1107996"/>
          </a:xfrm>
          <a:prstGeom prst="rect">
            <a:avLst/>
          </a:prstGeom>
          <a:noFill/>
          <a:ln>
            <a:noFill/>
          </a:ln>
        </p:spPr>
        <p:txBody>
          <a:bodyPr wrap="square" rtlCol="0">
            <a:spAutoFit/>
          </a:bodyPr>
          <a:lstStyle/>
          <a:p>
            <a:pPr algn="ctr"/>
            <a:r>
              <a:rPr lang="en-US" altLang="zh-CN" sz="6600" b="1" dirty="0">
                <a:solidFill>
                  <a:srgbClr val="0C0CFC"/>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KHỞI ĐỘNG</a:t>
            </a:r>
            <a:endParaRPr lang="zh-CN" altLang="en-US" sz="6600" b="1" dirty="0">
              <a:solidFill>
                <a:srgbClr val="0C0CFC"/>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21" name="PA_菱形 23"/>
          <p:cNvSpPr/>
          <p:nvPr>
            <p:custDataLst>
              <p:tags r:id="rId4"/>
            </p:custDataLst>
          </p:nvPr>
        </p:nvSpPr>
        <p:spPr>
          <a:xfrm flipH="1">
            <a:off x="9285667" y="1365161"/>
            <a:ext cx="390206" cy="386489"/>
          </a:xfrm>
          <a:prstGeom prst="diamond">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22" name="文本框 10"/>
          <p:cNvSpPr txBox="1"/>
          <p:nvPr/>
        </p:nvSpPr>
        <p:spPr>
          <a:xfrm>
            <a:off x="1180121" y="2090780"/>
            <a:ext cx="1342469" cy="1446550"/>
          </a:xfrm>
          <a:prstGeom prst="rect">
            <a:avLst/>
          </a:prstGeom>
          <a:noFill/>
        </p:spPr>
        <p:txBody>
          <a:bodyPr wrap="square" rtlCol="0">
            <a:spAutoFit/>
          </a:bodyPr>
          <a:lstStyle/>
          <a:p>
            <a:pPr algn="ctr"/>
            <a:r>
              <a:rPr lang="en-US" altLang="zh-CN" sz="8800" b="1" dirty="0">
                <a:solidFill>
                  <a:srgbClr val="0C0CFC"/>
                </a:solidFill>
                <a:latin typeface="Times New Roman" pitchFamily="18" charset="0"/>
                <a:cs typeface="Times New Roman" pitchFamily="18" charset="0"/>
              </a:rPr>
              <a:t>I.</a:t>
            </a:r>
            <a:endParaRPr lang="zh-CN" altLang="en-US" sz="8800" b="1" dirty="0">
              <a:solidFill>
                <a:srgbClr val="0C0CFC"/>
              </a:solidFill>
              <a:latin typeface="Times New Roman" pitchFamily="18" charset="0"/>
              <a:cs typeface="Times New Roman" pitchFamily="18" charset="0"/>
            </a:endParaRPr>
          </a:p>
        </p:txBody>
      </p:sp>
      <p:pic>
        <p:nvPicPr>
          <p:cNvPr id="23" name="图片 2"/>
          <p:cNvPicPr>
            <a:picLocks noChangeAspect="1"/>
          </p:cNvPicPr>
          <p:nvPr/>
        </p:nvPicPr>
        <p:blipFill>
          <a:blip r:embed="rId17">
            <a:extLst>
              <a:ext uri="{28A0092B-C50C-407E-A947-70E740481C1C}">
                <a14:useLocalDpi xmlns="" xmlns:a14="http://schemas.microsoft.com/office/drawing/2010/main" val="0"/>
              </a:ext>
            </a:extLst>
          </a:blip>
          <a:srcRect l="50168" t="20952" r="548" b="27864"/>
          <a:stretch>
            <a:fillRect/>
          </a:stretch>
        </p:blipFill>
        <p:spPr bwMode="auto">
          <a:xfrm>
            <a:off x="6069014" y="2819400"/>
            <a:ext cx="5886450" cy="437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8">
            <a:extLst>
              <a:ext uri="{28A0092B-C50C-407E-A947-70E740481C1C}">
                <a14:useLocalDpi xmlns="" xmlns:a14="http://schemas.microsoft.com/office/drawing/2010/main" val="0"/>
              </a:ext>
            </a:extLst>
          </a:blip>
          <a:srcRect l="24313" t="12427" r="9872" b="3661"/>
          <a:stretch>
            <a:fillRect/>
          </a:stretch>
        </p:blipFill>
        <p:spPr bwMode="auto">
          <a:xfrm>
            <a:off x="1963138" y="3429000"/>
            <a:ext cx="3259137" cy="365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116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26" presetClass="emph" presetSubtype="0" repeatCount="indefinite" fill="hold" nodeType="afterEffect">
                                  <p:stCondLst>
                                    <p:cond delay="0"/>
                                  </p:stCondLst>
                                  <p:endCondLst>
                                    <p:cond evt="onNext" delay="0">
                                      <p:tgtEl>
                                        <p:sldTgt/>
                                      </p:tgtEl>
                                    </p:cond>
                                  </p:end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26" presetClass="entr" presetSubtype="0" fill="hold" grpId="0" nodeType="withEffect">
                                  <p:stCondLst>
                                    <p:cond delay="75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290">
                                          <p:stCondLst>
                                            <p:cond delay="0"/>
                                          </p:stCondLst>
                                        </p:cTn>
                                        <p:tgtEl>
                                          <p:spTgt spid="21"/>
                                        </p:tgtEl>
                                      </p:cBhvr>
                                    </p:animEffect>
                                    <p:anim calcmode="lin" valueType="num">
                                      <p:cBhvr>
                                        <p:cTn id="35"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40" dur="13">
                                          <p:stCondLst>
                                            <p:cond delay="325"/>
                                          </p:stCondLst>
                                        </p:cTn>
                                        <p:tgtEl>
                                          <p:spTgt spid="21"/>
                                        </p:tgtEl>
                                      </p:cBhvr>
                                      <p:to x="100000" y="60000"/>
                                    </p:animScale>
                                    <p:animScale>
                                      <p:cBhvr>
                                        <p:cTn id="41" dur="83" decel="50000">
                                          <p:stCondLst>
                                            <p:cond delay="338"/>
                                          </p:stCondLst>
                                        </p:cTn>
                                        <p:tgtEl>
                                          <p:spTgt spid="21"/>
                                        </p:tgtEl>
                                      </p:cBhvr>
                                      <p:to x="100000" y="100000"/>
                                    </p:animScale>
                                    <p:animScale>
                                      <p:cBhvr>
                                        <p:cTn id="42" dur="13">
                                          <p:stCondLst>
                                            <p:cond delay="656"/>
                                          </p:stCondLst>
                                        </p:cTn>
                                        <p:tgtEl>
                                          <p:spTgt spid="21"/>
                                        </p:tgtEl>
                                      </p:cBhvr>
                                      <p:to x="100000" y="80000"/>
                                    </p:animScale>
                                    <p:animScale>
                                      <p:cBhvr>
                                        <p:cTn id="43" dur="83" decel="50000">
                                          <p:stCondLst>
                                            <p:cond delay="669"/>
                                          </p:stCondLst>
                                        </p:cTn>
                                        <p:tgtEl>
                                          <p:spTgt spid="21"/>
                                        </p:tgtEl>
                                      </p:cBhvr>
                                      <p:to x="100000" y="100000"/>
                                    </p:animScale>
                                    <p:animScale>
                                      <p:cBhvr>
                                        <p:cTn id="44" dur="13">
                                          <p:stCondLst>
                                            <p:cond delay="821"/>
                                          </p:stCondLst>
                                        </p:cTn>
                                        <p:tgtEl>
                                          <p:spTgt spid="21"/>
                                        </p:tgtEl>
                                      </p:cBhvr>
                                      <p:to x="100000" y="90000"/>
                                    </p:animScale>
                                    <p:animScale>
                                      <p:cBhvr>
                                        <p:cTn id="45" dur="83" decel="50000">
                                          <p:stCondLst>
                                            <p:cond delay="834"/>
                                          </p:stCondLst>
                                        </p:cTn>
                                        <p:tgtEl>
                                          <p:spTgt spid="21"/>
                                        </p:tgtEl>
                                      </p:cBhvr>
                                      <p:to x="100000" y="100000"/>
                                    </p:animScale>
                                    <p:animScale>
                                      <p:cBhvr>
                                        <p:cTn id="46" dur="13">
                                          <p:stCondLst>
                                            <p:cond delay="904"/>
                                          </p:stCondLst>
                                        </p:cTn>
                                        <p:tgtEl>
                                          <p:spTgt spid="21"/>
                                        </p:tgtEl>
                                      </p:cBhvr>
                                      <p:to x="100000" y="95000"/>
                                    </p:animScale>
                                    <p:animScale>
                                      <p:cBhvr>
                                        <p:cTn id="47" dur="83" decel="50000">
                                          <p:stCondLst>
                                            <p:cond delay="917"/>
                                          </p:stCondLst>
                                        </p:cTn>
                                        <p:tgtEl>
                                          <p:spTgt spid="2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par>
                          <p:cTn id="53" fill="hold">
                            <p:stCondLst>
                              <p:cond delay="5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20" grpId="0"/>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0B36CDF-7226-4676-8837-890BB624CAA6}"/>
              </a:ext>
            </a:extLst>
          </p:cNvPr>
          <p:cNvSpPr txBox="1"/>
          <p:nvPr/>
        </p:nvSpPr>
        <p:spPr>
          <a:xfrm>
            <a:off x="734097" y="4614609"/>
            <a:ext cx="10962040" cy="1250471"/>
          </a:xfrm>
          <a:prstGeom prst="rect">
            <a:avLst/>
          </a:prstGeom>
          <a:noFill/>
        </p:spPr>
        <p:txBody>
          <a:bodyPr wrap="square">
            <a:spAutoFit/>
          </a:bodyPr>
          <a:lstStyle/>
          <a:p>
            <a:pPr algn="just">
              <a:lnSpc>
                <a:spcPct val="107000"/>
              </a:lnSpc>
              <a:spcAft>
                <a:spcPts val="800"/>
              </a:spcAft>
            </a:pPr>
            <a:r>
              <a:rPr lang="vi-VN"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NHÓM 1:Em hãy viết thư cho ông bà, bố mẹ trong gia đình đề nói lên niềm tự hào của em về truyền thống gia đình, dòng họ và chia sẻ những việc em sẽ làm để phát huy những truyền thống tốt đẹp đó.</a:t>
            </a:r>
            <a:endParaRPr lang="vi-VN" dirty="0">
              <a:solidFill>
                <a:srgbClr val="00B050"/>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3AF84BA8-5752-465C-AB74-8DB34498446B}"/>
              </a:ext>
            </a:extLst>
          </p:cNvPr>
          <p:cNvPicPr>
            <a:picLocks noChangeAspect="1"/>
          </p:cNvPicPr>
          <p:nvPr/>
        </p:nvPicPr>
        <p:blipFill>
          <a:blip r:embed="rId2"/>
          <a:stretch>
            <a:fillRect/>
          </a:stretch>
        </p:blipFill>
        <p:spPr>
          <a:xfrm>
            <a:off x="734097" y="0"/>
            <a:ext cx="10962040" cy="4278291"/>
          </a:xfrm>
          <a:prstGeom prst="rect">
            <a:avLst/>
          </a:prstGeom>
        </p:spPr>
      </p:pic>
    </p:spTree>
    <p:extLst>
      <p:ext uri="{BB962C8B-B14F-4D97-AF65-F5344CB8AC3E}">
        <p14:creationId xmlns="" xmlns:p14="http://schemas.microsoft.com/office/powerpoint/2010/main" val="307882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A005733-0216-493A-BC3B-7438C5A8D666}"/>
              </a:ext>
            </a:extLst>
          </p:cNvPr>
          <p:cNvPicPr>
            <a:picLocks noChangeAspect="1"/>
          </p:cNvPicPr>
          <p:nvPr/>
        </p:nvPicPr>
        <p:blipFill>
          <a:blip r:embed="rId2"/>
          <a:stretch>
            <a:fillRect/>
          </a:stretch>
        </p:blipFill>
        <p:spPr>
          <a:xfrm>
            <a:off x="502276" y="154546"/>
            <a:ext cx="11075831" cy="3941331"/>
          </a:xfrm>
          <a:prstGeom prst="rect">
            <a:avLst/>
          </a:prstGeom>
        </p:spPr>
      </p:pic>
      <p:sp>
        <p:nvSpPr>
          <p:cNvPr id="5" name="TextBox 4">
            <a:extLst>
              <a:ext uri="{FF2B5EF4-FFF2-40B4-BE49-F238E27FC236}">
                <a16:creationId xmlns="" xmlns:a16="http://schemas.microsoft.com/office/drawing/2014/main" id="{CA5E5E9D-7DB4-4AB1-B669-8861D47C464F}"/>
              </a:ext>
            </a:extLst>
          </p:cNvPr>
          <p:cNvSpPr txBox="1"/>
          <p:nvPr/>
        </p:nvSpPr>
        <p:spPr>
          <a:xfrm>
            <a:off x="502276" y="4191544"/>
            <a:ext cx="11075831" cy="1569660"/>
          </a:xfrm>
          <a:prstGeom prst="rect">
            <a:avLst/>
          </a:prstGeom>
          <a:solidFill>
            <a:schemeClr val="accent3">
              <a:lumMod val="20000"/>
              <a:lumOff val="80000"/>
            </a:schemeClr>
          </a:solidFill>
        </p:spPr>
        <p:txBody>
          <a:bodyPr wrap="square">
            <a:spAutoFit/>
          </a:bodyPr>
          <a:lstStyle/>
          <a:p>
            <a:pPr marL="342900" lvl="0" indent="-342900" algn="just">
              <a:buFont typeface="Wingdings" panose="05000000000000000000" pitchFamily="2" charset="2"/>
              <a:buChar char=""/>
              <a:tabLst>
                <a:tab pos="457200" algn="l"/>
              </a:tabLst>
            </a:pP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rgbClr val="00B050"/>
              </a:solidFill>
              <a:effectLst/>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sz="2400" b="1" i="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B05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b="1" i="1" dirty="0">
                <a:solidFill>
                  <a:srgbClr val="00B050"/>
                </a:solidFill>
                <a:effectLst/>
                <a:latin typeface="Times New Roman" panose="02020603050405020304" pitchFamily="18" charset="0"/>
                <a:ea typeface="Courier New" panose="02070309020205020404" pitchFamily="49" charset="0"/>
                <a:cs typeface="Times New Roman" panose="02020603050405020304" pitchFamily="18" charset="0"/>
              </a:rPr>
              <a:t>Em hãy lập kế hoạch và thực hiện việc giữ gìn, phát huy truyền thống gia đình, dòng họ của em theo bảng mẫu</a:t>
            </a:r>
            <a:endParaRPr lang="vi-VN" sz="2400" dirty="0">
              <a:solidFill>
                <a:srgbClr val="00B05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461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32</a:t>
            </a:fld>
            <a:endParaRPr lang="en-US">
              <a:solidFill>
                <a:prstClr val="black">
                  <a:tint val="75000"/>
                </a:prstClr>
              </a:solidFill>
            </a:endParaRPr>
          </a:p>
        </p:txBody>
      </p:sp>
      <p:sp>
        <p:nvSpPr>
          <p:cNvPr id="3" name="矩形 4"/>
          <p:cNvSpPr/>
          <p:nvPr/>
        </p:nvSpPr>
        <p:spPr>
          <a:xfrm>
            <a:off x="28106" y="0"/>
            <a:ext cx="4235450" cy="7025640"/>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29065" y="16395"/>
            <a:ext cx="1751514" cy="6858000"/>
          </a:xfrm>
          <a:prstGeom prst="rect">
            <a:avLst/>
          </a:prstGeom>
          <a:solidFill>
            <a:srgbClr val="00B0F0"/>
          </a:solidFill>
          <a:ln w="12700" cap="flat" cmpd="sng" algn="ctr">
            <a:noFill/>
            <a:prstDash val="solid"/>
            <a:miter lim="800000"/>
          </a:ln>
          <a:effectLst/>
        </p:spPr>
        <p:txBody>
          <a:bodyPr rtlCol="0" anchor="ctr"/>
          <a:lstStyle/>
          <a:p>
            <a:pPr algn="ctr"/>
            <a:endParaRPr lang="zh-CN" altLang="en-US" kern="0">
              <a:solidFill>
                <a:prstClr val="white"/>
              </a:solidFill>
              <a:latin typeface="Lato Light"/>
            </a:endParaRPr>
          </a:p>
        </p:txBody>
      </p:sp>
      <p:sp>
        <p:nvSpPr>
          <p:cNvPr id="5" name="PA_菱形 1"/>
          <p:cNvSpPr/>
          <p:nvPr>
            <p:custDataLst>
              <p:tags r:id="rId1"/>
            </p:custDataLst>
          </p:nvPr>
        </p:nvSpPr>
        <p:spPr>
          <a:xfrm>
            <a:off x="104292" y="1186524"/>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PA_菱形 1"/>
          <p:cNvSpPr/>
          <p:nvPr>
            <p:custDataLst>
              <p:tags r:id="rId2"/>
            </p:custDataLst>
          </p:nvPr>
        </p:nvSpPr>
        <p:spPr>
          <a:xfrm>
            <a:off x="619797" y="1736818"/>
            <a:ext cx="2375459" cy="2375459"/>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dirty="0">
              <a:solidFill>
                <a:prstClr val="white"/>
              </a:solidFill>
              <a:latin typeface="Georgia" panose="02040502050405020303" pitchFamily="18" charset="0"/>
            </a:endParaRPr>
          </a:p>
        </p:txBody>
      </p:sp>
      <p:grpSp>
        <p:nvGrpSpPr>
          <p:cNvPr id="7" name="组合 33"/>
          <p:cNvGrpSpPr/>
          <p:nvPr/>
        </p:nvGrpSpPr>
        <p:grpSpPr>
          <a:xfrm rot="16200000" flipH="1">
            <a:off x="3711420" y="2529211"/>
            <a:ext cx="1522354" cy="739721"/>
            <a:chOff x="2467503" y="4400363"/>
            <a:chExt cx="1442024" cy="719424"/>
          </a:xfrm>
        </p:grpSpPr>
        <p:cxnSp>
          <p:nvCxnSpPr>
            <p:cNvPr id="8" name="PA_直接连接符 30"/>
            <p:cNvCxnSpPr/>
            <p:nvPr>
              <p:custDataLst>
                <p:tags r:id="rId14"/>
              </p:custDataLst>
            </p:nvPr>
          </p:nvCxnSpPr>
          <p:spPr>
            <a:xfrm flipH="1">
              <a:off x="3190897" y="4401156"/>
              <a:ext cx="718630" cy="718631"/>
            </a:xfrm>
            <a:prstGeom prst="line">
              <a:avLst/>
            </a:prstGeom>
            <a:ln>
              <a:solidFill>
                <a:srgbClr val="0C0CFC"/>
              </a:solidFill>
            </a:ln>
          </p:spPr>
          <p:style>
            <a:lnRef idx="3">
              <a:schemeClr val="dk1"/>
            </a:lnRef>
            <a:fillRef idx="0">
              <a:schemeClr val="dk1"/>
            </a:fillRef>
            <a:effectRef idx="2">
              <a:schemeClr val="dk1"/>
            </a:effectRef>
            <a:fontRef idx="minor">
              <a:schemeClr val="tx1"/>
            </a:fontRef>
          </p:style>
        </p:cxnSp>
        <p:cxnSp>
          <p:nvCxnSpPr>
            <p:cNvPr id="9" name="PA_直接连接符 30"/>
            <p:cNvCxnSpPr/>
            <p:nvPr>
              <p:custDataLst>
                <p:tags r:id="rId15"/>
              </p:custDataLst>
            </p:nvPr>
          </p:nvCxnSpPr>
          <p:spPr>
            <a:xfrm rot="5400000" flipH="1">
              <a:off x="2467504" y="4400362"/>
              <a:ext cx="718630" cy="718631"/>
            </a:xfrm>
            <a:prstGeom prst="line">
              <a:avLst/>
            </a:prstGeom>
            <a:ln>
              <a:solidFill>
                <a:srgbClr val="0C0CFC"/>
              </a:solidFill>
            </a:ln>
          </p:spPr>
          <p:style>
            <a:lnRef idx="3">
              <a:schemeClr val="dk1"/>
            </a:lnRef>
            <a:fillRef idx="0">
              <a:schemeClr val="dk1"/>
            </a:fillRef>
            <a:effectRef idx="2">
              <a:schemeClr val="dk1"/>
            </a:effectRef>
            <a:fontRef idx="minor">
              <a:schemeClr val="tx1"/>
            </a:fontRef>
          </p:style>
        </p:cxnSp>
      </p:grpSp>
      <p:grpSp>
        <p:nvGrpSpPr>
          <p:cNvPr id="10" name="PA_组合 58"/>
          <p:cNvGrpSpPr/>
          <p:nvPr>
            <p:custDataLst>
              <p:tags r:id="rId3"/>
            </p:custDataLst>
          </p:nvPr>
        </p:nvGrpSpPr>
        <p:grpSpPr>
          <a:xfrm>
            <a:off x="5182600" y="5727457"/>
            <a:ext cx="369806" cy="856603"/>
            <a:chOff x="6697441" y="5773974"/>
            <a:chExt cx="439960" cy="1019104"/>
          </a:xfrm>
        </p:grpSpPr>
        <p:grpSp>
          <p:nvGrpSpPr>
            <p:cNvPr id="11" name="PA_组合 49"/>
            <p:cNvGrpSpPr/>
            <p:nvPr>
              <p:custDataLst>
                <p:tags r:id="rId5"/>
              </p:custDataLst>
            </p:nvPr>
          </p:nvGrpSpPr>
          <p:grpSpPr>
            <a:xfrm>
              <a:off x="6698167" y="6159623"/>
              <a:ext cx="439234" cy="219131"/>
              <a:chOff x="2467501" y="4444780"/>
              <a:chExt cx="1442026" cy="719417"/>
            </a:xfrm>
          </p:grpSpPr>
          <p:cxnSp>
            <p:nvCxnSpPr>
              <p:cNvPr id="18" name="PA_直接连接符 30"/>
              <p:cNvCxnSpPr/>
              <p:nvPr>
                <p:custDataLst>
                  <p:tags r:id="rId12"/>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3"/>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6"/>
              </p:custDataLst>
            </p:nvPr>
          </p:nvGrpSpPr>
          <p:grpSpPr>
            <a:xfrm>
              <a:off x="6698167" y="5773974"/>
              <a:ext cx="439233" cy="219133"/>
              <a:chOff x="2467503" y="4400363"/>
              <a:chExt cx="1442024" cy="719424"/>
            </a:xfrm>
          </p:grpSpPr>
          <p:cxnSp>
            <p:nvCxnSpPr>
              <p:cNvPr id="16" name="PA_直接连接符 30"/>
              <p:cNvCxnSpPr/>
              <p:nvPr>
                <p:custDataLst>
                  <p:tags r:id="rId10"/>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11"/>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7"/>
              </p:custDataLst>
            </p:nvPr>
          </p:nvGrpSpPr>
          <p:grpSpPr>
            <a:xfrm>
              <a:off x="6697441" y="6573945"/>
              <a:ext cx="439233" cy="219133"/>
              <a:chOff x="2467503" y="4400363"/>
              <a:chExt cx="1442024" cy="719424"/>
            </a:xfrm>
          </p:grpSpPr>
          <p:cxnSp>
            <p:nvCxnSpPr>
              <p:cNvPr id="14"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0" name="文本框 6"/>
          <p:cNvSpPr txBox="1"/>
          <p:nvPr/>
        </p:nvSpPr>
        <p:spPr>
          <a:xfrm>
            <a:off x="4448420" y="2092845"/>
            <a:ext cx="7743580" cy="1200329"/>
          </a:xfrm>
          <a:prstGeom prst="rect">
            <a:avLst/>
          </a:prstGeom>
          <a:noFill/>
        </p:spPr>
        <p:txBody>
          <a:bodyPr wrap="square" rtlCol="0">
            <a:spAutoFit/>
          </a:bodyPr>
          <a:lstStyle/>
          <a:p>
            <a:pPr algn="ctr"/>
            <a:r>
              <a:rPr lang="en-US" altLang="zh-CN" sz="7200" b="1" dirty="0">
                <a:solidFill>
                  <a:srgbClr val="0C0CFC"/>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VẬN DỤNG</a:t>
            </a:r>
            <a:endParaRPr lang="zh-CN" altLang="en-US" sz="7200" b="1" dirty="0">
              <a:solidFill>
                <a:srgbClr val="0C0CFC"/>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21" name="PA_菱形 23"/>
          <p:cNvSpPr/>
          <p:nvPr>
            <p:custDataLst>
              <p:tags r:id="rId4"/>
            </p:custDataLst>
          </p:nvPr>
        </p:nvSpPr>
        <p:spPr>
          <a:xfrm flipH="1">
            <a:off x="9253457" y="1329233"/>
            <a:ext cx="422417" cy="422417"/>
          </a:xfrm>
          <a:prstGeom prst="diamond">
            <a:avLst/>
          </a:prstGeom>
          <a:solidFill>
            <a:srgbClr val="F3D3B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22" name="文本框 10"/>
          <p:cNvSpPr txBox="1"/>
          <p:nvPr/>
        </p:nvSpPr>
        <p:spPr>
          <a:xfrm>
            <a:off x="1154363" y="2219570"/>
            <a:ext cx="1342469" cy="1446550"/>
          </a:xfrm>
          <a:prstGeom prst="rect">
            <a:avLst/>
          </a:prstGeom>
          <a:noFill/>
        </p:spPr>
        <p:txBody>
          <a:bodyPr wrap="square" rtlCol="0">
            <a:spAutoFit/>
          </a:bodyPr>
          <a:lstStyle/>
          <a:p>
            <a:pPr algn="ctr"/>
            <a:r>
              <a:rPr lang="en-US" altLang="zh-CN" sz="8800" b="1" dirty="0">
                <a:solidFill>
                  <a:srgbClr val="0C0CFC"/>
                </a:solidFill>
                <a:latin typeface="Times New Roman" pitchFamily="18" charset="0"/>
                <a:cs typeface="Times New Roman" pitchFamily="18" charset="0"/>
              </a:rPr>
              <a:t>IV.</a:t>
            </a:r>
            <a:endParaRPr lang="zh-CN" altLang="en-US" sz="8800" b="1" dirty="0">
              <a:solidFill>
                <a:srgbClr val="0C0CFC"/>
              </a:solidFill>
              <a:latin typeface="Times New Roman" pitchFamily="18" charset="0"/>
              <a:cs typeface="Times New Roman" pitchFamily="18" charset="0"/>
            </a:endParaRPr>
          </a:p>
        </p:txBody>
      </p:sp>
      <p:pic>
        <p:nvPicPr>
          <p:cNvPr id="23" name="图片 2"/>
          <p:cNvPicPr>
            <a:picLocks noChangeAspect="1"/>
          </p:cNvPicPr>
          <p:nvPr/>
        </p:nvPicPr>
        <p:blipFill>
          <a:blip r:embed="rId17">
            <a:extLst>
              <a:ext uri="{28A0092B-C50C-407E-A947-70E740481C1C}">
                <a14:useLocalDpi xmlns="" xmlns:a14="http://schemas.microsoft.com/office/drawing/2010/main" val="0"/>
              </a:ext>
            </a:extLst>
          </a:blip>
          <a:srcRect l="50168" t="20952" r="548" b="27864"/>
          <a:stretch>
            <a:fillRect/>
          </a:stretch>
        </p:blipFill>
        <p:spPr bwMode="auto">
          <a:xfrm>
            <a:off x="6069014" y="2819400"/>
            <a:ext cx="5886450" cy="437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8">
            <a:extLst>
              <a:ext uri="{28A0092B-C50C-407E-A947-70E740481C1C}">
                <a14:useLocalDpi xmlns="" xmlns:a14="http://schemas.microsoft.com/office/drawing/2010/main" val="0"/>
              </a:ext>
            </a:extLst>
          </a:blip>
          <a:srcRect l="24313" t="12427" r="9872" b="3661"/>
          <a:stretch>
            <a:fillRect/>
          </a:stretch>
        </p:blipFill>
        <p:spPr bwMode="auto">
          <a:xfrm>
            <a:off x="1963138" y="3429000"/>
            <a:ext cx="3259137" cy="365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298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26" presetClass="emph" presetSubtype="0" repeatCount="indefinite" fill="hold" nodeType="afterEffect">
                                  <p:stCondLst>
                                    <p:cond delay="0"/>
                                  </p:stCondLst>
                                  <p:endCondLst>
                                    <p:cond evt="onNext" delay="0">
                                      <p:tgtEl>
                                        <p:sldTgt/>
                                      </p:tgtEl>
                                    </p:cond>
                                  </p:end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26" presetClass="entr" presetSubtype="0" fill="hold" grpId="0" nodeType="withEffect">
                                  <p:stCondLst>
                                    <p:cond delay="75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290">
                                          <p:stCondLst>
                                            <p:cond delay="0"/>
                                          </p:stCondLst>
                                        </p:cTn>
                                        <p:tgtEl>
                                          <p:spTgt spid="21"/>
                                        </p:tgtEl>
                                      </p:cBhvr>
                                    </p:animEffect>
                                    <p:anim calcmode="lin" valueType="num">
                                      <p:cBhvr>
                                        <p:cTn id="35"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40" dur="13">
                                          <p:stCondLst>
                                            <p:cond delay="325"/>
                                          </p:stCondLst>
                                        </p:cTn>
                                        <p:tgtEl>
                                          <p:spTgt spid="21"/>
                                        </p:tgtEl>
                                      </p:cBhvr>
                                      <p:to x="100000" y="60000"/>
                                    </p:animScale>
                                    <p:animScale>
                                      <p:cBhvr>
                                        <p:cTn id="41" dur="83" decel="50000">
                                          <p:stCondLst>
                                            <p:cond delay="338"/>
                                          </p:stCondLst>
                                        </p:cTn>
                                        <p:tgtEl>
                                          <p:spTgt spid="21"/>
                                        </p:tgtEl>
                                      </p:cBhvr>
                                      <p:to x="100000" y="100000"/>
                                    </p:animScale>
                                    <p:animScale>
                                      <p:cBhvr>
                                        <p:cTn id="42" dur="13">
                                          <p:stCondLst>
                                            <p:cond delay="656"/>
                                          </p:stCondLst>
                                        </p:cTn>
                                        <p:tgtEl>
                                          <p:spTgt spid="21"/>
                                        </p:tgtEl>
                                      </p:cBhvr>
                                      <p:to x="100000" y="80000"/>
                                    </p:animScale>
                                    <p:animScale>
                                      <p:cBhvr>
                                        <p:cTn id="43" dur="83" decel="50000">
                                          <p:stCondLst>
                                            <p:cond delay="669"/>
                                          </p:stCondLst>
                                        </p:cTn>
                                        <p:tgtEl>
                                          <p:spTgt spid="21"/>
                                        </p:tgtEl>
                                      </p:cBhvr>
                                      <p:to x="100000" y="100000"/>
                                    </p:animScale>
                                    <p:animScale>
                                      <p:cBhvr>
                                        <p:cTn id="44" dur="13">
                                          <p:stCondLst>
                                            <p:cond delay="821"/>
                                          </p:stCondLst>
                                        </p:cTn>
                                        <p:tgtEl>
                                          <p:spTgt spid="21"/>
                                        </p:tgtEl>
                                      </p:cBhvr>
                                      <p:to x="100000" y="90000"/>
                                    </p:animScale>
                                    <p:animScale>
                                      <p:cBhvr>
                                        <p:cTn id="45" dur="83" decel="50000">
                                          <p:stCondLst>
                                            <p:cond delay="834"/>
                                          </p:stCondLst>
                                        </p:cTn>
                                        <p:tgtEl>
                                          <p:spTgt spid="21"/>
                                        </p:tgtEl>
                                      </p:cBhvr>
                                      <p:to x="100000" y="100000"/>
                                    </p:animScale>
                                    <p:animScale>
                                      <p:cBhvr>
                                        <p:cTn id="46" dur="13">
                                          <p:stCondLst>
                                            <p:cond delay="904"/>
                                          </p:stCondLst>
                                        </p:cTn>
                                        <p:tgtEl>
                                          <p:spTgt spid="21"/>
                                        </p:tgtEl>
                                      </p:cBhvr>
                                      <p:to x="100000" y="95000"/>
                                    </p:animScale>
                                    <p:animScale>
                                      <p:cBhvr>
                                        <p:cTn id="47" dur="83" decel="50000">
                                          <p:stCondLst>
                                            <p:cond delay="917"/>
                                          </p:stCondLst>
                                        </p:cTn>
                                        <p:tgtEl>
                                          <p:spTgt spid="2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par>
                          <p:cTn id="53" fill="hold">
                            <p:stCondLst>
                              <p:cond delay="5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20" grpId="0"/>
      <p:bldP spid="2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p:cNvGrpSpPr/>
          <p:nvPr/>
        </p:nvGrpSpPr>
        <p:grpSpPr>
          <a:xfrm rot="15939895">
            <a:off x="3786373" y="-1232306"/>
            <a:ext cx="4393727" cy="8570909"/>
            <a:chOff x="1100490" y="0"/>
            <a:chExt cx="7448764" cy="6858000"/>
          </a:xfrm>
        </p:grpSpPr>
        <p:pic>
          <p:nvPicPr>
            <p:cNvPr id="5" name="图片 10"/>
            <p:cNvPicPr>
              <a:picLocks noChangeAspect="1"/>
            </p:cNvPicPr>
            <p:nvPr/>
          </p:nvPicPr>
          <p:blipFill>
            <a:blip r:embed="rId2" cstate="print">
              <a:extLst>
                <a:ext uri="{BEBA8EAE-BF5A-486C-A8C5-ECC9F3942E4B}">
                  <a14:imgProps xmlns="" xmlns:a14="http://schemas.microsoft.com/office/drawing/2010/main">
                    <a14:imgLayer r:embed="rId3">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1100490" y="0"/>
              <a:ext cx="7448764" cy="6858000"/>
            </a:xfrm>
            <a:prstGeom prst="rect">
              <a:avLst/>
            </a:prstGeom>
          </p:spPr>
        </p:pic>
        <p:pic>
          <p:nvPicPr>
            <p:cNvPr id="6"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27576" y="279401"/>
              <a:ext cx="6450782" cy="6299199"/>
            </a:xfrm>
            <a:prstGeom prst="rect">
              <a:avLst/>
            </a:prstGeom>
            <a:effectLst>
              <a:innerShdw blurRad="114300">
                <a:prstClr val="black"/>
              </a:innerShdw>
            </a:effectLst>
          </p:spPr>
        </p:pic>
      </p:grpSp>
      <p:pic>
        <p:nvPicPr>
          <p:cNvPr id="8" name="图片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3338781">
            <a:off x="8849336" y="1163047"/>
            <a:ext cx="1063853" cy="1355319"/>
          </a:xfrm>
          <a:prstGeom prst="rect">
            <a:avLst/>
          </a:prstGeom>
        </p:spPr>
      </p:pic>
      <p:pic>
        <p:nvPicPr>
          <p:cNvPr id="9" name="Picture 8"/>
          <p:cNvPicPr>
            <a:picLocks noChangeAspect="1"/>
          </p:cNvPicPr>
          <p:nvPr/>
        </p:nvPicPr>
        <p:blipFill>
          <a:blip r:embed="rId6"/>
          <a:stretch>
            <a:fillRect/>
          </a:stretch>
        </p:blipFill>
        <p:spPr>
          <a:xfrm>
            <a:off x="8442283" y="2392597"/>
            <a:ext cx="3853006" cy="4359018"/>
          </a:xfrm>
          <a:prstGeom prst="rect">
            <a:avLst/>
          </a:prstGeom>
        </p:spPr>
      </p:pic>
      <p:pic>
        <p:nvPicPr>
          <p:cNvPr id="11" name="图片 8" descr="6fc417983c9675ce1b60e983870aeb8a"/>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453509" y="149623"/>
            <a:ext cx="3010466" cy="209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8" cstate="print">
            <a:extLst>
              <a:ext uri="{28A0092B-C50C-407E-A947-70E740481C1C}">
                <a14:useLocalDpi xmlns="" xmlns:a14="http://schemas.microsoft.com/office/drawing/2010/main" val="0"/>
              </a:ext>
            </a:extLst>
          </a:blip>
          <a:srcRect l="32760" r="8347"/>
          <a:stretch>
            <a:fillRect/>
          </a:stretch>
        </p:blipFill>
        <p:spPr>
          <a:xfrm flipH="1">
            <a:off x="109863" y="4368562"/>
            <a:ext cx="2687293" cy="2703088"/>
          </a:xfrm>
          <a:prstGeom prst="rect">
            <a:avLst/>
          </a:prstGeom>
        </p:spPr>
      </p:pic>
      <p:sp>
        <p:nvSpPr>
          <p:cNvPr id="2" name="Rectangle 1"/>
          <p:cNvSpPr/>
          <p:nvPr/>
        </p:nvSpPr>
        <p:spPr>
          <a:xfrm>
            <a:off x="1956045" y="1609913"/>
            <a:ext cx="6888660" cy="2554545"/>
          </a:xfrm>
          <a:prstGeom prst="rect">
            <a:avLst/>
          </a:prstGeom>
        </p:spPr>
        <p:txBody>
          <a:bodyPr wrap="square">
            <a:spAutoFit/>
          </a:bodyPr>
          <a:lstStyle/>
          <a:p>
            <a:pPr algn="ctr" defTabSz="457200">
              <a:defRPr/>
            </a:pPr>
            <a:r>
              <a:rPr lang="en-US" sz="4000" b="1" u="sng" dirty="0">
                <a:solidFill>
                  <a:srgbClr val="0000FF"/>
                </a:solidFill>
                <a:effectLst>
                  <a:outerShdw blurRad="38100" dist="38100" dir="2700000" algn="tl">
                    <a:srgbClr val="000000"/>
                  </a:outerShdw>
                </a:effectLst>
                <a:latin typeface="Arial" charset="0"/>
              </a:rPr>
              <a:t>TRÒ CHƠI</a:t>
            </a:r>
          </a:p>
          <a:p>
            <a:pPr algn="ctr" defTabSz="457200">
              <a:defRPr/>
            </a:pPr>
            <a:endParaRPr lang="en-US" sz="4000" b="1" u="sng" dirty="0">
              <a:solidFill>
                <a:srgbClr val="0000FF"/>
              </a:solidFill>
              <a:effectLst>
                <a:outerShdw blurRad="38100" dist="38100" dir="2700000" algn="tl">
                  <a:srgbClr val="000000"/>
                </a:outerShdw>
              </a:effectLst>
              <a:latin typeface="Arial" charset="0"/>
            </a:endParaRPr>
          </a:p>
          <a:p>
            <a:pPr algn="ctr" defTabSz="457200">
              <a:defRPr/>
            </a:pPr>
            <a:r>
              <a:rPr lang="en-US" sz="8000" b="1" dirty="0">
                <a:solidFill>
                  <a:srgbClr val="FF00FF"/>
                </a:solidFill>
                <a:latin typeface="Times New Roman" pitchFamily="18" charset="0"/>
              </a:rPr>
              <a:t>“</a:t>
            </a:r>
            <a:r>
              <a:rPr lang="en-US" sz="8000" b="1" dirty="0">
                <a:solidFill>
                  <a:srgbClr val="FF00FF"/>
                </a:solidFill>
                <a:latin typeface="SVN-Very Berry" panose="00000500000000000000" pitchFamily="2" charset="0"/>
              </a:rPr>
              <a:t>ĐOÁN Ô CHỮ”</a:t>
            </a:r>
            <a:endParaRPr lang="en-US" sz="8000" b="1" dirty="0">
              <a:solidFill>
                <a:srgbClr val="5F5F5F"/>
              </a:solidFill>
              <a:latin typeface="SVN-Very Berry" panose="00000500000000000000" pitchFamily="2" charset="0"/>
            </a:endParaRPr>
          </a:p>
        </p:txBody>
      </p:sp>
      <p:pic>
        <p:nvPicPr>
          <p:cNvPr id="14" name="Picture 13">
            <a:extLst>
              <a:ext uri="{FF2B5EF4-FFF2-40B4-BE49-F238E27FC236}">
                <a16:creationId xmlns="" xmlns:a16="http://schemas.microsoft.com/office/drawing/2014/main" id="{BD962193-21B2-4DA2-846C-3AFDAD5C38DC}"/>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l="10255" t="39122" r="51898" b="3429"/>
          <a:stretch/>
        </p:blipFill>
        <p:spPr>
          <a:xfrm>
            <a:off x="3785836" y="5356183"/>
            <a:ext cx="890879" cy="1352319"/>
          </a:xfrm>
          <a:prstGeom prst="rect">
            <a:avLst/>
          </a:prstGeom>
        </p:spPr>
      </p:pic>
      <p:pic>
        <p:nvPicPr>
          <p:cNvPr id="15" name="Picture 14">
            <a:extLst>
              <a:ext uri="{FF2B5EF4-FFF2-40B4-BE49-F238E27FC236}">
                <a16:creationId xmlns="" xmlns:a16="http://schemas.microsoft.com/office/drawing/2014/main" id="{FCB43015-413F-4C5B-94E5-955ED94AF471}"/>
              </a:ext>
            </a:extLst>
          </p:cNvPr>
          <p:cNvPicPr>
            <a:picLocks noChangeAspect="1"/>
          </p:cNvPicPr>
          <p:nvPr/>
        </p:nvPicPr>
        <p:blipFill rotWithShape="1">
          <a:blip r:embed="rId10" cstate="print">
            <a:extLst>
              <a:ext uri="{28A0092B-C50C-407E-A947-70E740481C1C}">
                <a14:useLocalDpi xmlns="" xmlns:a14="http://schemas.microsoft.com/office/drawing/2010/main" val="0"/>
              </a:ext>
            </a:extLst>
          </a:blip>
          <a:srcRect l="69994" t="19605" r="802" b="26873"/>
          <a:stretch/>
        </p:blipFill>
        <p:spPr>
          <a:xfrm>
            <a:off x="6148048" y="5184742"/>
            <a:ext cx="924982" cy="1695199"/>
          </a:xfrm>
          <a:prstGeom prst="rect">
            <a:avLst/>
          </a:prstGeom>
        </p:spPr>
      </p:pic>
      <p:pic>
        <p:nvPicPr>
          <p:cNvPr id="16" name="图片 15"/>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7444650" y="-66346"/>
            <a:ext cx="1273358" cy="2275192"/>
          </a:xfrm>
          <a:prstGeom prst="rect">
            <a:avLst/>
          </a:prstGeom>
        </p:spPr>
      </p:pic>
    </p:spTree>
    <p:extLst>
      <p:ext uri="{BB962C8B-B14F-4D97-AF65-F5344CB8AC3E}">
        <p14:creationId xmlns="" xmlns:p14="http://schemas.microsoft.com/office/powerpoint/2010/main" val="2269054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par>
                                <p:cTn id="15" presetID="42" presetClass="path" presetSubtype="0" fill="hold" nodeType="withEffect">
                                  <p:stCondLst>
                                    <p:cond delay="0"/>
                                  </p:stCondLst>
                                  <p:childTnLst>
                                    <p:animMotion origin="layout" path="M -0.12708 0.14745 L -0.07617 -0.04005 " pathEditMode="relative" rAng="0" ptsTypes="AA">
                                      <p:cBhvr>
                                        <p:cTn id="16" dur="750" fill="hold"/>
                                        <p:tgtEl>
                                          <p:spTgt spid="8"/>
                                        </p:tgtEl>
                                        <p:attrNameLst>
                                          <p:attrName>ppt_x</p:attrName>
                                          <p:attrName>ppt_y</p:attrName>
                                        </p:attrNameLst>
                                      </p:cBhvr>
                                      <p:rCtr x="2539" y="-9375"/>
                                    </p:animMotion>
                                  </p:childTnLst>
                                </p:cTn>
                              </p:par>
                            </p:childTnLst>
                          </p:cTn>
                        </p:par>
                        <p:par>
                          <p:cTn id="17" fill="hold">
                            <p:stCondLst>
                              <p:cond delay="175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4" presetID="64" presetClass="path" presetSubtype="0" accel="50000" decel="50000" fill="hold" nodeType="withEffect">
                                  <p:stCondLst>
                                    <p:cond delay="0"/>
                                  </p:stCondLst>
                                  <p:childTnLst>
                                    <p:animMotion origin="layout" path="M 4.79167E-6 3.7037E-7 L 0.0069 -0.27176 " pathEditMode="relative" rAng="0" ptsTypes="AA">
                                      <p:cBhvr>
                                        <p:cTn id="25" dur="2000" fill="hold"/>
                                        <p:tgtEl>
                                          <p:spTgt spid="14"/>
                                        </p:tgtEl>
                                        <p:attrNameLst>
                                          <p:attrName>ppt_x</p:attrName>
                                          <p:attrName>ppt_y</p:attrName>
                                        </p:attrNameLst>
                                      </p:cBhvr>
                                      <p:rCtr x="339" y="-13588"/>
                                    </p:animMotion>
                                  </p:childTnLst>
                                </p:cTn>
                              </p:par>
                              <p:par>
                                <p:cTn id="26" presetID="64" presetClass="path" presetSubtype="0" accel="50000" decel="50000" fill="hold" nodeType="withEffect">
                                  <p:stCondLst>
                                    <p:cond delay="0"/>
                                  </p:stCondLst>
                                  <p:childTnLst>
                                    <p:animMotion origin="layout" path="M 2.5E-6 3.7037E-7 L 0.01836 -0.21944 " pathEditMode="relative" rAng="0" ptsTypes="AA">
                                      <p:cBhvr>
                                        <p:cTn id="27" dur="2000" fill="hold"/>
                                        <p:tgtEl>
                                          <p:spTgt spid="15"/>
                                        </p:tgtEl>
                                        <p:attrNameLst>
                                          <p:attrName>ppt_x</p:attrName>
                                          <p:attrName>ppt_y</p:attrName>
                                        </p:attrNameLst>
                                      </p:cBhvr>
                                      <p:rCtr x="911" y="-10972"/>
                                    </p:animMotion>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childTnLst>
                                </p:cTn>
                              </p:par>
                              <p:par>
                                <p:cTn id="31" presetID="42" presetClass="path" presetSubtype="0" decel="46667" fill="hold" nodeType="withEffect">
                                  <p:stCondLst>
                                    <p:cond delay="0"/>
                                  </p:stCondLst>
                                  <p:childTnLst>
                                    <p:animMotion origin="layout" path="M -0.14062 -0.00741 L -6.25E-7 1.48148E-6 " pathEditMode="relative" rAng="0" ptsTypes="AA">
                                      <p:cBhvr>
                                        <p:cTn id="32" dur="750" fill="hold"/>
                                        <p:tgtEl>
                                          <p:spTgt spid="16"/>
                                        </p:tgtEl>
                                        <p:attrNameLst>
                                          <p:attrName>ppt_x</p:attrName>
                                          <p:attrName>ppt_y</p:attrName>
                                        </p:attrNameLst>
                                      </p:cBhvr>
                                      <p:rCtr x="7031"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42038" y="6092825"/>
            <a:ext cx="4525962" cy="89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38850" y="5432425"/>
            <a:ext cx="462915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108325" y="3351213"/>
            <a:ext cx="3246438" cy="316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82925" y="3314700"/>
            <a:ext cx="7627938" cy="2239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281738" y="2963863"/>
            <a:ext cx="3448050" cy="165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275388" y="2941638"/>
            <a:ext cx="3368675" cy="1274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289675" y="2932113"/>
            <a:ext cx="3311525" cy="909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327775" y="2770188"/>
            <a:ext cx="2892425"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234113" y="2351088"/>
            <a:ext cx="2787650" cy="688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6234113" y="1941513"/>
            <a:ext cx="2681287"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6073775" y="1543050"/>
            <a:ext cx="3527425"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3040063" y="2681288"/>
            <a:ext cx="3432175"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5727700" y="757238"/>
            <a:ext cx="4940300" cy="1062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5526355" y="-23841"/>
            <a:ext cx="5070475" cy="107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2998788" y="606425"/>
            <a:ext cx="3032125"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1273976" y="2487817"/>
            <a:ext cx="2481263" cy="2122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图片 2"/>
          <p:cNvPicPr>
            <a:picLocks noChangeAspect="1"/>
          </p:cNvPicPr>
          <p:nvPr/>
        </p:nvPicPr>
        <p:blipFill>
          <a:blip r:embed="rId18">
            <a:extLst>
              <a:ext uri="{28A0092B-C50C-407E-A947-70E740481C1C}">
                <a14:useLocalDpi xmlns="" xmlns:a14="http://schemas.microsoft.com/office/drawing/2010/main" val="0"/>
              </a:ext>
            </a:extLst>
          </a:blip>
          <a:srcRect l="50168" t="20952" r="548" b="27864"/>
          <a:stretch>
            <a:fillRect/>
          </a:stretch>
        </p:blipFill>
        <p:spPr bwMode="auto">
          <a:xfrm>
            <a:off x="9998300" y="1266779"/>
            <a:ext cx="2104577" cy="437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5" descr="b00f0a891b96caa050f493ee863d966a.png"/>
          <p:cNvPicPr>
            <a:picLocks noChangeAspect="1"/>
          </p:cNvPicPr>
          <p:nvPr/>
        </p:nvPicPr>
        <p:blipFill>
          <a:blip r:embed="rId19">
            <a:extLst>
              <a:ext uri="{28A0092B-C50C-407E-A947-70E740481C1C}">
                <a14:useLocalDpi xmlns="" xmlns:a14="http://schemas.microsoft.com/office/drawing/2010/main" val="0"/>
              </a:ext>
            </a:extLst>
          </a:blip>
          <a:srcRect l="24313" t="12427" r="9872" b="3661"/>
          <a:stretch>
            <a:fillRect/>
          </a:stretch>
        </p:blipFill>
        <p:spPr bwMode="auto">
          <a:xfrm>
            <a:off x="-173221" y="3147522"/>
            <a:ext cx="2127902" cy="365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descr="58PIC58PIC58PIC58PICHsaGKG559akDq_PIC2018.png"/>
          <p:cNvPicPr>
            <a:picLocks noChangeAspect="1"/>
          </p:cNvPicPr>
          <p:nvPr/>
        </p:nvPicPr>
        <p:blipFill>
          <a:blip r:embed="rId20" cstate="print"/>
          <a:srcRect l="7143" t="16071" r="5357" b="14286"/>
          <a:stretch>
            <a:fillRect/>
          </a:stretch>
        </p:blipFill>
        <p:spPr>
          <a:xfrm>
            <a:off x="1154797" y="2351088"/>
            <a:ext cx="2729816" cy="2449512"/>
          </a:xfrm>
          <a:prstGeom prst="rect">
            <a:avLst/>
          </a:prstGeom>
        </p:spPr>
      </p:pic>
    </p:spTree>
    <p:extLst>
      <p:ext uri="{BB962C8B-B14F-4D97-AF65-F5344CB8AC3E}">
        <p14:creationId xmlns="" xmlns:p14="http://schemas.microsoft.com/office/powerpoint/2010/main" val="3710746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par>
                          <p:cTn id="8" fill="hold" nodeType="with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wipe(left)">
                                      <p:cBhvr>
                                        <p:cTn id="19" dur="500"/>
                                        <p:tgtEl>
                                          <p:spTgt spid="215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1510"/>
                                        </p:tgtEl>
                                        <p:attrNameLst>
                                          <p:attrName>style.visibility</p:attrName>
                                        </p:attrNameLst>
                                      </p:cBhvr>
                                      <p:to>
                                        <p:strVal val="visible"/>
                                      </p:to>
                                    </p:set>
                                    <p:animEffect transition="in" filter="wipe(left)">
                                      <p:cBhvr>
                                        <p:cTn id="24" dur="500"/>
                                        <p:tgtEl>
                                          <p:spTgt spid="215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1511"/>
                                        </p:tgtEl>
                                        <p:attrNameLst>
                                          <p:attrName>style.visibility</p:attrName>
                                        </p:attrNameLst>
                                      </p:cBhvr>
                                      <p:to>
                                        <p:strVal val="visible"/>
                                      </p:to>
                                    </p:set>
                                    <p:animEffect transition="in" filter="wipe(left)">
                                      <p:cBhvr>
                                        <p:cTn id="29" dur="500"/>
                                        <p:tgtEl>
                                          <p:spTgt spid="215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1512"/>
                                        </p:tgtEl>
                                        <p:attrNameLst>
                                          <p:attrName>style.visibility</p:attrName>
                                        </p:attrNameLst>
                                      </p:cBhvr>
                                      <p:to>
                                        <p:strVal val="visible"/>
                                      </p:to>
                                    </p:set>
                                    <p:animEffect transition="in" filter="wipe(left)">
                                      <p:cBhvr>
                                        <p:cTn id="34" dur="500"/>
                                        <p:tgtEl>
                                          <p:spTgt spid="215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1513"/>
                                        </p:tgtEl>
                                        <p:attrNameLst>
                                          <p:attrName>style.visibility</p:attrName>
                                        </p:attrNameLst>
                                      </p:cBhvr>
                                      <p:to>
                                        <p:strVal val="visible"/>
                                      </p:to>
                                    </p:set>
                                    <p:animEffect transition="in" filter="wipe(left)">
                                      <p:cBhvr>
                                        <p:cTn id="39" dur="500"/>
                                        <p:tgtEl>
                                          <p:spTgt spid="215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1514"/>
                                        </p:tgtEl>
                                        <p:attrNameLst>
                                          <p:attrName>style.visibility</p:attrName>
                                        </p:attrNameLst>
                                      </p:cBhvr>
                                      <p:to>
                                        <p:strVal val="visible"/>
                                      </p:to>
                                    </p:set>
                                    <p:animEffect transition="in" filter="wipe(left)">
                                      <p:cBhvr>
                                        <p:cTn id="44" dur="500"/>
                                        <p:tgtEl>
                                          <p:spTgt spid="215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21515"/>
                                        </p:tgtEl>
                                        <p:attrNameLst>
                                          <p:attrName>style.visibility</p:attrName>
                                        </p:attrNameLst>
                                      </p:cBhvr>
                                      <p:to>
                                        <p:strVal val="visible"/>
                                      </p:to>
                                    </p:set>
                                    <p:animEffect transition="in" filter="wipe(left)">
                                      <p:cBhvr>
                                        <p:cTn id="49" dur="500"/>
                                        <p:tgtEl>
                                          <p:spTgt spid="215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1516"/>
                                        </p:tgtEl>
                                        <p:attrNameLst>
                                          <p:attrName>style.visibility</p:attrName>
                                        </p:attrNameLst>
                                      </p:cBhvr>
                                      <p:to>
                                        <p:strVal val="visible"/>
                                      </p:to>
                                    </p:set>
                                    <p:animEffect transition="in" filter="wipe(left)">
                                      <p:cBhvr>
                                        <p:cTn id="54" dur="500"/>
                                        <p:tgtEl>
                                          <p:spTgt spid="2151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1517"/>
                                        </p:tgtEl>
                                        <p:attrNameLst>
                                          <p:attrName>style.visibility</p:attrName>
                                        </p:attrNameLst>
                                      </p:cBhvr>
                                      <p:to>
                                        <p:strVal val="visible"/>
                                      </p:to>
                                    </p:set>
                                    <p:animEffect transition="in" filter="wipe(left)">
                                      <p:cBhvr>
                                        <p:cTn id="59" dur="500"/>
                                        <p:tgtEl>
                                          <p:spTgt spid="215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21518"/>
                                        </p:tgtEl>
                                        <p:attrNameLst>
                                          <p:attrName>style.visibility</p:attrName>
                                        </p:attrNameLst>
                                      </p:cBhvr>
                                      <p:to>
                                        <p:strVal val="visible"/>
                                      </p:to>
                                    </p:set>
                                    <p:animEffect transition="in" filter="wipe(left)">
                                      <p:cBhvr>
                                        <p:cTn id="64" dur="500"/>
                                        <p:tgtEl>
                                          <p:spTgt spid="2151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21519"/>
                                        </p:tgtEl>
                                        <p:attrNameLst>
                                          <p:attrName>style.visibility</p:attrName>
                                        </p:attrNameLst>
                                      </p:cBhvr>
                                      <p:to>
                                        <p:strVal val="visible"/>
                                      </p:to>
                                    </p:set>
                                    <p:animEffect transition="in" filter="wipe(left)">
                                      <p:cBhvr>
                                        <p:cTn id="69" dur="500"/>
                                        <p:tgtEl>
                                          <p:spTgt spid="2151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21520"/>
                                        </p:tgtEl>
                                        <p:attrNameLst>
                                          <p:attrName>style.visibility</p:attrName>
                                        </p:attrNameLst>
                                      </p:cBhvr>
                                      <p:to>
                                        <p:strVal val="visible"/>
                                      </p:to>
                                    </p:set>
                                    <p:animEffect transition="in" filter="wipe(left)">
                                      <p:cBhvr>
                                        <p:cTn id="74" dur="500"/>
                                        <p:tgtEl>
                                          <p:spTgt spid="2152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21521"/>
                                        </p:tgtEl>
                                        <p:attrNameLst>
                                          <p:attrName>style.visibility</p:attrName>
                                        </p:attrNameLst>
                                      </p:cBhvr>
                                      <p:to>
                                        <p:strVal val="visible"/>
                                      </p:to>
                                    </p:set>
                                    <p:animEffect transition="in" filter="wipe(left)">
                                      <p:cBhvr>
                                        <p:cTn id="79" dur="500"/>
                                        <p:tgtEl>
                                          <p:spTgt spid="2152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21522"/>
                                        </p:tgtEl>
                                        <p:attrNameLst>
                                          <p:attrName>style.visibility</p:attrName>
                                        </p:attrNameLst>
                                      </p:cBhvr>
                                      <p:to>
                                        <p:strVal val="visible"/>
                                      </p:to>
                                    </p:set>
                                    <p:animEffect transition="in" filter="wipe(left)">
                                      <p:cBhvr>
                                        <p:cTn id="84" dur="500"/>
                                        <p:tgtEl>
                                          <p:spTgt spid="215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21523"/>
                                        </p:tgtEl>
                                        <p:attrNameLst>
                                          <p:attrName>style.visibility</p:attrName>
                                        </p:attrNameLst>
                                      </p:cBhvr>
                                      <p:to>
                                        <p:strVal val="visible"/>
                                      </p:to>
                                    </p:set>
                                    <p:animEffect transition="in" filter="wipe(left)">
                                      <p:cBhvr>
                                        <p:cTn id="89" dur="500"/>
                                        <p:tgtEl>
                                          <p:spTgt spid="21523"/>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dissolv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rot="15380181">
            <a:off x="3476132" y="-1664276"/>
            <a:ext cx="4786107" cy="8678991"/>
            <a:chOff x="1100490" y="0"/>
            <a:chExt cx="7448764" cy="6858000"/>
          </a:xfrm>
        </p:grpSpPr>
        <p:pic>
          <p:nvPicPr>
            <p:cNvPr id="4" name="图片 10"/>
            <p:cNvPicPr>
              <a:picLocks noChangeAspect="1"/>
            </p:cNvPicPr>
            <p:nvPr/>
          </p:nvPicPr>
          <p:blipFill>
            <a:blip r:embed="rId2" cstate="print">
              <a:extLst>
                <a:ext uri="{BEBA8EAE-BF5A-486C-A8C5-ECC9F3942E4B}">
                  <a14:imgProps xmlns="" xmlns:a14="http://schemas.microsoft.com/office/drawing/2010/main">
                    <a14:imgLayer r:embed="rId3">
                      <a14:imgEffect>
                        <a14:colorTemperature colorTemp="11200"/>
                      </a14:imgEffect>
                    </a14:imgLayer>
                  </a14:imgProps>
                </a:ext>
                <a:ext uri="{28A0092B-C50C-407E-A947-70E740481C1C}">
                  <a14:useLocalDpi xmlns="" xmlns:a14="http://schemas.microsoft.com/office/drawing/2010/main" val="0"/>
                </a:ext>
              </a:extLst>
            </a:blip>
            <a:stretch>
              <a:fillRect/>
            </a:stretch>
          </p:blipFill>
          <p:spPr>
            <a:xfrm>
              <a:off x="1100490" y="0"/>
              <a:ext cx="7448764" cy="6858000"/>
            </a:xfrm>
            <a:prstGeom prst="rect">
              <a:avLst/>
            </a:prstGeom>
          </p:spPr>
        </p:pic>
        <p:pic>
          <p:nvPicPr>
            <p:cNvPr id="5" name="图片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41678" y="320674"/>
              <a:ext cx="6548644" cy="6299199"/>
            </a:xfrm>
            <a:prstGeom prst="rect">
              <a:avLst/>
            </a:prstGeom>
            <a:effectLst>
              <a:innerShdw blurRad="114300">
                <a:prstClr val="black"/>
              </a:innerShdw>
            </a:effectLst>
          </p:spPr>
        </p:pic>
      </p:grpSp>
      <p:sp>
        <p:nvSpPr>
          <p:cNvPr id="6" name="文本框 15"/>
          <p:cNvSpPr txBox="1"/>
          <p:nvPr/>
        </p:nvSpPr>
        <p:spPr>
          <a:xfrm>
            <a:off x="2173423" y="2541552"/>
            <a:ext cx="6718305" cy="1446550"/>
          </a:xfrm>
          <a:prstGeom prst="rect">
            <a:avLst/>
          </a:prstGeom>
          <a:noFill/>
        </p:spPr>
        <p:txBody>
          <a:bodyPr wrap="square" rtlCol="0">
            <a:spAutoFit/>
          </a:bodyPr>
          <a:lstStyle/>
          <a:p>
            <a:pPr algn="ctr" defTabSz="457200"/>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Xin </a:t>
            </a:r>
            <a:r>
              <a:rPr lang="en-US" altLang="zh-CN" sz="4400" b="1" dirty="0" err="1">
                <a:solidFill>
                  <a:srgbClr val="FF0000"/>
                </a:solidFill>
                <a:latin typeface="Modern Love" panose="04090805081005020601" pitchFamily="82" charset="0"/>
                <a:ea typeface="华康海报体W12" panose="040B0C09000000000000" pitchFamily="81" charset="-122"/>
                <a:cs typeface="Times New Roman" pitchFamily="18" charset="0"/>
              </a:rPr>
              <a:t>chào</a:t>
            </a:r>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 </a:t>
            </a:r>
            <a:r>
              <a:rPr lang="en-US" altLang="zh-CN" sz="4400" b="1" dirty="0" err="1">
                <a:solidFill>
                  <a:srgbClr val="FF0000"/>
                </a:solidFill>
                <a:latin typeface="Modern Love" panose="04090805081005020601" pitchFamily="82" charset="0"/>
                <a:ea typeface="华康海报体W12" panose="040B0C09000000000000" pitchFamily="81" charset="-122"/>
                <a:cs typeface="Times New Roman" pitchFamily="18" charset="0"/>
              </a:rPr>
              <a:t>và</a:t>
            </a:r>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 </a:t>
            </a:r>
            <a:r>
              <a:rPr lang="en-US" altLang="zh-CN" sz="4400" b="1" dirty="0" err="1">
                <a:solidFill>
                  <a:srgbClr val="FF0000"/>
                </a:solidFill>
                <a:latin typeface="Modern Love" panose="04090805081005020601" pitchFamily="82" charset="0"/>
                <a:ea typeface="华康海报体W12" panose="040B0C09000000000000" pitchFamily="81" charset="-122"/>
                <a:cs typeface="Times New Roman" pitchFamily="18" charset="0"/>
              </a:rPr>
              <a:t>hẹn</a:t>
            </a:r>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 </a:t>
            </a:r>
            <a:r>
              <a:rPr lang="en-US" altLang="zh-CN" sz="4400" b="1" dirty="0" err="1">
                <a:solidFill>
                  <a:srgbClr val="FF0000"/>
                </a:solidFill>
                <a:latin typeface="Modern Love" panose="04090805081005020601" pitchFamily="82" charset="0"/>
                <a:ea typeface="华康海报体W12" panose="040B0C09000000000000" pitchFamily="81" charset="-122"/>
                <a:cs typeface="Times New Roman" pitchFamily="18" charset="0"/>
              </a:rPr>
              <a:t>gặp</a:t>
            </a:r>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 </a:t>
            </a:r>
            <a:r>
              <a:rPr lang="en-US" altLang="zh-CN" sz="4400" b="1" dirty="0" err="1">
                <a:solidFill>
                  <a:srgbClr val="FF0000"/>
                </a:solidFill>
                <a:latin typeface="Modern Love" panose="04090805081005020601" pitchFamily="82" charset="0"/>
                <a:ea typeface="华康海报体W12" panose="040B0C09000000000000" pitchFamily="81" charset="-122"/>
                <a:cs typeface="Times New Roman" pitchFamily="18" charset="0"/>
              </a:rPr>
              <a:t>lại</a:t>
            </a:r>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 </a:t>
            </a:r>
            <a:r>
              <a:rPr lang="en-US" altLang="zh-CN" sz="4400" b="1" dirty="0" err="1">
                <a:solidFill>
                  <a:srgbClr val="FF0000"/>
                </a:solidFill>
                <a:latin typeface="Modern Love" panose="04090805081005020601" pitchFamily="82" charset="0"/>
                <a:ea typeface="华康海报体W12" panose="040B0C09000000000000" pitchFamily="81" charset="-122"/>
                <a:cs typeface="Times New Roman" pitchFamily="18" charset="0"/>
              </a:rPr>
              <a:t>các</a:t>
            </a:r>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 </a:t>
            </a:r>
            <a:r>
              <a:rPr lang="en-US" altLang="zh-CN" sz="4400" b="1" dirty="0" err="1">
                <a:solidFill>
                  <a:srgbClr val="FF0000"/>
                </a:solidFill>
                <a:latin typeface="Modern Love" panose="04090805081005020601" pitchFamily="82" charset="0"/>
                <a:ea typeface="华康海报体W12" panose="040B0C09000000000000" pitchFamily="81" charset="-122"/>
                <a:cs typeface="Times New Roman" pitchFamily="18" charset="0"/>
              </a:rPr>
              <a:t>em</a:t>
            </a:r>
            <a:r>
              <a:rPr lang="en-US" altLang="zh-CN" sz="4400" b="1" dirty="0">
                <a:solidFill>
                  <a:srgbClr val="FF0000"/>
                </a:solidFill>
                <a:latin typeface="Modern Love" panose="04090805081005020601" pitchFamily="82" charset="0"/>
                <a:ea typeface="华康海报体W12" panose="040B0C09000000000000" pitchFamily="81" charset="-122"/>
                <a:cs typeface="Times New Roman" pitchFamily="18" charset="0"/>
              </a:rPr>
              <a:t>!</a:t>
            </a:r>
            <a:endParaRPr lang="zh-CN" altLang="en-US" sz="4400" b="1" dirty="0">
              <a:solidFill>
                <a:srgbClr val="FF0000"/>
              </a:solidFill>
              <a:latin typeface="Modern Love" panose="04090805081005020601" pitchFamily="82" charset="0"/>
              <a:ea typeface="华康海报体W12" panose="040B0C09000000000000" pitchFamily="81" charset="-122"/>
              <a:cs typeface="Times New Roman" pitchFamily="18" charset="0"/>
            </a:endParaRPr>
          </a:p>
        </p:txBody>
      </p:sp>
      <p:pic>
        <p:nvPicPr>
          <p:cNvPr id="7" name="图片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rot="3338781">
            <a:off x="8035074" y="143886"/>
            <a:ext cx="1063853" cy="1355319"/>
          </a:xfrm>
          <a:prstGeom prst="rect">
            <a:avLst/>
          </a:prstGeom>
        </p:spPr>
      </p:pic>
      <p:pic>
        <p:nvPicPr>
          <p:cNvPr id="8" name="Picture 7"/>
          <p:cNvPicPr>
            <a:picLocks noChangeAspect="1"/>
          </p:cNvPicPr>
          <p:nvPr/>
        </p:nvPicPr>
        <p:blipFill>
          <a:blip r:embed="rId6"/>
          <a:stretch>
            <a:fillRect/>
          </a:stretch>
        </p:blipFill>
        <p:spPr>
          <a:xfrm>
            <a:off x="8745051" y="1775835"/>
            <a:ext cx="3853006" cy="4359018"/>
          </a:xfrm>
          <a:prstGeom prst="rect">
            <a:avLst/>
          </a:prstGeom>
        </p:spPr>
      </p:pic>
      <p:pic>
        <p:nvPicPr>
          <p:cNvPr id="10" name="图片 8" descr="6fc417983c9675ce1b60e983870aeb8a"/>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154915" y="4436379"/>
            <a:ext cx="3010466" cy="209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8" cstate="print">
            <a:extLst>
              <a:ext uri="{28A0092B-C50C-407E-A947-70E740481C1C}">
                <a14:useLocalDpi xmlns="" xmlns:a14="http://schemas.microsoft.com/office/drawing/2010/main" val="0"/>
              </a:ext>
            </a:extLst>
          </a:blip>
          <a:srcRect l="32760" r="8347"/>
          <a:stretch>
            <a:fillRect/>
          </a:stretch>
        </p:blipFill>
        <p:spPr>
          <a:xfrm flipH="1">
            <a:off x="726324" y="886760"/>
            <a:ext cx="2687293" cy="1548203"/>
          </a:xfrm>
          <a:prstGeom prst="rect">
            <a:avLst/>
          </a:prstGeom>
        </p:spPr>
      </p:pic>
    </p:spTree>
    <p:extLst>
      <p:ext uri="{BB962C8B-B14F-4D97-AF65-F5344CB8AC3E}">
        <p14:creationId xmlns="" xmlns:p14="http://schemas.microsoft.com/office/powerpoint/2010/main" val="31091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childTnLst>
                                </p:cTn>
                              </p:par>
                              <p:par>
                                <p:cTn id="22" presetID="42" presetClass="path" presetSubtype="0" fill="hold" nodeType="withEffect">
                                  <p:stCondLst>
                                    <p:cond delay="0"/>
                                  </p:stCondLst>
                                  <p:childTnLst>
                                    <p:animMotion origin="layout" path="M -0.12708 0.14745 L -0.07617 -0.04005 " pathEditMode="relative" rAng="0" ptsTypes="AA">
                                      <p:cBhvr>
                                        <p:cTn id="23" dur="750" fill="hold"/>
                                        <p:tgtEl>
                                          <p:spTgt spid="7"/>
                                        </p:tgtEl>
                                        <p:attrNameLst>
                                          <p:attrName>ppt_x</p:attrName>
                                          <p:attrName>ppt_y</p:attrName>
                                        </p:attrNameLst>
                                      </p:cBhvr>
                                      <p:rCtr x="2539" y="-9375"/>
                                    </p:animMotion>
                                  </p:childTnLst>
                                </p:cTn>
                              </p:par>
                            </p:childTnLst>
                          </p:cTn>
                        </p:par>
                        <p:par>
                          <p:cTn id="24" fill="hold">
                            <p:stCondLst>
                              <p:cond delay="275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ppt_w</p:attrName>
                                        </p:attrNameLst>
                                      </p:cBhvr>
                                      <p:tavLst>
                                        <p:tav tm="0" fmla="#ppt_w*sin(2.5*pi*$)">
                                          <p:val>
                                            <p:fltVal val="0"/>
                                          </p:val>
                                        </p:tav>
                                        <p:tav tm="100000">
                                          <p:val>
                                            <p:fltVal val="1"/>
                                          </p:val>
                                        </p:tav>
                                      </p:tavLst>
                                    </p:anim>
                                    <p:anim calcmode="lin" valueType="num">
                                      <p:cBhvr>
                                        <p:cTn id="29" dur="750" fill="hold"/>
                                        <p:tgtEl>
                                          <p:spTgt spid="6"/>
                                        </p:tgtEl>
                                        <p:attrNameLst>
                                          <p:attrName>ppt_h</p:attrName>
                                        </p:attrNameLst>
                                      </p:cBhvr>
                                      <p:tavLst>
                                        <p:tav tm="0">
                                          <p:val>
                                            <p:strVal val="#ppt_h"/>
                                          </p:val>
                                        </p:tav>
                                        <p:tav tm="100000">
                                          <p:val>
                                            <p:strVal val="#ppt_h"/>
                                          </p:val>
                                        </p:tav>
                                      </p:tavLst>
                                    </p:anim>
                                  </p:childTnLst>
                                </p:cTn>
                              </p:par>
                              <p:par>
                                <p:cTn id="30" presetID="6" presetClass="emph" presetSubtype="0" fill="hold" grpId="1" nodeType="withEffect">
                                  <p:stCondLst>
                                    <p:cond delay="0"/>
                                  </p:stCondLst>
                                  <p:iterate type="lt">
                                    <p:tmPct val="10000"/>
                                  </p:iterate>
                                  <p:childTnLst>
                                    <p:animScale>
                                      <p:cBhvr>
                                        <p:cTn id="31" dur="300" fill="hold"/>
                                        <p:tgtEl>
                                          <p:spTgt spid="6"/>
                                        </p:tgtEl>
                                      </p:cBhvr>
                                      <p:by x="500000" y="500000"/>
                                    </p:animScale>
                                  </p:childTnLst>
                                </p:cTn>
                              </p:par>
                              <p:par>
                                <p:cTn id="32" presetID="6" presetClass="emph" presetSubtype="0" fill="hold" grpId="2" nodeType="withEffect">
                                  <p:stCondLst>
                                    <p:cond delay="0"/>
                                  </p:stCondLst>
                                  <p:iterate type="lt">
                                    <p:tmPct val="10000"/>
                                  </p:iterate>
                                  <p:childTnLst>
                                    <p:animScale>
                                      <p:cBhvr>
                                        <p:cTn id="33" dur="750" fill="hold"/>
                                        <p:tgtEl>
                                          <p:spTgt spid="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491191-C361-4BD8-90FB-45DF1C661FED}" type="slidenum">
              <a:rPr lang="en-US" smtClean="0">
                <a:solidFill>
                  <a:prstClr val="black">
                    <a:tint val="75000"/>
                  </a:prstClr>
                </a:solidFill>
              </a:rPr>
              <a:pPr>
                <a:defRPr/>
              </a:pPr>
              <a:t>4</a:t>
            </a:fld>
            <a:endParaRPr lang="en-US">
              <a:solidFill>
                <a:prstClr val="black">
                  <a:tint val="75000"/>
                </a:prstClr>
              </a:solidFill>
            </a:endParaRPr>
          </a:p>
        </p:txBody>
      </p:sp>
      <p:sp>
        <p:nvSpPr>
          <p:cNvPr id="3" name="矩形 4"/>
          <p:cNvSpPr/>
          <p:nvPr/>
        </p:nvSpPr>
        <p:spPr>
          <a:xfrm>
            <a:off x="28106" y="0"/>
            <a:ext cx="4235450" cy="7025640"/>
          </a:xfrm>
          <a:prstGeom prst="rect">
            <a:avLst/>
          </a:prstGeom>
          <a:solidFill>
            <a:srgbClr val="1D9BB8">
              <a:alpha val="37000"/>
            </a:srgbClr>
          </a:solidFill>
          <a:ln w="12700" cap="flat" cmpd="sng" algn="ctr">
            <a:solidFill>
              <a:srgbClr val="1D9BB8">
                <a:shade val="50000"/>
              </a:srgbClr>
            </a:solidFill>
            <a:prstDash val="solid"/>
            <a:miter lim="800000"/>
          </a:ln>
          <a:effectLst/>
        </p:spPr>
        <p:txBody>
          <a:bodyPr rtlCol="0" anchor="ctr"/>
          <a:lstStyle/>
          <a:p>
            <a:pPr algn="ctr"/>
            <a:endParaRPr lang="zh-CN" altLang="en-US" kern="0">
              <a:solidFill>
                <a:prstClr val="white"/>
              </a:solidFill>
              <a:latin typeface="Lato Light"/>
            </a:endParaRPr>
          </a:p>
        </p:txBody>
      </p:sp>
      <p:sp>
        <p:nvSpPr>
          <p:cNvPr id="4" name="矩形 2"/>
          <p:cNvSpPr/>
          <p:nvPr/>
        </p:nvSpPr>
        <p:spPr>
          <a:xfrm>
            <a:off x="3733800" y="16395"/>
            <a:ext cx="1751514" cy="6858000"/>
          </a:xfrm>
          <a:prstGeom prst="rect">
            <a:avLst/>
          </a:prstGeom>
          <a:solidFill>
            <a:srgbClr val="1D9BB8"/>
          </a:solidFill>
          <a:ln w="12700" cap="flat" cmpd="sng" algn="ctr">
            <a:noFill/>
            <a:prstDash val="solid"/>
            <a:miter lim="800000"/>
          </a:ln>
          <a:effectLst/>
        </p:spPr>
        <p:txBody>
          <a:bodyPr rtlCol="0" anchor="ctr"/>
          <a:lstStyle/>
          <a:p>
            <a:pPr algn="ctr"/>
            <a:endParaRPr lang="zh-CN" altLang="en-US" kern="0" dirty="0">
              <a:solidFill>
                <a:prstClr val="white"/>
              </a:solidFill>
              <a:latin typeface="Lato Light"/>
            </a:endParaRPr>
          </a:p>
        </p:txBody>
      </p:sp>
      <p:sp>
        <p:nvSpPr>
          <p:cNvPr id="5" name="PA_菱形 1"/>
          <p:cNvSpPr/>
          <p:nvPr>
            <p:custDataLst>
              <p:tags r:id="rId1"/>
            </p:custDataLst>
          </p:nvPr>
        </p:nvSpPr>
        <p:spPr>
          <a:xfrm>
            <a:off x="104292" y="1186524"/>
            <a:ext cx="3406471" cy="3406471"/>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6" name="PA_菱形 1"/>
          <p:cNvSpPr/>
          <p:nvPr>
            <p:custDataLst>
              <p:tags r:id="rId2"/>
            </p:custDataLst>
          </p:nvPr>
        </p:nvSpPr>
        <p:spPr>
          <a:xfrm>
            <a:off x="619797" y="1736818"/>
            <a:ext cx="2375459" cy="2375459"/>
          </a:xfrm>
          <a:prstGeom prst="diamond">
            <a:avLst/>
          </a:prstGeom>
          <a:solidFill>
            <a:srgbClr val="F3D3BC"/>
          </a:solidFill>
          <a:ln w="381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dirty="0">
              <a:solidFill>
                <a:prstClr val="white"/>
              </a:solidFill>
              <a:latin typeface="Georgia" panose="02040502050405020303" pitchFamily="18" charset="0"/>
            </a:endParaRPr>
          </a:p>
        </p:txBody>
      </p:sp>
      <p:grpSp>
        <p:nvGrpSpPr>
          <p:cNvPr id="7" name="组合 33"/>
          <p:cNvGrpSpPr/>
          <p:nvPr/>
        </p:nvGrpSpPr>
        <p:grpSpPr>
          <a:xfrm rot="16200000" flipH="1">
            <a:off x="3741435" y="2579523"/>
            <a:ext cx="1442024" cy="719424"/>
            <a:chOff x="2467503" y="4400363"/>
            <a:chExt cx="1442024" cy="719424"/>
          </a:xfrm>
        </p:grpSpPr>
        <p:cxnSp>
          <p:nvCxnSpPr>
            <p:cNvPr id="8" name="PA_直接连接符 30"/>
            <p:cNvCxnSpPr/>
            <p:nvPr>
              <p:custDataLst>
                <p:tags r:id="rId14"/>
              </p:custDataLst>
            </p:nvPr>
          </p:nvCxnSpPr>
          <p:spPr>
            <a:xfrm flipH="1">
              <a:off x="3190897" y="4401156"/>
              <a:ext cx="718630" cy="718631"/>
            </a:xfrm>
            <a:prstGeom prst="line">
              <a:avLst/>
            </a:prstGeom>
            <a:noFill/>
            <a:ln w="38100" cap="rnd" cmpd="sng" algn="ctr">
              <a:solidFill>
                <a:srgbClr val="0C0CFC"/>
              </a:solidFill>
              <a:prstDash val="solid"/>
              <a:miter lim="800000"/>
            </a:ln>
            <a:effectLst/>
          </p:spPr>
        </p:cxnSp>
        <p:cxnSp>
          <p:nvCxnSpPr>
            <p:cNvPr id="9" name="PA_直接连接符 30"/>
            <p:cNvCxnSpPr/>
            <p:nvPr>
              <p:custDataLst>
                <p:tags r:id="rId15"/>
              </p:custDataLst>
            </p:nvPr>
          </p:nvCxnSpPr>
          <p:spPr>
            <a:xfrm rot="5400000" flipH="1">
              <a:off x="2467504" y="4400362"/>
              <a:ext cx="718630" cy="718631"/>
            </a:xfrm>
            <a:prstGeom prst="line">
              <a:avLst/>
            </a:prstGeom>
            <a:noFill/>
            <a:ln w="38100" cap="rnd" cmpd="sng" algn="ctr">
              <a:solidFill>
                <a:srgbClr val="0C0CFC"/>
              </a:solidFill>
              <a:prstDash val="solid"/>
              <a:miter lim="800000"/>
            </a:ln>
            <a:effectLst/>
          </p:spPr>
        </p:cxnSp>
      </p:grpSp>
      <p:grpSp>
        <p:nvGrpSpPr>
          <p:cNvPr id="10" name="PA_组合 58"/>
          <p:cNvGrpSpPr/>
          <p:nvPr>
            <p:custDataLst>
              <p:tags r:id="rId3"/>
            </p:custDataLst>
          </p:nvPr>
        </p:nvGrpSpPr>
        <p:grpSpPr>
          <a:xfrm>
            <a:off x="5182600" y="5727457"/>
            <a:ext cx="369806" cy="856603"/>
            <a:chOff x="6697441" y="5773974"/>
            <a:chExt cx="439960" cy="1019104"/>
          </a:xfrm>
        </p:grpSpPr>
        <p:grpSp>
          <p:nvGrpSpPr>
            <p:cNvPr id="11" name="PA_组合 49"/>
            <p:cNvGrpSpPr/>
            <p:nvPr>
              <p:custDataLst>
                <p:tags r:id="rId5"/>
              </p:custDataLst>
            </p:nvPr>
          </p:nvGrpSpPr>
          <p:grpSpPr>
            <a:xfrm>
              <a:off x="6698167" y="6159623"/>
              <a:ext cx="439234" cy="219131"/>
              <a:chOff x="2467501" y="4444780"/>
              <a:chExt cx="1442026" cy="719417"/>
            </a:xfrm>
          </p:grpSpPr>
          <p:cxnSp>
            <p:nvCxnSpPr>
              <p:cNvPr id="18" name="PA_直接连接符 30"/>
              <p:cNvCxnSpPr/>
              <p:nvPr>
                <p:custDataLst>
                  <p:tags r:id="rId12"/>
                </p:custDataLst>
              </p:nvPr>
            </p:nvCxnSpPr>
            <p:spPr>
              <a:xfrm flipH="1">
                <a:off x="3190895" y="4445567"/>
                <a:ext cx="718632" cy="718630"/>
              </a:xfrm>
              <a:prstGeom prst="line">
                <a:avLst/>
              </a:prstGeom>
              <a:noFill/>
              <a:ln w="38100" cap="rnd" cmpd="sng" algn="ctr">
                <a:solidFill>
                  <a:sysClr val="window" lastClr="FFFFFF"/>
                </a:solidFill>
                <a:prstDash val="solid"/>
                <a:miter lim="800000"/>
              </a:ln>
              <a:effectLst/>
            </p:spPr>
          </p:cxnSp>
          <p:cxnSp>
            <p:nvCxnSpPr>
              <p:cNvPr id="19" name="PA_直接连接符 30"/>
              <p:cNvCxnSpPr/>
              <p:nvPr>
                <p:custDataLst>
                  <p:tags r:id="rId13"/>
                </p:custDataLst>
              </p:nvPr>
            </p:nvCxnSpPr>
            <p:spPr>
              <a:xfrm rot="5400000" flipH="1">
                <a:off x="2467503" y="4444778"/>
                <a:ext cx="718630" cy="718633"/>
              </a:xfrm>
              <a:prstGeom prst="line">
                <a:avLst/>
              </a:prstGeom>
              <a:noFill/>
              <a:ln w="38100" cap="rnd" cmpd="sng" algn="ctr">
                <a:solidFill>
                  <a:sysClr val="window" lastClr="FFFFFF"/>
                </a:solidFill>
                <a:prstDash val="solid"/>
                <a:miter lim="800000"/>
              </a:ln>
              <a:effectLst/>
            </p:spPr>
          </p:cxnSp>
        </p:grpSp>
        <p:grpSp>
          <p:nvGrpSpPr>
            <p:cNvPr id="12" name="PA_组合 49"/>
            <p:cNvGrpSpPr/>
            <p:nvPr>
              <p:custDataLst>
                <p:tags r:id="rId6"/>
              </p:custDataLst>
            </p:nvPr>
          </p:nvGrpSpPr>
          <p:grpSpPr>
            <a:xfrm>
              <a:off x="6698167" y="5773974"/>
              <a:ext cx="439233" cy="219133"/>
              <a:chOff x="2467503" y="4400363"/>
              <a:chExt cx="1442024" cy="719424"/>
            </a:xfrm>
          </p:grpSpPr>
          <p:cxnSp>
            <p:nvCxnSpPr>
              <p:cNvPr id="16" name="PA_直接连接符 30"/>
              <p:cNvCxnSpPr/>
              <p:nvPr>
                <p:custDataLst>
                  <p:tags r:id="rId10"/>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7" name="PA_直接连接符 30"/>
              <p:cNvCxnSpPr/>
              <p:nvPr>
                <p:custDataLst>
                  <p:tags r:id="rId11"/>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nvGrpSpPr>
            <p:cNvPr id="13" name="PA_组合 49"/>
            <p:cNvGrpSpPr/>
            <p:nvPr>
              <p:custDataLst>
                <p:tags r:id="rId7"/>
              </p:custDataLst>
            </p:nvPr>
          </p:nvGrpSpPr>
          <p:grpSpPr>
            <a:xfrm>
              <a:off x="6697441" y="6573945"/>
              <a:ext cx="439233" cy="219133"/>
              <a:chOff x="2467503" y="4400363"/>
              <a:chExt cx="1442024" cy="719424"/>
            </a:xfrm>
          </p:grpSpPr>
          <p:cxnSp>
            <p:nvCxnSpPr>
              <p:cNvPr id="14" name="PA_直接连接符 30"/>
              <p:cNvCxnSpPr/>
              <p:nvPr>
                <p:custDataLst>
                  <p:tags r:id="rId8"/>
                </p:custDataLst>
              </p:nvPr>
            </p:nvCxnSpPr>
            <p:spPr>
              <a:xfrm flipH="1">
                <a:off x="3190897" y="4401156"/>
                <a:ext cx="718630" cy="718631"/>
              </a:xfrm>
              <a:prstGeom prst="line">
                <a:avLst/>
              </a:prstGeom>
              <a:noFill/>
              <a:ln w="38100" cap="rnd" cmpd="sng" algn="ctr">
                <a:solidFill>
                  <a:sysClr val="window" lastClr="FFFFFF"/>
                </a:solidFill>
                <a:prstDash val="solid"/>
                <a:miter lim="800000"/>
              </a:ln>
              <a:effectLst/>
            </p:spPr>
          </p:cxnSp>
          <p:cxnSp>
            <p:nvCxnSpPr>
              <p:cNvPr id="15" name="PA_直接连接符 30"/>
              <p:cNvCxnSpPr/>
              <p:nvPr>
                <p:custDataLst>
                  <p:tags r:id="rId9"/>
                </p:custDataLst>
              </p:nvPr>
            </p:nvCxnSpPr>
            <p:spPr>
              <a:xfrm rot="5400000" flipH="1">
                <a:off x="2467504" y="4400362"/>
                <a:ext cx="718630" cy="718631"/>
              </a:xfrm>
              <a:prstGeom prst="line">
                <a:avLst/>
              </a:prstGeom>
              <a:noFill/>
              <a:ln w="38100" cap="rnd" cmpd="sng" algn="ctr">
                <a:solidFill>
                  <a:sysClr val="window" lastClr="FFFFFF"/>
                </a:solidFill>
                <a:prstDash val="solid"/>
                <a:miter lim="800000"/>
              </a:ln>
              <a:effectLst/>
            </p:spPr>
          </p:cxnSp>
        </p:grpSp>
      </p:grpSp>
      <p:sp>
        <p:nvSpPr>
          <p:cNvPr id="20" name="文本框 6"/>
          <p:cNvSpPr txBox="1"/>
          <p:nvPr/>
        </p:nvSpPr>
        <p:spPr>
          <a:xfrm>
            <a:off x="4448420" y="2092845"/>
            <a:ext cx="7743580" cy="1107996"/>
          </a:xfrm>
          <a:prstGeom prst="rect">
            <a:avLst/>
          </a:prstGeom>
          <a:noFill/>
        </p:spPr>
        <p:txBody>
          <a:bodyPr wrap="square" rtlCol="0">
            <a:spAutoFit/>
          </a:bodyPr>
          <a:lstStyle/>
          <a:p>
            <a:pPr algn="ctr"/>
            <a:r>
              <a:rPr lang="en-US" altLang="zh-CN" sz="6600" b="1" dirty="0">
                <a:solidFill>
                  <a:srgbClr val="0C0CFC"/>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rPr>
              <a:t>KHÁM PHÁ</a:t>
            </a:r>
            <a:endParaRPr lang="zh-CN" altLang="en-US" sz="6600" b="1" dirty="0">
              <a:solidFill>
                <a:srgbClr val="0C0CFC"/>
              </a:solidFill>
              <a:effectLst>
                <a:glow rad="101600">
                  <a:srgbClr val="E6B91E">
                    <a:satMod val="175000"/>
                    <a:alpha val="40000"/>
                  </a:srgbClr>
                </a:glow>
              </a:effectLst>
              <a:latin typeface="Times New Roman" pitchFamily="18" charset="0"/>
              <a:ea typeface="微软雅黑" panose="020B0503020204020204" charset="-122"/>
              <a:cs typeface="Times New Roman" pitchFamily="18" charset="0"/>
            </a:endParaRPr>
          </a:p>
        </p:txBody>
      </p:sp>
      <p:sp>
        <p:nvSpPr>
          <p:cNvPr id="21" name="PA_菱形 23"/>
          <p:cNvSpPr/>
          <p:nvPr>
            <p:custDataLst>
              <p:tags r:id="rId4"/>
            </p:custDataLst>
          </p:nvPr>
        </p:nvSpPr>
        <p:spPr>
          <a:xfrm flipH="1">
            <a:off x="9253457" y="1329233"/>
            <a:ext cx="422417" cy="422417"/>
          </a:xfrm>
          <a:prstGeom prst="diamond">
            <a:avLst/>
          </a:prstGeom>
          <a:solidFill>
            <a:srgbClr val="F3D3B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endParaRPr lang="zh-CN" altLang="en-US" kern="0">
              <a:solidFill>
                <a:prstClr val="white"/>
              </a:solidFill>
              <a:latin typeface="Lato Light"/>
            </a:endParaRPr>
          </a:p>
        </p:txBody>
      </p:sp>
      <p:sp>
        <p:nvSpPr>
          <p:cNvPr id="22" name="文本框 10"/>
          <p:cNvSpPr txBox="1"/>
          <p:nvPr/>
        </p:nvSpPr>
        <p:spPr>
          <a:xfrm>
            <a:off x="1231637" y="2116538"/>
            <a:ext cx="1342469" cy="1446550"/>
          </a:xfrm>
          <a:prstGeom prst="rect">
            <a:avLst/>
          </a:prstGeom>
          <a:noFill/>
        </p:spPr>
        <p:txBody>
          <a:bodyPr wrap="square" rtlCol="0">
            <a:spAutoFit/>
          </a:bodyPr>
          <a:lstStyle/>
          <a:p>
            <a:pPr algn="ctr"/>
            <a:r>
              <a:rPr lang="en-US" altLang="zh-CN" sz="8800" b="1" dirty="0">
                <a:solidFill>
                  <a:srgbClr val="0C0CFC"/>
                </a:solidFill>
                <a:latin typeface="Times New Roman" pitchFamily="18" charset="0"/>
                <a:cs typeface="Times New Roman" pitchFamily="18" charset="0"/>
              </a:rPr>
              <a:t>II.</a:t>
            </a:r>
            <a:endParaRPr lang="zh-CN" altLang="en-US" sz="8800" b="1" dirty="0">
              <a:solidFill>
                <a:srgbClr val="0C0CFC"/>
              </a:solidFill>
              <a:latin typeface="Times New Roman" pitchFamily="18" charset="0"/>
              <a:cs typeface="Times New Roman" pitchFamily="18" charset="0"/>
            </a:endParaRPr>
          </a:p>
        </p:txBody>
      </p:sp>
      <p:pic>
        <p:nvPicPr>
          <p:cNvPr id="23" name="图片 2"/>
          <p:cNvPicPr>
            <a:picLocks noChangeAspect="1"/>
          </p:cNvPicPr>
          <p:nvPr/>
        </p:nvPicPr>
        <p:blipFill>
          <a:blip r:embed="rId17">
            <a:extLst>
              <a:ext uri="{28A0092B-C50C-407E-A947-70E740481C1C}">
                <a14:useLocalDpi xmlns="" xmlns:a14="http://schemas.microsoft.com/office/drawing/2010/main" val="0"/>
              </a:ext>
            </a:extLst>
          </a:blip>
          <a:srcRect l="50168" t="20952" r="548" b="27864"/>
          <a:stretch>
            <a:fillRect/>
          </a:stretch>
        </p:blipFill>
        <p:spPr bwMode="auto">
          <a:xfrm>
            <a:off x="6069014" y="2819400"/>
            <a:ext cx="5886450" cy="437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5" descr="b00f0a891b96caa050f493ee863d966a.png"/>
          <p:cNvPicPr>
            <a:picLocks noChangeAspect="1"/>
          </p:cNvPicPr>
          <p:nvPr/>
        </p:nvPicPr>
        <p:blipFill>
          <a:blip r:embed="rId18">
            <a:extLst>
              <a:ext uri="{28A0092B-C50C-407E-A947-70E740481C1C}">
                <a14:useLocalDpi xmlns="" xmlns:a14="http://schemas.microsoft.com/office/drawing/2010/main" val="0"/>
              </a:ext>
            </a:extLst>
          </a:blip>
          <a:srcRect l="24313" t="12427" r="9872" b="3661"/>
          <a:stretch>
            <a:fillRect/>
          </a:stretch>
        </p:blipFill>
        <p:spPr bwMode="auto">
          <a:xfrm>
            <a:off x="1963138" y="3429000"/>
            <a:ext cx="3259137" cy="365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227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2500"/>
                            </p:stCondLst>
                            <p:childTnLst>
                              <p:par>
                                <p:cTn id="29" presetID="26" presetClass="emph" presetSubtype="0" repeatCount="indefinite" fill="hold" nodeType="afterEffect">
                                  <p:stCondLst>
                                    <p:cond delay="0"/>
                                  </p:stCondLst>
                                  <p:endCondLst>
                                    <p:cond evt="onNext" delay="0">
                                      <p:tgtEl>
                                        <p:sldTgt/>
                                      </p:tgtEl>
                                    </p:cond>
                                  </p:end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26" presetClass="entr" presetSubtype="0" fill="hold" grpId="0" nodeType="withEffect">
                                  <p:stCondLst>
                                    <p:cond delay="75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290">
                                          <p:stCondLst>
                                            <p:cond delay="0"/>
                                          </p:stCondLst>
                                        </p:cTn>
                                        <p:tgtEl>
                                          <p:spTgt spid="21"/>
                                        </p:tgtEl>
                                      </p:cBhvr>
                                    </p:animEffect>
                                    <p:anim calcmode="lin" valueType="num">
                                      <p:cBhvr>
                                        <p:cTn id="35"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6"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7"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38"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39"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40" dur="13">
                                          <p:stCondLst>
                                            <p:cond delay="325"/>
                                          </p:stCondLst>
                                        </p:cTn>
                                        <p:tgtEl>
                                          <p:spTgt spid="21"/>
                                        </p:tgtEl>
                                      </p:cBhvr>
                                      <p:to x="100000" y="60000"/>
                                    </p:animScale>
                                    <p:animScale>
                                      <p:cBhvr>
                                        <p:cTn id="41" dur="83" decel="50000">
                                          <p:stCondLst>
                                            <p:cond delay="338"/>
                                          </p:stCondLst>
                                        </p:cTn>
                                        <p:tgtEl>
                                          <p:spTgt spid="21"/>
                                        </p:tgtEl>
                                      </p:cBhvr>
                                      <p:to x="100000" y="100000"/>
                                    </p:animScale>
                                    <p:animScale>
                                      <p:cBhvr>
                                        <p:cTn id="42" dur="13">
                                          <p:stCondLst>
                                            <p:cond delay="656"/>
                                          </p:stCondLst>
                                        </p:cTn>
                                        <p:tgtEl>
                                          <p:spTgt spid="21"/>
                                        </p:tgtEl>
                                      </p:cBhvr>
                                      <p:to x="100000" y="80000"/>
                                    </p:animScale>
                                    <p:animScale>
                                      <p:cBhvr>
                                        <p:cTn id="43" dur="83" decel="50000">
                                          <p:stCondLst>
                                            <p:cond delay="669"/>
                                          </p:stCondLst>
                                        </p:cTn>
                                        <p:tgtEl>
                                          <p:spTgt spid="21"/>
                                        </p:tgtEl>
                                      </p:cBhvr>
                                      <p:to x="100000" y="100000"/>
                                    </p:animScale>
                                    <p:animScale>
                                      <p:cBhvr>
                                        <p:cTn id="44" dur="13">
                                          <p:stCondLst>
                                            <p:cond delay="821"/>
                                          </p:stCondLst>
                                        </p:cTn>
                                        <p:tgtEl>
                                          <p:spTgt spid="21"/>
                                        </p:tgtEl>
                                      </p:cBhvr>
                                      <p:to x="100000" y="90000"/>
                                    </p:animScale>
                                    <p:animScale>
                                      <p:cBhvr>
                                        <p:cTn id="45" dur="83" decel="50000">
                                          <p:stCondLst>
                                            <p:cond delay="834"/>
                                          </p:stCondLst>
                                        </p:cTn>
                                        <p:tgtEl>
                                          <p:spTgt spid="21"/>
                                        </p:tgtEl>
                                      </p:cBhvr>
                                      <p:to x="100000" y="100000"/>
                                    </p:animScale>
                                    <p:animScale>
                                      <p:cBhvr>
                                        <p:cTn id="46" dur="13">
                                          <p:stCondLst>
                                            <p:cond delay="904"/>
                                          </p:stCondLst>
                                        </p:cTn>
                                        <p:tgtEl>
                                          <p:spTgt spid="21"/>
                                        </p:tgtEl>
                                      </p:cBhvr>
                                      <p:to x="100000" y="95000"/>
                                    </p:animScale>
                                    <p:animScale>
                                      <p:cBhvr>
                                        <p:cTn id="47" dur="83" decel="50000">
                                          <p:stCondLst>
                                            <p:cond delay="917"/>
                                          </p:stCondLst>
                                        </p:cTn>
                                        <p:tgtEl>
                                          <p:spTgt spid="2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par>
                          <p:cTn id="53" fill="hold">
                            <p:stCondLst>
                              <p:cond delay="5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0" bldLvl="0" animBg="1"/>
      <p:bldP spid="20" grpId="0"/>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4521B96-8017-4CBB-BA14-4643C97A8DBB}"/>
              </a:ext>
            </a:extLst>
          </p:cNvPr>
          <p:cNvPicPr>
            <a:picLocks noChangeAspect="1"/>
          </p:cNvPicPr>
          <p:nvPr/>
        </p:nvPicPr>
        <p:blipFill>
          <a:blip r:embed="rId2"/>
          <a:stretch>
            <a:fillRect/>
          </a:stretch>
        </p:blipFill>
        <p:spPr>
          <a:xfrm>
            <a:off x="431282" y="1275007"/>
            <a:ext cx="11153424" cy="5507471"/>
          </a:xfrm>
          <a:prstGeom prst="rect">
            <a:avLst/>
          </a:prstGeom>
        </p:spPr>
      </p:pic>
      <p:sp>
        <p:nvSpPr>
          <p:cNvPr id="5" name="TextBox 4">
            <a:extLst>
              <a:ext uri="{FF2B5EF4-FFF2-40B4-BE49-F238E27FC236}">
                <a16:creationId xmlns="" xmlns:a16="http://schemas.microsoft.com/office/drawing/2014/main" id="{CC335A78-0F33-45C6-B32B-F34A0CBEB8F3}"/>
              </a:ext>
            </a:extLst>
          </p:cNvPr>
          <p:cNvSpPr txBox="1"/>
          <p:nvPr/>
        </p:nvSpPr>
        <p:spPr>
          <a:xfrm>
            <a:off x="154546" y="75521"/>
            <a:ext cx="11706896" cy="523220"/>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rPr>
              <a:t>BÀI 1:  TIẾT 1, 2: </a:t>
            </a:r>
            <a:r>
              <a:rPr lang="nl-NL" sz="2800" b="1" dirty="0">
                <a:solidFill>
                  <a:srgbClr val="FF0000"/>
                </a:solidFill>
                <a:effectLst/>
                <a:latin typeface="Times New Roman" panose="02020603050405020304" pitchFamily="18" charset="0"/>
                <a:ea typeface="Times New Roman" panose="02020603050405020304" pitchFamily="18" charset="0"/>
              </a:rPr>
              <a:t>TỰ HÀO VỀ TRUYỀN THỐNG GIA ĐÌNH, DÒNG HỌ</a:t>
            </a:r>
            <a:r>
              <a:rPr lang="nl-NL" sz="2800" dirty="0">
                <a:solidFill>
                  <a:srgbClr val="FF0000"/>
                </a:solidFill>
                <a:effectLst/>
                <a:latin typeface="Times New Roman" panose="02020603050405020304" pitchFamily="18" charset="0"/>
                <a:ea typeface="Calibri" panose="020F0502020204030204" pitchFamily="34" charset="0"/>
              </a:rPr>
              <a:t> </a:t>
            </a:r>
            <a:endParaRPr lang="vi-VN" sz="2800" dirty="0"/>
          </a:p>
        </p:txBody>
      </p:sp>
      <p:sp>
        <p:nvSpPr>
          <p:cNvPr id="7" name="TextBox 7">
            <a:extLst>
              <a:ext uri="{FF2B5EF4-FFF2-40B4-BE49-F238E27FC236}">
                <a16:creationId xmlns="" xmlns:a16="http://schemas.microsoft.com/office/drawing/2014/main" id="{74FEB32D-D3AD-4566-938E-8693EC1070FD}"/>
              </a:ext>
            </a:extLst>
          </p:cNvPr>
          <p:cNvSpPr txBox="1">
            <a:spLocks noChangeArrowheads="1"/>
          </p:cNvSpPr>
          <p:nvPr/>
        </p:nvSpPr>
        <p:spPr bwMode="auto">
          <a:xfrm>
            <a:off x="149533" y="516149"/>
            <a:ext cx="3263900" cy="661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C0CFC"/>
                </a:solidFill>
                <a:latin typeface="Times New Roman" panose="02020603050405020304" pitchFamily="18" charset="0"/>
                <a:cs typeface="Times New Roman" panose="02020603050405020304" pitchFamily="18" charset="0"/>
              </a:rPr>
              <a:t>ĐỌC THÔNG TIN</a:t>
            </a:r>
            <a:endParaRPr lang="en-US" altLang="en-US" sz="2000" dirty="0">
              <a:solidFill>
                <a:srgbClr val="0C0CFC"/>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25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4BCDFDA-2F4C-43CA-8D08-5086C6F534EC}"/>
              </a:ext>
            </a:extLst>
          </p:cNvPr>
          <p:cNvPicPr>
            <a:picLocks noChangeAspect="1"/>
          </p:cNvPicPr>
          <p:nvPr/>
        </p:nvPicPr>
        <p:blipFill>
          <a:blip r:embed="rId2"/>
          <a:stretch>
            <a:fillRect/>
          </a:stretch>
        </p:blipFill>
        <p:spPr>
          <a:xfrm>
            <a:off x="1027289" y="141667"/>
            <a:ext cx="10137422" cy="5949245"/>
          </a:xfrm>
          <a:prstGeom prst="rect">
            <a:avLst/>
          </a:prstGeom>
        </p:spPr>
      </p:pic>
    </p:spTree>
    <p:extLst>
      <p:ext uri="{BB962C8B-B14F-4D97-AF65-F5344CB8AC3E}">
        <p14:creationId xmlns="" xmlns:p14="http://schemas.microsoft.com/office/powerpoint/2010/main" val="1602985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E4D0DF-25B2-4533-9C2C-9D73792A46CE}"/>
              </a:ext>
            </a:extLst>
          </p:cNvPr>
          <p:cNvSpPr txBox="1"/>
          <p:nvPr/>
        </p:nvSpPr>
        <p:spPr>
          <a:xfrm>
            <a:off x="334851" y="282783"/>
            <a:ext cx="11732653" cy="4204934"/>
          </a:xfrm>
          <a:prstGeom prst="rect">
            <a:avLst/>
          </a:prstGeom>
          <a:solidFill>
            <a:schemeClr val="bg1"/>
          </a:solidFill>
        </p:spPr>
        <p:txBody>
          <a:bodyPr wrap="square">
            <a:spAutoFit/>
          </a:bodyPr>
          <a:lstStyle/>
          <a:p>
            <a:pPr algn="just">
              <a:lnSpc>
                <a:spcPct val="107000"/>
              </a:lnSpc>
              <a:spcAft>
                <a:spcPts val="800"/>
              </a:spcAft>
            </a:pPr>
            <a:r>
              <a:rPr lang="vi-VN" sz="40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Truyền thống gia đình của Giáo sư Tôn Thất Tùng được thể hiện như thế nào qua thông tin trên?</a:t>
            </a:r>
            <a:endParaRPr lang="vi-VN" sz="40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4000" b="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0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Em có biết những truyền thống nào khác của các gia đình, dòng họ?</a:t>
            </a:r>
          </a:p>
          <a:p>
            <a:pPr algn="just">
              <a:lnSpc>
                <a:spcPct val="107000"/>
              </a:lnSpc>
              <a:spcAft>
                <a:spcPts val="800"/>
              </a:spcAft>
            </a:pPr>
            <a:r>
              <a:rPr lang="vi-VN" sz="4000" b="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 Giới thiệu về gia đình, dòng họ của quê hương có truyền thống tốt đẹp đó?</a:t>
            </a:r>
          </a:p>
        </p:txBody>
      </p:sp>
    </p:spTree>
    <p:extLst>
      <p:ext uri="{BB962C8B-B14F-4D97-AF65-F5344CB8AC3E}">
        <p14:creationId xmlns="" xmlns:p14="http://schemas.microsoft.com/office/powerpoint/2010/main" val="1602385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áo án GDCD lớp 6 Cánh Diều">
            <a:extLst>
              <a:ext uri="{FF2B5EF4-FFF2-40B4-BE49-F238E27FC236}">
                <a16:creationId xmlns="" xmlns:a16="http://schemas.microsoft.com/office/drawing/2014/main" id="{6EF4239A-7A52-4039-9170-A57580311454}"/>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880532" y="203200"/>
            <a:ext cx="10272889" cy="6028267"/>
          </a:xfrm>
          <a:prstGeom prst="rect">
            <a:avLst/>
          </a:prstGeom>
          <a:noFill/>
          <a:ln>
            <a:noFill/>
          </a:ln>
        </p:spPr>
      </p:pic>
    </p:spTree>
    <p:extLst>
      <p:ext uri="{BB962C8B-B14F-4D97-AF65-F5344CB8AC3E}">
        <p14:creationId xmlns="" xmlns:p14="http://schemas.microsoft.com/office/powerpoint/2010/main" val="2458779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BA82E5D-217A-42EF-B488-982C6C7B19DF}"/>
              </a:ext>
            </a:extLst>
          </p:cNvPr>
          <p:cNvPicPr>
            <a:picLocks noChangeAspect="1"/>
          </p:cNvPicPr>
          <p:nvPr/>
        </p:nvPicPr>
        <p:blipFill>
          <a:blip r:embed="rId2"/>
          <a:stretch>
            <a:fillRect/>
          </a:stretch>
        </p:blipFill>
        <p:spPr>
          <a:xfrm>
            <a:off x="214490" y="925689"/>
            <a:ext cx="4154310" cy="5267815"/>
          </a:xfrm>
          <a:prstGeom prst="rect">
            <a:avLst/>
          </a:prstGeom>
        </p:spPr>
      </p:pic>
      <p:pic>
        <p:nvPicPr>
          <p:cNvPr id="6" name="Picture 5">
            <a:extLst>
              <a:ext uri="{FF2B5EF4-FFF2-40B4-BE49-F238E27FC236}">
                <a16:creationId xmlns="" xmlns:a16="http://schemas.microsoft.com/office/drawing/2014/main" id="{BD29CFAF-7707-40A1-88C6-50D76E1FADEE}"/>
              </a:ext>
            </a:extLst>
          </p:cNvPr>
          <p:cNvPicPr>
            <a:picLocks noChangeAspect="1"/>
          </p:cNvPicPr>
          <p:nvPr/>
        </p:nvPicPr>
        <p:blipFill>
          <a:blip r:embed="rId3"/>
          <a:stretch>
            <a:fillRect/>
          </a:stretch>
        </p:blipFill>
        <p:spPr>
          <a:xfrm>
            <a:off x="4482164" y="925689"/>
            <a:ext cx="7495346" cy="4730044"/>
          </a:xfrm>
          <a:prstGeom prst="rect">
            <a:avLst/>
          </a:prstGeom>
        </p:spPr>
      </p:pic>
    </p:spTree>
    <p:extLst>
      <p:ext uri="{BB962C8B-B14F-4D97-AF65-F5344CB8AC3E}">
        <p14:creationId xmlns="" xmlns:p14="http://schemas.microsoft.com/office/powerpoint/2010/main" val="25563207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1685</TotalTime>
  <Words>1455</Words>
  <Application>Microsoft Office PowerPoint</Application>
  <PresentationFormat>Custom</PresentationFormat>
  <Paragraphs>142</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Facet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16</cp:revision>
  <dcterms:created xsi:type="dcterms:W3CDTF">2021-08-12T13:46:28Z</dcterms:created>
  <dcterms:modified xsi:type="dcterms:W3CDTF">2024-01-29T14:56:36Z</dcterms:modified>
</cp:coreProperties>
</file>