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9" r:id="rId2"/>
    <p:sldId id="270" r:id="rId3"/>
    <p:sldId id="257" r:id="rId4"/>
    <p:sldId id="281" r:id="rId5"/>
    <p:sldId id="273" r:id="rId6"/>
    <p:sldId id="282" r:id="rId7"/>
    <p:sldId id="264" r:id="rId8"/>
    <p:sldId id="274" r:id="rId9"/>
    <p:sldId id="277" r:id="rId1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5" autoAdjust="0"/>
    <p:restoredTop sz="83121" autoAdjust="0"/>
  </p:normalViewPr>
  <p:slideViewPr>
    <p:cSldViewPr snapToGrid="0">
      <p:cViewPr varScale="1">
        <p:scale>
          <a:sx n="93" d="100"/>
          <a:sy n="93" d="100"/>
        </p:scale>
        <p:origin x="1188" y="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808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91E80F-8672-4723-8FB5-17FF5BC6089B}" type="datetimeFigureOut">
              <a:rPr lang="vi-VN" smtClean="0"/>
              <a:t>22/09/2023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A0FE8C-43F1-45C8-9476-02965940613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57447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2440A-F206-4AF3-B2D5-E97671D72E89}" type="datetimeFigureOut">
              <a:rPr lang="vi-VN" smtClean="0"/>
              <a:t>22/09/2023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21A066-6F88-4E2F-A19A-200886238B8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7418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1A066-6F88-4E2F-A19A-200886238B8C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34403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1A066-6F88-4E2F-A19A-200886238B8C}" type="slidenum">
              <a:rPr lang="vi-VN" smtClean="0"/>
              <a:t>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99535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1A066-6F88-4E2F-A19A-200886238B8C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365144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1A066-6F88-4E2F-A19A-200886238B8C}" type="slidenum">
              <a:rPr lang="vi-VN" smtClean="0"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00197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1A066-6F88-4E2F-A19A-200886238B8C}" type="slidenum">
              <a:rPr lang="vi-VN" smtClean="0"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639840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1A066-6F88-4E2F-A19A-200886238B8C}" type="slidenum">
              <a:rPr lang="vi-VN" smtClean="0"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406844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1A066-6F88-4E2F-A19A-200886238B8C}" type="slidenum">
              <a:rPr lang="vi-VN" smtClean="0"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531837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1A066-6F88-4E2F-A19A-200886238B8C}" type="slidenum">
              <a:rPr lang="vi-VN" smtClean="0"/>
              <a:t>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15155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21A066-6F88-4E2F-A19A-200886238B8C}" type="slidenum">
              <a:rPr lang="vi-VN" smtClean="0"/>
              <a:t>9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21283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4AE7-17D1-43BD-B142-CACEFC480461}" type="datetimeFigureOut">
              <a:rPr lang="vi-VN" smtClean="0"/>
              <a:t>22/09/2023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F7FFC-FBD6-49EE-8ACF-53DB1FBC77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48202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4AE7-17D1-43BD-B142-CACEFC480461}" type="datetimeFigureOut">
              <a:rPr lang="vi-VN" smtClean="0"/>
              <a:t>22/09/2023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F7FFC-FBD6-49EE-8ACF-53DB1FBC77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37714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4AE7-17D1-43BD-B142-CACEFC480461}" type="datetimeFigureOut">
              <a:rPr lang="vi-VN" smtClean="0"/>
              <a:t>22/09/2023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F7FFC-FBD6-49EE-8ACF-53DB1FBC77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288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179B8E-7DBA-4F78-8AFC-4026B20C287C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867257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4AE7-17D1-43BD-B142-CACEFC480461}" type="datetimeFigureOut">
              <a:rPr lang="vi-VN" smtClean="0"/>
              <a:t>22/09/2023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F7FFC-FBD6-49EE-8ACF-53DB1FBC77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41574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4AE7-17D1-43BD-B142-CACEFC480461}" type="datetimeFigureOut">
              <a:rPr lang="vi-VN" smtClean="0"/>
              <a:t>22/09/2023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F7FFC-FBD6-49EE-8ACF-53DB1FBC77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06461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4AE7-17D1-43BD-B142-CACEFC480461}" type="datetimeFigureOut">
              <a:rPr lang="vi-VN" smtClean="0"/>
              <a:t>22/09/2023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F7FFC-FBD6-49EE-8ACF-53DB1FBC77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89365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4AE7-17D1-43BD-B142-CACEFC480461}" type="datetimeFigureOut">
              <a:rPr lang="vi-VN" smtClean="0"/>
              <a:t>22/09/2023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F7FFC-FBD6-49EE-8ACF-53DB1FBC77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8991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4AE7-17D1-43BD-B142-CACEFC480461}" type="datetimeFigureOut">
              <a:rPr lang="vi-VN" smtClean="0"/>
              <a:t>22/09/2023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F7FFC-FBD6-49EE-8ACF-53DB1FBC77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55205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4AE7-17D1-43BD-B142-CACEFC480461}" type="datetimeFigureOut">
              <a:rPr lang="vi-VN" smtClean="0"/>
              <a:t>22/09/2023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F7FFC-FBD6-49EE-8ACF-53DB1FBC77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8268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4AE7-17D1-43BD-B142-CACEFC480461}" type="datetimeFigureOut">
              <a:rPr lang="vi-VN" smtClean="0"/>
              <a:t>22/09/2023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F7FFC-FBD6-49EE-8ACF-53DB1FBC77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5195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24AE7-17D1-43BD-B142-CACEFC480461}" type="datetimeFigureOut">
              <a:rPr lang="vi-VN" smtClean="0"/>
              <a:t>22/09/2023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F7FFC-FBD6-49EE-8ACF-53DB1FBC77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42379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24AE7-17D1-43BD-B142-CACEFC480461}" type="datetimeFigureOut">
              <a:rPr lang="vi-VN" smtClean="0"/>
              <a:t>22/09/2023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F7FFC-FBD6-49EE-8ACF-53DB1FBC779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2879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15" Type="http://schemas.openxmlformats.org/officeDocument/2006/relationships/image" Target="../media/image6.wmf"/><Relationship Id="rId10" Type="http://schemas.openxmlformats.org/officeDocument/2006/relationships/image" Target="../media/image11.png"/><Relationship Id="rId4" Type="http://schemas.openxmlformats.org/officeDocument/2006/relationships/image" Target="../media/image5.wmf"/><Relationship Id="rId9" Type="http://schemas.openxmlformats.org/officeDocument/2006/relationships/image" Target="../media/image10.png"/><Relationship Id="rId1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21.png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2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wmf"/><Relationship Id="rId11" Type="http://schemas.openxmlformats.org/officeDocument/2006/relationships/image" Target="../media/image19.png"/><Relationship Id="rId5" Type="http://schemas.openxmlformats.org/officeDocument/2006/relationships/oleObject" Target="../embeddings/oleObject4.bin"/><Relationship Id="rId15" Type="http://schemas.openxmlformats.org/officeDocument/2006/relationships/image" Target="../media/image23.png"/><Relationship Id="rId10" Type="http://schemas.openxmlformats.org/officeDocument/2006/relationships/image" Target="../media/image15.png"/><Relationship Id="rId4" Type="http://schemas.openxmlformats.org/officeDocument/2006/relationships/image" Target="../media/image7.wmf"/><Relationship Id="rId14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25.png"/><Relationship Id="rId3" Type="http://schemas.openxmlformats.org/officeDocument/2006/relationships/image" Target="../media/image16.png"/><Relationship Id="rId21" Type="http://schemas.openxmlformats.org/officeDocument/2006/relationships/image" Target="../media/image28.png"/><Relationship Id="rId7" Type="http://schemas.openxmlformats.org/officeDocument/2006/relationships/oleObject" Target="../embeddings/oleObject7.bin"/><Relationship Id="rId12" Type="http://schemas.openxmlformats.org/officeDocument/2006/relationships/image" Target="../media/image21.wmf"/><Relationship Id="rId17" Type="http://schemas.openxmlformats.org/officeDocument/2006/relationships/image" Target="../media/image24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3.wmf"/><Relationship Id="rId20" Type="http://schemas.openxmlformats.org/officeDocument/2006/relationships/image" Target="../media/image2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20.wmf"/><Relationship Id="rId19" Type="http://schemas.openxmlformats.org/officeDocument/2006/relationships/image" Target="../media/image26.png"/><Relationship Id="rId4" Type="http://schemas.openxmlformats.org/officeDocument/2006/relationships/image" Target="../media/image17.png"/><Relationship Id="rId9" Type="http://schemas.openxmlformats.org/officeDocument/2006/relationships/oleObject" Target="../embeddings/oleObject8.bin"/><Relationship Id="rId14" Type="http://schemas.openxmlformats.org/officeDocument/2006/relationships/image" Target="../media/image22.wmf"/><Relationship Id="rId22" Type="http://schemas.openxmlformats.org/officeDocument/2006/relationships/image" Target="../media/image2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34.wmf"/><Relationship Id="rId18" Type="http://schemas.openxmlformats.org/officeDocument/2006/relationships/oleObject" Target="../embeddings/oleObject18.bin"/><Relationship Id="rId26" Type="http://schemas.openxmlformats.org/officeDocument/2006/relationships/image" Target="../media/image44.png"/><Relationship Id="rId3" Type="http://schemas.openxmlformats.org/officeDocument/2006/relationships/image" Target="../media/image16.png"/><Relationship Id="rId21" Type="http://schemas.openxmlformats.org/officeDocument/2006/relationships/image" Target="../media/image39.png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15.bin"/><Relationship Id="rId17" Type="http://schemas.openxmlformats.org/officeDocument/2006/relationships/image" Target="../media/image36.wmf"/><Relationship Id="rId25" Type="http://schemas.openxmlformats.org/officeDocument/2006/relationships/image" Target="../media/image43.png"/><Relationship Id="rId2" Type="http://schemas.openxmlformats.org/officeDocument/2006/relationships/notesSlide" Target="../notesSlides/notesSlide5.xml"/><Relationship Id="rId16" Type="http://schemas.openxmlformats.org/officeDocument/2006/relationships/oleObject" Target="../embeddings/oleObject17.bin"/><Relationship Id="rId20" Type="http://schemas.openxmlformats.org/officeDocument/2006/relationships/image" Target="../media/image38.png"/><Relationship Id="rId29" Type="http://schemas.openxmlformats.org/officeDocument/2006/relationships/image" Target="../media/image46.png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33.wmf"/><Relationship Id="rId24" Type="http://schemas.openxmlformats.org/officeDocument/2006/relationships/image" Target="../media/image42.png"/><Relationship Id="rId32" Type="http://schemas.openxmlformats.org/officeDocument/2006/relationships/image" Target="../media/image29.png"/><Relationship Id="rId5" Type="http://schemas.openxmlformats.org/officeDocument/2006/relationships/image" Target="../media/image17.png"/><Relationship Id="rId15" Type="http://schemas.openxmlformats.org/officeDocument/2006/relationships/image" Target="../media/image35.wmf"/><Relationship Id="rId23" Type="http://schemas.openxmlformats.org/officeDocument/2006/relationships/image" Target="../media/image41.png"/><Relationship Id="rId28" Type="http://schemas.openxmlformats.org/officeDocument/2006/relationships/image" Target="../media/image45.png"/><Relationship Id="rId10" Type="http://schemas.openxmlformats.org/officeDocument/2006/relationships/oleObject" Target="../embeddings/oleObject14.bin"/><Relationship Id="rId19" Type="http://schemas.openxmlformats.org/officeDocument/2006/relationships/image" Target="../media/image37.wmf"/><Relationship Id="rId31" Type="http://schemas.openxmlformats.org/officeDocument/2006/relationships/image" Target="../media/image48.png"/><Relationship Id="rId4" Type="http://schemas.openxmlformats.org/officeDocument/2006/relationships/image" Target="../media/image30.png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16.bin"/><Relationship Id="rId22" Type="http://schemas.openxmlformats.org/officeDocument/2006/relationships/image" Target="../media/image40.png"/><Relationship Id="rId27" Type="http://schemas.openxmlformats.org/officeDocument/2006/relationships/image" Target="../media/image24.png"/><Relationship Id="rId30" Type="http://schemas.openxmlformats.org/officeDocument/2006/relationships/image" Target="../media/image4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13" Type="http://schemas.openxmlformats.org/officeDocument/2006/relationships/image" Target="../media/image58.png"/><Relationship Id="rId18" Type="http://schemas.openxmlformats.org/officeDocument/2006/relationships/image" Target="../media/image63.png"/><Relationship Id="rId3" Type="http://schemas.openxmlformats.org/officeDocument/2006/relationships/image" Target="../media/image49.png"/><Relationship Id="rId21" Type="http://schemas.openxmlformats.org/officeDocument/2006/relationships/image" Target="../media/image66.png"/><Relationship Id="rId7" Type="http://schemas.openxmlformats.org/officeDocument/2006/relationships/image" Target="../media/image52.png"/><Relationship Id="rId12" Type="http://schemas.openxmlformats.org/officeDocument/2006/relationships/image" Target="../media/image57.png"/><Relationship Id="rId17" Type="http://schemas.openxmlformats.org/officeDocument/2006/relationships/image" Target="../media/image62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61.png"/><Relationship Id="rId20" Type="http://schemas.openxmlformats.org/officeDocument/2006/relationships/image" Target="../media/image6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1.png"/><Relationship Id="rId11" Type="http://schemas.openxmlformats.org/officeDocument/2006/relationships/image" Target="../media/image56.png"/><Relationship Id="rId5" Type="http://schemas.openxmlformats.org/officeDocument/2006/relationships/image" Target="../media/image50.png"/><Relationship Id="rId15" Type="http://schemas.openxmlformats.org/officeDocument/2006/relationships/image" Target="../media/image60.png"/><Relationship Id="rId10" Type="http://schemas.openxmlformats.org/officeDocument/2006/relationships/image" Target="../media/image55.png"/><Relationship Id="rId19" Type="http://schemas.openxmlformats.org/officeDocument/2006/relationships/image" Target="../media/image64.png"/><Relationship Id="rId4" Type="http://schemas.openxmlformats.org/officeDocument/2006/relationships/image" Target="../media/image30.png"/><Relationship Id="rId9" Type="http://schemas.openxmlformats.org/officeDocument/2006/relationships/image" Target="../media/image54.png"/><Relationship Id="rId14" Type="http://schemas.openxmlformats.org/officeDocument/2006/relationships/image" Target="../media/image5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70.wmf"/><Relationship Id="rId18" Type="http://schemas.openxmlformats.org/officeDocument/2006/relationships/image" Target="../media/image72.wmf"/><Relationship Id="rId26" Type="http://schemas.openxmlformats.org/officeDocument/2006/relationships/image" Target="../media/image560.png"/><Relationship Id="rId21" Type="http://schemas.openxmlformats.org/officeDocument/2006/relationships/oleObject" Target="../embeddings/oleObject27.bin"/><Relationship Id="rId7" Type="http://schemas.openxmlformats.org/officeDocument/2006/relationships/image" Target="../media/image67.wmf"/><Relationship Id="rId12" Type="http://schemas.openxmlformats.org/officeDocument/2006/relationships/oleObject" Target="../embeddings/oleObject22.bin"/><Relationship Id="rId17" Type="http://schemas.openxmlformats.org/officeDocument/2006/relationships/oleObject" Target="../embeddings/oleObject25.bin"/><Relationship Id="rId25" Type="http://schemas.openxmlformats.org/officeDocument/2006/relationships/image" Target="../media/image75.wmf"/><Relationship Id="rId2" Type="http://schemas.openxmlformats.org/officeDocument/2006/relationships/notesSlide" Target="../notesSlides/notesSlide7.xml"/><Relationship Id="rId16" Type="http://schemas.openxmlformats.org/officeDocument/2006/relationships/oleObject" Target="../embeddings/oleObject24.bin"/><Relationship Id="rId20" Type="http://schemas.openxmlformats.org/officeDocument/2006/relationships/image" Target="../media/image73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69.wmf"/><Relationship Id="rId24" Type="http://schemas.openxmlformats.org/officeDocument/2006/relationships/oleObject" Target="../embeddings/oleObject28.bin"/><Relationship Id="rId5" Type="http://schemas.openxmlformats.org/officeDocument/2006/relationships/image" Target="../media/image74.png"/><Relationship Id="rId15" Type="http://schemas.openxmlformats.org/officeDocument/2006/relationships/image" Target="../media/image71.wmf"/><Relationship Id="rId23" Type="http://schemas.openxmlformats.org/officeDocument/2006/relationships/image" Target="../media/image550.png"/><Relationship Id="rId10" Type="http://schemas.openxmlformats.org/officeDocument/2006/relationships/oleObject" Target="../embeddings/oleObject21.bin"/><Relationship Id="rId19" Type="http://schemas.openxmlformats.org/officeDocument/2006/relationships/oleObject" Target="../embeddings/oleObject26.bin"/><Relationship Id="rId4" Type="http://schemas.openxmlformats.org/officeDocument/2006/relationships/image" Target="../media/image73.png"/><Relationship Id="rId9" Type="http://schemas.openxmlformats.org/officeDocument/2006/relationships/image" Target="../media/image68.wmf"/><Relationship Id="rId14" Type="http://schemas.openxmlformats.org/officeDocument/2006/relationships/oleObject" Target="../embeddings/oleObject23.bin"/><Relationship Id="rId22" Type="http://schemas.openxmlformats.org/officeDocument/2006/relationships/image" Target="../media/image7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76.wmf"/><Relationship Id="rId26" Type="http://schemas.openxmlformats.org/officeDocument/2006/relationships/oleObject" Target="../embeddings/oleObject28.bin"/><Relationship Id="rId34" Type="http://schemas.openxmlformats.org/officeDocument/2006/relationships/image" Target="../media/image640.png"/><Relationship Id="rId7" Type="http://schemas.openxmlformats.org/officeDocument/2006/relationships/image" Target="../media/image67.wmf"/><Relationship Id="rId12" Type="http://schemas.openxmlformats.org/officeDocument/2006/relationships/oleObject" Target="../embeddings/oleObject29.bin"/><Relationship Id="rId25" Type="http://schemas.openxmlformats.org/officeDocument/2006/relationships/image" Target="../media/image75.png"/><Relationship Id="rId33" Type="http://schemas.openxmlformats.org/officeDocument/2006/relationships/image" Target="../media/image630.png"/><Relationship Id="rId2" Type="http://schemas.openxmlformats.org/officeDocument/2006/relationships/notesSlide" Target="../notesSlides/notesSlide8.xml"/><Relationship Id="rId29" Type="http://schemas.openxmlformats.org/officeDocument/2006/relationships/image" Target="../media/image590.png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73.wmf"/><Relationship Id="rId32" Type="http://schemas.openxmlformats.org/officeDocument/2006/relationships/image" Target="../media/image620.png"/><Relationship Id="rId5" Type="http://schemas.openxmlformats.org/officeDocument/2006/relationships/image" Target="../media/image74.png"/><Relationship Id="rId15" Type="http://schemas.openxmlformats.org/officeDocument/2006/relationships/image" Target="../media/image74.wmf"/><Relationship Id="rId28" Type="http://schemas.openxmlformats.org/officeDocument/2006/relationships/image" Target="../media/image580.png"/><Relationship Id="rId36" Type="http://schemas.openxmlformats.org/officeDocument/2006/relationships/image" Target="../media/image660.png"/><Relationship Id="rId10" Type="http://schemas.openxmlformats.org/officeDocument/2006/relationships/oleObject" Target="../embeddings/oleObject26.bin"/><Relationship Id="rId31" Type="http://schemas.openxmlformats.org/officeDocument/2006/relationships/image" Target="../media/image610.png"/><Relationship Id="rId4" Type="http://schemas.openxmlformats.org/officeDocument/2006/relationships/image" Target="../media/image73.png"/><Relationship Id="rId9" Type="http://schemas.openxmlformats.org/officeDocument/2006/relationships/image" Target="../media/image72.wmf"/><Relationship Id="rId14" Type="http://schemas.openxmlformats.org/officeDocument/2006/relationships/oleObject" Target="../embeddings/oleObject27.bin"/><Relationship Id="rId27" Type="http://schemas.openxmlformats.org/officeDocument/2006/relationships/image" Target="../media/image75.wmf"/><Relationship Id="rId30" Type="http://schemas.openxmlformats.org/officeDocument/2006/relationships/image" Target="../media/image600.png"/><Relationship Id="rId35" Type="http://schemas.openxmlformats.org/officeDocument/2006/relationships/image" Target="../media/image65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76.wmf"/><Relationship Id="rId26" Type="http://schemas.openxmlformats.org/officeDocument/2006/relationships/oleObject" Target="../embeddings/oleObject28.bin"/><Relationship Id="rId39" Type="http://schemas.openxmlformats.org/officeDocument/2006/relationships/image" Target="../media/image77.wmf"/><Relationship Id="rId34" Type="http://schemas.openxmlformats.org/officeDocument/2006/relationships/image" Target="../media/image72.png"/><Relationship Id="rId7" Type="http://schemas.openxmlformats.org/officeDocument/2006/relationships/image" Target="../media/image67.wmf"/><Relationship Id="rId12" Type="http://schemas.openxmlformats.org/officeDocument/2006/relationships/oleObject" Target="../embeddings/oleObject29.bin"/><Relationship Id="rId25" Type="http://schemas.openxmlformats.org/officeDocument/2006/relationships/image" Target="../media/image75.png"/><Relationship Id="rId33" Type="http://schemas.openxmlformats.org/officeDocument/2006/relationships/image" Target="../media/image71.png"/><Relationship Id="rId38" Type="http://schemas.openxmlformats.org/officeDocument/2006/relationships/oleObject" Target="../embeddings/oleObject30.bin"/><Relationship Id="rId2" Type="http://schemas.openxmlformats.org/officeDocument/2006/relationships/notesSlide" Target="../notesSlides/notesSlide9.xml"/><Relationship Id="rId29" Type="http://schemas.openxmlformats.org/officeDocument/2006/relationships/image" Target="../media/image68.png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73.wmf"/><Relationship Id="rId32" Type="http://schemas.openxmlformats.org/officeDocument/2006/relationships/image" Target="../media/image70.png"/><Relationship Id="rId37" Type="http://schemas.openxmlformats.org/officeDocument/2006/relationships/image" Target="../media/image660.png"/><Relationship Id="rId40" Type="http://schemas.openxmlformats.org/officeDocument/2006/relationships/image" Target="../media/image78.png"/><Relationship Id="rId5" Type="http://schemas.openxmlformats.org/officeDocument/2006/relationships/image" Target="../media/image74.png"/><Relationship Id="rId15" Type="http://schemas.openxmlformats.org/officeDocument/2006/relationships/image" Target="../media/image74.wmf"/><Relationship Id="rId28" Type="http://schemas.openxmlformats.org/officeDocument/2006/relationships/image" Target="../media/image580.png"/><Relationship Id="rId36" Type="http://schemas.openxmlformats.org/officeDocument/2006/relationships/image" Target="../media/image77.png"/><Relationship Id="rId10" Type="http://schemas.openxmlformats.org/officeDocument/2006/relationships/oleObject" Target="../embeddings/oleObject26.bin"/><Relationship Id="rId31" Type="http://schemas.openxmlformats.org/officeDocument/2006/relationships/image" Target="../media/image69.png"/><Relationship Id="rId4" Type="http://schemas.openxmlformats.org/officeDocument/2006/relationships/image" Target="../media/image73.png"/><Relationship Id="rId9" Type="http://schemas.openxmlformats.org/officeDocument/2006/relationships/image" Target="../media/image72.wmf"/><Relationship Id="rId14" Type="http://schemas.openxmlformats.org/officeDocument/2006/relationships/oleObject" Target="../embeddings/oleObject27.bin"/><Relationship Id="rId27" Type="http://schemas.openxmlformats.org/officeDocument/2006/relationships/image" Target="../media/image75.wmf"/><Relationship Id="rId30" Type="http://schemas.openxmlformats.org/officeDocument/2006/relationships/image" Target="../media/image600.png"/><Relationship Id="rId35" Type="http://schemas.openxmlformats.org/officeDocument/2006/relationships/image" Target="../media/image7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Kho hình nền powerpoint đơn giản và đẹp nhất cho slide của bạ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2770207"/>
            <a:ext cx="9144000" cy="1655762"/>
          </a:xfrm>
        </p:spPr>
        <p:txBody>
          <a:bodyPr>
            <a:normAutofit/>
          </a:bodyPr>
          <a:lstStyle/>
          <a:p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BÀI TẬP VẬN DỤNG ĐỊNH LUẬT ÔM VÀ CÔNG THỨC TÍNH ĐIỆN TRỞ</a:t>
            </a:r>
            <a:endParaRPr lang="vi-VN" sz="4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58197" y="1263909"/>
            <a:ext cx="3762568" cy="1323439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en-US" sz="8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TIẾT 11: </a:t>
            </a:r>
          </a:p>
        </p:txBody>
      </p:sp>
      <p:pic>
        <p:nvPicPr>
          <p:cNvPr id="6" name="Picture 14" descr="dividers_8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443403" y="3273034"/>
            <a:ext cx="6834188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 descr="dividers_8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83902" y="6471194"/>
            <a:ext cx="8686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dividers_8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437748" y="163132"/>
            <a:ext cx="9373251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3" descr="dividers_85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2890329" y="3300423"/>
            <a:ext cx="6748462" cy="50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WhitecornerFlow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6836" y="4314956"/>
            <a:ext cx="2924461" cy="267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 descr="WhitecornerFlow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901" y="-109815"/>
            <a:ext cx="2397126" cy="267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1250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308100" y="0"/>
            <a:ext cx="4267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66"/>
                </a:solidFill>
                <a:latin typeface="Times New Roman" panose="02020603050405020304" pitchFamily="18" charset="0"/>
              </a:rPr>
              <a:t>I. LÝ THUYẾT: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303340" y="523220"/>
            <a:ext cx="2563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1. Định luật ôm.</a:t>
            </a:r>
          </a:p>
        </p:txBody>
      </p:sp>
      <p:graphicFrame>
        <p:nvGraphicFramePr>
          <p:cNvPr id="6" name="Object 7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33748315"/>
              </p:ext>
            </p:extLst>
          </p:nvPr>
        </p:nvGraphicFramePr>
        <p:xfrm>
          <a:off x="4081464" y="373063"/>
          <a:ext cx="10668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18918" imgH="393529" progId="Equation.DSMT4">
                  <p:embed/>
                </p:oleObj>
              </mc:Choice>
              <mc:Fallback>
                <p:oleObj name="Equation" r:id="rId3" imgW="418918" imgH="393529" progId="Equation.DSMT4">
                  <p:embed/>
                  <p:pic>
                    <p:nvPicPr>
                      <p:cNvPr id="11367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1464" y="373063"/>
                        <a:ext cx="1066800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265240" y="1257718"/>
            <a:ext cx="101901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2. Định luật Ôm cho đoạn mạch gồm hai điện trở mắc nt và mắc //:</a:t>
            </a:r>
          </a:p>
        </p:txBody>
      </p:sp>
      <p:graphicFrame>
        <p:nvGraphicFramePr>
          <p:cNvPr id="19" name="Bảng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649366"/>
              </p:ext>
            </p:extLst>
          </p:nvPr>
        </p:nvGraphicFramePr>
        <p:xfrm>
          <a:off x="1529406" y="1788458"/>
          <a:ext cx="9265848" cy="3097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93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08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0087">
                <a:tc>
                  <a:txBody>
                    <a:bodyPr/>
                    <a:lstStyle/>
                    <a:p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Đoạn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mạch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+mj-lt"/>
                        </a:rPr>
                        <a:t>nối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+mj-lt"/>
                        </a:rPr>
                        <a:t>tiếp</a:t>
                      </a:r>
                      <a:endParaRPr lang="vi-VN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Đoạn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+mj-lt"/>
                        </a:rPr>
                        <a:t>mạch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+mj-lt"/>
                        </a:rPr>
                        <a:t> song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+mj-lt"/>
                        </a:rPr>
                        <a:t>song</a:t>
                      </a:r>
                      <a:endParaRPr lang="vi-VN" sz="2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826"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latin typeface="+mj-lt"/>
                        </a:rPr>
                        <a:t>Cường</a:t>
                      </a:r>
                      <a:r>
                        <a:rPr lang="en-US" sz="2400" b="1" dirty="0">
                          <a:latin typeface="+mj-lt"/>
                        </a:rPr>
                        <a:t> </a:t>
                      </a:r>
                      <a:r>
                        <a:rPr lang="en-US" sz="2400" b="1" dirty="0" err="1">
                          <a:latin typeface="+mj-lt"/>
                        </a:rPr>
                        <a:t>độ</a:t>
                      </a:r>
                      <a:r>
                        <a:rPr lang="en-US" sz="2400" b="1" baseline="0" dirty="0">
                          <a:latin typeface="+mj-lt"/>
                        </a:rPr>
                        <a:t> </a:t>
                      </a:r>
                      <a:r>
                        <a:rPr lang="en-US" sz="2400" b="1" baseline="0" dirty="0" err="1">
                          <a:latin typeface="+mj-lt"/>
                        </a:rPr>
                        <a:t>dòng</a:t>
                      </a:r>
                      <a:r>
                        <a:rPr lang="en-US" sz="2400" b="1" baseline="0" dirty="0">
                          <a:latin typeface="+mj-lt"/>
                        </a:rPr>
                        <a:t> </a:t>
                      </a:r>
                      <a:r>
                        <a:rPr lang="en-US" sz="2400" b="1" baseline="0" dirty="0" err="1">
                          <a:latin typeface="+mj-lt"/>
                        </a:rPr>
                        <a:t>điện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0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>
                          <a:latin typeface="+mj-lt"/>
                        </a:rPr>
                        <a:t>Hiệu</a:t>
                      </a:r>
                      <a:r>
                        <a:rPr lang="en-US" sz="2400" b="1" dirty="0">
                          <a:latin typeface="+mj-lt"/>
                        </a:rPr>
                        <a:t> </a:t>
                      </a:r>
                      <a:r>
                        <a:rPr lang="en-US" sz="2400" b="1" dirty="0" err="1">
                          <a:latin typeface="+mj-lt"/>
                        </a:rPr>
                        <a:t>điện</a:t>
                      </a:r>
                      <a:r>
                        <a:rPr lang="en-US" sz="2400" b="1" baseline="0" dirty="0">
                          <a:latin typeface="+mj-lt"/>
                        </a:rPr>
                        <a:t> </a:t>
                      </a:r>
                      <a:r>
                        <a:rPr lang="en-US" sz="2400" b="1" baseline="0" dirty="0" err="1">
                          <a:latin typeface="+mj-lt"/>
                        </a:rPr>
                        <a:t>thế</a:t>
                      </a: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22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>
                          <a:latin typeface="+mj-lt"/>
                        </a:rPr>
                        <a:t>Điện</a:t>
                      </a:r>
                      <a:r>
                        <a:rPr lang="en-US" sz="2400" b="1" dirty="0">
                          <a:latin typeface="+mj-lt"/>
                        </a:rPr>
                        <a:t> </a:t>
                      </a:r>
                      <a:r>
                        <a:rPr lang="en-US" sz="2400" b="1" dirty="0" err="1">
                          <a:latin typeface="+mj-lt"/>
                        </a:rPr>
                        <a:t>trở</a:t>
                      </a:r>
                      <a:endParaRPr lang="en-US" sz="2400" b="1" dirty="0">
                        <a:latin typeface="+mj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b="1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7986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Mối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hệ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giưa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 (I) </a:t>
                      </a:r>
                      <a:r>
                        <a:rPr lang="en-US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4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0" name="Hình chữ nhật 2"/>
              <p:cNvSpPr/>
              <p:nvPr/>
            </p:nvSpPr>
            <p:spPr>
              <a:xfrm>
                <a:off x="4328898" y="2294919"/>
                <a:ext cx="269958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vi-VN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dirty="0" smtClean="0"/>
                          <m:t>=</m:t>
                        </m:r>
                        <m:r>
                          <m:rPr>
                            <m:nor/>
                          </m:rPr>
                          <a:rPr lang="en-US" sz="2400" b="1" i="0" dirty="0" smtClean="0"/>
                          <m:t> 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/>
                  <a:t>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/>
                  <a:t> = …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vi-VN" sz="2400" b="1" dirty="0"/>
              </a:p>
            </p:txBody>
          </p:sp>
        </mc:Choice>
        <mc:Fallback xmlns="">
          <p:sp>
            <p:nvSpPr>
              <p:cNvPr id="20" name="Hình chữ nhật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8898" y="2294919"/>
                <a:ext cx="2699585" cy="461665"/>
              </a:xfrm>
              <a:prstGeom prst="rect">
                <a:avLst/>
              </a:prstGeom>
              <a:blipFill>
                <a:blip r:embed="rId6"/>
                <a:stretch>
                  <a:fillRect l="-451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Hình chữ nhật 3"/>
              <p:cNvSpPr/>
              <p:nvPr/>
            </p:nvSpPr>
            <p:spPr>
              <a:xfrm>
                <a:off x="7580931" y="2262815"/>
                <a:ext cx="269798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vi-VN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dirty="0" smtClean="0"/>
                          <m:t>=</m:t>
                        </m:r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/>
                  <a:t>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/>
                  <a:t> + …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vi-VN" sz="2400" dirty="0"/>
              </a:p>
            </p:txBody>
          </p:sp>
        </mc:Choice>
        <mc:Fallback xmlns="">
          <p:sp>
            <p:nvSpPr>
              <p:cNvPr id="21" name="Hình chữ nhật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0931" y="2262815"/>
                <a:ext cx="2697983" cy="461665"/>
              </a:xfrm>
              <a:prstGeom prst="rect">
                <a:avLst/>
              </a:prstGeom>
              <a:blipFill>
                <a:blip r:embed="rId7"/>
                <a:stretch>
                  <a:fillRect l="-679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Hình chữ nhật 4"/>
              <p:cNvSpPr/>
              <p:nvPr/>
            </p:nvSpPr>
            <p:spPr>
              <a:xfrm>
                <a:off x="4283474" y="2724480"/>
                <a:ext cx="298972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vi-VN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𝑼</m:t>
                        </m:r>
                        <m:r>
                          <m:rPr>
                            <m:nor/>
                          </m:rPr>
                          <a:rPr lang="en-US" sz="2400" b="1" dirty="0"/>
                          <m:t>=</m:t>
                        </m:r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/>
                  <a:t>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 dirty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/>
                  <a:t> + …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 dirty="0"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vi-VN" sz="2400" b="1" dirty="0"/>
              </a:p>
            </p:txBody>
          </p:sp>
        </mc:Choice>
        <mc:Fallback xmlns="">
          <p:sp>
            <p:nvSpPr>
              <p:cNvPr id="22" name="Hình chữ nhậ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474" y="2724480"/>
                <a:ext cx="2989729" cy="461665"/>
              </a:xfrm>
              <a:prstGeom prst="rect">
                <a:avLst/>
              </a:prstGeom>
              <a:blipFill>
                <a:blip r:embed="rId8"/>
                <a:stretch>
                  <a:fillRect l="-612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Hình chữ nhật 5"/>
              <p:cNvSpPr/>
              <p:nvPr/>
            </p:nvSpPr>
            <p:spPr>
              <a:xfrm>
                <a:off x="7580931" y="2786208"/>
                <a:ext cx="305865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vi-VN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𝑼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dirty="0" smtClean="0"/>
                          <m:t>=</m:t>
                        </m:r>
                        <m:r>
                          <m:rPr>
                            <m:nor/>
                          </m:rPr>
                          <a:rPr lang="en-US" sz="2400" b="1" i="0" dirty="0" smtClean="0"/>
                          <m:t> 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/>
                  <a:t>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/>
                  <a:t> = … 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vi-VN" sz="2400" dirty="0"/>
              </a:p>
            </p:txBody>
          </p:sp>
        </mc:Choice>
        <mc:Fallback xmlns="">
          <p:sp>
            <p:nvSpPr>
              <p:cNvPr id="23" name="Hình chữ nhật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0931" y="2786208"/>
                <a:ext cx="3058658" cy="461665"/>
              </a:xfrm>
              <a:prstGeom prst="rect">
                <a:avLst/>
              </a:prstGeom>
              <a:blipFill>
                <a:blip r:embed="rId9"/>
                <a:stretch>
                  <a:fillRect l="-599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Hình chữ nhật 6"/>
              <p:cNvSpPr/>
              <p:nvPr/>
            </p:nvSpPr>
            <p:spPr>
              <a:xfrm>
                <a:off x="4328898" y="3235359"/>
                <a:ext cx="30057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vi-VN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𝑹</m:t>
                        </m:r>
                        <m:r>
                          <m:rPr>
                            <m:nor/>
                          </m:rPr>
                          <a:rPr lang="en-US" sz="2400" b="1" dirty="0"/>
                          <m:t>=</m:t>
                        </m:r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dirty="0"/>
                  <a:t>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400" b="1" i="1" dirty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dirty="0"/>
                  <a:t> + …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400" b="1" i="1" dirty="0" smtClean="0"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vi-VN" sz="2400" dirty="0"/>
              </a:p>
            </p:txBody>
          </p:sp>
        </mc:Choice>
        <mc:Fallback xmlns="">
          <p:sp>
            <p:nvSpPr>
              <p:cNvPr id="24" name="Hình chữ nhật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8898" y="3235359"/>
                <a:ext cx="3005759" cy="461665"/>
              </a:xfrm>
              <a:prstGeom prst="rect">
                <a:avLst/>
              </a:prstGeom>
              <a:blipFill>
                <a:blip r:embed="rId10"/>
                <a:stretch>
                  <a:fillRect l="-406" t="-10667" b="-30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Hình chữ nhật 7"/>
              <p:cNvSpPr/>
              <p:nvPr/>
            </p:nvSpPr>
            <p:spPr>
              <a:xfrm>
                <a:off x="7598393" y="3235359"/>
                <a:ext cx="2568973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vi-VN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𝑹</m:t>
                        </m:r>
                      </m:den>
                    </m:f>
                  </m:oMath>
                </a14:m>
                <a:r>
                  <a:rPr lang="en-US" sz="24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dirty="0"/>
                  <a:t> +…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dirty="0"/>
                  <a:t> </a:t>
                </a:r>
                <a:endParaRPr lang="vi-VN" sz="2400" b="1" dirty="0"/>
              </a:p>
            </p:txBody>
          </p:sp>
        </mc:Choice>
        <mc:Fallback xmlns="">
          <p:sp>
            <p:nvSpPr>
              <p:cNvPr id="25" name="Hình chữ nhật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8393" y="3235359"/>
                <a:ext cx="2568973" cy="671274"/>
              </a:xfrm>
              <a:prstGeom prst="rect">
                <a:avLst/>
              </a:prstGeom>
              <a:blipFill>
                <a:blip r:embed="rId11"/>
                <a:stretch>
                  <a:fillRect b="-181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Hình chữ nhật 8"/>
              <p:cNvSpPr/>
              <p:nvPr/>
            </p:nvSpPr>
            <p:spPr>
              <a:xfrm>
                <a:off x="4421663" y="4049764"/>
                <a:ext cx="1035220" cy="6680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dirty="0"/>
                  <a:t> =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endParaRPr lang="vi-VN" sz="2400" dirty="0"/>
              </a:p>
            </p:txBody>
          </p:sp>
        </mc:Choice>
        <mc:Fallback xmlns="">
          <p:sp>
            <p:nvSpPr>
              <p:cNvPr id="26" name="Hình chữ nhật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1663" y="4049764"/>
                <a:ext cx="1035220" cy="668068"/>
              </a:xfrm>
              <a:prstGeom prst="rect">
                <a:avLst/>
              </a:prstGeom>
              <a:blipFill>
                <a:blip r:embed="rId12"/>
                <a:stretch>
                  <a:fillRect b="-181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Hình chữ nhật 9"/>
              <p:cNvSpPr/>
              <p:nvPr/>
            </p:nvSpPr>
            <p:spPr>
              <a:xfrm>
                <a:off x="7767510" y="4049764"/>
                <a:ext cx="969496" cy="6680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dirty="0"/>
                  <a:t> =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endParaRPr lang="vi-VN" sz="2400" dirty="0"/>
              </a:p>
            </p:txBody>
          </p:sp>
        </mc:Choice>
        <mc:Fallback xmlns="">
          <p:sp>
            <p:nvSpPr>
              <p:cNvPr id="27" name="Hình chữ nhật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7510" y="4049764"/>
                <a:ext cx="969496" cy="668068"/>
              </a:xfrm>
              <a:prstGeom prst="rect">
                <a:avLst/>
              </a:prstGeom>
              <a:blipFill>
                <a:blip r:embed="rId13"/>
                <a:stretch>
                  <a:fillRect b="-181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 Box 46"/>
          <p:cNvSpPr txBox="1">
            <a:spLocks noChangeArrowheads="1"/>
          </p:cNvSpPr>
          <p:nvPr/>
        </p:nvSpPr>
        <p:spPr bwMode="auto">
          <a:xfrm>
            <a:off x="1265240" y="4918177"/>
            <a:ext cx="441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3. Công thức tính điện trở.</a:t>
            </a:r>
          </a:p>
        </p:txBody>
      </p:sp>
      <p:graphicFrame>
        <p:nvGraphicFramePr>
          <p:cNvPr id="29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2097713"/>
              </p:ext>
            </p:extLst>
          </p:nvPr>
        </p:nvGraphicFramePr>
        <p:xfrm>
          <a:off x="3964633" y="5379842"/>
          <a:ext cx="14922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96641" imgH="393529" progId="Equation.DSMT4">
                  <p:embed/>
                </p:oleObj>
              </mc:Choice>
              <mc:Fallback>
                <p:oleObj name="Equation" r:id="rId14" imgW="596641" imgH="393529" progId="Equation.DSMT4">
                  <p:embed/>
                  <p:pic>
                    <p:nvPicPr>
                      <p:cNvPr id="113711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4633" y="5379842"/>
                        <a:ext cx="149225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6689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autoUpdateAnimBg="0"/>
      <p:bldP spid="7" grpId="0" autoUpdateAnimBg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15" name="Text Box 51"/>
          <p:cNvSpPr txBox="1">
            <a:spLocks noChangeArrowheads="1"/>
          </p:cNvSpPr>
          <p:nvPr/>
        </p:nvSpPr>
        <p:spPr bwMode="auto">
          <a:xfrm>
            <a:off x="831850" y="837573"/>
            <a:ext cx="1052830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Bài 1: </a:t>
            </a:r>
            <a:r>
              <a:rPr lang="en-US" altLang="vi-VN" sz="2400" b="1" dirty="0">
                <a:latin typeface="Times New Roman" panose="02020603050405020304" pitchFamily="18" charset="0"/>
              </a:rPr>
              <a:t>Một dây dẫn bằng nicrom dài 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30m</a:t>
            </a:r>
            <a:r>
              <a:rPr lang="en-US" altLang="vi-VN" sz="2400" b="1" dirty="0">
                <a:latin typeface="Times New Roman" panose="02020603050405020304" pitchFamily="18" charset="0"/>
              </a:rPr>
              <a:t>, tiết diện 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0,3mm</a:t>
            </a:r>
            <a:r>
              <a:rPr lang="en-US" altLang="vi-VN" sz="2400" b="1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vi-VN" sz="2400" b="1" baseline="30000" dirty="0">
                <a:latin typeface="Times New Roman" panose="02020603050405020304" pitchFamily="18" charset="0"/>
              </a:rPr>
              <a:t> </a:t>
            </a:r>
            <a:r>
              <a:rPr lang="en-US" altLang="vi-VN" sz="2400" b="1" dirty="0">
                <a:latin typeface="Times New Roman" panose="02020603050405020304" pitchFamily="18" charset="0"/>
              </a:rPr>
              <a:t>được mắc vào hiệu điện thế 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220V</a:t>
            </a:r>
            <a:r>
              <a:rPr lang="en-US" altLang="vi-VN" sz="2400" b="1" dirty="0">
                <a:latin typeface="Times New Roman" panose="02020603050405020304" pitchFamily="18" charset="0"/>
              </a:rPr>
              <a:t>. Tính </a:t>
            </a:r>
            <a:r>
              <a:rPr lang="en-US" altLang="vi-VN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cường độ dòng điện </a:t>
            </a:r>
            <a:r>
              <a:rPr lang="en-US" altLang="vi-VN" sz="2400" b="1" dirty="0">
                <a:latin typeface="Times New Roman" panose="02020603050405020304" pitchFamily="18" charset="0"/>
              </a:rPr>
              <a:t>chạy qua dây dẫn này?</a:t>
            </a:r>
          </a:p>
        </p:txBody>
      </p:sp>
      <p:sp>
        <p:nvSpPr>
          <p:cNvPr id="113717" name="Text Box 53"/>
          <p:cNvSpPr txBox="1">
            <a:spLocks noChangeArrowheads="1"/>
          </p:cNvSpPr>
          <p:nvPr/>
        </p:nvSpPr>
        <p:spPr bwMode="auto">
          <a:xfrm>
            <a:off x="757126" y="1693394"/>
            <a:ext cx="18986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graphicFrame>
        <p:nvGraphicFramePr>
          <p:cNvPr id="113727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541279"/>
              </p:ext>
            </p:extLst>
          </p:nvPr>
        </p:nvGraphicFramePr>
        <p:xfrm>
          <a:off x="9237490" y="3999827"/>
          <a:ext cx="838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18918" imgH="393529" progId="Equation.DSMT4">
                  <p:embed/>
                </p:oleObj>
              </mc:Choice>
              <mc:Fallback>
                <p:oleObj name="Equation" r:id="rId3" imgW="418918" imgH="393529" progId="Equation.DSMT4">
                  <p:embed/>
                  <p:pic>
                    <p:nvPicPr>
                      <p:cNvPr id="113727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7490" y="3999827"/>
                        <a:ext cx="8382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3732" name="Group 68"/>
          <p:cNvGrpSpPr>
            <a:grpSpLocks/>
          </p:cNvGrpSpPr>
          <p:nvPr/>
        </p:nvGrpSpPr>
        <p:grpSpPr bwMode="auto">
          <a:xfrm>
            <a:off x="9544671" y="2773409"/>
            <a:ext cx="223838" cy="990600"/>
            <a:chOff x="4896" y="2880"/>
            <a:chExt cx="141" cy="624"/>
          </a:xfrm>
        </p:grpSpPr>
        <p:graphicFrame>
          <p:nvGraphicFramePr>
            <p:cNvPr id="2090" name="Object 64"/>
            <p:cNvGraphicFramePr>
              <a:graphicFrameLocks noChangeAspect="1"/>
            </p:cNvGraphicFramePr>
            <p:nvPr/>
          </p:nvGraphicFramePr>
          <p:xfrm>
            <a:off x="4896" y="2880"/>
            <a:ext cx="141" cy="2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52268" imgH="164957" progId="Equation.DSMT4">
                    <p:embed/>
                  </p:oleObj>
                </mc:Choice>
                <mc:Fallback>
                  <p:oleObj name="Equation" r:id="rId5" imgW="152268" imgH="164957" progId="Equation.DSMT4">
                    <p:embed/>
                    <p:pic>
                      <p:nvPicPr>
                        <p:cNvPr id="2090" name="Object 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96" y="2880"/>
                          <a:ext cx="141" cy="2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91" name="Line 65"/>
            <p:cNvSpPr>
              <a:spLocks noChangeShapeType="1"/>
            </p:cNvSpPr>
            <p:nvPr/>
          </p:nvSpPr>
          <p:spPr bwMode="auto">
            <a:xfrm flipV="1">
              <a:off x="4992" y="3120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113730" name="Line 66"/>
          <p:cNvSpPr>
            <a:spLocks noChangeShapeType="1"/>
          </p:cNvSpPr>
          <p:nvPr/>
        </p:nvSpPr>
        <p:spPr bwMode="auto">
          <a:xfrm flipV="1">
            <a:off x="9820896" y="3178222"/>
            <a:ext cx="0" cy="609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aphicFrame>
        <p:nvGraphicFramePr>
          <p:cNvPr id="113731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3431092"/>
              </p:ext>
            </p:extLst>
          </p:nvPr>
        </p:nvGraphicFramePr>
        <p:xfrm>
          <a:off x="9849472" y="2601959"/>
          <a:ext cx="6334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31613" imgH="393529" progId="Equation.DSMT4">
                  <p:embed/>
                </p:oleObj>
              </mc:Choice>
              <mc:Fallback>
                <p:oleObj name="Equation" r:id="rId7" imgW="431613" imgH="393529" progId="Equation.DSMT4">
                  <p:embed/>
                  <p:pic>
                    <p:nvPicPr>
                      <p:cNvPr id="113731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9472" y="2601959"/>
                        <a:ext cx="63341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5234608" y="58696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VẬN DỤNG: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Hình chữ nhật 4"/>
              <p:cNvSpPr/>
              <p:nvPr/>
            </p:nvSpPr>
            <p:spPr>
              <a:xfrm>
                <a:off x="757126" y="2194635"/>
                <a:ext cx="2392474" cy="23782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i="1" dirty="0">
                    <a:solidFill>
                      <a:srgbClr val="00B05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</a:t>
                </a:r>
                <a:r>
                  <a:rPr lang="en-US" sz="2800" b="1" dirty="0">
                    <a:solidFill>
                      <a:srgbClr val="00B05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 </a:t>
                </a:r>
                <a:r>
                  <a:rPr lang="pt-BR" sz="2400" b="1" i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BR" sz="2400" b="1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30m</a:t>
                </a:r>
              </a:p>
              <a:p>
                <a:r>
                  <a:rPr lang="pt-BR" sz="2400" b="1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0,3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𝒎𝒎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pt-BR" sz="2400" b="1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pt-BR" sz="2400" b="1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= </a:t>
                </a:r>
                <a:r>
                  <a:rPr lang="en-US" sz="2400" b="1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0,3.10</a:t>
                </a:r>
                <a:r>
                  <a:rPr lang="en-US" sz="2400" b="1" baseline="30000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-6</a:t>
                </a:r>
                <a:r>
                  <a:rPr lang="en-US" sz="2400" b="1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sz="24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24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pt-BR" sz="2400" b="1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b="1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ρ =1,10.10</a:t>
                </a:r>
                <a:r>
                  <a:rPr lang="en-US" sz="2400" b="1" baseline="30000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-6</a:t>
                </a:r>
                <a:r>
                  <a:rPr lang="en-US" sz="2400" b="1" dirty="0">
                    <a:solidFill>
                      <a:srgbClr val="00B05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Ω.m</a:t>
                </a:r>
                <a:endParaRPr lang="en-US" sz="2400" b="1" dirty="0">
                  <a:solidFill>
                    <a:srgbClr val="00B05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pt-BR" sz="2400" b="1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 = 220V</a:t>
                </a:r>
              </a:p>
              <a:p>
                <a:r>
                  <a:rPr lang="pt-BR" sz="2400" b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 = ?</a:t>
                </a:r>
              </a:p>
            </p:txBody>
          </p:sp>
        </mc:Choice>
        <mc:Fallback xmlns="">
          <p:sp>
            <p:nvSpPr>
              <p:cNvPr id="39" name="Hình chữ nhậ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126" y="2194635"/>
                <a:ext cx="2392474" cy="2378215"/>
              </a:xfrm>
              <a:prstGeom prst="rect">
                <a:avLst/>
              </a:prstGeom>
              <a:blipFill>
                <a:blip r:embed="rId10"/>
                <a:stretch>
                  <a:fillRect l="-5089" t="-2308" r="-1272" b="-538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>
            <a:off x="3149600" y="1693394"/>
            <a:ext cx="0" cy="516460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Text Box 53"/>
          <p:cNvSpPr txBox="1">
            <a:spLocks noChangeArrowheads="1"/>
          </p:cNvSpPr>
          <p:nvPr/>
        </p:nvSpPr>
        <p:spPr bwMode="auto">
          <a:xfrm>
            <a:off x="3179763" y="1668570"/>
            <a:ext cx="18986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</a:p>
        </p:txBody>
      </p:sp>
      <p:sp>
        <p:nvSpPr>
          <p:cNvPr id="46" name="Text Box 57"/>
          <p:cNvSpPr txBox="1">
            <a:spLocks noChangeArrowheads="1"/>
          </p:cNvSpPr>
          <p:nvPr/>
        </p:nvSpPr>
        <p:spPr bwMode="auto">
          <a:xfrm>
            <a:off x="3197226" y="2171278"/>
            <a:ext cx="4038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Điện trở của dây dẫn là:</a:t>
            </a:r>
          </a:p>
        </p:txBody>
      </p:sp>
      <p:sp>
        <p:nvSpPr>
          <p:cNvPr id="47" name="Text Box 58"/>
          <p:cNvSpPr txBox="1">
            <a:spLocks noChangeArrowheads="1"/>
          </p:cNvSpPr>
          <p:nvPr/>
        </p:nvSpPr>
        <p:spPr bwMode="auto">
          <a:xfrm>
            <a:off x="3197226" y="3379526"/>
            <a:ext cx="61826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400" b="1" dirty="0">
                <a:solidFill>
                  <a:srgbClr val="00B050"/>
                </a:solidFill>
                <a:latin typeface="Times New Roman" panose="02020603050405020304" pitchFamily="18" charset="0"/>
              </a:rPr>
              <a:t>Cường độ dòng điện chạy qua dây dẫn là: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Hình chữ nhật 17"/>
              <p:cNvSpPr/>
              <p:nvPr/>
            </p:nvSpPr>
            <p:spPr>
              <a:xfrm>
                <a:off x="3337837" y="2513594"/>
                <a:ext cx="1342034" cy="837473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3200" b="1" dirty="0">
                    <a:solidFill>
                      <a:srgbClr val="0070C0"/>
                    </a:solidFill>
                    <a:latin typeface="Tempus Sans ITC" panose="04020404030D07020202" pitchFamily="82" charset="0"/>
                    <a:cs typeface="Times New Roman" panose="02020603050405020304" pitchFamily="18" charset="0"/>
                  </a:rPr>
                  <a:t>R = </a:t>
                </a:r>
                <a:r>
                  <a:rPr lang="el-GR" sz="32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ρ</a:t>
                </a:r>
                <a:r>
                  <a:rPr lang="en-US" sz="3200" b="1" dirty="0">
                    <a:solidFill>
                      <a:srgbClr val="0070C0"/>
                    </a:solidFill>
                    <a:latin typeface="Tempus Sans ITC" panose="04020404030D07020202" pitchFamily="82" charset="0"/>
                    <a:cs typeface="Times New Roman" panose="02020603050405020304" pitchFamily="18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200" b="1" i="1" dirty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  <a:cs typeface="Arial" panose="020B0604020202020204" pitchFamily="34" charset="0"/>
                          </a:rPr>
                          <m:t>l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l-GR" sz="3200" b="1" i="1" dirty="0">
                  <a:solidFill>
                    <a:srgbClr val="0070C0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0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7837" y="2513594"/>
                <a:ext cx="1342034" cy="837473"/>
              </a:xfrm>
              <a:prstGeom prst="rect">
                <a:avLst/>
              </a:prstGeom>
              <a:blipFill>
                <a:blip r:embed="rId11"/>
                <a:stretch>
                  <a:fillRect l="-11818" b="-12319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Hình chữ nhật 18"/>
              <p:cNvSpPr/>
              <p:nvPr/>
            </p:nvSpPr>
            <p:spPr>
              <a:xfrm>
                <a:off x="4614517" y="2579392"/>
                <a:ext cx="2555508" cy="730008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>
                    <a:solidFill>
                      <a:srgbClr val="0070C0"/>
                    </a:solidFill>
                  </a:rPr>
                  <a:t>= </a:t>
                </a:r>
                <a:r>
                  <a:rPr lang="en-US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l,10.10</a:t>
                </a:r>
                <a:r>
                  <a:rPr lang="en-US" sz="2400" b="1" baseline="30000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-6</a:t>
                </a:r>
                <a:r>
                  <a:rPr lang="en-US" sz="2400" b="1" dirty="0">
                    <a:solidFill>
                      <a:srgbClr val="0070C0"/>
                    </a:solidFill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30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0,3.1</m:t>
                        </m:r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  <m:r>
                          <m:rPr>
                            <m:nor/>
                          </m:rPr>
                          <a:rPr lang="en-US" sz="2400" b="1" baseline="300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−6 </m:t>
                        </m:r>
                      </m:den>
                    </m:f>
                  </m:oMath>
                </a14:m>
                <a:endParaRPr lang="el-GR" sz="24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51" name="Hình chữ nhật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4517" y="2579392"/>
                <a:ext cx="2555508" cy="730008"/>
              </a:xfrm>
              <a:prstGeom prst="rect">
                <a:avLst/>
              </a:prstGeom>
              <a:blipFill>
                <a:blip r:embed="rId12"/>
                <a:stretch>
                  <a:fillRect l="-3819" b="-833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Hình chữ nhật 19"/>
          <p:cNvSpPr/>
          <p:nvPr/>
        </p:nvSpPr>
        <p:spPr>
          <a:xfrm>
            <a:off x="7161502" y="2692744"/>
            <a:ext cx="1381147" cy="461665"/>
          </a:xfrm>
          <a:prstGeom prst="rect">
            <a:avLst/>
          </a:prstGeom>
          <a:ln w="38100">
            <a:noFill/>
          </a:ln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70C0"/>
                </a:solidFill>
              </a:rPr>
              <a:t>= 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110 (</a:t>
            </a:r>
            <a:r>
              <a:rPr lang="el-GR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400" b="1" i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Hình chữ nhật 17"/>
              <p:cNvSpPr/>
              <p:nvPr/>
            </p:nvSpPr>
            <p:spPr>
              <a:xfrm>
                <a:off x="3428999" y="3832534"/>
                <a:ext cx="965201" cy="676339"/>
              </a:xfrm>
              <a:prstGeom prst="rect">
                <a:avLst/>
              </a:prstGeom>
              <a:ln w="38100">
                <a:noFill/>
              </a:ln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4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1" i="1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U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1" i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R</m:t>
                        </m:r>
                      </m:den>
                    </m:f>
                  </m:oMath>
                </a14:m>
                <a:endParaRPr lang="el-GR" sz="2400" b="1" i="1" dirty="0">
                  <a:solidFill>
                    <a:srgbClr val="0070C0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3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8999" y="3832534"/>
                <a:ext cx="965201" cy="676339"/>
              </a:xfrm>
              <a:prstGeom prst="rect">
                <a:avLst/>
              </a:prstGeom>
              <a:blipFill>
                <a:blip r:embed="rId13"/>
                <a:stretch>
                  <a:fillRect l="-9434" b="-8108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Hình chữ nhật 17"/>
              <p:cNvSpPr/>
              <p:nvPr/>
            </p:nvSpPr>
            <p:spPr>
              <a:xfrm>
                <a:off x="4165597" y="3827277"/>
                <a:ext cx="1398702" cy="695511"/>
              </a:xfrm>
              <a:prstGeom prst="rect">
                <a:avLst/>
              </a:prstGeom>
              <a:ln w="38100">
                <a:noFill/>
              </a:ln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b="1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220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400" b="1" i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11</m:t>
                        </m:r>
                        <m:r>
                          <m:rPr>
                            <m:nor/>
                          </m:rPr>
                          <a:rPr lang="en-US" sz="2400" b="1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0070C0"/>
                    </a:solidFill>
                    <a:latin typeface="Times New Roman" pitchFamily="18" charset="0"/>
                    <a:cs typeface="Times New Roman" panose="02020603050405020304" pitchFamily="18" charset="0"/>
                  </a:rPr>
                  <a:t> </a:t>
                </a:r>
                <a:endParaRPr lang="el-GR" sz="2400" b="1" dirty="0">
                  <a:solidFill>
                    <a:srgbClr val="0070C0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4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5597" y="3827277"/>
                <a:ext cx="1398702" cy="69551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Hình chữ nhật 17"/>
              <p:cNvSpPr/>
              <p:nvPr/>
            </p:nvSpPr>
            <p:spPr>
              <a:xfrm>
                <a:off x="5181593" y="3939870"/>
                <a:ext cx="1398702" cy="461665"/>
              </a:xfrm>
              <a:prstGeom prst="rect">
                <a:avLst/>
              </a:prstGeom>
              <a:ln w="38100">
                <a:noFill/>
              </a:ln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b="1" dirty="0">
                    <a:solidFill>
                      <a:srgbClr val="0070C0"/>
                    </a:solidFill>
                    <a:latin typeface="Times New Roman" pitchFamily="18" charset="0"/>
                    <a:cs typeface="Times New Roman" panose="02020603050405020304" pitchFamily="18" charset="0"/>
                  </a:rPr>
                  <a:t>2(A) </a:t>
                </a:r>
                <a:endParaRPr lang="el-GR" sz="2400" b="1" dirty="0">
                  <a:solidFill>
                    <a:srgbClr val="0070C0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5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593" y="3939870"/>
                <a:ext cx="1398702" cy="461665"/>
              </a:xfrm>
              <a:prstGeom prst="rect">
                <a:avLst/>
              </a:prstGeom>
              <a:blipFill>
                <a:blip r:embed="rId15"/>
                <a:stretch>
                  <a:fillRect t="-10526" b="-28947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50788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3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3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730" grpId="0" animBg="1"/>
      <p:bldP spid="46" grpId="0" autoUpdateAnimBg="0"/>
      <p:bldP spid="47" grpId="0" autoUpdateAnimBg="0"/>
      <p:bldP spid="50" grpId="0"/>
      <p:bldP spid="51" grpId="0"/>
      <p:bldP spid="52" grpId="0"/>
      <p:bldP spid="53" grpId="0"/>
      <p:bldP spid="54" grpId="0"/>
      <p:bldP spid="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51"/>
          <p:cNvSpPr txBox="1">
            <a:spLocks noChangeArrowheads="1"/>
          </p:cNvSpPr>
          <p:nvPr/>
        </p:nvSpPr>
        <p:spPr bwMode="auto">
          <a:xfrm>
            <a:off x="823229" y="463938"/>
            <a:ext cx="10598282" cy="26161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Bài 2: </a:t>
            </a:r>
            <a:r>
              <a:rPr lang="en-US" altLang="vi-VN" sz="2000" b="1" i="1" dirty="0">
                <a:latin typeface="Times New Roman" panose="02020603050405020304" pitchFamily="18" charset="0"/>
              </a:rPr>
              <a:t>Một bóng đèn khi sáng bình thường có điện trở là 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vi-VN" sz="2000" b="1" i="1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= 7,5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 </a:t>
            </a:r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và cường độ dòng điện chạy qua đèn khi đó là 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vi-VN" sz="20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0,6A</a:t>
            </a:r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Bóng đèn này được mắc nối tiếp với một biến trở và chúng được mắc vào hiệu điện thế 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= 12V </a:t>
            </a:r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như sơ đồ hình bên</a:t>
            </a:r>
          </a:p>
          <a:p>
            <a:pPr algn="just" eaLnBrk="1" hangingPunct="1"/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a/ Phải điều chỉnh biến trở có trị số 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sz="20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là bao nhiêu </a:t>
            </a:r>
          </a:p>
          <a:p>
            <a:pPr algn="just" eaLnBrk="1" hangingPunct="1"/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để bóng đèn sáng bình thường?</a:t>
            </a:r>
          </a:p>
          <a:p>
            <a:pPr algn="just" eaLnBrk="1" hangingPunct="1"/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b/ Biến trở này có điện trở lớn nhất là 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sz="20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30Ω </a:t>
            </a:r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</a:p>
          <a:p>
            <a:pPr algn="just" eaLnBrk="1" hangingPunct="1"/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cuộn dây dẫn được làm bằng hợp kim nikêlin có tiết </a:t>
            </a:r>
          </a:p>
          <a:p>
            <a:pPr algn="just" eaLnBrk="1" hangingPunct="1"/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diện 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= 1mm</a:t>
            </a:r>
            <a:r>
              <a:rPr lang="en-US" altLang="vi-VN" sz="20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Tính 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 dài </a:t>
            </a:r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của dây dẫn dùng làm biến trở này.</a:t>
            </a:r>
            <a:r>
              <a:rPr lang="en-US" altLang="vi-VN" sz="2000" b="1" i="1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5254994" y="-5802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VẬN DỤNG:</a:t>
            </a:r>
          </a:p>
        </p:txBody>
      </p:sp>
      <p:grpSp>
        <p:nvGrpSpPr>
          <p:cNvPr id="115775" name="Group 63"/>
          <p:cNvGrpSpPr>
            <a:grpSpLocks/>
          </p:cNvGrpSpPr>
          <p:nvPr/>
        </p:nvGrpSpPr>
        <p:grpSpPr bwMode="auto">
          <a:xfrm>
            <a:off x="8216348" y="1093648"/>
            <a:ext cx="3224213" cy="1943100"/>
            <a:chOff x="144" y="2352"/>
            <a:chExt cx="2031" cy="1224"/>
          </a:xfrm>
        </p:grpSpPr>
        <p:sp>
          <p:nvSpPr>
            <p:cNvPr id="4106" name="Text Box 46"/>
            <p:cNvSpPr txBox="1">
              <a:spLocks noChangeArrowheads="1"/>
            </p:cNvSpPr>
            <p:nvPr/>
          </p:nvSpPr>
          <p:spPr bwMode="auto">
            <a:xfrm>
              <a:off x="1104" y="2352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U</a:t>
              </a:r>
            </a:p>
          </p:txBody>
        </p:sp>
        <p:grpSp>
          <p:nvGrpSpPr>
            <p:cNvPr id="4107" name="Group 61"/>
            <p:cNvGrpSpPr>
              <a:grpSpLocks/>
            </p:cNvGrpSpPr>
            <p:nvPr/>
          </p:nvGrpSpPr>
          <p:grpSpPr bwMode="auto">
            <a:xfrm>
              <a:off x="144" y="2496"/>
              <a:ext cx="2031" cy="1080"/>
              <a:chOff x="144" y="2496"/>
              <a:chExt cx="2031" cy="1080"/>
            </a:xfrm>
          </p:grpSpPr>
          <p:sp>
            <p:nvSpPr>
              <p:cNvPr id="4108" name="Line 34"/>
              <p:cNvSpPr>
                <a:spLocks noChangeShapeType="1"/>
              </p:cNvSpPr>
              <p:nvPr/>
            </p:nvSpPr>
            <p:spPr bwMode="auto">
              <a:xfrm>
                <a:off x="1059" y="3264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grpSp>
            <p:nvGrpSpPr>
              <p:cNvPr id="4109" name="Group 26"/>
              <p:cNvGrpSpPr>
                <a:grpSpLocks/>
              </p:cNvGrpSpPr>
              <p:nvPr/>
            </p:nvGrpSpPr>
            <p:grpSpPr bwMode="auto">
              <a:xfrm>
                <a:off x="1596" y="3138"/>
                <a:ext cx="240" cy="231"/>
                <a:chOff x="3759" y="3369"/>
                <a:chExt cx="240" cy="231"/>
              </a:xfrm>
            </p:grpSpPr>
            <p:sp>
              <p:nvSpPr>
                <p:cNvPr id="4136" name="Oval 23"/>
                <p:cNvSpPr>
                  <a:spLocks noChangeArrowheads="1"/>
                </p:cNvSpPr>
                <p:nvPr/>
              </p:nvSpPr>
              <p:spPr bwMode="auto">
                <a:xfrm>
                  <a:off x="3792" y="3408"/>
                  <a:ext cx="144" cy="144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vi-VN"/>
                </a:p>
              </p:txBody>
            </p:sp>
            <p:sp>
              <p:nvSpPr>
                <p:cNvPr id="4137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3759" y="3369"/>
                  <a:ext cx="240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/>
                    <a:t>X</a:t>
                  </a:r>
                </a:p>
              </p:txBody>
            </p:sp>
          </p:grpSp>
          <p:grpSp>
            <p:nvGrpSpPr>
              <p:cNvPr id="4110" name="Group 33"/>
              <p:cNvGrpSpPr>
                <a:grpSpLocks/>
              </p:cNvGrpSpPr>
              <p:nvPr/>
            </p:nvGrpSpPr>
            <p:grpSpPr bwMode="auto">
              <a:xfrm>
                <a:off x="531" y="3063"/>
                <a:ext cx="534" cy="297"/>
                <a:chOff x="3168" y="3438"/>
                <a:chExt cx="534" cy="297"/>
              </a:xfrm>
            </p:grpSpPr>
            <p:sp>
              <p:nvSpPr>
                <p:cNvPr id="4132" name="Rectangle 27"/>
                <p:cNvSpPr>
                  <a:spLocks noChangeArrowheads="1"/>
                </p:cNvSpPr>
                <p:nvPr/>
              </p:nvSpPr>
              <p:spPr bwMode="auto">
                <a:xfrm>
                  <a:off x="3168" y="3591"/>
                  <a:ext cx="336" cy="14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vi-VN"/>
                </a:p>
              </p:txBody>
            </p:sp>
            <p:sp>
              <p:nvSpPr>
                <p:cNvPr id="4133" name="Line 29"/>
                <p:cNvSpPr>
                  <a:spLocks noChangeShapeType="1"/>
                </p:cNvSpPr>
                <p:nvPr/>
              </p:nvSpPr>
              <p:spPr bwMode="auto">
                <a:xfrm>
                  <a:off x="3318" y="3444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34" name="Line 30"/>
                <p:cNvSpPr>
                  <a:spLocks noChangeShapeType="1"/>
                </p:cNvSpPr>
                <p:nvPr/>
              </p:nvSpPr>
              <p:spPr bwMode="auto">
                <a:xfrm>
                  <a:off x="3312" y="3438"/>
                  <a:ext cx="3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4135" name="Line 32"/>
                <p:cNvSpPr>
                  <a:spLocks noChangeShapeType="1"/>
                </p:cNvSpPr>
                <p:nvPr/>
              </p:nvSpPr>
              <p:spPr bwMode="auto">
                <a:xfrm>
                  <a:off x="3702" y="3438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4111" name="Line 35"/>
              <p:cNvSpPr>
                <a:spLocks noChangeShapeType="1"/>
              </p:cNvSpPr>
              <p:nvPr/>
            </p:nvSpPr>
            <p:spPr bwMode="auto">
              <a:xfrm>
                <a:off x="150" y="3264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12" name="Line 37"/>
              <p:cNvSpPr>
                <a:spLocks noChangeShapeType="1"/>
              </p:cNvSpPr>
              <p:nvPr/>
            </p:nvSpPr>
            <p:spPr bwMode="auto">
              <a:xfrm>
                <a:off x="1779" y="3264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13" name="Line 38"/>
              <p:cNvSpPr>
                <a:spLocks noChangeShapeType="1"/>
              </p:cNvSpPr>
              <p:nvPr/>
            </p:nvSpPr>
            <p:spPr bwMode="auto">
              <a:xfrm>
                <a:off x="144" y="2592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14" name="Line 39"/>
              <p:cNvSpPr>
                <a:spLocks noChangeShapeType="1"/>
              </p:cNvSpPr>
              <p:nvPr/>
            </p:nvSpPr>
            <p:spPr bwMode="auto">
              <a:xfrm>
                <a:off x="2175" y="2592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15" name="Line 40"/>
              <p:cNvSpPr>
                <a:spLocks noChangeShapeType="1"/>
              </p:cNvSpPr>
              <p:nvPr/>
            </p:nvSpPr>
            <p:spPr bwMode="auto">
              <a:xfrm>
                <a:off x="147" y="2592"/>
                <a:ext cx="9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16" name="Line 41"/>
              <p:cNvSpPr>
                <a:spLocks noChangeShapeType="1"/>
              </p:cNvSpPr>
              <p:nvPr/>
            </p:nvSpPr>
            <p:spPr bwMode="auto">
              <a:xfrm>
                <a:off x="1260" y="2589"/>
                <a:ext cx="9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17" name="Oval 42"/>
              <p:cNvSpPr>
                <a:spLocks noChangeArrowheads="1"/>
              </p:cNvSpPr>
              <p:nvPr/>
            </p:nvSpPr>
            <p:spPr bwMode="auto">
              <a:xfrm>
                <a:off x="1059" y="2565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vi-VN"/>
              </a:p>
            </p:txBody>
          </p:sp>
          <p:sp>
            <p:nvSpPr>
              <p:cNvPr id="4118" name="Oval 43"/>
              <p:cNvSpPr>
                <a:spLocks noChangeArrowheads="1"/>
              </p:cNvSpPr>
              <p:nvPr/>
            </p:nvSpPr>
            <p:spPr bwMode="auto">
              <a:xfrm>
                <a:off x="1227" y="2571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vi-VN"/>
              </a:p>
            </p:txBody>
          </p:sp>
          <p:sp>
            <p:nvSpPr>
              <p:cNvPr id="4119" name="Line 44"/>
              <p:cNvSpPr>
                <a:spLocks noChangeShapeType="1"/>
              </p:cNvSpPr>
              <p:nvPr/>
            </p:nvSpPr>
            <p:spPr bwMode="auto">
              <a:xfrm flipH="1">
                <a:off x="1011" y="2496"/>
                <a:ext cx="14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20" name="Line 45"/>
              <p:cNvSpPr>
                <a:spLocks noChangeShapeType="1"/>
              </p:cNvSpPr>
              <p:nvPr/>
            </p:nvSpPr>
            <p:spPr bwMode="auto">
              <a:xfrm flipH="1">
                <a:off x="1170" y="2502"/>
                <a:ext cx="14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21" name="Text Box 47"/>
              <p:cNvSpPr txBox="1">
                <a:spLocks noChangeArrowheads="1"/>
              </p:cNvSpPr>
              <p:nvPr/>
            </p:nvSpPr>
            <p:spPr bwMode="auto">
              <a:xfrm>
                <a:off x="936" y="2613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/>
                  <a:t>+</a:t>
                </a:r>
              </a:p>
            </p:txBody>
          </p:sp>
          <p:sp>
            <p:nvSpPr>
              <p:cNvPr id="4122" name="Text Box 48"/>
              <p:cNvSpPr txBox="1">
                <a:spLocks noChangeArrowheads="1"/>
              </p:cNvSpPr>
              <p:nvPr/>
            </p:nvSpPr>
            <p:spPr bwMode="auto">
              <a:xfrm>
                <a:off x="1185" y="2574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/>
                  <a:t>-</a:t>
                </a:r>
              </a:p>
            </p:txBody>
          </p:sp>
          <p:sp>
            <p:nvSpPr>
              <p:cNvPr id="4123" name="Text Box 49"/>
              <p:cNvSpPr txBox="1">
                <a:spLocks noChangeArrowheads="1"/>
              </p:cNvSpPr>
              <p:nvPr/>
            </p:nvSpPr>
            <p:spPr bwMode="auto">
              <a:xfrm>
                <a:off x="576" y="3345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/>
                  <a:t>R</a:t>
                </a:r>
                <a:r>
                  <a:rPr lang="en-US" altLang="vi-VN" baseline="-25000"/>
                  <a:t>2</a:t>
                </a:r>
                <a:endParaRPr lang="en-US" altLang="vi-VN"/>
              </a:p>
            </p:txBody>
          </p:sp>
          <p:sp>
            <p:nvSpPr>
              <p:cNvPr id="4124" name="Text Box 50"/>
              <p:cNvSpPr txBox="1">
                <a:spLocks noChangeArrowheads="1"/>
              </p:cNvSpPr>
              <p:nvPr/>
            </p:nvSpPr>
            <p:spPr bwMode="auto">
              <a:xfrm>
                <a:off x="1611" y="3315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/>
                  <a:t>R</a:t>
                </a:r>
                <a:r>
                  <a:rPr lang="en-US" altLang="vi-VN" baseline="-25000"/>
                  <a:t>1</a:t>
                </a:r>
                <a:endParaRPr lang="en-US" altLang="vi-VN"/>
              </a:p>
            </p:txBody>
          </p:sp>
          <p:sp>
            <p:nvSpPr>
              <p:cNvPr id="4125" name="Line 51"/>
              <p:cNvSpPr>
                <a:spLocks noChangeShapeType="1"/>
              </p:cNvSpPr>
              <p:nvPr/>
            </p:nvSpPr>
            <p:spPr bwMode="auto">
              <a:xfrm flipH="1">
                <a:off x="387" y="259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26" name="Line 52"/>
              <p:cNvSpPr>
                <a:spLocks noChangeShapeType="1"/>
              </p:cNvSpPr>
              <p:nvPr/>
            </p:nvSpPr>
            <p:spPr bwMode="auto">
              <a:xfrm flipH="1">
                <a:off x="1635" y="259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27" name="Text Box 53"/>
              <p:cNvSpPr txBox="1">
                <a:spLocks noChangeArrowheads="1"/>
              </p:cNvSpPr>
              <p:nvPr/>
            </p:nvSpPr>
            <p:spPr bwMode="auto">
              <a:xfrm>
                <a:off x="375" y="2559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>
                    <a:latin typeface=".VnTimeH" panose="020B7200000000000000" pitchFamily="34" charset="0"/>
                  </a:rPr>
                  <a:t>I</a:t>
                </a:r>
              </a:p>
            </p:txBody>
          </p:sp>
          <p:sp>
            <p:nvSpPr>
              <p:cNvPr id="4128" name="Line 54"/>
              <p:cNvSpPr>
                <a:spLocks noChangeShapeType="1"/>
              </p:cNvSpPr>
              <p:nvPr/>
            </p:nvSpPr>
            <p:spPr bwMode="auto">
              <a:xfrm flipH="1">
                <a:off x="243" y="3264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29" name="Line 55"/>
              <p:cNvSpPr>
                <a:spLocks noChangeShapeType="1"/>
              </p:cNvSpPr>
              <p:nvPr/>
            </p:nvSpPr>
            <p:spPr bwMode="auto">
              <a:xfrm flipH="1">
                <a:off x="1383" y="3270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4130" name="Text Box 56"/>
              <p:cNvSpPr txBox="1">
                <a:spLocks noChangeArrowheads="1"/>
              </p:cNvSpPr>
              <p:nvPr/>
            </p:nvSpPr>
            <p:spPr bwMode="auto">
              <a:xfrm>
                <a:off x="306" y="3024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>
                    <a:latin typeface=".VnTimeH" panose="020B7200000000000000" pitchFamily="34" charset="0"/>
                  </a:rPr>
                  <a:t>I</a:t>
                </a:r>
                <a:r>
                  <a:rPr lang="en-US" altLang="vi-VN" baseline="-25000"/>
                  <a:t>2</a:t>
                </a:r>
                <a:endParaRPr lang="en-US" altLang="vi-VN"/>
              </a:p>
            </p:txBody>
          </p:sp>
          <p:sp>
            <p:nvSpPr>
              <p:cNvPr id="4131" name="Text Box 57"/>
              <p:cNvSpPr txBox="1">
                <a:spLocks noChangeArrowheads="1"/>
              </p:cNvSpPr>
              <p:nvPr/>
            </p:nvSpPr>
            <p:spPr bwMode="auto">
              <a:xfrm>
                <a:off x="1404" y="3045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>
                    <a:latin typeface=".VnTimeH" panose="020B7200000000000000" pitchFamily="34" charset="0"/>
                  </a:rPr>
                  <a:t>I</a:t>
                </a:r>
                <a:r>
                  <a:rPr lang="en-US" altLang="vi-VN" baseline="-25000"/>
                  <a:t>1</a:t>
                </a:r>
                <a:endParaRPr lang="en-US" altLang="vi-VN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2" name="Rectangle 51"/>
              <p:cNvSpPr/>
              <p:nvPr/>
            </p:nvSpPr>
            <p:spPr>
              <a:xfrm>
                <a:off x="823229" y="3266387"/>
                <a:ext cx="2006876" cy="35534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0480" marR="30480">
                  <a:spcAft>
                    <a:spcPts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7,5 Ω</a:t>
                </a:r>
              </a:p>
              <a:p>
                <a:pPr marL="30480" marR="30480"/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=0,6A</a:t>
                </a:r>
              </a:p>
              <a:p>
                <a:pPr marL="30480" marR="30480"/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U=12V</a:t>
                </a:r>
              </a:p>
              <a:p>
                <a:pPr marL="30480" marR="30480"/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a/ đèn sáng </a:t>
                </a:r>
              </a:p>
              <a:p>
                <a:pPr marL="30480" marR="30480"/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bình thường</a:t>
                </a:r>
              </a:p>
              <a:p>
                <a:pPr marL="30480" marR="30480"/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0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?</a:t>
                </a:r>
              </a:p>
              <a:p>
                <a:pPr marL="30480" marR="30480"/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b/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30 Ω</a:t>
                </a:r>
              </a:p>
              <a:p>
                <a:pPr marL="30480" marR="30480"/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ρ = 12.10</a:t>
                </a:r>
                <a:r>
                  <a:rPr lang="en-US" sz="2000" b="1" i="1" baseline="30000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-6</a:t>
                </a:r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Ω.m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 = 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𝒎𝒎</m:t>
                        </m:r>
                      </m:e>
                      <m:sup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= 10</a:t>
                </a:r>
                <a:r>
                  <a:rPr lang="en-US" sz="2000" b="1" i="1" baseline="30000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400" b="1" i="1" dirty="0">
                    <a:solidFill>
                      <a:srgbClr val="FF000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4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 = ?</a:t>
                </a:r>
              </a:p>
            </p:txBody>
          </p:sp>
        </mc:Choice>
        <mc:Fallback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229" y="3266387"/>
                <a:ext cx="2006876" cy="3553409"/>
              </a:xfrm>
              <a:prstGeom prst="rect">
                <a:avLst/>
              </a:prstGeom>
              <a:blipFill>
                <a:blip r:embed="rId3"/>
                <a:stretch>
                  <a:fillRect l="-3040" t="-1029" b="-308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/>
          <p:cNvCxnSpPr/>
          <p:nvPr/>
        </p:nvCxnSpPr>
        <p:spPr>
          <a:xfrm>
            <a:off x="2915478" y="3036749"/>
            <a:ext cx="0" cy="394714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 Box 53"/>
          <p:cNvSpPr txBox="1">
            <a:spLocks noChangeArrowheads="1"/>
          </p:cNvSpPr>
          <p:nvPr/>
        </p:nvSpPr>
        <p:spPr bwMode="auto">
          <a:xfrm>
            <a:off x="846082" y="2993999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55" name="Text Box 53"/>
          <p:cNvSpPr txBox="1">
            <a:spLocks noChangeArrowheads="1"/>
          </p:cNvSpPr>
          <p:nvPr/>
        </p:nvSpPr>
        <p:spPr bwMode="auto">
          <a:xfrm>
            <a:off x="2975464" y="2993999"/>
            <a:ext cx="96430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i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</a:p>
        </p:txBody>
      </p:sp>
      <p:sp>
        <p:nvSpPr>
          <p:cNvPr id="73" name="Text Box 60"/>
          <p:cNvSpPr txBox="1">
            <a:spLocks noChangeArrowheads="1"/>
          </p:cNvSpPr>
          <p:nvPr/>
        </p:nvSpPr>
        <p:spPr bwMode="auto">
          <a:xfrm>
            <a:off x="2852958" y="3376461"/>
            <a:ext cx="151947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a/ </a:t>
            </a:r>
            <a:r>
              <a:rPr lang="en-US" altLang="vi-VN" sz="2000" b="1" i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Cách 1: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3732714" y="3040157"/>
                <a:ext cx="107798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vi-VN" sz="2000" i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2714" y="3040157"/>
                <a:ext cx="1077987" cy="400110"/>
              </a:xfrm>
              <a:prstGeom prst="rect">
                <a:avLst/>
              </a:prstGeom>
              <a:blipFill>
                <a:blip r:embed="rId4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2915478" y="5075862"/>
            <a:ext cx="10326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000" b="1" i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Cách 2:</a:t>
            </a:r>
          </a:p>
        </p:txBody>
      </p:sp>
      <p:graphicFrame>
        <p:nvGraphicFramePr>
          <p:cNvPr id="96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8644781"/>
              </p:ext>
            </p:extLst>
          </p:nvPr>
        </p:nvGraphicFramePr>
        <p:xfrm>
          <a:off x="7683985" y="5094148"/>
          <a:ext cx="122872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00100" imgH="228600" progId="Equation.DSMT4">
                  <p:embed/>
                </p:oleObj>
              </mc:Choice>
              <mc:Fallback>
                <p:oleObj name="Equation" r:id="rId5" imgW="800100" imgH="228600" progId="Equation.DSMT4">
                  <p:embed/>
                  <p:pic>
                    <p:nvPicPr>
                      <p:cNvPr id="96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985" y="5094148"/>
                        <a:ext cx="1228725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" name="Object 64"/>
          <p:cNvGraphicFramePr>
            <a:graphicFrameLocks noChangeAspect="1"/>
          </p:cNvGraphicFramePr>
          <p:nvPr/>
        </p:nvGraphicFramePr>
        <p:xfrm>
          <a:off x="9017485" y="5094148"/>
          <a:ext cx="150177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77900" imgH="228600" progId="Equation.DSMT4">
                  <p:embed/>
                </p:oleObj>
              </mc:Choice>
              <mc:Fallback>
                <p:oleObj name="Equation" r:id="rId7" imgW="977900" imgH="228600" progId="Equation.DSMT4">
                  <p:embed/>
                  <p:pic>
                    <p:nvPicPr>
                      <p:cNvPr id="97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485" y="5094148"/>
                        <a:ext cx="1501775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8" name="Group 74"/>
          <p:cNvGrpSpPr>
            <a:grpSpLocks/>
          </p:cNvGrpSpPr>
          <p:nvPr/>
        </p:nvGrpSpPr>
        <p:grpSpPr bwMode="auto">
          <a:xfrm>
            <a:off x="9798534" y="4309924"/>
            <a:ext cx="331788" cy="784225"/>
            <a:chOff x="4500" y="2146"/>
            <a:chExt cx="209" cy="494"/>
          </a:xfrm>
        </p:grpSpPr>
        <p:graphicFrame>
          <p:nvGraphicFramePr>
            <p:cNvPr id="99" name="Object 65"/>
            <p:cNvGraphicFramePr>
              <a:graphicFrameLocks noChangeAspect="1"/>
            </p:cNvGraphicFramePr>
            <p:nvPr/>
          </p:nvGraphicFramePr>
          <p:xfrm>
            <a:off x="4500" y="2146"/>
            <a:ext cx="209" cy="2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215806" imgH="228501" progId="Equation.DSMT4">
                    <p:embed/>
                  </p:oleObj>
                </mc:Choice>
                <mc:Fallback>
                  <p:oleObj name="Equation" r:id="rId9" imgW="215806" imgH="228501" progId="Equation.DSMT4">
                    <p:embed/>
                    <p:pic>
                      <p:nvPicPr>
                        <p:cNvPr id="99" name="Object 6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00" y="2146"/>
                          <a:ext cx="209" cy="2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0" name="Line 68"/>
            <p:cNvSpPr>
              <a:spLocks noChangeShapeType="1"/>
            </p:cNvSpPr>
            <p:nvPr/>
          </p:nvSpPr>
          <p:spPr bwMode="auto">
            <a:xfrm flipV="1">
              <a:off x="4560" y="2352"/>
              <a:ext cx="0" cy="2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01" name="Group 75"/>
          <p:cNvGrpSpPr>
            <a:grpSpLocks/>
          </p:cNvGrpSpPr>
          <p:nvPr/>
        </p:nvGrpSpPr>
        <p:grpSpPr bwMode="auto">
          <a:xfrm>
            <a:off x="10427185" y="3341548"/>
            <a:ext cx="193675" cy="757238"/>
            <a:chOff x="4896" y="1536"/>
            <a:chExt cx="122" cy="477"/>
          </a:xfrm>
        </p:grpSpPr>
        <p:graphicFrame>
          <p:nvGraphicFramePr>
            <p:cNvPr id="102" name="Object 67"/>
            <p:cNvGraphicFramePr>
              <a:graphicFrameLocks noChangeAspect="1"/>
            </p:cNvGraphicFramePr>
            <p:nvPr/>
          </p:nvGraphicFramePr>
          <p:xfrm>
            <a:off x="4896" y="1536"/>
            <a:ext cx="122" cy="1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126780" imgH="164814" progId="Equation.DSMT4">
                    <p:embed/>
                  </p:oleObj>
                </mc:Choice>
                <mc:Fallback>
                  <p:oleObj name="Equation" r:id="rId11" imgW="126780" imgH="164814" progId="Equation.DSMT4">
                    <p:embed/>
                    <p:pic>
                      <p:nvPicPr>
                        <p:cNvPr id="102" name="Object 6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96" y="1536"/>
                          <a:ext cx="122" cy="1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" name="Line 70"/>
            <p:cNvSpPr>
              <a:spLocks noChangeShapeType="1"/>
            </p:cNvSpPr>
            <p:nvPr/>
          </p:nvSpPr>
          <p:spPr bwMode="auto">
            <a:xfrm flipV="1">
              <a:off x="4899" y="1725"/>
              <a:ext cx="0" cy="2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104" name="Group 76"/>
          <p:cNvGrpSpPr>
            <a:grpSpLocks/>
          </p:cNvGrpSpPr>
          <p:nvPr/>
        </p:nvGrpSpPr>
        <p:grpSpPr bwMode="auto">
          <a:xfrm>
            <a:off x="10003322" y="3693974"/>
            <a:ext cx="538162" cy="1452563"/>
            <a:chOff x="4629" y="1758"/>
            <a:chExt cx="339" cy="915"/>
          </a:xfrm>
        </p:grpSpPr>
        <p:sp>
          <p:nvSpPr>
            <p:cNvPr id="105" name="Line 69"/>
            <p:cNvSpPr>
              <a:spLocks noChangeShapeType="1"/>
            </p:cNvSpPr>
            <p:nvPr/>
          </p:nvSpPr>
          <p:spPr bwMode="auto">
            <a:xfrm flipV="1">
              <a:off x="4629" y="2385"/>
              <a:ext cx="0" cy="288"/>
            </a:xfrm>
            <a:prstGeom prst="line">
              <a:avLst/>
            </a:prstGeom>
            <a:noFill/>
            <a:ln w="9525">
              <a:solidFill>
                <a:srgbClr val="6600CC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6" name="Line 71"/>
            <p:cNvSpPr>
              <a:spLocks noChangeShapeType="1"/>
            </p:cNvSpPr>
            <p:nvPr/>
          </p:nvSpPr>
          <p:spPr bwMode="auto">
            <a:xfrm flipV="1">
              <a:off x="4968" y="1758"/>
              <a:ext cx="0" cy="288"/>
            </a:xfrm>
            <a:prstGeom prst="line">
              <a:avLst/>
            </a:prstGeom>
            <a:noFill/>
            <a:ln w="9525">
              <a:solidFill>
                <a:srgbClr val="6600CC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aphicFrame>
        <p:nvGraphicFramePr>
          <p:cNvPr id="107" name="Object 72"/>
          <p:cNvGraphicFramePr>
            <a:graphicFrameLocks noChangeAspect="1"/>
          </p:cNvGraphicFramePr>
          <p:nvPr/>
        </p:nvGraphicFramePr>
        <p:xfrm>
          <a:off x="10144610" y="4200386"/>
          <a:ext cx="468313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04536" imgH="393359" progId="Equation.DSMT4">
                  <p:embed/>
                </p:oleObj>
              </mc:Choice>
              <mc:Fallback>
                <p:oleObj name="Equation" r:id="rId13" imgW="304536" imgH="393359" progId="Equation.DSMT4">
                  <p:embed/>
                  <p:pic>
                    <p:nvPicPr>
                      <p:cNvPr id="107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44610" y="4200386"/>
                        <a:ext cx="468313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73"/>
          <p:cNvGraphicFramePr>
            <a:graphicFrameLocks noChangeAspect="1"/>
          </p:cNvGraphicFramePr>
          <p:nvPr/>
        </p:nvGraphicFramePr>
        <p:xfrm>
          <a:off x="10627209" y="3308211"/>
          <a:ext cx="81280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33169" imgH="228501" progId="Equation.DSMT4">
                  <p:embed/>
                </p:oleObj>
              </mc:Choice>
              <mc:Fallback>
                <p:oleObj name="Equation" r:id="rId15" imgW="533169" imgH="228501" progId="Equation.DSMT4">
                  <p:embed/>
                  <p:pic>
                    <p:nvPicPr>
                      <p:cNvPr id="108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7209" y="3308211"/>
                        <a:ext cx="812800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3" name="Straight Connector 112"/>
          <p:cNvCxnSpPr/>
          <p:nvPr/>
        </p:nvCxnSpPr>
        <p:spPr>
          <a:xfrm>
            <a:off x="7176052" y="3124973"/>
            <a:ext cx="0" cy="385892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3" name="Rectangle 92"/>
              <p:cNvSpPr/>
              <p:nvPr/>
            </p:nvSpPr>
            <p:spPr>
              <a:xfrm>
                <a:off x="4159888" y="3401616"/>
                <a:ext cx="252804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i="1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I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b="1" i="1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𝟔</m:t>
                    </m:r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𝑨</m:t>
                    </m:r>
                  </m:oMath>
                </a14:m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9888" y="3401616"/>
                <a:ext cx="2528048" cy="369332"/>
              </a:xfrm>
              <a:prstGeom prst="rect">
                <a:avLst/>
              </a:prstGeom>
              <a:blipFill>
                <a:blip r:embed="rId17"/>
                <a:stretch>
                  <a:fillRect l="-1928" t="-8197" b="-2459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4" name="Rectangle 113"/>
              <p:cNvSpPr/>
              <p:nvPr/>
            </p:nvSpPr>
            <p:spPr>
              <a:xfrm>
                <a:off x="3111736" y="3747168"/>
                <a:ext cx="1089398" cy="4898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đ</m:t>
                        </m:r>
                      </m:sub>
                    </m:sSub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den>
                    </m:f>
                  </m:oMath>
                </a14:m>
                <a:r>
                  <a:rPr lang="en-US" b="1" i="1" dirty="0">
                    <a:solidFill>
                      <a:srgbClr val="00B0F0"/>
                    </a:solidFill>
                  </a:rPr>
                  <a:t> </a:t>
                </a:r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114" name="Rectangle 1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1736" y="3747168"/>
                <a:ext cx="1089398" cy="489814"/>
              </a:xfrm>
              <a:prstGeom prst="rect">
                <a:avLst/>
              </a:prstGeom>
              <a:blipFill>
                <a:blip r:embed="rId18"/>
                <a:stretch>
                  <a:fillRect b="-25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5" name="Rectangle 114"/>
              <p:cNvSpPr/>
              <p:nvPr/>
            </p:nvSpPr>
            <p:spPr>
              <a:xfrm>
                <a:off x="4007751" y="3735883"/>
                <a:ext cx="679994" cy="5137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i="1" dirty="0">
                    <a:solidFill>
                      <a:srgbClr val="00B0F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b="1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b="1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1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b="1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115" name="Rectangle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7751" y="3735883"/>
                <a:ext cx="679994" cy="513795"/>
              </a:xfrm>
              <a:prstGeom prst="rect">
                <a:avLst/>
              </a:prstGeom>
              <a:blipFill>
                <a:blip r:embed="rId19"/>
                <a:stretch>
                  <a:fillRect l="-7143" b="-357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6" name="Rectangle 115"/>
              <p:cNvSpPr/>
              <p:nvPr/>
            </p:nvSpPr>
            <p:spPr>
              <a:xfrm>
                <a:off x="4556602" y="3747168"/>
                <a:ext cx="11624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dirty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𝟐𝟎</m:t>
                      </m:r>
                      <m:r>
                        <a:rPr lang="en-US" b="1" i="1" dirty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 (Ω)</m:t>
                      </m:r>
                    </m:oMath>
                  </m:oMathPara>
                </a14:m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116" name="Rectangle 1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6602" y="3747168"/>
                <a:ext cx="1162498" cy="369332"/>
              </a:xfrm>
              <a:prstGeom prst="rect">
                <a:avLst/>
              </a:prstGeom>
              <a:blipFill>
                <a:blip r:embed="rId20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7" name="Rectangle 116"/>
              <p:cNvSpPr/>
              <p:nvPr/>
            </p:nvSpPr>
            <p:spPr>
              <a:xfrm>
                <a:off x="3075129" y="4220709"/>
                <a:ext cx="314679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đ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117" name="Rectangle 1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5129" y="4220709"/>
                <a:ext cx="3146798" cy="369332"/>
              </a:xfrm>
              <a:prstGeom prst="rect">
                <a:avLst/>
              </a:prstGeom>
              <a:blipFill>
                <a:blip r:embed="rId21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8" name="Rectangle 117"/>
              <p:cNvSpPr/>
              <p:nvPr/>
            </p:nvSpPr>
            <p:spPr>
              <a:xfrm>
                <a:off x="2839501" y="4655556"/>
                <a:ext cx="202104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⇒ </m:t>
                          </m:r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đ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 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118" name="Rectangle 1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9501" y="4655556"/>
                <a:ext cx="2021046" cy="369332"/>
              </a:xfrm>
              <a:prstGeom prst="rect">
                <a:avLst/>
              </a:prstGeom>
              <a:blipFill>
                <a:blip r:embed="rId22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9" name="Rectangle 118"/>
          <p:cNvSpPr/>
          <p:nvPr/>
        </p:nvSpPr>
        <p:spPr>
          <a:xfrm>
            <a:off x="4599619" y="4651473"/>
            <a:ext cx="1152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00B0F0"/>
                </a:solidFill>
              </a:rPr>
              <a:t>= 20 – 7,5 </a:t>
            </a:r>
            <a:endParaRPr lang="vi-VN" b="1" i="1" dirty="0">
              <a:solidFill>
                <a:srgbClr val="00B0F0"/>
              </a:solidFill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5635373" y="4628224"/>
            <a:ext cx="1138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00B0F0"/>
                </a:solidFill>
              </a:rPr>
              <a:t>= 12,5 (</a:t>
            </a:r>
            <a:r>
              <a:rPr lang="el-GR" b="1" i="1" dirty="0">
                <a:solidFill>
                  <a:srgbClr val="00B0F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Ω</a:t>
            </a:r>
            <a:r>
              <a:rPr lang="en-US" b="1" i="1" dirty="0">
                <a:solidFill>
                  <a:srgbClr val="00B0F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vi-VN" b="1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1148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2" grpId="0"/>
      <p:bldP spid="3" grpId="0"/>
      <p:bldP spid="93" grpId="0"/>
      <p:bldP spid="114" grpId="0"/>
      <p:bldP spid="115" grpId="0"/>
      <p:bldP spid="116" grpId="0"/>
      <p:bldP spid="117" grpId="0"/>
      <p:bldP spid="118" grpId="0"/>
      <p:bldP spid="119" grpId="0"/>
      <p:bldP spid="1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51"/>
          <p:cNvSpPr txBox="1">
            <a:spLocks noChangeArrowheads="1"/>
          </p:cNvSpPr>
          <p:nvPr/>
        </p:nvSpPr>
        <p:spPr bwMode="auto">
          <a:xfrm>
            <a:off x="823229" y="463938"/>
            <a:ext cx="10598282" cy="26161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Bài 2: </a:t>
            </a:r>
            <a:r>
              <a:rPr lang="en-US" altLang="vi-VN" sz="2000" b="1" i="1" dirty="0">
                <a:latin typeface="Times New Roman" panose="02020603050405020304" pitchFamily="18" charset="0"/>
              </a:rPr>
              <a:t>Một bóng đèn khi sáng bình thường có điện trở là 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vi-VN" sz="2000" b="1" i="1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= 7,5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 </a:t>
            </a:r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và cường độ dòng điện chạy qua đèn khi đó là 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vi-VN" sz="20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0,6A</a:t>
            </a:r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Bóng đèn này được mắc nối tiếp với một biến trở và chúng được mắc vào hiệu điện thế 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= 12V </a:t>
            </a:r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như sơ đồ hình bên</a:t>
            </a:r>
          </a:p>
          <a:p>
            <a:pPr algn="just" eaLnBrk="1" hangingPunct="1"/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a/ Phải điều chỉnh biến trở có trị số 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sz="20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là bao nhiêu </a:t>
            </a:r>
          </a:p>
          <a:p>
            <a:pPr algn="just" eaLnBrk="1" hangingPunct="1"/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để bóng đèn sáng bình thường?</a:t>
            </a:r>
          </a:p>
          <a:p>
            <a:pPr algn="just" eaLnBrk="1" hangingPunct="1"/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b/ Biến trở này có điện trở lớn nhất là 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sz="20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30Ω </a:t>
            </a:r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</a:p>
          <a:p>
            <a:pPr algn="just" eaLnBrk="1" hangingPunct="1"/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cuộn dây dẫn được làm bằng hợp kim nikêlin có tiết </a:t>
            </a:r>
          </a:p>
          <a:p>
            <a:pPr algn="just" eaLnBrk="1" hangingPunct="1"/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diện 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= 1mm</a:t>
            </a:r>
            <a:r>
              <a:rPr lang="en-US" altLang="vi-VN" sz="20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Tính 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 dài </a:t>
            </a:r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của dây dẫn dùng làm biến trở này.</a:t>
            </a:r>
            <a:r>
              <a:rPr lang="en-US" altLang="vi-VN" sz="2000" b="1" i="1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5254994" y="-5802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VẬN DỤNG:</a:t>
            </a:r>
          </a:p>
        </p:txBody>
      </p:sp>
      <p:grpSp>
        <p:nvGrpSpPr>
          <p:cNvPr id="115775" name="Group 63"/>
          <p:cNvGrpSpPr>
            <a:grpSpLocks/>
          </p:cNvGrpSpPr>
          <p:nvPr/>
        </p:nvGrpSpPr>
        <p:grpSpPr bwMode="auto">
          <a:xfrm>
            <a:off x="8216348" y="1093648"/>
            <a:ext cx="3224213" cy="1943100"/>
            <a:chOff x="144" y="2352"/>
            <a:chExt cx="2031" cy="1224"/>
          </a:xfrm>
        </p:grpSpPr>
        <p:sp>
          <p:nvSpPr>
            <p:cNvPr id="4106" name="Text Box 46"/>
            <p:cNvSpPr txBox="1">
              <a:spLocks noChangeArrowheads="1"/>
            </p:cNvSpPr>
            <p:nvPr/>
          </p:nvSpPr>
          <p:spPr bwMode="auto">
            <a:xfrm>
              <a:off x="1104" y="2352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i="1"/>
                <a:t>U</a:t>
              </a:r>
            </a:p>
          </p:txBody>
        </p:sp>
        <p:grpSp>
          <p:nvGrpSpPr>
            <p:cNvPr id="4107" name="Group 61"/>
            <p:cNvGrpSpPr>
              <a:grpSpLocks/>
            </p:cNvGrpSpPr>
            <p:nvPr/>
          </p:nvGrpSpPr>
          <p:grpSpPr bwMode="auto">
            <a:xfrm>
              <a:off x="144" y="2496"/>
              <a:ext cx="2031" cy="1080"/>
              <a:chOff x="144" y="2496"/>
              <a:chExt cx="2031" cy="1080"/>
            </a:xfrm>
          </p:grpSpPr>
          <p:sp>
            <p:nvSpPr>
              <p:cNvPr id="4108" name="Line 34"/>
              <p:cNvSpPr>
                <a:spLocks noChangeShapeType="1"/>
              </p:cNvSpPr>
              <p:nvPr/>
            </p:nvSpPr>
            <p:spPr bwMode="auto">
              <a:xfrm>
                <a:off x="1059" y="3264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grpSp>
            <p:nvGrpSpPr>
              <p:cNvPr id="4109" name="Group 26"/>
              <p:cNvGrpSpPr>
                <a:grpSpLocks/>
              </p:cNvGrpSpPr>
              <p:nvPr/>
            </p:nvGrpSpPr>
            <p:grpSpPr bwMode="auto">
              <a:xfrm>
                <a:off x="1596" y="3138"/>
                <a:ext cx="240" cy="231"/>
                <a:chOff x="3759" y="3369"/>
                <a:chExt cx="240" cy="231"/>
              </a:xfrm>
            </p:grpSpPr>
            <p:sp>
              <p:nvSpPr>
                <p:cNvPr id="4136" name="Oval 23"/>
                <p:cNvSpPr>
                  <a:spLocks noChangeArrowheads="1"/>
                </p:cNvSpPr>
                <p:nvPr/>
              </p:nvSpPr>
              <p:spPr bwMode="auto">
                <a:xfrm>
                  <a:off x="3792" y="3408"/>
                  <a:ext cx="144" cy="144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vi-VN" i="1"/>
                </a:p>
              </p:txBody>
            </p:sp>
            <p:sp>
              <p:nvSpPr>
                <p:cNvPr id="4137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3759" y="3369"/>
                  <a:ext cx="240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i="1"/>
                    <a:t>X</a:t>
                  </a:r>
                </a:p>
              </p:txBody>
            </p:sp>
          </p:grpSp>
          <p:grpSp>
            <p:nvGrpSpPr>
              <p:cNvPr id="4110" name="Group 33"/>
              <p:cNvGrpSpPr>
                <a:grpSpLocks/>
              </p:cNvGrpSpPr>
              <p:nvPr/>
            </p:nvGrpSpPr>
            <p:grpSpPr bwMode="auto">
              <a:xfrm>
                <a:off x="531" y="3063"/>
                <a:ext cx="534" cy="297"/>
                <a:chOff x="3168" y="3438"/>
                <a:chExt cx="534" cy="297"/>
              </a:xfrm>
            </p:grpSpPr>
            <p:sp>
              <p:nvSpPr>
                <p:cNvPr id="4132" name="Rectangle 27"/>
                <p:cNvSpPr>
                  <a:spLocks noChangeArrowheads="1"/>
                </p:cNvSpPr>
                <p:nvPr/>
              </p:nvSpPr>
              <p:spPr bwMode="auto">
                <a:xfrm>
                  <a:off x="3168" y="3591"/>
                  <a:ext cx="336" cy="14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vi-VN" i="1"/>
                </a:p>
              </p:txBody>
            </p:sp>
            <p:sp>
              <p:nvSpPr>
                <p:cNvPr id="4133" name="Line 29"/>
                <p:cNvSpPr>
                  <a:spLocks noChangeShapeType="1"/>
                </p:cNvSpPr>
                <p:nvPr/>
              </p:nvSpPr>
              <p:spPr bwMode="auto">
                <a:xfrm>
                  <a:off x="3318" y="3444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i="1"/>
                </a:p>
              </p:txBody>
            </p:sp>
            <p:sp>
              <p:nvSpPr>
                <p:cNvPr id="4134" name="Line 30"/>
                <p:cNvSpPr>
                  <a:spLocks noChangeShapeType="1"/>
                </p:cNvSpPr>
                <p:nvPr/>
              </p:nvSpPr>
              <p:spPr bwMode="auto">
                <a:xfrm>
                  <a:off x="3312" y="3438"/>
                  <a:ext cx="3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i="1"/>
                </a:p>
              </p:txBody>
            </p:sp>
            <p:sp>
              <p:nvSpPr>
                <p:cNvPr id="4135" name="Line 32"/>
                <p:cNvSpPr>
                  <a:spLocks noChangeShapeType="1"/>
                </p:cNvSpPr>
                <p:nvPr/>
              </p:nvSpPr>
              <p:spPr bwMode="auto">
                <a:xfrm>
                  <a:off x="3702" y="3438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i="1"/>
                </a:p>
              </p:txBody>
            </p:sp>
          </p:grpSp>
          <p:sp>
            <p:nvSpPr>
              <p:cNvPr id="4111" name="Line 35"/>
              <p:cNvSpPr>
                <a:spLocks noChangeShapeType="1"/>
              </p:cNvSpPr>
              <p:nvPr/>
            </p:nvSpPr>
            <p:spPr bwMode="auto">
              <a:xfrm>
                <a:off x="150" y="3264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12" name="Line 37"/>
              <p:cNvSpPr>
                <a:spLocks noChangeShapeType="1"/>
              </p:cNvSpPr>
              <p:nvPr/>
            </p:nvSpPr>
            <p:spPr bwMode="auto">
              <a:xfrm>
                <a:off x="1779" y="3264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13" name="Line 38"/>
              <p:cNvSpPr>
                <a:spLocks noChangeShapeType="1"/>
              </p:cNvSpPr>
              <p:nvPr/>
            </p:nvSpPr>
            <p:spPr bwMode="auto">
              <a:xfrm>
                <a:off x="144" y="2592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14" name="Line 39"/>
              <p:cNvSpPr>
                <a:spLocks noChangeShapeType="1"/>
              </p:cNvSpPr>
              <p:nvPr/>
            </p:nvSpPr>
            <p:spPr bwMode="auto">
              <a:xfrm>
                <a:off x="2175" y="2592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15" name="Line 40"/>
              <p:cNvSpPr>
                <a:spLocks noChangeShapeType="1"/>
              </p:cNvSpPr>
              <p:nvPr/>
            </p:nvSpPr>
            <p:spPr bwMode="auto">
              <a:xfrm>
                <a:off x="147" y="2592"/>
                <a:ext cx="9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16" name="Line 41"/>
              <p:cNvSpPr>
                <a:spLocks noChangeShapeType="1"/>
              </p:cNvSpPr>
              <p:nvPr/>
            </p:nvSpPr>
            <p:spPr bwMode="auto">
              <a:xfrm>
                <a:off x="1260" y="2589"/>
                <a:ext cx="9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17" name="Oval 42"/>
              <p:cNvSpPr>
                <a:spLocks noChangeArrowheads="1"/>
              </p:cNvSpPr>
              <p:nvPr/>
            </p:nvSpPr>
            <p:spPr bwMode="auto">
              <a:xfrm>
                <a:off x="1059" y="2565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vi-VN" i="1"/>
              </a:p>
            </p:txBody>
          </p:sp>
          <p:sp>
            <p:nvSpPr>
              <p:cNvPr id="4118" name="Oval 43"/>
              <p:cNvSpPr>
                <a:spLocks noChangeArrowheads="1"/>
              </p:cNvSpPr>
              <p:nvPr/>
            </p:nvSpPr>
            <p:spPr bwMode="auto">
              <a:xfrm>
                <a:off x="1227" y="2571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vi-VN" i="1"/>
              </a:p>
            </p:txBody>
          </p:sp>
          <p:sp>
            <p:nvSpPr>
              <p:cNvPr id="4119" name="Line 44"/>
              <p:cNvSpPr>
                <a:spLocks noChangeShapeType="1"/>
              </p:cNvSpPr>
              <p:nvPr/>
            </p:nvSpPr>
            <p:spPr bwMode="auto">
              <a:xfrm flipH="1">
                <a:off x="1011" y="2496"/>
                <a:ext cx="14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20" name="Line 45"/>
              <p:cNvSpPr>
                <a:spLocks noChangeShapeType="1"/>
              </p:cNvSpPr>
              <p:nvPr/>
            </p:nvSpPr>
            <p:spPr bwMode="auto">
              <a:xfrm flipH="1">
                <a:off x="1170" y="2502"/>
                <a:ext cx="14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21" name="Text Box 47"/>
              <p:cNvSpPr txBox="1">
                <a:spLocks noChangeArrowheads="1"/>
              </p:cNvSpPr>
              <p:nvPr/>
            </p:nvSpPr>
            <p:spPr bwMode="auto">
              <a:xfrm>
                <a:off x="936" y="2613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 i="1"/>
                  <a:t>+</a:t>
                </a:r>
              </a:p>
            </p:txBody>
          </p:sp>
          <p:sp>
            <p:nvSpPr>
              <p:cNvPr id="4122" name="Text Box 48"/>
              <p:cNvSpPr txBox="1">
                <a:spLocks noChangeArrowheads="1"/>
              </p:cNvSpPr>
              <p:nvPr/>
            </p:nvSpPr>
            <p:spPr bwMode="auto">
              <a:xfrm>
                <a:off x="1185" y="2574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 i="1"/>
                  <a:t>-</a:t>
                </a:r>
              </a:p>
            </p:txBody>
          </p:sp>
          <p:sp>
            <p:nvSpPr>
              <p:cNvPr id="4123" name="Text Box 49"/>
              <p:cNvSpPr txBox="1">
                <a:spLocks noChangeArrowheads="1"/>
              </p:cNvSpPr>
              <p:nvPr/>
            </p:nvSpPr>
            <p:spPr bwMode="auto">
              <a:xfrm>
                <a:off x="576" y="3345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 i="1"/>
                  <a:t>R</a:t>
                </a:r>
                <a:r>
                  <a:rPr lang="en-US" altLang="vi-VN" i="1" baseline="-25000"/>
                  <a:t>2</a:t>
                </a:r>
                <a:endParaRPr lang="en-US" altLang="vi-VN" i="1"/>
              </a:p>
            </p:txBody>
          </p:sp>
          <p:sp>
            <p:nvSpPr>
              <p:cNvPr id="4124" name="Text Box 50"/>
              <p:cNvSpPr txBox="1">
                <a:spLocks noChangeArrowheads="1"/>
              </p:cNvSpPr>
              <p:nvPr/>
            </p:nvSpPr>
            <p:spPr bwMode="auto">
              <a:xfrm>
                <a:off x="1611" y="3315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 i="1"/>
                  <a:t>R</a:t>
                </a:r>
                <a:r>
                  <a:rPr lang="en-US" altLang="vi-VN" i="1" baseline="-25000"/>
                  <a:t>1</a:t>
                </a:r>
                <a:endParaRPr lang="en-US" altLang="vi-VN" i="1"/>
              </a:p>
            </p:txBody>
          </p:sp>
          <p:sp>
            <p:nvSpPr>
              <p:cNvPr id="4125" name="Line 51"/>
              <p:cNvSpPr>
                <a:spLocks noChangeShapeType="1"/>
              </p:cNvSpPr>
              <p:nvPr/>
            </p:nvSpPr>
            <p:spPr bwMode="auto">
              <a:xfrm flipH="1">
                <a:off x="387" y="259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26" name="Line 52"/>
              <p:cNvSpPr>
                <a:spLocks noChangeShapeType="1"/>
              </p:cNvSpPr>
              <p:nvPr/>
            </p:nvSpPr>
            <p:spPr bwMode="auto">
              <a:xfrm flipH="1">
                <a:off x="1635" y="259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27" name="Text Box 53"/>
              <p:cNvSpPr txBox="1">
                <a:spLocks noChangeArrowheads="1"/>
              </p:cNvSpPr>
              <p:nvPr/>
            </p:nvSpPr>
            <p:spPr bwMode="auto">
              <a:xfrm>
                <a:off x="375" y="2559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 i="1">
                    <a:latin typeface=".VnTimeH" panose="020B7200000000000000" pitchFamily="34" charset="0"/>
                  </a:rPr>
                  <a:t>I</a:t>
                </a:r>
              </a:p>
            </p:txBody>
          </p:sp>
          <p:sp>
            <p:nvSpPr>
              <p:cNvPr id="4128" name="Line 54"/>
              <p:cNvSpPr>
                <a:spLocks noChangeShapeType="1"/>
              </p:cNvSpPr>
              <p:nvPr/>
            </p:nvSpPr>
            <p:spPr bwMode="auto">
              <a:xfrm flipH="1">
                <a:off x="243" y="3264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29" name="Line 55"/>
              <p:cNvSpPr>
                <a:spLocks noChangeShapeType="1"/>
              </p:cNvSpPr>
              <p:nvPr/>
            </p:nvSpPr>
            <p:spPr bwMode="auto">
              <a:xfrm flipH="1">
                <a:off x="1383" y="3270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30" name="Text Box 56"/>
              <p:cNvSpPr txBox="1">
                <a:spLocks noChangeArrowheads="1"/>
              </p:cNvSpPr>
              <p:nvPr/>
            </p:nvSpPr>
            <p:spPr bwMode="auto">
              <a:xfrm>
                <a:off x="306" y="3024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 i="1">
                    <a:latin typeface=".VnTimeH" panose="020B7200000000000000" pitchFamily="34" charset="0"/>
                  </a:rPr>
                  <a:t>I</a:t>
                </a:r>
                <a:r>
                  <a:rPr lang="en-US" altLang="vi-VN" i="1" baseline="-25000"/>
                  <a:t>2</a:t>
                </a:r>
                <a:endParaRPr lang="en-US" altLang="vi-VN" i="1"/>
              </a:p>
            </p:txBody>
          </p:sp>
          <p:sp>
            <p:nvSpPr>
              <p:cNvPr id="4131" name="Text Box 57"/>
              <p:cNvSpPr txBox="1">
                <a:spLocks noChangeArrowheads="1"/>
              </p:cNvSpPr>
              <p:nvPr/>
            </p:nvSpPr>
            <p:spPr bwMode="auto">
              <a:xfrm>
                <a:off x="1404" y="3045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 i="1">
                    <a:latin typeface=".VnTimeH" panose="020B7200000000000000" pitchFamily="34" charset="0"/>
                  </a:rPr>
                  <a:t>I</a:t>
                </a:r>
                <a:r>
                  <a:rPr lang="en-US" altLang="vi-VN" i="1" baseline="-25000"/>
                  <a:t>1</a:t>
                </a:r>
                <a:endParaRPr lang="en-US" altLang="vi-VN" i="1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2" name="Rectangle 51"/>
              <p:cNvSpPr/>
              <p:nvPr/>
            </p:nvSpPr>
            <p:spPr>
              <a:xfrm>
                <a:off x="823229" y="3266387"/>
                <a:ext cx="2006876" cy="35534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0480" marR="30480">
                  <a:spcAft>
                    <a:spcPts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7,5 Ω</a:t>
                </a:r>
              </a:p>
              <a:p>
                <a:pPr marL="30480" marR="30480"/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=0,6A</a:t>
                </a:r>
              </a:p>
              <a:p>
                <a:pPr marL="30480" marR="30480"/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U=12V</a:t>
                </a:r>
              </a:p>
              <a:p>
                <a:pPr marL="30480" marR="30480"/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a/ đèn sáng </a:t>
                </a:r>
              </a:p>
              <a:p>
                <a:pPr marL="30480" marR="30480"/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bình thường</a:t>
                </a:r>
              </a:p>
              <a:p>
                <a:pPr marL="30480" marR="30480"/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0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?</a:t>
                </a:r>
              </a:p>
              <a:p>
                <a:pPr marL="30480" marR="30480"/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b/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30 Ω</a:t>
                </a:r>
              </a:p>
              <a:p>
                <a:pPr marL="30480" marR="30480"/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ρ = 12.10</a:t>
                </a:r>
                <a:r>
                  <a:rPr lang="en-US" sz="2000" b="1" i="1" baseline="30000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-6</a:t>
                </a:r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Ω.m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 = 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𝒎𝒎</m:t>
                        </m:r>
                      </m:e>
                      <m:sup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= 10</a:t>
                </a:r>
                <a:r>
                  <a:rPr lang="en-US" sz="2000" b="1" i="1" baseline="30000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400" b="1" i="1" dirty="0">
                    <a:solidFill>
                      <a:srgbClr val="FF000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4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 = ?</a:t>
                </a:r>
              </a:p>
            </p:txBody>
          </p:sp>
        </mc:Choice>
        <mc:Fallback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229" y="3266387"/>
                <a:ext cx="2006876" cy="3553409"/>
              </a:xfrm>
              <a:prstGeom prst="rect">
                <a:avLst/>
              </a:prstGeom>
              <a:blipFill>
                <a:blip r:embed="rId3"/>
                <a:stretch>
                  <a:fillRect l="-3040" t="-1029" b="-308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/>
          <p:cNvCxnSpPr/>
          <p:nvPr/>
        </p:nvCxnSpPr>
        <p:spPr>
          <a:xfrm>
            <a:off x="2915478" y="3036749"/>
            <a:ext cx="0" cy="394714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 Box 53"/>
          <p:cNvSpPr txBox="1">
            <a:spLocks noChangeArrowheads="1"/>
          </p:cNvSpPr>
          <p:nvPr/>
        </p:nvSpPr>
        <p:spPr bwMode="auto">
          <a:xfrm>
            <a:off x="846082" y="2993999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i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55" name="Text Box 53"/>
          <p:cNvSpPr txBox="1">
            <a:spLocks noChangeArrowheads="1"/>
          </p:cNvSpPr>
          <p:nvPr/>
        </p:nvSpPr>
        <p:spPr bwMode="auto">
          <a:xfrm>
            <a:off x="2975464" y="2993999"/>
            <a:ext cx="96430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i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</a:p>
        </p:txBody>
      </p:sp>
      <p:sp>
        <p:nvSpPr>
          <p:cNvPr id="73" name="Text Box 60"/>
          <p:cNvSpPr txBox="1">
            <a:spLocks noChangeArrowheads="1"/>
          </p:cNvSpPr>
          <p:nvPr/>
        </p:nvSpPr>
        <p:spPr bwMode="auto">
          <a:xfrm>
            <a:off x="2852958" y="3376461"/>
            <a:ext cx="151947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a/ </a:t>
            </a:r>
            <a:r>
              <a:rPr lang="en-US" altLang="vi-VN" sz="2000" b="1" i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Cách 1: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5" name="Text Box 63"/>
              <p:cNvSpPr txBox="1">
                <a:spLocks noChangeArrowheads="1"/>
              </p:cNvSpPr>
              <p:nvPr/>
            </p:nvSpPr>
            <p:spPr bwMode="auto">
              <a:xfrm>
                <a:off x="3000851" y="6391506"/>
                <a:ext cx="457200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2000" b="1" i="1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Điện trở R</a:t>
                </a:r>
                <a:r>
                  <a:rPr lang="en-US" altLang="vi-VN" sz="2000" b="1" i="1" baseline="-25000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2</a:t>
                </a:r>
                <a:r>
                  <a:rPr lang="en-US" altLang="vi-VN" sz="2000" b="1" i="1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 là: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000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12,5 Ω</a:t>
                </a:r>
              </a:p>
            </p:txBody>
          </p:sp>
        </mc:Choice>
        <mc:Fallback>
          <p:sp>
            <p:nvSpPr>
              <p:cNvPr id="75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00851" y="6391506"/>
                <a:ext cx="4572000" cy="400110"/>
              </a:xfrm>
              <a:prstGeom prst="rect">
                <a:avLst/>
              </a:prstGeom>
              <a:blipFill>
                <a:blip r:embed="rId4"/>
                <a:stretch>
                  <a:fillRect l="-1333" t="-7576" b="-2575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3732714" y="3040157"/>
                <a:ext cx="107798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vi-VN" sz="2000" i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2714" y="3040157"/>
                <a:ext cx="1077987" cy="400110"/>
              </a:xfrm>
              <a:prstGeom prst="rect">
                <a:avLst/>
              </a:prstGeom>
              <a:blipFill>
                <a:blip r:embed="rId5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7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9244747"/>
              </p:ext>
            </p:extLst>
          </p:nvPr>
        </p:nvGraphicFramePr>
        <p:xfrm>
          <a:off x="8396071" y="5600667"/>
          <a:ext cx="838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45863" imgH="431613" progId="Equation.DSMT4">
                  <p:embed/>
                </p:oleObj>
              </mc:Choice>
              <mc:Fallback>
                <p:oleObj name="Equation" r:id="rId6" imgW="545863" imgH="431613" progId="Equation.DSMT4">
                  <p:embed/>
                  <p:pic>
                    <p:nvPicPr>
                      <p:cNvPr id="77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6071" y="5600667"/>
                        <a:ext cx="8382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5571597"/>
              </p:ext>
            </p:extLst>
          </p:nvPr>
        </p:nvGraphicFramePr>
        <p:xfrm>
          <a:off x="8891372" y="4814854"/>
          <a:ext cx="41116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584" imgH="228501" progId="Equation.DSMT4">
                  <p:embed/>
                </p:oleObj>
              </mc:Choice>
              <mc:Fallback>
                <p:oleObj name="Equation" r:id="rId8" imgW="266584" imgH="228501" progId="Equation.DSMT4">
                  <p:embed/>
                  <p:pic>
                    <p:nvPicPr>
                      <p:cNvPr id="78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1372" y="4814854"/>
                        <a:ext cx="411163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3319794"/>
              </p:ext>
            </p:extLst>
          </p:nvPr>
        </p:nvGraphicFramePr>
        <p:xfrm>
          <a:off x="10148672" y="4376704"/>
          <a:ext cx="86042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58800" imgH="228600" progId="Equation.DSMT4">
                  <p:embed/>
                </p:oleObj>
              </mc:Choice>
              <mc:Fallback>
                <p:oleObj name="Equation" r:id="rId10" imgW="558800" imgH="228600" progId="Equation.DSMT4">
                  <p:embed/>
                  <p:pic>
                    <p:nvPicPr>
                      <p:cNvPr id="79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48672" y="4376704"/>
                        <a:ext cx="860425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" name="Line 48"/>
          <p:cNvSpPr>
            <a:spLocks noChangeShapeType="1"/>
          </p:cNvSpPr>
          <p:nvPr/>
        </p:nvSpPr>
        <p:spPr bwMode="auto">
          <a:xfrm flipH="1" flipV="1">
            <a:off x="8815171" y="5172042"/>
            <a:ext cx="152400" cy="3810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i="1"/>
          </a:p>
        </p:txBody>
      </p:sp>
      <p:grpSp>
        <p:nvGrpSpPr>
          <p:cNvPr id="81" name="Group 49"/>
          <p:cNvGrpSpPr>
            <a:grpSpLocks/>
          </p:cNvGrpSpPr>
          <p:nvPr/>
        </p:nvGrpSpPr>
        <p:grpSpPr bwMode="auto">
          <a:xfrm>
            <a:off x="8662771" y="4376704"/>
            <a:ext cx="1455738" cy="1200150"/>
            <a:chOff x="3552" y="2172"/>
            <a:chExt cx="917" cy="756"/>
          </a:xfrm>
        </p:grpSpPr>
        <p:graphicFrame>
          <p:nvGraphicFramePr>
            <p:cNvPr id="82" name="Object 50"/>
            <p:cNvGraphicFramePr>
              <a:graphicFrameLocks noChangeAspect="1"/>
            </p:cNvGraphicFramePr>
            <p:nvPr/>
          </p:nvGraphicFramePr>
          <p:xfrm>
            <a:off x="4272" y="2172"/>
            <a:ext cx="197" cy="2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03112" imgH="228501" progId="Equation.DSMT4">
                    <p:embed/>
                  </p:oleObj>
                </mc:Choice>
                <mc:Fallback>
                  <p:oleObj name="Equation" r:id="rId12" imgW="203112" imgH="228501" progId="Equation.DSMT4">
                    <p:embed/>
                    <p:pic>
                      <p:nvPicPr>
                        <p:cNvPr id="82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72" y="2172"/>
                          <a:ext cx="197" cy="2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3" name="Object 51"/>
            <p:cNvGraphicFramePr>
              <a:graphicFrameLocks noChangeAspect="1"/>
            </p:cNvGraphicFramePr>
            <p:nvPr/>
          </p:nvGraphicFramePr>
          <p:xfrm>
            <a:off x="3552" y="2448"/>
            <a:ext cx="160" cy="2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165028" imgH="228501" progId="Equation.DSMT4">
                    <p:embed/>
                  </p:oleObj>
                </mc:Choice>
                <mc:Fallback>
                  <p:oleObj name="Equation" r:id="rId14" imgW="165028" imgH="228501" progId="Equation.DSMT4">
                    <p:embed/>
                    <p:pic>
                      <p:nvPicPr>
                        <p:cNvPr id="83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52" y="2448"/>
                          <a:ext cx="160" cy="2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4" name="Line 52"/>
            <p:cNvSpPr>
              <a:spLocks noChangeShapeType="1"/>
            </p:cNvSpPr>
            <p:nvPr/>
          </p:nvSpPr>
          <p:spPr bwMode="auto">
            <a:xfrm flipH="1" flipV="1">
              <a:off x="3579" y="2667"/>
              <a:ext cx="96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/>
            </a:p>
          </p:txBody>
        </p:sp>
        <p:sp>
          <p:nvSpPr>
            <p:cNvPr id="85" name="Line 53"/>
            <p:cNvSpPr>
              <a:spLocks noChangeShapeType="1"/>
            </p:cNvSpPr>
            <p:nvPr/>
          </p:nvSpPr>
          <p:spPr bwMode="auto">
            <a:xfrm flipV="1">
              <a:off x="3888" y="2352"/>
              <a:ext cx="432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/>
            </a:p>
          </p:txBody>
        </p:sp>
      </p:grpSp>
      <p:sp>
        <p:nvSpPr>
          <p:cNvPr id="86" name="Line 54"/>
          <p:cNvSpPr>
            <a:spLocks noChangeShapeType="1"/>
          </p:cNvSpPr>
          <p:nvPr/>
        </p:nvSpPr>
        <p:spPr bwMode="auto">
          <a:xfrm flipV="1">
            <a:off x="9262846" y="4700554"/>
            <a:ext cx="685800" cy="914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i="1"/>
          </a:p>
        </p:txBody>
      </p:sp>
      <p:grpSp>
        <p:nvGrpSpPr>
          <p:cNvPr id="87" name="Group 55"/>
          <p:cNvGrpSpPr>
            <a:grpSpLocks/>
          </p:cNvGrpSpPr>
          <p:nvPr/>
        </p:nvGrpSpPr>
        <p:grpSpPr bwMode="auto">
          <a:xfrm>
            <a:off x="10701121" y="3671854"/>
            <a:ext cx="293688" cy="719138"/>
            <a:chOff x="4836" y="1728"/>
            <a:chExt cx="185" cy="453"/>
          </a:xfrm>
        </p:grpSpPr>
        <p:graphicFrame>
          <p:nvGraphicFramePr>
            <p:cNvPr id="88" name="Object 56"/>
            <p:cNvGraphicFramePr>
              <a:graphicFrameLocks noChangeAspect="1"/>
            </p:cNvGraphicFramePr>
            <p:nvPr/>
          </p:nvGraphicFramePr>
          <p:xfrm>
            <a:off x="4836" y="1728"/>
            <a:ext cx="185" cy="2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190500" imgH="228600" progId="Equation.DSMT4">
                    <p:embed/>
                  </p:oleObj>
                </mc:Choice>
                <mc:Fallback>
                  <p:oleObj name="Equation" r:id="rId16" imgW="190500" imgH="228600" progId="Equation.DSMT4">
                    <p:embed/>
                    <p:pic>
                      <p:nvPicPr>
                        <p:cNvPr id="88" name="Object 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36" y="1728"/>
                          <a:ext cx="185" cy="2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9" name="Line 57"/>
            <p:cNvSpPr>
              <a:spLocks noChangeShapeType="1"/>
            </p:cNvSpPr>
            <p:nvPr/>
          </p:nvSpPr>
          <p:spPr bwMode="auto">
            <a:xfrm flipV="1">
              <a:off x="4896" y="1941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/>
            </a:p>
          </p:txBody>
        </p:sp>
      </p:grpSp>
      <p:sp>
        <p:nvSpPr>
          <p:cNvPr id="90" name="Line 58"/>
          <p:cNvSpPr>
            <a:spLocks noChangeShapeType="1"/>
          </p:cNvSpPr>
          <p:nvPr/>
        </p:nvSpPr>
        <p:spPr bwMode="auto">
          <a:xfrm flipV="1">
            <a:off x="10877334" y="4048092"/>
            <a:ext cx="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i="1"/>
          </a:p>
        </p:txBody>
      </p:sp>
      <p:graphicFrame>
        <p:nvGraphicFramePr>
          <p:cNvPr id="91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2420444"/>
              </p:ext>
            </p:extLst>
          </p:nvPr>
        </p:nvGraphicFramePr>
        <p:xfrm>
          <a:off x="11001160" y="3676617"/>
          <a:ext cx="64452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19100" imgH="228600" progId="Equation.DSMT4">
                  <p:embed/>
                </p:oleObj>
              </mc:Choice>
              <mc:Fallback>
                <p:oleObj name="Equation" r:id="rId18" imgW="419100" imgH="228600" progId="Equation.DSMT4">
                  <p:embed/>
                  <p:pic>
                    <p:nvPicPr>
                      <p:cNvPr id="91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01160" y="3676617"/>
                        <a:ext cx="644525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2968317" y="5110188"/>
            <a:ext cx="10326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000" b="1" i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Cách 2:</a:t>
            </a:r>
          </a:p>
        </p:txBody>
      </p:sp>
      <p:cxnSp>
        <p:nvCxnSpPr>
          <p:cNvPr id="113" name="Straight Connector 112"/>
          <p:cNvCxnSpPr/>
          <p:nvPr/>
        </p:nvCxnSpPr>
        <p:spPr>
          <a:xfrm>
            <a:off x="7176052" y="3124973"/>
            <a:ext cx="0" cy="385892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3" name="Rectangle 92"/>
              <p:cNvSpPr/>
              <p:nvPr/>
            </p:nvSpPr>
            <p:spPr>
              <a:xfrm>
                <a:off x="3884135" y="5123608"/>
                <a:ext cx="357047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b="1" i="1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b="1" i="1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.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4135" y="5123608"/>
                <a:ext cx="3570472" cy="369332"/>
              </a:xfrm>
              <a:prstGeom prst="rect">
                <a:avLst/>
              </a:prstGeom>
              <a:blipFill>
                <a:blip r:embed="rId20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4" name="Rectangle 113"/>
              <p:cNvSpPr/>
              <p:nvPr/>
            </p:nvSpPr>
            <p:spPr>
              <a:xfrm>
                <a:off x="3866703" y="5893370"/>
                <a:ext cx="1089398" cy="5295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i="1" dirty="0"/>
                  <a:t> </a:t>
                </a:r>
                <a:endParaRPr lang="vi-VN" i="1" dirty="0"/>
              </a:p>
            </p:txBody>
          </p:sp>
        </mc:Choice>
        <mc:Fallback>
          <p:sp>
            <p:nvSpPr>
              <p:cNvPr id="114" name="Rectangle 1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6703" y="5893370"/>
                <a:ext cx="1089398" cy="529569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5" name="Rectangle 114"/>
              <p:cNvSpPr/>
              <p:nvPr/>
            </p:nvSpPr>
            <p:spPr>
              <a:xfrm>
                <a:off x="4762718" y="5882085"/>
                <a:ext cx="673582" cy="5067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i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7,5</m:t>
                        </m:r>
                      </m:num>
                      <m:den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0,6 </m:t>
                        </m:r>
                      </m:den>
                    </m:f>
                  </m:oMath>
                </a14:m>
                <a:endParaRPr lang="vi-VN" i="1" dirty="0"/>
              </a:p>
            </p:txBody>
          </p:sp>
        </mc:Choice>
        <mc:Fallback>
          <p:sp>
            <p:nvSpPr>
              <p:cNvPr id="115" name="Rectangle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2718" y="5882085"/>
                <a:ext cx="673582" cy="506742"/>
              </a:xfrm>
              <a:prstGeom prst="rect">
                <a:avLst/>
              </a:prstGeom>
              <a:blipFill>
                <a:blip r:embed="rId22"/>
                <a:stretch>
                  <a:fillRect l="-7207" b="-361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6" name="Rectangle 115"/>
              <p:cNvSpPr/>
              <p:nvPr/>
            </p:nvSpPr>
            <p:spPr>
              <a:xfrm>
                <a:off x="5311569" y="5893370"/>
                <a:ext cx="13195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,5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l-GR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vi-VN" i="1" dirty="0"/>
              </a:p>
            </p:txBody>
          </p:sp>
        </mc:Choice>
        <mc:Fallback>
          <p:sp>
            <p:nvSpPr>
              <p:cNvPr id="116" name="Rectangle 1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1569" y="5893370"/>
                <a:ext cx="1319592" cy="369332"/>
              </a:xfrm>
              <a:prstGeom prst="rect">
                <a:avLst/>
              </a:prstGeom>
              <a:blipFill>
                <a:blip r:embed="rId23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7" name="Rectangle 116"/>
              <p:cNvSpPr/>
              <p:nvPr/>
            </p:nvSpPr>
            <p:spPr>
              <a:xfrm>
                <a:off x="3866703" y="5516189"/>
                <a:ext cx="156863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𝑈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1 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vi-VN" i="1" dirty="0"/>
              </a:p>
            </p:txBody>
          </p:sp>
        </mc:Choice>
        <mc:Fallback>
          <p:sp>
            <p:nvSpPr>
              <p:cNvPr id="117" name="Rectangle 1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6703" y="5516189"/>
                <a:ext cx="1568630" cy="369332"/>
              </a:xfrm>
              <a:prstGeom prst="rect">
                <a:avLst/>
              </a:prstGeom>
              <a:blipFill>
                <a:blip r:embed="rId24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8" name="Rectangle 117"/>
          <p:cNvSpPr/>
          <p:nvPr/>
        </p:nvSpPr>
        <p:spPr>
          <a:xfrm>
            <a:off x="5273086" y="5513507"/>
            <a:ext cx="1152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= 12 – 4,5 </a:t>
            </a:r>
            <a:endParaRPr lang="vi-VN" i="1" dirty="0"/>
          </a:p>
        </p:txBody>
      </p:sp>
      <p:sp>
        <p:nvSpPr>
          <p:cNvPr id="119" name="Rectangle 118"/>
          <p:cNvSpPr/>
          <p:nvPr/>
        </p:nvSpPr>
        <p:spPr>
          <a:xfrm>
            <a:off x="6282884" y="5497958"/>
            <a:ext cx="10214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= 7,5 (</a:t>
            </a:r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</a:rPr>
              <a:t>Ω</a:t>
            </a:r>
            <a:r>
              <a:rPr lang="en-US" i="1" dirty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vi-VN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0" name="Rectangle 119"/>
              <p:cNvSpPr/>
              <p:nvPr/>
            </p:nvSpPr>
            <p:spPr>
              <a:xfrm>
                <a:off x="4757056" y="5087838"/>
                <a:ext cx="12971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𝟔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 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𝟕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𝟓</m:t>
                      </m:r>
                    </m:oMath>
                  </m:oMathPara>
                </a14:m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120" name="Rectangle 1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7056" y="5087838"/>
                <a:ext cx="1297150" cy="369332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1" name="Rectangle 120"/>
              <p:cNvSpPr/>
              <p:nvPr/>
            </p:nvSpPr>
            <p:spPr>
              <a:xfrm>
                <a:off x="5771482" y="5113077"/>
                <a:ext cx="124104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𝟒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𝟓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(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𝑽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121" name="Rectangle 1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1482" y="5113077"/>
                <a:ext cx="1241045" cy="369332"/>
              </a:xfrm>
              <a:prstGeom prst="rect">
                <a:avLst/>
              </a:prstGeom>
              <a:blipFill>
                <a:blip r:embed="rId26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4" name="Rectangle 73"/>
              <p:cNvSpPr/>
              <p:nvPr/>
            </p:nvSpPr>
            <p:spPr>
              <a:xfrm>
                <a:off x="4159888" y="3401616"/>
                <a:ext cx="252804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i="1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I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b="1" i="1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𝟔</m:t>
                    </m:r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𝑨</m:t>
                    </m:r>
                  </m:oMath>
                </a14:m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74" name="Rectangle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9888" y="3401616"/>
                <a:ext cx="2528048" cy="369332"/>
              </a:xfrm>
              <a:prstGeom prst="rect">
                <a:avLst/>
              </a:prstGeom>
              <a:blipFill>
                <a:blip r:embed="rId27"/>
                <a:stretch>
                  <a:fillRect l="-1928" t="-8197" b="-2459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6" name="Rectangle 75"/>
              <p:cNvSpPr/>
              <p:nvPr/>
            </p:nvSpPr>
            <p:spPr>
              <a:xfrm>
                <a:off x="3183244" y="3761844"/>
                <a:ext cx="1089398" cy="4898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đ</m:t>
                        </m:r>
                      </m:sub>
                    </m:sSub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den>
                    </m:f>
                  </m:oMath>
                </a14:m>
                <a:r>
                  <a:rPr lang="en-US" b="1" i="1" dirty="0">
                    <a:solidFill>
                      <a:srgbClr val="00B0F0"/>
                    </a:solidFill>
                  </a:rPr>
                  <a:t> </a:t>
                </a:r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76" name="Rectangle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3244" y="3761844"/>
                <a:ext cx="1089398" cy="489814"/>
              </a:xfrm>
              <a:prstGeom prst="rect">
                <a:avLst/>
              </a:prstGeom>
              <a:blipFill>
                <a:blip r:embed="rId28"/>
                <a:stretch>
                  <a:fillRect b="-375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2" name="Rectangle 91"/>
              <p:cNvSpPr/>
              <p:nvPr/>
            </p:nvSpPr>
            <p:spPr>
              <a:xfrm>
                <a:off x="4079259" y="3750559"/>
                <a:ext cx="679994" cy="5137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i="1" dirty="0">
                    <a:solidFill>
                      <a:srgbClr val="00B0F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b="1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b="1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1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b="1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9259" y="3750559"/>
                <a:ext cx="679994" cy="513795"/>
              </a:xfrm>
              <a:prstGeom prst="rect">
                <a:avLst/>
              </a:prstGeom>
              <a:blipFill>
                <a:blip r:embed="rId29"/>
                <a:stretch>
                  <a:fillRect l="-7143" b="-23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4" name="Rectangle 93"/>
              <p:cNvSpPr/>
              <p:nvPr/>
            </p:nvSpPr>
            <p:spPr>
              <a:xfrm>
                <a:off x="4628110" y="3761844"/>
                <a:ext cx="11624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dirty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𝟐𝟎</m:t>
                      </m:r>
                      <m:r>
                        <a:rPr lang="en-US" b="1" i="1" dirty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 (Ω)</m:t>
                      </m:r>
                    </m:oMath>
                  </m:oMathPara>
                </a14:m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94" name="Rectangle 9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8110" y="3761844"/>
                <a:ext cx="1162498" cy="369332"/>
              </a:xfrm>
              <a:prstGeom prst="rect">
                <a:avLst/>
              </a:prstGeom>
              <a:blipFill>
                <a:blip r:embed="rId30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5" name="Rectangle 94"/>
              <p:cNvSpPr/>
              <p:nvPr/>
            </p:nvSpPr>
            <p:spPr>
              <a:xfrm>
                <a:off x="3136086" y="4223452"/>
                <a:ext cx="314679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đ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95" name="Rectangle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6086" y="4223452"/>
                <a:ext cx="3146798" cy="369332"/>
              </a:xfrm>
              <a:prstGeom prst="rect">
                <a:avLst/>
              </a:prstGeom>
              <a:blipFill>
                <a:blip r:embed="rId31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6" name="Rectangle 95"/>
              <p:cNvSpPr/>
              <p:nvPr/>
            </p:nvSpPr>
            <p:spPr>
              <a:xfrm>
                <a:off x="2839501" y="4655556"/>
                <a:ext cx="202104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⇒ </m:t>
                          </m:r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đ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 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9501" y="4655556"/>
                <a:ext cx="2021046" cy="369332"/>
              </a:xfrm>
              <a:prstGeom prst="rect">
                <a:avLst/>
              </a:prstGeom>
              <a:blipFill>
                <a:blip r:embed="rId32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7" name="Rectangle 96"/>
          <p:cNvSpPr/>
          <p:nvPr/>
        </p:nvSpPr>
        <p:spPr>
          <a:xfrm>
            <a:off x="4599619" y="4651473"/>
            <a:ext cx="1152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00B0F0"/>
                </a:solidFill>
              </a:rPr>
              <a:t>= 20 – 7,5 </a:t>
            </a:r>
            <a:endParaRPr lang="vi-VN" b="1" i="1" dirty="0">
              <a:solidFill>
                <a:srgbClr val="00B0F0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5635373" y="4628224"/>
            <a:ext cx="1138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00B0F0"/>
                </a:solidFill>
              </a:rPr>
              <a:t>= 12,5 (</a:t>
            </a:r>
            <a:r>
              <a:rPr lang="el-GR" b="1" i="1" dirty="0">
                <a:solidFill>
                  <a:srgbClr val="00B0F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Ω</a:t>
            </a:r>
            <a:r>
              <a:rPr lang="en-US" b="1" i="1" dirty="0">
                <a:solidFill>
                  <a:srgbClr val="00B0F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vi-VN" b="1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1162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93" grpId="0"/>
      <p:bldP spid="114" grpId="0"/>
      <p:bldP spid="115" grpId="0"/>
      <p:bldP spid="116" grpId="0"/>
      <p:bldP spid="117" grpId="0"/>
      <p:bldP spid="118" grpId="0"/>
      <p:bldP spid="119" grpId="0"/>
      <p:bldP spid="120" grpId="0"/>
      <p:bldP spid="1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51"/>
          <p:cNvSpPr txBox="1">
            <a:spLocks noChangeArrowheads="1"/>
          </p:cNvSpPr>
          <p:nvPr/>
        </p:nvSpPr>
        <p:spPr bwMode="auto">
          <a:xfrm>
            <a:off x="823229" y="502142"/>
            <a:ext cx="10598282" cy="26161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20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Bài 2: </a:t>
            </a:r>
            <a:r>
              <a:rPr lang="en-US" altLang="vi-VN" sz="2000" b="1" i="1" dirty="0">
                <a:latin typeface="Times New Roman" panose="02020603050405020304" pitchFamily="18" charset="0"/>
              </a:rPr>
              <a:t>Một bóng đèn khi sáng bình thường có điện trở là 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vi-VN" sz="2000" b="1" i="1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= 7,5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 </a:t>
            </a:r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và cường độ dòng điện chạy qua đèn khi đó là 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vi-VN" sz="20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0,6A</a:t>
            </a:r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Bóng đèn này được mắc nối tiếp với một biến trở và chúng được mắc vào hiệu điện thế 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= 12V </a:t>
            </a:r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như sơ đồ hình bên</a:t>
            </a:r>
          </a:p>
          <a:p>
            <a:pPr algn="just" eaLnBrk="1" hangingPunct="1"/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a/ Phải điều chỉnh biến trở có trị số 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sz="20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là bao nhiêu </a:t>
            </a:r>
          </a:p>
          <a:p>
            <a:pPr algn="just" eaLnBrk="1" hangingPunct="1"/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để bóng đèn sáng bình thường?</a:t>
            </a:r>
          </a:p>
          <a:p>
            <a:pPr algn="just" eaLnBrk="1" hangingPunct="1"/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b/ Biến trở này có điện trở lớn nhất là 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sz="2000" b="1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30Ω </a:t>
            </a:r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</a:p>
          <a:p>
            <a:pPr algn="just" eaLnBrk="1" hangingPunct="1"/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cuộn dây dẫn được làm bằng hợp kim nikêlin có tiết </a:t>
            </a:r>
          </a:p>
          <a:p>
            <a:pPr algn="just" eaLnBrk="1" hangingPunct="1"/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diện 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= 1mm</a:t>
            </a:r>
            <a:r>
              <a:rPr lang="en-US" altLang="vi-VN" sz="2000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Tính </a:t>
            </a:r>
            <a:r>
              <a:rPr lang="en-US" altLang="vi-V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 dài </a:t>
            </a:r>
            <a:r>
              <a:rPr lang="en-US" altLang="vi-V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của dây dẫn dùng làm biến trở này.</a:t>
            </a:r>
            <a:r>
              <a:rPr lang="en-US" altLang="vi-VN" sz="2000" b="1" i="1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5254994" y="-5802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VẬN DỤNG:</a:t>
            </a:r>
          </a:p>
        </p:txBody>
      </p:sp>
      <p:grpSp>
        <p:nvGrpSpPr>
          <p:cNvPr id="115775" name="Group 63"/>
          <p:cNvGrpSpPr>
            <a:grpSpLocks/>
          </p:cNvGrpSpPr>
          <p:nvPr/>
        </p:nvGrpSpPr>
        <p:grpSpPr bwMode="auto">
          <a:xfrm>
            <a:off x="8216348" y="1131852"/>
            <a:ext cx="3224213" cy="1943100"/>
            <a:chOff x="144" y="2352"/>
            <a:chExt cx="2031" cy="1224"/>
          </a:xfrm>
        </p:grpSpPr>
        <p:sp>
          <p:nvSpPr>
            <p:cNvPr id="4106" name="Text Box 46"/>
            <p:cNvSpPr txBox="1">
              <a:spLocks noChangeArrowheads="1"/>
            </p:cNvSpPr>
            <p:nvPr/>
          </p:nvSpPr>
          <p:spPr bwMode="auto">
            <a:xfrm>
              <a:off x="1104" y="2352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i="1"/>
                <a:t>U</a:t>
              </a:r>
            </a:p>
          </p:txBody>
        </p:sp>
        <p:grpSp>
          <p:nvGrpSpPr>
            <p:cNvPr id="4107" name="Group 61"/>
            <p:cNvGrpSpPr>
              <a:grpSpLocks/>
            </p:cNvGrpSpPr>
            <p:nvPr/>
          </p:nvGrpSpPr>
          <p:grpSpPr bwMode="auto">
            <a:xfrm>
              <a:off x="144" y="2496"/>
              <a:ext cx="2031" cy="1080"/>
              <a:chOff x="144" y="2496"/>
              <a:chExt cx="2031" cy="1080"/>
            </a:xfrm>
          </p:grpSpPr>
          <p:sp>
            <p:nvSpPr>
              <p:cNvPr id="4108" name="Line 34"/>
              <p:cNvSpPr>
                <a:spLocks noChangeShapeType="1"/>
              </p:cNvSpPr>
              <p:nvPr/>
            </p:nvSpPr>
            <p:spPr bwMode="auto">
              <a:xfrm>
                <a:off x="1059" y="3264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grpSp>
            <p:nvGrpSpPr>
              <p:cNvPr id="4109" name="Group 26"/>
              <p:cNvGrpSpPr>
                <a:grpSpLocks/>
              </p:cNvGrpSpPr>
              <p:nvPr/>
            </p:nvGrpSpPr>
            <p:grpSpPr bwMode="auto">
              <a:xfrm>
                <a:off x="1596" y="3138"/>
                <a:ext cx="240" cy="231"/>
                <a:chOff x="3759" y="3369"/>
                <a:chExt cx="240" cy="231"/>
              </a:xfrm>
            </p:grpSpPr>
            <p:sp>
              <p:nvSpPr>
                <p:cNvPr id="4136" name="Oval 23"/>
                <p:cNvSpPr>
                  <a:spLocks noChangeArrowheads="1"/>
                </p:cNvSpPr>
                <p:nvPr/>
              </p:nvSpPr>
              <p:spPr bwMode="auto">
                <a:xfrm>
                  <a:off x="3792" y="3408"/>
                  <a:ext cx="144" cy="144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vi-VN" i="1"/>
                </a:p>
              </p:txBody>
            </p:sp>
            <p:sp>
              <p:nvSpPr>
                <p:cNvPr id="4137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3759" y="3369"/>
                  <a:ext cx="240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i="1"/>
                    <a:t>X</a:t>
                  </a:r>
                </a:p>
              </p:txBody>
            </p:sp>
          </p:grpSp>
          <p:grpSp>
            <p:nvGrpSpPr>
              <p:cNvPr id="4110" name="Group 33"/>
              <p:cNvGrpSpPr>
                <a:grpSpLocks/>
              </p:cNvGrpSpPr>
              <p:nvPr/>
            </p:nvGrpSpPr>
            <p:grpSpPr bwMode="auto">
              <a:xfrm>
                <a:off x="531" y="3063"/>
                <a:ext cx="534" cy="297"/>
                <a:chOff x="3168" y="3438"/>
                <a:chExt cx="534" cy="297"/>
              </a:xfrm>
            </p:grpSpPr>
            <p:sp>
              <p:nvSpPr>
                <p:cNvPr id="4132" name="Rectangle 27"/>
                <p:cNvSpPr>
                  <a:spLocks noChangeArrowheads="1"/>
                </p:cNvSpPr>
                <p:nvPr/>
              </p:nvSpPr>
              <p:spPr bwMode="auto">
                <a:xfrm>
                  <a:off x="3168" y="3591"/>
                  <a:ext cx="336" cy="14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vi-VN" i="1"/>
                </a:p>
              </p:txBody>
            </p:sp>
            <p:sp>
              <p:nvSpPr>
                <p:cNvPr id="4133" name="Line 29"/>
                <p:cNvSpPr>
                  <a:spLocks noChangeShapeType="1"/>
                </p:cNvSpPr>
                <p:nvPr/>
              </p:nvSpPr>
              <p:spPr bwMode="auto">
                <a:xfrm>
                  <a:off x="3318" y="3444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i="1"/>
                </a:p>
              </p:txBody>
            </p:sp>
            <p:sp>
              <p:nvSpPr>
                <p:cNvPr id="4134" name="Line 30"/>
                <p:cNvSpPr>
                  <a:spLocks noChangeShapeType="1"/>
                </p:cNvSpPr>
                <p:nvPr/>
              </p:nvSpPr>
              <p:spPr bwMode="auto">
                <a:xfrm>
                  <a:off x="3312" y="3438"/>
                  <a:ext cx="38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i="1"/>
                </a:p>
              </p:txBody>
            </p:sp>
            <p:sp>
              <p:nvSpPr>
                <p:cNvPr id="4135" name="Line 32"/>
                <p:cNvSpPr>
                  <a:spLocks noChangeShapeType="1"/>
                </p:cNvSpPr>
                <p:nvPr/>
              </p:nvSpPr>
              <p:spPr bwMode="auto">
                <a:xfrm>
                  <a:off x="3702" y="3438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i="1"/>
                </a:p>
              </p:txBody>
            </p:sp>
          </p:grpSp>
          <p:sp>
            <p:nvSpPr>
              <p:cNvPr id="4111" name="Line 35"/>
              <p:cNvSpPr>
                <a:spLocks noChangeShapeType="1"/>
              </p:cNvSpPr>
              <p:nvPr/>
            </p:nvSpPr>
            <p:spPr bwMode="auto">
              <a:xfrm>
                <a:off x="150" y="3264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12" name="Line 37"/>
              <p:cNvSpPr>
                <a:spLocks noChangeShapeType="1"/>
              </p:cNvSpPr>
              <p:nvPr/>
            </p:nvSpPr>
            <p:spPr bwMode="auto">
              <a:xfrm>
                <a:off x="1779" y="3264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13" name="Line 38"/>
              <p:cNvSpPr>
                <a:spLocks noChangeShapeType="1"/>
              </p:cNvSpPr>
              <p:nvPr/>
            </p:nvSpPr>
            <p:spPr bwMode="auto">
              <a:xfrm>
                <a:off x="144" y="2592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14" name="Line 39"/>
              <p:cNvSpPr>
                <a:spLocks noChangeShapeType="1"/>
              </p:cNvSpPr>
              <p:nvPr/>
            </p:nvSpPr>
            <p:spPr bwMode="auto">
              <a:xfrm>
                <a:off x="2175" y="2592"/>
                <a:ext cx="0" cy="6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15" name="Line 40"/>
              <p:cNvSpPr>
                <a:spLocks noChangeShapeType="1"/>
              </p:cNvSpPr>
              <p:nvPr/>
            </p:nvSpPr>
            <p:spPr bwMode="auto">
              <a:xfrm>
                <a:off x="147" y="2592"/>
                <a:ext cx="9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16" name="Line 41"/>
              <p:cNvSpPr>
                <a:spLocks noChangeShapeType="1"/>
              </p:cNvSpPr>
              <p:nvPr/>
            </p:nvSpPr>
            <p:spPr bwMode="auto">
              <a:xfrm>
                <a:off x="1260" y="2589"/>
                <a:ext cx="9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17" name="Oval 42"/>
              <p:cNvSpPr>
                <a:spLocks noChangeArrowheads="1"/>
              </p:cNvSpPr>
              <p:nvPr/>
            </p:nvSpPr>
            <p:spPr bwMode="auto">
              <a:xfrm>
                <a:off x="1059" y="2565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vi-VN" i="1"/>
              </a:p>
            </p:txBody>
          </p:sp>
          <p:sp>
            <p:nvSpPr>
              <p:cNvPr id="4118" name="Oval 43"/>
              <p:cNvSpPr>
                <a:spLocks noChangeArrowheads="1"/>
              </p:cNvSpPr>
              <p:nvPr/>
            </p:nvSpPr>
            <p:spPr bwMode="auto">
              <a:xfrm>
                <a:off x="1227" y="2571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vi-VN" i="1"/>
              </a:p>
            </p:txBody>
          </p:sp>
          <p:sp>
            <p:nvSpPr>
              <p:cNvPr id="4119" name="Line 44"/>
              <p:cNvSpPr>
                <a:spLocks noChangeShapeType="1"/>
              </p:cNvSpPr>
              <p:nvPr/>
            </p:nvSpPr>
            <p:spPr bwMode="auto">
              <a:xfrm flipH="1">
                <a:off x="1011" y="2496"/>
                <a:ext cx="14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20" name="Line 45"/>
              <p:cNvSpPr>
                <a:spLocks noChangeShapeType="1"/>
              </p:cNvSpPr>
              <p:nvPr/>
            </p:nvSpPr>
            <p:spPr bwMode="auto">
              <a:xfrm flipH="1">
                <a:off x="1170" y="2502"/>
                <a:ext cx="144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21" name="Text Box 47"/>
              <p:cNvSpPr txBox="1">
                <a:spLocks noChangeArrowheads="1"/>
              </p:cNvSpPr>
              <p:nvPr/>
            </p:nvSpPr>
            <p:spPr bwMode="auto">
              <a:xfrm>
                <a:off x="936" y="2613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 i="1"/>
                  <a:t>+</a:t>
                </a:r>
              </a:p>
            </p:txBody>
          </p:sp>
          <p:sp>
            <p:nvSpPr>
              <p:cNvPr id="4122" name="Text Box 48"/>
              <p:cNvSpPr txBox="1">
                <a:spLocks noChangeArrowheads="1"/>
              </p:cNvSpPr>
              <p:nvPr/>
            </p:nvSpPr>
            <p:spPr bwMode="auto">
              <a:xfrm>
                <a:off x="1185" y="2574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 i="1"/>
                  <a:t>-</a:t>
                </a:r>
              </a:p>
            </p:txBody>
          </p:sp>
          <p:sp>
            <p:nvSpPr>
              <p:cNvPr id="4123" name="Text Box 49"/>
              <p:cNvSpPr txBox="1">
                <a:spLocks noChangeArrowheads="1"/>
              </p:cNvSpPr>
              <p:nvPr/>
            </p:nvSpPr>
            <p:spPr bwMode="auto">
              <a:xfrm>
                <a:off x="576" y="3345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 i="1"/>
                  <a:t>R</a:t>
                </a:r>
                <a:r>
                  <a:rPr lang="en-US" altLang="vi-VN" i="1" baseline="-25000"/>
                  <a:t>2</a:t>
                </a:r>
                <a:endParaRPr lang="en-US" altLang="vi-VN" i="1"/>
              </a:p>
            </p:txBody>
          </p:sp>
          <p:sp>
            <p:nvSpPr>
              <p:cNvPr id="4124" name="Text Box 50"/>
              <p:cNvSpPr txBox="1">
                <a:spLocks noChangeArrowheads="1"/>
              </p:cNvSpPr>
              <p:nvPr/>
            </p:nvSpPr>
            <p:spPr bwMode="auto">
              <a:xfrm>
                <a:off x="1611" y="3315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 i="1"/>
                  <a:t>R</a:t>
                </a:r>
                <a:r>
                  <a:rPr lang="en-US" altLang="vi-VN" i="1" baseline="-25000"/>
                  <a:t>1</a:t>
                </a:r>
                <a:endParaRPr lang="en-US" altLang="vi-VN" i="1"/>
              </a:p>
            </p:txBody>
          </p:sp>
          <p:sp>
            <p:nvSpPr>
              <p:cNvPr id="4125" name="Line 51"/>
              <p:cNvSpPr>
                <a:spLocks noChangeShapeType="1"/>
              </p:cNvSpPr>
              <p:nvPr/>
            </p:nvSpPr>
            <p:spPr bwMode="auto">
              <a:xfrm flipH="1">
                <a:off x="387" y="259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26" name="Line 52"/>
              <p:cNvSpPr>
                <a:spLocks noChangeShapeType="1"/>
              </p:cNvSpPr>
              <p:nvPr/>
            </p:nvSpPr>
            <p:spPr bwMode="auto">
              <a:xfrm flipH="1">
                <a:off x="1635" y="2592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27" name="Text Box 53"/>
              <p:cNvSpPr txBox="1">
                <a:spLocks noChangeArrowheads="1"/>
              </p:cNvSpPr>
              <p:nvPr/>
            </p:nvSpPr>
            <p:spPr bwMode="auto">
              <a:xfrm>
                <a:off x="375" y="2559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 i="1">
                    <a:latin typeface=".VnTimeH" panose="020B7200000000000000" pitchFamily="34" charset="0"/>
                  </a:rPr>
                  <a:t>I</a:t>
                </a:r>
              </a:p>
            </p:txBody>
          </p:sp>
          <p:sp>
            <p:nvSpPr>
              <p:cNvPr id="4128" name="Line 54"/>
              <p:cNvSpPr>
                <a:spLocks noChangeShapeType="1"/>
              </p:cNvSpPr>
              <p:nvPr/>
            </p:nvSpPr>
            <p:spPr bwMode="auto">
              <a:xfrm flipH="1">
                <a:off x="243" y="3264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29" name="Line 55"/>
              <p:cNvSpPr>
                <a:spLocks noChangeShapeType="1"/>
              </p:cNvSpPr>
              <p:nvPr/>
            </p:nvSpPr>
            <p:spPr bwMode="auto">
              <a:xfrm flipH="1">
                <a:off x="1383" y="3270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i="1"/>
              </a:p>
            </p:txBody>
          </p:sp>
          <p:sp>
            <p:nvSpPr>
              <p:cNvPr id="4130" name="Text Box 56"/>
              <p:cNvSpPr txBox="1">
                <a:spLocks noChangeArrowheads="1"/>
              </p:cNvSpPr>
              <p:nvPr/>
            </p:nvSpPr>
            <p:spPr bwMode="auto">
              <a:xfrm>
                <a:off x="306" y="3024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 i="1">
                    <a:latin typeface=".VnTimeH" panose="020B7200000000000000" pitchFamily="34" charset="0"/>
                  </a:rPr>
                  <a:t>I</a:t>
                </a:r>
                <a:r>
                  <a:rPr lang="en-US" altLang="vi-VN" i="1" baseline="-25000"/>
                  <a:t>2</a:t>
                </a:r>
                <a:endParaRPr lang="en-US" altLang="vi-VN" i="1"/>
              </a:p>
            </p:txBody>
          </p:sp>
          <p:sp>
            <p:nvSpPr>
              <p:cNvPr id="4131" name="Text Box 57"/>
              <p:cNvSpPr txBox="1">
                <a:spLocks noChangeArrowheads="1"/>
              </p:cNvSpPr>
              <p:nvPr/>
            </p:nvSpPr>
            <p:spPr bwMode="auto">
              <a:xfrm>
                <a:off x="1404" y="3045"/>
                <a:ext cx="33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 i="1">
                    <a:latin typeface=".VnTimeH" panose="020B7200000000000000" pitchFamily="34" charset="0"/>
                  </a:rPr>
                  <a:t>I</a:t>
                </a:r>
                <a:r>
                  <a:rPr lang="en-US" altLang="vi-VN" i="1" baseline="-25000"/>
                  <a:t>1</a:t>
                </a:r>
                <a:endParaRPr lang="en-US" altLang="vi-VN" i="1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2" name="Rectangle 51"/>
              <p:cNvSpPr/>
              <p:nvPr/>
            </p:nvSpPr>
            <p:spPr>
              <a:xfrm>
                <a:off x="823229" y="3304591"/>
                <a:ext cx="2006876" cy="35534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0480" marR="30480">
                  <a:spcAft>
                    <a:spcPts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7,5 Ω</a:t>
                </a:r>
              </a:p>
              <a:p>
                <a:pPr marL="30480" marR="30480"/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=0,6A</a:t>
                </a:r>
              </a:p>
              <a:p>
                <a:pPr marL="30480" marR="30480"/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U=12V</a:t>
                </a:r>
              </a:p>
              <a:p>
                <a:pPr marL="30480" marR="30480"/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a/ đèn sáng </a:t>
                </a:r>
              </a:p>
              <a:p>
                <a:pPr marL="30480" marR="30480"/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bình thường</a:t>
                </a:r>
              </a:p>
              <a:p>
                <a:pPr marL="30480" marR="30480"/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0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?</a:t>
                </a:r>
              </a:p>
              <a:p>
                <a:pPr marL="30480" marR="30480"/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b/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30 Ω</a:t>
                </a:r>
              </a:p>
              <a:p>
                <a:pPr marL="30480" marR="30480"/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ρ = 12.10</a:t>
                </a:r>
                <a:r>
                  <a:rPr lang="en-US" sz="2000" b="1" i="1" baseline="30000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-6</a:t>
                </a:r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Ω.m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 = 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𝒎𝒎</m:t>
                        </m:r>
                      </m:e>
                      <m:sup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= 10</a:t>
                </a:r>
                <a:r>
                  <a:rPr lang="en-US" sz="2000" b="1" i="1" baseline="30000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000" b="1" i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400" b="1" i="1" dirty="0">
                    <a:solidFill>
                      <a:srgbClr val="FF000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4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 = ?</a:t>
                </a:r>
              </a:p>
            </p:txBody>
          </p:sp>
        </mc:Choice>
        <mc:Fallback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229" y="3304591"/>
                <a:ext cx="2006876" cy="3553409"/>
              </a:xfrm>
              <a:prstGeom prst="rect">
                <a:avLst/>
              </a:prstGeom>
              <a:blipFill>
                <a:blip r:embed="rId3"/>
                <a:stretch>
                  <a:fillRect l="-3040" t="-858" b="-308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Connector 52"/>
          <p:cNvCxnSpPr/>
          <p:nvPr/>
        </p:nvCxnSpPr>
        <p:spPr>
          <a:xfrm>
            <a:off x="2915478" y="3036749"/>
            <a:ext cx="0" cy="394714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 Box 53"/>
          <p:cNvSpPr txBox="1">
            <a:spLocks noChangeArrowheads="1"/>
          </p:cNvSpPr>
          <p:nvPr/>
        </p:nvSpPr>
        <p:spPr bwMode="auto">
          <a:xfrm>
            <a:off x="846082" y="3032203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i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55" name="Text Box 53"/>
          <p:cNvSpPr txBox="1">
            <a:spLocks noChangeArrowheads="1"/>
          </p:cNvSpPr>
          <p:nvPr/>
        </p:nvSpPr>
        <p:spPr bwMode="auto">
          <a:xfrm>
            <a:off x="2975464" y="3032203"/>
            <a:ext cx="96430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i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</a:p>
        </p:txBody>
      </p:sp>
      <p:sp>
        <p:nvSpPr>
          <p:cNvPr id="73" name="Text Box 60"/>
          <p:cNvSpPr txBox="1">
            <a:spLocks noChangeArrowheads="1"/>
          </p:cNvSpPr>
          <p:nvPr/>
        </p:nvSpPr>
        <p:spPr bwMode="auto">
          <a:xfrm>
            <a:off x="2852958" y="3414665"/>
            <a:ext cx="151947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a/ </a:t>
            </a:r>
            <a:r>
              <a:rPr lang="en-US" altLang="vi-VN" sz="2000" b="1" i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Cách 1: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5" name="Text Box 63"/>
              <p:cNvSpPr txBox="1">
                <a:spLocks noChangeArrowheads="1"/>
              </p:cNvSpPr>
              <p:nvPr/>
            </p:nvSpPr>
            <p:spPr bwMode="auto">
              <a:xfrm>
                <a:off x="3000851" y="6391506"/>
                <a:ext cx="4572000" cy="4001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2000" b="1" i="1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Điện trở R</a:t>
                </a:r>
                <a:r>
                  <a:rPr lang="en-US" altLang="vi-VN" sz="2000" b="1" i="1" baseline="-25000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2</a:t>
                </a:r>
                <a:r>
                  <a:rPr lang="en-US" altLang="vi-VN" sz="2000" b="1" i="1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 là: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000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12,5 Ω</a:t>
                </a:r>
              </a:p>
            </p:txBody>
          </p:sp>
        </mc:Choice>
        <mc:Fallback>
          <p:sp>
            <p:nvSpPr>
              <p:cNvPr id="75" name="Text Box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00851" y="6391506"/>
                <a:ext cx="4572000" cy="400110"/>
              </a:xfrm>
              <a:prstGeom prst="rect">
                <a:avLst/>
              </a:prstGeom>
              <a:blipFill>
                <a:blip r:embed="rId4"/>
                <a:stretch>
                  <a:fillRect l="-1333" t="-7576" b="-2575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3732714" y="3078361"/>
                <a:ext cx="109158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vi-VN" sz="2000" i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2714" y="3078361"/>
                <a:ext cx="1091581" cy="400110"/>
              </a:xfrm>
              <a:prstGeom prst="rect">
                <a:avLst/>
              </a:prstGeom>
              <a:blipFill>
                <a:blip r:embed="rId5"/>
                <a:stretch>
                  <a:fillRect t="-9091" b="-2575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2968317" y="5148392"/>
            <a:ext cx="10326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000" b="1" i="1" u="sng" dirty="0">
                <a:solidFill>
                  <a:srgbClr val="0070C0"/>
                </a:solidFill>
                <a:latin typeface="Times New Roman" panose="02020603050405020304" pitchFamily="18" charset="0"/>
              </a:rPr>
              <a:t>Cách 2:</a:t>
            </a:r>
          </a:p>
        </p:txBody>
      </p:sp>
      <p:cxnSp>
        <p:nvCxnSpPr>
          <p:cNvPr id="113" name="Straight Connector 112"/>
          <p:cNvCxnSpPr/>
          <p:nvPr/>
        </p:nvCxnSpPr>
        <p:spPr>
          <a:xfrm>
            <a:off x="7176052" y="3124973"/>
            <a:ext cx="0" cy="385892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3" name="Rectangle 92"/>
              <p:cNvSpPr/>
              <p:nvPr/>
            </p:nvSpPr>
            <p:spPr>
              <a:xfrm>
                <a:off x="3884135" y="5161812"/>
                <a:ext cx="357047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b="1" i="1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b="1" i="1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.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93" name="Rectangle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4135" y="5161812"/>
                <a:ext cx="3570472" cy="369332"/>
              </a:xfrm>
              <a:prstGeom prst="rect">
                <a:avLst/>
              </a:prstGeom>
              <a:blipFill>
                <a:blip r:embed="rId6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4" name="Rectangle 113"/>
              <p:cNvSpPr/>
              <p:nvPr/>
            </p:nvSpPr>
            <p:spPr>
              <a:xfrm>
                <a:off x="3866703" y="5931574"/>
                <a:ext cx="1089398" cy="5295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i="1" dirty="0"/>
                  <a:t> </a:t>
                </a:r>
                <a:endParaRPr lang="vi-VN" i="1" dirty="0"/>
              </a:p>
            </p:txBody>
          </p:sp>
        </mc:Choice>
        <mc:Fallback>
          <p:sp>
            <p:nvSpPr>
              <p:cNvPr id="114" name="Rectangle 1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6703" y="5931574"/>
                <a:ext cx="1089398" cy="52956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5" name="Rectangle 114"/>
              <p:cNvSpPr/>
              <p:nvPr/>
            </p:nvSpPr>
            <p:spPr>
              <a:xfrm>
                <a:off x="4762718" y="5920289"/>
                <a:ext cx="673582" cy="5067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i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7,5</m:t>
                        </m:r>
                      </m:num>
                      <m:den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0,6 </m:t>
                        </m:r>
                      </m:den>
                    </m:f>
                  </m:oMath>
                </a14:m>
                <a:endParaRPr lang="vi-VN" i="1" dirty="0"/>
              </a:p>
            </p:txBody>
          </p:sp>
        </mc:Choice>
        <mc:Fallback>
          <p:sp>
            <p:nvSpPr>
              <p:cNvPr id="115" name="Rectangle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2718" y="5920289"/>
                <a:ext cx="673582" cy="506742"/>
              </a:xfrm>
              <a:prstGeom prst="rect">
                <a:avLst/>
              </a:prstGeom>
              <a:blipFill>
                <a:blip r:embed="rId8"/>
                <a:stretch>
                  <a:fillRect l="-7207" b="-361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6" name="Rectangle 115"/>
              <p:cNvSpPr/>
              <p:nvPr/>
            </p:nvSpPr>
            <p:spPr>
              <a:xfrm>
                <a:off x="5311569" y="5931574"/>
                <a:ext cx="131959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,5</m:t>
                      </m:r>
                      <m:r>
                        <a:rPr lang="en-US" i="1" dirty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l-GR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vi-VN" i="1" dirty="0"/>
              </a:p>
            </p:txBody>
          </p:sp>
        </mc:Choice>
        <mc:Fallback>
          <p:sp>
            <p:nvSpPr>
              <p:cNvPr id="116" name="Rectangle 1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1569" y="5931574"/>
                <a:ext cx="1319592" cy="369332"/>
              </a:xfrm>
              <a:prstGeom prst="rect">
                <a:avLst/>
              </a:prstGeom>
              <a:blipFill>
                <a:blip r:embed="rId9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7" name="Rectangle 116"/>
              <p:cNvSpPr/>
              <p:nvPr/>
            </p:nvSpPr>
            <p:spPr>
              <a:xfrm>
                <a:off x="3866703" y="5554393"/>
                <a:ext cx="156863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𝑈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1 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vi-VN" i="1" dirty="0"/>
              </a:p>
            </p:txBody>
          </p:sp>
        </mc:Choice>
        <mc:Fallback>
          <p:sp>
            <p:nvSpPr>
              <p:cNvPr id="117" name="Rectangle 1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6703" y="5554393"/>
                <a:ext cx="156863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8" name="Rectangle 117"/>
          <p:cNvSpPr/>
          <p:nvPr/>
        </p:nvSpPr>
        <p:spPr>
          <a:xfrm>
            <a:off x="5273086" y="5551711"/>
            <a:ext cx="1152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= 12 – 4,5 </a:t>
            </a:r>
            <a:endParaRPr lang="vi-VN" i="1" dirty="0"/>
          </a:p>
        </p:txBody>
      </p:sp>
      <p:sp>
        <p:nvSpPr>
          <p:cNvPr id="119" name="Rectangle 118"/>
          <p:cNvSpPr/>
          <p:nvPr/>
        </p:nvSpPr>
        <p:spPr>
          <a:xfrm>
            <a:off x="6282884" y="5536162"/>
            <a:ext cx="10214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= 7,5 (</a:t>
            </a:r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</a:rPr>
              <a:t>Ω</a:t>
            </a:r>
            <a:r>
              <a:rPr lang="en-US" i="1" dirty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vi-VN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0" name="Rectangle 119"/>
              <p:cNvSpPr/>
              <p:nvPr/>
            </p:nvSpPr>
            <p:spPr>
              <a:xfrm>
                <a:off x="4757056" y="5126042"/>
                <a:ext cx="12971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𝟔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 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𝟕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𝟓</m:t>
                      </m:r>
                    </m:oMath>
                  </m:oMathPara>
                </a14:m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120" name="Rectangle 1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7056" y="5126042"/>
                <a:ext cx="1297150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1" name="Rectangle 120"/>
              <p:cNvSpPr/>
              <p:nvPr/>
            </p:nvSpPr>
            <p:spPr>
              <a:xfrm>
                <a:off x="5771482" y="5151281"/>
                <a:ext cx="124104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𝟒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𝟓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(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𝑽</m:t>
                      </m:r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121" name="Rectangle 1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1482" y="5151281"/>
                <a:ext cx="1241045" cy="369332"/>
              </a:xfrm>
              <a:prstGeom prst="rect">
                <a:avLst/>
              </a:prstGeom>
              <a:blipFill>
                <a:blip r:embed="rId12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4" name="Rectangle 73"/>
              <p:cNvSpPr/>
              <p:nvPr/>
            </p:nvSpPr>
            <p:spPr>
              <a:xfrm>
                <a:off x="4159888" y="3439820"/>
                <a:ext cx="252804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i="1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I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b="1" i="1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𝟔</m:t>
                    </m:r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𝑨</m:t>
                    </m:r>
                  </m:oMath>
                </a14:m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74" name="Rectangle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9888" y="3439820"/>
                <a:ext cx="2528048" cy="369332"/>
              </a:xfrm>
              <a:prstGeom prst="rect">
                <a:avLst/>
              </a:prstGeom>
              <a:blipFill>
                <a:blip r:embed="rId13"/>
                <a:stretch>
                  <a:fillRect l="-1928" t="-8197" b="-2459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6" name="Rectangle 75"/>
              <p:cNvSpPr/>
              <p:nvPr/>
            </p:nvSpPr>
            <p:spPr>
              <a:xfrm>
                <a:off x="4179128" y="3800048"/>
                <a:ext cx="1089398" cy="4898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đ</m:t>
                        </m:r>
                      </m:sub>
                    </m:sSub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den>
                    </m:f>
                  </m:oMath>
                </a14:m>
                <a:r>
                  <a:rPr lang="en-US" b="1" i="1" dirty="0">
                    <a:solidFill>
                      <a:srgbClr val="00B0F0"/>
                    </a:solidFill>
                  </a:rPr>
                  <a:t> </a:t>
                </a:r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76" name="Rectangle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9128" y="3800048"/>
                <a:ext cx="1089398" cy="489814"/>
              </a:xfrm>
              <a:prstGeom prst="rect">
                <a:avLst/>
              </a:prstGeom>
              <a:blipFill>
                <a:blip r:embed="rId14"/>
                <a:stretch>
                  <a:fillRect b="-246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2" name="Rectangle 91"/>
              <p:cNvSpPr/>
              <p:nvPr/>
            </p:nvSpPr>
            <p:spPr>
              <a:xfrm>
                <a:off x="5075143" y="3788763"/>
                <a:ext cx="679994" cy="5137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i="1" dirty="0">
                    <a:solidFill>
                      <a:srgbClr val="00B0F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b="1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b="1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1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b="1" i="1" dirty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92" name="Rectangle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5143" y="3788763"/>
                <a:ext cx="679994" cy="513795"/>
              </a:xfrm>
              <a:prstGeom prst="rect">
                <a:avLst/>
              </a:prstGeom>
              <a:blipFill>
                <a:blip r:embed="rId15"/>
                <a:stretch>
                  <a:fillRect l="-8108" b="-357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4" name="Rectangle 93"/>
              <p:cNvSpPr/>
              <p:nvPr/>
            </p:nvSpPr>
            <p:spPr>
              <a:xfrm>
                <a:off x="5623994" y="3800048"/>
                <a:ext cx="11624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dirty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𝟐𝟎</m:t>
                      </m:r>
                      <m:r>
                        <a:rPr lang="en-US" b="1" i="1" dirty="0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 (Ω)</m:t>
                      </m:r>
                    </m:oMath>
                  </m:oMathPara>
                </a14:m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94" name="Rectangle 9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3994" y="3800048"/>
                <a:ext cx="1162498" cy="369332"/>
              </a:xfrm>
              <a:prstGeom prst="rect">
                <a:avLst/>
              </a:prstGeom>
              <a:blipFill>
                <a:blip r:embed="rId16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5" name="Rectangle 94"/>
              <p:cNvSpPr/>
              <p:nvPr/>
            </p:nvSpPr>
            <p:spPr>
              <a:xfrm>
                <a:off x="4159888" y="4312889"/>
                <a:ext cx="314679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đ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95" name="Rectangle 9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9888" y="4312889"/>
                <a:ext cx="3146798" cy="369332"/>
              </a:xfrm>
              <a:prstGeom prst="rect">
                <a:avLst/>
              </a:prstGeom>
              <a:blipFill>
                <a:blip r:embed="rId17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6" name="Rectangle 95"/>
              <p:cNvSpPr/>
              <p:nvPr/>
            </p:nvSpPr>
            <p:spPr>
              <a:xfrm>
                <a:off x="2839501" y="4693760"/>
                <a:ext cx="202104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⇒ </m:t>
                          </m:r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𝒕</m:t>
                          </m:r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đ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 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  <m: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vi-VN" b="1" i="1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96" name="Rectangle 9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9501" y="4693760"/>
                <a:ext cx="2021046" cy="369332"/>
              </a:xfrm>
              <a:prstGeom prst="rect">
                <a:avLst/>
              </a:prstGeom>
              <a:blipFill>
                <a:blip r:embed="rId18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7" name="Rectangle 96"/>
          <p:cNvSpPr/>
          <p:nvPr/>
        </p:nvSpPr>
        <p:spPr>
          <a:xfrm>
            <a:off x="4599619" y="4689677"/>
            <a:ext cx="1152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00B0F0"/>
                </a:solidFill>
              </a:rPr>
              <a:t>= 20 – 7,5 </a:t>
            </a:r>
            <a:endParaRPr lang="vi-VN" b="1" i="1" dirty="0">
              <a:solidFill>
                <a:srgbClr val="00B0F0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5635373" y="4666428"/>
            <a:ext cx="1138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00B0F0"/>
                </a:solidFill>
              </a:rPr>
              <a:t>= 12,5 (</a:t>
            </a:r>
            <a:r>
              <a:rPr lang="el-GR" b="1" i="1" dirty="0">
                <a:solidFill>
                  <a:srgbClr val="00B0F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Ω</a:t>
            </a:r>
            <a:r>
              <a:rPr lang="en-US" b="1" i="1" dirty="0">
                <a:solidFill>
                  <a:srgbClr val="00B0F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vi-VN" b="1" i="1" dirty="0">
              <a:solidFill>
                <a:srgbClr val="00B0F0"/>
              </a:solidFill>
            </a:endParaRPr>
          </a:p>
        </p:txBody>
      </p:sp>
      <p:sp>
        <p:nvSpPr>
          <p:cNvPr id="99" name="Text Box 69"/>
          <p:cNvSpPr txBox="1">
            <a:spLocks noChangeArrowheads="1"/>
          </p:cNvSpPr>
          <p:nvPr/>
        </p:nvSpPr>
        <p:spPr bwMode="auto">
          <a:xfrm>
            <a:off x="7276261" y="3262383"/>
            <a:ext cx="4495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b/ Chiều dài của dây dùng làm biến trở là: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0" name="Hình chữ nhật 18"/>
              <p:cNvSpPr/>
              <p:nvPr/>
            </p:nvSpPr>
            <p:spPr>
              <a:xfrm>
                <a:off x="9524161" y="4050275"/>
                <a:ext cx="2517784" cy="586058"/>
              </a:xfrm>
              <a:prstGeom prst="rect">
                <a:avLst/>
              </a:prstGeom>
              <a:ln w="38100">
                <a:noFill/>
              </a:ln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i="1" dirty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000" b="1" i="1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30.</m:t>
                        </m:r>
                        <m:r>
                          <m:rPr>
                            <m:nor/>
                          </m:rPr>
                          <a:rPr lang="en-US" sz="2000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  <m:r>
                          <m:rPr>
                            <m:nor/>
                          </m:rPr>
                          <a:rPr lang="en-US" sz="2000" b="1" i="1" baseline="300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−6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000" b="1" i="1" dirty="0" smtClean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12.1</m:t>
                        </m:r>
                        <m:r>
                          <m:rPr>
                            <m:nor/>
                          </m:rPr>
                          <a:rPr lang="en-US" sz="2000" b="1" i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  <m:r>
                          <m:rPr>
                            <m:nor/>
                          </m:rPr>
                          <a:rPr lang="en-US" sz="2000" b="1" i="1" baseline="30000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−6 </m:t>
                        </m:r>
                      </m:den>
                    </m:f>
                    <m:r>
                      <a:rPr lang="en-US" sz="2000" b="1" i="1" baseline="3000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 </m:t>
                    </m:r>
                  </m:oMath>
                </a14:m>
                <a:r>
                  <a:rPr lang="en-US" sz="2000" b="1" i="1" dirty="0">
                    <a:solidFill>
                      <a:srgbClr val="0070C0"/>
                    </a:solidFill>
                    <a:latin typeface="Times New Roman" pitchFamily="18" charset="0"/>
                  </a:rPr>
                  <a:t>= 75 (m)</a:t>
                </a:r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100" name="Hình chữ nhật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4161" y="4050275"/>
                <a:ext cx="2517784" cy="586058"/>
              </a:xfrm>
              <a:prstGeom prst="rect">
                <a:avLst/>
              </a:prstGeom>
              <a:blipFill>
                <a:blip r:embed="rId19"/>
                <a:stretch>
                  <a:fillRect l="-2421" b="-6186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1" name="Hình chữ nhật 18"/>
              <p:cNvSpPr/>
              <p:nvPr/>
            </p:nvSpPr>
            <p:spPr>
              <a:xfrm>
                <a:off x="8147624" y="3997469"/>
                <a:ext cx="1361783" cy="723083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𝒍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  <m:r>
                            <m:rPr>
                              <m:nor/>
                            </m:r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m:rPr>
                              <m:nor/>
                            </m:rP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0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en-US" sz="2000" b="1" i="1" baseline="30000" dirty="0">
                              <a:solidFill>
                                <a:srgbClr val="0070C0"/>
                              </a:solidFill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101" name="Hình chữ nhật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7624" y="3997469"/>
                <a:ext cx="1361783" cy="723083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2" name="Hình chữ nhật 17"/>
              <p:cNvSpPr/>
              <p:nvPr/>
            </p:nvSpPr>
            <p:spPr>
              <a:xfrm>
                <a:off x="7285407" y="4069715"/>
                <a:ext cx="909223" cy="552715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:r>
                  <a:rPr lang="en-US" sz="2000" b="1" i="1" dirty="0">
                    <a:solidFill>
                      <a:srgbClr val="0070C0"/>
                    </a:solidFill>
                    <a:latin typeface="Tempus Sans ITC" panose="04020404030D07020202" pitchFamily="82" charset="0"/>
                    <a:cs typeface="Times New Roman" panose="02020603050405020304" pitchFamily="18" charset="0"/>
                  </a:rPr>
                  <a:t>R = </a:t>
                </a:r>
                <a:r>
                  <a:rPr lang="el-GR" sz="2000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ρ</a:t>
                </a:r>
                <a:r>
                  <a:rPr lang="en-US" sz="2000" b="1" i="1" dirty="0">
                    <a:solidFill>
                      <a:srgbClr val="0070C0"/>
                    </a:solidFill>
                    <a:latin typeface="Tempus Sans ITC" panose="04020404030D07020202" pitchFamily="82" charset="0"/>
                    <a:cs typeface="Times New Roman" panose="02020603050405020304" pitchFamily="18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000" b="1" i="1" dirty="0">
                            <a:solidFill>
                              <a:srgbClr val="0070C0"/>
                            </a:solidFill>
                            <a:latin typeface=".VnLinus" panose="020B7200000000000000" pitchFamily="34" charset="0"/>
                            <a:cs typeface="Arial" panose="020B0604020202020204" pitchFamily="34" charset="0"/>
                          </a:rPr>
                          <m:t>l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𝑺</m:t>
                        </m:r>
                      </m:den>
                    </m:f>
                  </m:oMath>
                </a14:m>
                <a:endParaRPr lang="el-GR" sz="2000" b="1" i="1" dirty="0">
                  <a:solidFill>
                    <a:srgbClr val="0070C0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02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5407" y="4069715"/>
                <a:ext cx="909223" cy="552715"/>
              </a:xfrm>
              <a:prstGeom prst="rect">
                <a:avLst/>
              </a:prstGeom>
              <a:blipFill>
                <a:blip r:embed="rId21"/>
                <a:stretch>
                  <a:fillRect l="-6711" b="-11111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2997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/>
      <p:bldP spid="100" grpId="0"/>
      <p:bldP spid="101" grpId="0"/>
      <p:bldP spid="10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2" name="Straight Connector 81"/>
          <p:cNvCxnSpPr/>
          <p:nvPr/>
        </p:nvCxnSpPr>
        <p:spPr>
          <a:xfrm>
            <a:off x="7801250" y="2806562"/>
            <a:ext cx="0" cy="403107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23" name="Text Box 61"/>
          <p:cNvSpPr txBox="1">
            <a:spLocks noChangeArrowheads="1"/>
          </p:cNvSpPr>
          <p:nvPr/>
        </p:nvSpPr>
        <p:spPr bwMode="auto">
          <a:xfrm>
            <a:off x="1524000" y="1905001"/>
            <a:ext cx="297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>
                <a:solidFill>
                  <a:srgbClr val="0000CC"/>
                </a:solidFill>
                <a:latin typeface="Times New Roman" panose="02020603050405020304" pitchFamily="18" charset="0"/>
              </a:rPr>
              <a:t>3. Bài 3 ( trang 33).</a:t>
            </a:r>
          </a:p>
        </p:txBody>
      </p:sp>
      <p:sp>
        <p:nvSpPr>
          <p:cNvPr id="75" name="Text Box 51"/>
          <p:cNvSpPr txBox="1">
            <a:spLocks noChangeArrowheads="1"/>
          </p:cNvSpPr>
          <p:nvPr/>
        </p:nvSpPr>
        <p:spPr bwMode="auto">
          <a:xfrm>
            <a:off x="917576" y="600966"/>
            <a:ext cx="8610323" cy="2246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20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Bài 3: </a:t>
            </a:r>
            <a:r>
              <a:rPr lang="en-US" altLang="vi-VN" sz="2000" b="1" dirty="0">
                <a:latin typeface="Times New Roman" panose="02020603050405020304" pitchFamily="18" charset="0"/>
              </a:rPr>
              <a:t>Một bóng đèn có điện trở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vi-VN" sz="2000" b="1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 600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 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được mắc song song với bóng đèn thứ hai có điện trở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900Ω 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vào hiệu điện thế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vi-VN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=220V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và có sơ đồ như hình 11.2. Dây nối từ M tới A và từ N tới B là dây đồng, có chiều dài tổng cộng là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= 200m 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và có tiết diện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= 0,2mm</a:t>
            </a:r>
            <a:r>
              <a:rPr lang="en-US" altLang="vi-VN" sz="20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vi-VN" sz="2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Bỏ qua điện trở của dây nối từ hai bóng đèn tới A và B.</a:t>
            </a:r>
          </a:p>
          <a:p>
            <a:pPr algn="just" eaLnBrk="1" hangingPunct="1"/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Tính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 trở 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của đoạn mạch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/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Tính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 điện thế 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đặt vào hai đầu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đèn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5234608" y="58696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VẬN DỤNG:</a:t>
            </a:r>
          </a:p>
        </p:txBody>
      </p:sp>
      <p:grpSp>
        <p:nvGrpSpPr>
          <p:cNvPr id="9226" name="Group 131"/>
          <p:cNvGrpSpPr>
            <a:grpSpLocks/>
          </p:cNvGrpSpPr>
          <p:nvPr/>
        </p:nvGrpSpPr>
        <p:grpSpPr bwMode="auto">
          <a:xfrm>
            <a:off x="9384817" y="459907"/>
            <a:ext cx="2234662" cy="2387828"/>
            <a:chOff x="486" y="2592"/>
            <a:chExt cx="1455" cy="1569"/>
          </a:xfrm>
        </p:grpSpPr>
        <p:sp>
          <p:nvSpPr>
            <p:cNvPr id="9228" name="Text Box 65"/>
            <p:cNvSpPr txBox="1">
              <a:spLocks noChangeArrowheads="1"/>
            </p:cNvSpPr>
            <p:nvPr/>
          </p:nvSpPr>
          <p:spPr bwMode="auto">
            <a:xfrm>
              <a:off x="768" y="2928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+</a:t>
              </a:r>
            </a:p>
          </p:txBody>
        </p:sp>
        <p:sp>
          <p:nvSpPr>
            <p:cNvPr id="9229" name="Text Box 66"/>
            <p:cNvSpPr txBox="1">
              <a:spLocks noChangeArrowheads="1"/>
            </p:cNvSpPr>
            <p:nvPr/>
          </p:nvSpPr>
          <p:spPr bwMode="auto">
            <a:xfrm>
              <a:off x="720" y="3297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-</a:t>
              </a:r>
            </a:p>
          </p:txBody>
        </p:sp>
        <p:sp>
          <p:nvSpPr>
            <p:cNvPr id="9230" name="Text Box 67"/>
            <p:cNvSpPr txBox="1">
              <a:spLocks noChangeArrowheads="1"/>
            </p:cNvSpPr>
            <p:nvPr/>
          </p:nvSpPr>
          <p:spPr bwMode="auto">
            <a:xfrm>
              <a:off x="1167" y="2935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dirty="0"/>
                <a:t>R</a:t>
              </a:r>
              <a:r>
                <a:rPr lang="en-US" altLang="vi-VN" baseline="-25000" dirty="0"/>
                <a:t>1</a:t>
              </a:r>
              <a:endParaRPr lang="en-US" altLang="vi-VN" dirty="0"/>
            </a:p>
          </p:txBody>
        </p:sp>
        <p:grpSp>
          <p:nvGrpSpPr>
            <p:cNvPr id="9231" name="Group 68"/>
            <p:cNvGrpSpPr>
              <a:grpSpLocks/>
            </p:cNvGrpSpPr>
            <p:nvPr/>
          </p:nvGrpSpPr>
          <p:grpSpPr bwMode="auto">
            <a:xfrm>
              <a:off x="606" y="2790"/>
              <a:ext cx="1335" cy="912"/>
              <a:chOff x="3453" y="1500"/>
              <a:chExt cx="1335" cy="912"/>
            </a:xfrm>
          </p:grpSpPr>
          <p:sp>
            <p:nvSpPr>
              <p:cNvPr id="9239" name="Rectangle 69"/>
              <p:cNvSpPr>
                <a:spLocks noChangeArrowheads="1"/>
              </p:cNvSpPr>
              <p:nvPr/>
            </p:nvSpPr>
            <p:spPr bwMode="auto">
              <a:xfrm>
                <a:off x="4272" y="1500"/>
                <a:ext cx="384" cy="91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vi-VN"/>
              </a:p>
            </p:txBody>
          </p:sp>
          <p:grpSp>
            <p:nvGrpSpPr>
              <p:cNvPr id="9240" name="Group 70"/>
              <p:cNvGrpSpPr>
                <a:grpSpLocks/>
              </p:cNvGrpSpPr>
              <p:nvPr/>
            </p:nvGrpSpPr>
            <p:grpSpPr bwMode="auto">
              <a:xfrm>
                <a:off x="4176" y="1836"/>
                <a:ext cx="240" cy="231"/>
                <a:chOff x="4176" y="1824"/>
                <a:chExt cx="240" cy="231"/>
              </a:xfrm>
            </p:grpSpPr>
            <p:sp>
              <p:nvSpPr>
                <p:cNvPr id="9250" name="Oval 71"/>
                <p:cNvSpPr>
                  <a:spLocks noChangeArrowheads="1"/>
                </p:cNvSpPr>
                <p:nvPr/>
              </p:nvSpPr>
              <p:spPr bwMode="auto">
                <a:xfrm>
                  <a:off x="4209" y="1863"/>
                  <a:ext cx="144" cy="144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vi-VN"/>
                </a:p>
              </p:txBody>
            </p:sp>
            <p:sp>
              <p:nvSpPr>
                <p:cNvPr id="9251" name="Text Box 72"/>
                <p:cNvSpPr txBox="1">
                  <a:spLocks noChangeArrowheads="1"/>
                </p:cNvSpPr>
                <p:nvPr/>
              </p:nvSpPr>
              <p:spPr bwMode="auto">
                <a:xfrm>
                  <a:off x="4176" y="1824"/>
                  <a:ext cx="240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dirty="0"/>
                    <a:t>X</a:t>
                  </a:r>
                </a:p>
              </p:txBody>
            </p:sp>
          </p:grpSp>
          <p:grpSp>
            <p:nvGrpSpPr>
              <p:cNvPr id="9241" name="Group 73"/>
              <p:cNvGrpSpPr>
                <a:grpSpLocks/>
              </p:cNvGrpSpPr>
              <p:nvPr/>
            </p:nvGrpSpPr>
            <p:grpSpPr bwMode="auto">
              <a:xfrm>
                <a:off x="4548" y="1836"/>
                <a:ext cx="240" cy="231"/>
                <a:chOff x="4176" y="1824"/>
                <a:chExt cx="240" cy="231"/>
              </a:xfrm>
            </p:grpSpPr>
            <p:sp>
              <p:nvSpPr>
                <p:cNvPr id="9248" name="Oval 74"/>
                <p:cNvSpPr>
                  <a:spLocks noChangeArrowheads="1"/>
                </p:cNvSpPr>
                <p:nvPr/>
              </p:nvSpPr>
              <p:spPr bwMode="auto">
                <a:xfrm>
                  <a:off x="4209" y="1863"/>
                  <a:ext cx="144" cy="144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vi-VN"/>
                </a:p>
              </p:txBody>
            </p:sp>
            <p:sp>
              <p:nvSpPr>
                <p:cNvPr id="9249" name="Text Box 75"/>
                <p:cNvSpPr txBox="1">
                  <a:spLocks noChangeArrowheads="1"/>
                </p:cNvSpPr>
                <p:nvPr/>
              </p:nvSpPr>
              <p:spPr bwMode="auto">
                <a:xfrm>
                  <a:off x="4176" y="1824"/>
                  <a:ext cx="240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/>
                    <a:t>X</a:t>
                  </a:r>
                </a:p>
              </p:txBody>
            </p:sp>
          </p:grpSp>
          <p:sp>
            <p:nvSpPr>
              <p:cNvPr id="9242" name="Line 76"/>
              <p:cNvSpPr>
                <a:spLocks noChangeShapeType="1"/>
              </p:cNvSpPr>
              <p:nvPr/>
            </p:nvSpPr>
            <p:spPr bwMode="auto">
              <a:xfrm>
                <a:off x="3558" y="1500"/>
                <a:ext cx="110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43" name="Line 77"/>
              <p:cNvSpPr>
                <a:spLocks noChangeShapeType="1"/>
              </p:cNvSpPr>
              <p:nvPr/>
            </p:nvSpPr>
            <p:spPr bwMode="auto">
              <a:xfrm>
                <a:off x="3558" y="2406"/>
                <a:ext cx="110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44" name="Line 78"/>
              <p:cNvSpPr>
                <a:spLocks noChangeShapeType="1"/>
              </p:cNvSpPr>
              <p:nvPr/>
            </p:nvSpPr>
            <p:spPr bwMode="auto">
              <a:xfrm>
                <a:off x="3552" y="150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oval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45" name="Line 79"/>
              <p:cNvSpPr>
                <a:spLocks noChangeShapeType="1"/>
              </p:cNvSpPr>
              <p:nvPr/>
            </p:nvSpPr>
            <p:spPr bwMode="auto">
              <a:xfrm>
                <a:off x="3552" y="2118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46" name="Line 80"/>
              <p:cNvSpPr>
                <a:spLocks noChangeShapeType="1"/>
              </p:cNvSpPr>
              <p:nvPr/>
            </p:nvSpPr>
            <p:spPr bwMode="auto">
              <a:xfrm flipV="1">
                <a:off x="3453" y="1746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47" name="Line 81"/>
              <p:cNvSpPr>
                <a:spLocks noChangeShapeType="1"/>
              </p:cNvSpPr>
              <p:nvPr/>
            </p:nvSpPr>
            <p:spPr bwMode="auto">
              <a:xfrm flipV="1">
                <a:off x="3453" y="2067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9232" name="Text Box 82"/>
            <p:cNvSpPr txBox="1">
              <a:spLocks noChangeArrowheads="1"/>
            </p:cNvSpPr>
            <p:nvPr/>
          </p:nvSpPr>
          <p:spPr bwMode="auto">
            <a:xfrm>
              <a:off x="1563" y="2946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dirty="0"/>
                <a:t>R</a:t>
              </a:r>
              <a:r>
                <a:rPr lang="en-US" altLang="vi-VN" baseline="-25000" dirty="0"/>
                <a:t>2</a:t>
              </a:r>
              <a:endParaRPr lang="en-US" altLang="vi-VN" dirty="0"/>
            </a:p>
          </p:txBody>
        </p:sp>
        <p:sp>
          <p:nvSpPr>
            <p:cNvPr id="9233" name="Text Box 83"/>
            <p:cNvSpPr txBox="1">
              <a:spLocks noChangeArrowheads="1"/>
            </p:cNvSpPr>
            <p:nvPr/>
          </p:nvSpPr>
          <p:spPr bwMode="auto">
            <a:xfrm>
              <a:off x="597" y="3132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U</a:t>
              </a:r>
            </a:p>
          </p:txBody>
        </p:sp>
        <p:sp>
          <p:nvSpPr>
            <p:cNvPr id="9234" name="Text Box 84"/>
            <p:cNvSpPr txBox="1">
              <a:spLocks noChangeArrowheads="1"/>
            </p:cNvSpPr>
            <p:nvPr/>
          </p:nvSpPr>
          <p:spPr bwMode="auto">
            <a:xfrm>
              <a:off x="1311" y="2592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A</a:t>
              </a:r>
            </a:p>
          </p:txBody>
        </p:sp>
        <p:sp>
          <p:nvSpPr>
            <p:cNvPr id="9235" name="Text Box 85"/>
            <p:cNvSpPr txBox="1">
              <a:spLocks noChangeArrowheads="1"/>
            </p:cNvSpPr>
            <p:nvPr/>
          </p:nvSpPr>
          <p:spPr bwMode="auto">
            <a:xfrm>
              <a:off x="1326" y="3675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B</a:t>
              </a:r>
            </a:p>
          </p:txBody>
        </p:sp>
        <p:sp>
          <p:nvSpPr>
            <p:cNvPr id="9236" name="Text Box 86"/>
            <p:cNvSpPr txBox="1">
              <a:spLocks noChangeArrowheads="1"/>
            </p:cNvSpPr>
            <p:nvPr/>
          </p:nvSpPr>
          <p:spPr bwMode="auto">
            <a:xfrm>
              <a:off x="753" y="3930"/>
              <a:ext cx="10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b="1">
                  <a:latin typeface="Times New Roman" panose="02020603050405020304" pitchFamily="18" charset="0"/>
                </a:rPr>
                <a:t>Hình 11.2</a:t>
              </a:r>
            </a:p>
          </p:txBody>
        </p:sp>
        <p:sp>
          <p:nvSpPr>
            <p:cNvPr id="9237" name="Text Box 129"/>
            <p:cNvSpPr txBox="1">
              <a:spLocks noChangeArrowheads="1"/>
            </p:cNvSpPr>
            <p:nvPr/>
          </p:nvSpPr>
          <p:spPr bwMode="auto">
            <a:xfrm>
              <a:off x="486" y="2922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M</a:t>
              </a:r>
            </a:p>
          </p:txBody>
        </p:sp>
        <p:sp>
          <p:nvSpPr>
            <p:cNvPr id="9238" name="Text Box 130"/>
            <p:cNvSpPr txBox="1">
              <a:spLocks noChangeArrowheads="1"/>
            </p:cNvSpPr>
            <p:nvPr/>
          </p:nvSpPr>
          <p:spPr bwMode="auto">
            <a:xfrm>
              <a:off x="501" y="3396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N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Rectangle 77"/>
              <p:cNvSpPr/>
              <p:nvPr/>
            </p:nvSpPr>
            <p:spPr>
              <a:xfrm>
                <a:off x="724307" y="3120123"/>
                <a:ext cx="2006876" cy="32456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0480" marR="30480"/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600 Ω</a:t>
                </a:r>
              </a:p>
              <a:p>
                <a:pPr marL="30480" marR="30480"/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900 Ω</a:t>
                </a:r>
              </a:p>
              <a:p>
                <a:pPr marL="30480" marR="30480"/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𝑴𝑵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220V</a:t>
                </a:r>
              </a:p>
              <a:p>
                <a:pPr marL="30480" marR="30480"/>
                <a:r>
                  <a:rPr lang="en-US" sz="2400" b="1" i="1" dirty="0">
                    <a:solidFill>
                      <a:srgbClr val="00B0F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4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 = </a:t>
                </a:r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200m</a:t>
                </a:r>
              </a:p>
              <a:p>
                <a:pPr marL="30480" marR="30480"/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ρ = 1,7.10</a:t>
                </a:r>
                <a:r>
                  <a:rPr lang="en-US" sz="2000" b="1" baseline="30000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-8</a:t>
                </a:r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Ω.m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 = 0</a:t>
                </a:r>
                <a14:m>
                  <m:oMath xmlns:m="http://schemas.openxmlformats.org/officeDocument/2006/math">
                    <m:r>
                      <a:rPr lang="en-US" sz="2000" b="1" i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1" i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2000" b="1" i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sSup>
                      <m:sSupPr>
                        <m:ctrlPr>
                          <a:rPr lang="pt-BR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𝒎𝒎</m:t>
                        </m:r>
                      </m:e>
                      <m:sup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= 0,2.10</a:t>
                </a:r>
                <a:r>
                  <a:rPr lang="en-US" sz="2000" b="1" baseline="30000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2000" b="1" i="1" dirty="0">
                  <a:solidFill>
                    <a:srgbClr val="00B0F0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30480" marR="30480"/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a/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𝑴𝑵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?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b/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 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?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  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?</a:t>
                </a:r>
              </a:p>
            </p:txBody>
          </p:sp>
        </mc:Choice>
        <mc:Fallback xmlns="">
          <p:sp>
            <p:nvSpPr>
              <p:cNvPr id="78" name="Rectangle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307" y="3120123"/>
                <a:ext cx="2006876" cy="3245632"/>
              </a:xfrm>
              <a:prstGeom prst="rect">
                <a:avLst/>
              </a:prstGeom>
              <a:blipFill>
                <a:blip r:embed="rId4"/>
                <a:stretch>
                  <a:fillRect l="-3343" t="-1128" b="-263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9" name="Straight Connector 78"/>
          <p:cNvCxnSpPr/>
          <p:nvPr/>
        </p:nvCxnSpPr>
        <p:spPr>
          <a:xfrm>
            <a:off x="2816556" y="2890485"/>
            <a:ext cx="0" cy="394714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Text Box 53"/>
          <p:cNvSpPr txBox="1">
            <a:spLocks noChangeArrowheads="1"/>
          </p:cNvSpPr>
          <p:nvPr/>
        </p:nvSpPr>
        <p:spPr bwMode="auto">
          <a:xfrm>
            <a:off x="747160" y="2847735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81" name="Text Box 53"/>
          <p:cNvSpPr txBox="1">
            <a:spLocks noChangeArrowheads="1"/>
          </p:cNvSpPr>
          <p:nvPr/>
        </p:nvSpPr>
        <p:spPr bwMode="auto">
          <a:xfrm>
            <a:off x="2876542" y="2847735"/>
            <a:ext cx="96430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669387" y="2890485"/>
                <a:ext cx="181158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nt </a:t>
                </a:r>
                <a:r>
                  <a:rPr lang="en-US" sz="2000" b="1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/</a:t>
                </a:r>
                <a14:m>
                  <m:oMath xmlns:m="http://schemas.openxmlformats.org/officeDocument/2006/math">
                    <m:r>
                      <a:rPr lang="en-US" sz="2000" b="1" i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/</m:t>
                    </m:r>
                    <m:sSub>
                      <m:sSubPr>
                        <m:ctrlP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endParaRPr lang="vi-VN" sz="20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9387" y="2890485"/>
                <a:ext cx="1811586" cy="400110"/>
              </a:xfrm>
              <a:prstGeom prst="rect">
                <a:avLst/>
              </a:prstGeom>
              <a:blipFill>
                <a:blip r:embed="rId5"/>
                <a:stretch>
                  <a:fillRect t="-9091" r="-2020" b="-2575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3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0880999"/>
              </p:ext>
            </p:extLst>
          </p:nvPr>
        </p:nvGraphicFramePr>
        <p:xfrm>
          <a:off x="8701653" y="5190971"/>
          <a:ext cx="16002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228600" progId="Equation.DSMT4">
                  <p:embed/>
                </p:oleObj>
              </mc:Choice>
              <mc:Fallback>
                <p:oleObj name="Equation" r:id="rId6" imgW="914400" imgH="228600" progId="Equation.DSMT4">
                  <p:embed/>
                  <p:pic>
                    <p:nvPicPr>
                      <p:cNvPr id="121935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01653" y="5190971"/>
                        <a:ext cx="16002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8811510"/>
              </p:ext>
            </p:extLst>
          </p:nvPr>
        </p:nvGraphicFramePr>
        <p:xfrm>
          <a:off x="9158853" y="4047972"/>
          <a:ext cx="75565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1613" imgH="393529" progId="Equation.DSMT4">
                  <p:embed/>
                </p:oleObj>
              </mc:Choice>
              <mc:Fallback>
                <p:oleObj name="Equation" r:id="rId8" imgW="431613" imgH="393529" progId="Equation.DSMT4">
                  <p:embed/>
                  <p:pic>
                    <p:nvPicPr>
                      <p:cNvPr id="121938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58853" y="4047972"/>
                        <a:ext cx="755650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8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859233"/>
              </p:ext>
            </p:extLst>
          </p:nvPr>
        </p:nvGraphicFramePr>
        <p:xfrm>
          <a:off x="10530454" y="3362171"/>
          <a:ext cx="108902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22030" imgH="431613" progId="Equation.DSMT4">
                  <p:embed/>
                </p:oleObj>
              </mc:Choice>
              <mc:Fallback>
                <p:oleObj name="Equation" r:id="rId10" imgW="622030" imgH="431613" progId="Equation.DSMT4">
                  <p:embed/>
                  <p:pic>
                    <p:nvPicPr>
                      <p:cNvPr id="121939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30454" y="3362171"/>
                        <a:ext cx="1089025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6" name="Group 91"/>
          <p:cNvGrpSpPr>
            <a:grpSpLocks/>
          </p:cNvGrpSpPr>
          <p:nvPr/>
        </p:nvGrpSpPr>
        <p:grpSpPr bwMode="auto">
          <a:xfrm>
            <a:off x="8801666" y="3533621"/>
            <a:ext cx="1720850" cy="1733550"/>
            <a:chOff x="3039" y="1842"/>
            <a:chExt cx="1084" cy="1092"/>
          </a:xfrm>
        </p:grpSpPr>
        <p:graphicFrame>
          <p:nvGraphicFramePr>
            <p:cNvPr id="87" name="Object 81"/>
            <p:cNvGraphicFramePr>
              <a:graphicFrameLocks noChangeAspect="1"/>
            </p:cNvGraphicFramePr>
            <p:nvPr/>
          </p:nvGraphicFramePr>
          <p:xfrm>
            <a:off x="3885" y="1842"/>
            <a:ext cx="238" cy="2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15806" imgH="228501" progId="Equation.DSMT4">
                    <p:embed/>
                  </p:oleObj>
                </mc:Choice>
                <mc:Fallback>
                  <p:oleObj name="Equation" r:id="rId12" imgW="215806" imgH="228501" progId="Equation.DSMT4">
                    <p:embed/>
                    <p:pic>
                      <p:nvPicPr>
                        <p:cNvPr id="10258" name="Object 8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5" y="1842"/>
                          <a:ext cx="238" cy="2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8" name="Object 80"/>
            <p:cNvGraphicFramePr>
              <a:graphicFrameLocks noChangeAspect="1"/>
            </p:cNvGraphicFramePr>
            <p:nvPr/>
          </p:nvGraphicFramePr>
          <p:xfrm>
            <a:off x="3039" y="2262"/>
            <a:ext cx="196" cy="2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177646" imgH="228402" progId="Equation.DSMT4">
                    <p:embed/>
                  </p:oleObj>
                </mc:Choice>
                <mc:Fallback>
                  <p:oleObj name="Equation" r:id="rId14" imgW="177646" imgH="228402" progId="Equation.DSMT4">
                    <p:embed/>
                    <p:pic>
                      <p:nvPicPr>
                        <p:cNvPr id="10259" name="Object 8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39" y="2262"/>
                          <a:ext cx="196" cy="2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9" name="Line 84"/>
            <p:cNvSpPr>
              <a:spLocks noChangeShapeType="1"/>
            </p:cNvSpPr>
            <p:nvPr/>
          </p:nvSpPr>
          <p:spPr bwMode="auto">
            <a:xfrm flipH="1" flipV="1">
              <a:off x="3168" y="2550"/>
              <a:ext cx="240" cy="384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0" name="Line 86"/>
            <p:cNvSpPr>
              <a:spLocks noChangeShapeType="1"/>
            </p:cNvSpPr>
            <p:nvPr/>
          </p:nvSpPr>
          <p:spPr bwMode="auto">
            <a:xfrm flipV="1">
              <a:off x="3840" y="2070"/>
              <a:ext cx="144" cy="864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91" name="Group 92"/>
          <p:cNvGrpSpPr>
            <a:grpSpLocks/>
          </p:cNvGrpSpPr>
          <p:nvPr/>
        </p:nvGrpSpPr>
        <p:grpSpPr bwMode="auto">
          <a:xfrm>
            <a:off x="9101704" y="3905096"/>
            <a:ext cx="1281113" cy="1371600"/>
            <a:chOff x="3228" y="2076"/>
            <a:chExt cx="807" cy="864"/>
          </a:xfrm>
        </p:grpSpPr>
        <p:sp>
          <p:nvSpPr>
            <p:cNvPr id="92" name="Line 85"/>
            <p:cNvSpPr>
              <a:spLocks noChangeShapeType="1"/>
            </p:cNvSpPr>
            <p:nvPr/>
          </p:nvSpPr>
          <p:spPr bwMode="auto">
            <a:xfrm flipH="1" flipV="1">
              <a:off x="3228" y="2538"/>
              <a:ext cx="240" cy="38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3" name="Line 87"/>
            <p:cNvSpPr>
              <a:spLocks noChangeShapeType="1"/>
            </p:cNvSpPr>
            <p:nvPr/>
          </p:nvSpPr>
          <p:spPr bwMode="auto">
            <a:xfrm flipV="1">
              <a:off x="3891" y="2076"/>
              <a:ext cx="144" cy="86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aphicFrame>
        <p:nvGraphicFramePr>
          <p:cNvPr id="94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8613805"/>
              </p:ext>
            </p:extLst>
          </p:nvPr>
        </p:nvGraphicFramePr>
        <p:xfrm>
          <a:off x="3511090" y="4363475"/>
          <a:ext cx="1600200" cy="3402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14400" imgH="228600" progId="Equation.DSMT4">
                  <p:embed/>
                </p:oleObj>
              </mc:Choice>
              <mc:Fallback>
                <p:oleObj name="Equation" r:id="rId16" imgW="914400" imgH="228600" progId="Equation.DSMT4">
                  <p:embed/>
                  <p:pic>
                    <p:nvPicPr>
                      <p:cNvPr id="126001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1090" y="4363475"/>
                        <a:ext cx="1600200" cy="3402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782770"/>
              </p:ext>
            </p:extLst>
          </p:nvPr>
        </p:nvGraphicFramePr>
        <p:xfrm>
          <a:off x="3544530" y="3754681"/>
          <a:ext cx="1066800" cy="59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09336" imgH="393529" progId="Equation.DSMT4">
                  <p:embed/>
                </p:oleObj>
              </mc:Choice>
              <mc:Fallback>
                <p:oleObj name="Equation" r:id="rId17" imgW="609336" imgH="393529" progId="Equation.DSMT4">
                  <p:embed/>
                  <p:pic>
                    <p:nvPicPr>
                      <p:cNvPr id="126002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4530" y="3754681"/>
                        <a:ext cx="1066800" cy="59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311301"/>
              </p:ext>
            </p:extLst>
          </p:nvPr>
        </p:nvGraphicFramePr>
        <p:xfrm>
          <a:off x="3601133" y="3202680"/>
          <a:ext cx="1466850" cy="5869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837836" imgH="431613" progId="Equation.DSMT4">
                  <p:embed/>
                </p:oleObj>
              </mc:Choice>
              <mc:Fallback>
                <p:oleObj name="Equation" r:id="rId19" imgW="837836" imgH="431613" progId="Equation.DSMT4">
                  <p:embed/>
                  <p:pic>
                    <p:nvPicPr>
                      <p:cNvPr id="126003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1133" y="3202680"/>
                        <a:ext cx="1466850" cy="5869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" name="Text Box 53"/>
          <p:cNvSpPr txBox="1">
            <a:spLocks noChangeArrowheads="1"/>
          </p:cNvSpPr>
          <p:nvPr/>
        </p:nvSpPr>
        <p:spPr bwMode="auto">
          <a:xfrm>
            <a:off x="2980303" y="3350264"/>
            <a:ext cx="5921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a/ </a:t>
            </a:r>
          </a:p>
        </p:txBody>
      </p:sp>
      <p:graphicFrame>
        <p:nvGraphicFramePr>
          <p:cNvPr id="100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5269795"/>
              </p:ext>
            </p:extLst>
          </p:nvPr>
        </p:nvGraphicFramePr>
        <p:xfrm>
          <a:off x="4633555" y="3754680"/>
          <a:ext cx="2844800" cy="6349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625600" imgH="419100" progId="Equation.DSMT4">
                  <p:embed/>
                </p:oleObj>
              </mc:Choice>
              <mc:Fallback>
                <p:oleObj name="Equation" r:id="rId21" imgW="1625600" imgH="419100" progId="Equation.DSMT4">
                  <p:embed/>
                  <p:pic>
                    <p:nvPicPr>
                      <p:cNvPr id="126008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3555" y="3754680"/>
                        <a:ext cx="2844800" cy="6349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 Box 57"/>
              <p:cNvSpPr txBox="1">
                <a:spLocks noChangeArrowheads="1"/>
              </p:cNvSpPr>
              <p:nvPr/>
            </p:nvSpPr>
            <p:spPr bwMode="auto">
              <a:xfrm>
                <a:off x="3274566" y="4698013"/>
                <a:ext cx="4495800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:r>
                  <a:rPr lang="en-US" altLang="vi-VN" b="1" dirty="0">
                    <a:solidFill>
                      <a:srgbClr val="00B0F0"/>
                    </a:solidFill>
                    <a:latin typeface="Times New Roman" panose="02020603050405020304" pitchFamily="18" charset="0"/>
                  </a:rPr>
                  <a:t>Điện trở đoạn mạch MN là: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𝑴𝑵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B0F0"/>
                    </a:solidFill>
                    <a:latin typeface="Times New Roman" panose="02020603050405020304" pitchFamily="18" charset="0"/>
                  </a:rPr>
                  <a:t>= 377</a:t>
                </a:r>
                <a:r>
                  <a:rPr lang="el-GR" b="1" dirty="0">
                    <a:solidFill>
                      <a:srgbClr val="00B0F0"/>
                    </a:solidFill>
                    <a:latin typeface="Times New Roman" panose="02020603050405020304" pitchFamily="18" charset="0"/>
                  </a:rPr>
                  <a:t>Ω</a:t>
                </a:r>
                <a:endParaRPr lang="en-US" altLang="vi-VN" b="1" dirty="0">
                  <a:solidFill>
                    <a:srgbClr val="00B0F0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1" name="Text 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74566" y="4698013"/>
                <a:ext cx="4495800" cy="369332"/>
              </a:xfrm>
              <a:prstGeom prst="rect">
                <a:avLst/>
              </a:prstGeom>
              <a:blipFill>
                <a:blip r:embed="rId23"/>
                <a:stretch>
                  <a:fillRect l="-1084" t="-10000" b="-2666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2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005073"/>
              </p:ext>
            </p:extLst>
          </p:nvPr>
        </p:nvGraphicFramePr>
        <p:xfrm>
          <a:off x="5111291" y="4406337"/>
          <a:ext cx="2022475" cy="264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155199" imgH="177723" progId="Equation.DSMT4">
                  <p:embed/>
                </p:oleObj>
              </mc:Choice>
              <mc:Fallback>
                <p:oleObj name="Equation" r:id="rId24" imgW="1155199" imgH="177723" progId="Equation.DSMT4">
                  <p:embed/>
                  <p:pic>
                    <p:nvPicPr>
                      <p:cNvPr id="12601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291" y="4406337"/>
                        <a:ext cx="2022475" cy="2646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/>
              <p:cNvSpPr/>
              <p:nvPr/>
            </p:nvSpPr>
            <p:spPr>
              <a:xfrm>
                <a:off x="5025689" y="3193215"/>
                <a:ext cx="2473423" cy="5370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𝟔𝟎𝟎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𝟗𝟎𝟎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𝟔𝟎𝟎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𝟗𝟎𝟎</m:t>
                        </m:r>
                      </m:den>
                    </m:f>
                  </m:oMath>
                </a14:m>
                <a:r>
                  <a:rPr lang="en-US" sz="2000" b="1" dirty="0">
                    <a:solidFill>
                      <a:srgbClr val="00B0F0"/>
                    </a:solidFill>
                  </a:rPr>
                  <a:t> </a:t>
                </a:r>
                <a:endParaRPr lang="vi-VN" sz="2000" b="1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142" name="Rectangle 1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5689" y="3193215"/>
                <a:ext cx="2473423" cy="537006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6211742" y="3277052"/>
            <a:ext cx="11304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= 360 (</a:t>
            </a:r>
            <a:r>
              <a:rPr lang="el-GR" b="1" dirty="0">
                <a:solidFill>
                  <a:srgbClr val="00B0F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Ω</a:t>
            </a:r>
            <a:r>
              <a:rPr lang="en-US" b="1" dirty="0">
                <a:solidFill>
                  <a:srgbClr val="00B0F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r>
              <a:rPr lang="en-US" b="1" dirty="0">
                <a:solidFill>
                  <a:srgbClr val="00B0F0"/>
                </a:solidFill>
              </a:rPr>
              <a:t> 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36162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7" grpId="0"/>
      <p:bldP spid="101" grpId="0"/>
      <p:bldP spid="14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2" name="Straight Connector 81"/>
          <p:cNvCxnSpPr/>
          <p:nvPr/>
        </p:nvCxnSpPr>
        <p:spPr>
          <a:xfrm>
            <a:off x="7801250" y="2806562"/>
            <a:ext cx="0" cy="358831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5" name="Text Box 51"/>
          <p:cNvSpPr txBox="1">
            <a:spLocks noChangeArrowheads="1"/>
          </p:cNvSpPr>
          <p:nvPr/>
        </p:nvSpPr>
        <p:spPr bwMode="auto">
          <a:xfrm>
            <a:off x="800438" y="587321"/>
            <a:ext cx="8610323" cy="2246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20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Bài 3: </a:t>
            </a:r>
            <a:r>
              <a:rPr lang="en-US" altLang="vi-VN" sz="2000" b="1" dirty="0">
                <a:latin typeface="Times New Roman" panose="02020603050405020304" pitchFamily="18" charset="0"/>
              </a:rPr>
              <a:t>Một bóng đèn có điện trở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vi-VN" sz="2000" b="1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 600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 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được mắc song song với bóng đèn thứ hai có điện trở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900Ω 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vào hiệu điện thế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vi-VN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=220V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và có sơ đồ như hình 11.2. Dây nối từ M tới A và từ N tới B là dây đồng, có chiều dài tổng cộng là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= 200m 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và có tiết diện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= 0,2mm</a:t>
            </a:r>
            <a:r>
              <a:rPr lang="en-US" altLang="vi-VN" sz="20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vi-VN" sz="2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Bỏ qua điện trở của dây nối từ hai bóng đèn tới A và B.</a:t>
            </a:r>
          </a:p>
          <a:p>
            <a:pPr algn="just" eaLnBrk="1" hangingPunct="1"/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Tính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 trở 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của đoạn mạch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/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Tính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 điện thế 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đặt vào hai đầu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đèn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5234608" y="58696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VẬN DỤNG:</a:t>
            </a:r>
          </a:p>
        </p:txBody>
      </p:sp>
      <p:grpSp>
        <p:nvGrpSpPr>
          <p:cNvPr id="9226" name="Group 131"/>
          <p:cNvGrpSpPr>
            <a:grpSpLocks/>
          </p:cNvGrpSpPr>
          <p:nvPr/>
        </p:nvGrpSpPr>
        <p:grpSpPr bwMode="auto">
          <a:xfrm>
            <a:off x="9384817" y="459907"/>
            <a:ext cx="2234662" cy="2387828"/>
            <a:chOff x="486" y="2592"/>
            <a:chExt cx="1455" cy="1569"/>
          </a:xfrm>
        </p:grpSpPr>
        <p:sp>
          <p:nvSpPr>
            <p:cNvPr id="9228" name="Text Box 65"/>
            <p:cNvSpPr txBox="1">
              <a:spLocks noChangeArrowheads="1"/>
            </p:cNvSpPr>
            <p:nvPr/>
          </p:nvSpPr>
          <p:spPr bwMode="auto">
            <a:xfrm>
              <a:off x="768" y="2928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+</a:t>
              </a:r>
            </a:p>
          </p:txBody>
        </p:sp>
        <p:sp>
          <p:nvSpPr>
            <p:cNvPr id="9229" name="Text Box 66"/>
            <p:cNvSpPr txBox="1">
              <a:spLocks noChangeArrowheads="1"/>
            </p:cNvSpPr>
            <p:nvPr/>
          </p:nvSpPr>
          <p:spPr bwMode="auto">
            <a:xfrm>
              <a:off x="720" y="3297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-</a:t>
              </a:r>
            </a:p>
          </p:txBody>
        </p:sp>
        <p:sp>
          <p:nvSpPr>
            <p:cNvPr id="9230" name="Text Box 67"/>
            <p:cNvSpPr txBox="1">
              <a:spLocks noChangeArrowheads="1"/>
            </p:cNvSpPr>
            <p:nvPr/>
          </p:nvSpPr>
          <p:spPr bwMode="auto">
            <a:xfrm>
              <a:off x="1167" y="2935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dirty="0"/>
                <a:t>R</a:t>
              </a:r>
              <a:r>
                <a:rPr lang="en-US" altLang="vi-VN" baseline="-25000" dirty="0"/>
                <a:t>1</a:t>
              </a:r>
              <a:endParaRPr lang="en-US" altLang="vi-VN" dirty="0"/>
            </a:p>
          </p:txBody>
        </p:sp>
        <p:grpSp>
          <p:nvGrpSpPr>
            <p:cNvPr id="9231" name="Group 68"/>
            <p:cNvGrpSpPr>
              <a:grpSpLocks/>
            </p:cNvGrpSpPr>
            <p:nvPr/>
          </p:nvGrpSpPr>
          <p:grpSpPr bwMode="auto">
            <a:xfrm>
              <a:off x="606" y="2790"/>
              <a:ext cx="1335" cy="912"/>
              <a:chOff x="3453" y="1500"/>
              <a:chExt cx="1335" cy="912"/>
            </a:xfrm>
          </p:grpSpPr>
          <p:sp>
            <p:nvSpPr>
              <p:cNvPr id="9239" name="Rectangle 69"/>
              <p:cNvSpPr>
                <a:spLocks noChangeArrowheads="1"/>
              </p:cNvSpPr>
              <p:nvPr/>
            </p:nvSpPr>
            <p:spPr bwMode="auto">
              <a:xfrm>
                <a:off x="4272" y="1500"/>
                <a:ext cx="384" cy="91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vi-VN"/>
              </a:p>
            </p:txBody>
          </p:sp>
          <p:grpSp>
            <p:nvGrpSpPr>
              <p:cNvPr id="9240" name="Group 70"/>
              <p:cNvGrpSpPr>
                <a:grpSpLocks/>
              </p:cNvGrpSpPr>
              <p:nvPr/>
            </p:nvGrpSpPr>
            <p:grpSpPr bwMode="auto">
              <a:xfrm>
                <a:off x="4176" y="1836"/>
                <a:ext cx="240" cy="231"/>
                <a:chOff x="4176" y="1824"/>
                <a:chExt cx="240" cy="231"/>
              </a:xfrm>
            </p:grpSpPr>
            <p:sp>
              <p:nvSpPr>
                <p:cNvPr id="9250" name="Oval 71"/>
                <p:cNvSpPr>
                  <a:spLocks noChangeArrowheads="1"/>
                </p:cNvSpPr>
                <p:nvPr/>
              </p:nvSpPr>
              <p:spPr bwMode="auto">
                <a:xfrm>
                  <a:off x="4209" y="1863"/>
                  <a:ext cx="144" cy="144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vi-VN"/>
                </a:p>
              </p:txBody>
            </p:sp>
            <p:sp>
              <p:nvSpPr>
                <p:cNvPr id="9251" name="Text Box 72"/>
                <p:cNvSpPr txBox="1">
                  <a:spLocks noChangeArrowheads="1"/>
                </p:cNvSpPr>
                <p:nvPr/>
              </p:nvSpPr>
              <p:spPr bwMode="auto">
                <a:xfrm>
                  <a:off x="4176" y="1824"/>
                  <a:ext cx="240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dirty="0"/>
                    <a:t>X</a:t>
                  </a:r>
                </a:p>
              </p:txBody>
            </p:sp>
          </p:grpSp>
          <p:grpSp>
            <p:nvGrpSpPr>
              <p:cNvPr id="9241" name="Group 73"/>
              <p:cNvGrpSpPr>
                <a:grpSpLocks/>
              </p:cNvGrpSpPr>
              <p:nvPr/>
            </p:nvGrpSpPr>
            <p:grpSpPr bwMode="auto">
              <a:xfrm>
                <a:off x="4548" y="1836"/>
                <a:ext cx="240" cy="231"/>
                <a:chOff x="4176" y="1824"/>
                <a:chExt cx="240" cy="231"/>
              </a:xfrm>
            </p:grpSpPr>
            <p:sp>
              <p:nvSpPr>
                <p:cNvPr id="9248" name="Oval 74"/>
                <p:cNvSpPr>
                  <a:spLocks noChangeArrowheads="1"/>
                </p:cNvSpPr>
                <p:nvPr/>
              </p:nvSpPr>
              <p:spPr bwMode="auto">
                <a:xfrm>
                  <a:off x="4209" y="1863"/>
                  <a:ext cx="144" cy="144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vi-VN"/>
                </a:p>
              </p:txBody>
            </p:sp>
            <p:sp>
              <p:nvSpPr>
                <p:cNvPr id="9249" name="Text Box 75"/>
                <p:cNvSpPr txBox="1">
                  <a:spLocks noChangeArrowheads="1"/>
                </p:cNvSpPr>
                <p:nvPr/>
              </p:nvSpPr>
              <p:spPr bwMode="auto">
                <a:xfrm>
                  <a:off x="4176" y="1824"/>
                  <a:ext cx="240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/>
                    <a:t>X</a:t>
                  </a:r>
                </a:p>
              </p:txBody>
            </p:sp>
          </p:grpSp>
          <p:sp>
            <p:nvSpPr>
              <p:cNvPr id="9242" name="Line 76"/>
              <p:cNvSpPr>
                <a:spLocks noChangeShapeType="1"/>
              </p:cNvSpPr>
              <p:nvPr/>
            </p:nvSpPr>
            <p:spPr bwMode="auto">
              <a:xfrm>
                <a:off x="3558" y="1500"/>
                <a:ext cx="110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43" name="Line 77"/>
              <p:cNvSpPr>
                <a:spLocks noChangeShapeType="1"/>
              </p:cNvSpPr>
              <p:nvPr/>
            </p:nvSpPr>
            <p:spPr bwMode="auto">
              <a:xfrm>
                <a:off x="3558" y="2406"/>
                <a:ext cx="110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44" name="Line 78"/>
              <p:cNvSpPr>
                <a:spLocks noChangeShapeType="1"/>
              </p:cNvSpPr>
              <p:nvPr/>
            </p:nvSpPr>
            <p:spPr bwMode="auto">
              <a:xfrm>
                <a:off x="3552" y="150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oval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45" name="Line 79"/>
              <p:cNvSpPr>
                <a:spLocks noChangeShapeType="1"/>
              </p:cNvSpPr>
              <p:nvPr/>
            </p:nvSpPr>
            <p:spPr bwMode="auto">
              <a:xfrm>
                <a:off x="3552" y="2118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46" name="Line 80"/>
              <p:cNvSpPr>
                <a:spLocks noChangeShapeType="1"/>
              </p:cNvSpPr>
              <p:nvPr/>
            </p:nvSpPr>
            <p:spPr bwMode="auto">
              <a:xfrm flipV="1">
                <a:off x="3453" y="1746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47" name="Line 81"/>
              <p:cNvSpPr>
                <a:spLocks noChangeShapeType="1"/>
              </p:cNvSpPr>
              <p:nvPr/>
            </p:nvSpPr>
            <p:spPr bwMode="auto">
              <a:xfrm flipV="1">
                <a:off x="3453" y="2067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9232" name="Text Box 82"/>
            <p:cNvSpPr txBox="1">
              <a:spLocks noChangeArrowheads="1"/>
            </p:cNvSpPr>
            <p:nvPr/>
          </p:nvSpPr>
          <p:spPr bwMode="auto">
            <a:xfrm>
              <a:off x="1563" y="2946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dirty="0"/>
                <a:t>R</a:t>
              </a:r>
              <a:r>
                <a:rPr lang="en-US" altLang="vi-VN" baseline="-25000" dirty="0"/>
                <a:t>2</a:t>
              </a:r>
              <a:endParaRPr lang="en-US" altLang="vi-VN" dirty="0"/>
            </a:p>
          </p:txBody>
        </p:sp>
        <p:sp>
          <p:nvSpPr>
            <p:cNvPr id="9233" name="Text Box 83"/>
            <p:cNvSpPr txBox="1">
              <a:spLocks noChangeArrowheads="1"/>
            </p:cNvSpPr>
            <p:nvPr/>
          </p:nvSpPr>
          <p:spPr bwMode="auto">
            <a:xfrm>
              <a:off x="597" y="3132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U</a:t>
              </a:r>
            </a:p>
          </p:txBody>
        </p:sp>
        <p:sp>
          <p:nvSpPr>
            <p:cNvPr id="9234" name="Text Box 84"/>
            <p:cNvSpPr txBox="1">
              <a:spLocks noChangeArrowheads="1"/>
            </p:cNvSpPr>
            <p:nvPr/>
          </p:nvSpPr>
          <p:spPr bwMode="auto">
            <a:xfrm>
              <a:off x="1311" y="2592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A</a:t>
              </a:r>
            </a:p>
          </p:txBody>
        </p:sp>
        <p:sp>
          <p:nvSpPr>
            <p:cNvPr id="9235" name="Text Box 85"/>
            <p:cNvSpPr txBox="1">
              <a:spLocks noChangeArrowheads="1"/>
            </p:cNvSpPr>
            <p:nvPr/>
          </p:nvSpPr>
          <p:spPr bwMode="auto">
            <a:xfrm>
              <a:off x="1326" y="3675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B</a:t>
              </a:r>
            </a:p>
          </p:txBody>
        </p:sp>
        <p:sp>
          <p:nvSpPr>
            <p:cNvPr id="9236" name="Text Box 86"/>
            <p:cNvSpPr txBox="1">
              <a:spLocks noChangeArrowheads="1"/>
            </p:cNvSpPr>
            <p:nvPr/>
          </p:nvSpPr>
          <p:spPr bwMode="auto">
            <a:xfrm>
              <a:off x="753" y="3930"/>
              <a:ext cx="10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b="1">
                  <a:latin typeface="Times New Roman" panose="02020603050405020304" pitchFamily="18" charset="0"/>
                </a:rPr>
                <a:t>Hình 11.2</a:t>
              </a:r>
            </a:p>
          </p:txBody>
        </p:sp>
        <p:sp>
          <p:nvSpPr>
            <p:cNvPr id="9237" name="Text Box 129"/>
            <p:cNvSpPr txBox="1">
              <a:spLocks noChangeArrowheads="1"/>
            </p:cNvSpPr>
            <p:nvPr/>
          </p:nvSpPr>
          <p:spPr bwMode="auto">
            <a:xfrm>
              <a:off x="486" y="2922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M</a:t>
              </a:r>
            </a:p>
          </p:txBody>
        </p:sp>
        <p:sp>
          <p:nvSpPr>
            <p:cNvPr id="9238" name="Text Box 130"/>
            <p:cNvSpPr txBox="1">
              <a:spLocks noChangeArrowheads="1"/>
            </p:cNvSpPr>
            <p:nvPr/>
          </p:nvSpPr>
          <p:spPr bwMode="auto">
            <a:xfrm>
              <a:off x="501" y="3396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N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Rectangle 77"/>
              <p:cNvSpPr/>
              <p:nvPr/>
            </p:nvSpPr>
            <p:spPr>
              <a:xfrm>
                <a:off x="724307" y="3120123"/>
                <a:ext cx="2006876" cy="32456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0480" marR="30480"/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600 Ω</a:t>
                </a:r>
              </a:p>
              <a:p>
                <a:pPr marL="30480" marR="30480"/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900 Ω</a:t>
                </a:r>
              </a:p>
              <a:p>
                <a:pPr marL="30480" marR="30480"/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𝑴𝑵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220V</a:t>
                </a:r>
              </a:p>
              <a:p>
                <a:pPr marL="30480" marR="30480"/>
                <a:r>
                  <a:rPr lang="en-US" sz="2400" b="1" i="1" dirty="0">
                    <a:solidFill>
                      <a:srgbClr val="00B0F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4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 = </a:t>
                </a:r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200m</a:t>
                </a:r>
              </a:p>
              <a:p>
                <a:pPr marL="30480" marR="30480"/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ρ = 1,7.10</a:t>
                </a:r>
                <a:r>
                  <a:rPr lang="en-US" sz="2000" b="1" baseline="30000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-8</a:t>
                </a:r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Ω.m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 = 0</a:t>
                </a:r>
                <a14:m>
                  <m:oMath xmlns:m="http://schemas.openxmlformats.org/officeDocument/2006/math">
                    <m:r>
                      <a:rPr lang="en-US" sz="2000" b="1" i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1" i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2000" b="1" i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sSup>
                      <m:sSupPr>
                        <m:ctrlPr>
                          <a:rPr lang="pt-BR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𝒎𝒎</m:t>
                        </m:r>
                      </m:e>
                      <m:sup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= 0,2.10</a:t>
                </a:r>
                <a:r>
                  <a:rPr lang="en-US" sz="2000" b="1" baseline="30000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2000" b="1" i="1" dirty="0">
                  <a:solidFill>
                    <a:srgbClr val="00B0F0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30480" marR="30480"/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a/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𝑴𝑵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?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b/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 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?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  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?</a:t>
                </a:r>
              </a:p>
            </p:txBody>
          </p:sp>
        </mc:Choice>
        <mc:Fallback xmlns="">
          <p:sp>
            <p:nvSpPr>
              <p:cNvPr id="78" name="Rectangle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307" y="3120123"/>
                <a:ext cx="2006876" cy="3245632"/>
              </a:xfrm>
              <a:prstGeom prst="rect">
                <a:avLst/>
              </a:prstGeom>
              <a:blipFill>
                <a:blip r:embed="rId4"/>
                <a:stretch>
                  <a:fillRect l="-3343" t="-1128" b="-263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9" name="Straight Connector 78"/>
          <p:cNvCxnSpPr/>
          <p:nvPr/>
        </p:nvCxnSpPr>
        <p:spPr>
          <a:xfrm>
            <a:off x="2816556" y="2890485"/>
            <a:ext cx="0" cy="394714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Text Box 53"/>
          <p:cNvSpPr txBox="1">
            <a:spLocks noChangeArrowheads="1"/>
          </p:cNvSpPr>
          <p:nvPr/>
        </p:nvSpPr>
        <p:spPr bwMode="auto">
          <a:xfrm>
            <a:off x="747160" y="2847735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81" name="Text Box 53"/>
          <p:cNvSpPr txBox="1">
            <a:spLocks noChangeArrowheads="1"/>
          </p:cNvSpPr>
          <p:nvPr/>
        </p:nvSpPr>
        <p:spPr bwMode="auto">
          <a:xfrm>
            <a:off x="2876542" y="2847735"/>
            <a:ext cx="96430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669387" y="2890485"/>
                <a:ext cx="181158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nt </a:t>
                </a:r>
                <a:r>
                  <a:rPr lang="en-US" sz="2000" b="1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/</a:t>
                </a:r>
                <a14:m>
                  <m:oMath xmlns:m="http://schemas.openxmlformats.org/officeDocument/2006/math">
                    <m:r>
                      <a:rPr lang="en-US" sz="2000" b="1" i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/</m:t>
                    </m:r>
                    <m:sSub>
                      <m:sSubPr>
                        <m:ctrlP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endParaRPr lang="vi-VN" sz="20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9387" y="2890485"/>
                <a:ext cx="1811586" cy="400110"/>
              </a:xfrm>
              <a:prstGeom prst="rect">
                <a:avLst/>
              </a:prstGeom>
              <a:blipFill>
                <a:blip r:embed="rId5"/>
                <a:stretch>
                  <a:fillRect t="-9091" r="-2020" b="-2575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4" name="Object 49"/>
          <p:cNvGraphicFramePr>
            <a:graphicFrameLocks noChangeAspect="1"/>
          </p:cNvGraphicFramePr>
          <p:nvPr/>
        </p:nvGraphicFramePr>
        <p:xfrm>
          <a:off x="3511090" y="4363475"/>
          <a:ext cx="1600200" cy="3402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228600" progId="Equation.DSMT4">
                  <p:embed/>
                </p:oleObj>
              </mc:Choice>
              <mc:Fallback>
                <p:oleObj name="Equation" r:id="rId6" imgW="914400" imgH="228600" progId="Equation.DSMT4">
                  <p:embed/>
                  <p:pic>
                    <p:nvPicPr>
                      <p:cNvPr id="94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1090" y="4363475"/>
                        <a:ext cx="1600200" cy="3402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" name="Object 50"/>
          <p:cNvGraphicFramePr>
            <a:graphicFrameLocks noChangeAspect="1"/>
          </p:cNvGraphicFramePr>
          <p:nvPr/>
        </p:nvGraphicFramePr>
        <p:xfrm>
          <a:off x="3544530" y="3754681"/>
          <a:ext cx="1066800" cy="59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09336" imgH="393529" progId="Equation.DSMT4">
                  <p:embed/>
                </p:oleObj>
              </mc:Choice>
              <mc:Fallback>
                <p:oleObj name="Equation" r:id="rId8" imgW="609336" imgH="393529" progId="Equation.DSMT4">
                  <p:embed/>
                  <p:pic>
                    <p:nvPicPr>
                      <p:cNvPr id="95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4530" y="3754681"/>
                        <a:ext cx="1066800" cy="59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" name="Object 51"/>
          <p:cNvGraphicFramePr>
            <a:graphicFrameLocks noChangeAspect="1"/>
          </p:cNvGraphicFramePr>
          <p:nvPr/>
        </p:nvGraphicFramePr>
        <p:xfrm>
          <a:off x="3601133" y="3202680"/>
          <a:ext cx="1466850" cy="5869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37836" imgH="431613" progId="Equation.DSMT4">
                  <p:embed/>
                </p:oleObj>
              </mc:Choice>
              <mc:Fallback>
                <p:oleObj name="Equation" r:id="rId10" imgW="837836" imgH="431613" progId="Equation.DSMT4">
                  <p:embed/>
                  <p:pic>
                    <p:nvPicPr>
                      <p:cNvPr id="96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1133" y="3202680"/>
                        <a:ext cx="1466850" cy="5869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" name="Text Box 53"/>
          <p:cNvSpPr txBox="1">
            <a:spLocks noChangeArrowheads="1"/>
          </p:cNvSpPr>
          <p:nvPr/>
        </p:nvSpPr>
        <p:spPr bwMode="auto">
          <a:xfrm>
            <a:off x="2980303" y="3350264"/>
            <a:ext cx="5921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a/ </a:t>
            </a:r>
          </a:p>
        </p:txBody>
      </p:sp>
      <p:graphicFrame>
        <p:nvGraphicFramePr>
          <p:cNvPr id="98" name="Object 54"/>
          <p:cNvGraphicFramePr>
            <a:graphicFrameLocks noChangeAspect="1"/>
          </p:cNvGraphicFramePr>
          <p:nvPr/>
        </p:nvGraphicFramePr>
        <p:xfrm>
          <a:off x="5129896" y="3202680"/>
          <a:ext cx="2222500" cy="5351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9449" imgH="393529" progId="Equation.DSMT4">
                  <p:embed/>
                </p:oleObj>
              </mc:Choice>
              <mc:Fallback>
                <p:oleObj name="Equation" r:id="rId12" imgW="1269449" imgH="393529" progId="Equation.DSMT4">
                  <p:embed/>
                  <p:pic>
                    <p:nvPicPr>
                      <p:cNvPr id="98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896" y="3202680"/>
                        <a:ext cx="2222500" cy="5351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" name="Object 56"/>
          <p:cNvGraphicFramePr>
            <a:graphicFrameLocks noChangeAspect="1"/>
          </p:cNvGraphicFramePr>
          <p:nvPr/>
        </p:nvGraphicFramePr>
        <p:xfrm>
          <a:off x="4633555" y="3754680"/>
          <a:ext cx="2844800" cy="6349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25600" imgH="419100" progId="Equation.DSMT4">
                  <p:embed/>
                </p:oleObj>
              </mc:Choice>
              <mc:Fallback>
                <p:oleObj name="Equation" r:id="rId14" imgW="1625600" imgH="419100" progId="Equation.DSMT4">
                  <p:embed/>
                  <p:pic>
                    <p:nvPicPr>
                      <p:cNvPr id="10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3555" y="3754680"/>
                        <a:ext cx="2844800" cy="6349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 Box 57"/>
              <p:cNvSpPr txBox="1">
                <a:spLocks noChangeArrowheads="1"/>
              </p:cNvSpPr>
              <p:nvPr/>
            </p:nvSpPr>
            <p:spPr bwMode="auto">
              <a:xfrm>
                <a:off x="3274566" y="4698013"/>
                <a:ext cx="4495800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:r>
                  <a:rPr lang="en-US" altLang="vi-VN" b="1" dirty="0">
                    <a:solidFill>
                      <a:srgbClr val="0000CC"/>
                    </a:solidFill>
                    <a:latin typeface="Times New Roman" panose="02020603050405020304" pitchFamily="18" charset="0"/>
                  </a:rPr>
                  <a:t>Điện trở đoạn mạch MN là: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𝑴𝑵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00CC"/>
                    </a:solidFill>
                    <a:latin typeface="Times New Roman" panose="02020603050405020304" pitchFamily="18" charset="0"/>
                  </a:rPr>
                  <a:t>= 377</a:t>
                </a:r>
                <a:r>
                  <a:rPr lang="el-GR" b="1" dirty="0">
                    <a:solidFill>
                      <a:srgbClr val="0000CC"/>
                    </a:solidFill>
                    <a:latin typeface="Times New Roman" panose="02020603050405020304" pitchFamily="18" charset="0"/>
                  </a:rPr>
                  <a:t>Ω</a:t>
                </a:r>
                <a:endParaRPr lang="en-US" altLang="vi-VN" b="1" dirty="0">
                  <a:solidFill>
                    <a:srgbClr val="0000CC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1" name="Text 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74566" y="4698013"/>
                <a:ext cx="4495800" cy="369332"/>
              </a:xfrm>
              <a:prstGeom prst="rect">
                <a:avLst/>
              </a:prstGeom>
              <a:blipFill>
                <a:blip r:embed="rId25"/>
                <a:stretch>
                  <a:fillRect l="-1084" t="-10000" b="-2666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2" name="Object 58"/>
          <p:cNvGraphicFramePr>
            <a:graphicFrameLocks noChangeAspect="1"/>
          </p:cNvGraphicFramePr>
          <p:nvPr/>
        </p:nvGraphicFramePr>
        <p:xfrm>
          <a:off x="5111291" y="4406337"/>
          <a:ext cx="2022475" cy="264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155199" imgH="177723" progId="Equation.DSMT4">
                  <p:embed/>
                </p:oleObj>
              </mc:Choice>
              <mc:Fallback>
                <p:oleObj name="Equation" r:id="rId26" imgW="1155199" imgH="177723" progId="Equation.DSMT4">
                  <p:embed/>
                  <p:pic>
                    <p:nvPicPr>
                      <p:cNvPr id="102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291" y="4406337"/>
                        <a:ext cx="2022475" cy="2646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Rectangle 128"/>
              <p:cNvSpPr/>
              <p:nvPr/>
            </p:nvSpPr>
            <p:spPr>
              <a:xfrm>
                <a:off x="3200213" y="5431626"/>
                <a:ext cx="1851247" cy="5241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I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b="1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sub>
                    </m:sSub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𝑴𝑵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𝑴𝑵</m:t>
                            </m:r>
                          </m:sub>
                        </m:sSub>
                      </m:den>
                    </m:f>
                  </m:oMath>
                </a14:m>
                <a:endParaRPr lang="vi-VN" b="1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129" name="Rectangle 1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213" y="5431626"/>
                <a:ext cx="1851247" cy="524118"/>
              </a:xfrm>
              <a:prstGeom prst="rect">
                <a:avLst/>
              </a:prstGeom>
              <a:blipFill>
                <a:blip r:embed="rId28"/>
                <a:stretch>
                  <a:fillRect l="-2961" b="-116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2" name="Text Box 70"/>
          <p:cNvSpPr txBox="1">
            <a:spLocks noChangeArrowheads="1"/>
          </p:cNvSpPr>
          <p:nvPr/>
        </p:nvSpPr>
        <p:spPr bwMode="auto">
          <a:xfrm>
            <a:off x="2916704" y="4941145"/>
            <a:ext cx="150536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b/ Cách 1: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Hình chữ nhật 17"/>
              <p:cNvSpPr/>
              <p:nvPr/>
            </p:nvSpPr>
            <p:spPr>
              <a:xfrm>
                <a:off x="8123791" y="6150345"/>
                <a:ext cx="1839108" cy="400110"/>
              </a:xfrm>
              <a:prstGeom prst="rect">
                <a:avLst/>
              </a:prstGeom>
              <a:ln w="38100">
                <a:noFill/>
              </a:ln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𝐔</m:t>
                        </m:r>
                      </m:e>
                      <m:sub>
                        <m:r>
                          <a:rPr lang="en-US" sz="2000" b="1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2000" b="1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𝐔</m:t>
                        </m:r>
                      </m:e>
                      <m:sub>
                        <m:r>
                          <a:rPr lang="en-US" sz="2000" b="1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sSub>
                      <m:sSubPr>
                        <m:ctrlP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B0F0"/>
                    </a:solidFill>
                    <a:latin typeface="Times New Roman" pitchFamily="18" charset="0"/>
                    <a:cs typeface="Times New Roman" panose="02020603050405020304" pitchFamily="18" charset="0"/>
                  </a:rPr>
                  <a:t> </a:t>
                </a:r>
                <a:endParaRPr lang="el-GR" sz="2000" b="1" dirty="0">
                  <a:solidFill>
                    <a:srgbClr val="00B0F0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8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3791" y="6150345"/>
                <a:ext cx="1839108" cy="400110"/>
              </a:xfrm>
              <a:prstGeom prst="rect">
                <a:avLst/>
              </a:prstGeom>
              <a:blipFill>
                <a:blip r:embed="rId29"/>
                <a:stretch>
                  <a:fillRect b="-1515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/>
              <p:cNvSpPr/>
              <p:nvPr/>
            </p:nvSpPr>
            <p:spPr>
              <a:xfrm>
                <a:off x="3157161" y="6032207"/>
                <a:ext cx="149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B0F0"/>
                    </a:solidFill>
                    <a:latin typeface="Times New Roman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sub>
                    </m:sSub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sub>
                    </m:sSub>
                  </m:oMath>
                </a14:m>
                <a:endParaRPr lang="vi-VN" b="1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142" name="Rectangle 1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7161" y="6032207"/>
                <a:ext cx="1495730" cy="369332"/>
              </a:xfrm>
              <a:prstGeom prst="rect">
                <a:avLst/>
              </a:prstGeom>
              <a:blipFill>
                <a:blip r:embed="rId30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3" name="Group 142"/>
          <p:cNvGrpSpPr/>
          <p:nvPr/>
        </p:nvGrpSpPr>
        <p:grpSpPr>
          <a:xfrm>
            <a:off x="9235433" y="5525771"/>
            <a:ext cx="811376" cy="649749"/>
            <a:chOff x="8186465" y="5848377"/>
            <a:chExt cx="811376" cy="6497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/>
                <p:cNvSpPr/>
                <p:nvPr/>
              </p:nvSpPr>
              <p:spPr>
                <a:xfrm>
                  <a:off x="8186465" y="5848377"/>
                  <a:ext cx="81137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𝑼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𝟏𝟐</m:t>
                          </m:r>
                        </m:sub>
                      </m:sSub>
                    </m:oMath>
                  </a14:m>
                  <a:r>
                    <a:rPr lang="en-US" b="1" dirty="0">
                      <a:solidFill>
                        <a:srgbClr val="00B0F0"/>
                      </a:solidFill>
                      <a:latin typeface="Times New Roman" pitchFamily="18" charset="0"/>
                      <a:cs typeface="Times New Roman" panose="02020603050405020304" pitchFamily="18" charset="0"/>
                    </a:rPr>
                    <a:t> = </a:t>
                  </a:r>
                  <a:endParaRPr lang="vi-VN" b="1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144" name="Rectangle 14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86465" y="5848377"/>
                  <a:ext cx="811376" cy="369332"/>
                </a:xfrm>
                <a:prstGeom prst="rect">
                  <a:avLst/>
                </a:prstGeom>
                <a:blipFill>
                  <a:blip r:embed="rId31"/>
                  <a:stretch>
                    <a:fillRect t="-8197" r="-5263" b="-24590"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5" name="Straight Arrow Connector 144"/>
            <p:cNvCxnSpPr/>
            <p:nvPr/>
          </p:nvCxnSpPr>
          <p:spPr>
            <a:xfrm flipV="1">
              <a:off x="8471647" y="6193326"/>
              <a:ext cx="0" cy="304800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Rectangle 145"/>
              <p:cNvSpPr/>
              <p:nvPr/>
            </p:nvSpPr>
            <p:spPr>
              <a:xfrm>
                <a:off x="9917742" y="5468726"/>
                <a:ext cx="9331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𝟏𝟐</m:t>
                          </m:r>
                        </m:sub>
                      </m:sSub>
                      <m:sSub>
                        <m:sSubPr>
                          <m:ctrlPr>
                            <a:rPr lang="en-US" b="1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𝟏𝟐</m:t>
                          </m:r>
                        </m:sub>
                      </m:sSub>
                    </m:oMath>
                  </m:oMathPara>
                </a14:m>
                <a:endParaRPr lang="vi-VN" b="1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146" name="Rectangle 1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7742" y="5468726"/>
                <a:ext cx="933140" cy="369332"/>
              </a:xfrm>
              <a:prstGeom prst="rect">
                <a:avLst/>
              </a:prstGeom>
              <a:blipFill>
                <a:blip r:embed="rId32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7" name="Group 146"/>
          <p:cNvGrpSpPr/>
          <p:nvPr/>
        </p:nvGrpSpPr>
        <p:grpSpPr>
          <a:xfrm>
            <a:off x="9979707" y="4592575"/>
            <a:ext cx="561308" cy="837822"/>
            <a:chOff x="8930739" y="4915181"/>
            <a:chExt cx="561308" cy="837822"/>
          </a:xfrm>
        </p:grpSpPr>
        <p:cxnSp>
          <p:nvCxnSpPr>
            <p:cNvPr id="148" name="Straight Arrow Connector 147"/>
            <p:cNvCxnSpPr/>
            <p:nvPr/>
          </p:nvCxnSpPr>
          <p:spPr>
            <a:xfrm flipV="1">
              <a:off x="9108141" y="5448203"/>
              <a:ext cx="0" cy="304800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9" name="Rectangle 148"/>
                <p:cNvSpPr/>
                <p:nvPr/>
              </p:nvSpPr>
              <p:spPr>
                <a:xfrm>
                  <a:off x="8930739" y="4915181"/>
                  <a:ext cx="56130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𝟏𝟐</m:t>
                            </m:r>
                          </m:sub>
                        </m:sSub>
                      </m:oMath>
                    </m:oMathPara>
                  </a14:m>
                  <a:endParaRPr lang="vi-VN" b="1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149" name="Rectangle 14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30739" y="4915181"/>
                  <a:ext cx="561308" cy="369332"/>
                </a:xfrm>
                <a:prstGeom prst="rect">
                  <a:avLst/>
                </a:prstGeom>
                <a:blipFill>
                  <a:blip r:embed="rId33"/>
                  <a:stretch>
                    <a:fillRect b="-1639"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Rectangle 149"/>
              <p:cNvSpPr/>
              <p:nvPr/>
            </p:nvSpPr>
            <p:spPr>
              <a:xfrm>
                <a:off x="10412742" y="4604692"/>
                <a:ext cx="7937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b="1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= I </a:t>
                </a:r>
                <a:endParaRPr lang="vi-VN" b="1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150" name="Rectangle 1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12742" y="4604692"/>
                <a:ext cx="793743" cy="369332"/>
              </a:xfrm>
              <a:prstGeom prst="rect">
                <a:avLst/>
              </a:prstGeom>
              <a:blipFill>
                <a:blip r:embed="rId34"/>
                <a:stretch>
                  <a:fillRect l="-6154" t="-8197" r="-6154" b="-2459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Rectangle 150"/>
              <p:cNvSpPr/>
              <p:nvPr/>
            </p:nvSpPr>
            <p:spPr>
              <a:xfrm>
                <a:off x="10994609" y="3608727"/>
                <a:ext cx="946028" cy="6562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𝑼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𝑴𝑵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𝑴𝑵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vi-VN" b="1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151" name="Rectangle 1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94609" y="3608727"/>
                <a:ext cx="946028" cy="656205"/>
              </a:xfrm>
              <a:prstGeom prst="rect">
                <a:avLst/>
              </a:prstGeom>
              <a:blipFill>
                <a:blip r:embed="rId3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2" name="Rectangle 151"/>
          <p:cNvSpPr/>
          <p:nvPr/>
        </p:nvSpPr>
        <p:spPr>
          <a:xfrm>
            <a:off x="4483609" y="6068868"/>
            <a:ext cx="23807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b="1" dirty="0">
                <a:solidFill>
                  <a:srgbClr val="00B0F0"/>
                </a:solidFill>
                <a:latin typeface="Times New Roman" pitchFamily="18" charset="0"/>
                <a:cs typeface="Times New Roman" panose="02020603050405020304" pitchFamily="18" charset="0"/>
              </a:rPr>
              <a:t>= 0,584 . 360 = 210 (V)</a:t>
            </a:r>
            <a:endParaRPr lang="el-GR" b="1" dirty="0">
              <a:solidFill>
                <a:srgbClr val="00B0F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3" name="Straight Arrow Connector 152"/>
          <p:cNvCxnSpPr/>
          <p:nvPr/>
        </p:nvCxnSpPr>
        <p:spPr>
          <a:xfrm>
            <a:off x="10305321" y="5125597"/>
            <a:ext cx="0" cy="31293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/>
          <p:nvPr/>
        </p:nvCxnSpPr>
        <p:spPr>
          <a:xfrm>
            <a:off x="9664345" y="5870720"/>
            <a:ext cx="0" cy="31293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5" name="Group 154"/>
          <p:cNvGrpSpPr/>
          <p:nvPr/>
        </p:nvGrpSpPr>
        <p:grpSpPr>
          <a:xfrm>
            <a:off x="10862287" y="3792223"/>
            <a:ext cx="242374" cy="837822"/>
            <a:chOff x="8930739" y="4915181"/>
            <a:chExt cx="242374" cy="837822"/>
          </a:xfrm>
        </p:grpSpPr>
        <p:cxnSp>
          <p:nvCxnSpPr>
            <p:cNvPr id="156" name="Straight Arrow Connector 155"/>
            <p:cNvCxnSpPr/>
            <p:nvPr/>
          </p:nvCxnSpPr>
          <p:spPr>
            <a:xfrm flipV="1">
              <a:off x="9108141" y="5448203"/>
              <a:ext cx="0" cy="304800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57" name="Rectangle 156"/>
            <p:cNvSpPr/>
            <p:nvPr/>
          </p:nvSpPr>
          <p:spPr>
            <a:xfrm>
              <a:off x="8930739" y="4915181"/>
              <a:ext cx="2423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I</a:t>
              </a:r>
              <a:endParaRPr lang="vi-VN" dirty="0"/>
            </a:p>
          </p:txBody>
        </p:sp>
      </p:grpSp>
      <p:cxnSp>
        <p:nvCxnSpPr>
          <p:cNvPr id="158" name="Straight Arrow Connector 157"/>
          <p:cNvCxnSpPr/>
          <p:nvPr/>
        </p:nvCxnSpPr>
        <p:spPr>
          <a:xfrm>
            <a:off x="11210679" y="4325245"/>
            <a:ext cx="0" cy="31293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840845" y="5366118"/>
                <a:ext cx="2337499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𝟐𝟐𝟎</m:t>
                          </m:r>
                          <m:r>
                            <a:rPr lang="en-US" b="1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𝟑𝟕𝟕</m:t>
                          </m:r>
                        </m:den>
                      </m:f>
                      <m:r>
                        <a:rPr lang="en-US" b="1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𝟎</m:t>
                      </m:r>
                      <m:r>
                        <a:rPr lang="en-US" b="1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b="1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𝟓𝟖𝟒</m:t>
                      </m:r>
                      <m:r>
                        <a:rPr lang="en-US" b="1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b="1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𝑨</m:t>
                      </m:r>
                      <m:r>
                        <a:rPr lang="en-US" b="1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) </m:t>
                      </m:r>
                    </m:oMath>
                  </m:oMathPara>
                </a14:m>
                <a:endParaRPr lang="vi-VN" b="1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0845" y="5366118"/>
                <a:ext cx="2337499" cy="612732"/>
              </a:xfrm>
              <a:prstGeom prst="rect">
                <a:avLst/>
              </a:prstGeom>
              <a:blipFill>
                <a:blip r:embed="rId3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8082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/>
      <p:bldP spid="122" grpId="0"/>
      <p:bldP spid="128" grpId="0"/>
      <p:bldP spid="142" grpId="0"/>
      <p:bldP spid="146" grpId="0"/>
      <p:bldP spid="150" grpId="0"/>
      <p:bldP spid="151" grpId="0"/>
      <p:bldP spid="15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2" name="Straight Connector 81"/>
          <p:cNvCxnSpPr/>
          <p:nvPr/>
        </p:nvCxnSpPr>
        <p:spPr>
          <a:xfrm>
            <a:off x="7667365" y="2870370"/>
            <a:ext cx="0" cy="358831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5" name="Text Box 51"/>
          <p:cNvSpPr txBox="1">
            <a:spLocks noChangeArrowheads="1"/>
          </p:cNvSpPr>
          <p:nvPr/>
        </p:nvSpPr>
        <p:spPr bwMode="auto">
          <a:xfrm>
            <a:off x="800438" y="587321"/>
            <a:ext cx="8610323" cy="2246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20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Bài 3: </a:t>
            </a:r>
            <a:r>
              <a:rPr lang="en-US" altLang="vi-VN" sz="2000" b="1" dirty="0">
                <a:latin typeface="Times New Roman" panose="02020603050405020304" pitchFamily="18" charset="0"/>
              </a:rPr>
              <a:t>Một bóng đèn có điện trở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R</a:t>
            </a:r>
            <a:r>
              <a:rPr lang="en-US" altLang="vi-VN" sz="2000" b="1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 600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Ω 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được mắc song song với bóng đèn thứ hai có điện trở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900Ω 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vào hiệu điện thế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vi-VN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=220V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và có sơ đồ như hình 11.2. Dây nối từ M tới A và từ N tới B là dây đồng, có chiều dài tổng cộng là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= 200m 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và có tiết diện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= 0,2mm</a:t>
            </a:r>
            <a:r>
              <a:rPr lang="en-US" altLang="vi-VN" sz="20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vi-VN" sz="2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Bỏ qua điện trở của dây nối từ hai bóng đèn tới A và B.</a:t>
            </a:r>
          </a:p>
          <a:p>
            <a:pPr algn="just" eaLnBrk="1" hangingPunct="1"/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Tính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 trở 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của đoạn mạch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/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Tính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 điện thế 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đặt vào hai đầu </a:t>
            </a:r>
            <a:r>
              <a:rPr lang="en-US" altLang="vi-V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đèn</a:t>
            </a: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5234608" y="58696"/>
            <a:ext cx="2981740" cy="5232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VẬN DỤNG:</a:t>
            </a:r>
          </a:p>
        </p:txBody>
      </p:sp>
      <p:grpSp>
        <p:nvGrpSpPr>
          <p:cNvPr id="9226" name="Group 131"/>
          <p:cNvGrpSpPr>
            <a:grpSpLocks/>
          </p:cNvGrpSpPr>
          <p:nvPr/>
        </p:nvGrpSpPr>
        <p:grpSpPr bwMode="auto">
          <a:xfrm>
            <a:off x="9384817" y="459907"/>
            <a:ext cx="2234662" cy="2387828"/>
            <a:chOff x="486" y="2592"/>
            <a:chExt cx="1455" cy="1569"/>
          </a:xfrm>
        </p:grpSpPr>
        <p:sp>
          <p:nvSpPr>
            <p:cNvPr id="9228" name="Text Box 65"/>
            <p:cNvSpPr txBox="1">
              <a:spLocks noChangeArrowheads="1"/>
            </p:cNvSpPr>
            <p:nvPr/>
          </p:nvSpPr>
          <p:spPr bwMode="auto">
            <a:xfrm>
              <a:off x="768" y="2928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+</a:t>
              </a:r>
            </a:p>
          </p:txBody>
        </p:sp>
        <p:sp>
          <p:nvSpPr>
            <p:cNvPr id="9229" name="Text Box 66"/>
            <p:cNvSpPr txBox="1">
              <a:spLocks noChangeArrowheads="1"/>
            </p:cNvSpPr>
            <p:nvPr/>
          </p:nvSpPr>
          <p:spPr bwMode="auto">
            <a:xfrm>
              <a:off x="720" y="3297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-</a:t>
              </a:r>
            </a:p>
          </p:txBody>
        </p:sp>
        <p:sp>
          <p:nvSpPr>
            <p:cNvPr id="9230" name="Text Box 67"/>
            <p:cNvSpPr txBox="1">
              <a:spLocks noChangeArrowheads="1"/>
            </p:cNvSpPr>
            <p:nvPr/>
          </p:nvSpPr>
          <p:spPr bwMode="auto">
            <a:xfrm>
              <a:off x="1167" y="2935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dirty="0"/>
                <a:t>R</a:t>
              </a:r>
              <a:r>
                <a:rPr lang="en-US" altLang="vi-VN" baseline="-25000" dirty="0"/>
                <a:t>1</a:t>
              </a:r>
              <a:endParaRPr lang="en-US" altLang="vi-VN" dirty="0"/>
            </a:p>
          </p:txBody>
        </p:sp>
        <p:grpSp>
          <p:nvGrpSpPr>
            <p:cNvPr id="9231" name="Group 68"/>
            <p:cNvGrpSpPr>
              <a:grpSpLocks/>
            </p:cNvGrpSpPr>
            <p:nvPr/>
          </p:nvGrpSpPr>
          <p:grpSpPr bwMode="auto">
            <a:xfrm>
              <a:off x="606" y="2790"/>
              <a:ext cx="1335" cy="912"/>
              <a:chOff x="3453" y="1500"/>
              <a:chExt cx="1335" cy="912"/>
            </a:xfrm>
          </p:grpSpPr>
          <p:sp>
            <p:nvSpPr>
              <p:cNvPr id="9239" name="Rectangle 69"/>
              <p:cNvSpPr>
                <a:spLocks noChangeArrowheads="1"/>
              </p:cNvSpPr>
              <p:nvPr/>
            </p:nvSpPr>
            <p:spPr bwMode="auto">
              <a:xfrm>
                <a:off x="4272" y="1500"/>
                <a:ext cx="384" cy="91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vi-VN"/>
              </a:p>
            </p:txBody>
          </p:sp>
          <p:grpSp>
            <p:nvGrpSpPr>
              <p:cNvPr id="9240" name="Group 70"/>
              <p:cNvGrpSpPr>
                <a:grpSpLocks/>
              </p:cNvGrpSpPr>
              <p:nvPr/>
            </p:nvGrpSpPr>
            <p:grpSpPr bwMode="auto">
              <a:xfrm>
                <a:off x="4176" y="1836"/>
                <a:ext cx="240" cy="231"/>
                <a:chOff x="4176" y="1824"/>
                <a:chExt cx="240" cy="231"/>
              </a:xfrm>
            </p:grpSpPr>
            <p:sp>
              <p:nvSpPr>
                <p:cNvPr id="9250" name="Oval 71"/>
                <p:cNvSpPr>
                  <a:spLocks noChangeArrowheads="1"/>
                </p:cNvSpPr>
                <p:nvPr/>
              </p:nvSpPr>
              <p:spPr bwMode="auto">
                <a:xfrm>
                  <a:off x="4209" y="1863"/>
                  <a:ext cx="144" cy="144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vi-VN"/>
                </a:p>
              </p:txBody>
            </p:sp>
            <p:sp>
              <p:nvSpPr>
                <p:cNvPr id="9251" name="Text Box 72"/>
                <p:cNvSpPr txBox="1">
                  <a:spLocks noChangeArrowheads="1"/>
                </p:cNvSpPr>
                <p:nvPr/>
              </p:nvSpPr>
              <p:spPr bwMode="auto">
                <a:xfrm>
                  <a:off x="4176" y="1824"/>
                  <a:ext cx="240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dirty="0"/>
                    <a:t>X</a:t>
                  </a:r>
                </a:p>
              </p:txBody>
            </p:sp>
          </p:grpSp>
          <p:grpSp>
            <p:nvGrpSpPr>
              <p:cNvPr id="9241" name="Group 73"/>
              <p:cNvGrpSpPr>
                <a:grpSpLocks/>
              </p:cNvGrpSpPr>
              <p:nvPr/>
            </p:nvGrpSpPr>
            <p:grpSpPr bwMode="auto">
              <a:xfrm>
                <a:off x="4548" y="1836"/>
                <a:ext cx="240" cy="231"/>
                <a:chOff x="4176" y="1824"/>
                <a:chExt cx="240" cy="231"/>
              </a:xfrm>
            </p:grpSpPr>
            <p:sp>
              <p:nvSpPr>
                <p:cNvPr id="9248" name="Oval 74"/>
                <p:cNvSpPr>
                  <a:spLocks noChangeArrowheads="1"/>
                </p:cNvSpPr>
                <p:nvPr/>
              </p:nvSpPr>
              <p:spPr bwMode="auto">
                <a:xfrm>
                  <a:off x="4209" y="1863"/>
                  <a:ext cx="144" cy="144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vi-VN"/>
                </a:p>
              </p:txBody>
            </p:sp>
            <p:sp>
              <p:nvSpPr>
                <p:cNvPr id="9249" name="Text Box 75"/>
                <p:cNvSpPr txBox="1">
                  <a:spLocks noChangeArrowheads="1"/>
                </p:cNvSpPr>
                <p:nvPr/>
              </p:nvSpPr>
              <p:spPr bwMode="auto">
                <a:xfrm>
                  <a:off x="4176" y="1824"/>
                  <a:ext cx="240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/>
                    <a:t>X</a:t>
                  </a:r>
                </a:p>
              </p:txBody>
            </p:sp>
          </p:grpSp>
          <p:sp>
            <p:nvSpPr>
              <p:cNvPr id="9242" name="Line 76"/>
              <p:cNvSpPr>
                <a:spLocks noChangeShapeType="1"/>
              </p:cNvSpPr>
              <p:nvPr/>
            </p:nvSpPr>
            <p:spPr bwMode="auto">
              <a:xfrm>
                <a:off x="3558" y="1500"/>
                <a:ext cx="110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43" name="Line 77"/>
              <p:cNvSpPr>
                <a:spLocks noChangeShapeType="1"/>
              </p:cNvSpPr>
              <p:nvPr/>
            </p:nvSpPr>
            <p:spPr bwMode="auto">
              <a:xfrm>
                <a:off x="3558" y="2406"/>
                <a:ext cx="110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44" name="Line 78"/>
              <p:cNvSpPr>
                <a:spLocks noChangeShapeType="1"/>
              </p:cNvSpPr>
              <p:nvPr/>
            </p:nvSpPr>
            <p:spPr bwMode="auto">
              <a:xfrm>
                <a:off x="3552" y="150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oval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45" name="Line 79"/>
              <p:cNvSpPr>
                <a:spLocks noChangeShapeType="1"/>
              </p:cNvSpPr>
              <p:nvPr/>
            </p:nvSpPr>
            <p:spPr bwMode="auto">
              <a:xfrm>
                <a:off x="3552" y="2118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46" name="Line 80"/>
              <p:cNvSpPr>
                <a:spLocks noChangeShapeType="1"/>
              </p:cNvSpPr>
              <p:nvPr/>
            </p:nvSpPr>
            <p:spPr bwMode="auto">
              <a:xfrm flipV="1">
                <a:off x="3453" y="1746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9247" name="Line 81"/>
              <p:cNvSpPr>
                <a:spLocks noChangeShapeType="1"/>
              </p:cNvSpPr>
              <p:nvPr/>
            </p:nvSpPr>
            <p:spPr bwMode="auto">
              <a:xfrm flipV="1">
                <a:off x="3453" y="2067"/>
                <a:ext cx="192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9232" name="Text Box 82"/>
            <p:cNvSpPr txBox="1">
              <a:spLocks noChangeArrowheads="1"/>
            </p:cNvSpPr>
            <p:nvPr/>
          </p:nvSpPr>
          <p:spPr bwMode="auto">
            <a:xfrm>
              <a:off x="1563" y="2946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dirty="0"/>
                <a:t>R</a:t>
              </a:r>
              <a:r>
                <a:rPr lang="en-US" altLang="vi-VN" baseline="-25000" dirty="0"/>
                <a:t>2</a:t>
              </a:r>
              <a:endParaRPr lang="en-US" altLang="vi-VN" dirty="0"/>
            </a:p>
          </p:txBody>
        </p:sp>
        <p:sp>
          <p:nvSpPr>
            <p:cNvPr id="9233" name="Text Box 83"/>
            <p:cNvSpPr txBox="1">
              <a:spLocks noChangeArrowheads="1"/>
            </p:cNvSpPr>
            <p:nvPr/>
          </p:nvSpPr>
          <p:spPr bwMode="auto">
            <a:xfrm>
              <a:off x="597" y="3132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U</a:t>
              </a:r>
            </a:p>
          </p:txBody>
        </p:sp>
        <p:sp>
          <p:nvSpPr>
            <p:cNvPr id="9234" name="Text Box 84"/>
            <p:cNvSpPr txBox="1">
              <a:spLocks noChangeArrowheads="1"/>
            </p:cNvSpPr>
            <p:nvPr/>
          </p:nvSpPr>
          <p:spPr bwMode="auto">
            <a:xfrm>
              <a:off x="1311" y="2592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A</a:t>
              </a:r>
            </a:p>
          </p:txBody>
        </p:sp>
        <p:sp>
          <p:nvSpPr>
            <p:cNvPr id="9235" name="Text Box 85"/>
            <p:cNvSpPr txBox="1">
              <a:spLocks noChangeArrowheads="1"/>
            </p:cNvSpPr>
            <p:nvPr/>
          </p:nvSpPr>
          <p:spPr bwMode="auto">
            <a:xfrm>
              <a:off x="1326" y="3675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B</a:t>
              </a:r>
            </a:p>
          </p:txBody>
        </p:sp>
        <p:sp>
          <p:nvSpPr>
            <p:cNvPr id="9236" name="Text Box 86"/>
            <p:cNvSpPr txBox="1">
              <a:spLocks noChangeArrowheads="1"/>
            </p:cNvSpPr>
            <p:nvPr/>
          </p:nvSpPr>
          <p:spPr bwMode="auto">
            <a:xfrm>
              <a:off x="753" y="3930"/>
              <a:ext cx="10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 b="1">
                  <a:latin typeface="Times New Roman" panose="02020603050405020304" pitchFamily="18" charset="0"/>
                </a:rPr>
                <a:t>Hình 11.2</a:t>
              </a:r>
            </a:p>
          </p:txBody>
        </p:sp>
        <p:sp>
          <p:nvSpPr>
            <p:cNvPr id="9237" name="Text Box 129"/>
            <p:cNvSpPr txBox="1">
              <a:spLocks noChangeArrowheads="1"/>
            </p:cNvSpPr>
            <p:nvPr/>
          </p:nvSpPr>
          <p:spPr bwMode="auto">
            <a:xfrm>
              <a:off x="486" y="2922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M</a:t>
              </a:r>
            </a:p>
          </p:txBody>
        </p:sp>
        <p:sp>
          <p:nvSpPr>
            <p:cNvPr id="9238" name="Text Box 130"/>
            <p:cNvSpPr txBox="1">
              <a:spLocks noChangeArrowheads="1"/>
            </p:cNvSpPr>
            <p:nvPr/>
          </p:nvSpPr>
          <p:spPr bwMode="auto">
            <a:xfrm>
              <a:off x="501" y="3396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vi-VN"/>
                <a:t>N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Rectangle 77"/>
              <p:cNvSpPr/>
              <p:nvPr/>
            </p:nvSpPr>
            <p:spPr>
              <a:xfrm>
                <a:off x="724307" y="3120123"/>
                <a:ext cx="2006876" cy="32456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0480" marR="30480"/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600 Ω</a:t>
                </a:r>
              </a:p>
              <a:p>
                <a:pPr marL="30480" marR="30480"/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900 Ω</a:t>
                </a:r>
              </a:p>
              <a:p>
                <a:pPr marL="30480" marR="30480"/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𝑴𝑵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220V</a:t>
                </a:r>
              </a:p>
              <a:p>
                <a:pPr marL="30480" marR="30480"/>
                <a:r>
                  <a:rPr lang="en-US" sz="2400" b="1" i="1" dirty="0">
                    <a:solidFill>
                      <a:srgbClr val="00B0F0"/>
                    </a:solidFill>
                    <a:latin typeface=".VnLinus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sz="24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 = </a:t>
                </a:r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200m</a:t>
                </a:r>
              </a:p>
              <a:p>
                <a:pPr marL="30480" marR="30480"/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ρ = 1,7.10</a:t>
                </a:r>
                <a:r>
                  <a:rPr lang="en-US" sz="2000" b="1" baseline="30000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-8</a:t>
                </a:r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Ω.m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 = 0</a:t>
                </a:r>
                <a14:m>
                  <m:oMath xmlns:m="http://schemas.openxmlformats.org/officeDocument/2006/math">
                    <m:r>
                      <a:rPr lang="en-US" sz="2000" b="1" i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000" b="1" i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2000" b="1" i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sSup>
                      <m:sSupPr>
                        <m:ctrlPr>
                          <a:rPr lang="pt-BR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𝒎𝒎</m:t>
                        </m:r>
                      </m:e>
                      <m:sup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= 0,2.10</a:t>
                </a:r>
                <a:r>
                  <a:rPr lang="en-US" sz="2000" b="1" baseline="30000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2000" b="1" i="1" dirty="0">
                  <a:solidFill>
                    <a:srgbClr val="00B0F0"/>
                  </a:solidFill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30480" marR="30480"/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a/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𝑴𝑵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?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>
                    <a:solidFill>
                      <a:srgbClr val="FF0000"/>
                    </a:solidFill>
                    <a:cs typeface="Times New Roman" panose="02020603050405020304" pitchFamily="18" charset="0"/>
                  </a:rPr>
                  <a:t>b/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 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?</a:t>
                </a:r>
              </a:p>
              <a:p>
                <a:pPr marL="30480" marR="30480">
                  <a:spcAft>
                    <a:spcPts val="0"/>
                  </a:spcAft>
                </a:pPr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  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?</a:t>
                </a:r>
              </a:p>
            </p:txBody>
          </p:sp>
        </mc:Choice>
        <mc:Fallback xmlns="">
          <p:sp>
            <p:nvSpPr>
              <p:cNvPr id="78" name="Rectangle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307" y="3120123"/>
                <a:ext cx="2006876" cy="3245632"/>
              </a:xfrm>
              <a:prstGeom prst="rect">
                <a:avLst/>
              </a:prstGeom>
              <a:blipFill>
                <a:blip r:embed="rId4"/>
                <a:stretch>
                  <a:fillRect l="-3343" t="-1128" b="-263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9" name="Straight Connector 78"/>
          <p:cNvCxnSpPr/>
          <p:nvPr/>
        </p:nvCxnSpPr>
        <p:spPr>
          <a:xfrm>
            <a:off x="2816556" y="2890485"/>
            <a:ext cx="0" cy="394714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Text Box 53"/>
          <p:cNvSpPr txBox="1">
            <a:spLocks noChangeArrowheads="1"/>
          </p:cNvSpPr>
          <p:nvPr/>
        </p:nvSpPr>
        <p:spPr bwMode="auto">
          <a:xfrm>
            <a:off x="747160" y="2847735"/>
            <a:ext cx="18986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81" name="Text Box 53"/>
          <p:cNvSpPr txBox="1">
            <a:spLocks noChangeArrowheads="1"/>
          </p:cNvSpPr>
          <p:nvPr/>
        </p:nvSpPr>
        <p:spPr bwMode="auto">
          <a:xfrm>
            <a:off x="2876542" y="2847735"/>
            <a:ext cx="96430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u="sng" dirty="0">
                <a:solidFill>
                  <a:srgbClr val="0000CC"/>
                </a:solidFill>
                <a:latin typeface="Times New Roman" panose="02020603050405020304" pitchFamily="18" charset="0"/>
              </a:rPr>
              <a:t>Giải: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669387" y="2890485"/>
                <a:ext cx="181158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nt </a:t>
                </a:r>
                <a:r>
                  <a:rPr lang="en-US" sz="2000" b="1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/</a:t>
                </a:r>
                <a14:m>
                  <m:oMath xmlns:m="http://schemas.openxmlformats.org/officeDocument/2006/math">
                    <m:r>
                      <a:rPr lang="en-US" sz="2000" b="1" i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/</m:t>
                    </m:r>
                    <m:sSub>
                      <m:sSubPr>
                        <m:ctrlP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sz="20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B0F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endParaRPr lang="vi-VN" sz="20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9387" y="2890485"/>
                <a:ext cx="1811586" cy="400110"/>
              </a:xfrm>
              <a:prstGeom prst="rect">
                <a:avLst/>
              </a:prstGeom>
              <a:blipFill>
                <a:blip r:embed="rId5"/>
                <a:stretch>
                  <a:fillRect t="-9091" r="-2020" b="-2575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4" name="Object 49"/>
          <p:cNvGraphicFramePr>
            <a:graphicFrameLocks noChangeAspect="1"/>
          </p:cNvGraphicFramePr>
          <p:nvPr/>
        </p:nvGraphicFramePr>
        <p:xfrm>
          <a:off x="3511090" y="4363475"/>
          <a:ext cx="1600200" cy="3402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228600" progId="Equation.DSMT4">
                  <p:embed/>
                </p:oleObj>
              </mc:Choice>
              <mc:Fallback>
                <p:oleObj name="Equation" r:id="rId6" imgW="914400" imgH="228600" progId="Equation.DSMT4">
                  <p:embed/>
                  <p:pic>
                    <p:nvPicPr>
                      <p:cNvPr id="94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1090" y="4363475"/>
                        <a:ext cx="1600200" cy="3402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" name="Object 50"/>
          <p:cNvGraphicFramePr>
            <a:graphicFrameLocks noChangeAspect="1"/>
          </p:cNvGraphicFramePr>
          <p:nvPr/>
        </p:nvGraphicFramePr>
        <p:xfrm>
          <a:off x="3544530" y="3754681"/>
          <a:ext cx="1066800" cy="59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09336" imgH="393529" progId="Equation.DSMT4">
                  <p:embed/>
                </p:oleObj>
              </mc:Choice>
              <mc:Fallback>
                <p:oleObj name="Equation" r:id="rId8" imgW="609336" imgH="393529" progId="Equation.DSMT4">
                  <p:embed/>
                  <p:pic>
                    <p:nvPicPr>
                      <p:cNvPr id="95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4530" y="3754681"/>
                        <a:ext cx="1066800" cy="59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" name="Object 51"/>
          <p:cNvGraphicFramePr>
            <a:graphicFrameLocks noChangeAspect="1"/>
          </p:cNvGraphicFramePr>
          <p:nvPr/>
        </p:nvGraphicFramePr>
        <p:xfrm>
          <a:off x="3601133" y="3202680"/>
          <a:ext cx="1466850" cy="5869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37836" imgH="431613" progId="Equation.DSMT4">
                  <p:embed/>
                </p:oleObj>
              </mc:Choice>
              <mc:Fallback>
                <p:oleObj name="Equation" r:id="rId10" imgW="837836" imgH="431613" progId="Equation.DSMT4">
                  <p:embed/>
                  <p:pic>
                    <p:nvPicPr>
                      <p:cNvPr id="96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1133" y="3202680"/>
                        <a:ext cx="1466850" cy="5869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" name="Text Box 53"/>
          <p:cNvSpPr txBox="1">
            <a:spLocks noChangeArrowheads="1"/>
          </p:cNvSpPr>
          <p:nvPr/>
        </p:nvSpPr>
        <p:spPr bwMode="auto">
          <a:xfrm>
            <a:off x="2980303" y="3350264"/>
            <a:ext cx="5921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a/ </a:t>
            </a:r>
          </a:p>
        </p:txBody>
      </p:sp>
      <p:graphicFrame>
        <p:nvGraphicFramePr>
          <p:cNvPr id="98" name="Object 54"/>
          <p:cNvGraphicFramePr>
            <a:graphicFrameLocks noChangeAspect="1"/>
          </p:cNvGraphicFramePr>
          <p:nvPr/>
        </p:nvGraphicFramePr>
        <p:xfrm>
          <a:off x="5129896" y="3202680"/>
          <a:ext cx="2222500" cy="5351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9449" imgH="393529" progId="Equation.DSMT4">
                  <p:embed/>
                </p:oleObj>
              </mc:Choice>
              <mc:Fallback>
                <p:oleObj name="Equation" r:id="rId12" imgW="1269449" imgH="393529" progId="Equation.DSMT4">
                  <p:embed/>
                  <p:pic>
                    <p:nvPicPr>
                      <p:cNvPr id="98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896" y="3202680"/>
                        <a:ext cx="2222500" cy="5351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" name="Object 56"/>
          <p:cNvGraphicFramePr>
            <a:graphicFrameLocks noChangeAspect="1"/>
          </p:cNvGraphicFramePr>
          <p:nvPr/>
        </p:nvGraphicFramePr>
        <p:xfrm>
          <a:off x="4633555" y="3754680"/>
          <a:ext cx="2844800" cy="6349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25600" imgH="419100" progId="Equation.DSMT4">
                  <p:embed/>
                </p:oleObj>
              </mc:Choice>
              <mc:Fallback>
                <p:oleObj name="Equation" r:id="rId14" imgW="1625600" imgH="419100" progId="Equation.DSMT4">
                  <p:embed/>
                  <p:pic>
                    <p:nvPicPr>
                      <p:cNvPr id="10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3555" y="3754680"/>
                        <a:ext cx="2844800" cy="6349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 Box 57"/>
              <p:cNvSpPr txBox="1">
                <a:spLocks noChangeArrowheads="1"/>
              </p:cNvSpPr>
              <p:nvPr/>
            </p:nvSpPr>
            <p:spPr bwMode="auto">
              <a:xfrm>
                <a:off x="3274566" y="4698013"/>
                <a:ext cx="4495800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:r>
                  <a:rPr lang="en-US" altLang="vi-VN" b="1" dirty="0">
                    <a:solidFill>
                      <a:srgbClr val="0000CC"/>
                    </a:solidFill>
                    <a:latin typeface="Times New Roman" panose="02020603050405020304" pitchFamily="18" charset="0"/>
                  </a:rPr>
                  <a:t>Điện trở đoạn mạch MN là: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b>
                        <m:r>
                          <a:rPr lang="en-US" b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𝑴𝑵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00CC"/>
                    </a:solidFill>
                    <a:latin typeface="Times New Roman" panose="02020603050405020304" pitchFamily="18" charset="0"/>
                  </a:rPr>
                  <a:t>= 377</a:t>
                </a:r>
                <a:r>
                  <a:rPr lang="el-GR" b="1" dirty="0">
                    <a:solidFill>
                      <a:srgbClr val="0000CC"/>
                    </a:solidFill>
                    <a:latin typeface="Times New Roman" panose="02020603050405020304" pitchFamily="18" charset="0"/>
                  </a:rPr>
                  <a:t>Ω</a:t>
                </a:r>
                <a:endParaRPr lang="en-US" altLang="vi-VN" b="1" dirty="0">
                  <a:solidFill>
                    <a:srgbClr val="0000CC"/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1" name="Text 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74566" y="4698013"/>
                <a:ext cx="4495800" cy="369332"/>
              </a:xfrm>
              <a:prstGeom prst="rect">
                <a:avLst/>
              </a:prstGeom>
              <a:blipFill>
                <a:blip r:embed="rId25"/>
                <a:stretch>
                  <a:fillRect l="-1084" t="-10000" b="-2666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2" name="Object 58"/>
          <p:cNvGraphicFramePr>
            <a:graphicFrameLocks noChangeAspect="1"/>
          </p:cNvGraphicFramePr>
          <p:nvPr/>
        </p:nvGraphicFramePr>
        <p:xfrm>
          <a:off x="5111291" y="4406337"/>
          <a:ext cx="2022475" cy="264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155199" imgH="177723" progId="Equation.DSMT4">
                  <p:embed/>
                </p:oleObj>
              </mc:Choice>
              <mc:Fallback>
                <p:oleObj name="Equation" r:id="rId26" imgW="1155199" imgH="177723" progId="Equation.DSMT4">
                  <p:embed/>
                  <p:pic>
                    <p:nvPicPr>
                      <p:cNvPr id="102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291" y="4406337"/>
                        <a:ext cx="2022475" cy="2646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Rectangle 128"/>
              <p:cNvSpPr/>
              <p:nvPr/>
            </p:nvSpPr>
            <p:spPr>
              <a:xfrm>
                <a:off x="3200213" y="5431626"/>
                <a:ext cx="1851247" cy="5241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b="1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I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b="1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sub>
                    </m:sSub>
                    <m:r>
                      <a:rPr lang="en-US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𝑴𝑵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𝑴𝑵</m:t>
                            </m:r>
                          </m:sub>
                        </m:sSub>
                      </m:den>
                    </m:f>
                  </m:oMath>
                </a14:m>
                <a:endParaRPr lang="vi-VN" b="1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129" name="Rectangle 1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213" y="5431626"/>
                <a:ext cx="1851247" cy="524118"/>
              </a:xfrm>
              <a:prstGeom prst="rect">
                <a:avLst/>
              </a:prstGeom>
              <a:blipFill>
                <a:blip r:embed="rId28"/>
                <a:stretch>
                  <a:fillRect l="-2961" b="-116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2" name="Text Box 70"/>
          <p:cNvSpPr txBox="1">
            <a:spLocks noChangeArrowheads="1"/>
          </p:cNvSpPr>
          <p:nvPr/>
        </p:nvSpPr>
        <p:spPr bwMode="auto">
          <a:xfrm>
            <a:off x="2916704" y="4941145"/>
            <a:ext cx="150536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b/ Cách 1: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8" name="Hình chữ nhật 17"/>
              <p:cNvSpPr/>
              <p:nvPr/>
            </p:nvSpPr>
            <p:spPr>
              <a:xfrm>
                <a:off x="7667365" y="6474235"/>
                <a:ext cx="1839108" cy="369332"/>
              </a:xfrm>
              <a:prstGeom prst="rect">
                <a:avLst/>
              </a:prstGeom>
              <a:ln w="38100">
                <a:noFill/>
              </a:ln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𝐔</m:t>
                        </m:r>
                      </m:e>
                      <m:sub>
                        <m:r>
                          <a:rPr lang="en-US" b="1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b="1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𝐔</m:t>
                        </m:r>
                      </m:e>
                      <m:sub>
                        <m:r>
                          <a:rPr lang="en-US" b="1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B0F0"/>
                    </a:solidFill>
                    <a:latin typeface="Times New Roman" pitchFamily="18" charset="0"/>
                    <a:cs typeface="Times New Roman" panose="02020603050405020304" pitchFamily="18" charset="0"/>
                  </a:rPr>
                  <a:t> </a:t>
                </a:r>
                <a:endParaRPr lang="el-GR" b="1" dirty="0">
                  <a:solidFill>
                    <a:srgbClr val="00B0F0"/>
                  </a:solidFill>
                  <a:latin typeface="Times New Roman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8" name="Hình chữ nhật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7365" y="6474235"/>
                <a:ext cx="1839108" cy="369332"/>
              </a:xfrm>
              <a:prstGeom prst="rect">
                <a:avLst/>
              </a:prstGeom>
              <a:blipFill>
                <a:blip r:embed="rId29"/>
                <a:stretch>
                  <a:fillRect b="-1639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/>
              <p:cNvSpPr/>
              <p:nvPr/>
            </p:nvSpPr>
            <p:spPr>
              <a:xfrm>
                <a:off x="3157161" y="6032207"/>
                <a:ext cx="149573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B0F0"/>
                    </a:solidFill>
                    <a:latin typeface="Times New Roman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sub>
                    </m:sSub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sub>
                    </m:sSub>
                  </m:oMath>
                </a14:m>
                <a:endParaRPr lang="vi-VN" b="1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142" name="Rectangle 1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7161" y="6032207"/>
                <a:ext cx="1495730" cy="369332"/>
              </a:xfrm>
              <a:prstGeom prst="rect">
                <a:avLst/>
              </a:prstGeom>
              <a:blipFill>
                <a:blip r:embed="rId30"/>
                <a:stretch>
                  <a:fillRect t="-10000" b="-26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3" name="Group 142"/>
          <p:cNvGrpSpPr/>
          <p:nvPr/>
        </p:nvGrpSpPr>
        <p:grpSpPr>
          <a:xfrm>
            <a:off x="8779007" y="5849661"/>
            <a:ext cx="811376" cy="649749"/>
            <a:chOff x="8186465" y="5848377"/>
            <a:chExt cx="811376" cy="64974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/>
                <p:cNvSpPr/>
                <p:nvPr/>
              </p:nvSpPr>
              <p:spPr>
                <a:xfrm>
                  <a:off x="8186465" y="5848377"/>
                  <a:ext cx="81137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𝑼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𝟏𝟐</m:t>
                          </m:r>
                        </m:sub>
                      </m:sSub>
                    </m:oMath>
                  </a14:m>
                  <a:r>
                    <a:rPr lang="en-US" b="1" dirty="0">
                      <a:solidFill>
                        <a:srgbClr val="00B0F0"/>
                      </a:solidFill>
                      <a:latin typeface="Times New Roman" pitchFamily="18" charset="0"/>
                      <a:cs typeface="Times New Roman" panose="02020603050405020304" pitchFamily="18" charset="0"/>
                    </a:rPr>
                    <a:t> = </a:t>
                  </a:r>
                  <a:endParaRPr lang="vi-VN" b="1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144" name="Rectangle 14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86465" y="5848377"/>
                  <a:ext cx="811376" cy="369332"/>
                </a:xfrm>
                <a:prstGeom prst="rect">
                  <a:avLst/>
                </a:prstGeom>
                <a:blipFill>
                  <a:blip r:embed="rId31"/>
                  <a:stretch>
                    <a:fillRect t="-10000" r="-6015" b="-26667"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5" name="Straight Arrow Connector 144"/>
            <p:cNvCxnSpPr/>
            <p:nvPr/>
          </p:nvCxnSpPr>
          <p:spPr>
            <a:xfrm flipV="1">
              <a:off x="8471647" y="6193326"/>
              <a:ext cx="0" cy="304800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Rectangle 145"/>
              <p:cNvSpPr/>
              <p:nvPr/>
            </p:nvSpPr>
            <p:spPr>
              <a:xfrm>
                <a:off x="9461316" y="5792616"/>
                <a:ext cx="116557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𝐔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𝐌𝐍</m:t>
                          </m:r>
                        </m:sub>
                      </m:sSub>
                      <m:sSub>
                        <m:sSubPr>
                          <m:ctrlPr>
                            <a:rPr lang="en-US" b="1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b="1" i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−</m:t>
                          </m:r>
                          <m:r>
                            <a:rPr lang="en-US" b="1" i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𝐔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vi-VN" b="1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146" name="Rectangle 1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61316" y="5792616"/>
                <a:ext cx="1165575" cy="369332"/>
              </a:xfrm>
              <a:prstGeom prst="rect">
                <a:avLst/>
              </a:prstGeom>
              <a:blipFill>
                <a:blip r:embed="rId32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7" name="Group 146"/>
          <p:cNvGrpSpPr/>
          <p:nvPr/>
        </p:nvGrpSpPr>
        <p:grpSpPr>
          <a:xfrm>
            <a:off x="10085818" y="4985214"/>
            <a:ext cx="527644" cy="837822"/>
            <a:chOff x="8930739" y="4915181"/>
            <a:chExt cx="527644" cy="837822"/>
          </a:xfrm>
        </p:grpSpPr>
        <p:cxnSp>
          <p:nvCxnSpPr>
            <p:cNvPr id="148" name="Straight Arrow Connector 147"/>
            <p:cNvCxnSpPr/>
            <p:nvPr/>
          </p:nvCxnSpPr>
          <p:spPr>
            <a:xfrm flipV="1">
              <a:off x="9108141" y="5448203"/>
              <a:ext cx="0" cy="304800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9" name="Rectangle 148"/>
                <p:cNvSpPr/>
                <p:nvPr/>
              </p:nvSpPr>
              <p:spPr>
                <a:xfrm>
                  <a:off x="8930739" y="4915181"/>
                  <a:ext cx="52764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sub>
                        </m:sSub>
                      </m:oMath>
                    </m:oMathPara>
                  </a14:m>
                  <a:endParaRPr lang="vi-VN" b="1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149" name="Rectangle 14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30739" y="4915181"/>
                  <a:ext cx="527644" cy="369332"/>
                </a:xfrm>
                <a:prstGeom prst="rect">
                  <a:avLst/>
                </a:prstGeom>
                <a:blipFill>
                  <a:blip r:embed="rId33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Rectangle 149"/>
              <p:cNvSpPr/>
              <p:nvPr/>
            </p:nvSpPr>
            <p:spPr>
              <a:xfrm>
                <a:off x="10554920" y="4980482"/>
                <a:ext cx="89627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e>
                      <m:sub>
                        <m:r>
                          <a:rPr lang="en-US" b="1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B0F0"/>
                    </a:solidFill>
                    <a:cs typeface="Times New Roman" panose="02020603050405020304" pitchFamily="18" charset="0"/>
                  </a:rPr>
                  <a:t>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𝑹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b>
                    </m:sSub>
                  </m:oMath>
                </a14:m>
                <a:endParaRPr lang="vi-VN" b="1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150" name="Rectangle 1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54920" y="4980482"/>
                <a:ext cx="896271" cy="369332"/>
              </a:xfrm>
              <a:prstGeom prst="rect">
                <a:avLst/>
              </a:prstGeom>
              <a:blipFill>
                <a:blip r:embed="rId34"/>
                <a:stretch>
                  <a:fillRect l="-5442" t="-8197" b="-2459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Rectangle 150"/>
              <p:cNvSpPr/>
              <p:nvPr/>
            </p:nvSpPr>
            <p:spPr>
              <a:xfrm>
                <a:off x="11144340" y="4058748"/>
                <a:ext cx="946028" cy="6562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𝑼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𝑴𝑵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𝑴𝑵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vi-VN" b="1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151" name="Rectangle 1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44340" y="4058748"/>
                <a:ext cx="946028" cy="656205"/>
              </a:xfrm>
              <a:prstGeom prst="rect">
                <a:avLst/>
              </a:prstGeom>
              <a:blipFill>
                <a:blip r:embed="rId3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2" name="Rectangle 151"/>
          <p:cNvSpPr/>
          <p:nvPr/>
        </p:nvSpPr>
        <p:spPr>
          <a:xfrm>
            <a:off x="4483609" y="6068868"/>
            <a:ext cx="23807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b="1" dirty="0">
                <a:solidFill>
                  <a:srgbClr val="00B0F0"/>
                </a:solidFill>
                <a:latin typeface="Times New Roman" pitchFamily="18" charset="0"/>
                <a:cs typeface="Times New Roman" panose="02020603050405020304" pitchFamily="18" charset="0"/>
              </a:rPr>
              <a:t>= 0,584 . 360 = 210 (V)</a:t>
            </a:r>
            <a:endParaRPr lang="el-GR" b="1" dirty="0">
              <a:solidFill>
                <a:srgbClr val="00B0F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3" name="Straight Arrow Connector 152"/>
          <p:cNvCxnSpPr/>
          <p:nvPr/>
        </p:nvCxnSpPr>
        <p:spPr>
          <a:xfrm>
            <a:off x="10410735" y="5479679"/>
            <a:ext cx="0" cy="31293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/>
          <p:nvPr/>
        </p:nvCxnSpPr>
        <p:spPr>
          <a:xfrm>
            <a:off x="9207919" y="6194610"/>
            <a:ext cx="0" cy="31293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5" name="Group 154"/>
          <p:cNvGrpSpPr/>
          <p:nvPr/>
        </p:nvGrpSpPr>
        <p:grpSpPr>
          <a:xfrm>
            <a:off x="10638424" y="4197119"/>
            <a:ext cx="460319" cy="837822"/>
            <a:chOff x="8930739" y="4915181"/>
            <a:chExt cx="460319" cy="837822"/>
          </a:xfrm>
        </p:grpSpPr>
        <p:cxnSp>
          <p:nvCxnSpPr>
            <p:cNvPr id="156" name="Straight Arrow Connector 155"/>
            <p:cNvCxnSpPr/>
            <p:nvPr/>
          </p:nvCxnSpPr>
          <p:spPr>
            <a:xfrm flipV="1">
              <a:off x="9108141" y="5448203"/>
              <a:ext cx="0" cy="304800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7" name="Rectangle 156"/>
                <p:cNvSpPr/>
                <p:nvPr/>
              </p:nvSpPr>
              <p:spPr>
                <a:xfrm>
                  <a:off x="8930739" y="4915181"/>
                  <a:ext cx="46031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sub>
                        </m:sSub>
                      </m:oMath>
                    </m:oMathPara>
                  </a14:m>
                  <a:endParaRPr lang="vi-VN" b="1" dirty="0">
                    <a:solidFill>
                      <a:srgbClr val="00B0F0"/>
                    </a:solidFill>
                  </a:endParaRPr>
                </a:p>
              </p:txBody>
            </p:sp>
          </mc:Choice>
          <mc:Fallback xmlns="">
            <p:sp>
              <p:nvSpPr>
                <p:cNvPr id="157" name="Rectangle 15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30739" y="4915181"/>
                  <a:ext cx="460319" cy="369332"/>
                </a:xfrm>
                <a:prstGeom prst="rect">
                  <a:avLst/>
                </a:prstGeom>
                <a:blipFill>
                  <a:blip r:embed="rId36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58" name="Straight Arrow Connector 157"/>
          <p:cNvCxnSpPr/>
          <p:nvPr/>
        </p:nvCxnSpPr>
        <p:spPr>
          <a:xfrm>
            <a:off x="10955713" y="4774864"/>
            <a:ext cx="0" cy="31293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840845" y="5366118"/>
                <a:ext cx="2337499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𝟐𝟐𝟎</m:t>
                          </m:r>
                          <m:r>
                            <a:rPr lang="en-US" b="1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𝟑𝟕𝟕</m:t>
                          </m:r>
                        </m:den>
                      </m:f>
                      <m:r>
                        <a:rPr lang="en-US" b="1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𝟎</m:t>
                      </m:r>
                      <m:r>
                        <a:rPr lang="en-US" b="1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b="1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𝟓𝟖𝟒</m:t>
                      </m:r>
                      <m:r>
                        <a:rPr lang="en-US" b="1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b="1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𝑨</m:t>
                      </m:r>
                      <m:r>
                        <a:rPr lang="en-US" b="1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) </m:t>
                      </m:r>
                    </m:oMath>
                  </m:oMathPara>
                </a14:m>
                <a:endParaRPr lang="vi-VN" b="1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0845" y="5366118"/>
                <a:ext cx="2337499" cy="612732"/>
              </a:xfrm>
              <a:prstGeom prst="rect">
                <a:avLst/>
              </a:prstGeom>
              <a:blipFill>
                <a:blip r:embed="rId3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Rectangle 63"/>
          <p:cNvSpPr/>
          <p:nvPr/>
        </p:nvSpPr>
        <p:spPr>
          <a:xfrm>
            <a:off x="10923922" y="4206249"/>
            <a:ext cx="4635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B0F0"/>
                </a:solidFill>
                <a:cs typeface="Times New Roman" panose="02020603050405020304" pitchFamily="18" charset="0"/>
              </a:rPr>
              <a:t>= I </a:t>
            </a:r>
            <a:endParaRPr lang="vi-VN" b="1" dirty="0">
              <a:solidFill>
                <a:srgbClr val="00B0F0"/>
              </a:solidFill>
            </a:endParaRPr>
          </a:p>
        </p:txBody>
      </p:sp>
      <p:sp>
        <p:nvSpPr>
          <p:cNvPr id="65" name="Text Box 70"/>
          <p:cNvSpPr txBox="1">
            <a:spLocks noChangeArrowheads="1"/>
          </p:cNvSpPr>
          <p:nvPr/>
        </p:nvSpPr>
        <p:spPr bwMode="auto">
          <a:xfrm>
            <a:off x="7702553" y="2847735"/>
            <a:ext cx="150536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0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b/ Cách 2:</a:t>
            </a:r>
          </a:p>
        </p:txBody>
      </p:sp>
      <p:graphicFrame>
        <p:nvGraphicFramePr>
          <p:cNvPr id="66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8568006"/>
              </p:ext>
            </p:extLst>
          </p:nvPr>
        </p:nvGraphicFramePr>
        <p:xfrm>
          <a:off x="8084475" y="3258668"/>
          <a:ext cx="3067050" cy="324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752600" imgH="228600" progId="Equation.DSMT4">
                  <p:embed/>
                </p:oleObj>
              </mc:Choice>
              <mc:Fallback>
                <p:oleObj name="Equation" r:id="rId38" imgW="1752600" imgH="228600" progId="Equation.DSMT4">
                  <p:embed/>
                  <p:pic>
                    <p:nvPicPr>
                      <p:cNvPr id="125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4475" y="3258668"/>
                        <a:ext cx="3067050" cy="3244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7" name="Rectangle 66"/>
              <p:cNvSpPr/>
              <p:nvPr/>
            </p:nvSpPr>
            <p:spPr>
              <a:xfrm>
                <a:off x="8024750" y="3683574"/>
                <a:ext cx="176503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sub>
                    </m:sSub>
                  </m:oMath>
                </a14:m>
                <a:r>
                  <a:rPr lang="en-US" b="1" dirty="0">
                    <a:solidFill>
                      <a:srgbClr val="00B0F0"/>
                    </a:solidFill>
                    <a:latin typeface="Times New Roman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𝐔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𝑴𝑵</m:t>
                        </m:r>
                      </m:sub>
                    </m:sSub>
                    <m:sSub>
                      <m:sSubPr>
                        <m:ctrlPr>
                          <a:rPr lang="en-US" b="1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b="1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</m:t>
                        </m:r>
                        <m:r>
                          <a:rPr lang="en-US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e>
                      <m:sub>
                        <m:r>
                          <a:rPr lang="en-US" b="1" i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b>
                    </m:sSub>
                  </m:oMath>
                </a14:m>
                <a:endParaRPr lang="vi-VN" b="1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67" name="Rectangle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4750" y="3683574"/>
                <a:ext cx="1765035" cy="369332"/>
              </a:xfrm>
              <a:prstGeom prst="rect">
                <a:avLst/>
              </a:prstGeom>
              <a:blipFill>
                <a:blip r:embed="rId40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Hình chữ nhật 17"/>
          <p:cNvSpPr/>
          <p:nvPr/>
        </p:nvSpPr>
        <p:spPr>
          <a:xfrm>
            <a:off x="9614857" y="3688980"/>
            <a:ext cx="2237082" cy="369332"/>
          </a:xfrm>
          <a:prstGeom prst="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b="1" dirty="0">
                <a:solidFill>
                  <a:srgbClr val="00B0F0"/>
                </a:solidFill>
                <a:latin typeface="Times New Roman" pitchFamily="18" charset="0"/>
                <a:cs typeface="Times New Roman" panose="02020603050405020304" pitchFamily="18" charset="0"/>
              </a:rPr>
              <a:t>= 220 – 10 = 210 (V)</a:t>
            </a:r>
            <a:endParaRPr lang="el-GR" b="1" dirty="0">
              <a:solidFill>
                <a:srgbClr val="00B0F0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976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/>
      <p:bldP spid="146" grpId="0"/>
      <p:bldP spid="146" grpId="1"/>
      <p:bldP spid="150" grpId="0"/>
      <p:bldP spid="150" grpId="1"/>
      <p:bldP spid="151" grpId="0"/>
      <p:bldP spid="151" grpId="1"/>
      <p:bldP spid="64" grpId="0"/>
      <p:bldP spid="64" grpId="1"/>
      <p:bldP spid="67" grpId="0"/>
      <p:bldP spid="6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</TotalTime>
  <Words>1811</Words>
  <Application>Microsoft Office PowerPoint</Application>
  <PresentationFormat>Màn hình rộng</PresentationFormat>
  <Paragraphs>315</Paragraphs>
  <Slides>9</Slides>
  <Notes>9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8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9</vt:i4>
      </vt:variant>
    </vt:vector>
  </HeadingPairs>
  <TitlesOfParts>
    <vt:vector size="19" baseType="lpstr">
      <vt:lpstr>.VnLinus</vt:lpstr>
      <vt:lpstr>.VnTimeH</vt:lpstr>
      <vt:lpstr>Arial</vt:lpstr>
      <vt:lpstr>Calibri</vt:lpstr>
      <vt:lpstr>Calibri Light</vt:lpstr>
      <vt:lpstr>Cambria Math</vt:lpstr>
      <vt:lpstr>Tempus Sans ITC</vt:lpstr>
      <vt:lpstr>Times New Roman</vt:lpstr>
      <vt:lpstr>Office Theme</vt:lpstr>
      <vt:lpstr>Equation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http://dichvusuamaytinhtainha.com/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Thanh Bình Trần</cp:lastModifiedBy>
  <cp:revision>39</cp:revision>
  <dcterms:created xsi:type="dcterms:W3CDTF">2021-10-05T11:03:12Z</dcterms:created>
  <dcterms:modified xsi:type="dcterms:W3CDTF">2023-09-22T14:31:06Z</dcterms:modified>
</cp:coreProperties>
</file>