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1.xml" ContentType="application/vnd.openxmlformats-officedocument.presentationml.notesSlide+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81" r:id="rId2"/>
    <p:sldId id="257" r:id="rId3"/>
    <p:sldId id="282" r:id="rId4"/>
    <p:sldId id="262" r:id="rId5"/>
    <p:sldId id="264" r:id="rId6"/>
    <p:sldId id="265" r:id="rId7"/>
    <p:sldId id="283" r:id="rId8"/>
    <p:sldId id="266" r:id="rId9"/>
    <p:sldId id="267" r:id="rId10"/>
    <p:sldId id="268" r:id="rId11"/>
    <p:sldId id="269" r:id="rId12"/>
    <p:sldId id="284" r:id="rId13"/>
    <p:sldId id="285" r:id="rId14"/>
    <p:sldId id="273" r:id="rId15"/>
    <p:sldId id="274" r:id="rId16"/>
    <p:sldId id="275" r:id="rId17"/>
    <p:sldId id="276" r:id="rId18"/>
    <p:sldId id="277" r:id="rId19"/>
    <p:sldId id="278" r:id="rId20"/>
    <p:sldId id="279" r:id="rId21"/>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112" d="100"/>
          <a:sy n="112" d="100"/>
        </p:scale>
        <p:origin x="46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981188-F904-479B-9947-9FD754C7DB43}" type="datetimeFigureOut">
              <a:rPr lang="vi-VN" smtClean="0"/>
              <a:t>22/09/2023</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5E3802-A4F0-467E-99B0-00F79EC4B69B}" type="slidenum">
              <a:rPr lang="vi-VN" smtClean="0"/>
              <a:t>‹#›</a:t>
            </a:fld>
            <a:endParaRPr lang="vi-VN"/>
          </a:p>
        </p:txBody>
      </p:sp>
    </p:spTree>
    <p:extLst>
      <p:ext uri="{BB962C8B-B14F-4D97-AF65-F5344CB8AC3E}">
        <p14:creationId xmlns:p14="http://schemas.microsoft.com/office/powerpoint/2010/main" val="2018507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vi-VN" altLang="vi-VN">
              <a:latin typeface="Arial" panose="020B0604020202020204" pitchFamily="34" charset="0"/>
            </a:endParaRPr>
          </a:p>
        </p:txBody>
      </p:sp>
      <p:sp>
        <p:nvSpPr>
          <p:cNvPr id="2662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fld id="{A3246317-3188-4683-828A-DDFEA192A5DD}" type="slidenum">
              <a:rPr lang="en-US" altLang="vi-VN" sz="1200">
                <a:latin typeface="Arial" panose="020B0604020202020204" pitchFamily="34" charset="0"/>
              </a:rPr>
              <a:pPr/>
              <a:t>15</a:t>
            </a:fld>
            <a:endParaRPr lang="en-US" altLang="vi-VN" sz="1200">
              <a:latin typeface="Arial" panose="020B0604020202020204" pitchFamily="34" charset="0"/>
            </a:endParaRPr>
          </a:p>
        </p:txBody>
      </p:sp>
    </p:spTree>
    <p:extLst>
      <p:ext uri="{BB962C8B-B14F-4D97-AF65-F5344CB8AC3E}">
        <p14:creationId xmlns:p14="http://schemas.microsoft.com/office/powerpoint/2010/main" val="527936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E68C908F-B815-4E8A-BBA7-0C7ACAAB21D2}" type="datetimeFigureOut">
              <a:rPr lang="vi-VN" smtClean="0"/>
              <a:t>22/09/2023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C4F2480-5611-4D65-8BD6-5A81506CE093}" type="slidenum">
              <a:rPr lang="vi-VN" smtClean="0"/>
              <a:t>‹#›</a:t>
            </a:fld>
            <a:endParaRPr lang="vi-VN"/>
          </a:p>
        </p:txBody>
      </p:sp>
    </p:spTree>
    <p:extLst>
      <p:ext uri="{BB962C8B-B14F-4D97-AF65-F5344CB8AC3E}">
        <p14:creationId xmlns:p14="http://schemas.microsoft.com/office/powerpoint/2010/main" val="78740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E68C908F-B815-4E8A-BBA7-0C7ACAAB21D2}" type="datetimeFigureOut">
              <a:rPr lang="vi-VN" smtClean="0"/>
              <a:t>22/09/2023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C4F2480-5611-4D65-8BD6-5A81506CE093}" type="slidenum">
              <a:rPr lang="vi-VN" smtClean="0"/>
              <a:t>‹#›</a:t>
            </a:fld>
            <a:endParaRPr lang="vi-VN"/>
          </a:p>
        </p:txBody>
      </p:sp>
    </p:spTree>
    <p:extLst>
      <p:ext uri="{BB962C8B-B14F-4D97-AF65-F5344CB8AC3E}">
        <p14:creationId xmlns:p14="http://schemas.microsoft.com/office/powerpoint/2010/main" val="130706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E68C908F-B815-4E8A-BBA7-0C7ACAAB21D2}" type="datetimeFigureOut">
              <a:rPr lang="vi-VN" smtClean="0"/>
              <a:t>22/09/2023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C4F2480-5611-4D65-8BD6-5A81506CE093}" type="slidenum">
              <a:rPr lang="vi-VN" smtClean="0"/>
              <a:t>‹#›</a:t>
            </a:fld>
            <a:endParaRPr lang="vi-VN"/>
          </a:p>
        </p:txBody>
      </p:sp>
    </p:spTree>
    <p:extLst>
      <p:ext uri="{BB962C8B-B14F-4D97-AF65-F5344CB8AC3E}">
        <p14:creationId xmlns:p14="http://schemas.microsoft.com/office/powerpoint/2010/main" val="3296479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8801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E68C908F-B815-4E8A-BBA7-0C7ACAAB21D2}" type="datetimeFigureOut">
              <a:rPr lang="vi-VN" smtClean="0"/>
              <a:t>22/09/2023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C4F2480-5611-4D65-8BD6-5A81506CE093}" type="slidenum">
              <a:rPr lang="vi-VN" smtClean="0"/>
              <a:t>‹#›</a:t>
            </a:fld>
            <a:endParaRPr lang="vi-VN"/>
          </a:p>
        </p:txBody>
      </p:sp>
    </p:spTree>
    <p:extLst>
      <p:ext uri="{BB962C8B-B14F-4D97-AF65-F5344CB8AC3E}">
        <p14:creationId xmlns:p14="http://schemas.microsoft.com/office/powerpoint/2010/main" val="137718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68C908F-B815-4E8A-BBA7-0C7ACAAB21D2}" type="datetimeFigureOut">
              <a:rPr lang="vi-VN" smtClean="0"/>
              <a:t>22/09/2023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C4F2480-5611-4D65-8BD6-5A81506CE093}" type="slidenum">
              <a:rPr lang="vi-VN" smtClean="0"/>
              <a:t>‹#›</a:t>
            </a:fld>
            <a:endParaRPr lang="vi-VN"/>
          </a:p>
        </p:txBody>
      </p:sp>
    </p:spTree>
    <p:extLst>
      <p:ext uri="{BB962C8B-B14F-4D97-AF65-F5344CB8AC3E}">
        <p14:creationId xmlns:p14="http://schemas.microsoft.com/office/powerpoint/2010/main" val="4030382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E68C908F-B815-4E8A-BBA7-0C7ACAAB21D2}" type="datetimeFigureOut">
              <a:rPr lang="vi-VN" smtClean="0"/>
              <a:t>22/09/2023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C4F2480-5611-4D65-8BD6-5A81506CE093}" type="slidenum">
              <a:rPr lang="vi-VN" smtClean="0"/>
              <a:t>‹#›</a:t>
            </a:fld>
            <a:endParaRPr lang="vi-VN"/>
          </a:p>
        </p:txBody>
      </p:sp>
    </p:spTree>
    <p:extLst>
      <p:ext uri="{BB962C8B-B14F-4D97-AF65-F5344CB8AC3E}">
        <p14:creationId xmlns:p14="http://schemas.microsoft.com/office/powerpoint/2010/main" val="1590729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E68C908F-B815-4E8A-BBA7-0C7ACAAB21D2}" type="datetimeFigureOut">
              <a:rPr lang="vi-VN" smtClean="0"/>
              <a:t>22/09/2023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8C4F2480-5611-4D65-8BD6-5A81506CE093}" type="slidenum">
              <a:rPr lang="vi-VN" smtClean="0"/>
              <a:t>‹#›</a:t>
            </a:fld>
            <a:endParaRPr lang="vi-VN"/>
          </a:p>
        </p:txBody>
      </p:sp>
    </p:spTree>
    <p:extLst>
      <p:ext uri="{BB962C8B-B14F-4D97-AF65-F5344CB8AC3E}">
        <p14:creationId xmlns:p14="http://schemas.microsoft.com/office/powerpoint/2010/main" val="2522763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E68C908F-B815-4E8A-BBA7-0C7ACAAB21D2}" type="datetimeFigureOut">
              <a:rPr lang="vi-VN" smtClean="0"/>
              <a:t>22/09/2023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8C4F2480-5611-4D65-8BD6-5A81506CE093}" type="slidenum">
              <a:rPr lang="vi-VN" smtClean="0"/>
              <a:t>‹#›</a:t>
            </a:fld>
            <a:endParaRPr lang="vi-VN"/>
          </a:p>
        </p:txBody>
      </p:sp>
    </p:spTree>
    <p:extLst>
      <p:ext uri="{BB962C8B-B14F-4D97-AF65-F5344CB8AC3E}">
        <p14:creationId xmlns:p14="http://schemas.microsoft.com/office/powerpoint/2010/main" val="135743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8C908F-B815-4E8A-BBA7-0C7ACAAB21D2}" type="datetimeFigureOut">
              <a:rPr lang="vi-VN" smtClean="0"/>
              <a:t>22/09/2023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8C4F2480-5611-4D65-8BD6-5A81506CE093}" type="slidenum">
              <a:rPr lang="vi-VN" smtClean="0"/>
              <a:t>‹#›</a:t>
            </a:fld>
            <a:endParaRPr lang="vi-VN"/>
          </a:p>
        </p:txBody>
      </p:sp>
    </p:spTree>
    <p:extLst>
      <p:ext uri="{BB962C8B-B14F-4D97-AF65-F5344CB8AC3E}">
        <p14:creationId xmlns:p14="http://schemas.microsoft.com/office/powerpoint/2010/main" val="4195330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68C908F-B815-4E8A-BBA7-0C7ACAAB21D2}" type="datetimeFigureOut">
              <a:rPr lang="vi-VN" smtClean="0"/>
              <a:t>22/09/2023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C4F2480-5611-4D65-8BD6-5A81506CE093}" type="slidenum">
              <a:rPr lang="vi-VN" smtClean="0"/>
              <a:t>‹#›</a:t>
            </a:fld>
            <a:endParaRPr lang="vi-VN"/>
          </a:p>
        </p:txBody>
      </p:sp>
    </p:spTree>
    <p:extLst>
      <p:ext uri="{BB962C8B-B14F-4D97-AF65-F5344CB8AC3E}">
        <p14:creationId xmlns:p14="http://schemas.microsoft.com/office/powerpoint/2010/main" val="206862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68C908F-B815-4E8A-BBA7-0C7ACAAB21D2}" type="datetimeFigureOut">
              <a:rPr lang="vi-VN" smtClean="0"/>
              <a:t>22/09/2023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C4F2480-5611-4D65-8BD6-5A81506CE093}" type="slidenum">
              <a:rPr lang="vi-VN" smtClean="0"/>
              <a:t>‹#›</a:t>
            </a:fld>
            <a:endParaRPr lang="vi-VN"/>
          </a:p>
        </p:txBody>
      </p:sp>
    </p:spTree>
    <p:extLst>
      <p:ext uri="{BB962C8B-B14F-4D97-AF65-F5344CB8AC3E}">
        <p14:creationId xmlns:p14="http://schemas.microsoft.com/office/powerpoint/2010/main" val="829595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8C908F-B815-4E8A-BBA7-0C7ACAAB21D2}" type="datetimeFigureOut">
              <a:rPr lang="vi-VN" smtClean="0"/>
              <a:t>22/09/2023</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4F2480-5611-4D65-8BD6-5A81506CE093}" type="slidenum">
              <a:rPr lang="vi-VN" smtClean="0"/>
              <a:t>‹#›</a:t>
            </a:fld>
            <a:endParaRPr lang="vi-VN"/>
          </a:p>
        </p:txBody>
      </p:sp>
    </p:spTree>
    <p:extLst>
      <p:ext uri="{BB962C8B-B14F-4D97-AF65-F5344CB8AC3E}">
        <p14:creationId xmlns:p14="http://schemas.microsoft.com/office/powerpoint/2010/main" val="1857668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slideLayout" Target="../slideLayouts/slideLayout7.xml"/><Relationship Id="rId1" Type="http://schemas.openxmlformats.org/officeDocument/2006/relationships/tags" Target="../tags/tag10.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 Id="rId9" Type="http://schemas.openxmlformats.org/officeDocument/2006/relationships/image" Target="../media/image2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1.xml"/><Relationship Id="rId4" Type="http://schemas.openxmlformats.org/officeDocument/2006/relationships/image" Target="../media/image26.png"/></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slideLayout" Target="../slideLayouts/slideLayout7.xml"/><Relationship Id="rId1" Type="http://schemas.openxmlformats.org/officeDocument/2006/relationships/tags" Target="../tags/tag12.xml"/><Relationship Id="rId5" Type="http://schemas.openxmlformats.org/officeDocument/2006/relationships/image" Target="../media/image29.png"/><Relationship Id="rId4" Type="http://schemas.openxmlformats.org/officeDocument/2006/relationships/image" Target="../media/image28.png"/></Relationships>
</file>

<file path=ppt/slides/_rels/slide1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6.xml"/><Relationship Id="rId7" Type="http://schemas.openxmlformats.org/officeDocument/2006/relationships/image" Target="../media/image33.wmf"/><Relationship Id="rId2" Type="http://schemas.openxmlformats.org/officeDocument/2006/relationships/image" Target="../media/image11.gif"/><Relationship Id="rId1" Type="http://schemas.openxmlformats.org/officeDocument/2006/relationships/slideLayout" Target="../slideLayouts/slideLayout7.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slide" Target="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image" Target="../media/image5.gif"/><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image" Target="../media/image5.gif"/><Relationship Id="rId5" Type="http://schemas.openxmlformats.org/officeDocument/2006/relationships/image" Target="../media/image2.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2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ình chữ nhật 2"/>
          <p:cNvSpPr/>
          <p:nvPr/>
        </p:nvSpPr>
        <p:spPr>
          <a:xfrm>
            <a:off x="3129247" y="838200"/>
            <a:ext cx="6238311" cy="769441"/>
          </a:xfrm>
          <a:prstGeom prst="rect">
            <a:avLst/>
          </a:prstGeom>
          <a:noFill/>
        </p:spPr>
        <p:txBody>
          <a:bodyPr wrap="none">
            <a:spAutoFit/>
          </a:bodyPr>
          <a:lstStyle/>
          <a:p>
            <a:pPr algn="ctr" eaLnBrk="1" hangingPunct="1">
              <a:defRPr/>
            </a:pPr>
            <a:r>
              <a:rPr lang="en-US" altLang="en-US" sz="4400" dirty="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TIẾT 12: </a:t>
            </a:r>
            <a:r>
              <a:rPr lang="en-US" altLang="en-US" sz="3600" dirty="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CÔNG SUẤT ĐIỆN</a:t>
            </a:r>
            <a:endParaRPr lang="vi-VN" sz="3600" dirty="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8643005"/>
      </p:ext>
    </p:extLst>
  </p:cSld>
  <p:clrMapOvr>
    <a:masterClrMapping/>
  </p:clrMapOvr>
  <p:transition spd="slow" advTm="11959">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411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1447800"/>
            <a:ext cx="1371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5" name="Group 4"/>
          <p:cNvGrpSpPr>
            <a:grpSpLocks/>
          </p:cNvGrpSpPr>
          <p:nvPr/>
        </p:nvGrpSpPr>
        <p:grpSpPr bwMode="auto">
          <a:xfrm>
            <a:off x="2362201" y="3895726"/>
            <a:ext cx="2062163" cy="962025"/>
            <a:chOff x="1680" y="1728"/>
            <a:chExt cx="1299" cy="606"/>
          </a:xfrm>
        </p:grpSpPr>
        <p:sp>
          <p:nvSpPr>
            <p:cNvPr id="13459" name="Rectangle 5" descr="Narrow vertical"/>
            <p:cNvSpPr>
              <a:spLocks noChangeArrowheads="1"/>
            </p:cNvSpPr>
            <p:nvPr/>
          </p:nvSpPr>
          <p:spPr bwMode="auto">
            <a:xfrm>
              <a:off x="1881" y="2000"/>
              <a:ext cx="900" cy="212"/>
            </a:xfrm>
            <a:prstGeom prst="rect">
              <a:avLst/>
            </a:prstGeom>
            <a:pattFill prst="narVert">
              <a:fgClr>
                <a:schemeClr val="tx1"/>
              </a:fgClr>
              <a:bgClr>
                <a:schemeClr val="bg1"/>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60" name="Rectangle 6"/>
            <p:cNvSpPr>
              <a:spLocks noChangeArrowheads="1"/>
            </p:cNvSpPr>
            <p:nvPr/>
          </p:nvSpPr>
          <p:spPr bwMode="auto">
            <a:xfrm>
              <a:off x="1837" y="1940"/>
              <a:ext cx="44" cy="394"/>
            </a:xfrm>
            <a:prstGeom prst="rect">
              <a:avLst/>
            </a:prstGeom>
            <a:solidFill>
              <a:schemeClr val="accent1"/>
            </a:solidFill>
            <a:ln w="9525">
              <a:solidFill>
                <a:schemeClr val="tx1"/>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61" name="Rectangle 7"/>
            <p:cNvSpPr>
              <a:spLocks noChangeArrowheads="1"/>
            </p:cNvSpPr>
            <p:nvPr/>
          </p:nvSpPr>
          <p:spPr bwMode="auto">
            <a:xfrm>
              <a:off x="1837" y="1819"/>
              <a:ext cx="44" cy="515"/>
            </a:xfrm>
            <a:prstGeom prst="rect">
              <a:avLst/>
            </a:prstGeom>
            <a:solidFill>
              <a:srgbClr val="0000CC"/>
            </a:solidFill>
            <a:ln w="9525">
              <a:solidFill>
                <a:schemeClr val="tx1"/>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62" name="Rectangle 8"/>
            <p:cNvSpPr>
              <a:spLocks noChangeArrowheads="1"/>
            </p:cNvSpPr>
            <p:nvPr/>
          </p:nvSpPr>
          <p:spPr bwMode="auto">
            <a:xfrm>
              <a:off x="1771" y="2273"/>
              <a:ext cx="66" cy="61"/>
            </a:xfrm>
            <a:prstGeom prst="rect">
              <a:avLst/>
            </a:prstGeom>
            <a:solidFill>
              <a:srgbClr val="0000FF"/>
            </a:solidFill>
            <a:ln w="9525">
              <a:solidFill>
                <a:schemeClr val="tx1"/>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63" name="Rectangle 9"/>
            <p:cNvSpPr>
              <a:spLocks noChangeArrowheads="1"/>
            </p:cNvSpPr>
            <p:nvPr/>
          </p:nvSpPr>
          <p:spPr bwMode="auto">
            <a:xfrm>
              <a:off x="2781" y="1819"/>
              <a:ext cx="44" cy="515"/>
            </a:xfrm>
            <a:prstGeom prst="rect">
              <a:avLst/>
            </a:prstGeom>
            <a:solidFill>
              <a:srgbClr val="0000CC"/>
            </a:solidFill>
            <a:ln w="9525">
              <a:solidFill>
                <a:schemeClr val="tx1"/>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64" name="Rectangle 10"/>
            <p:cNvSpPr>
              <a:spLocks noChangeArrowheads="1"/>
            </p:cNvSpPr>
            <p:nvPr/>
          </p:nvSpPr>
          <p:spPr bwMode="auto">
            <a:xfrm>
              <a:off x="2825" y="2273"/>
              <a:ext cx="66" cy="61"/>
            </a:xfrm>
            <a:prstGeom prst="rect">
              <a:avLst/>
            </a:prstGeom>
            <a:solidFill>
              <a:srgbClr val="0000FF"/>
            </a:solidFill>
            <a:ln w="9525">
              <a:solidFill>
                <a:schemeClr val="tx1"/>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65" name="Rectangle 11"/>
            <p:cNvSpPr>
              <a:spLocks noChangeArrowheads="1"/>
            </p:cNvSpPr>
            <p:nvPr/>
          </p:nvSpPr>
          <p:spPr bwMode="auto">
            <a:xfrm>
              <a:off x="1807" y="1879"/>
              <a:ext cx="1054" cy="61"/>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66" name="AutoShape 12"/>
            <p:cNvSpPr>
              <a:spLocks noChangeArrowheads="1"/>
            </p:cNvSpPr>
            <p:nvPr/>
          </p:nvSpPr>
          <p:spPr bwMode="auto">
            <a:xfrm>
              <a:off x="2276" y="1879"/>
              <a:ext cx="88" cy="2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418 w 21600"/>
                <a:gd name="T13" fmla="*/ 4483 h 21600"/>
                <a:gd name="T14" fmla="*/ 17182 w 21600"/>
                <a:gd name="T15" fmla="*/ 17117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vi-VN"/>
            </a:p>
          </p:txBody>
        </p:sp>
        <p:sp>
          <p:nvSpPr>
            <p:cNvPr id="13467" name="Line 13"/>
            <p:cNvSpPr>
              <a:spLocks noChangeShapeType="1"/>
            </p:cNvSpPr>
            <p:nvPr/>
          </p:nvSpPr>
          <p:spPr bwMode="auto">
            <a:xfrm>
              <a:off x="2342" y="1910"/>
              <a:ext cx="637"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68" name="Rectangle 14"/>
            <p:cNvSpPr>
              <a:spLocks noChangeArrowheads="1"/>
            </p:cNvSpPr>
            <p:nvPr/>
          </p:nvSpPr>
          <p:spPr bwMode="auto">
            <a:xfrm>
              <a:off x="1793" y="2152"/>
              <a:ext cx="44" cy="3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69" name="Rectangle 15"/>
            <p:cNvSpPr>
              <a:spLocks noChangeArrowheads="1"/>
            </p:cNvSpPr>
            <p:nvPr/>
          </p:nvSpPr>
          <p:spPr bwMode="auto">
            <a:xfrm>
              <a:off x="2825" y="2152"/>
              <a:ext cx="44" cy="3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70" name="Line 16"/>
            <p:cNvSpPr>
              <a:spLocks noChangeShapeType="1"/>
            </p:cNvSpPr>
            <p:nvPr/>
          </p:nvSpPr>
          <p:spPr bwMode="auto">
            <a:xfrm>
              <a:off x="2496" y="1910"/>
              <a:ext cx="132" cy="0"/>
            </a:xfrm>
            <a:prstGeom prst="line">
              <a:avLst/>
            </a:prstGeom>
            <a:noFill/>
            <a:ln w="38100">
              <a:solidFill>
                <a:srgbClr val="FF99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3471" name="Line 17"/>
            <p:cNvSpPr>
              <a:spLocks noChangeShapeType="1"/>
            </p:cNvSpPr>
            <p:nvPr/>
          </p:nvSpPr>
          <p:spPr bwMode="auto">
            <a:xfrm>
              <a:off x="1680" y="1941"/>
              <a:ext cx="0" cy="144"/>
            </a:xfrm>
            <a:prstGeom prst="line">
              <a:avLst/>
            </a:prstGeom>
            <a:noFill/>
            <a:ln w="38100">
              <a:solidFill>
                <a:srgbClr val="FF99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3472" name="Line 18"/>
            <p:cNvSpPr>
              <a:spLocks noChangeShapeType="1"/>
            </p:cNvSpPr>
            <p:nvPr/>
          </p:nvSpPr>
          <p:spPr bwMode="auto">
            <a:xfrm>
              <a:off x="1680" y="1776"/>
              <a:ext cx="0" cy="384"/>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73" name="Line 19"/>
            <p:cNvSpPr>
              <a:spLocks noChangeShapeType="1"/>
            </p:cNvSpPr>
            <p:nvPr/>
          </p:nvSpPr>
          <p:spPr bwMode="auto">
            <a:xfrm>
              <a:off x="1683" y="2165"/>
              <a:ext cx="132"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74" name="Text Box 20"/>
            <p:cNvSpPr txBox="1">
              <a:spLocks noChangeArrowheads="1"/>
            </p:cNvSpPr>
            <p:nvPr/>
          </p:nvSpPr>
          <p:spPr bwMode="auto">
            <a:xfrm>
              <a:off x="2251" y="1728"/>
              <a:ext cx="1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a:latin typeface=".VnTimeH" panose="020B7200000000000000" pitchFamily="34" charset="0"/>
                </a:rPr>
                <a:t>C</a:t>
              </a:r>
            </a:p>
          </p:txBody>
        </p:sp>
        <p:sp>
          <p:nvSpPr>
            <p:cNvPr id="13475" name="Text Box 21"/>
            <p:cNvSpPr txBox="1">
              <a:spLocks noChangeArrowheads="1"/>
            </p:cNvSpPr>
            <p:nvPr/>
          </p:nvSpPr>
          <p:spPr bwMode="auto">
            <a:xfrm>
              <a:off x="1680" y="1728"/>
              <a:ext cx="1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a:latin typeface=".VnTimeH" panose="020B7200000000000000" pitchFamily="34" charset="0"/>
                </a:rPr>
                <a:t>M</a:t>
              </a:r>
            </a:p>
          </p:txBody>
        </p:sp>
        <p:sp>
          <p:nvSpPr>
            <p:cNvPr id="13476" name="Text Box 22"/>
            <p:cNvSpPr txBox="1">
              <a:spLocks noChangeArrowheads="1"/>
            </p:cNvSpPr>
            <p:nvPr/>
          </p:nvSpPr>
          <p:spPr bwMode="auto">
            <a:xfrm>
              <a:off x="2844" y="1728"/>
              <a:ext cx="1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a:latin typeface=".VnTimeH" panose="020B7200000000000000" pitchFamily="34" charset="0"/>
                </a:rPr>
                <a:t>N</a:t>
              </a:r>
            </a:p>
          </p:txBody>
        </p:sp>
        <p:sp>
          <p:nvSpPr>
            <p:cNvPr id="13477" name="Text Box 23"/>
            <p:cNvSpPr txBox="1">
              <a:spLocks noChangeArrowheads="1"/>
            </p:cNvSpPr>
            <p:nvPr/>
          </p:nvSpPr>
          <p:spPr bwMode="auto">
            <a:xfrm>
              <a:off x="1680" y="2000"/>
              <a:ext cx="1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a:latin typeface=".VnTimeH" panose="020B7200000000000000" pitchFamily="34" charset="0"/>
                </a:rPr>
                <a:t>A</a:t>
              </a:r>
            </a:p>
          </p:txBody>
        </p:sp>
        <p:sp>
          <p:nvSpPr>
            <p:cNvPr id="13478" name="Text Box 24"/>
            <p:cNvSpPr txBox="1">
              <a:spLocks noChangeArrowheads="1"/>
            </p:cNvSpPr>
            <p:nvPr/>
          </p:nvSpPr>
          <p:spPr bwMode="auto">
            <a:xfrm>
              <a:off x="2822" y="2000"/>
              <a:ext cx="1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a:latin typeface=".VnTimeH" panose="020B7200000000000000" pitchFamily="34" charset="0"/>
                </a:rPr>
                <a:t>B</a:t>
              </a:r>
            </a:p>
          </p:txBody>
        </p:sp>
      </p:grpSp>
      <p:grpSp>
        <p:nvGrpSpPr>
          <p:cNvPr id="13316" name="Group 25"/>
          <p:cNvGrpSpPr>
            <a:grpSpLocks/>
          </p:cNvGrpSpPr>
          <p:nvPr/>
        </p:nvGrpSpPr>
        <p:grpSpPr bwMode="auto">
          <a:xfrm>
            <a:off x="7772400" y="1676400"/>
            <a:ext cx="914400" cy="533400"/>
            <a:chOff x="4752" y="2544"/>
            <a:chExt cx="576" cy="461"/>
          </a:xfrm>
        </p:grpSpPr>
        <p:sp>
          <p:nvSpPr>
            <p:cNvPr id="474138" name="Rectangle 26"/>
            <p:cNvSpPr>
              <a:spLocks noChangeArrowheads="1"/>
            </p:cNvSpPr>
            <p:nvPr/>
          </p:nvSpPr>
          <p:spPr bwMode="auto">
            <a:xfrm rot="16200000" flipH="1">
              <a:off x="4868" y="2535"/>
              <a:ext cx="365" cy="576"/>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headEnd/>
              <a:tailEnd/>
            </a:ln>
            <a:effectLst/>
          </p:spPr>
          <p:txBody>
            <a:bodyPr vert="eaVert" wrap="none" anchor="ctr"/>
            <a:lstStyle/>
            <a:p>
              <a:pPr algn="ctr">
                <a:defRPr/>
              </a:pPr>
              <a:r>
                <a:rPr lang="en-US">
                  <a:solidFill>
                    <a:srgbClr val="F00A20"/>
                  </a:solidFill>
                  <a:latin typeface="Arial" charset="0"/>
                </a:rPr>
                <a:t>6V</a:t>
              </a:r>
            </a:p>
          </p:txBody>
        </p:sp>
        <p:sp>
          <p:nvSpPr>
            <p:cNvPr id="13456" name="Line 27"/>
            <p:cNvSpPr>
              <a:spLocks noChangeShapeType="1"/>
            </p:cNvSpPr>
            <p:nvPr/>
          </p:nvSpPr>
          <p:spPr bwMode="auto">
            <a:xfrm rot="5400000">
              <a:off x="4730" y="2662"/>
              <a:ext cx="4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57" name="Line 28"/>
            <p:cNvSpPr>
              <a:spLocks noChangeShapeType="1"/>
            </p:cNvSpPr>
            <p:nvPr/>
          </p:nvSpPr>
          <p:spPr bwMode="auto">
            <a:xfrm>
              <a:off x="4896" y="2544"/>
              <a:ext cx="0" cy="96"/>
            </a:xfrm>
            <a:prstGeom prst="line">
              <a:avLst/>
            </a:prstGeom>
            <a:noFill/>
            <a:ln w="76200">
              <a:solidFill>
                <a:srgbClr val="F00A2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58" name="Line 29"/>
            <p:cNvSpPr>
              <a:spLocks noChangeShapeType="1"/>
            </p:cNvSpPr>
            <p:nvPr/>
          </p:nvSpPr>
          <p:spPr bwMode="auto">
            <a:xfrm>
              <a:off x="5136" y="2544"/>
              <a:ext cx="0" cy="96"/>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pic>
        <p:nvPicPr>
          <p:cNvPr id="474142"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1295401"/>
            <a:ext cx="13716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8" name="Group 31"/>
          <p:cNvGrpSpPr>
            <a:grpSpLocks/>
          </p:cNvGrpSpPr>
          <p:nvPr/>
        </p:nvGrpSpPr>
        <p:grpSpPr bwMode="auto">
          <a:xfrm>
            <a:off x="8001000" y="2590800"/>
            <a:ext cx="762000" cy="838200"/>
            <a:chOff x="4224" y="1680"/>
            <a:chExt cx="480" cy="528"/>
          </a:xfrm>
        </p:grpSpPr>
        <p:sp>
          <p:nvSpPr>
            <p:cNvPr id="13446" name="AutoShape 32" descr="Sand"/>
            <p:cNvSpPr>
              <a:spLocks noChangeArrowheads="1"/>
            </p:cNvSpPr>
            <p:nvPr/>
          </p:nvSpPr>
          <p:spPr bwMode="auto">
            <a:xfrm>
              <a:off x="4224" y="2064"/>
              <a:ext cx="480" cy="144"/>
            </a:xfrm>
            <a:prstGeom prst="can">
              <a:avLst>
                <a:gd name="adj" fmla="val 25000"/>
              </a:avLst>
            </a:prstGeom>
            <a:blipFill dpi="0" rotWithShape="1">
              <a:blip r:embed="rId4"/>
              <a:srcRect/>
              <a:tile tx="0" ty="0" sx="100000" sy="100000" flip="none" algn="tl"/>
            </a:blip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47" name="AutoShape 33"/>
            <p:cNvSpPr>
              <a:spLocks noChangeArrowheads="1"/>
            </p:cNvSpPr>
            <p:nvPr/>
          </p:nvSpPr>
          <p:spPr bwMode="auto">
            <a:xfrm>
              <a:off x="4281" y="2034"/>
              <a:ext cx="48" cy="48"/>
            </a:xfrm>
            <a:prstGeom prst="can">
              <a:avLst>
                <a:gd name="adj" fmla="val 25000"/>
              </a:avLst>
            </a:prstGeom>
            <a:solidFill>
              <a:srgbClr val="3333CC"/>
            </a:soli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grpSp>
          <p:nvGrpSpPr>
            <p:cNvPr id="13448" name="Group 34"/>
            <p:cNvGrpSpPr>
              <a:grpSpLocks/>
            </p:cNvGrpSpPr>
            <p:nvPr/>
          </p:nvGrpSpPr>
          <p:grpSpPr bwMode="auto">
            <a:xfrm>
              <a:off x="4320" y="1680"/>
              <a:ext cx="348" cy="402"/>
              <a:chOff x="4320" y="2448"/>
              <a:chExt cx="348" cy="402"/>
            </a:xfrm>
          </p:grpSpPr>
          <p:sp>
            <p:nvSpPr>
              <p:cNvPr id="13449" name="Oval 35"/>
              <p:cNvSpPr>
                <a:spLocks noChangeArrowheads="1"/>
              </p:cNvSpPr>
              <p:nvPr/>
            </p:nvSpPr>
            <p:spPr bwMode="auto">
              <a:xfrm>
                <a:off x="4320" y="2448"/>
                <a:ext cx="288" cy="288"/>
              </a:xfrm>
              <a:prstGeom prst="ellipse">
                <a:avLst/>
              </a:prstGeom>
              <a:gradFill rotWithShape="1">
                <a:gsLst>
                  <a:gs pos="0">
                    <a:srgbClr val="FFFFCC"/>
                  </a:gs>
                  <a:gs pos="100000">
                    <a:srgbClr val="76765E"/>
                  </a:gs>
                </a:gsLst>
                <a:lin ang="5400000" scaled="1"/>
              </a:gra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50" name="AutoShape 36" descr="Narrow horizontal"/>
              <p:cNvSpPr>
                <a:spLocks noChangeArrowheads="1"/>
              </p:cNvSpPr>
              <p:nvPr/>
            </p:nvSpPr>
            <p:spPr bwMode="auto">
              <a:xfrm>
                <a:off x="4368" y="2676"/>
                <a:ext cx="192" cy="171"/>
              </a:xfrm>
              <a:prstGeom prst="can">
                <a:avLst>
                  <a:gd name="adj" fmla="val 25148"/>
                </a:avLst>
              </a:prstGeom>
              <a:pattFill prst="narHorz">
                <a:fgClr>
                  <a:schemeClr val="tx2"/>
                </a:fgClr>
                <a:bgClr>
                  <a:schemeClr val="bg1"/>
                </a:bgClr>
              </a:patt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51" name="Line 37"/>
              <p:cNvSpPr>
                <a:spLocks noChangeShapeType="1"/>
              </p:cNvSpPr>
              <p:nvPr/>
            </p:nvSpPr>
            <p:spPr bwMode="auto">
              <a:xfrm>
                <a:off x="4416" y="259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52" name="Line 38"/>
              <p:cNvSpPr>
                <a:spLocks noChangeShapeType="1"/>
              </p:cNvSpPr>
              <p:nvPr/>
            </p:nvSpPr>
            <p:spPr bwMode="auto">
              <a:xfrm>
                <a:off x="4512" y="259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53" name="Freeform 39"/>
              <p:cNvSpPr>
                <a:spLocks/>
              </p:cNvSpPr>
              <p:nvPr/>
            </p:nvSpPr>
            <p:spPr bwMode="auto">
              <a:xfrm>
                <a:off x="4407" y="2574"/>
                <a:ext cx="120" cy="56"/>
              </a:xfrm>
              <a:custGeom>
                <a:avLst/>
                <a:gdLst>
                  <a:gd name="T0" fmla="*/ 14 w 120"/>
                  <a:gd name="T1" fmla="*/ 56 h 56"/>
                  <a:gd name="T2" fmla="*/ 4 w 120"/>
                  <a:gd name="T3" fmla="*/ 28 h 56"/>
                  <a:gd name="T4" fmla="*/ 32 w 120"/>
                  <a:gd name="T5" fmla="*/ 19 h 56"/>
                  <a:gd name="T6" fmla="*/ 60 w 120"/>
                  <a:gd name="T7" fmla="*/ 0 h 56"/>
                  <a:gd name="T8" fmla="*/ 116 w 120"/>
                  <a:gd name="T9" fmla="*/ 19 h 56"/>
                  <a:gd name="T10" fmla="*/ 97 w 120"/>
                  <a:gd name="T11" fmla="*/ 19 h 56"/>
                  <a:gd name="T12" fmla="*/ 0 60000 65536"/>
                  <a:gd name="T13" fmla="*/ 0 60000 65536"/>
                  <a:gd name="T14" fmla="*/ 0 60000 65536"/>
                  <a:gd name="T15" fmla="*/ 0 60000 65536"/>
                  <a:gd name="T16" fmla="*/ 0 60000 65536"/>
                  <a:gd name="T17" fmla="*/ 0 60000 65536"/>
                  <a:gd name="T18" fmla="*/ 0 w 120"/>
                  <a:gd name="T19" fmla="*/ 0 h 56"/>
                  <a:gd name="T20" fmla="*/ 120 w 120"/>
                  <a:gd name="T21" fmla="*/ 56 h 56"/>
                </a:gdLst>
                <a:ahLst/>
                <a:cxnLst>
                  <a:cxn ang="T12">
                    <a:pos x="T0" y="T1"/>
                  </a:cxn>
                  <a:cxn ang="T13">
                    <a:pos x="T2" y="T3"/>
                  </a:cxn>
                  <a:cxn ang="T14">
                    <a:pos x="T4" y="T5"/>
                  </a:cxn>
                  <a:cxn ang="T15">
                    <a:pos x="T6" y="T7"/>
                  </a:cxn>
                  <a:cxn ang="T16">
                    <a:pos x="T8" y="T9"/>
                  </a:cxn>
                  <a:cxn ang="T17">
                    <a:pos x="T10" y="T11"/>
                  </a:cxn>
                </a:cxnLst>
                <a:rect l="T18" t="T19" r="T20" b="T21"/>
                <a:pathLst>
                  <a:path w="120" h="56">
                    <a:moveTo>
                      <a:pt x="14" y="56"/>
                    </a:moveTo>
                    <a:cubicBezTo>
                      <a:pt x="11" y="47"/>
                      <a:pt x="0" y="37"/>
                      <a:pt x="4" y="28"/>
                    </a:cubicBezTo>
                    <a:cubicBezTo>
                      <a:pt x="8" y="19"/>
                      <a:pt x="32" y="19"/>
                      <a:pt x="32" y="19"/>
                    </a:cubicBezTo>
                    <a:cubicBezTo>
                      <a:pt x="41" y="13"/>
                      <a:pt x="49" y="2"/>
                      <a:pt x="60" y="0"/>
                    </a:cubicBezTo>
                    <a:cubicBezTo>
                      <a:pt x="61" y="0"/>
                      <a:pt x="115" y="18"/>
                      <a:pt x="116" y="19"/>
                    </a:cubicBezTo>
                    <a:cubicBezTo>
                      <a:pt x="120" y="24"/>
                      <a:pt x="103" y="19"/>
                      <a:pt x="97" y="19"/>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454" name="AutoShape 40"/>
              <p:cNvSpPr>
                <a:spLocks noChangeArrowheads="1"/>
              </p:cNvSpPr>
              <p:nvPr/>
            </p:nvSpPr>
            <p:spPr bwMode="auto">
              <a:xfrm>
                <a:off x="4620" y="2802"/>
                <a:ext cx="48" cy="48"/>
              </a:xfrm>
              <a:prstGeom prst="can">
                <a:avLst>
                  <a:gd name="adj" fmla="val 25000"/>
                </a:avLst>
              </a:prstGeom>
              <a:solidFill>
                <a:srgbClr val="3333CC"/>
              </a:soli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grpSp>
      </p:grpSp>
      <p:sp>
        <p:nvSpPr>
          <p:cNvPr id="13319" name="Line 41"/>
          <p:cNvSpPr>
            <a:spLocks noChangeShapeType="1"/>
          </p:cNvSpPr>
          <p:nvPr/>
        </p:nvSpPr>
        <p:spPr bwMode="auto">
          <a:xfrm>
            <a:off x="6934200" y="1752600"/>
            <a:ext cx="1066800"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20" name="Line 42"/>
          <p:cNvSpPr>
            <a:spLocks noChangeShapeType="1"/>
          </p:cNvSpPr>
          <p:nvPr/>
        </p:nvSpPr>
        <p:spPr bwMode="auto">
          <a:xfrm flipV="1">
            <a:off x="8686800" y="3152775"/>
            <a:ext cx="1295400"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21" name="Text Box 43"/>
          <p:cNvSpPr txBox="1">
            <a:spLocks noChangeArrowheads="1"/>
          </p:cNvSpPr>
          <p:nvPr/>
        </p:nvSpPr>
        <p:spPr bwMode="auto">
          <a:xfrm>
            <a:off x="5867400" y="1143001"/>
            <a:ext cx="53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1800">
                <a:latin typeface=".VnTime" panose="020B7200000000000000" pitchFamily="34" charset="0"/>
              </a:rPr>
              <a:t>K</a:t>
            </a:r>
          </a:p>
        </p:txBody>
      </p:sp>
      <p:grpSp>
        <p:nvGrpSpPr>
          <p:cNvPr id="13322" name="Group 44"/>
          <p:cNvGrpSpPr>
            <a:grpSpLocks/>
          </p:cNvGrpSpPr>
          <p:nvPr/>
        </p:nvGrpSpPr>
        <p:grpSpPr bwMode="auto">
          <a:xfrm>
            <a:off x="4648200" y="2438400"/>
            <a:ext cx="2286000" cy="1893888"/>
            <a:chOff x="480" y="1680"/>
            <a:chExt cx="1440" cy="1193"/>
          </a:xfrm>
        </p:grpSpPr>
        <p:sp>
          <p:nvSpPr>
            <p:cNvPr id="13405" name="Rectangle 45"/>
            <p:cNvSpPr>
              <a:spLocks noChangeArrowheads="1"/>
            </p:cNvSpPr>
            <p:nvPr/>
          </p:nvSpPr>
          <p:spPr bwMode="auto">
            <a:xfrm>
              <a:off x="512" y="1680"/>
              <a:ext cx="1386" cy="1193"/>
            </a:xfrm>
            <a:prstGeom prst="rect">
              <a:avLst/>
            </a:prstGeom>
            <a:solidFill>
              <a:srgbClr val="FFFF00"/>
            </a:solidFill>
            <a:ln w="57150" cmpd="thickThin">
              <a:solidFill>
                <a:srgbClr val="663300"/>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06" name="AutoShape 46"/>
            <p:cNvSpPr>
              <a:spLocks noChangeArrowheads="1"/>
            </p:cNvSpPr>
            <p:nvPr/>
          </p:nvSpPr>
          <p:spPr bwMode="auto">
            <a:xfrm>
              <a:off x="602" y="2707"/>
              <a:ext cx="131" cy="1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33 w 21600"/>
                <a:gd name="T25" fmla="*/ 3086 h 21600"/>
                <a:gd name="T26" fmla="*/ 18467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12700">
              <a:solidFill>
                <a:srgbClr val="0000FF"/>
              </a:solidFill>
              <a:round/>
              <a:headEnd/>
              <a:tailEnd/>
            </a:ln>
          </p:spPr>
          <p:txBody>
            <a:bodyPr wrap="none" anchor="ctr"/>
            <a:lstStyle/>
            <a:p>
              <a:endParaRPr lang="vi-VN"/>
            </a:p>
          </p:txBody>
        </p:sp>
        <p:sp>
          <p:nvSpPr>
            <p:cNvPr id="13407" name="Rectangle 47"/>
            <p:cNvSpPr>
              <a:spLocks noChangeArrowheads="1"/>
            </p:cNvSpPr>
            <p:nvPr/>
          </p:nvSpPr>
          <p:spPr bwMode="auto">
            <a:xfrm>
              <a:off x="480" y="1680"/>
              <a:ext cx="1386" cy="1193"/>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contourClr>
                <a:schemeClr val="tx1"/>
              </a:contourClr>
            </a:sp3d>
          </p:spPr>
          <p:txBody>
            <a:bodyPr wrap="none" anchor="ctr">
              <a:flatTx/>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08" name="Rectangle 48"/>
            <p:cNvSpPr>
              <a:spLocks noChangeArrowheads="1"/>
            </p:cNvSpPr>
            <p:nvPr/>
          </p:nvSpPr>
          <p:spPr bwMode="auto">
            <a:xfrm>
              <a:off x="480" y="1680"/>
              <a:ext cx="1440" cy="1193"/>
            </a:xfrm>
            <a:prstGeom prst="rect">
              <a:avLst/>
            </a:prstGeom>
            <a:solidFill>
              <a:srgbClr val="FFFFCC"/>
            </a:solidFill>
            <a:ln w="57150" cmpd="thickThin">
              <a:solidFill>
                <a:srgbClr val="663300"/>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09" name="Oval 49"/>
            <p:cNvSpPr>
              <a:spLocks noChangeArrowheads="1"/>
            </p:cNvSpPr>
            <p:nvPr/>
          </p:nvSpPr>
          <p:spPr bwMode="auto">
            <a:xfrm>
              <a:off x="624" y="1776"/>
              <a:ext cx="1078" cy="1029"/>
            </a:xfrm>
            <a:prstGeom prst="ellipse">
              <a:avLst/>
            </a:prstGeom>
            <a:solidFill>
              <a:schemeClr val="bg1"/>
            </a:solidFill>
            <a:ln w="12700">
              <a:solidFill>
                <a:schemeClr val="accent2"/>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10" name="Arc 50"/>
            <p:cNvSpPr>
              <a:spLocks/>
            </p:cNvSpPr>
            <p:nvPr/>
          </p:nvSpPr>
          <p:spPr bwMode="auto">
            <a:xfrm rot="6681726" flipH="1">
              <a:off x="1000" y="1769"/>
              <a:ext cx="423" cy="718"/>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3411" name="Text Box 51"/>
            <p:cNvSpPr txBox="1">
              <a:spLocks noChangeArrowheads="1"/>
            </p:cNvSpPr>
            <p:nvPr/>
          </p:nvSpPr>
          <p:spPr bwMode="auto">
            <a:xfrm rot="-2206860">
              <a:off x="773" y="1813"/>
              <a:ext cx="37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600">
                  <a:latin typeface=".VnTime" panose="020B7200000000000000" pitchFamily="34" charset="0"/>
                </a:rPr>
                <a:t>0,5</a:t>
              </a:r>
            </a:p>
          </p:txBody>
        </p:sp>
        <p:sp>
          <p:nvSpPr>
            <p:cNvPr id="13412" name="Line 52"/>
            <p:cNvSpPr>
              <a:spLocks noChangeShapeType="1"/>
            </p:cNvSpPr>
            <p:nvPr/>
          </p:nvSpPr>
          <p:spPr bwMode="auto">
            <a:xfrm rot="300000">
              <a:off x="1218" y="1917"/>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13" name="Line 53"/>
            <p:cNvSpPr>
              <a:spLocks noChangeShapeType="1"/>
            </p:cNvSpPr>
            <p:nvPr/>
          </p:nvSpPr>
          <p:spPr bwMode="auto">
            <a:xfrm rot="900000">
              <a:off x="1283" y="1928"/>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14" name="Line 54"/>
            <p:cNvSpPr>
              <a:spLocks noChangeShapeType="1"/>
            </p:cNvSpPr>
            <p:nvPr/>
          </p:nvSpPr>
          <p:spPr bwMode="auto">
            <a:xfrm rot="1500000">
              <a:off x="1340" y="1951"/>
              <a:ext cx="0" cy="95"/>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15" name="Line 55"/>
            <p:cNvSpPr>
              <a:spLocks noChangeShapeType="1"/>
            </p:cNvSpPr>
            <p:nvPr/>
          </p:nvSpPr>
          <p:spPr bwMode="auto">
            <a:xfrm rot="2100000">
              <a:off x="1402" y="1987"/>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16" name="Line 56"/>
            <p:cNvSpPr>
              <a:spLocks noChangeShapeType="1"/>
            </p:cNvSpPr>
            <p:nvPr/>
          </p:nvSpPr>
          <p:spPr bwMode="auto">
            <a:xfrm rot="2700000">
              <a:off x="1454" y="2029"/>
              <a:ext cx="0" cy="45"/>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17" name="Line 57"/>
            <p:cNvSpPr>
              <a:spLocks noChangeShapeType="1"/>
            </p:cNvSpPr>
            <p:nvPr/>
          </p:nvSpPr>
          <p:spPr bwMode="auto">
            <a:xfrm rot="-2700000">
              <a:off x="907" y="2029"/>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18" name="Line 58"/>
            <p:cNvSpPr>
              <a:spLocks noChangeShapeType="1"/>
            </p:cNvSpPr>
            <p:nvPr/>
          </p:nvSpPr>
          <p:spPr bwMode="auto">
            <a:xfrm rot="-2100000">
              <a:off x="959" y="1989"/>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19" name="Line 59"/>
            <p:cNvSpPr>
              <a:spLocks noChangeShapeType="1"/>
            </p:cNvSpPr>
            <p:nvPr/>
          </p:nvSpPr>
          <p:spPr bwMode="auto">
            <a:xfrm rot="20100000" flipH="1">
              <a:off x="1020" y="1952"/>
              <a:ext cx="5" cy="59"/>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20" name="Line 60"/>
            <p:cNvSpPr>
              <a:spLocks noChangeShapeType="1"/>
            </p:cNvSpPr>
            <p:nvPr/>
          </p:nvSpPr>
          <p:spPr bwMode="auto">
            <a:xfrm rot="-900000">
              <a:off x="1077" y="1932"/>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21" name="Line 61"/>
            <p:cNvSpPr>
              <a:spLocks noChangeShapeType="1"/>
            </p:cNvSpPr>
            <p:nvPr/>
          </p:nvSpPr>
          <p:spPr bwMode="auto">
            <a:xfrm rot="-300000">
              <a:off x="1146" y="1918"/>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22" name="Line 62"/>
            <p:cNvSpPr>
              <a:spLocks noChangeShapeType="1"/>
            </p:cNvSpPr>
            <p:nvPr/>
          </p:nvSpPr>
          <p:spPr bwMode="auto">
            <a:xfrm rot="6300000">
              <a:off x="843" y="2169"/>
              <a:ext cx="0" cy="10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23" name="Line 63"/>
            <p:cNvSpPr>
              <a:spLocks noChangeShapeType="1"/>
            </p:cNvSpPr>
            <p:nvPr/>
          </p:nvSpPr>
          <p:spPr bwMode="auto">
            <a:xfrm rot="-3900000">
              <a:off x="834" y="213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24" name="Line 64"/>
            <p:cNvSpPr>
              <a:spLocks noChangeShapeType="1"/>
            </p:cNvSpPr>
            <p:nvPr/>
          </p:nvSpPr>
          <p:spPr bwMode="auto">
            <a:xfrm rot="-3300000">
              <a:off x="866" y="2078"/>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25" name="Line 65"/>
            <p:cNvSpPr>
              <a:spLocks noChangeShapeType="1"/>
            </p:cNvSpPr>
            <p:nvPr/>
          </p:nvSpPr>
          <p:spPr bwMode="auto">
            <a:xfrm rot="3300000">
              <a:off x="1491" y="2080"/>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26" name="Line 66"/>
            <p:cNvSpPr>
              <a:spLocks noChangeShapeType="1"/>
            </p:cNvSpPr>
            <p:nvPr/>
          </p:nvSpPr>
          <p:spPr bwMode="auto">
            <a:xfrm rot="3900000">
              <a:off x="1524" y="2132"/>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27" name="Line 67"/>
            <p:cNvSpPr>
              <a:spLocks noChangeShapeType="1"/>
            </p:cNvSpPr>
            <p:nvPr/>
          </p:nvSpPr>
          <p:spPr bwMode="auto">
            <a:xfrm rot="4500000">
              <a:off x="1524" y="2175"/>
              <a:ext cx="0" cy="95"/>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428" name="Text Box 68"/>
            <p:cNvSpPr txBox="1">
              <a:spLocks noChangeArrowheads="1"/>
            </p:cNvSpPr>
            <p:nvPr/>
          </p:nvSpPr>
          <p:spPr bwMode="auto">
            <a:xfrm rot="-4196748">
              <a:off x="589" y="2109"/>
              <a:ext cx="31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600"/>
                <a:t>0</a:t>
              </a:r>
              <a:endParaRPr lang="en-US" altLang="vi-VN" sz="1600">
                <a:latin typeface="Arial" panose="020B0604020202020204" pitchFamily="34" charset="0"/>
              </a:endParaRPr>
            </a:p>
          </p:txBody>
        </p:sp>
        <p:sp>
          <p:nvSpPr>
            <p:cNvPr id="13429" name="Text Box 69"/>
            <p:cNvSpPr txBox="1">
              <a:spLocks noChangeArrowheads="1"/>
            </p:cNvSpPr>
            <p:nvPr/>
          </p:nvSpPr>
          <p:spPr bwMode="auto">
            <a:xfrm rot="1500000">
              <a:off x="1218" y="1801"/>
              <a:ext cx="34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600">
                  <a:latin typeface="Arial" panose="020B0604020202020204" pitchFamily="34" charset="0"/>
                </a:rPr>
                <a:t>1</a:t>
              </a:r>
            </a:p>
          </p:txBody>
        </p:sp>
        <p:sp>
          <p:nvSpPr>
            <p:cNvPr id="13430" name="Text Box 70"/>
            <p:cNvSpPr txBox="1">
              <a:spLocks noChangeArrowheads="1"/>
            </p:cNvSpPr>
            <p:nvPr/>
          </p:nvSpPr>
          <p:spPr bwMode="auto">
            <a:xfrm rot="4500000">
              <a:off x="1480" y="2072"/>
              <a:ext cx="32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600">
                  <a:latin typeface="Arial" panose="020B0604020202020204" pitchFamily="34" charset="0"/>
                </a:rPr>
                <a:t>1,5</a:t>
              </a:r>
            </a:p>
          </p:txBody>
        </p:sp>
        <p:sp>
          <p:nvSpPr>
            <p:cNvPr id="13431" name="Text Box 71"/>
            <p:cNvSpPr txBox="1">
              <a:spLocks noChangeArrowheads="1"/>
            </p:cNvSpPr>
            <p:nvPr/>
          </p:nvSpPr>
          <p:spPr bwMode="auto">
            <a:xfrm>
              <a:off x="883" y="2067"/>
              <a:ext cx="58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800">
                  <a:latin typeface="Arial" panose="020B0604020202020204" pitchFamily="34" charset="0"/>
                </a:rPr>
                <a:t>A</a:t>
              </a:r>
            </a:p>
          </p:txBody>
        </p:sp>
        <p:sp>
          <p:nvSpPr>
            <p:cNvPr id="13432" name="AutoShape 72"/>
            <p:cNvSpPr>
              <a:spLocks noChangeArrowheads="1"/>
            </p:cNvSpPr>
            <p:nvPr/>
          </p:nvSpPr>
          <p:spPr bwMode="auto">
            <a:xfrm rot="10800000">
              <a:off x="726" y="1908"/>
              <a:ext cx="904" cy="8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143 w 21600"/>
                <a:gd name="T13" fmla="*/ 0 h 21600"/>
                <a:gd name="T14" fmla="*/ 21457 w 21600"/>
                <a:gd name="T15" fmla="*/ 11093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lnTo>
                    <a:pt x="9000" y="10592"/>
                  </a:lnTo>
                  <a:close/>
                </a:path>
              </a:pathLst>
            </a:custGeom>
            <a:solidFill>
              <a:srgbClr val="FFFFCC"/>
            </a:solidFill>
            <a:ln>
              <a:noFill/>
            </a:ln>
            <a:extLst>
              <a:ext uri="{91240B29-F687-4F45-9708-019B960494DF}">
                <a14:hiddenLine xmlns:a14="http://schemas.microsoft.com/office/drawing/2010/main" w="3175" algn="ctr">
                  <a:solidFill>
                    <a:srgbClr val="000000"/>
                  </a:solidFill>
                  <a:miter lim="800000"/>
                  <a:headEnd/>
                  <a:tailEnd/>
                </a14:hiddenLine>
              </a:ext>
            </a:extLst>
          </p:spPr>
          <p:txBody>
            <a:bodyPr wrap="none" anchor="ctr"/>
            <a:lstStyle/>
            <a:p>
              <a:endParaRPr lang="vi-VN"/>
            </a:p>
          </p:txBody>
        </p:sp>
        <p:sp>
          <p:nvSpPr>
            <p:cNvPr id="474185" name="Rectangle 73"/>
            <p:cNvSpPr>
              <a:spLocks noChangeArrowheads="1"/>
            </p:cNvSpPr>
            <p:nvPr/>
          </p:nvSpPr>
          <p:spPr bwMode="auto">
            <a:xfrm>
              <a:off x="512" y="2368"/>
              <a:ext cx="1360" cy="480"/>
            </a:xfrm>
            <a:prstGeom prst="rect">
              <a:avLst/>
            </a:prstGeom>
            <a:gradFill rotWithShape="1">
              <a:gsLst>
                <a:gs pos="0">
                  <a:schemeClr val="accent1">
                    <a:gamma/>
                    <a:shade val="46275"/>
                    <a:invGamma/>
                  </a:schemeClr>
                </a:gs>
                <a:gs pos="100000">
                  <a:schemeClr val="accent1"/>
                </a:gs>
              </a:gsLst>
              <a:lin ang="5400000" scaled="1"/>
            </a:gradFill>
            <a:ln>
              <a:noFill/>
            </a:ln>
            <a:effectLst/>
          </p:spPr>
          <p:txBody>
            <a:bodyPr wrap="none" anchor="ctr"/>
            <a:lstStyle/>
            <a:p>
              <a:pPr>
                <a:defRPr/>
              </a:pPr>
              <a:endParaRPr lang="en-US"/>
            </a:p>
          </p:txBody>
        </p:sp>
        <p:sp>
          <p:nvSpPr>
            <p:cNvPr id="13434" name="AutoShape 74"/>
            <p:cNvSpPr>
              <a:spLocks noChangeArrowheads="1"/>
            </p:cNvSpPr>
            <p:nvPr/>
          </p:nvSpPr>
          <p:spPr bwMode="auto">
            <a:xfrm>
              <a:off x="1147" y="2444"/>
              <a:ext cx="56" cy="5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86 w 21600"/>
                <a:gd name="T25" fmla="*/ 3200 h 21600"/>
                <a:gd name="T26" fmla="*/ 18514 w 21600"/>
                <a:gd name="T27" fmla="*/ 184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lnTo>
                    <a:pt x="16647" y="13593"/>
                  </a:lnTo>
                  <a:close/>
                  <a:moveTo>
                    <a:pt x="4952" y="8006"/>
                  </a:moveTo>
                  <a:cubicBezTo>
                    <a:pt x="4536" y="8879"/>
                    <a:pt x="4320" y="9833"/>
                    <a:pt x="4320" y="10799"/>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p:spPr>
          <p:txBody>
            <a:bodyPr wrap="none" anchor="ctr"/>
            <a:lstStyle/>
            <a:p>
              <a:endParaRPr lang="vi-VN"/>
            </a:p>
          </p:txBody>
        </p:sp>
        <p:grpSp>
          <p:nvGrpSpPr>
            <p:cNvPr id="13435" name="Group 75"/>
            <p:cNvGrpSpPr>
              <a:grpSpLocks/>
            </p:cNvGrpSpPr>
            <p:nvPr/>
          </p:nvGrpSpPr>
          <p:grpSpPr bwMode="auto">
            <a:xfrm>
              <a:off x="1127" y="2428"/>
              <a:ext cx="96" cy="44"/>
              <a:chOff x="2838" y="2415"/>
              <a:chExt cx="86" cy="40"/>
            </a:xfrm>
          </p:grpSpPr>
          <p:sp>
            <p:nvSpPr>
              <p:cNvPr id="13443" name="Arc 76"/>
              <p:cNvSpPr>
                <a:spLocks/>
              </p:cNvSpPr>
              <p:nvPr/>
            </p:nvSpPr>
            <p:spPr bwMode="auto">
              <a:xfrm flipV="1">
                <a:off x="2841" y="2415"/>
                <a:ext cx="80" cy="40"/>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3444" name="Freeform 77"/>
              <p:cNvSpPr>
                <a:spLocks/>
              </p:cNvSpPr>
              <p:nvPr/>
            </p:nvSpPr>
            <p:spPr bwMode="auto">
              <a:xfrm>
                <a:off x="2838" y="2438"/>
                <a:ext cx="12" cy="12"/>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445" name="Freeform 78"/>
              <p:cNvSpPr>
                <a:spLocks/>
              </p:cNvSpPr>
              <p:nvPr/>
            </p:nvSpPr>
            <p:spPr bwMode="auto">
              <a:xfrm>
                <a:off x="2912" y="2442"/>
                <a:ext cx="12" cy="12"/>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sp>
          <p:nvSpPr>
            <p:cNvPr id="13436" name="Oval 79"/>
            <p:cNvSpPr>
              <a:spLocks noChangeArrowheads="1"/>
            </p:cNvSpPr>
            <p:nvPr/>
          </p:nvSpPr>
          <p:spPr bwMode="auto">
            <a:xfrm>
              <a:off x="1151" y="2294"/>
              <a:ext cx="48" cy="46"/>
            </a:xfrm>
            <a:prstGeom prst="ellipse">
              <a:avLst/>
            </a:prstGeom>
            <a:solidFill>
              <a:srgbClr val="0000FF"/>
            </a:solidFill>
            <a:ln w="6350">
              <a:solidFill>
                <a:srgbClr val="009900"/>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endParaRPr lang="vi-VN" altLang="vi-VN" sz="1800">
                <a:latin typeface="Arial" panose="020B0604020202020204" pitchFamily="34" charset="0"/>
              </a:endParaRPr>
            </a:p>
          </p:txBody>
        </p:sp>
        <p:sp>
          <p:nvSpPr>
            <p:cNvPr id="13437" name="Oval 80"/>
            <p:cNvSpPr>
              <a:spLocks noChangeArrowheads="1"/>
            </p:cNvSpPr>
            <p:nvPr/>
          </p:nvSpPr>
          <p:spPr bwMode="auto">
            <a:xfrm>
              <a:off x="602" y="2707"/>
              <a:ext cx="124" cy="115"/>
            </a:xfrm>
            <a:prstGeom prst="ellipse">
              <a:avLst/>
            </a:prstGeom>
            <a:solidFill>
              <a:srgbClr val="FF0000"/>
            </a:soli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38" name="Oval 81"/>
            <p:cNvSpPr>
              <a:spLocks noChangeArrowheads="1"/>
            </p:cNvSpPr>
            <p:nvPr/>
          </p:nvSpPr>
          <p:spPr bwMode="auto">
            <a:xfrm>
              <a:off x="1585" y="2707"/>
              <a:ext cx="124" cy="115"/>
            </a:xfrm>
            <a:prstGeom prst="ellipse">
              <a:avLst/>
            </a:prstGeom>
            <a:solidFill>
              <a:schemeClr val="tx1"/>
            </a:soli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39" name="Text Box 82"/>
            <p:cNvSpPr txBox="1">
              <a:spLocks noChangeArrowheads="1"/>
            </p:cNvSpPr>
            <p:nvPr/>
          </p:nvSpPr>
          <p:spPr bwMode="auto">
            <a:xfrm>
              <a:off x="624" y="2544"/>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a:latin typeface="Arial" panose="020B0604020202020204" pitchFamily="34" charset="0"/>
                </a:rPr>
                <a:t>+</a:t>
              </a:r>
            </a:p>
          </p:txBody>
        </p:sp>
        <p:sp>
          <p:nvSpPr>
            <p:cNvPr id="13440" name="Text Box 83"/>
            <p:cNvSpPr txBox="1">
              <a:spLocks noChangeArrowheads="1"/>
            </p:cNvSpPr>
            <p:nvPr/>
          </p:nvSpPr>
          <p:spPr bwMode="auto">
            <a:xfrm>
              <a:off x="1440" y="2496"/>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a:latin typeface="Arial" panose="020B0604020202020204" pitchFamily="34" charset="0"/>
                </a:rPr>
                <a:t>-</a:t>
              </a:r>
            </a:p>
          </p:txBody>
        </p:sp>
        <p:sp>
          <p:nvSpPr>
            <p:cNvPr id="13441" name="Text Box 84"/>
            <p:cNvSpPr txBox="1">
              <a:spLocks noChangeArrowheads="1"/>
            </p:cNvSpPr>
            <p:nvPr/>
          </p:nvSpPr>
          <p:spPr bwMode="auto">
            <a:xfrm>
              <a:off x="1056" y="2496"/>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3200" b="1">
                  <a:solidFill>
                    <a:srgbClr val="FF0000"/>
                  </a:solidFill>
                  <a:latin typeface=".VnTimeH" panose="020B7200000000000000" pitchFamily="34" charset="0"/>
                </a:rPr>
                <a:t>A</a:t>
              </a:r>
            </a:p>
          </p:txBody>
        </p:sp>
        <p:sp>
          <p:nvSpPr>
            <p:cNvPr id="13442" name="Rectangle 85"/>
            <p:cNvSpPr>
              <a:spLocks noChangeArrowheads="1"/>
            </p:cNvSpPr>
            <p:nvPr/>
          </p:nvSpPr>
          <p:spPr bwMode="auto">
            <a:xfrm>
              <a:off x="512" y="1728"/>
              <a:ext cx="1368" cy="624"/>
            </a:xfrm>
            <a:prstGeom prst="rect">
              <a:avLst/>
            </a:prstGeom>
            <a:noFill/>
            <a:ln w="2857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endParaRPr lang="vi-VN" altLang="vi-VN" sz="1800">
                <a:latin typeface="Arial" panose="020B0604020202020204" pitchFamily="34" charset="0"/>
              </a:endParaRPr>
            </a:p>
          </p:txBody>
        </p:sp>
      </p:grpSp>
      <p:grpSp>
        <p:nvGrpSpPr>
          <p:cNvPr id="8" name="Group 86"/>
          <p:cNvGrpSpPr>
            <a:grpSpLocks/>
          </p:cNvGrpSpPr>
          <p:nvPr/>
        </p:nvGrpSpPr>
        <p:grpSpPr bwMode="auto">
          <a:xfrm rot="20537280">
            <a:off x="5267325" y="3124200"/>
            <a:ext cx="939800" cy="635000"/>
            <a:chOff x="1680" y="1440"/>
            <a:chExt cx="592" cy="400"/>
          </a:xfrm>
        </p:grpSpPr>
        <p:sp>
          <p:nvSpPr>
            <p:cNvPr id="13402" name="Oval 87"/>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p:spPr>
          <p:txBody>
            <a:bodyPr vert="eaVert"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endParaRPr lang="vi-VN" altLang="vi-VN" sz="1800">
                <a:latin typeface="Arial" panose="020B0604020202020204" pitchFamily="34" charset="0"/>
              </a:endParaRPr>
            </a:p>
          </p:txBody>
        </p:sp>
        <p:sp>
          <p:nvSpPr>
            <p:cNvPr id="13403" name="Line 88"/>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3404" name="Line 89"/>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13324" name="Line 90"/>
          <p:cNvSpPr>
            <a:spLocks noChangeShapeType="1"/>
          </p:cNvSpPr>
          <p:nvPr/>
        </p:nvSpPr>
        <p:spPr bwMode="auto">
          <a:xfrm>
            <a:off x="4343400" y="4191000"/>
            <a:ext cx="609600" cy="14288"/>
          </a:xfrm>
          <a:prstGeom prst="line">
            <a:avLst/>
          </a:prstGeom>
          <a:noFill/>
          <a:ln w="38100">
            <a:solidFill>
              <a:srgbClr val="FF99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nvGrpSpPr>
          <p:cNvPr id="13325" name="Group 91"/>
          <p:cNvGrpSpPr>
            <a:grpSpLocks/>
          </p:cNvGrpSpPr>
          <p:nvPr/>
        </p:nvGrpSpPr>
        <p:grpSpPr bwMode="auto">
          <a:xfrm>
            <a:off x="7391400" y="3657600"/>
            <a:ext cx="2222500" cy="1822450"/>
            <a:chOff x="2592" y="1680"/>
            <a:chExt cx="1400" cy="1148"/>
          </a:xfrm>
        </p:grpSpPr>
        <p:sp>
          <p:nvSpPr>
            <p:cNvPr id="13342" name="Text Box 92"/>
            <p:cNvSpPr txBox="1">
              <a:spLocks noChangeArrowheads="1"/>
            </p:cNvSpPr>
            <p:nvPr/>
          </p:nvSpPr>
          <p:spPr bwMode="auto">
            <a:xfrm>
              <a:off x="3456" y="1776"/>
              <a:ext cx="3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1800">
                  <a:latin typeface=".VnTimeH" panose="020B7200000000000000" pitchFamily="34" charset="0"/>
                </a:rPr>
                <a:t>K</a:t>
              </a:r>
            </a:p>
          </p:txBody>
        </p:sp>
        <p:sp>
          <p:nvSpPr>
            <p:cNvPr id="13343" name="Oval 93"/>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p:spPr>
          <p:txBody>
            <a:bodyPr vert="eaVert"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endParaRPr lang="vi-VN" altLang="vi-VN" sz="1800">
                <a:latin typeface="Arial" panose="020B0604020202020204" pitchFamily="34" charset="0"/>
              </a:endParaRPr>
            </a:p>
          </p:txBody>
        </p:sp>
        <p:sp>
          <p:nvSpPr>
            <p:cNvPr id="13344" name="Rectangle 94"/>
            <p:cNvSpPr>
              <a:spLocks noChangeArrowheads="1"/>
            </p:cNvSpPr>
            <p:nvPr/>
          </p:nvSpPr>
          <p:spPr bwMode="auto">
            <a:xfrm>
              <a:off x="2599" y="1680"/>
              <a:ext cx="1393" cy="1142"/>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contourClr>
                <a:schemeClr val="tx1"/>
              </a:contourClr>
            </a:sp3d>
          </p:spPr>
          <p:txBody>
            <a:bodyPr wrap="none" anchor="ctr">
              <a:flatTx/>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345" name="Rectangle 95"/>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346" name="Rectangle 96"/>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347" name="Oval 97"/>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348" name="Text Box 98"/>
            <p:cNvSpPr txBox="1">
              <a:spLocks noChangeArrowheads="1"/>
            </p:cNvSpPr>
            <p:nvPr/>
          </p:nvSpPr>
          <p:spPr bwMode="auto">
            <a:xfrm rot="810395">
              <a:off x="3547" y="1938"/>
              <a:ext cx="25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solidFill>
                    <a:srgbClr val="0000FF"/>
                  </a:solidFill>
                </a:rPr>
                <a:t>5</a:t>
              </a:r>
              <a:endParaRPr lang="en-US" altLang="vi-VN" sz="1800">
                <a:latin typeface="Arial" panose="020B0604020202020204" pitchFamily="34" charset="0"/>
              </a:endParaRPr>
            </a:p>
          </p:txBody>
        </p:sp>
        <p:sp>
          <p:nvSpPr>
            <p:cNvPr id="13349" name="Oval 99"/>
            <p:cNvSpPr>
              <a:spLocks noChangeArrowheads="1"/>
            </p:cNvSpPr>
            <p:nvPr/>
          </p:nvSpPr>
          <p:spPr bwMode="auto">
            <a:xfrm rot="5400000">
              <a:off x="2748" y="1720"/>
              <a:ext cx="1051" cy="1155"/>
            </a:xfrm>
            <a:prstGeom prst="ellipse">
              <a:avLst/>
            </a:prstGeom>
            <a:noFill/>
            <a:ln w="12700">
              <a:solidFill>
                <a:srgbClr val="00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350" name="Arc 100"/>
            <p:cNvSpPr>
              <a:spLocks/>
            </p:cNvSpPr>
            <p:nvPr/>
          </p:nvSpPr>
          <p:spPr bwMode="auto">
            <a:xfrm rot="6681726" flipH="1">
              <a:off x="3121" y="1750"/>
              <a:ext cx="406" cy="723"/>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3351" name="Line 101"/>
            <p:cNvSpPr>
              <a:spLocks noChangeShapeType="1"/>
            </p:cNvSpPr>
            <p:nvPr/>
          </p:nvSpPr>
          <p:spPr bwMode="auto">
            <a:xfrm rot="10800000">
              <a:off x="3293" y="1910"/>
              <a:ext cx="0" cy="96"/>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52" name="Text Box 102"/>
            <p:cNvSpPr txBox="1">
              <a:spLocks noChangeArrowheads="1"/>
            </p:cNvSpPr>
            <p:nvPr/>
          </p:nvSpPr>
          <p:spPr bwMode="auto">
            <a:xfrm rot="-466213">
              <a:off x="3156" y="1748"/>
              <a:ext cx="25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latin typeface="Arial" panose="020B0604020202020204" pitchFamily="34" charset="0"/>
                </a:rPr>
                <a:t>3</a:t>
              </a:r>
            </a:p>
          </p:txBody>
        </p:sp>
        <p:sp>
          <p:nvSpPr>
            <p:cNvPr id="13353" name="Text Box 103"/>
            <p:cNvSpPr txBox="1">
              <a:spLocks noChangeArrowheads="1"/>
            </p:cNvSpPr>
            <p:nvPr/>
          </p:nvSpPr>
          <p:spPr bwMode="auto">
            <a:xfrm rot="-1500000">
              <a:off x="2920" y="1811"/>
              <a:ext cx="34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solidFill>
                    <a:srgbClr val="0000FF"/>
                  </a:solidFill>
                </a:rPr>
                <a:t>2</a:t>
              </a:r>
              <a:endParaRPr lang="en-US" altLang="vi-VN" sz="1800">
                <a:latin typeface="Arial" panose="020B0604020202020204" pitchFamily="34" charset="0"/>
              </a:endParaRPr>
            </a:p>
          </p:txBody>
        </p:sp>
        <p:sp>
          <p:nvSpPr>
            <p:cNvPr id="13354" name="Line 104"/>
            <p:cNvSpPr>
              <a:spLocks noChangeShapeType="1"/>
            </p:cNvSpPr>
            <p:nvPr/>
          </p:nvSpPr>
          <p:spPr bwMode="auto">
            <a:xfrm rot="300000">
              <a:off x="3329" y="1910"/>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55" name="Line 105"/>
            <p:cNvSpPr>
              <a:spLocks noChangeShapeType="1"/>
            </p:cNvSpPr>
            <p:nvPr/>
          </p:nvSpPr>
          <p:spPr bwMode="auto">
            <a:xfrm rot="600000">
              <a:off x="3362" y="1914"/>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56" name="Line 106"/>
            <p:cNvSpPr>
              <a:spLocks noChangeShapeType="1"/>
            </p:cNvSpPr>
            <p:nvPr/>
          </p:nvSpPr>
          <p:spPr bwMode="auto">
            <a:xfrm rot="900000">
              <a:off x="3395" y="1922"/>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57" name="Line 107"/>
            <p:cNvSpPr>
              <a:spLocks noChangeShapeType="1"/>
            </p:cNvSpPr>
            <p:nvPr/>
          </p:nvSpPr>
          <p:spPr bwMode="auto">
            <a:xfrm rot="1200000">
              <a:off x="3427" y="1932"/>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58" name="Line 108"/>
            <p:cNvSpPr>
              <a:spLocks noChangeShapeType="1"/>
            </p:cNvSpPr>
            <p:nvPr/>
          </p:nvSpPr>
          <p:spPr bwMode="auto">
            <a:xfrm rot="1500000">
              <a:off x="3452" y="1944"/>
              <a:ext cx="0" cy="89"/>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59" name="Line 109"/>
            <p:cNvSpPr>
              <a:spLocks noChangeShapeType="1"/>
            </p:cNvSpPr>
            <p:nvPr/>
          </p:nvSpPr>
          <p:spPr bwMode="auto">
            <a:xfrm rot="1800000">
              <a:off x="3488" y="1962"/>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60" name="Line 110"/>
            <p:cNvSpPr>
              <a:spLocks noChangeShapeType="1"/>
            </p:cNvSpPr>
            <p:nvPr/>
          </p:nvSpPr>
          <p:spPr bwMode="auto">
            <a:xfrm rot="2100000">
              <a:off x="3513" y="1978"/>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61" name="Line 111"/>
            <p:cNvSpPr>
              <a:spLocks noChangeShapeType="1"/>
            </p:cNvSpPr>
            <p:nvPr/>
          </p:nvSpPr>
          <p:spPr bwMode="auto">
            <a:xfrm rot="2400000">
              <a:off x="3542" y="1997"/>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62" name="Line 112"/>
            <p:cNvSpPr>
              <a:spLocks noChangeShapeType="1"/>
            </p:cNvSpPr>
            <p:nvPr/>
          </p:nvSpPr>
          <p:spPr bwMode="auto">
            <a:xfrm rot="2700000">
              <a:off x="3565" y="2018"/>
              <a:ext cx="0" cy="44"/>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63" name="Line 113"/>
            <p:cNvSpPr>
              <a:spLocks noChangeShapeType="1"/>
            </p:cNvSpPr>
            <p:nvPr/>
          </p:nvSpPr>
          <p:spPr bwMode="auto">
            <a:xfrm rot="3000000">
              <a:off x="3570" y="2029"/>
              <a:ext cx="0" cy="9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64" name="Line 114"/>
            <p:cNvSpPr>
              <a:spLocks noChangeShapeType="1"/>
            </p:cNvSpPr>
            <p:nvPr/>
          </p:nvSpPr>
          <p:spPr bwMode="auto">
            <a:xfrm rot="7800000">
              <a:off x="3017" y="2027"/>
              <a:ext cx="0" cy="106"/>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65" name="Line 115"/>
            <p:cNvSpPr>
              <a:spLocks noChangeShapeType="1"/>
            </p:cNvSpPr>
            <p:nvPr/>
          </p:nvSpPr>
          <p:spPr bwMode="auto">
            <a:xfrm rot="-2700000">
              <a:off x="3017" y="2018"/>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66" name="Line 116"/>
            <p:cNvSpPr>
              <a:spLocks noChangeShapeType="1"/>
            </p:cNvSpPr>
            <p:nvPr/>
          </p:nvSpPr>
          <p:spPr bwMode="auto">
            <a:xfrm rot="-2400000">
              <a:off x="3040" y="1999"/>
              <a:ext cx="0" cy="38"/>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67" name="Line 117"/>
            <p:cNvSpPr>
              <a:spLocks noChangeShapeType="1"/>
            </p:cNvSpPr>
            <p:nvPr/>
          </p:nvSpPr>
          <p:spPr bwMode="auto">
            <a:xfrm rot="-2100000">
              <a:off x="3069" y="1979"/>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68" name="Line 118"/>
            <p:cNvSpPr>
              <a:spLocks noChangeShapeType="1"/>
            </p:cNvSpPr>
            <p:nvPr/>
          </p:nvSpPr>
          <p:spPr bwMode="auto">
            <a:xfrm rot="-1800000">
              <a:off x="3095" y="1961"/>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69" name="Line 119"/>
            <p:cNvSpPr>
              <a:spLocks noChangeShapeType="1"/>
            </p:cNvSpPr>
            <p:nvPr/>
          </p:nvSpPr>
          <p:spPr bwMode="auto">
            <a:xfrm rot="-1500000">
              <a:off x="3139" y="1943"/>
              <a:ext cx="0" cy="8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70" name="Line 120"/>
            <p:cNvSpPr>
              <a:spLocks noChangeShapeType="1"/>
            </p:cNvSpPr>
            <p:nvPr/>
          </p:nvSpPr>
          <p:spPr bwMode="auto">
            <a:xfrm rot="-1200000">
              <a:off x="3159" y="1932"/>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71" name="Line 121"/>
            <p:cNvSpPr>
              <a:spLocks noChangeShapeType="1"/>
            </p:cNvSpPr>
            <p:nvPr/>
          </p:nvSpPr>
          <p:spPr bwMode="auto">
            <a:xfrm rot="-900000">
              <a:off x="3187" y="1925"/>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72" name="Line 122"/>
            <p:cNvSpPr>
              <a:spLocks noChangeShapeType="1"/>
            </p:cNvSpPr>
            <p:nvPr/>
          </p:nvSpPr>
          <p:spPr bwMode="auto">
            <a:xfrm rot="-600000">
              <a:off x="3221" y="1918"/>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73" name="Line 123"/>
            <p:cNvSpPr>
              <a:spLocks noChangeShapeType="1"/>
            </p:cNvSpPr>
            <p:nvPr/>
          </p:nvSpPr>
          <p:spPr bwMode="auto">
            <a:xfrm rot="-300000">
              <a:off x="3256" y="1912"/>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74" name="Line 124"/>
            <p:cNvSpPr>
              <a:spLocks noChangeShapeType="1"/>
            </p:cNvSpPr>
            <p:nvPr/>
          </p:nvSpPr>
          <p:spPr bwMode="auto">
            <a:xfrm rot="6300000">
              <a:off x="2952" y="2150"/>
              <a:ext cx="0" cy="107"/>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75" name="Line 125"/>
            <p:cNvSpPr>
              <a:spLocks noChangeShapeType="1"/>
            </p:cNvSpPr>
            <p:nvPr/>
          </p:nvSpPr>
          <p:spPr bwMode="auto">
            <a:xfrm rot="-4200000">
              <a:off x="2931" y="214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76" name="Line 126"/>
            <p:cNvSpPr>
              <a:spLocks noChangeShapeType="1"/>
            </p:cNvSpPr>
            <p:nvPr/>
          </p:nvSpPr>
          <p:spPr bwMode="auto">
            <a:xfrm rot="-3900000">
              <a:off x="2943" y="2118"/>
              <a:ext cx="0" cy="43"/>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77" name="Line 127"/>
            <p:cNvSpPr>
              <a:spLocks noChangeShapeType="1"/>
            </p:cNvSpPr>
            <p:nvPr/>
          </p:nvSpPr>
          <p:spPr bwMode="auto">
            <a:xfrm rot="-3600000">
              <a:off x="2959" y="2094"/>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78" name="Line 128"/>
            <p:cNvSpPr>
              <a:spLocks noChangeShapeType="1"/>
            </p:cNvSpPr>
            <p:nvPr/>
          </p:nvSpPr>
          <p:spPr bwMode="auto">
            <a:xfrm rot="-3300000">
              <a:off x="2975" y="2064"/>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79" name="Line 129"/>
            <p:cNvSpPr>
              <a:spLocks noChangeShapeType="1"/>
            </p:cNvSpPr>
            <p:nvPr/>
          </p:nvSpPr>
          <p:spPr bwMode="auto">
            <a:xfrm rot="3300000">
              <a:off x="3604" y="2067"/>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80" name="Line 130"/>
            <p:cNvSpPr>
              <a:spLocks noChangeShapeType="1"/>
            </p:cNvSpPr>
            <p:nvPr/>
          </p:nvSpPr>
          <p:spPr bwMode="auto">
            <a:xfrm rot="3600000">
              <a:off x="3618" y="2088"/>
              <a:ext cx="0" cy="44"/>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81" name="Line 131"/>
            <p:cNvSpPr>
              <a:spLocks noChangeShapeType="1"/>
            </p:cNvSpPr>
            <p:nvPr/>
          </p:nvSpPr>
          <p:spPr bwMode="auto">
            <a:xfrm rot="3900000">
              <a:off x="3637" y="211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82" name="Line 132"/>
            <p:cNvSpPr>
              <a:spLocks noChangeShapeType="1"/>
            </p:cNvSpPr>
            <p:nvPr/>
          </p:nvSpPr>
          <p:spPr bwMode="auto">
            <a:xfrm rot="4200000">
              <a:off x="3649" y="214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83" name="Line 133"/>
            <p:cNvSpPr>
              <a:spLocks noChangeShapeType="1"/>
            </p:cNvSpPr>
            <p:nvPr/>
          </p:nvSpPr>
          <p:spPr bwMode="auto">
            <a:xfrm rot="4500000">
              <a:off x="3636" y="2155"/>
              <a:ext cx="0" cy="9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84" name="Text Box 134"/>
            <p:cNvSpPr txBox="1">
              <a:spLocks noChangeArrowheads="1"/>
            </p:cNvSpPr>
            <p:nvPr/>
          </p:nvSpPr>
          <p:spPr bwMode="auto">
            <a:xfrm>
              <a:off x="2674" y="2088"/>
              <a:ext cx="3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solidFill>
                    <a:srgbClr val="0000FF"/>
                  </a:solidFill>
                </a:rPr>
                <a:t>0</a:t>
              </a:r>
              <a:endParaRPr lang="en-US" altLang="vi-VN" sz="1800">
                <a:latin typeface="Arial" panose="020B0604020202020204" pitchFamily="34" charset="0"/>
              </a:endParaRPr>
            </a:p>
          </p:txBody>
        </p:sp>
        <p:sp>
          <p:nvSpPr>
            <p:cNvPr id="13385" name="Text Box 135"/>
            <p:cNvSpPr txBox="1">
              <a:spLocks noChangeArrowheads="1"/>
            </p:cNvSpPr>
            <p:nvPr/>
          </p:nvSpPr>
          <p:spPr bwMode="auto">
            <a:xfrm rot="-2443161">
              <a:off x="2760" y="1939"/>
              <a:ext cx="34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latin typeface="Arial" panose="020B0604020202020204" pitchFamily="34" charset="0"/>
                </a:rPr>
                <a:t>1</a:t>
              </a:r>
            </a:p>
          </p:txBody>
        </p:sp>
        <p:sp>
          <p:nvSpPr>
            <p:cNvPr id="13386" name="Text Box 136"/>
            <p:cNvSpPr txBox="1">
              <a:spLocks noChangeArrowheads="1"/>
            </p:cNvSpPr>
            <p:nvPr/>
          </p:nvSpPr>
          <p:spPr bwMode="auto">
            <a:xfrm rot="3000000">
              <a:off x="3392" y="1800"/>
              <a:ext cx="30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solidFill>
                    <a:srgbClr val="0000FF"/>
                  </a:solidFill>
                </a:rPr>
                <a:t>4</a:t>
              </a:r>
              <a:endParaRPr lang="en-US" altLang="vi-VN" sz="1800">
                <a:latin typeface="Arial" panose="020B0604020202020204" pitchFamily="34" charset="0"/>
              </a:endParaRPr>
            </a:p>
          </p:txBody>
        </p:sp>
        <p:sp>
          <p:nvSpPr>
            <p:cNvPr id="13387" name="Text Box 137"/>
            <p:cNvSpPr txBox="1">
              <a:spLocks noChangeArrowheads="1"/>
            </p:cNvSpPr>
            <p:nvPr/>
          </p:nvSpPr>
          <p:spPr bwMode="auto">
            <a:xfrm rot="4500000">
              <a:off x="3611" y="2104"/>
              <a:ext cx="30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solidFill>
                    <a:srgbClr val="0000FF"/>
                  </a:solidFill>
                </a:rPr>
                <a:t>6</a:t>
              </a:r>
              <a:endParaRPr lang="en-US" altLang="vi-VN" sz="1800">
                <a:latin typeface="Arial" panose="020B0604020202020204" pitchFamily="34" charset="0"/>
              </a:endParaRPr>
            </a:p>
          </p:txBody>
        </p:sp>
        <p:sp>
          <p:nvSpPr>
            <p:cNvPr id="13388" name="Text Box 138"/>
            <p:cNvSpPr txBox="1">
              <a:spLocks noChangeArrowheads="1"/>
            </p:cNvSpPr>
            <p:nvPr/>
          </p:nvSpPr>
          <p:spPr bwMode="auto">
            <a:xfrm>
              <a:off x="2997" y="2051"/>
              <a:ext cx="59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800">
                  <a:latin typeface="Arial" panose="020B0604020202020204" pitchFamily="34" charset="0"/>
                </a:rPr>
                <a:t>V</a:t>
              </a:r>
            </a:p>
          </p:txBody>
        </p:sp>
        <p:sp>
          <p:nvSpPr>
            <p:cNvPr id="13389" name="AutoShape 139"/>
            <p:cNvSpPr>
              <a:spLocks noChangeArrowheads="1"/>
            </p:cNvSpPr>
            <p:nvPr/>
          </p:nvSpPr>
          <p:spPr bwMode="auto">
            <a:xfrm rot="10800000">
              <a:off x="2841" y="1895"/>
              <a:ext cx="910" cy="77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lnTo>
                    <a:pt x="9000" y="10592"/>
                  </a:lnTo>
                  <a:close/>
                </a:path>
              </a:pathLst>
            </a:custGeom>
            <a:solidFill>
              <a:srgbClr val="FFFFCC"/>
            </a:solidFill>
            <a:ln>
              <a:noFill/>
            </a:ln>
            <a:extLst>
              <a:ext uri="{91240B29-F687-4F45-9708-019B960494DF}">
                <a14:hiddenLine xmlns:a14="http://schemas.microsoft.com/office/drawing/2010/main" w="3175" algn="ctr">
                  <a:solidFill>
                    <a:srgbClr val="000000"/>
                  </a:solidFill>
                  <a:miter lim="800000"/>
                  <a:headEnd/>
                  <a:tailEnd/>
                </a14:hiddenLine>
              </a:ext>
            </a:extLst>
          </p:spPr>
          <p:txBody>
            <a:bodyPr wrap="none" anchor="ctr"/>
            <a:lstStyle/>
            <a:p>
              <a:endParaRPr lang="vi-VN"/>
            </a:p>
          </p:txBody>
        </p:sp>
        <p:sp>
          <p:nvSpPr>
            <p:cNvPr id="13390" name="Rectangle 140"/>
            <p:cNvSpPr>
              <a:spLocks noChangeArrowheads="1"/>
            </p:cNvSpPr>
            <p:nvPr/>
          </p:nvSpPr>
          <p:spPr bwMode="auto">
            <a:xfrm>
              <a:off x="2620" y="2336"/>
              <a:ext cx="1283" cy="481"/>
            </a:xfrm>
            <a:prstGeom prst="rect">
              <a:avLst/>
            </a:prstGeom>
            <a:solidFill>
              <a:schemeClr val="bg1"/>
            </a:solidFill>
            <a:ln>
              <a:noFill/>
            </a:ln>
            <a:extLst>
              <a:ext uri="{91240B29-F687-4F45-9708-019B960494DF}">
                <a14:hiddenLine xmlns:a14="http://schemas.microsoft.com/office/drawing/2010/main" w="57150" cmpd="thickThin">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391" name="Rectangle 141"/>
            <p:cNvSpPr>
              <a:spLocks noChangeArrowheads="1"/>
            </p:cNvSpPr>
            <p:nvPr/>
          </p:nvSpPr>
          <p:spPr bwMode="auto">
            <a:xfrm>
              <a:off x="2655" y="1728"/>
              <a:ext cx="1273" cy="645"/>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endParaRPr lang="vi-VN" altLang="vi-VN" sz="1800">
                <a:latin typeface="Arial" panose="020B0604020202020204" pitchFamily="34" charset="0"/>
              </a:endParaRPr>
            </a:p>
          </p:txBody>
        </p:sp>
        <p:sp>
          <p:nvSpPr>
            <p:cNvPr id="13392" name="Rectangle 142"/>
            <p:cNvSpPr>
              <a:spLocks noChangeArrowheads="1"/>
            </p:cNvSpPr>
            <p:nvPr/>
          </p:nvSpPr>
          <p:spPr bwMode="auto">
            <a:xfrm>
              <a:off x="2592" y="1686"/>
              <a:ext cx="1393" cy="1142"/>
            </a:xfrm>
            <a:prstGeom prst="rect">
              <a:avLst/>
            </a:prstGeom>
            <a:noFill/>
            <a:ln w="57150" cmpd="thickThin">
              <a:solidFill>
                <a:srgbClr val="66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393" name="AutoShape 143"/>
            <p:cNvSpPr>
              <a:spLocks noChangeArrowheads="1"/>
            </p:cNvSpPr>
            <p:nvPr/>
          </p:nvSpPr>
          <p:spPr bwMode="auto">
            <a:xfrm>
              <a:off x="3263" y="2411"/>
              <a:ext cx="57" cy="5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lnTo>
                    <a:pt x="16647" y="13593"/>
                  </a:lnTo>
                  <a:close/>
                  <a:moveTo>
                    <a:pt x="4952" y="8006"/>
                  </a:moveTo>
                  <a:cubicBezTo>
                    <a:pt x="4536" y="8879"/>
                    <a:pt x="4320" y="9833"/>
                    <a:pt x="4320" y="10799"/>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p:spPr>
          <p:txBody>
            <a:bodyPr wrap="none" anchor="ctr"/>
            <a:lstStyle/>
            <a:p>
              <a:endParaRPr lang="vi-VN"/>
            </a:p>
          </p:txBody>
        </p:sp>
        <p:sp>
          <p:nvSpPr>
            <p:cNvPr id="13394" name="Arc 144"/>
            <p:cNvSpPr>
              <a:spLocks/>
            </p:cNvSpPr>
            <p:nvPr/>
          </p:nvSpPr>
          <p:spPr bwMode="auto">
            <a:xfrm flipV="1">
              <a:off x="3246" y="2396"/>
              <a:ext cx="91" cy="41"/>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3395" name="Freeform 145"/>
            <p:cNvSpPr>
              <a:spLocks/>
            </p:cNvSpPr>
            <p:nvPr/>
          </p:nvSpPr>
          <p:spPr bwMode="auto">
            <a:xfrm>
              <a:off x="3243" y="2419"/>
              <a:ext cx="13" cy="13"/>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396" name="Freeform 146"/>
            <p:cNvSpPr>
              <a:spLocks/>
            </p:cNvSpPr>
            <p:nvPr/>
          </p:nvSpPr>
          <p:spPr bwMode="auto">
            <a:xfrm>
              <a:off x="3327" y="2424"/>
              <a:ext cx="14" cy="12"/>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3397" name="AutoShape 147"/>
            <p:cNvSpPr>
              <a:spLocks noChangeArrowheads="1"/>
            </p:cNvSpPr>
            <p:nvPr/>
          </p:nvSpPr>
          <p:spPr bwMode="auto">
            <a:xfrm>
              <a:off x="2680" y="2655"/>
              <a:ext cx="132" cy="12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p:spPr>
          <p:txBody>
            <a:bodyPr wrap="none" anchor="ctr"/>
            <a:lstStyle/>
            <a:p>
              <a:endParaRPr lang="vi-VN"/>
            </a:p>
          </p:txBody>
        </p:sp>
        <p:sp>
          <p:nvSpPr>
            <p:cNvPr id="13398" name="Oval 148"/>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399" name="Oval 149"/>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3400" name="Text Box 150"/>
            <p:cNvSpPr txBox="1">
              <a:spLocks noChangeArrowheads="1"/>
            </p:cNvSpPr>
            <p:nvPr/>
          </p:nvSpPr>
          <p:spPr bwMode="auto">
            <a:xfrm>
              <a:off x="3600" y="2448"/>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a:latin typeface="Arial" panose="020B0604020202020204" pitchFamily="34" charset="0"/>
                </a:rPr>
                <a:t>-</a:t>
              </a:r>
            </a:p>
          </p:txBody>
        </p:sp>
        <p:sp>
          <p:nvSpPr>
            <p:cNvPr id="13401" name="Text Box 151"/>
            <p:cNvSpPr txBox="1">
              <a:spLocks noChangeArrowheads="1"/>
            </p:cNvSpPr>
            <p:nvPr/>
          </p:nvSpPr>
          <p:spPr bwMode="auto">
            <a:xfrm>
              <a:off x="2736" y="2448"/>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a:latin typeface="Arial" panose="020B0604020202020204" pitchFamily="34" charset="0"/>
                </a:rPr>
                <a:t>+</a:t>
              </a:r>
            </a:p>
          </p:txBody>
        </p:sp>
      </p:grpSp>
      <p:sp>
        <p:nvSpPr>
          <p:cNvPr id="13326" name="Line 152"/>
          <p:cNvSpPr>
            <a:spLocks noChangeShapeType="1"/>
          </p:cNvSpPr>
          <p:nvPr/>
        </p:nvSpPr>
        <p:spPr bwMode="auto">
          <a:xfrm flipV="1">
            <a:off x="6553200" y="3200400"/>
            <a:ext cx="1524000" cy="99060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27" name="Line 153"/>
          <p:cNvSpPr>
            <a:spLocks noChangeShapeType="1"/>
          </p:cNvSpPr>
          <p:nvPr/>
        </p:nvSpPr>
        <p:spPr bwMode="auto">
          <a:xfrm>
            <a:off x="6553200" y="4157664"/>
            <a:ext cx="1143000" cy="1176337"/>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28" name="Line 154"/>
          <p:cNvSpPr>
            <a:spLocks noChangeShapeType="1"/>
          </p:cNvSpPr>
          <p:nvPr/>
        </p:nvSpPr>
        <p:spPr bwMode="auto">
          <a:xfrm>
            <a:off x="8382000" y="1676400"/>
            <a:ext cx="1600200"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29" name="Line 155"/>
          <p:cNvSpPr>
            <a:spLocks noChangeShapeType="1"/>
          </p:cNvSpPr>
          <p:nvPr/>
        </p:nvSpPr>
        <p:spPr bwMode="auto">
          <a:xfrm flipH="1">
            <a:off x="9982200" y="1676400"/>
            <a:ext cx="0" cy="365760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30" name="Line 156"/>
          <p:cNvSpPr>
            <a:spLocks noChangeShapeType="1"/>
          </p:cNvSpPr>
          <p:nvPr/>
        </p:nvSpPr>
        <p:spPr bwMode="auto">
          <a:xfrm>
            <a:off x="9296400" y="5300663"/>
            <a:ext cx="685800"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31" name="Line 157"/>
          <p:cNvSpPr>
            <a:spLocks noChangeShapeType="1"/>
          </p:cNvSpPr>
          <p:nvPr/>
        </p:nvSpPr>
        <p:spPr bwMode="auto">
          <a:xfrm flipV="1">
            <a:off x="2362200" y="1662114"/>
            <a:ext cx="0" cy="2452687"/>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3332" name="Line 158"/>
          <p:cNvSpPr>
            <a:spLocks noChangeShapeType="1"/>
          </p:cNvSpPr>
          <p:nvPr/>
        </p:nvSpPr>
        <p:spPr bwMode="auto">
          <a:xfrm flipH="1">
            <a:off x="2362200" y="1676400"/>
            <a:ext cx="3581400"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74272" name="Text Box 160"/>
          <p:cNvSpPr txBox="1">
            <a:spLocks noChangeArrowheads="1"/>
          </p:cNvSpPr>
          <p:nvPr/>
        </p:nvSpPr>
        <p:spPr bwMode="auto">
          <a:xfrm>
            <a:off x="2169353" y="376241"/>
            <a:ext cx="8647044" cy="83099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dirty="0">
                <a:cs typeface="Times New Roman" panose="02020603050405020304" pitchFamily="18" charset="0"/>
              </a:rPr>
              <a:t>Lần 1: với Đ1 (6V-5W), đóng công tắc, điều chỉnh biến trở để số chỉ của vôn kế đúng bằng số vôn ghi trên bóng đèn</a:t>
            </a:r>
          </a:p>
        </p:txBody>
      </p:sp>
      <p:grpSp>
        <p:nvGrpSpPr>
          <p:cNvPr id="10" name="Group 161"/>
          <p:cNvGrpSpPr>
            <a:grpSpLocks/>
          </p:cNvGrpSpPr>
          <p:nvPr/>
        </p:nvGrpSpPr>
        <p:grpSpPr bwMode="auto">
          <a:xfrm rot="20537280">
            <a:off x="8058150" y="4329113"/>
            <a:ext cx="939800" cy="635000"/>
            <a:chOff x="1680" y="1440"/>
            <a:chExt cx="592" cy="400"/>
          </a:xfrm>
        </p:grpSpPr>
        <p:sp>
          <p:nvSpPr>
            <p:cNvPr id="13339" name="Oval 162"/>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p:spPr>
          <p:txBody>
            <a:bodyPr vert="eaVert"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endParaRPr lang="vi-VN" altLang="vi-VN" sz="1800">
                <a:latin typeface="Arial" panose="020B0604020202020204" pitchFamily="34" charset="0"/>
              </a:endParaRPr>
            </a:p>
          </p:txBody>
        </p:sp>
        <p:sp>
          <p:nvSpPr>
            <p:cNvPr id="13340" name="Line 163"/>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3341" name="Line 164"/>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474277" name="Oval 165"/>
          <p:cNvSpPr>
            <a:spLocks noChangeArrowheads="1"/>
          </p:cNvSpPr>
          <p:nvPr/>
        </p:nvSpPr>
        <p:spPr bwMode="auto">
          <a:xfrm>
            <a:off x="7239000" y="1752600"/>
            <a:ext cx="2286000" cy="1524000"/>
          </a:xfrm>
          <a:prstGeom prst="ellipse">
            <a:avLst/>
          </a:prstGeom>
          <a:gradFill rotWithShape="1">
            <a:gsLst>
              <a:gs pos="0">
                <a:srgbClr val="E3E300"/>
              </a:gs>
              <a:gs pos="100000">
                <a:srgbClr val="FFFF00">
                  <a:alpha val="0"/>
                </a:srgb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marL="342900" indent="-342900">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a:buClr>
                <a:schemeClr val="accent1"/>
              </a:buClr>
              <a:buFont typeface="Wingdings" panose="05000000000000000000" pitchFamily="2" charset="2"/>
              <a:buNone/>
            </a:pPr>
            <a:r>
              <a:rPr lang="en-US" altLang="vi-VN" sz="2600"/>
              <a:t>   </a:t>
            </a:r>
          </a:p>
        </p:txBody>
      </p:sp>
      <p:sp>
        <p:nvSpPr>
          <p:cNvPr id="474278" name="Text Box 166"/>
          <p:cNvSpPr txBox="1">
            <a:spLocks noChangeArrowheads="1"/>
          </p:cNvSpPr>
          <p:nvPr/>
        </p:nvSpPr>
        <p:spPr bwMode="auto">
          <a:xfrm>
            <a:off x="5410200" y="4572000"/>
            <a:ext cx="990600" cy="45720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a:solidFill>
                  <a:schemeClr val="bg1"/>
                </a:solidFill>
                <a:latin typeface=".VnTime" panose="020B7200000000000000" pitchFamily="34" charset="0"/>
              </a:rPr>
              <a:t>0,82A</a:t>
            </a:r>
          </a:p>
        </p:txBody>
      </p:sp>
      <p:sp>
        <p:nvSpPr>
          <p:cNvPr id="474279" name="Text Box 167"/>
          <p:cNvSpPr txBox="1">
            <a:spLocks noChangeArrowheads="1"/>
          </p:cNvSpPr>
          <p:nvPr/>
        </p:nvSpPr>
        <p:spPr bwMode="auto">
          <a:xfrm>
            <a:off x="8458200" y="2733675"/>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a:solidFill>
                  <a:schemeClr val="bg1"/>
                </a:solidFill>
                <a:latin typeface=".VnTime" panose="020B7200000000000000" pitchFamily="34" charset="0"/>
              </a:rPr>
              <a:t> </a:t>
            </a:r>
            <a:r>
              <a:rPr lang="en-US" altLang="vi-VN" sz="1400">
                <a:latin typeface=".VnTime" panose="020B7200000000000000" pitchFamily="34" charset="0"/>
              </a:rPr>
              <a:t>6V-5W</a:t>
            </a:r>
          </a:p>
        </p:txBody>
      </p:sp>
      <p:sp>
        <p:nvSpPr>
          <p:cNvPr id="474284" name="Text Box 172"/>
          <p:cNvSpPr txBox="1">
            <a:spLocks noChangeArrowheads="1"/>
          </p:cNvSpPr>
          <p:nvPr/>
        </p:nvSpPr>
        <p:spPr bwMode="auto">
          <a:xfrm>
            <a:off x="8229600" y="5715000"/>
            <a:ext cx="838200" cy="64135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3600" dirty="0">
                <a:latin typeface=".VnTime" panose="020B7200000000000000" pitchFamily="34" charset="0"/>
              </a:rPr>
              <a:t>6V</a:t>
            </a:r>
          </a:p>
        </p:txBody>
      </p:sp>
    </p:spTree>
    <p:extLst>
      <p:ext uri="{BB962C8B-B14F-4D97-AF65-F5344CB8AC3E}">
        <p14:creationId xmlns:p14="http://schemas.microsoft.com/office/powerpoint/2010/main" val="17256461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74272"/>
                                        </p:tgtEl>
                                        <p:attrNameLst>
                                          <p:attrName>style.visibility</p:attrName>
                                        </p:attrNameLst>
                                      </p:cBhvr>
                                      <p:to>
                                        <p:strVal val="visible"/>
                                      </p:to>
                                    </p:set>
                                    <p:anim calcmode="lin" valueType="num">
                                      <p:cBhvr>
                                        <p:cTn id="7" dur="500" fill="hold"/>
                                        <p:tgtEl>
                                          <p:spTgt spid="474272"/>
                                        </p:tgtEl>
                                        <p:attrNameLst>
                                          <p:attrName>ppt_w</p:attrName>
                                        </p:attrNameLst>
                                      </p:cBhvr>
                                      <p:tavLst>
                                        <p:tav tm="0">
                                          <p:val>
                                            <p:fltVal val="0"/>
                                          </p:val>
                                        </p:tav>
                                        <p:tav tm="100000">
                                          <p:val>
                                            <p:strVal val="#ppt_w"/>
                                          </p:val>
                                        </p:tav>
                                      </p:tavLst>
                                    </p:anim>
                                    <p:anim calcmode="lin" valueType="num">
                                      <p:cBhvr>
                                        <p:cTn id="8" dur="500" fill="hold"/>
                                        <p:tgtEl>
                                          <p:spTgt spid="474272"/>
                                        </p:tgtEl>
                                        <p:attrNameLst>
                                          <p:attrName>ppt_h</p:attrName>
                                        </p:attrNameLst>
                                      </p:cBhvr>
                                      <p:tavLst>
                                        <p:tav tm="0">
                                          <p:val>
                                            <p:fltVal val="0"/>
                                          </p:val>
                                        </p:tav>
                                        <p:tav tm="100000">
                                          <p:val>
                                            <p:strVal val="#ppt_h"/>
                                          </p:val>
                                        </p:tav>
                                      </p:tavLst>
                                    </p:anim>
                                    <p:animEffect transition="in" filter="fade">
                                      <p:cBhvr>
                                        <p:cTn id="9" dur="500"/>
                                        <p:tgtEl>
                                          <p:spTgt spid="47427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74279"/>
                                        </p:tgtEl>
                                        <p:attrNameLst>
                                          <p:attrName>style.visibility</p:attrName>
                                        </p:attrNameLst>
                                      </p:cBhvr>
                                      <p:to>
                                        <p:strVal val="visible"/>
                                      </p:to>
                                    </p:set>
                                    <p:anim calcmode="lin" valueType="num">
                                      <p:cBhvr>
                                        <p:cTn id="14" dur="500" fill="hold"/>
                                        <p:tgtEl>
                                          <p:spTgt spid="474279"/>
                                        </p:tgtEl>
                                        <p:attrNameLst>
                                          <p:attrName>ppt_w</p:attrName>
                                        </p:attrNameLst>
                                      </p:cBhvr>
                                      <p:tavLst>
                                        <p:tav tm="0">
                                          <p:val>
                                            <p:fltVal val="0"/>
                                          </p:val>
                                        </p:tav>
                                        <p:tav tm="100000">
                                          <p:val>
                                            <p:strVal val="#ppt_w"/>
                                          </p:val>
                                        </p:tav>
                                      </p:tavLst>
                                    </p:anim>
                                    <p:anim calcmode="lin" valueType="num">
                                      <p:cBhvr>
                                        <p:cTn id="15" dur="500" fill="hold"/>
                                        <p:tgtEl>
                                          <p:spTgt spid="474279"/>
                                        </p:tgtEl>
                                        <p:attrNameLst>
                                          <p:attrName>ppt_h</p:attrName>
                                        </p:attrNameLst>
                                      </p:cBhvr>
                                      <p:tavLst>
                                        <p:tav tm="0">
                                          <p:val>
                                            <p:fltVal val="0"/>
                                          </p:val>
                                        </p:tav>
                                        <p:tav tm="100000">
                                          <p:val>
                                            <p:strVal val="#ppt_h"/>
                                          </p:val>
                                        </p:tav>
                                      </p:tavLst>
                                    </p:anim>
                                    <p:animEffect transition="in" filter="fade">
                                      <p:cBhvr>
                                        <p:cTn id="16" dur="500"/>
                                        <p:tgtEl>
                                          <p:spTgt spid="47427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474115"/>
                                        </p:tgtEl>
                                        <p:attrNameLst>
                                          <p:attrName>style.visibility</p:attrName>
                                        </p:attrNameLst>
                                      </p:cBhvr>
                                      <p:to>
                                        <p:strVal val="visible"/>
                                      </p:to>
                                    </p:set>
                                    <p:animEffect transition="in" filter="fade">
                                      <p:cBhvr>
                                        <p:cTn id="21" dur="1000"/>
                                        <p:tgtEl>
                                          <p:spTgt spid="474115"/>
                                        </p:tgtEl>
                                      </p:cBhvr>
                                    </p:animEffect>
                                  </p:childTnLst>
                                </p:cTn>
                              </p:par>
                              <p:par>
                                <p:cTn id="22" presetID="10" presetClass="exit" presetSubtype="0" fill="hold" nodeType="withEffect">
                                  <p:stCondLst>
                                    <p:cond delay="0"/>
                                  </p:stCondLst>
                                  <p:childTnLst>
                                    <p:animEffect transition="out" filter="fade">
                                      <p:cBhvr>
                                        <p:cTn id="23" dur="1000"/>
                                        <p:tgtEl>
                                          <p:spTgt spid="474142"/>
                                        </p:tgtEl>
                                      </p:cBhvr>
                                    </p:animEffect>
                                    <p:set>
                                      <p:cBhvr>
                                        <p:cTn id="24" dur="1" fill="hold">
                                          <p:stCondLst>
                                            <p:cond delay="999"/>
                                          </p:stCondLst>
                                        </p:cTn>
                                        <p:tgtEl>
                                          <p:spTgt spid="474142"/>
                                        </p:tgtEl>
                                        <p:attrNameLst>
                                          <p:attrName>style.visibility</p:attrName>
                                        </p:attrNameLst>
                                      </p:cBhvr>
                                      <p:to>
                                        <p:strVal val="hidden"/>
                                      </p:to>
                                    </p:set>
                                  </p:childTnLst>
                                </p:cTn>
                              </p:par>
                            </p:childTnLst>
                          </p:cTn>
                        </p:par>
                        <p:par>
                          <p:cTn id="25" fill="hold" nodeType="afterGroup">
                            <p:stCondLst>
                              <p:cond delay="1000"/>
                            </p:stCondLst>
                            <p:childTnLst>
                              <p:par>
                                <p:cTn id="26" presetID="8" presetClass="emph" presetSubtype="0" fill="hold" nodeType="afterEffect">
                                  <p:stCondLst>
                                    <p:cond delay="0"/>
                                  </p:stCondLst>
                                  <p:childTnLst>
                                    <p:animRot by="5520000">
                                      <p:cBhvr>
                                        <p:cTn id="27" dur="2000" fill="hold"/>
                                        <p:tgtEl>
                                          <p:spTgt spid="8"/>
                                        </p:tgtEl>
                                        <p:attrNameLst>
                                          <p:attrName>r</p:attrName>
                                        </p:attrNameLst>
                                      </p:cBhvr>
                                    </p:animRot>
                                  </p:childTnLst>
                                </p:cTn>
                              </p:par>
                              <p:par>
                                <p:cTn id="28" presetID="8" presetClass="emph" presetSubtype="0" fill="hold" nodeType="withEffect">
                                  <p:stCondLst>
                                    <p:cond delay="0"/>
                                  </p:stCondLst>
                                  <p:childTnLst>
                                    <p:animRot by="9300000">
                                      <p:cBhvr>
                                        <p:cTn id="29" dur="2000" fill="hold"/>
                                        <p:tgtEl>
                                          <p:spTgt spid="10"/>
                                        </p:tgtEl>
                                        <p:attrNameLst>
                                          <p:attrName>r</p:attrName>
                                        </p:attrNameLst>
                                      </p:cBhvr>
                                    </p:animRot>
                                  </p:childTnLst>
                                </p:cTn>
                              </p:par>
                              <p:par>
                                <p:cTn id="30" presetID="55" presetClass="entr" presetSubtype="0" fill="hold" grpId="0" nodeType="withEffect">
                                  <p:stCondLst>
                                    <p:cond delay="0"/>
                                  </p:stCondLst>
                                  <p:childTnLst>
                                    <p:set>
                                      <p:cBhvr>
                                        <p:cTn id="31" dur="1" fill="hold">
                                          <p:stCondLst>
                                            <p:cond delay="0"/>
                                          </p:stCondLst>
                                        </p:cTn>
                                        <p:tgtEl>
                                          <p:spTgt spid="474277"/>
                                        </p:tgtEl>
                                        <p:attrNameLst>
                                          <p:attrName>style.visibility</p:attrName>
                                        </p:attrNameLst>
                                      </p:cBhvr>
                                      <p:to>
                                        <p:strVal val="visible"/>
                                      </p:to>
                                    </p:set>
                                    <p:anim calcmode="lin" valueType="num">
                                      <p:cBhvr>
                                        <p:cTn id="32" dur="1000" fill="hold"/>
                                        <p:tgtEl>
                                          <p:spTgt spid="474277"/>
                                        </p:tgtEl>
                                        <p:attrNameLst>
                                          <p:attrName>ppt_w</p:attrName>
                                        </p:attrNameLst>
                                      </p:cBhvr>
                                      <p:tavLst>
                                        <p:tav tm="0">
                                          <p:val>
                                            <p:strVal val="#ppt_w*0.70"/>
                                          </p:val>
                                        </p:tav>
                                        <p:tav tm="100000">
                                          <p:val>
                                            <p:strVal val="#ppt_w"/>
                                          </p:val>
                                        </p:tav>
                                      </p:tavLst>
                                    </p:anim>
                                    <p:anim calcmode="lin" valueType="num">
                                      <p:cBhvr>
                                        <p:cTn id="33" dur="1000" fill="hold"/>
                                        <p:tgtEl>
                                          <p:spTgt spid="474277"/>
                                        </p:tgtEl>
                                        <p:attrNameLst>
                                          <p:attrName>ppt_h</p:attrName>
                                        </p:attrNameLst>
                                      </p:cBhvr>
                                      <p:tavLst>
                                        <p:tav tm="0">
                                          <p:val>
                                            <p:strVal val="#ppt_h"/>
                                          </p:val>
                                        </p:tav>
                                        <p:tav tm="100000">
                                          <p:val>
                                            <p:strVal val="#ppt_h"/>
                                          </p:val>
                                        </p:tav>
                                      </p:tavLst>
                                    </p:anim>
                                    <p:animEffect transition="in" filter="fade">
                                      <p:cBhvr>
                                        <p:cTn id="34" dur="1000"/>
                                        <p:tgtEl>
                                          <p:spTgt spid="47427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74284"/>
                                        </p:tgtEl>
                                        <p:attrNameLst>
                                          <p:attrName>style.visibility</p:attrName>
                                        </p:attrNameLst>
                                      </p:cBhvr>
                                      <p:to>
                                        <p:strVal val="visible"/>
                                      </p:to>
                                    </p:set>
                                    <p:anim calcmode="lin" valueType="num">
                                      <p:cBhvr additive="base">
                                        <p:cTn id="39" dur="500" fill="hold"/>
                                        <p:tgtEl>
                                          <p:spTgt spid="474284"/>
                                        </p:tgtEl>
                                        <p:attrNameLst>
                                          <p:attrName>ppt_x</p:attrName>
                                        </p:attrNameLst>
                                      </p:cBhvr>
                                      <p:tavLst>
                                        <p:tav tm="0">
                                          <p:val>
                                            <p:strVal val="#ppt_x"/>
                                          </p:val>
                                        </p:tav>
                                        <p:tav tm="100000">
                                          <p:val>
                                            <p:strVal val="#ppt_x"/>
                                          </p:val>
                                        </p:tav>
                                      </p:tavLst>
                                    </p:anim>
                                    <p:anim calcmode="lin" valueType="num">
                                      <p:cBhvr additive="base">
                                        <p:cTn id="40" dur="500" fill="hold"/>
                                        <p:tgtEl>
                                          <p:spTgt spid="474284"/>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53" presetClass="entr" presetSubtype="0" fill="hold" grpId="0" nodeType="clickEffect">
                                  <p:stCondLst>
                                    <p:cond delay="0"/>
                                  </p:stCondLst>
                                  <p:childTnLst>
                                    <p:set>
                                      <p:cBhvr>
                                        <p:cTn id="44" dur="1" fill="hold">
                                          <p:stCondLst>
                                            <p:cond delay="0"/>
                                          </p:stCondLst>
                                        </p:cTn>
                                        <p:tgtEl>
                                          <p:spTgt spid="474278"/>
                                        </p:tgtEl>
                                        <p:attrNameLst>
                                          <p:attrName>style.visibility</p:attrName>
                                        </p:attrNameLst>
                                      </p:cBhvr>
                                      <p:to>
                                        <p:strVal val="visible"/>
                                      </p:to>
                                    </p:set>
                                    <p:anim calcmode="lin" valueType="num">
                                      <p:cBhvr>
                                        <p:cTn id="45" dur="500" fill="hold"/>
                                        <p:tgtEl>
                                          <p:spTgt spid="474278"/>
                                        </p:tgtEl>
                                        <p:attrNameLst>
                                          <p:attrName>ppt_w</p:attrName>
                                        </p:attrNameLst>
                                      </p:cBhvr>
                                      <p:tavLst>
                                        <p:tav tm="0">
                                          <p:val>
                                            <p:fltVal val="0"/>
                                          </p:val>
                                        </p:tav>
                                        <p:tav tm="100000">
                                          <p:val>
                                            <p:strVal val="#ppt_w"/>
                                          </p:val>
                                        </p:tav>
                                      </p:tavLst>
                                    </p:anim>
                                    <p:anim calcmode="lin" valueType="num">
                                      <p:cBhvr>
                                        <p:cTn id="46" dur="500" fill="hold"/>
                                        <p:tgtEl>
                                          <p:spTgt spid="474278"/>
                                        </p:tgtEl>
                                        <p:attrNameLst>
                                          <p:attrName>ppt_h</p:attrName>
                                        </p:attrNameLst>
                                      </p:cBhvr>
                                      <p:tavLst>
                                        <p:tav tm="0">
                                          <p:val>
                                            <p:fltVal val="0"/>
                                          </p:val>
                                        </p:tav>
                                        <p:tav tm="100000">
                                          <p:val>
                                            <p:strVal val="#ppt_h"/>
                                          </p:val>
                                        </p:tav>
                                      </p:tavLst>
                                    </p:anim>
                                    <p:animEffect transition="in" filter="fade">
                                      <p:cBhvr>
                                        <p:cTn id="47" dur="500"/>
                                        <p:tgtEl>
                                          <p:spTgt spid="4742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4272" grpId="0" animBg="1"/>
      <p:bldP spid="474277" grpId="0" animBg="1"/>
      <p:bldP spid="474278" grpId="0" animBg="1"/>
      <p:bldP spid="474279" grpId="0"/>
      <p:bldP spid="47428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51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1295400"/>
            <a:ext cx="1371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9" name="Group 3"/>
          <p:cNvGrpSpPr>
            <a:grpSpLocks/>
          </p:cNvGrpSpPr>
          <p:nvPr/>
        </p:nvGrpSpPr>
        <p:grpSpPr bwMode="auto">
          <a:xfrm>
            <a:off x="2362201" y="3743326"/>
            <a:ext cx="2062163" cy="962025"/>
            <a:chOff x="1680" y="1728"/>
            <a:chExt cx="1299" cy="606"/>
          </a:xfrm>
        </p:grpSpPr>
        <p:sp>
          <p:nvSpPr>
            <p:cNvPr id="14483" name="Rectangle 4" descr="Narrow vertical"/>
            <p:cNvSpPr>
              <a:spLocks noChangeArrowheads="1"/>
            </p:cNvSpPr>
            <p:nvPr/>
          </p:nvSpPr>
          <p:spPr bwMode="auto">
            <a:xfrm>
              <a:off x="1881" y="2000"/>
              <a:ext cx="900" cy="212"/>
            </a:xfrm>
            <a:prstGeom prst="rect">
              <a:avLst/>
            </a:prstGeom>
            <a:pattFill prst="narVert">
              <a:fgClr>
                <a:schemeClr val="tx1"/>
              </a:fgClr>
              <a:bgClr>
                <a:schemeClr val="bg1"/>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84" name="Rectangle 5"/>
            <p:cNvSpPr>
              <a:spLocks noChangeArrowheads="1"/>
            </p:cNvSpPr>
            <p:nvPr/>
          </p:nvSpPr>
          <p:spPr bwMode="auto">
            <a:xfrm>
              <a:off x="1837" y="1940"/>
              <a:ext cx="44" cy="394"/>
            </a:xfrm>
            <a:prstGeom prst="rect">
              <a:avLst/>
            </a:prstGeom>
            <a:solidFill>
              <a:schemeClr val="accent1"/>
            </a:solidFill>
            <a:ln w="9525">
              <a:solidFill>
                <a:schemeClr val="tx1"/>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85" name="Rectangle 6"/>
            <p:cNvSpPr>
              <a:spLocks noChangeArrowheads="1"/>
            </p:cNvSpPr>
            <p:nvPr/>
          </p:nvSpPr>
          <p:spPr bwMode="auto">
            <a:xfrm>
              <a:off x="1837" y="1819"/>
              <a:ext cx="44" cy="515"/>
            </a:xfrm>
            <a:prstGeom prst="rect">
              <a:avLst/>
            </a:prstGeom>
            <a:solidFill>
              <a:srgbClr val="0000CC"/>
            </a:solidFill>
            <a:ln w="9525">
              <a:solidFill>
                <a:schemeClr val="tx1"/>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86" name="Rectangle 7"/>
            <p:cNvSpPr>
              <a:spLocks noChangeArrowheads="1"/>
            </p:cNvSpPr>
            <p:nvPr/>
          </p:nvSpPr>
          <p:spPr bwMode="auto">
            <a:xfrm>
              <a:off x="1771" y="2273"/>
              <a:ext cx="66" cy="61"/>
            </a:xfrm>
            <a:prstGeom prst="rect">
              <a:avLst/>
            </a:prstGeom>
            <a:solidFill>
              <a:srgbClr val="0000FF"/>
            </a:solidFill>
            <a:ln w="9525">
              <a:solidFill>
                <a:schemeClr val="tx1"/>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87" name="Rectangle 8"/>
            <p:cNvSpPr>
              <a:spLocks noChangeArrowheads="1"/>
            </p:cNvSpPr>
            <p:nvPr/>
          </p:nvSpPr>
          <p:spPr bwMode="auto">
            <a:xfrm>
              <a:off x="2781" y="1819"/>
              <a:ext cx="44" cy="515"/>
            </a:xfrm>
            <a:prstGeom prst="rect">
              <a:avLst/>
            </a:prstGeom>
            <a:solidFill>
              <a:srgbClr val="0000CC"/>
            </a:solidFill>
            <a:ln w="9525">
              <a:solidFill>
                <a:schemeClr val="tx1"/>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88" name="Rectangle 9"/>
            <p:cNvSpPr>
              <a:spLocks noChangeArrowheads="1"/>
            </p:cNvSpPr>
            <p:nvPr/>
          </p:nvSpPr>
          <p:spPr bwMode="auto">
            <a:xfrm>
              <a:off x="2825" y="2273"/>
              <a:ext cx="66" cy="61"/>
            </a:xfrm>
            <a:prstGeom prst="rect">
              <a:avLst/>
            </a:prstGeom>
            <a:solidFill>
              <a:srgbClr val="0000FF"/>
            </a:solidFill>
            <a:ln w="9525">
              <a:solidFill>
                <a:schemeClr val="tx1"/>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89" name="Rectangle 10"/>
            <p:cNvSpPr>
              <a:spLocks noChangeArrowheads="1"/>
            </p:cNvSpPr>
            <p:nvPr/>
          </p:nvSpPr>
          <p:spPr bwMode="auto">
            <a:xfrm>
              <a:off x="1807" y="1879"/>
              <a:ext cx="1054" cy="61"/>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90" name="AutoShape 11"/>
            <p:cNvSpPr>
              <a:spLocks noChangeArrowheads="1"/>
            </p:cNvSpPr>
            <p:nvPr/>
          </p:nvSpPr>
          <p:spPr bwMode="auto">
            <a:xfrm>
              <a:off x="2276" y="1879"/>
              <a:ext cx="88" cy="2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418 w 21600"/>
                <a:gd name="T13" fmla="*/ 4483 h 21600"/>
                <a:gd name="T14" fmla="*/ 17182 w 21600"/>
                <a:gd name="T15" fmla="*/ 17117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vi-VN"/>
            </a:p>
          </p:txBody>
        </p:sp>
        <p:sp>
          <p:nvSpPr>
            <p:cNvPr id="14491" name="Line 12"/>
            <p:cNvSpPr>
              <a:spLocks noChangeShapeType="1"/>
            </p:cNvSpPr>
            <p:nvPr/>
          </p:nvSpPr>
          <p:spPr bwMode="auto">
            <a:xfrm>
              <a:off x="2342" y="1910"/>
              <a:ext cx="637"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92" name="Rectangle 13"/>
            <p:cNvSpPr>
              <a:spLocks noChangeArrowheads="1"/>
            </p:cNvSpPr>
            <p:nvPr/>
          </p:nvSpPr>
          <p:spPr bwMode="auto">
            <a:xfrm>
              <a:off x="1793" y="2152"/>
              <a:ext cx="44" cy="3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93" name="Rectangle 14"/>
            <p:cNvSpPr>
              <a:spLocks noChangeArrowheads="1"/>
            </p:cNvSpPr>
            <p:nvPr/>
          </p:nvSpPr>
          <p:spPr bwMode="auto">
            <a:xfrm>
              <a:off x="2825" y="2152"/>
              <a:ext cx="44" cy="3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94" name="Line 15"/>
            <p:cNvSpPr>
              <a:spLocks noChangeShapeType="1"/>
            </p:cNvSpPr>
            <p:nvPr/>
          </p:nvSpPr>
          <p:spPr bwMode="auto">
            <a:xfrm>
              <a:off x="2496" y="1910"/>
              <a:ext cx="132" cy="0"/>
            </a:xfrm>
            <a:prstGeom prst="line">
              <a:avLst/>
            </a:prstGeom>
            <a:noFill/>
            <a:ln w="38100">
              <a:solidFill>
                <a:srgbClr val="FF99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4495" name="Line 16"/>
            <p:cNvSpPr>
              <a:spLocks noChangeShapeType="1"/>
            </p:cNvSpPr>
            <p:nvPr/>
          </p:nvSpPr>
          <p:spPr bwMode="auto">
            <a:xfrm>
              <a:off x="1680" y="1941"/>
              <a:ext cx="0" cy="144"/>
            </a:xfrm>
            <a:prstGeom prst="line">
              <a:avLst/>
            </a:prstGeom>
            <a:noFill/>
            <a:ln w="38100">
              <a:solidFill>
                <a:srgbClr val="FF99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4496" name="Line 17"/>
            <p:cNvSpPr>
              <a:spLocks noChangeShapeType="1"/>
            </p:cNvSpPr>
            <p:nvPr/>
          </p:nvSpPr>
          <p:spPr bwMode="auto">
            <a:xfrm>
              <a:off x="1680" y="1776"/>
              <a:ext cx="0" cy="384"/>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97" name="Line 18"/>
            <p:cNvSpPr>
              <a:spLocks noChangeShapeType="1"/>
            </p:cNvSpPr>
            <p:nvPr/>
          </p:nvSpPr>
          <p:spPr bwMode="auto">
            <a:xfrm>
              <a:off x="1683" y="2165"/>
              <a:ext cx="132"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98" name="Text Box 19"/>
            <p:cNvSpPr txBox="1">
              <a:spLocks noChangeArrowheads="1"/>
            </p:cNvSpPr>
            <p:nvPr/>
          </p:nvSpPr>
          <p:spPr bwMode="auto">
            <a:xfrm>
              <a:off x="2251" y="1728"/>
              <a:ext cx="1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a:latin typeface=".VnTimeH" panose="020B7200000000000000" pitchFamily="34" charset="0"/>
                </a:rPr>
                <a:t>C</a:t>
              </a:r>
            </a:p>
          </p:txBody>
        </p:sp>
        <p:sp>
          <p:nvSpPr>
            <p:cNvPr id="14499" name="Text Box 20"/>
            <p:cNvSpPr txBox="1">
              <a:spLocks noChangeArrowheads="1"/>
            </p:cNvSpPr>
            <p:nvPr/>
          </p:nvSpPr>
          <p:spPr bwMode="auto">
            <a:xfrm>
              <a:off x="1680" y="1728"/>
              <a:ext cx="1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a:latin typeface=".VnTimeH" panose="020B7200000000000000" pitchFamily="34" charset="0"/>
                </a:rPr>
                <a:t>M</a:t>
              </a:r>
            </a:p>
          </p:txBody>
        </p:sp>
        <p:sp>
          <p:nvSpPr>
            <p:cNvPr id="14500" name="Text Box 21"/>
            <p:cNvSpPr txBox="1">
              <a:spLocks noChangeArrowheads="1"/>
            </p:cNvSpPr>
            <p:nvPr/>
          </p:nvSpPr>
          <p:spPr bwMode="auto">
            <a:xfrm>
              <a:off x="2844" y="1728"/>
              <a:ext cx="1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a:latin typeface=".VnTimeH" panose="020B7200000000000000" pitchFamily="34" charset="0"/>
                </a:rPr>
                <a:t>N</a:t>
              </a:r>
            </a:p>
          </p:txBody>
        </p:sp>
        <p:sp>
          <p:nvSpPr>
            <p:cNvPr id="14501" name="Text Box 22"/>
            <p:cNvSpPr txBox="1">
              <a:spLocks noChangeArrowheads="1"/>
            </p:cNvSpPr>
            <p:nvPr/>
          </p:nvSpPr>
          <p:spPr bwMode="auto">
            <a:xfrm>
              <a:off x="1680" y="2000"/>
              <a:ext cx="1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a:latin typeface=".VnTimeH" panose="020B7200000000000000" pitchFamily="34" charset="0"/>
                </a:rPr>
                <a:t>A</a:t>
              </a:r>
            </a:p>
          </p:txBody>
        </p:sp>
        <p:sp>
          <p:nvSpPr>
            <p:cNvPr id="14502" name="Text Box 23"/>
            <p:cNvSpPr txBox="1">
              <a:spLocks noChangeArrowheads="1"/>
            </p:cNvSpPr>
            <p:nvPr/>
          </p:nvSpPr>
          <p:spPr bwMode="auto">
            <a:xfrm>
              <a:off x="2822" y="2000"/>
              <a:ext cx="1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a:latin typeface=".VnTimeH" panose="020B7200000000000000" pitchFamily="34" charset="0"/>
                </a:rPr>
                <a:t>B</a:t>
              </a:r>
            </a:p>
          </p:txBody>
        </p:sp>
      </p:grpSp>
      <p:grpSp>
        <p:nvGrpSpPr>
          <p:cNvPr id="14340" name="Group 24"/>
          <p:cNvGrpSpPr>
            <a:grpSpLocks/>
          </p:cNvGrpSpPr>
          <p:nvPr/>
        </p:nvGrpSpPr>
        <p:grpSpPr bwMode="auto">
          <a:xfrm>
            <a:off x="7772400" y="1524000"/>
            <a:ext cx="914400" cy="533400"/>
            <a:chOff x="4752" y="2544"/>
            <a:chExt cx="576" cy="461"/>
          </a:xfrm>
        </p:grpSpPr>
        <p:sp>
          <p:nvSpPr>
            <p:cNvPr id="475161" name="Rectangle 25"/>
            <p:cNvSpPr>
              <a:spLocks noChangeArrowheads="1"/>
            </p:cNvSpPr>
            <p:nvPr/>
          </p:nvSpPr>
          <p:spPr bwMode="auto">
            <a:xfrm rot="16200000" flipH="1">
              <a:off x="4868" y="2535"/>
              <a:ext cx="365" cy="576"/>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headEnd/>
              <a:tailEnd/>
            </a:ln>
            <a:effectLst/>
          </p:spPr>
          <p:txBody>
            <a:bodyPr vert="eaVert" wrap="none" anchor="ctr"/>
            <a:lstStyle/>
            <a:p>
              <a:pPr algn="ctr">
                <a:defRPr/>
              </a:pPr>
              <a:r>
                <a:rPr lang="en-US">
                  <a:solidFill>
                    <a:srgbClr val="F00A20"/>
                  </a:solidFill>
                  <a:latin typeface="Arial" charset="0"/>
                </a:rPr>
                <a:t>6V</a:t>
              </a:r>
            </a:p>
          </p:txBody>
        </p:sp>
        <p:sp>
          <p:nvSpPr>
            <p:cNvPr id="14480" name="Line 26"/>
            <p:cNvSpPr>
              <a:spLocks noChangeShapeType="1"/>
            </p:cNvSpPr>
            <p:nvPr/>
          </p:nvSpPr>
          <p:spPr bwMode="auto">
            <a:xfrm rot="5400000">
              <a:off x="4730" y="2662"/>
              <a:ext cx="4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81" name="Line 27"/>
            <p:cNvSpPr>
              <a:spLocks noChangeShapeType="1"/>
            </p:cNvSpPr>
            <p:nvPr/>
          </p:nvSpPr>
          <p:spPr bwMode="auto">
            <a:xfrm>
              <a:off x="4896" y="2544"/>
              <a:ext cx="0" cy="96"/>
            </a:xfrm>
            <a:prstGeom prst="line">
              <a:avLst/>
            </a:prstGeom>
            <a:noFill/>
            <a:ln w="76200">
              <a:solidFill>
                <a:srgbClr val="F00A2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82" name="Line 28"/>
            <p:cNvSpPr>
              <a:spLocks noChangeShapeType="1"/>
            </p:cNvSpPr>
            <p:nvPr/>
          </p:nvSpPr>
          <p:spPr bwMode="auto">
            <a:xfrm>
              <a:off x="5136" y="2544"/>
              <a:ext cx="0" cy="96"/>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pic>
        <p:nvPicPr>
          <p:cNvPr id="475165" name="Picture 2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1143001"/>
            <a:ext cx="13716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42" name="Group 30"/>
          <p:cNvGrpSpPr>
            <a:grpSpLocks/>
          </p:cNvGrpSpPr>
          <p:nvPr/>
        </p:nvGrpSpPr>
        <p:grpSpPr bwMode="auto">
          <a:xfrm>
            <a:off x="8001000" y="2438400"/>
            <a:ext cx="762000" cy="838200"/>
            <a:chOff x="4224" y="1680"/>
            <a:chExt cx="480" cy="528"/>
          </a:xfrm>
        </p:grpSpPr>
        <p:sp>
          <p:nvSpPr>
            <p:cNvPr id="14470" name="AutoShape 31" descr="Sand"/>
            <p:cNvSpPr>
              <a:spLocks noChangeArrowheads="1"/>
            </p:cNvSpPr>
            <p:nvPr/>
          </p:nvSpPr>
          <p:spPr bwMode="auto">
            <a:xfrm>
              <a:off x="4224" y="2064"/>
              <a:ext cx="480" cy="144"/>
            </a:xfrm>
            <a:prstGeom prst="can">
              <a:avLst>
                <a:gd name="adj" fmla="val 25000"/>
              </a:avLst>
            </a:prstGeom>
            <a:blipFill dpi="0" rotWithShape="1">
              <a:blip r:embed="rId4"/>
              <a:srcRect/>
              <a:tile tx="0" ty="0" sx="100000" sy="100000" flip="none" algn="tl"/>
            </a:blip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71" name="AutoShape 32"/>
            <p:cNvSpPr>
              <a:spLocks noChangeArrowheads="1"/>
            </p:cNvSpPr>
            <p:nvPr/>
          </p:nvSpPr>
          <p:spPr bwMode="auto">
            <a:xfrm>
              <a:off x="4281" y="2034"/>
              <a:ext cx="48" cy="48"/>
            </a:xfrm>
            <a:prstGeom prst="can">
              <a:avLst>
                <a:gd name="adj" fmla="val 25000"/>
              </a:avLst>
            </a:prstGeom>
            <a:solidFill>
              <a:srgbClr val="3333CC"/>
            </a:soli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grpSp>
          <p:nvGrpSpPr>
            <p:cNvPr id="14472" name="Group 33"/>
            <p:cNvGrpSpPr>
              <a:grpSpLocks/>
            </p:cNvGrpSpPr>
            <p:nvPr/>
          </p:nvGrpSpPr>
          <p:grpSpPr bwMode="auto">
            <a:xfrm>
              <a:off x="4320" y="1680"/>
              <a:ext cx="348" cy="402"/>
              <a:chOff x="4320" y="2448"/>
              <a:chExt cx="348" cy="402"/>
            </a:xfrm>
          </p:grpSpPr>
          <p:sp>
            <p:nvSpPr>
              <p:cNvPr id="14473" name="Oval 34"/>
              <p:cNvSpPr>
                <a:spLocks noChangeArrowheads="1"/>
              </p:cNvSpPr>
              <p:nvPr/>
            </p:nvSpPr>
            <p:spPr bwMode="auto">
              <a:xfrm>
                <a:off x="4320" y="2448"/>
                <a:ext cx="288" cy="288"/>
              </a:xfrm>
              <a:prstGeom prst="ellipse">
                <a:avLst/>
              </a:prstGeom>
              <a:gradFill rotWithShape="1">
                <a:gsLst>
                  <a:gs pos="0">
                    <a:srgbClr val="FFFFCC"/>
                  </a:gs>
                  <a:gs pos="100000">
                    <a:srgbClr val="76765E"/>
                  </a:gs>
                </a:gsLst>
                <a:lin ang="5400000" scaled="1"/>
              </a:gra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74" name="AutoShape 35" descr="Narrow horizontal"/>
              <p:cNvSpPr>
                <a:spLocks noChangeArrowheads="1"/>
              </p:cNvSpPr>
              <p:nvPr/>
            </p:nvSpPr>
            <p:spPr bwMode="auto">
              <a:xfrm>
                <a:off x="4368" y="2676"/>
                <a:ext cx="192" cy="171"/>
              </a:xfrm>
              <a:prstGeom prst="can">
                <a:avLst>
                  <a:gd name="adj" fmla="val 25148"/>
                </a:avLst>
              </a:prstGeom>
              <a:pattFill prst="narHorz">
                <a:fgClr>
                  <a:schemeClr val="tx2"/>
                </a:fgClr>
                <a:bgClr>
                  <a:schemeClr val="bg1"/>
                </a:bgClr>
              </a:patt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75" name="Line 36"/>
              <p:cNvSpPr>
                <a:spLocks noChangeShapeType="1"/>
              </p:cNvSpPr>
              <p:nvPr/>
            </p:nvSpPr>
            <p:spPr bwMode="auto">
              <a:xfrm>
                <a:off x="4416" y="259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76" name="Line 37"/>
              <p:cNvSpPr>
                <a:spLocks noChangeShapeType="1"/>
              </p:cNvSpPr>
              <p:nvPr/>
            </p:nvSpPr>
            <p:spPr bwMode="auto">
              <a:xfrm>
                <a:off x="4512" y="259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77" name="Freeform 38"/>
              <p:cNvSpPr>
                <a:spLocks/>
              </p:cNvSpPr>
              <p:nvPr/>
            </p:nvSpPr>
            <p:spPr bwMode="auto">
              <a:xfrm>
                <a:off x="4407" y="2574"/>
                <a:ext cx="120" cy="56"/>
              </a:xfrm>
              <a:custGeom>
                <a:avLst/>
                <a:gdLst>
                  <a:gd name="T0" fmla="*/ 14 w 120"/>
                  <a:gd name="T1" fmla="*/ 56 h 56"/>
                  <a:gd name="T2" fmla="*/ 4 w 120"/>
                  <a:gd name="T3" fmla="*/ 28 h 56"/>
                  <a:gd name="T4" fmla="*/ 32 w 120"/>
                  <a:gd name="T5" fmla="*/ 19 h 56"/>
                  <a:gd name="T6" fmla="*/ 60 w 120"/>
                  <a:gd name="T7" fmla="*/ 0 h 56"/>
                  <a:gd name="T8" fmla="*/ 116 w 120"/>
                  <a:gd name="T9" fmla="*/ 19 h 56"/>
                  <a:gd name="T10" fmla="*/ 97 w 120"/>
                  <a:gd name="T11" fmla="*/ 19 h 56"/>
                  <a:gd name="T12" fmla="*/ 0 60000 65536"/>
                  <a:gd name="T13" fmla="*/ 0 60000 65536"/>
                  <a:gd name="T14" fmla="*/ 0 60000 65536"/>
                  <a:gd name="T15" fmla="*/ 0 60000 65536"/>
                  <a:gd name="T16" fmla="*/ 0 60000 65536"/>
                  <a:gd name="T17" fmla="*/ 0 60000 65536"/>
                  <a:gd name="T18" fmla="*/ 0 w 120"/>
                  <a:gd name="T19" fmla="*/ 0 h 56"/>
                  <a:gd name="T20" fmla="*/ 120 w 120"/>
                  <a:gd name="T21" fmla="*/ 56 h 56"/>
                </a:gdLst>
                <a:ahLst/>
                <a:cxnLst>
                  <a:cxn ang="T12">
                    <a:pos x="T0" y="T1"/>
                  </a:cxn>
                  <a:cxn ang="T13">
                    <a:pos x="T2" y="T3"/>
                  </a:cxn>
                  <a:cxn ang="T14">
                    <a:pos x="T4" y="T5"/>
                  </a:cxn>
                  <a:cxn ang="T15">
                    <a:pos x="T6" y="T7"/>
                  </a:cxn>
                  <a:cxn ang="T16">
                    <a:pos x="T8" y="T9"/>
                  </a:cxn>
                  <a:cxn ang="T17">
                    <a:pos x="T10" y="T11"/>
                  </a:cxn>
                </a:cxnLst>
                <a:rect l="T18" t="T19" r="T20" b="T21"/>
                <a:pathLst>
                  <a:path w="120" h="56">
                    <a:moveTo>
                      <a:pt x="14" y="56"/>
                    </a:moveTo>
                    <a:cubicBezTo>
                      <a:pt x="11" y="47"/>
                      <a:pt x="0" y="37"/>
                      <a:pt x="4" y="28"/>
                    </a:cubicBezTo>
                    <a:cubicBezTo>
                      <a:pt x="8" y="19"/>
                      <a:pt x="32" y="19"/>
                      <a:pt x="32" y="19"/>
                    </a:cubicBezTo>
                    <a:cubicBezTo>
                      <a:pt x="41" y="13"/>
                      <a:pt x="49" y="2"/>
                      <a:pt x="60" y="0"/>
                    </a:cubicBezTo>
                    <a:cubicBezTo>
                      <a:pt x="61" y="0"/>
                      <a:pt x="115" y="18"/>
                      <a:pt x="116" y="19"/>
                    </a:cubicBezTo>
                    <a:cubicBezTo>
                      <a:pt x="120" y="24"/>
                      <a:pt x="103" y="19"/>
                      <a:pt x="97" y="19"/>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4478" name="AutoShape 39"/>
              <p:cNvSpPr>
                <a:spLocks noChangeArrowheads="1"/>
              </p:cNvSpPr>
              <p:nvPr/>
            </p:nvSpPr>
            <p:spPr bwMode="auto">
              <a:xfrm>
                <a:off x="4620" y="2802"/>
                <a:ext cx="48" cy="48"/>
              </a:xfrm>
              <a:prstGeom prst="can">
                <a:avLst>
                  <a:gd name="adj" fmla="val 25000"/>
                </a:avLst>
              </a:prstGeom>
              <a:solidFill>
                <a:srgbClr val="3333CC"/>
              </a:soli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grpSp>
      </p:grpSp>
      <p:sp>
        <p:nvSpPr>
          <p:cNvPr id="14343" name="Line 40"/>
          <p:cNvSpPr>
            <a:spLocks noChangeShapeType="1"/>
          </p:cNvSpPr>
          <p:nvPr/>
        </p:nvSpPr>
        <p:spPr bwMode="auto">
          <a:xfrm>
            <a:off x="6934200" y="1600200"/>
            <a:ext cx="1066800"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44" name="Line 41"/>
          <p:cNvSpPr>
            <a:spLocks noChangeShapeType="1"/>
          </p:cNvSpPr>
          <p:nvPr/>
        </p:nvSpPr>
        <p:spPr bwMode="auto">
          <a:xfrm flipV="1">
            <a:off x="8686800" y="3000375"/>
            <a:ext cx="1295400"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45" name="Text Box 42"/>
          <p:cNvSpPr txBox="1">
            <a:spLocks noChangeArrowheads="1"/>
          </p:cNvSpPr>
          <p:nvPr/>
        </p:nvSpPr>
        <p:spPr bwMode="auto">
          <a:xfrm>
            <a:off x="6096000" y="1524001"/>
            <a:ext cx="53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1800">
                <a:latin typeface=".VnTime" panose="020B7200000000000000" pitchFamily="34" charset="0"/>
              </a:rPr>
              <a:t>K</a:t>
            </a:r>
          </a:p>
        </p:txBody>
      </p:sp>
      <p:grpSp>
        <p:nvGrpSpPr>
          <p:cNvPr id="14346" name="Group 43"/>
          <p:cNvGrpSpPr>
            <a:grpSpLocks/>
          </p:cNvGrpSpPr>
          <p:nvPr/>
        </p:nvGrpSpPr>
        <p:grpSpPr bwMode="auto">
          <a:xfrm>
            <a:off x="4648200" y="2286000"/>
            <a:ext cx="2286000" cy="1893888"/>
            <a:chOff x="480" y="1680"/>
            <a:chExt cx="1440" cy="1193"/>
          </a:xfrm>
        </p:grpSpPr>
        <p:sp>
          <p:nvSpPr>
            <p:cNvPr id="14429" name="Rectangle 44"/>
            <p:cNvSpPr>
              <a:spLocks noChangeArrowheads="1"/>
            </p:cNvSpPr>
            <p:nvPr/>
          </p:nvSpPr>
          <p:spPr bwMode="auto">
            <a:xfrm>
              <a:off x="512" y="1680"/>
              <a:ext cx="1386" cy="1193"/>
            </a:xfrm>
            <a:prstGeom prst="rect">
              <a:avLst/>
            </a:prstGeom>
            <a:solidFill>
              <a:srgbClr val="FFFF00"/>
            </a:solidFill>
            <a:ln w="57150" cmpd="thickThin">
              <a:solidFill>
                <a:srgbClr val="663300"/>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30" name="AutoShape 45"/>
            <p:cNvSpPr>
              <a:spLocks noChangeArrowheads="1"/>
            </p:cNvSpPr>
            <p:nvPr/>
          </p:nvSpPr>
          <p:spPr bwMode="auto">
            <a:xfrm>
              <a:off x="602" y="2707"/>
              <a:ext cx="131" cy="1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33 w 21600"/>
                <a:gd name="T25" fmla="*/ 3086 h 21600"/>
                <a:gd name="T26" fmla="*/ 18467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12700">
              <a:solidFill>
                <a:srgbClr val="0000FF"/>
              </a:solidFill>
              <a:round/>
              <a:headEnd/>
              <a:tailEnd/>
            </a:ln>
          </p:spPr>
          <p:txBody>
            <a:bodyPr wrap="none" anchor="ctr"/>
            <a:lstStyle/>
            <a:p>
              <a:endParaRPr lang="vi-VN"/>
            </a:p>
          </p:txBody>
        </p:sp>
        <p:sp>
          <p:nvSpPr>
            <p:cNvPr id="14431" name="Rectangle 46"/>
            <p:cNvSpPr>
              <a:spLocks noChangeArrowheads="1"/>
            </p:cNvSpPr>
            <p:nvPr/>
          </p:nvSpPr>
          <p:spPr bwMode="auto">
            <a:xfrm>
              <a:off x="480" y="1680"/>
              <a:ext cx="1386" cy="1193"/>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contourClr>
                <a:schemeClr val="tx1"/>
              </a:contourClr>
            </a:sp3d>
          </p:spPr>
          <p:txBody>
            <a:bodyPr wrap="none" anchor="ctr">
              <a:flatTx/>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32" name="Rectangle 47"/>
            <p:cNvSpPr>
              <a:spLocks noChangeArrowheads="1"/>
            </p:cNvSpPr>
            <p:nvPr/>
          </p:nvSpPr>
          <p:spPr bwMode="auto">
            <a:xfrm>
              <a:off x="480" y="1680"/>
              <a:ext cx="1440" cy="1193"/>
            </a:xfrm>
            <a:prstGeom prst="rect">
              <a:avLst/>
            </a:prstGeom>
            <a:solidFill>
              <a:srgbClr val="FFFFCC"/>
            </a:solidFill>
            <a:ln w="57150" cmpd="thickThin">
              <a:solidFill>
                <a:srgbClr val="663300"/>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33" name="Oval 48"/>
            <p:cNvSpPr>
              <a:spLocks noChangeArrowheads="1"/>
            </p:cNvSpPr>
            <p:nvPr/>
          </p:nvSpPr>
          <p:spPr bwMode="auto">
            <a:xfrm>
              <a:off x="624" y="1776"/>
              <a:ext cx="1078" cy="1029"/>
            </a:xfrm>
            <a:prstGeom prst="ellipse">
              <a:avLst/>
            </a:prstGeom>
            <a:solidFill>
              <a:schemeClr val="bg1"/>
            </a:solidFill>
            <a:ln w="12700">
              <a:solidFill>
                <a:schemeClr val="accent2"/>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34" name="Arc 49"/>
            <p:cNvSpPr>
              <a:spLocks/>
            </p:cNvSpPr>
            <p:nvPr/>
          </p:nvSpPr>
          <p:spPr bwMode="auto">
            <a:xfrm rot="6681726" flipH="1">
              <a:off x="1000" y="1769"/>
              <a:ext cx="423" cy="718"/>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4435" name="Text Box 50"/>
            <p:cNvSpPr txBox="1">
              <a:spLocks noChangeArrowheads="1"/>
            </p:cNvSpPr>
            <p:nvPr/>
          </p:nvSpPr>
          <p:spPr bwMode="auto">
            <a:xfrm rot="-2206860">
              <a:off x="773" y="1813"/>
              <a:ext cx="37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600">
                  <a:latin typeface=".VnTime" panose="020B7200000000000000" pitchFamily="34" charset="0"/>
                </a:rPr>
                <a:t>0,5</a:t>
              </a:r>
            </a:p>
          </p:txBody>
        </p:sp>
        <p:sp>
          <p:nvSpPr>
            <p:cNvPr id="14436" name="Line 51"/>
            <p:cNvSpPr>
              <a:spLocks noChangeShapeType="1"/>
            </p:cNvSpPr>
            <p:nvPr/>
          </p:nvSpPr>
          <p:spPr bwMode="auto">
            <a:xfrm rot="300000">
              <a:off x="1218" y="1917"/>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37" name="Line 52"/>
            <p:cNvSpPr>
              <a:spLocks noChangeShapeType="1"/>
            </p:cNvSpPr>
            <p:nvPr/>
          </p:nvSpPr>
          <p:spPr bwMode="auto">
            <a:xfrm rot="900000">
              <a:off x="1283" y="1928"/>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38" name="Line 53"/>
            <p:cNvSpPr>
              <a:spLocks noChangeShapeType="1"/>
            </p:cNvSpPr>
            <p:nvPr/>
          </p:nvSpPr>
          <p:spPr bwMode="auto">
            <a:xfrm rot="1500000">
              <a:off x="1340" y="1951"/>
              <a:ext cx="0" cy="95"/>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39" name="Line 54"/>
            <p:cNvSpPr>
              <a:spLocks noChangeShapeType="1"/>
            </p:cNvSpPr>
            <p:nvPr/>
          </p:nvSpPr>
          <p:spPr bwMode="auto">
            <a:xfrm rot="2100000">
              <a:off x="1402" y="1987"/>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40" name="Line 55"/>
            <p:cNvSpPr>
              <a:spLocks noChangeShapeType="1"/>
            </p:cNvSpPr>
            <p:nvPr/>
          </p:nvSpPr>
          <p:spPr bwMode="auto">
            <a:xfrm rot="2700000">
              <a:off x="1454" y="2029"/>
              <a:ext cx="0" cy="45"/>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41" name="Line 56"/>
            <p:cNvSpPr>
              <a:spLocks noChangeShapeType="1"/>
            </p:cNvSpPr>
            <p:nvPr/>
          </p:nvSpPr>
          <p:spPr bwMode="auto">
            <a:xfrm rot="-2700000">
              <a:off x="907" y="2029"/>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42" name="Line 57"/>
            <p:cNvSpPr>
              <a:spLocks noChangeShapeType="1"/>
            </p:cNvSpPr>
            <p:nvPr/>
          </p:nvSpPr>
          <p:spPr bwMode="auto">
            <a:xfrm rot="-2100000">
              <a:off x="959" y="1989"/>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43" name="Line 58"/>
            <p:cNvSpPr>
              <a:spLocks noChangeShapeType="1"/>
            </p:cNvSpPr>
            <p:nvPr/>
          </p:nvSpPr>
          <p:spPr bwMode="auto">
            <a:xfrm rot="20100000" flipH="1">
              <a:off x="1020" y="1952"/>
              <a:ext cx="5" cy="59"/>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44" name="Line 59"/>
            <p:cNvSpPr>
              <a:spLocks noChangeShapeType="1"/>
            </p:cNvSpPr>
            <p:nvPr/>
          </p:nvSpPr>
          <p:spPr bwMode="auto">
            <a:xfrm rot="-900000">
              <a:off x="1077" y="1932"/>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45" name="Line 60"/>
            <p:cNvSpPr>
              <a:spLocks noChangeShapeType="1"/>
            </p:cNvSpPr>
            <p:nvPr/>
          </p:nvSpPr>
          <p:spPr bwMode="auto">
            <a:xfrm rot="-300000">
              <a:off x="1146" y="1918"/>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46" name="Line 61"/>
            <p:cNvSpPr>
              <a:spLocks noChangeShapeType="1"/>
            </p:cNvSpPr>
            <p:nvPr/>
          </p:nvSpPr>
          <p:spPr bwMode="auto">
            <a:xfrm rot="6300000">
              <a:off x="843" y="2169"/>
              <a:ext cx="0" cy="10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47" name="Line 62"/>
            <p:cNvSpPr>
              <a:spLocks noChangeShapeType="1"/>
            </p:cNvSpPr>
            <p:nvPr/>
          </p:nvSpPr>
          <p:spPr bwMode="auto">
            <a:xfrm rot="-3900000">
              <a:off x="834" y="213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48" name="Line 63"/>
            <p:cNvSpPr>
              <a:spLocks noChangeShapeType="1"/>
            </p:cNvSpPr>
            <p:nvPr/>
          </p:nvSpPr>
          <p:spPr bwMode="auto">
            <a:xfrm rot="-3300000">
              <a:off x="866" y="2078"/>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49" name="Line 64"/>
            <p:cNvSpPr>
              <a:spLocks noChangeShapeType="1"/>
            </p:cNvSpPr>
            <p:nvPr/>
          </p:nvSpPr>
          <p:spPr bwMode="auto">
            <a:xfrm rot="3300000">
              <a:off x="1491" y="2080"/>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50" name="Line 65"/>
            <p:cNvSpPr>
              <a:spLocks noChangeShapeType="1"/>
            </p:cNvSpPr>
            <p:nvPr/>
          </p:nvSpPr>
          <p:spPr bwMode="auto">
            <a:xfrm rot="3900000">
              <a:off x="1524" y="2132"/>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51" name="Line 66"/>
            <p:cNvSpPr>
              <a:spLocks noChangeShapeType="1"/>
            </p:cNvSpPr>
            <p:nvPr/>
          </p:nvSpPr>
          <p:spPr bwMode="auto">
            <a:xfrm rot="4500000">
              <a:off x="1524" y="2175"/>
              <a:ext cx="0" cy="95"/>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52" name="Text Box 67"/>
            <p:cNvSpPr txBox="1">
              <a:spLocks noChangeArrowheads="1"/>
            </p:cNvSpPr>
            <p:nvPr/>
          </p:nvSpPr>
          <p:spPr bwMode="auto">
            <a:xfrm rot="-4196748">
              <a:off x="589" y="2109"/>
              <a:ext cx="31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600"/>
                <a:t>0</a:t>
              </a:r>
              <a:endParaRPr lang="en-US" altLang="vi-VN" sz="1600">
                <a:latin typeface="Arial" panose="020B0604020202020204" pitchFamily="34" charset="0"/>
              </a:endParaRPr>
            </a:p>
          </p:txBody>
        </p:sp>
        <p:sp>
          <p:nvSpPr>
            <p:cNvPr id="14453" name="Text Box 68"/>
            <p:cNvSpPr txBox="1">
              <a:spLocks noChangeArrowheads="1"/>
            </p:cNvSpPr>
            <p:nvPr/>
          </p:nvSpPr>
          <p:spPr bwMode="auto">
            <a:xfrm rot="1500000">
              <a:off x="1218" y="1801"/>
              <a:ext cx="34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600">
                  <a:latin typeface="Arial" panose="020B0604020202020204" pitchFamily="34" charset="0"/>
                </a:rPr>
                <a:t>1</a:t>
              </a:r>
            </a:p>
          </p:txBody>
        </p:sp>
        <p:sp>
          <p:nvSpPr>
            <p:cNvPr id="14454" name="Text Box 69"/>
            <p:cNvSpPr txBox="1">
              <a:spLocks noChangeArrowheads="1"/>
            </p:cNvSpPr>
            <p:nvPr/>
          </p:nvSpPr>
          <p:spPr bwMode="auto">
            <a:xfrm rot="4500000">
              <a:off x="1480" y="2072"/>
              <a:ext cx="32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600">
                  <a:latin typeface="Arial" panose="020B0604020202020204" pitchFamily="34" charset="0"/>
                </a:rPr>
                <a:t>1,5</a:t>
              </a:r>
            </a:p>
          </p:txBody>
        </p:sp>
        <p:sp>
          <p:nvSpPr>
            <p:cNvPr id="14455" name="Text Box 70"/>
            <p:cNvSpPr txBox="1">
              <a:spLocks noChangeArrowheads="1"/>
            </p:cNvSpPr>
            <p:nvPr/>
          </p:nvSpPr>
          <p:spPr bwMode="auto">
            <a:xfrm>
              <a:off x="883" y="2067"/>
              <a:ext cx="58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800">
                  <a:latin typeface="Arial" panose="020B0604020202020204" pitchFamily="34" charset="0"/>
                </a:rPr>
                <a:t>A</a:t>
              </a:r>
            </a:p>
          </p:txBody>
        </p:sp>
        <p:sp>
          <p:nvSpPr>
            <p:cNvPr id="14456" name="AutoShape 71"/>
            <p:cNvSpPr>
              <a:spLocks noChangeArrowheads="1"/>
            </p:cNvSpPr>
            <p:nvPr/>
          </p:nvSpPr>
          <p:spPr bwMode="auto">
            <a:xfrm rot="10800000">
              <a:off x="726" y="1908"/>
              <a:ext cx="904" cy="81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143 w 21600"/>
                <a:gd name="T13" fmla="*/ 0 h 21600"/>
                <a:gd name="T14" fmla="*/ 21457 w 21600"/>
                <a:gd name="T15" fmla="*/ 11093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lnTo>
                    <a:pt x="9000" y="10592"/>
                  </a:lnTo>
                  <a:close/>
                </a:path>
              </a:pathLst>
            </a:custGeom>
            <a:solidFill>
              <a:srgbClr val="FFFFCC"/>
            </a:solidFill>
            <a:ln>
              <a:noFill/>
            </a:ln>
            <a:extLst>
              <a:ext uri="{91240B29-F687-4F45-9708-019B960494DF}">
                <a14:hiddenLine xmlns:a14="http://schemas.microsoft.com/office/drawing/2010/main" w="3175" algn="ctr">
                  <a:solidFill>
                    <a:srgbClr val="000000"/>
                  </a:solidFill>
                  <a:miter lim="800000"/>
                  <a:headEnd/>
                  <a:tailEnd/>
                </a14:hiddenLine>
              </a:ext>
            </a:extLst>
          </p:spPr>
          <p:txBody>
            <a:bodyPr wrap="none" anchor="ctr"/>
            <a:lstStyle/>
            <a:p>
              <a:endParaRPr lang="vi-VN"/>
            </a:p>
          </p:txBody>
        </p:sp>
        <p:sp>
          <p:nvSpPr>
            <p:cNvPr id="475208" name="Rectangle 72"/>
            <p:cNvSpPr>
              <a:spLocks noChangeArrowheads="1"/>
            </p:cNvSpPr>
            <p:nvPr/>
          </p:nvSpPr>
          <p:spPr bwMode="auto">
            <a:xfrm>
              <a:off x="512" y="2368"/>
              <a:ext cx="1360" cy="480"/>
            </a:xfrm>
            <a:prstGeom prst="rect">
              <a:avLst/>
            </a:prstGeom>
            <a:gradFill rotWithShape="1">
              <a:gsLst>
                <a:gs pos="0">
                  <a:schemeClr val="accent1">
                    <a:gamma/>
                    <a:shade val="46275"/>
                    <a:invGamma/>
                  </a:schemeClr>
                </a:gs>
                <a:gs pos="100000">
                  <a:schemeClr val="accent1"/>
                </a:gs>
              </a:gsLst>
              <a:lin ang="5400000" scaled="1"/>
            </a:gradFill>
            <a:ln>
              <a:noFill/>
            </a:ln>
            <a:effectLst/>
          </p:spPr>
          <p:txBody>
            <a:bodyPr wrap="none" anchor="ctr"/>
            <a:lstStyle/>
            <a:p>
              <a:pPr>
                <a:defRPr/>
              </a:pPr>
              <a:endParaRPr lang="en-US"/>
            </a:p>
          </p:txBody>
        </p:sp>
        <p:sp>
          <p:nvSpPr>
            <p:cNvPr id="14458" name="AutoShape 73"/>
            <p:cNvSpPr>
              <a:spLocks noChangeArrowheads="1"/>
            </p:cNvSpPr>
            <p:nvPr/>
          </p:nvSpPr>
          <p:spPr bwMode="auto">
            <a:xfrm>
              <a:off x="1147" y="2444"/>
              <a:ext cx="56" cy="5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86 w 21600"/>
                <a:gd name="T25" fmla="*/ 3200 h 21600"/>
                <a:gd name="T26" fmla="*/ 18514 w 21600"/>
                <a:gd name="T27" fmla="*/ 184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lnTo>
                    <a:pt x="16647" y="13593"/>
                  </a:lnTo>
                  <a:close/>
                  <a:moveTo>
                    <a:pt x="4952" y="8006"/>
                  </a:moveTo>
                  <a:cubicBezTo>
                    <a:pt x="4536" y="8879"/>
                    <a:pt x="4320" y="9833"/>
                    <a:pt x="4320" y="10799"/>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p:spPr>
          <p:txBody>
            <a:bodyPr wrap="none" anchor="ctr"/>
            <a:lstStyle/>
            <a:p>
              <a:endParaRPr lang="vi-VN"/>
            </a:p>
          </p:txBody>
        </p:sp>
        <p:grpSp>
          <p:nvGrpSpPr>
            <p:cNvPr id="14459" name="Group 74"/>
            <p:cNvGrpSpPr>
              <a:grpSpLocks/>
            </p:cNvGrpSpPr>
            <p:nvPr/>
          </p:nvGrpSpPr>
          <p:grpSpPr bwMode="auto">
            <a:xfrm>
              <a:off x="1127" y="2428"/>
              <a:ext cx="96" cy="44"/>
              <a:chOff x="2838" y="2415"/>
              <a:chExt cx="86" cy="40"/>
            </a:xfrm>
          </p:grpSpPr>
          <p:sp>
            <p:nvSpPr>
              <p:cNvPr id="14467" name="Arc 75"/>
              <p:cNvSpPr>
                <a:spLocks/>
              </p:cNvSpPr>
              <p:nvPr/>
            </p:nvSpPr>
            <p:spPr bwMode="auto">
              <a:xfrm flipV="1">
                <a:off x="2841" y="2415"/>
                <a:ext cx="80" cy="40"/>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4468" name="Freeform 76"/>
              <p:cNvSpPr>
                <a:spLocks/>
              </p:cNvSpPr>
              <p:nvPr/>
            </p:nvSpPr>
            <p:spPr bwMode="auto">
              <a:xfrm>
                <a:off x="2838" y="2438"/>
                <a:ext cx="12" cy="12"/>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4469" name="Freeform 77"/>
              <p:cNvSpPr>
                <a:spLocks/>
              </p:cNvSpPr>
              <p:nvPr/>
            </p:nvSpPr>
            <p:spPr bwMode="auto">
              <a:xfrm>
                <a:off x="2912" y="2442"/>
                <a:ext cx="12" cy="12"/>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sp>
          <p:nvSpPr>
            <p:cNvPr id="14460" name="Oval 78"/>
            <p:cNvSpPr>
              <a:spLocks noChangeArrowheads="1"/>
            </p:cNvSpPr>
            <p:nvPr/>
          </p:nvSpPr>
          <p:spPr bwMode="auto">
            <a:xfrm>
              <a:off x="1151" y="2294"/>
              <a:ext cx="48" cy="46"/>
            </a:xfrm>
            <a:prstGeom prst="ellipse">
              <a:avLst/>
            </a:prstGeom>
            <a:solidFill>
              <a:srgbClr val="0000FF"/>
            </a:solidFill>
            <a:ln w="6350">
              <a:solidFill>
                <a:srgbClr val="009900"/>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endParaRPr lang="vi-VN" altLang="vi-VN" sz="1800">
                <a:latin typeface="Arial" panose="020B0604020202020204" pitchFamily="34" charset="0"/>
              </a:endParaRPr>
            </a:p>
          </p:txBody>
        </p:sp>
        <p:sp>
          <p:nvSpPr>
            <p:cNvPr id="14461" name="Oval 79"/>
            <p:cNvSpPr>
              <a:spLocks noChangeArrowheads="1"/>
            </p:cNvSpPr>
            <p:nvPr/>
          </p:nvSpPr>
          <p:spPr bwMode="auto">
            <a:xfrm>
              <a:off x="602" y="2707"/>
              <a:ext cx="124" cy="115"/>
            </a:xfrm>
            <a:prstGeom prst="ellipse">
              <a:avLst/>
            </a:prstGeom>
            <a:solidFill>
              <a:srgbClr val="FF0000"/>
            </a:soli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62" name="Oval 80"/>
            <p:cNvSpPr>
              <a:spLocks noChangeArrowheads="1"/>
            </p:cNvSpPr>
            <p:nvPr/>
          </p:nvSpPr>
          <p:spPr bwMode="auto">
            <a:xfrm>
              <a:off x="1585" y="2707"/>
              <a:ext cx="124" cy="115"/>
            </a:xfrm>
            <a:prstGeom prst="ellipse">
              <a:avLst/>
            </a:prstGeom>
            <a:solidFill>
              <a:schemeClr val="tx1"/>
            </a:soli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63" name="Text Box 81"/>
            <p:cNvSpPr txBox="1">
              <a:spLocks noChangeArrowheads="1"/>
            </p:cNvSpPr>
            <p:nvPr/>
          </p:nvSpPr>
          <p:spPr bwMode="auto">
            <a:xfrm>
              <a:off x="624" y="2544"/>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a:latin typeface="Arial" panose="020B0604020202020204" pitchFamily="34" charset="0"/>
                </a:rPr>
                <a:t>+</a:t>
              </a:r>
            </a:p>
          </p:txBody>
        </p:sp>
        <p:sp>
          <p:nvSpPr>
            <p:cNvPr id="14464" name="Text Box 82"/>
            <p:cNvSpPr txBox="1">
              <a:spLocks noChangeArrowheads="1"/>
            </p:cNvSpPr>
            <p:nvPr/>
          </p:nvSpPr>
          <p:spPr bwMode="auto">
            <a:xfrm>
              <a:off x="1440" y="2496"/>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a:latin typeface="Arial" panose="020B0604020202020204" pitchFamily="34" charset="0"/>
                </a:rPr>
                <a:t>-</a:t>
              </a:r>
            </a:p>
          </p:txBody>
        </p:sp>
        <p:sp>
          <p:nvSpPr>
            <p:cNvPr id="14465" name="Text Box 83"/>
            <p:cNvSpPr txBox="1">
              <a:spLocks noChangeArrowheads="1"/>
            </p:cNvSpPr>
            <p:nvPr/>
          </p:nvSpPr>
          <p:spPr bwMode="auto">
            <a:xfrm>
              <a:off x="1056" y="2496"/>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3200" b="1">
                  <a:solidFill>
                    <a:srgbClr val="FF0000"/>
                  </a:solidFill>
                  <a:latin typeface=".VnTimeH" panose="020B7200000000000000" pitchFamily="34" charset="0"/>
                </a:rPr>
                <a:t>A</a:t>
              </a:r>
            </a:p>
          </p:txBody>
        </p:sp>
        <p:sp>
          <p:nvSpPr>
            <p:cNvPr id="14466" name="Rectangle 84"/>
            <p:cNvSpPr>
              <a:spLocks noChangeArrowheads="1"/>
            </p:cNvSpPr>
            <p:nvPr/>
          </p:nvSpPr>
          <p:spPr bwMode="auto">
            <a:xfrm>
              <a:off x="512" y="1728"/>
              <a:ext cx="1368" cy="624"/>
            </a:xfrm>
            <a:prstGeom prst="rect">
              <a:avLst/>
            </a:prstGeom>
            <a:noFill/>
            <a:ln w="2857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endParaRPr lang="vi-VN" altLang="vi-VN" sz="1800">
                <a:latin typeface="Arial" panose="020B0604020202020204" pitchFamily="34" charset="0"/>
              </a:endParaRPr>
            </a:p>
          </p:txBody>
        </p:sp>
      </p:grpSp>
      <p:grpSp>
        <p:nvGrpSpPr>
          <p:cNvPr id="8" name="Group 85"/>
          <p:cNvGrpSpPr>
            <a:grpSpLocks/>
          </p:cNvGrpSpPr>
          <p:nvPr/>
        </p:nvGrpSpPr>
        <p:grpSpPr bwMode="auto">
          <a:xfrm rot="20523205">
            <a:off x="5267325" y="2971800"/>
            <a:ext cx="939800" cy="635000"/>
            <a:chOff x="1680" y="1440"/>
            <a:chExt cx="592" cy="400"/>
          </a:xfrm>
        </p:grpSpPr>
        <p:sp>
          <p:nvSpPr>
            <p:cNvPr id="14426" name="Oval 86"/>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p:spPr>
          <p:txBody>
            <a:bodyPr vert="eaVert"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endParaRPr lang="vi-VN" altLang="vi-VN" sz="1800">
                <a:latin typeface="Arial" panose="020B0604020202020204" pitchFamily="34" charset="0"/>
              </a:endParaRPr>
            </a:p>
          </p:txBody>
        </p:sp>
        <p:sp>
          <p:nvSpPr>
            <p:cNvPr id="14427" name="Line 87"/>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4428" name="Line 88"/>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14348" name="Line 89"/>
          <p:cNvSpPr>
            <a:spLocks noChangeShapeType="1"/>
          </p:cNvSpPr>
          <p:nvPr/>
        </p:nvSpPr>
        <p:spPr bwMode="auto">
          <a:xfrm>
            <a:off x="4343400" y="4038600"/>
            <a:ext cx="609600" cy="14288"/>
          </a:xfrm>
          <a:prstGeom prst="line">
            <a:avLst/>
          </a:prstGeom>
          <a:noFill/>
          <a:ln w="38100">
            <a:solidFill>
              <a:srgbClr val="FF99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nvGrpSpPr>
          <p:cNvPr id="14349" name="Group 90"/>
          <p:cNvGrpSpPr>
            <a:grpSpLocks/>
          </p:cNvGrpSpPr>
          <p:nvPr/>
        </p:nvGrpSpPr>
        <p:grpSpPr bwMode="auto">
          <a:xfrm>
            <a:off x="7415213" y="3505200"/>
            <a:ext cx="2222500" cy="1822450"/>
            <a:chOff x="2592" y="1680"/>
            <a:chExt cx="1400" cy="1148"/>
          </a:xfrm>
        </p:grpSpPr>
        <p:sp>
          <p:nvSpPr>
            <p:cNvPr id="14366" name="Text Box 91"/>
            <p:cNvSpPr txBox="1">
              <a:spLocks noChangeArrowheads="1"/>
            </p:cNvSpPr>
            <p:nvPr/>
          </p:nvSpPr>
          <p:spPr bwMode="auto">
            <a:xfrm>
              <a:off x="3456" y="1776"/>
              <a:ext cx="3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1800">
                  <a:latin typeface=".VnTimeH" panose="020B7200000000000000" pitchFamily="34" charset="0"/>
                </a:rPr>
                <a:t>K</a:t>
              </a:r>
            </a:p>
          </p:txBody>
        </p:sp>
        <p:sp>
          <p:nvSpPr>
            <p:cNvPr id="14367" name="Oval 92"/>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p:spPr>
          <p:txBody>
            <a:bodyPr vert="eaVert"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endParaRPr lang="vi-VN" altLang="vi-VN" sz="1800">
                <a:latin typeface="Arial" panose="020B0604020202020204" pitchFamily="34" charset="0"/>
              </a:endParaRPr>
            </a:p>
          </p:txBody>
        </p:sp>
        <p:sp>
          <p:nvSpPr>
            <p:cNvPr id="14368" name="Rectangle 93"/>
            <p:cNvSpPr>
              <a:spLocks noChangeArrowheads="1"/>
            </p:cNvSpPr>
            <p:nvPr/>
          </p:nvSpPr>
          <p:spPr bwMode="auto">
            <a:xfrm>
              <a:off x="2599" y="1680"/>
              <a:ext cx="1393" cy="1142"/>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contourClr>
                <a:schemeClr val="tx1"/>
              </a:contourClr>
            </a:sp3d>
          </p:spPr>
          <p:txBody>
            <a:bodyPr wrap="none" anchor="ctr">
              <a:flatTx/>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369" name="Rectangle 94"/>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370" name="Rectangle 95"/>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371" name="Oval 96"/>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372" name="Text Box 97"/>
            <p:cNvSpPr txBox="1">
              <a:spLocks noChangeArrowheads="1"/>
            </p:cNvSpPr>
            <p:nvPr/>
          </p:nvSpPr>
          <p:spPr bwMode="auto">
            <a:xfrm rot="810395">
              <a:off x="3547" y="1938"/>
              <a:ext cx="25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solidFill>
                    <a:srgbClr val="0000FF"/>
                  </a:solidFill>
                </a:rPr>
                <a:t>5</a:t>
              </a:r>
              <a:endParaRPr lang="en-US" altLang="vi-VN" sz="1800">
                <a:latin typeface="Arial" panose="020B0604020202020204" pitchFamily="34" charset="0"/>
              </a:endParaRPr>
            </a:p>
          </p:txBody>
        </p:sp>
        <p:sp>
          <p:nvSpPr>
            <p:cNvPr id="14373" name="Oval 98"/>
            <p:cNvSpPr>
              <a:spLocks noChangeArrowheads="1"/>
            </p:cNvSpPr>
            <p:nvPr/>
          </p:nvSpPr>
          <p:spPr bwMode="auto">
            <a:xfrm rot="5400000">
              <a:off x="2748" y="1720"/>
              <a:ext cx="1051" cy="1155"/>
            </a:xfrm>
            <a:prstGeom prst="ellipse">
              <a:avLst/>
            </a:prstGeom>
            <a:noFill/>
            <a:ln w="12700">
              <a:solidFill>
                <a:srgbClr val="00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374" name="Arc 99"/>
            <p:cNvSpPr>
              <a:spLocks/>
            </p:cNvSpPr>
            <p:nvPr/>
          </p:nvSpPr>
          <p:spPr bwMode="auto">
            <a:xfrm rot="6681726" flipH="1">
              <a:off x="3121" y="1750"/>
              <a:ext cx="406" cy="723"/>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4375" name="Line 100"/>
            <p:cNvSpPr>
              <a:spLocks noChangeShapeType="1"/>
            </p:cNvSpPr>
            <p:nvPr/>
          </p:nvSpPr>
          <p:spPr bwMode="auto">
            <a:xfrm rot="10800000">
              <a:off x="3293" y="1910"/>
              <a:ext cx="0" cy="96"/>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76" name="Text Box 101"/>
            <p:cNvSpPr txBox="1">
              <a:spLocks noChangeArrowheads="1"/>
            </p:cNvSpPr>
            <p:nvPr/>
          </p:nvSpPr>
          <p:spPr bwMode="auto">
            <a:xfrm rot="-466213">
              <a:off x="3156" y="1748"/>
              <a:ext cx="25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latin typeface="Arial" panose="020B0604020202020204" pitchFamily="34" charset="0"/>
                </a:rPr>
                <a:t>3</a:t>
              </a:r>
            </a:p>
          </p:txBody>
        </p:sp>
        <p:sp>
          <p:nvSpPr>
            <p:cNvPr id="14377" name="Text Box 102"/>
            <p:cNvSpPr txBox="1">
              <a:spLocks noChangeArrowheads="1"/>
            </p:cNvSpPr>
            <p:nvPr/>
          </p:nvSpPr>
          <p:spPr bwMode="auto">
            <a:xfrm rot="-1500000">
              <a:off x="2920" y="1811"/>
              <a:ext cx="34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solidFill>
                    <a:srgbClr val="0000FF"/>
                  </a:solidFill>
                </a:rPr>
                <a:t>2</a:t>
              </a:r>
              <a:endParaRPr lang="en-US" altLang="vi-VN" sz="1800">
                <a:latin typeface="Arial" panose="020B0604020202020204" pitchFamily="34" charset="0"/>
              </a:endParaRPr>
            </a:p>
          </p:txBody>
        </p:sp>
        <p:sp>
          <p:nvSpPr>
            <p:cNvPr id="14378" name="Line 103"/>
            <p:cNvSpPr>
              <a:spLocks noChangeShapeType="1"/>
            </p:cNvSpPr>
            <p:nvPr/>
          </p:nvSpPr>
          <p:spPr bwMode="auto">
            <a:xfrm rot="300000">
              <a:off x="3329" y="1910"/>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79" name="Line 104"/>
            <p:cNvSpPr>
              <a:spLocks noChangeShapeType="1"/>
            </p:cNvSpPr>
            <p:nvPr/>
          </p:nvSpPr>
          <p:spPr bwMode="auto">
            <a:xfrm rot="600000">
              <a:off x="3362" y="1914"/>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80" name="Line 105"/>
            <p:cNvSpPr>
              <a:spLocks noChangeShapeType="1"/>
            </p:cNvSpPr>
            <p:nvPr/>
          </p:nvSpPr>
          <p:spPr bwMode="auto">
            <a:xfrm rot="900000">
              <a:off x="3395" y="1922"/>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81" name="Line 106"/>
            <p:cNvSpPr>
              <a:spLocks noChangeShapeType="1"/>
            </p:cNvSpPr>
            <p:nvPr/>
          </p:nvSpPr>
          <p:spPr bwMode="auto">
            <a:xfrm rot="1200000">
              <a:off x="3427" y="1932"/>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82" name="Line 107"/>
            <p:cNvSpPr>
              <a:spLocks noChangeShapeType="1"/>
            </p:cNvSpPr>
            <p:nvPr/>
          </p:nvSpPr>
          <p:spPr bwMode="auto">
            <a:xfrm rot="1500000">
              <a:off x="3452" y="1944"/>
              <a:ext cx="0" cy="89"/>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83" name="Line 108"/>
            <p:cNvSpPr>
              <a:spLocks noChangeShapeType="1"/>
            </p:cNvSpPr>
            <p:nvPr/>
          </p:nvSpPr>
          <p:spPr bwMode="auto">
            <a:xfrm rot="1800000">
              <a:off x="3488" y="1962"/>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84" name="Line 109"/>
            <p:cNvSpPr>
              <a:spLocks noChangeShapeType="1"/>
            </p:cNvSpPr>
            <p:nvPr/>
          </p:nvSpPr>
          <p:spPr bwMode="auto">
            <a:xfrm rot="2100000">
              <a:off x="3513" y="1978"/>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85" name="Line 110"/>
            <p:cNvSpPr>
              <a:spLocks noChangeShapeType="1"/>
            </p:cNvSpPr>
            <p:nvPr/>
          </p:nvSpPr>
          <p:spPr bwMode="auto">
            <a:xfrm rot="2400000">
              <a:off x="3542" y="1997"/>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86" name="Line 111"/>
            <p:cNvSpPr>
              <a:spLocks noChangeShapeType="1"/>
            </p:cNvSpPr>
            <p:nvPr/>
          </p:nvSpPr>
          <p:spPr bwMode="auto">
            <a:xfrm rot="2700000">
              <a:off x="3565" y="2018"/>
              <a:ext cx="0" cy="44"/>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87" name="Line 112"/>
            <p:cNvSpPr>
              <a:spLocks noChangeShapeType="1"/>
            </p:cNvSpPr>
            <p:nvPr/>
          </p:nvSpPr>
          <p:spPr bwMode="auto">
            <a:xfrm rot="3000000">
              <a:off x="3570" y="2029"/>
              <a:ext cx="0" cy="9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88" name="Line 113"/>
            <p:cNvSpPr>
              <a:spLocks noChangeShapeType="1"/>
            </p:cNvSpPr>
            <p:nvPr/>
          </p:nvSpPr>
          <p:spPr bwMode="auto">
            <a:xfrm rot="7800000">
              <a:off x="3017" y="2027"/>
              <a:ext cx="0" cy="106"/>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89" name="Line 114"/>
            <p:cNvSpPr>
              <a:spLocks noChangeShapeType="1"/>
            </p:cNvSpPr>
            <p:nvPr/>
          </p:nvSpPr>
          <p:spPr bwMode="auto">
            <a:xfrm rot="-2700000">
              <a:off x="3017" y="2018"/>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90" name="Line 115"/>
            <p:cNvSpPr>
              <a:spLocks noChangeShapeType="1"/>
            </p:cNvSpPr>
            <p:nvPr/>
          </p:nvSpPr>
          <p:spPr bwMode="auto">
            <a:xfrm rot="-2400000">
              <a:off x="3040" y="1999"/>
              <a:ext cx="0" cy="38"/>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91" name="Line 116"/>
            <p:cNvSpPr>
              <a:spLocks noChangeShapeType="1"/>
            </p:cNvSpPr>
            <p:nvPr/>
          </p:nvSpPr>
          <p:spPr bwMode="auto">
            <a:xfrm rot="-2100000">
              <a:off x="3069" y="1979"/>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92" name="Line 117"/>
            <p:cNvSpPr>
              <a:spLocks noChangeShapeType="1"/>
            </p:cNvSpPr>
            <p:nvPr/>
          </p:nvSpPr>
          <p:spPr bwMode="auto">
            <a:xfrm rot="-1800000">
              <a:off x="3095" y="1961"/>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93" name="Line 118"/>
            <p:cNvSpPr>
              <a:spLocks noChangeShapeType="1"/>
            </p:cNvSpPr>
            <p:nvPr/>
          </p:nvSpPr>
          <p:spPr bwMode="auto">
            <a:xfrm rot="-1500000">
              <a:off x="3139" y="1943"/>
              <a:ext cx="0" cy="8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94" name="Line 119"/>
            <p:cNvSpPr>
              <a:spLocks noChangeShapeType="1"/>
            </p:cNvSpPr>
            <p:nvPr/>
          </p:nvSpPr>
          <p:spPr bwMode="auto">
            <a:xfrm rot="-1200000">
              <a:off x="3159" y="1932"/>
              <a:ext cx="0" cy="41"/>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95" name="Line 120"/>
            <p:cNvSpPr>
              <a:spLocks noChangeShapeType="1"/>
            </p:cNvSpPr>
            <p:nvPr/>
          </p:nvSpPr>
          <p:spPr bwMode="auto">
            <a:xfrm rot="-900000">
              <a:off x="3187" y="1925"/>
              <a:ext cx="0" cy="40"/>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96" name="Line 121"/>
            <p:cNvSpPr>
              <a:spLocks noChangeShapeType="1"/>
            </p:cNvSpPr>
            <p:nvPr/>
          </p:nvSpPr>
          <p:spPr bwMode="auto">
            <a:xfrm rot="-600000">
              <a:off x="3221" y="1918"/>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97" name="Line 122"/>
            <p:cNvSpPr>
              <a:spLocks noChangeShapeType="1"/>
            </p:cNvSpPr>
            <p:nvPr/>
          </p:nvSpPr>
          <p:spPr bwMode="auto">
            <a:xfrm rot="-300000">
              <a:off x="3256" y="1912"/>
              <a:ext cx="0" cy="39"/>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98" name="Line 123"/>
            <p:cNvSpPr>
              <a:spLocks noChangeShapeType="1"/>
            </p:cNvSpPr>
            <p:nvPr/>
          </p:nvSpPr>
          <p:spPr bwMode="auto">
            <a:xfrm rot="6300000">
              <a:off x="2952" y="2150"/>
              <a:ext cx="0" cy="107"/>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99" name="Line 124"/>
            <p:cNvSpPr>
              <a:spLocks noChangeShapeType="1"/>
            </p:cNvSpPr>
            <p:nvPr/>
          </p:nvSpPr>
          <p:spPr bwMode="auto">
            <a:xfrm rot="-4200000">
              <a:off x="2931" y="214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00" name="Line 125"/>
            <p:cNvSpPr>
              <a:spLocks noChangeShapeType="1"/>
            </p:cNvSpPr>
            <p:nvPr/>
          </p:nvSpPr>
          <p:spPr bwMode="auto">
            <a:xfrm rot="-3900000">
              <a:off x="2943" y="2118"/>
              <a:ext cx="0" cy="43"/>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01" name="Line 126"/>
            <p:cNvSpPr>
              <a:spLocks noChangeShapeType="1"/>
            </p:cNvSpPr>
            <p:nvPr/>
          </p:nvSpPr>
          <p:spPr bwMode="auto">
            <a:xfrm rot="-3600000">
              <a:off x="2959" y="2094"/>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02" name="Line 127"/>
            <p:cNvSpPr>
              <a:spLocks noChangeShapeType="1"/>
            </p:cNvSpPr>
            <p:nvPr/>
          </p:nvSpPr>
          <p:spPr bwMode="auto">
            <a:xfrm rot="-3300000">
              <a:off x="2975" y="2064"/>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03" name="Line 128"/>
            <p:cNvSpPr>
              <a:spLocks noChangeShapeType="1"/>
            </p:cNvSpPr>
            <p:nvPr/>
          </p:nvSpPr>
          <p:spPr bwMode="auto">
            <a:xfrm rot="3300000">
              <a:off x="3604" y="2067"/>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04" name="Line 129"/>
            <p:cNvSpPr>
              <a:spLocks noChangeShapeType="1"/>
            </p:cNvSpPr>
            <p:nvPr/>
          </p:nvSpPr>
          <p:spPr bwMode="auto">
            <a:xfrm rot="3600000">
              <a:off x="3618" y="2088"/>
              <a:ext cx="0" cy="44"/>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05" name="Line 130"/>
            <p:cNvSpPr>
              <a:spLocks noChangeShapeType="1"/>
            </p:cNvSpPr>
            <p:nvPr/>
          </p:nvSpPr>
          <p:spPr bwMode="auto">
            <a:xfrm rot="3900000">
              <a:off x="3637" y="211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06" name="Line 131"/>
            <p:cNvSpPr>
              <a:spLocks noChangeShapeType="1"/>
            </p:cNvSpPr>
            <p:nvPr/>
          </p:nvSpPr>
          <p:spPr bwMode="auto">
            <a:xfrm rot="4200000">
              <a:off x="3649" y="2146"/>
              <a:ext cx="0" cy="42"/>
            </a:xfrm>
            <a:prstGeom prst="line">
              <a:avLst/>
            </a:prstGeom>
            <a:noFill/>
            <a:ln w="635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07" name="Line 132"/>
            <p:cNvSpPr>
              <a:spLocks noChangeShapeType="1"/>
            </p:cNvSpPr>
            <p:nvPr/>
          </p:nvSpPr>
          <p:spPr bwMode="auto">
            <a:xfrm rot="4500000">
              <a:off x="3636" y="2155"/>
              <a:ext cx="0" cy="98"/>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408" name="Text Box 133"/>
            <p:cNvSpPr txBox="1">
              <a:spLocks noChangeArrowheads="1"/>
            </p:cNvSpPr>
            <p:nvPr/>
          </p:nvSpPr>
          <p:spPr bwMode="auto">
            <a:xfrm>
              <a:off x="2674" y="2088"/>
              <a:ext cx="3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solidFill>
                    <a:srgbClr val="0000FF"/>
                  </a:solidFill>
                </a:rPr>
                <a:t>0</a:t>
              </a:r>
              <a:endParaRPr lang="en-US" altLang="vi-VN" sz="1800">
                <a:latin typeface="Arial" panose="020B0604020202020204" pitchFamily="34" charset="0"/>
              </a:endParaRPr>
            </a:p>
          </p:txBody>
        </p:sp>
        <p:sp>
          <p:nvSpPr>
            <p:cNvPr id="14409" name="Text Box 134"/>
            <p:cNvSpPr txBox="1">
              <a:spLocks noChangeArrowheads="1"/>
            </p:cNvSpPr>
            <p:nvPr/>
          </p:nvSpPr>
          <p:spPr bwMode="auto">
            <a:xfrm rot="-2443161">
              <a:off x="2760" y="1939"/>
              <a:ext cx="34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latin typeface="Arial" panose="020B0604020202020204" pitchFamily="34" charset="0"/>
                </a:rPr>
                <a:t>1</a:t>
              </a:r>
            </a:p>
          </p:txBody>
        </p:sp>
        <p:sp>
          <p:nvSpPr>
            <p:cNvPr id="14410" name="Text Box 135"/>
            <p:cNvSpPr txBox="1">
              <a:spLocks noChangeArrowheads="1"/>
            </p:cNvSpPr>
            <p:nvPr/>
          </p:nvSpPr>
          <p:spPr bwMode="auto">
            <a:xfrm rot="3000000">
              <a:off x="3392" y="1800"/>
              <a:ext cx="30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solidFill>
                    <a:srgbClr val="0000FF"/>
                  </a:solidFill>
                </a:rPr>
                <a:t>4</a:t>
              </a:r>
              <a:endParaRPr lang="en-US" altLang="vi-VN" sz="1800">
                <a:latin typeface="Arial" panose="020B0604020202020204" pitchFamily="34" charset="0"/>
              </a:endParaRPr>
            </a:p>
          </p:txBody>
        </p:sp>
        <p:sp>
          <p:nvSpPr>
            <p:cNvPr id="14411" name="Text Box 136"/>
            <p:cNvSpPr txBox="1">
              <a:spLocks noChangeArrowheads="1"/>
            </p:cNvSpPr>
            <p:nvPr/>
          </p:nvSpPr>
          <p:spPr bwMode="auto">
            <a:xfrm rot="4500000">
              <a:off x="3611" y="2104"/>
              <a:ext cx="30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200">
                  <a:solidFill>
                    <a:srgbClr val="0000FF"/>
                  </a:solidFill>
                </a:rPr>
                <a:t>6</a:t>
              </a:r>
              <a:endParaRPr lang="en-US" altLang="vi-VN" sz="1800">
                <a:latin typeface="Arial" panose="020B0604020202020204" pitchFamily="34" charset="0"/>
              </a:endParaRPr>
            </a:p>
          </p:txBody>
        </p:sp>
        <p:sp>
          <p:nvSpPr>
            <p:cNvPr id="14412" name="Text Box 137"/>
            <p:cNvSpPr txBox="1">
              <a:spLocks noChangeArrowheads="1"/>
            </p:cNvSpPr>
            <p:nvPr/>
          </p:nvSpPr>
          <p:spPr bwMode="auto">
            <a:xfrm>
              <a:off x="2997" y="2051"/>
              <a:ext cx="59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1800">
                  <a:latin typeface="Arial" panose="020B0604020202020204" pitchFamily="34" charset="0"/>
                </a:rPr>
                <a:t>V</a:t>
              </a:r>
            </a:p>
          </p:txBody>
        </p:sp>
        <p:sp>
          <p:nvSpPr>
            <p:cNvPr id="14413" name="AutoShape 138"/>
            <p:cNvSpPr>
              <a:spLocks noChangeArrowheads="1"/>
            </p:cNvSpPr>
            <p:nvPr/>
          </p:nvSpPr>
          <p:spPr bwMode="auto">
            <a:xfrm rot="10800000">
              <a:off x="2841" y="1895"/>
              <a:ext cx="910" cy="77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lnTo>
                    <a:pt x="9000" y="10592"/>
                  </a:lnTo>
                  <a:close/>
                </a:path>
              </a:pathLst>
            </a:custGeom>
            <a:solidFill>
              <a:srgbClr val="FFFFCC"/>
            </a:solidFill>
            <a:ln>
              <a:noFill/>
            </a:ln>
            <a:extLst>
              <a:ext uri="{91240B29-F687-4F45-9708-019B960494DF}">
                <a14:hiddenLine xmlns:a14="http://schemas.microsoft.com/office/drawing/2010/main" w="3175" algn="ctr">
                  <a:solidFill>
                    <a:srgbClr val="000000"/>
                  </a:solidFill>
                  <a:miter lim="800000"/>
                  <a:headEnd/>
                  <a:tailEnd/>
                </a14:hiddenLine>
              </a:ext>
            </a:extLst>
          </p:spPr>
          <p:txBody>
            <a:bodyPr wrap="none" anchor="ctr"/>
            <a:lstStyle/>
            <a:p>
              <a:endParaRPr lang="vi-VN"/>
            </a:p>
          </p:txBody>
        </p:sp>
        <p:sp>
          <p:nvSpPr>
            <p:cNvPr id="14414" name="Rectangle 139"/>
            <p:cNvSpPr>
              <a:spLocks noChangeArrowheads="1"/>
            </p:cNvSpPr>
            <p:nvPr/>
          </p:nvSpPr>
          <p:spPr bwMode="auto">
            <a:xfrm>
              <a:off x="2620" y="2336"/>
              <a:ext cx="1283" cy="481"/>
            </a:xfrm>
            <a:prstGeom prst="rect">
              <a:avLst/>
            </a:prstGeom>
            <a:solidFill>
              <a:schemeClr val="bg1"/>
            </a:solidFill>
            <a:ln>
              <a:noFill/>
            </a:ln>
            <a:extLst>
              <a:ext uri="{91240B29-F687-4F45-9708-019B960494DF}">
                <a14:hiddenLine xmlns:a14="http://schemas.microsoft.com/office/drawing/2010/main" w="57150" cmpd="thickThin">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15" name="Rectangle 140"/>
            <p:cNvSpPr>
              <a:spLocks noChangeArrowheads="1"/>
            </p:cNvSpPr>
            <p:nvPr/>
          </p:nvSpPr>
          <p:spPr bwMode="auto">
            <a:xfrm>
              <a:off x="2655" y="1728"/>
              <a:ext cx="1273" cy="645"/>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endParaRPr lang="vi-VN" altLang="vi-VN" sz="1800">
                <a:latin typeface="Arial" panose="020B0604020202020204" pitchFamily="34" charset="0"/>
              </a:endParaRPr>
            </a:p>
          </p:txBody>
        </p:sp>
        <p:sp>
          <p:nvSpPr>
            <p:cNvPr id="14416" name="Rectangle 141"/>
            <p:cNvSpPr>
              <a:spLocks noChangeArrowheads="1"/>
            </p:cNvSpPr>
            <p:nvPr/>
          </p:nvSpPr>
          <p:spPr bwMode="auto">
            <a:xfrm>
              <a:off x="2592" y="1686"/>
              <a:ext cx="1393" cy="1142"/>
            </a:xfrm>
            <a:prstGeom prst="rect">
              <a:avLst/>
            </a:prstGeom>
            <a:noFill/>
            <a:ln w="57150" cmpd="thickThin">
              <a:solidFill>
                <a:srgbClr val="66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17" name="AutoShape 142"/>
            <p:cNvSpPr>
              <a:spLocks noChangeArrowheads="1"/>
            </p:cNvSpPr>
            <p:nvPr/>
          </p:nvSpPr>
          <p:spPr bwMode="auto">
            <a:xfrm>
              <a:off x="3263" y="2411"/>
              <a:ext cx="57" cy="5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lnTo>
                    <a:pt x="16647" y="13593"/>
                  </a:lnTo>
                  <a:close/>
                  <a:moveTo>
                    <a:pt x="4952" y="8006"/>
                  </a:moveTo>
                  <a:cubicBezTo>
                    <a:pt x="4536" y="8879"/>
                    <a:pt x="4320" y="9833"/>
                    <a:pt x="4320" y="10799"/>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p:spPr>
          <p:txBody>
            <a:bodyPr wrap="none" anchor="ctr"/>
            <a:lstStyle/>
            <a:p>
              <a:endParaRPr lang="vi-VN"/>
            </a:p>
          </p:txBody>
        </p:sp>
        <p:sp>
          <p:nvSpPr>
            <p:cNvPr id="14418" name="Arc 143"/>
            <p:cNvSpPr>
              <a:spLocks/>
            </p:cNvSpPr>
            <p:nvPr/>
          </p:nvSpPr>
          <p:spPr bwMode="auto">
            <a:xfrm flipV="1">
              <a:off x="3246" y="2396"/>
              <a:ext cx="91" cy="41"/>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4419" name="Freeform 144"/>
            <p:cNvSpPr>
              <a:spLocks/>
            </p:cNvSpPr>
            <p:nvPr/>
          </p:nvSpPr>
          <p:spPr bwMode="auto">
            <a:xfrm>
              <a:off x="3243" y="2419"/>
              <a:ext cx="13" cy="13"/>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4420" name="Freeform 145"/>
            <p:cNvSpPr>
              <a:spLocks/>
            </p:cNvSpPr>
            <p:nvPr/>
          </p:nvSpPr>
          <p:spPr bwMode="auto">
            <a:xfrm>
              <a:off x="3327" y="2424"/>
              <a:ext cx="14" cy="12"/>
            </a:xfrm>
            <a:custGeom>
              <a:avLst/>
              <a:gdLst>
                <a:gd name="T0" fmla="*/ 0 w 48"/>
                <a:gd name="T1" fmla="*/ 0 h 48"/>
                <a:gd name="T2" fmla="*/ 0 w 48"/>
                <a:gd name="T3" fmla="*/ 0 h 48"/>
                <a:gd name="T4" fmla="*/ 0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14421" name="AutoShape 146"/>
            <p:cNvSpPr>
              <a:spLocks noChangeArrowheads="1"/>
            </p:cNvSpPr>
            <p:nvPr/>
          </p:nvSpPr>
          <p:spPr bwMode="auto">
            <a:xfrm>
              <a:off x="2680" y="2655"/>
              <a:ext cx="132" cy="12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p:spPr>
          <p:txBody>
            <a:bodyPr wrap="none" anchor="ctr"/>
            <a:lstStyle/>
            <a:p>
              <a:endParaRPr lang="vi-VN"/>
            </a:p>
          </p:txBody>
        </p:sp>
        <p:sp>
          <p:nvSpPr>
            <p:cNvPr id="14422" name="Oval 147"/>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23" name="Oval 148"/>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4424" name="Text Box 149"/>
            <p:cNvSpPr txBox="1">
              <a:spLocks noChangeArrowheads="1"/>
            </p:cNvSpPr>
            <p:nvPr/>
          </p:nvSpPr>
          <p:spPr bwMode="auto">
            <a:xfrm>
              <a:off x="3600" y="2448"/>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a:latin typeface="Arial" panose="020B0604020202020204" pitchFamily="34" charset="0"/>
                </a:rPr>
                <a:t>-</a:t>
              </a:r>
            </a:p>
          </p:txBody>
        </p:sp>
        <p:sp>
          <p:nvSpPr>
            <p:cNvPr id="14425" name="Text Box 150"/>
            <p:cNvSpPr txBox="1">
              <a:spLocks noChangeArrowheads="1"/>
            </p:cNvSpPr>
            <p:nvPr/>
          </p:nvSpPr>
          <p:spPr bwMode="auto">
            <a:xfrm>
              <a:off x="2736" y="2448"/>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a:latin typeface="Arial" panose="020B0604020202020204" pitchFamily="34" charset="0"/>
                </a:rPr>
                <a:t>+</a:t>
              </a:r>
            </a:p>
          </p:txBody>
        </p:sp>
      </p:grpSp>
      <p:sp>
        <p:nvSpPr>
          <p:cNvPr id="14350" name="Line 151"/>
          <p:cNvSpPr>
            <a:spLocks noChangeShapeType="1"/>
          </p:cNvSpPr>
          <p:nvPr/>
        </p:nvSpPr>
        <p:spPr bwMode="auto">
          <a:xfrm flipV="1">
            <a:off x="6553200" y="3048000"/>
            <a:ext cx="1524000" cy="99060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51" name="Line 152"/>
          <p:cNvSpPr>
            <a:spLocks noChangeShapeType="1"/>
          </p:cNvSpPr>
          <p:nvPr/>
        </p:nvSpPr>
        <p:spPr bwMode="auto">
          <a:xfrm>
            <a:off x="6553200" y="4005264"/>
            <a:ext cx="1143000" cy="1176337"/>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52" name="Line 153"/>
          <p:cNvSpPr>
            <a:spLocks noChangeShapeType="1"/>
          </p:cNvSpPr>
          <p:nvPr/>
        </p:nvSpPr>
        <p:spPr bwMode="auto">
          <a:xfrm>
            <a:off x="8382000" y="1524000"/>
            <a:ext cx="1600200"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53" name="Line 154"/>
          <p:cNvSpPr>
            <a:spLocks noChangeShapeType="1"/>
          </p:cNvSpPr>
          <p:nvPr/>
        </p:nvSpPr>
        <p:spPr bwMode="auto">
          <a:xfrm flipH="1">
            <a:off x="9982200" y="1524000"/>
            <a:ext cx="0" cy="365760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54" name="Line 155"/>
          <p:cNvSpPr>
            <a:spLocks noChangeShapeType="1"/>
          </p:cNvSpPr>
          <p:nvPr/>
        </p:nvSpPr>
        <p:spPr bwMode="auto">
          <a:xfrm>
            <a:off x="9296400" y="5148263"/>
            <a:ext cx="685800"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55" name="Line 156"/>
          <p:cNvSpPr>
            <a:spLocks noChangeShapeType="1"/>
          </p:cNvSpPr>
          <p:nvPr/>
        </p:nvSpPr>
        <p:spPr bwMode="auto">
          <a:xfrm flipV="1">
            <a:off x="2362200" y="1509714"/>
            <a:ext cx="0" cy="2452687"/>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4356" name="Line 157"/>
          <p:cNvSpPr>
            <a:spLocks noChangeShapeType="1"/>
          </p:cNvSpPr>
          <p:nvPr/>
        </p:nvSpPr>
        <p:spPr bwMode="auto">
          <a:xfrm flipH="1">
            <a:off x="2362200" y="1524000"/>
            <a:ext cx="3581400" cy="0"/>
          </a:xfrm>
          <a:prstGeom prst="line">
            <a:avLst/>
          </a:prstGeom>
          <a:noFill/>
          <a:ln w="38100">
            <a:solidFill>
              <a:srgbClr val="FF9900"/>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10" name="Group 160"/>
          <p:cNvGrpSpPr>
            <a:grpSpLocks/>
          </p:cNvGrpSpPr>
          <p:nvPr/>
        </p:nvGrpSpPr>
        <p:grpSpPr bwMode="auto">
          <a:xfrm rot="20550107">
            <a:off x="8058150" y="4176713"/>
            <a:ext cx="939800" cy="635000"/>
            <a:chOff x="1680" y="1440"/>
            <a:chExt cx="592" cy="400"/>
          </a:xfrm>
        </p:grpSpPr>
        <p:sp>
          <p:nvSpPr>
            <p:cNvPr id="14363" name="Oval 161"/>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p:spPr>
          <p:txBody>
            <a:bodyPr vert="eaVert"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endParaRPr lang="vi-VN" altLang="vi-VN" sz="1800">
                <a:latin typeface="Arial" panose="020B0604020202020204" pitchFamily="34" charset="0"/>
              </a:endParaRPr>
            </a:p>
          </p:txBody>
        </p:sp>
        <p:sp>
          <p:nvSpPr>
            <p:cNvPr id="14364" name="Line 162"/>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4365" name="Line 163"/>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475300" name="Oval 164"/>
          <p:cNvSpPr>
            <a:spLocks noChangeArrowheads="1"/>
          </p:cNvSpPr>
          <p:nvPr/>
        </p:nvSpPr>
        <p:spPr bwMode="auto">
          <a:xfrm>
            <a:off x="7696200" y="1905000"/>
            <a:ext cx="1371600" cy="1219200"/>
          </a:xfrm>
          <a:prstGeom prst="ellipse">
            <a:avLst/>
          </a:prstGeom>
          <a:gradFill rotWithShape="1">
            <a:gsLst>
              <a:gs pos="0">
                <a:srgbClr val="E3E300"/>
              </a:gs>
              <a:gs pos="100000">
                <a:srgbClr val="FFFF00">
                  <a:alpha val="0"/>
                </a:srgb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marL="342900" indent="-342900">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a:buClr>
                <a:schemeClr val="accent1"/>
              </a:buClr>
              <a:buFont typeface="Wingdings" panose="05000000000000000000" pitchFamily="2" charset="2"/>
              <a:buNone/>
            </a:pPr>
            <a:r>
              <a:rPr lang="en-US" altLang="vi-VN" sz="2600"/>
              <a:t>   </a:t>
            </a:r>
          </a:p>
        </p:txBody>
      </p:sp>
      <p:sp>
        <p:nvSpPr>
          <p:cNvPr id="475301" name="Text Box 165"/>
          <p:cNvSpPr txBox="1">
            <a:spLocks noChangeArrowheads="1"/>
          </p:cNvSpPr>
          <p:nvPr/>
        </p:nvSpPr>
        <p:spPr bwMode="auto">
          <a:xfrm>
            <a:off x="5410200" y="4419600"/>
            <a:ext cx="990600" cy="45720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dirty="0">
                <a:solidFill>
                  <a:schemeClr val="bg1"/>
                </a:solidFill>
                <a:latin typeface=".VnTime" panose="020B7200000000000000" pitchFamily="34" charset="0"/>
              </a:rPr>
              <a:t>0,51A</a:t>
            </a:r>
          </a:p>
        </p:txBody>
      </p:sp>
      <p:sp>
        <p:nvSpPr>
          <p:cNvPr id="475302" name="Text Box 166"/>
          <p:cNvSpPr txBox="1">
            <a:spLocks noChangeArrowheads="1"/>
          </p:cNvSpPr>
          <p:nvPr/>
        </p:nvSpPr>
        <p:spPr bwMode="auto">
          <a:xfrm>
            <a:off x="8458200" y="2581275"/>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a:solidFill>
                  <a:schemeClr val="bg1"/>
                </a:solidFill>
                <a:latin typeface=".VnTime" panose="020B7200000000000000" pitchFamily="34" charset="0"/>
              </a:rPr>
              <a:t> </a:t>
            </a:r>
            <a:r>
              <a:rPr lang="en-US" altLang="vi-VN" sz="1400">
                <a:latin typeface=".VnTime" panose="020B7200000000000000" pitchFamily="34" charset="0"/>
              </a:rPr>
              <a:t>6V-3W</a:t>
            </a:r>
          </a:p>
        </p:txBody>
      </p:sp>
      <p:sp>
        <p:nvSpPr>
          <p:cNvPr id="475307" name="Text Box 171"/>
          <p:cNvSpPr txBox="1">
            <a:spLocks noChangeArrowheads="1"/>
          </p:cNvSpPr>
          <p:nvPr/>
        </p:nvSpPr>
        <p:spPr bwMode="auto">
          <a:xfrm>
            <a:off x="7855896" y="5512800"/>
            <a:ext cx="914400" cy="64135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3600" dirty="0">
                <a:solidFill>
                  <a:schemeClr val="bg1"/>
                </a:solidFill>
                <a:latin typeface=".VnTime" panose="020B7200000000000000" pitchFamily="34" charset="0"/>
              </a:rPr>
              <a:t>6V</a:t>
            </a:r>
          </a:p>
        </p:txBody>
      </p:sp>
      <p:sp>
        <p:nvSpPr>
          <p:cNvPr id="167" name="Text Box 160"/>
          <p:cNvSpPr txBox="1">
            <a:spLocks noChangeArrowheads="1"/>
          </p:cNvSpPr>
          <p:nvPr/>
        </p:nvSpPr>
        <p:spPr bwMode="auto">
          <a:xfrm>
            <a:off x="2169353" y="376241"/>
            <a:ext cx="8647044" cy="83099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dirty="0">
                <a:cs typeface="Times New Roman" panose="02020603050405020304" pitchFamily="18" charset="0"/>
              </a:rPr>
              <a:t>Lần 2: với Đ2 (6V-3W), đóng công tắc, điều chỉnh biến trở để số chỉ của vôn kế đúng bằng số vôn ghi trên bóng đèn</a:t>
            </a:r>
          </a:p>
        </p:txBody>
      </p:sp>
    </p:spTree>
    <p:extLst>
      <p:ext uri="{BB962C8B-B14F-4D97-AF65-F5344CB8AC3E}">
        <p14:creationId xmlns:p14="http://schemas.microsoft.com/office/powerpoint/2010/main" val="3532542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67"/>
                                        </p:tgtEl>
                                        <p:attrNameLst>
                                          <p:attrName>style.visibility</p:attrName>
                                        </p:attrNameLst>
                                      </p:cBhvr>
                                      <p:to>
                                        <p:strVal val="visible"/>
                                      </p:to>
                                    </p:set>
                                    <p:anim calcmode="lin" valueType="num">
                                      <p:cBhvr>
                                        <p:cTn id="7" dur="500" fill="hold"/>
                                        <p:tgtEl>
                                          <p:spTgt spid="167"/>
                                        </p:tgtEl>
                                        <p:attrNameLst>
                                          <p:attrName>ppt_w</p:attrName>
                                        </p:attrNameLst>
                                      </p:cBhvr>
                                      <p:tavLst>
                                        <p:tav tm="0">
                                          <p:val>
                                            <p:fltVal val="0"/>
                                          </p:val>
                                        </p:tav>
                                        <p:tav tm="100000">
                                          <p:val>
                                            <p:strVal val="#ppt_w"/>
                                          </p:val>
                                        </p:tav>
                                      </p:tavLst>
                                    </p:anim>
                                    <p:anim calcmode="lin" valueType="num">
                                      <p:cBhvr>
                                        <p:cTn id="8" dur="500" fill="hold"/>
                                        <p:tgtEl>
                                          <p:spTgt spid="167"/>
                                        </p:tgtEl>
                                        <p:attrNameLst>
                                          <p:attrName>ppt_h</p:attrName>
                                        </p:attrNameLst>
                                      </p:cBhvr>
                                      <p:tavLst>
                                        <p:tav tm="0">
                                          <p:val>
                                            <p:fltVal val="0"/>
                                          </p:val>
                                        </p:tav>
                                        <p:tav tm="100000">
                                          <p:val>
                                            <p:strVal val="#ppt_h"/>
                                          </p:val>
                                        </p:tav>
                                      </p:tavLst>
                                    </p:anim>
                                    <p:animEffect transition="in" filter="fade">
                                      <p:cBhvr>
                                        <p:cTn id="9" dur="500"/>
                                        <p:tgtEl>
                                          <p:spTgt spid="16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75302"/>
                                        </p:tgtEl>
                                        <p:attrNameLst>
                                          <p:attrName>style.visibility</p:attrName>
                                        </p:attrNameLst>
                                      </p:cBhvr>
                                      <p:to>
                                        <p:strVal val="visible"/>
                                      </p:to>
                                    </p:set>
                                    <p:anim calcmode="lin" valueType="num">
                                      <p:cBhvr>
                                        <p:cTn id="14" dur="500" fill="hold"/>
                                        <p:tgtEl>
                                          <p:spTgt spid="475302"/>
                                        </p:tgtEl>
                                        <p:attrNameLst>
                                          <p:attrName>ppt_w</p:attrName>
                                        </p:attrNameLst>
                                      </p:cBhvr>
                                      <p:tavLst>
                                        <p:tav tm="0">
                                          <p:val>
                                            <p:fltVal val="0"/>
                                          </p:val>
                                        </p:tav>
                                        <p:tav tm="100000">
                                          <p:val>
                                            <p:strVal val="#ppt_w"/>
                                          </p:val>
                                        </p:tav>
                                      </p:tavLst>
                                    </p:anim>
                                    <p:anim calcmode="lin" valueType="num">
                                      <p:cBhvr>
                                        <p:cTn id="15" dur="500" fill="hold"/>
                                        <p:tgtEl>
                                          <p:spTgt spid="475302"/>
                                        </p:tgtEl>
                                        <p:attrNameLst>
                                          <p:attrName>ppt_h</p:attrName>
                                        </p:attrNameLst>
                                      </p:cBhvr>
                                      <p:tavLst>
                                        <p:tav tm="0">
                                          <p:val>
                                            <p:fltVal val="0"/>
                                          </p:val>
                                        </p:tav>
                                        <p:tav tm="100000">
                                          <p:val>
                                            <p:strVal val="#ppt_h"/>
                                          </p:val>
                                        </p:tav>
                                      </p:tavLst>
                                    </p:anim>
                                    <p:animEffect transition="in" filter="fade">
                                      <p:cBhvr>
                                        <p:cTn id="16" dur="500"/>
                                        <p:tgtEl>
                                          <p:spTgt spid="47530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475138"/>
                                        </p:tgtEl>
                                        <p:attrNameLst>
                                          <p:attrName>style.visibility</p:attrName>
                                        </p:attrNameLst>
                                      </p:cBhvr>
                                      <p:to>
                                        <p:strVal val="visible"/>
                                      </p:to>
                                    </p:set>
                                    <p:animEffect transition="in" filter="fade">
                                      <p:cBhvr>
                                        <p:cTn id="21" dur="1000"/>
                                        <p:tgtEl>
                                          <p:spTgt spid="475138"/>
                                        </p:tgtEl>
                                      </p:cBhvr>
                                    </p:animEffect>
                                  </p:childTnLst>
                                </p:cTn>
                              </p:par>
                              <p:par>
                                <p:cTn id="22" presetID="10" presetClass="exit" presetSubtype="0" fill="hold" nodeType="withEffect">
                                  <p:stCondLst>
                                    <p:cond delay="0"/>
                                  </p:stCondLst>
                                  <p:childTnLst>
                                    <p:animEffect transition="out" filter="fade">
                                      <p:cBhvr>
                                        <p:cTn id="23" dur="1000"/>
                                        <p:tgtEl>
                                          <p:spTgt spid="475165"/>
                                        </p:tgtEl>
                                      </p:cBhvr>
                                    </p:animEffect>
                                    <p:set>
                                      <p:cBhvr>
                                        <p:cTn id="24" dur="1" fill="hold">
                                          <p:stCondLst>
                                            <p:cond delay="999"/>
                                          </p:stCondLst>
                                        </p:cTn>
                                        <p:tgtEl>
                                          <p:spTgt spid="475165"/>
                                        </p:tgtEl>
                                        <p:attrNameLst>
                                          <p:attrName>style.visibility</p:attrName>
                                        </p:attrNameLst>
                                      </p:cBhvr>
                                      <p:to>
                                        <p:strVal val="hidden"/>
                                      </p:to>
                                    </p:set>
                                  </p:childTnLst>
                                </p:cTn>
                              </p:par>
                            </p:childTnLst>
                          </p:cTn>
                        </p:par>
                        <p:par>
                          <p:cTn id="25" fill="hold" nodeType="afterGroup">
                            <p:stCondLst>
                              <p:cond delay="1000"/>
                            </p:stCondLst>
                            <p:childTnLst>
                              <p:par>
                                <p:cTn id="26" presetID="8" presetClass="emph" presetSubtype="0" fill="hold" nodeType="afterEffect">
                                  <p:stCondLst>
                                    <p:cond delay="0"/>
                                  </p:stCondLst>
                                  <p:childTnLst>
                                    <p:animRot by="3480000">
                                      <p:cBhvr>
                                        <p:cTn id="27" dur="2000" fill="hold"/>
                                        <p:tgtEl>
                                          <p:spTgt spid="8"/>
                                        </p:tgtEl>
                                        <p:attrNameLst>
                                          <p:attrName>r</p:attrName>
                                        </p:attrNameLst>
                                      </p:cBhvr>
                                    </p:animRot>
                                  </p:childTnLst>
                                </p:cTn>
                              </p:par>
                              <p:par>
                                <p:cTn id="28" presetID="8" presetClass="emph" presetSubtype="0" fill="hold" nodeType="withEffect">
                                  <p:stCondLst>
                                    <p:cond delay="0"/>
                                  </p:stCondLst>
                                  <p:childTnLst>
                                    <p:animRot by="9300000">
                                      <p:cBhvr>
                                        <p:cTn id="29" dur="2000" fill="hold"/>
                                        <p:tgtEl>
                                          <p:spTgt spid="10"/>
                                        </p:tgtEl>
                                        <p:attrNameLst>
                                          <p:attrName>r</p:attrName>
                                        </p:attrNameLst>
                                      </p:cBhvr>
                                    </p:animRot>
                                  </p:childTnLst>
                                </p:cTn>
                              </p:par>
                              <p:par>
                                <p:cTn id="30" presetID="55" presetClass="entr" presetSubtype="0" fill="hold" grpId="0" nodeType="withEffect">
                                  <p:stCondLst>
                                    <p:cond delay="0"/>
                                  </p:stCondLst>
                                  <p:childTnLst>
                                    <p:set>
                                      <p:cBhvr>
                                        <p:cTn id="31" dur="1" fill="hold">
                                          <p:stCondLst>
                                            <p:cond delay="0"/>
                                          </p:stCondLst>
                                        </p:cTn>
                                        <p:tgtEl>
                                          <p:spTgt spid="475300"/>
                                        </p:tgtEl>
                                        <p:attrNameLst>
                                          <p:attrName>style.visibility</p:attrName>
                                        </p:attrNameLst>
                                      </p:cBhvr>
                                      <p:to>
                                        <p:strVal val="visible"/>
                                      </p:to>
                                    </p:set>
                                    <p:anim calcmode="lin" valueType="num">
                                      <p:cBhvr>
                                        <p:cTn id="32" dur="1000" fill="hold"/>
                                        <p:tgtEl>
                                          <p:spTgt spid="475300"/>
                                        </p:tgtEl>
                                        <p:attrNameLst>
                                          <p:attrName>ppt_w</p:attrName>
                                        </p:attrNameLst>
                                      </p:cBhvr>
                                      <p:tavLst>
                                        <p:tav tm="0">
                                          <p:val>
                                            <p:strVal val="#ppt_w*0.70"/>
                                          </p:val>
                                        </p:tav>
                                        <p:tav tm="100000">
                                          <p:val>
                                            <p:strVal val="#ppt_w"/>
                                          </p:val>
                                        </p:tav>
                                      </p:tavLst>
                                    </p:anim>
                                    <p:anim calcmode="lin" valueType="num">
                                      <p:cBhvr>
                                        <p:cTn id="33" dur="1000" fill="hold"/>
                                        <p:tgtEl>
                                          <p:spTgt spid="475300"/>
                                        </p:tgtEl>
                                        <p:attrNameLst>
                                          <p:attrName>ppt_h</p:attrName>
                                        </p:attrNameLst>
                                      </p:cBhvr>
                                      <p:tavLst>
                                        <p:tav tm="0">
                                          <p:val>
                                            <p:strVal val="#ppt_h"/>
                                          </p:val>
                                        </p:tav>
                                        <p:tav tm="100000">
                                          <p:val>
                                            <p:strVal val="#ppt_h"/>
                                          </p:val>
                                        </p:tav>
                                      </p:tavLst>
                                    </p:anim>
                                    <p:animEffect transition="in" filter="fade">
                                      <p:cBhvr>
                                        <p:cTn id="34" dur="1000"/>
                                        <p:tgtEl>
                                          <p:spTgt spid="47530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8" presetClass="entr" presetSubtype="16" fill="hold" grpId="0" nodeType="clickEffect">
                                  <p:stCondLst>
                                    <p:cond delay="0"/>
                                  </p:stCondLst>
                                  <p:childTnLst>
                                    <p:set>
                                      <p:cBhvr>
                                        <p:cTn id="38" dur="1" fill="hold">
                                          <p:stCondLst>
                                            <p:cond delay="0"/>
                                          </p:stCondLst>
                                        </p:cTn>
                                        <p:tgtEl>
                                          <p:spTgt spid="475307">
                                            <p:bg/>
                                          </p:spTgt>
                                        </p:tgtEl>
                                        <p:attrNameLst>
                                          <p:attrName>style.visibility</p:attrName>
                                        </p:attrNameLst>
                                      </p:cBhvr>
                                      <p:to>
                                        <p:strVal val="visible"/>
                                      </p:to>
                                    </p:set>
                                    <p:animEffect transition="in" filter="diamond(in)">
                                      <p:cBhvr>
                                        <p:cTn id="39" dur="500"/>
                                        <p:tgtEl>
                                          <p:spTgt spid="475307">
                                            <p:bg/>
                                          </p:spTgt>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0" fill="hold" grpId="0" nodeType="clickEffect">
                                  <p:stCondLst>
                                    <p:cond delay="0"/>
                                  </p:stCondLst>
                                  <p:childTnLst>
                                    <p:set>
                                      <p:cBhvr>
                                        <p:cTn id="43" dur="1" fill="hold">
                                          <p:stCondLst>
                                            <p:cond delay="0"/>
                                          </p:stCondLst>
                                        </p:cTn>
                                        <p:tgtEl>
                                          <p:spTgt spid="475301"/>
                                        </p:tgtEl>
                                        <p:attrNameLst>
                                          <p:attrName>style.visibility</p:attrName>
                                        </p:attrNameLst>
                                      </p:cBhvr>
                                      <p:to>
                                        <p:strVal val="visible"/>
                                      </p:to>
                                    </p:set>
                                    <p:anim calcmode="lin" valueType="num">
                                      <p:cBhvr>
                                        <p:cTn id="44" dur="500" fill="hold"/>
                                        <p:tgtEl>
                                          <p:spTgt spid="475301"/>
                                        </p:tgtEl>
                                        <p:attrNameLst>
                                          <p:attrName>ppt_w</p:attrName>
                                        </p:attrNameLst>
                                      </p:cBhvr>
                                      <p:tavLst>
                                        <p:tav tm="0">
                                          <p:val>
                                            <p:fltVal val="0"/>
                                          </p:val>
                                        </p:tav>
                                        <p:tav tm="100000">
                                          <p:val>
                                            <p:strVal val="#ppt_w"/>
                                          </p:val>
                                        </p:tav>
                                      </p:tavLst>
                                    </p:anim>
                                    <p:anim calcmode="lin" valueType="num">
                                      <p:cBhvr>
                                        <p:cTn id="45" dur="500" fill="hold"/>
                                        <p:tgtEl>
                                          <p:spTgt spid="475301"/>
                                        </p:tgtEl>
                                        <p:attrNameLst>
                                          <p:attrName>ppt_h</p:attrName>
                                        </p:attrNameLst>
                                      </p:cBhvr>
                                      <p:tavLst>
                                        <p:tav tm="0">
                                          <p:val>
                                            <p:fltVal val="0"/>
                                          </p:val>
                                        </p:tav>
                                        <p:tav tm="100000">
                                          <p:val>
                                            <p:strVal val="#ppt_h"/>
                                          </p:val>
                                        </p:tav>
                                      </p:tavLst>
                                    </p:anim>
                                    <p:animEffect transition="in" filter="fade">
                                      <p:cBhvr>
                                        <p:cTn id="46" dur="500"/>
                                        <p:tgtEl>
                                          <p:spTgt spid="4753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5300" grpId="0" animBg="1"/>
      <p:bldP spid="475301" grpId="0" animBg="1"/>
      <p:bldP spid="475302" grpId="0"/>
      <p:bldP spid="475307" grpId="0" uiExpand="1" build="allAtOnce" animBg="1"/>
      <p:bldP spid="16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sp>
        <p:nvSpPr>
          <p:cNvPr id="78" name="Rectangle 77"/>
          <p:cNvSpPr>
            <a:spLocks noChangeArrowheads="1"/>
          </p:cNvSpPr>
          <p:nvPr/>
        </p:nvSpPr>
        <p:spPr bwMode="auto">
          <a:xfrm>
            <a:off x="911135" y="658814"/>
            <a:ext cx="42291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buFont typeface="Calibri" panose="020F0502020204030204" pitchFamily="34" charset="0"/>
              <a:buNone/>
            </a:pPr>
            <a:r>
              <a:rPr lang="en-US" altLang="vi-VN" sz="2000" dirty="0">
                <a:solidFill>
                  <a:srgbClr val="0000FF"/>
                </a:solidFill>
                <a:latin typeface="Tahoma" panose="020B0604030504040204" pitchFamily="34" charset="0"/>
                <a:cs typeface="Times New Roman" panose="02020603050405020304" pitchFamily="18" charset="0"/>
              </a:rPr>
              <a:t>1/. Thí nghiệm: hình 12.2 </a:t>
            </a:r>
          </a:p>
        </p:txBody>
      </p:sp>
      <p:sp>
        <p:nvSpPr>
          <p:cNvPr id="12" name="Text Box 10"/>
          <p:cNvSpPr txBox="1">
            <a:spLocks noChangeArrowheads="1"/>
          </p:cNvSpPr>
          <p:nvPr/>
        </p:nvSpPr>
        <p:spPr bwMode="auto">
          <a:xfrm>
            <a:off x="911135" y="271016"/>
            <a:ext cx="8219803" cy="387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tabLst>
                <a:tab pos="3657600" algn="ctr"/>
              </a:tabLst>
              <a:defRPr sz="2200">
                <a:solidFill>
                  <a:schemeClr val="tx1"/>
                </a:solidFill>
                <a:latin typeface="Times New Roman" panose="02020603050405020304" pitchFamily="18" charset="0"/>
              </a:defRPr>
            </a:lvl1pPr>
            <a:lvl2pPr marL="742950" indent="-285750">
              <a:tabLst>
                <a:tab pos="3657600" algn="ctr"/>
              </a:tabLst>
              <a:defRPr sz="2200">
                <a:solidFill>
                  <a:schemeClr val="tx1"/>
                </a:solidFill>
                <a:latin typeface="Times New Roman" panose="02020603050405020304" pitchFamily="18" charset="0"/>
              </a:defRPr>
            </a:lvl2pPr>
            <a:lvl3pPr marL="1143000" indent="-228600">
              <a:tabLst>
                <a:tab pos="3657600" algn="ctr"/>
              </a:tabLst>
              <a:defRPr sz="2200">
                <a:solidFill>
                  <a:schemeClr val="tx1"/>
                </a:solidFill>
                <a:latin typeface="Times New Roman" panose="02020603050405020304" pitchFamily="18" charset="0"/>
              </a:defRPr>
            </a:lvl3pPr>
            <a:lvl4pPr marL="1600200" indent="-228600">
              <a:tabLst>
                <a:tab pos="3657600" algn="ctr"/>
              </a:tabLst>
              <a:defRPr sz="2200">
                <a:solidFill>
                  <a:schemeClr val="tx1"/>
                </a:solidFill>
                <a:latin typeface="Times New Roman" panose="02020603050405020304" pitchFamily="18" charset="0"/>
              </a:defRPr>
            </a:lvl4pPr>
            <a:lvl5pPr marL="2057400" indent="-228600">
              <a:tabLst>
                <a:tab pos="3657600" algn="ctr"/>
              </a:tabLst>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9pPr>
          </a:lstStyle>
          <a:p>
            <a:pPr eaLnBrk="1" hangingPunct="1">
              <a:lnSpc>
                <a:spcPct val="80000"/>
              </a:lnSpc>
            </a:pPr>
            <a:r>
              <a:rPr lang="en-US" altLang="vi-VN" sz="2400" b="1" dirty="0">
                <a:solidFill>
                  <a:srgbClr val="FF0000"/>
                </a:solidFill>
              </a:rPr>
              <a:t>II. CÔNG THỨC TÍNH CÔNG SUẤT ĐIỆN                                           </a:t>
            </a:r>
          </a:p>
        </p:txBody>
      </p:sp>
      <p:sp>
        <p:nvSpPr>
          <p:cNvPr id="28" name="Rectangle 27"/>
          <p:cNvSpPr>
            <a:spLocks noChangeArrowheads="1"/>
          </p:cNvSpPr>
          <p:nvPr/>
        </p:nvSpPr>
        <p:spPr bwMode="auto">
          <a:xfrm>
            <a:off x="1355566" y="1150939"/>
            <a:ext cx="42291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buFont typeface="Calibri" panose="020F0502020204030204" pitchFamily="34" charset="0"/>
              <a:buNone/>
            </a:pPr>
            <a:r>
              <a:rPr lang="en-US" altLang="vi-VN" sz="2000" dirty="0">
                <a:solidFill>
                  <a:srgbClr val="0000FF"/>
                </a:solidFill>
                <a:latin typeface="Tahoma" panose="020B0604030504040204" pitchFamily="34" charset="0"/>
                <a:cs typeface="Times New Roman" panose="02020603050405020304" pitchFamily="18" charset="0"/>
              </a:rPr>
              <a:t>Bảng 2:</a:t>
            </a:r>
          </a:p>
        </p:txBody>
      </p:sp>
      <p:graphicFrame>
        <p:nvGraphicFramePr>
          <p:cNvPr id="29" name="Group 179"/>
          <p:cNvGraphicFramePr>
            <a:graphicFrameLocks noGrp="1"/>
          </p:cNvGraphicFramePr>
          <p:nvPr>
            <p:extLst>
              <p:ext uri="{D42A27DB-BD31-4B8C-83A1-F6EECF244321}">
                <p14:modId xmlns:p14="http://schemas.microsoft.com/office/powerpoint/2010/main" val="4076702125"/>
              </p:ext>
            </p:extLst>
          </p:nvPr>
        </p:nvGraphicFramePr>
        <p:xfrm>
          <a:off x="1365563" y="1709530"/>
          <a:ext cx="8547063" cy="2297960"/>
        </p:xfrm>
        <a:graphic>
          <a:graphicData uri="http://schemas.openxmlformats.org/drawingml/2006/table">
            <a:tbl>
              <a:tblPr/>
              <a:tblGrid>
                <a:gridCol w="1404141">
                  <a:extLst>
                    <a:ext uri="{9D8B030D-6E8A-4147-A177-3AD203B41FA5}">
                      <a16:colId xmlns:a16="http://schemas.microsoft.com/office/drawing/2014/main" val="20000"/>
                    </a:ext>
                  </a:extLst>
                </a:gridCol>
                <a:gridCol w="1749287">
                  <a:extLst>
                    <a:ext uri="{9D8B030D-6E8A-4147-A177-3AD203B41FA5}">
                      <a16:colId xmlns:a16="http://schemas.microsoft.com/office/drawing/2014/main" val="20001"/>
                    </a:ext>
                  </a:extLst>
                </a:gridCol>
                <a:gridCol w="2027583">
                  <a:extLst>
                    <a:ext uri="{9D8B030D-6E8A-4147-A177-3AD203B41FA5}">
                      <a16:colId xmlns:a16="http://schemas.microsoft.com/office/drawing/2014/main" val="20002"/>
                    </a:ext>
                  </a:extLst>
                </a:gridCol>
                <a:gridCol w="1577009">
                  <a:extLst>
                    <a:ext uri="{9D8B030D-6E8A-4147-A177-3AD203B41FA5}">
                      <a16:colId xmlns:a16="http://schemas.microsoft.com/office/drawing/2014/main" val="20003"/>
                    </a:ext>
                  </a:extLst>
                </a:gridCol>
                <a:gridCol w="1789043">
                  <a:extLst>
                    <a:ext uri="{9D8B030D-6E8A-4147-A177-3AD203B41FA5}">
                      <a16:colId xmlns:a16="http://schemas.microsoft.com/office/drawing/2014/main" val="20004"/>
                    </a:ext>
                  </a:extLst>
                </a:gridCol>
              </a:tblGrid>
              <a:tr h="424144">
                <a:tc row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Số liệu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Lần</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 TN</a:t>
                      </a:r>
                      <a:endParaRPr kumimoji="0" lang="en-US" sz="2000" b="0" i="0" u="none" strike="noStrike" cap="none" normalizeH="0" baseline="0" dirty="0">
                        <a:ln>
                          <a:noFill/>
                        </a:ln>
                        <a:solidFill>
                          <a:srgbClr val="0000FF"/>
                        </a:solidFill>
                        <a:effectLst/>
                        <a:latin typeface="Arial" charset="0"/>
                      </a:endParaRP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a:ln>
                            <a:noFill/>
                          </a:ln>
                          <a:solidFill>
                            <a:srgbClr val="0000FF"/>
                          </a:solidFill>
                          <a:effectLst/>
                          <a:latin typeface="Times New Roman" pitchFamily="18" charset="0"/>
                        </a:rPr>
                        <a:t>Số ghi trên bóng đèn</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rowSpan="2">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a:ln>
                            <a:noFill/>
                          </a:ln>
                          <a:solidFill>
                            <a:srgbClr val="0000FF"/>
                          </a:solidFill>
                          <a:effectLst/>
                          <a:latin typeface="Times New Roman" pitchFamily="18" charset="0"/>
                        </a:rPr>
                        <a:t>Cđdđ đo được (A)</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a:ln>
                            <a:noFill/>
                          </a:ln>
                          <a:solidFill>
                            <a:srgbClr val="0000FF"/>
                          </a:solidFill>
                          <a:effectLst/>
                          <a:latin typeface="Times New Roman" pitchFamily="18" charset="0"/>
                        </a:rPr>
                        <a:t>Tích U.I</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7004">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a:ln>
                            <a:noFill/>
                          </a:ln>
                          <a:solidFill>
                            <a:srgbClr val="0000FF"/>
                          </a:solidFill>
                          <a:effectLst/>
                          <a:latin typeface="Times New Roman" pitchFamily="18" charset="0"/>
                        </a:rPr>
                        <a:t>Công suất (w)</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a:ln>
                            <a:noFill/>
                          </a:ln>
                          <a:solidFill>
                            <a:srgbClr val="0000FF"/>
                          </a:solidFill>
                          <a:effectLst/>
                          <a:latin typeface="Times New Roman" pitchFamily="18" charset="0"/>
                        </a:rPr>
                        <a:t>Hiệu điện thế (V)</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646097">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1" u="none" strike="noStrike" cap="none" normalizeH="0" baseline="0" dirty="0">
                          <a:ln>
                            <a:noFill/>
                          </a:ln>
                          <a:solidFill>
                            <a:schemeClr val="tx1"/>
                          </a:solidFill>
                          <a:effectLst/>
                          <a:latin typeface="Times New Roman" pitchFamily="18" charset="0"/>
                        </a:rPr>
                        <a:t>đèn 1</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a:ln>
                            <a:noFill/>
                          </a:ln>
                          <a:solidFill>
                            <a:schemeClr val="accent1">
                              <a:lumMod val="50000"/>
                            </a:schemeClr>
                          </a:solidFill>
                          <a:effectLst/>
                          <a:latin typeface="Times New Roman" pitchFamily="18" charset="0"/>
                        </a:rPr>
                        <a:t>5</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a:ln>
                            <a:noFill/>
                          </a:ln>
                          <a:solidFill>
                            <a:srgbClr val="FF0000"/>
                          </a:solidFill>
                          <a:effectLst/>
                          <a:latin typeface="Times New Roman" pitchFamily="18" charset="0"/>
                        </a:rPr>
                        <a:t>6</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a:ln>
                            <a:noFill/>
                          </a:ln>
                          <a:solidFill>
                            <a:srgbClr val="FF0000"/>
                          </a:solidFill>
                          <a:effectLst/>
                          <a:latin typeface="Times New Roman" pitchFamily="18" charset="0"/>
                        </a:rPr>
                        <a:t>0,82</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000" b="1" i="0" u="none" strike="noStrike" cap="none" normalizeH="0" baseline="0" dirty="0">
                        <a:ln>
                          <a:noFill/>
                        </a:ln>
                        <a:solidFill>
                          <a:schemeClr val="tx1"/>
                        </a:solidFill>
                        <a:effectLst/>
                        <a:latin typeface="Times New Roman" pitchFamily="18" charset="0"/>
                      </a:endParaRP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6097">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1" u="none" strike="noStrike" cap="none" normalizeH="0" baseline="0" dirty="0">
                          <a:ln>
                            <a:noFill/>
                          </a:ln>
                          <a:solidFill>
                            <a:schemeClr val="tx1"/>
                          </a:solidFill>
                          <a:effectLst/>
                          <a:latin typeface="Times New Roman" pitchFamily="18" charset="0"/>
                        </a:rPr>
                        <a:t>đèn 2</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a:ln>
                            <a:noFill/>
                          </a:ln>
                          <a:solidFill>
                            <a:schemeClr val="accent1">
                              <a:lumMod val="50000"/>
                            </a:schemeClr>
                          </a:solidFill>
                          <a:effectLst/>
                          <a:latin typeface="Times New Roman" pitchFamily="18" charset="0"/>
                        </a:rPr>
                        <a:t>3</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a:ln>
                            <a:noFill/>
                          </a:ln>
                          <a:solidFill>
                            <a:srgbClr val="FF0000"/>
                          </a:solidFill>
                          <a:effectLst/>
                          <a:latin typeface="Times New Roman" pitchFamily="18" charset="0"/>
                        </a:rPr>
                        <a:t>6</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a:ln>
                            <a:noFill/>
                          </a:ln>
                          <a:solidFill>
                            <a:srgbClr val="FF0000"/>
                          </a:solidFill>
                          <a:effectLst/>
                          <a:latin typeface="Times New Roman" pitchFamily="18" charset="0"/>
                        </a:rPr>
                        <a:t>0,51</a:t>
                      </a: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endParaRPr kumimoji="0" lang="en-US" sz="2000" b="1" i="0" u="none" strike="noStrike" cap="none" normalizeH="0" baseline="0" dirty="0">
                        <a:ln>
                          <a:noFill/>
                        </a:ln>
                        <a:solidFill>
                          <a:schemeClr val="tx1"/>
                        </a:solidFill>
                        <a:effectLst/>
                        <a:latin typeface="Times New Roman" pitchFamily="18" charset="0"/>
                      </a:endParaRPr>
                    </a:p>
                  </a:txBody>
                  <a:tcPr marT="45683" marB="456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30" name="Line 174"/>
          <p:cNvSpPr>
            <a:spLocks noChangeShapeType="1"/>
          </p:cNvSpPr>
          <p:nvPr/>
        </p:nvSpPr>
        <p:spPr bwMode="auto">
          <a:xfrm>
            <a:off x="1371599" y="1709530"/>
            <a:ext cx="1345097" cy="99391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1" name="Text Box 183"/>
          <p:cNvSpPr txBox="1">
            <a:spLocks noChangeArrowheads="1"/>
          </p:cNvSpPr>
          <p:nvPr/>
        </p:nvSpPr>
        <p:spPr bwMode="auto">
          <a:xfrm>
            <a:off x="8438788" y="2703444"/>
            <a:ext cx="692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sz="2000" b="1" dirty="0">
                <a:solidFill>
                  <a:srgbClr val="0000FF"/>
                </a:solidFill>
              </a:rPr>
              <a:t> 4,92</a:t>
            </a:r>
          </a:p>
        </p:txBody>
      </p:sp>
      <p:sp>
        <p:nvSpPr>
          <p:cNvPr id="32" name="Text Box 184"/>
          <p:cNvSpPr txBox="1">
            <a:spLocks noChangeArrowheads="1"/>
          </p:cNvSpPr>
          <p:nvPr/>
        </p:nvSpPr>
        <p:spPr bwMode="auto">
          <a:xfrm>
            <a:off x="8502288" y="3468205"/>
            <a:ext cx="6286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sz="2000" b="1" dirty="0">
                <a:solidFill>
                  <a:srgbClr val="0000FF"/>
                </a:solidFill>
              </a:rPr>
              <a:t>3,06</a:t>
            </a:r>
          </a:p>
        </p:txBody>
      </p:sp>
      <p:sp>
        <p:nvSpPr>
          <p:cNvPr id="33" name="Text Box 13"/>
          <p:cNvSpPr txBox="1">
            <a:spLocks noChangeArrowheads="1"/>
          </p:cNvSpPr>
          <p:nvPr/>
        </p:nvSpPr>
        <p:spPr bwMode="auto">
          <a:xfrm>
            <a:off x="1258957" y="4166031"/>
            <a:ext cx="8653670" cy="7078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a:solidFill>
                  <a:srgbClr val="FF0000"/>
                </a:solidFill>
              </a:rPr>
              <a:t>C4:</a:t>
            </a:r>
            <a:r>
              <a:rPr lang="en-US" altLang="vi-VN" sz="2000"/>
              <a:t> Từ các số liệu của bảng 2, hãy tính tích UI đối với mỗi bóng đèn và so sánh tích này với công suất định mức của đèn đó khi bỏ qua sai số của phép đo.</a:t>
            </a:r>
          </a:p>
        </p:txBody>
      </p:sp>
      <p:sp>
        <p:nvSpPr>
          <p:cNvPr id="36" name="Rectangle 195"/>
          <p:cNvSpPr>
            <a:spLocks noChangeArrowheads="1"/>
          </p:cNvSpPr>
          <p:nvPr/>
        </p:nvSpPr>
        <p:spPr bwMode="auto">
          <a:xfrm>
            <a:off x="1697037" y="4832433"/>
            <a:ext cx="13509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just" eaLnBrk="1" hangingPunct="1">
              <a:buFont typeface="Times New Roman" panose="02020603050405020304" pitchFamily="18" charset="0"/>
              <a:buChar char="-"/>
            </a:pPr>
            <a:r>
              <a:rPr lang="de-DE" altLang="vi-VN" sz="2000" dirty="0">
                <a:solidFill>
                  <a:srgbClr val="0000FF"/>
                </a:solidFill>
                <a:latin typeface="Arial" panose="020B0604020202020204" pitchFamily="34" charset="0"/>
                <a:cs typeface="Times New Roman" panose="02020603050405020304" pitchFamily="18" charset="0"/>
              </a:rPr>
              <a:t> So sánh:</a:t>
            </a:r>
            <a:endParaRPr lang="de-DE" altLang="vi-VN" sz="2000" dirty="0">
              <a:solidFill>
                <a:srgbClr val="0000FF"/>
              </a:solidFill>
              <a:latin typeface="Arial" panose="020B0604020202020204" pitchFamily="34" charset="0"/>
            </a:endParaRPr>
          </a:p>
        </p:txBody>
      </p:sp>
      <mc:AlternateContent xmlns:mc="http://schemas.openxmlformats.org/markup-compatibility/2006" xmlns:a14="http://schemas.microsoft.com/office/drawing/2010/main">
        <mc:Choice Requires="a14">
          <p:sp>
            <p:nvSpPr>
              <p:cNvPr id="48" name="Rectangle 198"/>
              <p:cNvSpPr>
                <a:spLocks noChangeArrowheads="1"/>
              </p:cNvSpPr>
              <p:nvPr/>
            </p:nvSpPr>
            <p:spPr bwMode="auto">
              <a:xfrm>
                <a:off x="3048000" y="4804267"/>
                <a:ext cx="1316037" cy="4308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de-DE" altLang="vi-VN" sz="2000" dirty="0">
                    <a:solidFill>
                      <a:schemeClr val="tx2"/>
                    </a:solidFill>
                  </a:rPr>
                  <a:t>4,92 </a:t>
                </a:r>
                <a14:m>
                  <m:oMath xmlns:m="http://schemas.openxmlformats.org/officeDocument/2006/math">
                    <m:r>
                      <a:rPr lang="en-US" i="1">
                        <a:latin typeface="Cambria Math" panose="02040503050406030204" pitchFamily="18" charset="0"/>
                      </a:rPr>
                      <m:t>≈</m:t>
                    </m:r>
                  </m:oMath>
                </a14:m>
                <a:r>
                  <a:rPr lang="en-US" altLang="vi-VN" sz="2000" dirty="0">
                    <a:solidFill>
                      <a:schemeClr val="tx2"/>
                    </a:solidFill>
                  </a:rPr>
                  <a:t> 5 </a:t>
                </a:r>
              </a:p>
            </p:txBody>
          </p:sp>
        </mc:Choice>
        <mc:Fallback xmlns="">
          <p:sp>
            <p:nvSpPr>
              <p:cNvPr id="48" name="Rectangle 198"/>
              <p:cNvSpPr>
                <a:spLocks noRot="1" noChangeAspect="1" noMove="1" noResize="1" noEditPoints="1" noAdjustHandles="1" noChangeArrowheads="1" noChangeShapeType="1" noTextEdit="1"/>
              </p:cNvSpPr>
              <p:nvPr/>
            </p:nvSpPr>
            <p:spPr bwMode="auto">
              <a:xfrm>
                <a:off x="3048000" y="4804267"/>
                <a:ext cx="1316037" cy="430887"/>
              </a:xfrm>
              <a:prstGeom prst="rect">
                <a:avLst/>
              </a:prstGeom>
              <a:blipFill>
                <a:blip r:embed="rId3"/>
                <a:stretch>
                  <a:fillRect l="-4630" t="-1408" b="-22535"/>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sp>
        <p:nvSpPr>
          <p:cNvPr id="50" name="Rectangle 199"/>
          <p:cNvSpPr>
            <a:spLocks noChangeArrowheads="1"/>
          </p:cNvSpPr>
          <p:nvPr/>
        </p:nvSpPr>
        <p:spPr bwMode="auto">
          <a:xfrm>
            <a:off x="1697037" y="5800375"/>
            <a:ext cx="4419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sz="2000" dirty="0">
                <a:solidFill>
                  <a:srgbClr val="0000FF"/>
                </a:solidFill>
                <a:latin typeface="Arial" panose="020B0604020202020204" pitchFamily="34" charset="0"/>
                <a:sym typeface="Wingdings" panose="05000000000000000000" pitchFamily="2" charset="2"/>
              </a:rPr>
              <a:t>- </a:t>
            </a:r>
            <a:r>
              <a:rPr lang="de-DE" altLang="vi-VN" sz="2000" dirty="0">
                <a:solidFill>
                  <a:srgbClr val="0000FF"/>
                </a:solidFill>
                <a:latin typeface="Arial" panose="020B0604020202020204" pitchFamily="34" charset="0"/>
              </a:rPr>
              <a:t>Nhận xét:</a:t>
            </a:r>
            <a:endParaRPr lang="en-US" altLang="vi-VN" sz="2000" dirty="0">
              <a:solidFill>
                <a:srgbClr val="0000FF"/>
              </a:solidFill>
              <a:latin typeface="Arial" panose="020B0604020202020204" pitchFamily="34" charset="0"/>
              <a:sym typeface="Wingdings" panose="05000000000000000000" pitchFamily="2" charset="2"/>
            </a:endParaRPr>
          </a:p>
        </p:txBody>
      </p:sp>
      <mc:AlternateContent xmlns:mc="http://schemas.openxmlformats.org/markup-compatibility/2006" xmlns:a14="http://schemas.microsoft.com/office/drawing/2010/main">
        <mc:Choice Requires="a14">
          <p:sp>
            <p:nvSpPr>
              <p:cNvPr id="51" name="Rectangle 200"/>
              <p:cNvSpPr>
                <a:spLocks noChangeArrowheads="1"/>
              </p:cNvSpPr>
              <p:nvPr/>
            </p:nvSpPr>
            <p:spPr bwMode="auto">
              <a:xfrm>
                <a:off x="3035300" y="5327733"/>
                <a:ext cx="1143262" cy="40011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de-DE" altLang="vi-VN" sz="2000" dirty="0">
                    <a:solidFill>
                      <a:schemeClr val="tx2"/>
                    </a:solidFill>
                  </a:rPr>
                  <a:t>3,06 </a:t>
                </a:r>
                <a14:m>
                  <m:oMath xmlns:m="http://schemas.openxmlformats.org/officeDocument/2006/math">
                    <m:r>
                      <a:rPr lang="en-US" sz="2000" i="1">
                        <a:latin typeface="Cambria Math" panose="02040503050406030204" pitchFamily="18" charset="0"/>
                      </a:rPr>
                      <m:t>≈</m:t>
                    </m:r>
                  </m:oMath>
                </a14:m>
                <a:r>
                  <a:rPr lang="de-DE" altLang="vi-VN" sz="2000" dirty="0">
                    <a:solidFill>
                      <a:schemeClr val="tx2"/>
                    </a:solidFill>
                  </a:rPr>
                  <a:t>3  </a:t>
                </a:r>
              </a:p>
            </p:txBody>
          </p:sp>
        </mc:Choice>
        <mc:Fallback xmlns="">
          <p:sp>
            <p:nvSpPr>
              <p:cNvPr id="51" name="Rectangle 200"/>
              <p:cNvSpPr>
                <a:spLocks noRot="1" noChangeAspect="1" noMove="1" noResize="1" noEditPoints="1" noAdjustHandles="1" noChangeArrowheads="1" noChangeShapeType="1" noTextEdit="1"/>
              </p:cNvSpPr>
              <p:nvPr/>
            </p:nvSpPr>
            <p:spPr bwMode="auto">
              <a:xfrm>
                <a:off x="3035300" y="5327733"/>
                <a:ext cx="1143262" cy="400110"/>
              </a:xfrm>
              <a:prstGeom prst="rect">
                <a:avLst/>
              </a:prstGeom>
              <a:blipFill>
                <a:blip r:embed="rId4"/>
                <a:stretch>
                  <a:fillRect l="-5882" t="-9091" r="-4813" b="-25758"/>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sp>
        <p:nvSpPr>
          <p:cNvPr id="56" name="Rectangle 203"/>
          <p:cNvSpPr>
            <a:spLocks noChangeArrowheads="1"/>
          </p:cNvSpPr>
          <p:nvPr/>
        </p:nvSpPr>
        <p:spPr bwMode="auto">
          <a:xfrm>
            <a:off x="4102099" y="4599168"/>
            <a:ext cx="1723549" cy="707886"/>
          </a:xfrm>
          <a:prstGeom prst="rect">
            <a:avLst/>
          </a:prstGeom>
          <a:noFill/>
          <a:ln>
            <a:noFill/>
          </a:ln>
          <a:effectLst/>
        </p:spPr>
        <p:txBody>
          <a:bodyPr wrap="none">
            <a:spAutoFit/>
          </a:bodyPr>
          <a:lstStyle/>
          <a:p>
            <a:pPr>
              <a:defRPr/>
            </a:pPr>
            <a:r>
              <a:rPr lang="de-DE" sz="2000" dirty="0">
                <a:solidFill>
                  <a:schemeClr val="tx2"/>
                </a:solidFill>
                <a:latin typeface="Arial" charset="0"/>
              </a:rPr>
              <a:t> → </a:t>
            </a:r>
            <a:r>
              <a:rPr lang="de-DE" altLang="vi-VN" sz="4000" dirty="0">
                <a:solidFill>
                  <a:srgbClr val="0000FF"/>
                </a:solidFill>
                <a:latin typeface=".VnCommercial ScriptH" panose="020B7200000000000000" pitchFamily="34" charset="0"/>
              </a:rPr>
              <a:t>P</a:t>
            </a:r>
            <a:r>
              <a:rPr lang="de-DE" altLang="vi-VN" sz="2000" baseline="-25000" dirty="0">
                <a:solidFill>
                  <a:srgbClr val="0000FF"/>
                </a:solidFill>
                <a:latin typeface="Arial" panose="020B0604020202020204" pitchFamily="34" charset="0"/>
                <a:sym typeface="Wingdings" panose="05000000000000000000" pitchFamily="2" charset="2"/>
              </a:rPr>
              <a:t>đm1 </a:t>
            </a:r>
            <a:r>
              <a:rPr lang="de-DE" sz="2000" dirty="0">
                <a:solidFill>
                  <a:schemeClr val="tx2"/>
                </a:solidFill>
                <a:latin typeface="Arial" charset="0"/>
              </a:rPr>
              <a:t>= U.</a:t>
            </a:r>
            <a:r>
              <a:rPr lang="de-DE" sz="2000" dirty="0">
                <a:solidFill>
                  <a:schemeClr val="tx2"/>
                </a:solidFill>
                <a:latin typeface="+mj-lt"/>
              </a:rPr>
              <a:t>I</a:t>
            </a:r>
            <a:endParaRPr lang="en-US" sz="2000" dirty="0">
              <a:solidFill>
                <a:schemeClr val="tx2"/>
              </a:solidFill>
              <a:latin typeface="Arial" charset="0"/>
            </a:endParaRPr>
          </a:p>
        </p:txBody>
      </p:sp>
      <p:sp>
        <p:nvSpPr>
          <p:cNvPr id="59" name="Rectangle 206"/>
          <p:cNvSpPr>
            <a:spLocks noChangeArrowheads="1"/>
          </p:cNvSpPr>
          <p:nvPr/>
        </p:nvSpPr>
        <p:spPr bwMode="auto">
          <a:xfrm>
            <a:off x="3076483" y="5544872"/>
            <a:ext cx="4724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de-DE" altLang="vi-VN" sz="2000" dirty="0">
                <a:solidFill>
                  <a:srgbClr val="0000FF"/>
                </a:solidFill>
                <a:latin typeface="Arial" panose="020B0604020202020204" pitchFamily="34" charset="0"/>
              </a:rPr>
              <a:t>Tích U.I = </a:t>
            </a:r>
            <a:r>
              <a:rPr lang="de-DE" altLang="vi-VN" sz="4000" dirty="0">
                <a:solidFill>
                  <a:srgbClr val="0000FF"/>
                </a:solidFill>
                <a:latin typeface=".VnCommercial ScriptH" panose="020B7200000000000000" pitchFamily="34" charset="0"/>
              </a:rPr>
              <a:t>P</a:t>
            </a:r>
            <a:r>
              <a:rPr lang="de-DE" altLang="vi-VN" sz="2000" baseline="-25000" dirty="0">
                <a:solidFill>
                  <a:srgbClr val="0000FF"/>
                </a:solidFill>
                <a:latin typeface="Arial" panose="020B0604020202020204" pitchFamily="34" charset="0"/>
                <a:sym typeface="Wingdings" panose="05000000000000000000" pitchFamily="2" charset="2"/>
              </a:rPr>
              <a:t>đm </a:t>
            </a:r>
            <a:r>
              <a:rPr lang="de-DE" altLang="vi-VN" sz="2000" dirty="0">
                <a:solidFill>
                  <a:srgbClr val="0000FF"/>
                </a:solidFill>
                <a:latin typeface="Arial" panose="020B0604020202020204" pitchFamily="34" charset="0"/>
                <a:sym typeface="Wingdings" panose="05000000000000000000" pitchFamily="2" charset="2"/>
              </a:rPr>
              <a:t>ghi trên bóng đèn</a:t>
            </a:r>
            <a:endParaRPr lang="en-US" altLang="vi-VN" sz="2000" dirty="0">
              <a:solidFill>
                <a:srgbClr val="0000FF"/>
              </a:solidFill>
              <a:latin typeface="Arial" panose="020B0604020202020204" pitchFamily="34" charset="0"/>
              <a:sym typeface="Wingdings" panose="05000000000000000000" pitchFamily="2" charset="2"/>
            </a:endParaRPr>
          </a:p>
        </p:txBody>
      </p:sp>
      <p:sp>
        <p:nvSpPr>
          <p:cNvPr id="60" name="Rectangle 203"/>
          <p:cNvSpPr>
            <a:spLocks noChangeArrowheads="1"/>
          </p:cNvSpPr>
          <p:nvPr/>
        </p:nvSpPr>
        <p:spPr bwMode="auto">
          <a:xfrm>
            <a:off x="4102098" y="5146474"/>
            <a:ext cx="1723549" cy="707886"/>
          </a:xfrm>
          <a:prstGeom prst="rect">
            <a:avLst/>
          </a:prstGeom>
          <a:noFill/>
          <a:ln>
            <a:noFill/>
          </a:ln>
          <a:effectLst/>
        </p:spPr>
        <p:txBody>
          <a:bodyPr wrap="none">
            <a:spAutoFit/>
          </a:bodyPr>
          <a:lstStyle/>
          <a:p>
            <a:pPr>
              <a:defRPr/>
            </a:pPr>
            <a:r>
              <a:rPr lang="de-DE" sz="2000" dirty="0">
                <a:solidFill>
                  <a:schemeClr val="tx2"/>
                </a:solidFill>
                <a:latin typeface="Arial" charset="0"/>
              </a:rPr>
              <a:t> → </a:t>
            </a:r>
            <a:r>
              <a:rPr lang="de-DE" altLang="vi-VN" sz="4000" dirty="0">
                <a:solidFill>
                  <a:srgbClr val="0000FF"/>
                </a:solidFill>
                <a:latin typeface=".VnCommercial ScriptH" panose="020B7200000000000000" pitchFamily="34" charset="0"/>
              </a:rPr>
              <a:t>P</a:t>
            </a:r>
            <a:r>
              <a:rPr lang="de-DE" altLang="vi-VN" sz="2000" baseline="-25000" dirty="0">
                <a:solidFill>
                  <a:srgbClr val="0000FF"/>
                </a:solidFill>
                <a:latin typeface="Arial" panose="020B0604020202020204" pitchFamily="34" charset="0"/>
                <a:sym typeface="Wingdings" panose="05000000000000000000" pitchFamily="2" charset="2"/>
              </a:rPr>
              <a:t>đm2 </a:t>
            </a:r>
            <a:r>
              <a:rPr lang="de-DE" sz="2000" dirty="0">
                <a:solidFill>
                  <a:schemeClr val="tx2"/>
                </a:solidFill>
                <a:latin typeface="Arial" charset="0"/>
              </a:rPr>
              <a:t>= U.</a:t>
            </a:r>
            <a:r>
              <a:rPr lang="de-DE" sz="2000" dirty="0">
                <a:solidFill>
                  <a:schemeClr val="tx2"/>
                </a:solidFill>
                <a:latin typeface="+mj-lt"/>
              </a:rPr>
              <a:t>I</a:t>
            </a:r>
            <a:endParaRPr lang="en-US" sz="2000" dirty="0">
              <a:solidFill>
                <a:schemeClr val="tx2"/>
              </a:solidFill>
              <a:latin typeface="Arial" charset="0"/>
            </a:endParaRPr>
          </a:p>
        </p:txBody>
      </p:sp>
    </p:spTree>
    <p:custDataLst>
      <p:tags r:id="rId1"/>
    </p:custDataLst>
    <p:extLst>
      <p:ext uri="{BB962C8B-B14F-4D97-AF65-F5344CB8AC3E}">
        <p14:creationId xmlns:p14="http://schemas.microsoft.com/office/powerpoint/2010/main" val="3616913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animEffect transition="in" filter="box(in)">
                                      <p:cBhvr>
                                        <p:cTn id="11" dur="500"/>
                                        <p:tgtEl>
                                          <p:spTgt spid="31"/>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box(in)">
                                      <p:cBhvr>
                                        <p:cTn id="16" dur="500"/>
                                        <p:tgtEl>
                                          <p:spTgt spid="32"/>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blinds(horizontal)">
                                      <p:cBhvr>
                                        <p:cTn id="21" dur="500"/>
                                        <p:tgtEl>
                                          <p:spTgt spid="36"/>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48"/>
                                        </p:tgtEl>
                                        <p:attrNameLst>
                                          <p:attrName>style.visibility</p:attrName>
                                        </p:attrNameLst>
                                      </p:cBhvr>
                                      <p:to>
                                        <p:strVal val="visible"/>
                                      </p:to>
                                    </p:set>
                                    <p:animEffect transition="in" filter="blinds(horizontal)">
                                      <p:cBhvr>
                                        <p:cTn id="26" dur="500"/>
                                        <p:tgtEl>
                                          <p:spTgt spid="48"/>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56"/>
                                        </p:tgtEl>
                                        <p:attrNameLst>
                                          <p:attrName>style.visibility</p:attrName>
                                        </p:attrNameLst>
                                      </p:cBhvr>
                                      <p:to>
                                        <p:strVal val="visible"/>
                                      </p:to>
                                    </p:set>
                                    <p:animEffect transition="in" filter="blinds(horizontal)">
                                      <p:cBhvr>
                                        <p:cTn id="31" dur="500"/>
                                        <p:tgtEl>
                                          <p:spTgt spid="56"/>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51"/>
                                        </p:tgtEl>
                                        <p:attrNameLst>
                                          <p:attrName>style.visibility</p:attrName>
                                        </p:attrNameLst>
                                      </p:cBhvr>
                                      <p:to>
                                        <p:strVal val="visible"/>
                                      </p:to>
                                    </p:set>
                                    <p:animEffect transition="in" filter="blinds(horizontal)">
                                      <p:cBhvr>
                                        <p:cTn id="36" dur="500"/>
                                        <p:tgtEl>
                                          <p:spTgt spid="51"/>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60"/>
                                        </p:tgtEl>
                                        <p:attrNameLst>
                                          <p:attrName>style.visibility</p:attrName>
                                        </p:attrNameLst>
                                      </p:cBhvr>
                                      <p:to>
                                        <p:strVal val="visible"/>
                                      </p:to>
                                    </p:set>
                                    <p:animEffect transition="in" filter="blinds(horizontal)">
                                      <p:cBhvr>
                                        <p:cTn id="41" dur="500"/>
                                        <p:tgtEl>
                                          <p:spTgt spid="60"/>
                                        </p:tgtEl>
                                      </p:cBhvr>
                                    </p:animEffect>
                                  </p:childTnLst>
                                </p:cTn>
                              </p:par>
                            </p:childTnLst>
                          </p:cTn>
                        </p:par>
                      </p:childTnLst>
                    </p:cTn>
                  </p:par>
                  <p:par>
                    <p:cTn id="42" fill="hold">
                      <p:stCondLst>
                        <p:cond delay="indefinite"/>
                      </p:stCondLst>
                      <p:childTnLst>
                        <p:par>
                          <p:cTn id="43" fill="hold">
                            <p:stCondLst>
                              <p:cond delay="0"/>
                            </p:stCondLst>
                            <p:childTnLst>
                              <p:par>
                                <p:cTn id="44" presetID="4" presetClass="entr" presetSubtype="16" fill="hold" grpId="0" nodeType="clickEffect">
                                  <p:stCondLst>
                                    <p:cond delay="0"/>
                                  </p:stCondLst>
                                  <p:childTnLst>
                                    <p:set>
                                      <p:cBhvr>
                                        <p:cTn id="45" dur="1" fill="hold">
                                          <p:stCondLst>
                                            <p:cond delay="0"/>
                                          </p:stCondLst>
                                        </p:cTn>
                                        <p:tgtEl>
                                          <p:spTgt spid="50"/>
                                        </p:tgtEl>
                                        <p:attrNameLst>
                                          <p:attrName>style.visibility</p:attrName>
                                        </p:attrNameLst>
                                      </p:cBhvr>
                                      <p:to>
                                        <p:strVal val="visible"/>
                                      </p:to>
                                    </p:set>
                                    <p:animEffect transition="in" filter="box(in)">
                                      <p:cBhvr>
                                        <p:cTn id="46" dur="500"/>
                                        <p:tgtEl>
                                          <p:spTgt spid="50"/>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59"/>
                                        </p:tgtEl>
                                        <p:attrNameLst>
                                          <p:attrName>style.visibility</p:attrName>
                                        </p:attrNameLst>
                                      </p:cBhvr>
                                      <p:to>
                                        <p:strVal val="visible"/>
                                      </p:to>
                                    </p:set>
                                    <p:animEffect transition="in" filter="blinds(horizontal)">
                                      <p:cBhvr>
                                        <p:cTn id="51"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P spid="33" grpId="0" animBg="1" autoUpdateAnimBg="0"/>
      <p:bldP spid="36" grpId="0"/>
      <p:bldP spid="48" grpId="0"/>
      <p:bldP spid="50" grpId="0"/>
      <p:bldP spid="51" grpId="0"/>
      <p:bldP spid="56" grpId="0"/>
      <p:bldP spid="59" grpId="0"/>
      <p:bldP spid="6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sp>
        <p:nvSpPr>
          <p:cNvPr id="78" name="Rectangle 77"/>
          <p:cNvSpPr>
            <a:spLocks noChangeArrowheads="1"/>
          </p:cNvSpPr>
          <p:nvPr/>
        </p:nvSpPr>
        <p:spPr bwMode="auto">
          <a:xfrm>
            <a:off x="911135" y="658814"/>
            <a:ext cx="42291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buFont typeface="Calibri" panose="020F0502020204030204" pitchFamily="34" charset="0"/>
              <a:buNone/>
            </a:pPr>
            <a:r>
              <a:rPr lang="en-US" altLang="vi-VN" sz="2000" dirty="0">
                <a:solidFill>
                  <a:srgbClr val="0000FF"/>
                </a:solidFill>
                <a:latin typeface="Tahoma" panose="020B0604030504040204" pitchFamily="34" charset="0"/>
                <a:cs typeface="Times New Roman" panose="02020603050405020304" pitchFamily="18" charset="0"/>
              </a:rPr>
              <a:t>1/. Thí nghiệm: hình 12.2 </a:t>
            </a:r>
          </a:p>
        </p:txBody>
      </p:sp>
      <p:sp>
        <p:nvSpPr>
          <p:cNvPr id="12" name="Text Box 10"/>
          <p:cNvSpPr txBox="1">
            <a:spLocks noChangeArrowheads="1"/>
          </p:cNvSpPr>
          <p:nvPr/>
        </p:nvSpPr>
        <p:spPr bwMode="auto">
          <a:xfrm>
            <a:off x="911135" y="271016"/>
            <a:ext cx="8219803" cy="387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tabLst>
                <a:tab pos="3657600" algn="ctr"/>
              </a:tabLst>
              <a:defRPr sz="2200">
                <a:solidFill>
                  <a:schemeClr val="tx1"/>
                </a:solidFill>
                <a:latin typeface="Times New Roman" panose="02020603050405020304" pitchFamily="18" charset="0"/>
              </a:defRPr>
            </a:lvl1pPr>
            <a:lvl2pPr marL="742950" indent="-285750">
              <a:tabLst>
                <a:tab pos="3657600" algn="ctr"/>
              </a:tabLst>
              <a:defRPr sz="2200">
                <a:solidFill>
                  <a:schemeClr val="tx1"/>
                </a:solidFill>
                <a:latin typeface="Times New Roman" panose="02020603050405020304" pitchFamily="18" charset="0"/>
              </a:defRPr>
            </a:lvl2pPr>
            <a:lvl3pPr marL="1143000" indent="-228600">
              <a:tabLst>
                <a:tab pos="3657600" algn="ctr"/>
              </a:tabLst>
              <a:defRPr sz="2200">
                <a:solidFill>
                  <a:schemeClr val="tx1"/>
                </a:solidFill>
                <a:latin typeface="Times New Roman" panose="02020603050405020304" pitchFamily="18" charset="0"/>
              </a:defRPr>
            </a:lvl3pPr>
            <a:lvl4pPr marL="1600200" indent="-228600">
              <a:tabLst>
                <a:tab pos="3657600" algn="ctr"/>
              </a:tabLst>
              <a:defRPr sz="2200">
                <a:solidFill>
                  <a:schemeClr val="tx1"/>
                </a:solidFill>
                <a:latin typeface="Times New Roman" panose="02020603050405020304" pitchFamily="18" charset="0"/>
              </a:defRPr>
            </a:lvl4pPr>
            <a:lvl5pPr marL="2057400" indent="-228600">
              <a:tabLst>
                <a:tab pos="3657600" algn="ctr"/>
              </a:tabLst>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9pPr>
          </a:lstStyle>
          <a:p>
            <a:pPr eaLnBrk="1" hangingPunct="1">
              <a:lnSpc>
                <a:spcPct val="80000"/>
              </a:lnSpc>
            </a:pPr>
            <a:r>
              <a:rPr lang="en-US" altLang="vi-VN" sz="2400" b="1" dirty="0">
                <a:solidFill>
                  <a:srgbClr val="FF0000"/>
                </a:solidFill>
              </a:rPr>
              <a:t>II. CÔNG THỨC TÍNH CÔNG SUẤT ĐIỆN                                           </a:t>
            </a:r>
          </a:p>
        </p:txBody>
      </p:sp>
      <p:sp>
        <p:nvSpPr>
          <p:cNvPr id="18" name="Rectangle 17"/>
          <p:cNvSpPr>
            <a:spLocks noChangeArrowheads="1"/>
          </p:cNvSpPr>
          <p:nvPr/>
        </p:nvSpPr>
        <p:spPr bwMode="auto">
          <a:xfrm>
            <a:off x="911135" y="1058864"/>
            <a:ext cx="67437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buFont typeface="Calibri" panose="020F0502020204030204" pitchFamily="34" charset="0"/>
              <a:buNone/>
            </a:pPr>
            <a:r>
              <a:rPr lang="en-US" altLang="vi-VN" sz="2000" dirty="0">
                <a:solidFill>
                  <a:srgbClr val="0000FF"/>
                </a:solidFill>
                <a:latin typeface="Tahoma" panose="020B0604030504040204" pitchFamily="34" charset="0"/>
                <a:cs typeface="Times New Roman" panose="02020603050405020304" pitchFamily="18" charset="0"/>
              </a:rPr>
              <a:t>2/. Công thức tính công suất điện: </a:t>
            </a:r>
          </a:p>
        </p:txBody>
      </p:sp>
      <p:sp>
        <p:nvSpPr>
          <p:cNvPr id="19" name="Rectangle 53"/>
          <p:cNvSpPr>
            <a:spLocks noChangeArrowheads="1"/>
          </p:cNvSpPr>
          <p:nvPr/>
        </p:nvSpPr>
        <p:spPr bwMode="auto">
          <a:xfrm>
            <a:off x="4282985" y="1429960"/>
            <a:ext cx="5888935" cy="1569660"/>
          </a:xfrm>
          <a:prstGeom prst="rect">
            <a:avLst/>
          </a:prstGeom>
          <a:noFill/>
          <a:ln>
            <a:noFill/>
          </a:ln>
          <a:effectLst/>
        </p:spPr>
        <p:txBody>
          <a:bodyPr wrap="square" anchor="ctr">
            <a:spAutoFit/>
          </a:bodyPr>
          <a:lstStyle/>
          <a:p>
            <a:pPr eaLnBrk="1" hangingPunct="1">
              <a:defRPr/>
            </a:pPr>
            <a:r>
              <a:rPr lang="de-DE" sz="2000" dirty="0">
                <a:solidFill>
                  <a:srgbClr val="0000FF"/>
                </a:solidFill>
                <a:latin typeface="Arial" charset="0"/>
                <a:cs typeface="Times New Roman" pitchFamily="18" charset="0"/>
              </a:rPr>
              <a:t>Trong đó:</a:t>
            </a:r>
            <a:endParaRPr lang="en-US" sz="2000" dirty="0">
              <a:solidFill>
                <a:srgbClr val="0000FF"/>
              </a:solidFill>
              <a:latin typeface="Arial" charset="0"/>
            </a:endParaRPr>
          </a:p>
          <a:p>
            <a:pPr>
              <a:defRPr/>
            </a:pPr>
            <a:r>
              <a:rPr lang="de-DE" sz="3600" dirty="0">
                <a:solidFill>
                  <a:srgbClr val="0000FF"/>
                </a:solidFill>
                <a:latin typeface=".VnCommercial ScriptH" pitchFamily="34" charset="0"/>
                <a:cs typeface="Times New Roman" pitchFamily="18" charset="0"/>
              </a:rPr>
              <a:t>          P</a:t>
            </a:r>
            <a:r>
              <a:rPr lang="de-DE" sz="2000" dirty="0">
                <a:solidFill>
                  <a:srgbClr val="0000FF"/>
                </a:solidFill>
                <a:latin typeface="Arial" charset="0"/>
                <a:cs typeface="Times New Roman" pitchFamily="18" charset="0"/>
              </a:rPr>
              <a:t>  : là công suất điện (W)</a:t>
            </a:r>
          </a:p>
          <a:p>
            <a:pPr>
              <a:defRPr/>
            </a:pPr>
            <a:r>
              <a:rPr lang="de-DE" sz="2000" dirty="0">
                <a:solidFill>
                  <a:srgbClr val="0000FF"/>
                </a:solidFill>
                <a:latin typeface="Arial" charset="0"/>
                <a:cs typeface="Times New Roman" pitchFamily="18" charset="0"/>
              </a:rPr>
              <a:t>                 U : là hiệu điện thế (V)</a:t>
            </a:r>
            <a:endParaRPr lang="en-US" sz="2000" dirty="0">
              <a:solidFill>
                <a:srgbClr val="0000FF"/>
              </a:solidFill>
              <a:latin typeface="Arial" charset="0"/>
            </a:endParaRPr>
          </a:p>
          <a:p>
            <a:pPr>
              <a:defRPr/>
            </a:pPr>
            <a:r>
              <a:rPr lang="it-IT" sz="2000" dirty="0">
                <a:solidFill>
                  <a:srgbClr val="0000FF"/>
                </a:solidFill>
                <a:latin typeface="+mj-lt"/>
                <a:cs typeface="Times New Roman" pitchFamily="18" charset="0"/>
              </a:rPr>
              <a:t>                      I</a:t>
            </a:r>
            <a:r>
              <a:rPr lang="it-IT" sz="2000" dirty="0">
                <a:solidFill>
                  <a:srgbClr val="0000FF"/>
                </a:solidFill>
                <a:latin typeface="Arial" charset="0"/>
                <a:cs typeface="Times New Roman" pitchFamily="18" charset="0"/>
              </a:rPr>
              <a:t>  : cường độ dòng điện (A)</a:t>
            </a:r>
          </a:p>
        </p:txBody>
      </p:sp>
      <p:sp>
        <p:nvSpPr>
          <p:cNvPr id="2" name="Rectangle 1"/>
          <p:cNvSpPr/>
          <p:nvPr/>
        </p:nvSpPr>
        <p:spPr>
          <a:xfrm>
            <a:off x="1303943" y="1569713"/>
            <a:ext cx="1811714" cy="1015663"/>
          </a:xfrm>
          <a:prstGeom prst="rect">
            <a:avLst/>
          </a:prstGeom>
          <a:ln w="38100">
            <a:solidFill>
              <a:srgbClr val="FF0000"/>
            </a:solidFill>
          </a:ln>
        </p:spPr>
        <p:txBody>
          <a:bodyPr wrap="none">
            <a:spAutoFit/>
          </a:bodyPr>
          <a:lstStyle/>
          <a:p>
            <a:r>
              <a:rPr lang="de-DE" altLang="vi-VN" sz="6000" dirty="0">
                <a:solidFill>
                  <a:srgbClr val="FF0000"/>
                </a:solidFill>
                <a:latin typeface=".VnCommercial ScriptH" panose="020B7200000000000000" pitchFamily="34" charset="0"/>
              </a:rPr>
              <a:t>P </a:t>
            </a:r>
            <a:r>
              <a:rPr lang="de-DE" altLang="vi-VN" sz="4000" dirty="0">
                <a:solidFill>
                  <a:srgbClr val="FF0000"/>
                </a:solidFill>
                <a:latin typeface="Arial" panose="020B0604020202020204" pitchFamily="34" charset="0"/>
              </a:rPr>
              <a:t>= U.I</a:t>
            </a:r>
            <a:endParaRPr lang="vi-VN" sz="4000" dirty="0">
              <a:solidFill>
                <a:srgbClr val="FF0000"/>
              </a:solidFill>
            </a:endParaRPr>
          </a:p>
        </p:txBody>
      </p:sp>
      <mc:AlternateContent xmlns:mc="http://schemas.openxmlformats.org/markup-compatibility/2006" xmlns:a14="http://schemas.microsoft.com/office/drawing/2010/main">
        <mc:Choice Requires="a14">
          <p:sp>
            <p:nvSpPr>
              <p:cNvPr id="22" name="Rectangle 2"/>
              <p:cNvSpPr>
                <a:spLocks noChangeArrowheads="1"/>
              </p:cNvSpPr>
              <p:nvPr/>
            </p:nvSpPr>
            <p:spPr bwMode="auto">
              <a:xfrm>
                <a:off x="1004442" y="3017533"/>
                <a:ext cx="10213351" cy="95410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sz="2000" b="1" dirty="0">
                    <a:solidFill>
                      <a:srgbClr val="FF0000"/>
                    </a:solidFill>
                  </a:rPr>
                  <a:t>C5:</a:t>
                </a:r>
                <a:r>
                  <a:rPr lang="en-US" altLang="vi-VN" sz="2000" b="1" dirty="0">
                    <a:solidFill>
                      <a:srgbClr val="0000FF"/>
                    </a:solidFill>
                  </a:rPr>
                  <a:t> </a:t>
                </a:r>
                <a:r>
                  <a:rPr lang="en-US" altLang="vi-VN" sz="2000" b="1" dirty="0">
                    <a:solidFill>
                      <a:srgbClr val="FF0000"/>
                    </a:solidFill>
                  </a:rPr>
                  <a:t>Xét trường hợp đoạn mạch có điện trở R, hãy chứng tỏ rằng công suất điện của đoạn mạch được tính theo công thức: </a:t>
                </a:r>
                <a:r>
                  <a:rPr lang="de-DE" altLang="vi-VN" sz="3600" dirty="0">
                    <a:solidFill>
                      <a:srgbClr val="FF0000"/>
                    </a:solidFill>
                    <a:latin typeface=".VnCommercial ScriptH" panose="020B7200000000000000" pitchFamily="34" charset="0"/>
                  </a:rPr>
                  <a:t>P</a:t>
                </a:r>
                <a:r>
                  <a:rPr lang="en-US" altLang="vi-VN" sz="3600" b="1" dirty="0">
                    <a:solidFill>
                      <a:srgbClr val="FF0000"/>
                    </a:solidFill>
                  </a:rPr>
                  <a:t> </a:t>
                </a:r>
                <a:r>
                  <a:rPr lang="en-US" altLang="vi-VN" sz="2000" b="1" dirty="0">
                    <a:solidFill>
                      <a:srgbClr val="FF0000"/>
                    </a:solidFill>
                  </a:rPr>
                  <a:t>  = </a:t>
                </a:r>
                <a:r>
                  <a:rPr lang="en-US" altLang="vi-VN" sz="2000" b="1" dirty="0">
                    <a:solidFill>
                      <a:srgbClr val="FF0000"/>
                    </a:solidFill>
                    <a:cs typeface="Times New Roman" panose="02020603050405020304" pitchFamily="18" charset="0"/>
                  </a:rPr>
                  <a:t>I</a:t>
                </a:r>
                <a:r>
                  <a:rPr lang="en-US" altLang="vi-VN" sz="2000" b="1" baseline="30000" dirty="0">
                    <a:solidFill>
                      <a:srgbClr val="FF0000"/>
                    </a:solidFill>
                  </a:rPr>
                  <a:t>2 </a:t>
                </a:r>
                <a:r>
                  <a:rPr lang="en-US" altLang="vi-VN" sz="2000" b="1" dirty="0">
                    <a:solidFill>
                      <a:srgbClr val="FF0000"/>
                    </a:solidFill>
                  </a:rPr>
                  <a:t>. R = </a:t>
                </a:r>
                <a14:m>
                  <m:oMath xmlns:m="http://schemas.openxmlformats.org/officeDocument/2006/math">
                    <m:f>
                      <m:fPr>
                        <m:ctrlPr>
                          <a:rPr lang="en-US" altLang="vi-VN" sz="2000" b="1" i="1" smtClean="0">
                            <a:solidFill>
                              <a:srgbClr val="FF0000"/>
                            </a:solidFill>
                            <a:latin typeface="Cambria Math" panose="02040503050406030204" pitchFamily="18" charset="0"/>
                          </a:rPr>
                        </m:ctrlPr>
                      </m:fPr>
                      <m:num>
                        <m:sSup>
                          <m:sSupPr>
                            <m:ctrlPr>
                              <a:rPr lang="en-US" altLang="vi-VN" sz="2000" b="1" i="1" smtClean="0">
                                <a:solidFill>
                                  <a:srgbClr val="FF0000"/>
                                </a:solidFill>
                                <a:latin typeface="Cambria Math" panose="02040503050406030204" pitchFamily="18" charset="0"/>
                              </a:rPr>
                            </m:ctrlPr>
                          </m:sSupPr>
                          <m:e>
                            <m:r>
                              <a:rPr lang="en-US" altLang="vi-VN" sz="2000" b="1" i="1" smtClean="0">
                                <a:solidFill>
                                  <a:srgbClr val="FF0000"/>
                                </a:solidFill>
                                <a:latin typeface="Cambria Math" panose="02040503050406030204" pitchFamily="18" charset="0"/>
                              </a:rPr>
                              <m:t>𝑼</m:t>
                            </m:r>
                          </m:e>
                          <m:sup>
                            <m:r>
                              <a:rPr lang="en-US" altLang="vi-VN" sz="2000" b="1" i="1" smtClean="0">
                                <a:solidFill>
                                  <a:srgbClr val="FF0000"/>
                                </a:solidFill>
                                <a:latin typeface="Cambria Math" panose="02040503050406030204" pitchFamily="18" charset="0"/>
                              </a:rPr>
                              <m:t>𝟐</m:t>
                            </m:r>
                          </m:sup>
                        </m:sSup>
                      </m:num>
                      <m:den>
                        <m:r>
                          <a:rPr lang="en-US" altLang="vi-VN" sz="2000" b="1" i="1" smtClean="0">
                            <a:solidFill>
                              <a:srgbClr val="FF0000"/>
                            </a:solidFill>
                            <a:latin typeface="Cambria Math" panose="02040503050406030204" pitchFamily="18" charset="0"/>
                          </a:rPr>
                          <m:t>𝑹</m:t>
                        </m:r>
                      </m:den>
                    </m:f>
                  </m:oMath>
                </a14:m>
                <a:r>
                  <a:rPr lang="en-US" altLang="vi-VN" sz="2000" b="1" dirty="0">
                    <a:solidFill>
                      <a:srgbClr val="FF0000"/>
                    </a:solidFill>
                  </a:rPr>
                  <a:t>            </a:t>
                </a:r>
              </a:p>
            </p:txBody>
          </p:sp>
        </mc:Choice>
        <mc:Fallback xmlns="">
          <p:sp>
            <p:nvSpPr>
              <p:cNvPr id="22" name="Rectangle 2"/>
              <p:cNvSpPr>
                <a:spLocks noRot="1" noChangeAspect="1" noMove="1" noResize="1" noEditPoints="1" noAdjustHandles="1" noChangeArrowheads="1" noChangeShapeType="1" noTextEdit="1"/>
              </p:cNvSpPr>
              <p:nvPr/>
            </p:nvSpPr>
            <p:spPr bwMode="auto">
              <a:xfrm>
                <a:off x="1004442" y="3017533"/>
                <a:ext cx="10213351" cy="954107"/>
              </a:xfrm>
              <a:prstGeom prst="rect">
                <a:avLst/>
              </a:prstGeom>
              <a:blipFill>
                <a:blip r:embed="rId3"/>
                <a:stretch>
                  <a:fillRect l="-657" t="-3185" b="-2293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4" name="Text Box 30"/>
              <p:cNvSpPr txBox="1">
                <a:spLocks noChangeArrowheads="1"/>
              </p:cNvSpPr>
              <p:nvPr/>
            </p:nvSpPr>
            <p:spPr bwMode="auto">
              <a:xfrm>
                <a:off x="4095315" y="4740525"/>
                <a:ext cx="2960865" cy="6792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spcBef>
                    <a:spcPct val="50000"/>
                  </a:spcBef>
                </a:pPr>
                <a:r>
                  <a:rPr lang="en-US" altLang="vi-VN" sz="2400" b="1" dirty="0">
                    <a:cs typeface="Arial" panose="020B0604020202020204" pitchFamily="34" charset="0"/>
                  </a:rPr>
                  <a:t>=&gt; </a:t>
                </a:r>
                <a:r>
                  <a:rPr lang="de-DE" altLang="vi-VN" sz="3200" dirty="0">
                    <a:latin typeface=".VnCommercial ScriptH" panose="020B7200000000000000" pitchFamily="34" charset="0"/>
                  </a:rPr>
                  <a:t>P</a:t>
                </a:r>
                <a:r>
                  <a:rPr lang="en-US" altLang="vi-VN" sz="2400" b="1" dirty="0">
                    <a:cs typeface="Arial" panose="020B0604020202020204" pitchFamily="34" charset="0"/>
                  </a:rPr>
                  <a:t> = U. </a:t>
                </a:r>
                <a14:m>
                  <m:oMath xmlns:m="http://schemas.openxmlformats.org/officeDocument/2006/math">
                    <m:f>
                      <m:fPr>
                        <m:ctrlPr>
                          <a:rPr lang="en-US" altLang="vi-VN" sz="2400" b="1" i="1">
                            <a:latin typeface="Cambria Math" panose="02040503050406030204" pitchFamily="18" charset="0"/>
                            <a:cs typeface="Arial" panose="020B0604020202020204" pitchFamily="34" charset="0"/>
                          </a:rPr>
                        </m:ctrlPr>
                      </m:fPr>
                      <m:num>
                        <m:r>
                          <a:rPr lang="en-US" altLang="vi-VN" sz="2400" b="1" i="1">
                            <a:latin typeface="Cambria Math" panose="02040503050406030204" pitchFamily="18" charset="0"/>
                            <a:cs typeface="Arial" panose="020B0604020202020204" pitchFamily="34" charset="0"/>
                          </a:rPr>
                          <m:t>𝑼</m:t>
                        </m:r>
                      </m:num>
                      <m:den>
                        <m:r>
                          <a:rPr lang="en-US" altLang="vi-VN" sz="2400" b="1" i="1">
                            <a:latin typeface="Cambria Math" panose="02040503050406030204" pitchFamily="18" charset="0"/>
                            <a:cs typeface="Arial" panose="020B0604020202020204" pitchFamily="34" charset="0"/>
                          </a:rPr>
                          <m:t>𝑹</m:t>
                        </m:r>
                      </m:den>
                    </m:f>
                  </m:oMath>
                </a14:m>
                <a:r>
                  <a:rPr lang="en-US" altLang="vi-VN" sz="2400" b="1" dirty="0">
                    <a:cs typeface="Arial" panose="020B0604020202020204" pitchFamily="34" charset="0"/>
                  </a:rPr>
                  <a:t> = </a:t>
                </a:r>
                <a14:m>
                  <m:oMath xmlns:m="http://schemas.openxmlformats.org/officeDocument/2006/math">
                    <m:f>
                      <m:fPr>
                        <m:ctrlPr>
                          <a:rPr lang="en-US" altLang="vi-VN" sz="2400" b="1" i="1" smtClean="0">
                            <a:solidFill>
                              <a:schemeClr val="tx1"/>
                            </a:solidFill>
                            <a:latin typeface="Cambria Math" panose="02040503050406030204" pitchFamily="18" charset="0"/>
                          </a:rPr>
                        </m:ctrlPr>
                      </m:fPr>
                      <m:num>
                        <m:sSup>
                          <m:sSupPr>
                            <m:ctrlPr>
                              <a:rPr lang="en-US" altLang="vi-VN" sz="2400" b="1" i="1">
                                <a:solidFill>
                                  <a:schemeClr val="tx1"/>
                                </a:solidFill>
                                <a:latin typeface="Cambria Math" panose="02040503050406030204" pitchFamily="18" charset="0"/>
                              </a:rPr>
                            </m:ctrlPr>
                          </m:sSupPr>
                          <m:e>
                            <m:r>
                              <a:rPr lang="en-US" altLang="vi-VN" sz="2400" b="1" i="1">
                                <a:solidFill>
                                  <a:schemeClr val="tx1"/>
                                </a:solidFill>
                                <a:latin typeface="Cambria Math" panose="02040503050406030204" pitchFamily="18" charset="0"/>
                              </a:rPr>
                              <m:t>𝑼</m:t>
                            </m:r>
                          </m:e>
                          <m:sup>
                            <m:r>
                              <a:rPr lang="en-US" altLang="vi-VN" sz="2400" b="1" i="1">
                                <a:solidFill>
                                  <a:schemeClr val="tx1"/>
                                </a:solidFill>
                                <a:latin typeface="Cambria Math" panose="02040503050406030204" pitchFamily="18" charset="0"/>
                              </a:rPr>
                              <m:t>𝟐</m:t>
                            </m:r>
                          </m:sup>
                        </m:sSup>
                      </m:num>
                      <m:den>
                        <m:r>
                          <a:rPr lang="en-US" altLang="vi-VN" sz="2400" b="1" i="1">
                            <a:solidFill>
                              <a:schemeClr val="tx1"/>
                            </a:solidFill>
                            <a:latin typeface="Cambria Math" panose="02040503050406030204" pitchFamily="18" charset="0"/>
                          </a:rPr>
                          <m:t>𝑹</m:t>
                        </m:r>
                      </m:den>
                    </m:f>
                  </m:oMath>
                </a14:m>
                <a:r>
                  <a:rPr lang="en-US" altLang="vi-VN" sz="2400" b="1" dirty="0">
                    <a:solidFill>
                      <a:schemeClr val="tx1"/>
                    </a:solidFill>
                    <a:cs typeface="Arial" panose="020B0604020202020204" pitchFamily="34" charset="0"/>
                  </a:rPr>
                  <a:t> </a:t>
                </a:r>
              </a:p>
            </p:txBody>
          </p:sp>
        </mc:Choice>
        <mc:Fallback xmlns="">
          <p:sp>
            <p:nvSpPr>
              <p:cNvPr id="34" name="Text Box 30"/>
              <p:cNvSpPr txBox="1">
                <a:spLocks noRot="1" noChangeAspect="1" noMove="1" noResize="1" noEditPoints="1" noAdjustHandles="1" noChangeArrowheads="1" noChangeShapeType="1" noTextEdit="1"/>
              </p:cNvSpPr>
              <p:nvPr/>
            </p:nvSpPr>
            <p:spPr bwMode="auto">
              <a:xfrm>
                <a:off x="4095315" y="4740525"/>
                <a:ext cx="2960865" cy="679289"/>
              </a:xfrm>
              <a:prstGeom prst="rect">
                <a:avLst/>
              </a:prstGeom>
              <a:blipFill>
                <a:blip r:embed="rId4"/>
                <a:stretch>
                  <a:fillRect l="-3292" t="-3604" b="-23423"/>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52" name="Text Box 55"/>
              <p:cNvSpPr txBox="1">
                <a:spLocks noChangeArrowheads="1"/>
              </p:cNvSpPr>
              <p:nvPr/>
            </p:nvSpPr>
            <p:spPr bwMode="auto">
              <a:xfrm>
                <a:off x="1410241" y="5414107"/>
                <a:ext cx="3640927" cy="6792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sz="2400" b="1" dirty="0">
                    <a:cs typeface="Arial" panose="020B0604020202020204" pitchFamily="34" charset="0"/>
                  </a:rPr>
                  <a:t>Vậy: </a:t>
                </a:r>
                <a:r>
                  <a:rPr lang="de-DE" altLang="vi-VN" sz="3200" dirty="0">
                    <a:latin typeface=".VnCommercial ScriptH" panose="020B7200000000000000" pitchFamily="34" charset="0"/>
                  </a:rPr>
                  <a:t>P</a:t>
                </a:r>
                <a:r>
                  <a:rPr lang="en-US" altLang="vi-VN" sz="2400" b="1" dirty="0">
                    <a:cs typeface="Arial" panose="020B0604020202020204" pitchFamily="34" charset="0"/>
                  </a:rPr>
                  <a:t> = U.I = I</a:t>
                </a:r>
                <a:r>
                  <a:rPr lang="en-US" altLang="vi-VN" sz="2400" b="1" baseline="30000" dirty="0">
                    <a:cs typeface="Arial" panose="020B0604020202020204" pitchFamily="34" charset="0"/>
                  </a:rPr>
                  <a:t>2</a:t>
                </a:r>
                <a:r>
                  <a:rPr lang="en-US" altLang="vi-VN" sz="2400" b="1" dirty="0">
                    <a:cs typeface="Arial" panose="020B0604020202020204" pitchFamily="34" charset="0"/>
                  </a:rPr>
                  <a:t>.R  =  </a:t>
                </a:r>
                <a14:m>
                  <m:oMath xmlns:m="http://schemas.openxmlformats.org/officeDocument/2006/math">
                    <m:f>
                      <m:fPr>
                        <m:ctrlPr>
                          <a:rPr lang="en-US" altLang="vi-VN" sz="2400" b="1" i="1">
                            <a:latin typeface="Cambria Math" panose="02040503050406030204" pitchFamily="18" charset="0"/>
                          </a:rPr>
                        </m:ctrlPr>
                      </m:fPr>
                      <m:num>
                        <m:sSup>
                          <m:sSupPr>
                            <m:ctrlPr>
                              <a:rPr lang="en-US" altLang="vi-VN" sz="2400" b="1" i="1">
                                <a:latin typeface="Cambria Math" panose="02040503050406030204" pitchFamily="18" charset="0"/>
                              </a:rPr>
                            </m:ctrlPr>
                          </m:sSupPr>
                          <m:e>
                            <m:r>
                              <a:rPr lang="en-US" altLang="vi-VN" sz="2400" b="1" i="1">
                                <a:latin typeface="Cambria Math" panose="02040503050406030204" pitchFamily="18" charset="0"/>
                              </a:rPr>
                              <m:t>𝑼</m:t>
                            </m:r>
                          </m:e>
                          <m:sup>
                            <m:r>
                              <a:rPr lang="en-US" altLang="vi-VN" sz="2400" b="1" i="1">
                                <a:latin typeface="Cambria Math" panose="02040503050406030204" pitchFamily="18" charset="0"/>
                              </a:rPr>
                              <m:t>𝟐</m:t>
                            </m:r>
                          </m:sup>
                        </m:sSup>
                      </m:num>
                      <m:den>
                        <m:r>
                          <a:rPr lang="en-US" altLang="vi-VN" sz="2400" b="1" i="1">
                            <a:latin typeface="Cambria Math" panose="02040503050406030204" pitchFamily="18" charset="0"/>
                          </a:rPr>
                          <m:t>𝑹</m:t>
                        </m:r>
                      </m:den>
                    </m:f>
                  </m:oMath>
                </a14:m>
                <a:r>
                  <a:rPr lang="en-US" altLang="vi-VN" sz="2400" b="1" dirty="0">
                    <a:cs typeface="Arial" panose="020B0604020202020204" pitchFamily="34" charset="0"/>
                  </a:rPr>
                  <a:t> </a:t>
                </a:r>
              </a:p>
            </p:txBody>
          </p:sp>
        </mc:Choice>
        <mc:Fallback xmlns="">
          <p:sp>
            <p:nvSpPr>
              <p:cNvPr id="52" name="Text Box 55"/>
              <p:cNvSpPr txBox="1">
                <a:spLocks noRot="1" noChangeAspect="1" noMove="1" noResize="1" noEditPoints="1" noAdjustHandles="1" noChangeArrowheads="1" noChangeShapeType="1" noTextEdit="1"/>
              </p:cNvSpPr>
              <p:nvPr/>
            </p:nvSpPr>
            <p:spPr bwMode="auto">
              <a:xfrm>
                <a:off x="1410241" y="5414107"/>
                <a:ext cx="3640927" cy="679289"/>
              </a:xfrm>
              <a:prstGeom prst="rect">
                <a:avLst/>
              </a:prstGeom>
              <a:blipFill>
                <a:blip r:embed="rId5"/>
                <a:stretch>
                  <a:fillRect l="-2508" t="-3571" b="-2232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sp>
        <p:nvSpPr>
          <p:cNvPr id="61" name="Rectangle 62"/>
          <p:cNvSpPr>
            <a:spLocks noChangeArrowheads="1"/>
          </p:cNvSpPr>
          <p:nvPr/>
        </p:nvSpPr>
        <p:spPr bwMode="auto">
          <a:xfrm>
            <a:off x="4095315" y="3947077"/>
            <a:ext cx="31321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spcBef>
                <a:spcPct val="50000"/>
              </a:spcBef>
            </a:pPr>
            <a:r>
              <a:rPr lang="en-US" altLang="vi-VN" sz="2000" b="1" dirty="0"/>
              <a:t>=&gt; </a:t>
            </a:r>
            <a:r>
              <a:rPr lang="de-DE" altLang="vi-VN" sz="3200" dirty="0">
                <a:latin typeface=".VnCommercial ScriptH" panose="020B7200000000000000" pitchFamily="34" charset="0"/>
              </a:rPr>
              <a:t>P</a:t>
            </a:r>
            <a:r>
              <a:rPr lang="en-US" altLang="vi-VN" sz="3200" b="1" dirty="0"/>
              <a:t> </a:t>
            </a:r>
            <a:r>
              <a:rPr lang="en-US" altLang="vi-VN" sz="2000" b="1" dirty="0"/>
              <a:t>= I.R.I = I</a:t>
            </a:r>
            <a:r>
              <a:rPr lang="en-US" altLang="vi-VN" sz="2000" b="1" baseline="30000" dirty="0"/>
              <a:t>2</a:t>
            </a:r>
            <a:r>
              <a:rPr lang="en-US" altLang="vi-VN" sz="2000" b="1" dirty="0"/>
              <a:t>.R </a:t>
            </a:r>
          </a:p>
        </p:txBody>
      </p:sp>
      <p:sp>
        <p:nvSpPr>
          <p:cNvPr id="3" name="Rectangle 2"/>
          <p:cNvSpPr/>
          <p:nvPr/>
        </p:nvSpPr>
        <p:spPr>
          <a:xfrm>
            <a:off x="1291510" y="3907205"/>
            <a:ext cx="1566519" cy="584775"/>
          </a:xfrm>
          <a:prstGeom prst="rect">
            <a:avLst/>
          </a:prstGeom>
        </p:spPr>
        <p:txBody>
          <a:bodyPr wrap="none">
            <a:spAutoFit/>
          </a:bodyPr>
          <a:lstStyle/>
          <a:p>
            <a:r>
              <a:rPr lang="en-US" altLang="vi-VN" sz="2000" b="1" dirty="0">
                <a:cs typeface="Arial" panose="020B0604020202020204" pitchFamily="34" charset="0"/>
              </a:rPr>
              <a:t>Ta có </a:t>
            </a:r>
            <a:r>
              <a:rPr lang="de-DE" altLang="vi-VN" sz="3200" dirty="0">
                <a:latin typeface=".VnCommercial ScriptH" panose="020B7200000000000000" pitchFamily="34" charset="0"/>
              </a:rPr>
              <a:t>P</a:t>
            </a:r>
            <a:r>
              <a:rPr lang="de-DE" altLang="vi-VN" sz="2000" dirty="0">
                <a:latin typeface=".VnCommercial ScriptH" panose="020B7200000000000000" pitchFamily="34" charset="0"/>
              </a:rPr>
              <a:t> </a:t>
            </a:r>
            <a:r>
              <a:rPr lang="en-US" altLang="vi-VN" sz="2000" b="1" dirty="0">
                <a:cs typeface="Arial" panose="020B0604020202020204" pitchFamily="34" charset="0"/>
              </a:rPr>
              <a:t>= U.I </a:t>
            </a:r>
            <a:endParaRPr lang="vi-VN" sz="2000" b="1" dirty="0"/>
          </a:p>
        </p:txBody>
      </p:sp>
      <p:sp>
        <p:nvSpPr>
          <p:cNvPr id="4" name="Rectangle 3"/>
          <p:cNvSpPr/>
          <p:nvPr/>
        </p:nvSpPr>
        <p:spPr>
          <a:xfrm>
            <a:off x="2739533" y="4062528"/>
            <a:ext cx="1269899" cy="400110"/>
          </a:xfrm>
          <a:prstGeom prst="rect">
            <a:avLst/>
          </a:prstGeom>
        </p:spPr>
        <p:txBody>
          <a:bodyPr wrap="none">
            <a:spAutoFit/>
          </a:bodyPr>
          <a:lstStyle/>
          <a:p>
            <a:pPr>
              <a:spcBef>
                <a:spcPct val="50000"/>
              </a:spcBef>
            </a:pPr>
            <a:r>
              <a:rPr lang="en-US" altLang="vi-VN" sz="2000" b="1" dirty="0">
                <a:cs typeface="Arial" panose="020B0604020202020204" pitchFamily="34" charset="0"/>
              </a:rPr>
              <a:t>mà U = I.R</a:t>
            </a:r>
          </a:p>
        </p:txBody>
      </p:sp>
      <p:sp>
        <p:nvSpPr>
          <p:cNvPr id="5" name="Rectangle 4"/>
          <p:cNvSpPr/>
          <p:nvPr/>
        </p:nvSpPr>
        <p:spPr>
          <a:xfrm>
            <a:off x="1303943" y="4736963"/>
            <a:ext cx="1558504" cy="584775"/>
          </a:xfrm>
          <a:prstGeom prst="rect">
            <a:avLst/>
          </a:prstGeom>
        </p:spPr>
        <p:txBody>
          <a:bodyPr wrap="none">
            <a:spAutoFit/>
          </a:bodyPr>
          <a:lstStyle/>
          <a:p>
            <a:r>
              <a:rPr lang="en-US" altLang="vi-VN" sz="2000" b="1" dirty="0">
                <a:cs typeface="Arial" panose="020B0604020202020204" pitchFamily="34" charset="0"/>
              </a:rPr>
              <a:t>Ta có </a:t>
            </a:r>
            <a:r>
              <a:rPr lang="de-DE" altLang="vi-VN" sz="3200" dirty="0">
                <a:latin typeface=".VnCommercial ScriptH" panose="020B7200000000000000" pitchFamily="34" charset="0"/>
              </a:rPr>
              <a:t>P</a:t>
            </a:r>
            <a:r>
              <a:rPr lang="en-US" altLang="vi-VN" sz="2000" b="1" dirty="0">
                <a:cs typeface="Arial" panose="020B0604020202020204" pitchFamily="34" charset="0"/>
              </a:rPr>
              <a:t> = U.I </a:t>
            </a:r>
            <a:endParaRPr lang="vi-VN" sz="2000" b="1" dirty="0"/>
          </a:p>
        </p:txBody>
      </p:sp>
      <mc:AlternateContent xmlns:mc="http://schemas.openxmlformats.org/markup-compatibility/2006" xmlns:a14="http://schemas.microsoft.com/office/drawing/2010/main">
        <mc:Choice Requires="a14">
          <p:sp>
            <p:nvSpPr>
              <p:cNvPr id="6" name="Rectangle 5"/>
              <p:cNvSpPr/>
              <p:nvPr/>
            </p:nvSpPr>
            <p:spPr>
              <a:xfrm>
                <a:off x="2858029" y="4816283"/>
                <a:ext cx="1026243" cy="533992"/>
              </a:xfrm>
              <a:prstGeom prst="rect">
                <a:avLst/>
              </a:prstGeom>
            </p:spPr>
            <p:txBody>
              <a:bodyPr wrap="none">
                <a:spAutoFit/>
              </a:bodyPr>
              <a:lstStyle/>
              <a:p>
                <a:r>
                  <a:rPr lang="en-US" altLang="vi-VN" sz="2000" b="1" dirty="0">
                    <a:cs typeface="Arial" panose="020B0604020202020204" pitchFamily="34" charset="0"/>
                  </a:rPr>
                  <a:t>mà I = </a:t>
                </a:r>
                <a14:m>
                  <m:oMath xmlns:m="http://schemas.openxmlformats.org/officeDocument/2006/math">
                    <m:f>
                      <m:fPr>
                        <m:ctrlPr>
                          <a:rPr lang="en-US" altLang="vi-VN" sz="2000" b="1" i="1">
                            <a:latin typeface="Cambria Math" panose="02040503050406030204" pitchFamily="18" charset="0"/>
                            <a:cs typeface="Arial" panose="020B0604020202020204" pitchFamily="34" charset="0"/>
                          </a:rPr>
                        </m:ctrlPr>
                      </m:fPr>
                      <m:num>
                        <m:r>
                          <a:rPr lang="en-US" altLang="vi-VN" sz="2000" b="1" i="1">
                            <a:latin typeface="Cambria Math" panose="02040503050406030204" pitchFamily="18" charset="0"/>
                            <a:cs typeface="Arial" panose="020B0604020202020204" pitchFamily="34" charset="0"/>
                          </a:rPr>
                          <m:t>𝑼</m:t>
                        </m:r>
                      </m:num>
                      <m:den>
                        <m:r>
                          <a:rPr lang="en-US" altLang="vi-VN" sz="2000" b="1" i="1">
                            <a:latin typeface="Cambria Math" panose="02040503050406030204" pitchFamily="18" charset="0"/>
                            <a:cs typeface="Arial" panose="020B0604020202020204" pitchFamily="34" charset="0"/>
                          </a:rPr>
                          <m:t>𝑹</m:t>
                        </m:r>
                      </m:den>
                    </m:f>
                  </m:oMath>
                </a14:m>
                <a:endParaRPr lang="vi-VN" sz="2000" b="1" dirty="0"/>
              </a:p>
            </p:txBody>
          </p:sp>
        </mc:Choice>
        <mc:Fallback xmlns="">
          <p:sp>
            <p:nvSpPr>
              <p:cNvPr id="6" name="Rectangle 5"/>
              <p:cNvSpPr>
                <a:spLocks noRot="1" noChangeAspect="1" noMove="1" noResize="1" noEditPoints="1" noAdjustHandles="1" noChangeArrowheads="1" noChangeShapeType="1" noTextEdit="1"/>
              </p:cNvSpPr>
              <p:nvPr/>
            </p:nvSpPr>
            <p:spPr>
              <a:xfrm>
                <a:off x="2858029" y="4816283"/>
                <a:ext cx="1026243" cy="533992"/>
              </a:xfrm>
              <a:prstGeom prst="rect">
                <a:avLst/>
              </a:prstGeom>
              <a:blipFill>
                <a:blip r:embed="rId6"/>
                <a:stretch>
                  <a:fillRect l="-6548" b="-7955"/>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7" name="Rectangle 6"/>
              <p:cNvSpPr/>
              <p:nvPr/>
            </p:nvSpPr>
            <p:spPr>
              <a:xfrm>
                <a:off x="1178657" y="3146261"/>
                <a:ext cx="2830775" cy="972767"/>
              </a:xfrm>
              <a:prstGeom prst="rect">
                <a:avLst/>
              </a:prstGeom>
              <a:ln w="38100">
                <a:solidFill>
                  <a:srgbClr val="FF0000"/>
                </a:solidFill>
              </a:ln>
            </p:spPr>
            <p:txBody>
              <a:bodyPr wrap="none">
                <a:spAutoFit/>
              </a:bodyPr>
              <a:lstStyle/>
              <a:p>
                <a:r>
                  <a:rPr lang="de-DE" altLang="vi-VN" sz="4800" dirty="0">
                    <a:solidFill>
                      <a:srgbClr val="FF0000"/>
                    </a:solidFill>
                    <a:latin typeface=".VnCommercial ScriptH" panose="020B7200000000000000" pitchFamily="34" charset="0"/>
                  </a:rPr>
                  <a:t>P</a:t>
                </a:r>
                <a:r>
                  <a:rPr lang="en-US" altLang="vi-VN" sz="4800" b="1" dirty="0">
                    <a:solidFill>
                      <a:srgbClr val="FF0000"/>
                    </a:solidFill>
                  </a:rPr>
                  <a:t> </a:t>
                </a:r>
                <a:r>
                  <a:rPr lang="en-US" altLang="vi-VN" sz="3600" b="1" dirty="0">
                    <a:solidFill>
                      <a:srgbClr val="FF0000"/>
                    </a:solidFill>
                  </a:rPr>
                  <a:t>  = </a:t>
                </a:r>
                <a:r>
                  <a:rPr lang="en-US" altLang="vi-VN" sz="3600" b="1" dirty="0">
                    <a:solidFill>
                      <a:srgbClr val="FF0000"/>
                    </a:solidFill>
                    <a:cs typeface="Times New Roman" panose="02020603050405020304" pitchFamily="18" charset="0"/>
                  </a:rPr>
                  <a:t>I</a:t>
                </a:r>
                <a:r>
                  <a:rPr lang="en-US" altLang="vi-VN" sz="3600" b="1" baseline="30000" dirty="0">
                    <a:solidFill>
                      <a:srgbClr val="FF0000"/>
                    </a:solidFill>
                  </a:rPr>
                  <a:t>2 </a:t>
                </a:r>
                <a:r>
                  <a:rPr lang="en-US" altLang="vi-VN" sz="3600" b="1" dirty="0">
                    <a:solidFill>
                      <a:srgbClr val="FF0000"/>
                    </a:solidFill>
                  </a:rPr>
                  <a:t>. R = </a:t>
                </a:r>
                <a14:m>
                  <m:oMath xmlns:m="http://schemas.openxmlformats.org/officeDocument/2006/math">
                    <m:f>
                      <m:fPr>
                        <m:ctrlPr>
                          <a:rPr lang="en-US" altLang="vi-VN" sz="3600" b="1" i="1">
                            <a:solidFill>
                              <a:srgbClr val="FF0000"/>
                            </a:solidFill>
                            <a:latin typeface="Cambria Math" panose="02040503050406030204" pitchFamily="18" charset="0"/>
                          </a:rPr>
                        </m:ctrlPr>
                      </m:fPr>
                      <m:num>
                        <m:sSup>
                          <m:sSupPr>
                            <m:ctrlPr>
                              <a:rPr lang="en-US" altLang="vi-VN" sz="3600" b="1" i="1">
                                <a:solidFill>
                                  <a:srgbClr val="FF0000"/>
                                </a:solidFill>
                                <a:latin typeface="Cambria Math" panose="02040503050406030204" pitchFamily="18" charset="0"/>
                              </a:rPr>
                            </m:ctrlPr>
                          </m:sSupPr>
                          <m:e>
                            <m:r>
                              <a:rPr lang="en-US" altLang="vi-VN" sz="3600" b="1" i="1">
                                <a:solidFill>
                                  <a:srgbClr val="FF0000"/>
                                </a:solidFill>
                                <a:latin typeface="Cambria Math" panose="02040503050406030204" pitchFamily="18" charset="0"/>
                              </a:rPr>
                              <m:t>𝑼</m:t>
                            </m:r>
                          </m:e>
                          <m:sup>
                            <m:r>
                              <a:rPr lang="en-US" altLang="vi-VN" sz="3600" b="1" i="1">
                                <a:solidFill>
                                  <a:srgbClr val="FF0000"/>
                                </a:solidFill>
                                <a:latin typeface="Cambria Math" panose="02040503050406030204" pitchFamily="18" charset="0"/>
                              </a:rPr>
                              <m:t>𝟐</m:t>
                            </m:r>
                          </m:sup>
                        </m:sSup>
                      </m:num>
                      <m:den>
                        <m:r>
                          <a:rPr lang="en-US" altLang="vi-VN" sz="3600" b="1" i="1">
                            <a:solidFill>
                              <a:srgbClr val="FF0000"/>
                            </a:solidFill>
                            <a:latin typeface="Cambria Math" panose="02040503050406030204" pitchFamily="18" charset="0"/>
                          </a:rPr>
                          <m:t>𝑹</m:t>
                        </m:r>
                      </m:den>
                    </m:f>
                  </m:oMath>
                </a14:m>
                <a:endParaRPr lang="vi-VN" sz="3600" dirty="0"/>
              </a:p>
            </p:txBody>
          </p:sp>
        </mc:Choice>
        <mc:Fallback xmlns="">
          <p:sp>
            <p:nvSpPr>
              <p:cNvPr id="7" name="Rectangle 6"/>
              <p:cNvSpPr>
                <a:spLocks noRot="1" noChangeAspect="1" noMove="1" noResize="1" noEditPoints="1" noAdjustHandles="1" noChangeArrowheads="1" noChangeShapeType="1" noTextEdit="1"/>
              </p:cNvSpPr>
              <p:nvPr/>
            </p:nvSpPr>
            <p:spPr>
              <a:xfrm>
                <a:off x="1178657" y="3146261"/>
                <a:ext cx="2830775" cy="972767"/>
              </a:xfrm>
              <a:prstGeom prst="rect">
                <a:avLst/>
              </a:prstGeom>
              <a:blipFill>
                <a:blip r:embed="rId7"/>
                <a:stretch>
                  <a:fillRect l="-8917" t="-4819" b="-22289"/>
                </a:stretch>
              </a:blipFill>
              <a:ln w="38100">
                <a:solidFill>
                  <a:srgbClr val="FF0000"/>
                </a:solidFill>
              </a:ln>
            </p:spPr>
            <p:txBody>
              <a:bodyPr/>
              <a:lstStyle/>
              <a:p>
                <a:r>
                  <a:rPr lang="vi-VN">
                    <a:noFill/>
                  </a:rPr>
                  <a:t> </a:t>
                </a:r>
              </a:p>
            </p:txBody>
          </p:sp>
        </mc:Fallback>
      </mc:AlternateContent>
    </p:spTree>
    <p:custDataLst>
      <p:tags r:id="rId1"/>
    </p:custDataLst>
    <p:extLst>
      <p:ext uri="{BB962C8B-B14F-4D97-AF65-F5344CB8AC3E}">
        <p14:creationId xmlns:p14="http://schemas.microsoft.com/office/powerpoint/2010/main" val="2091793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9">
                                            <p:txEl>
                                              <p:pRg st="0" end="0"/>
                                            </p:txEl>
                                          </p:spTgt>
                                        </p:tgtEl>
                                        <p:attrNameLst>
                                          <p:attrName>style.visibility</p:attrName>
                                        </p:attrNameLst>
                                      </p:cBhvr>
                                      <p:to>
                                        <p:strVal val="visible"/>
                                      </p:to>
                                    </p:set>
                                    <p:animEffect transition="in" filter="barn(inVertical)">
                                      <p:cBhvr>
                                        <p:cTn id="12" dur="500"/>
                                        <p:tgtEl>
                                          <p:spTgt spid="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9">
                                            <p:txEl>
                                              <p:pRg st="1" end="1"/>
                                            </p:txEl>
                                          </p:spTgt>
                                        </p:tgtEl>
                                        <p:attrNameLst>
                                          <p:attrName>style.visibility</p:attrName>
                                        </p:attrNameLst>
                                      </p:cBhvr>
                                      <p:to>
                                        <p:strVal val="visible"/>
                                      </p:to>
                                    </p:set>
                                    <p:animEffect transition="in" filter="barn(inVertical)">
                                      <p:cBhvr>
                                        <p:cTn id="17" dur="500"/>
                                        <p:tgtEl>
                                          <p:spTgt spid="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9">
                                            <p:txEl>
                                              <p:pRg st="2" end="2"/>
                                            </p:txEl>
                                          </p:spTgt>
                                        </p:tgtEl>
                                        <p:attrNameLst>
                                          <p:attrName>style.visibility</p:attrName>
                                        </p:attrNameLst>
                                      </p:cBhvr>
                                      <p:to>
                                        <p:strVal val="visible"/>
                                      </p:to>
                                    </p:set>
                                    <p:animEffect transition="in" filter="barn(inVertical)">
                                      <p:cBhvr>
                                        <p:cTn id="22" dur="500"/>
                                        <p:tgtEl>
                                          <p:spTgt spid="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9">
                                            <p:txEl>
                                              <p:pRg st="3" end="3"/>
                                            </p:txEl>
                                          </p:spTgt>
                                        </p:tgtEl>
                                        <p:attrNameLst>
                                          <p:attrName>style.visibility</p:attrName>
                                        </p:attrNameLst>
                                      </p:cBhvr>
                                      <p:to>
                                        <p:strVal val="visible"/>
                                      </p:to>
                                    </p:set>
                                    <p:animEffect transition="in" filter="barn(inVertical)">
                                      <p:cBhvr>
                                        <p:cTn id="27" dur="500"/>
                                        <p:tgtEl>
                                          <p:spTgt spid="1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blinds(horizontal)">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wipe(down)">
                                      <p:cBhvr>
                                        <p:cTn id="37" dur="500"/>
                                        <p:tgtEl>
                                          <p:spTgt spid="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wipe(down)">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61"/>
                                        </p:tgtEl>
                                        <p:attrNameLst>
                                          <p:attrName>style.visibility</p:attrName>
                                        </p:attrNameLst>
                                      </p:cBhvr>
                                      <p:to>
                                        <p:strVal val="visible"/>
                                      </p:to>
                                    </p:set>
                                    <p:animEffect transition="in" filter="wipe(down)">
                                      <p:cBhvr>
                                        <p:cTn id="47" dur="500"/>
                                        <p:tgtEl>
                                          <p:spTgt spid="6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wipe(down)">
                                      <p:cBhvr>
                                        <p:cTn id="52" dur="5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wipe(down)">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4"/>
                                        </p:tgtEl>
                                        <p:attrNameLst>
                                          <p:attrName>style.visibility</p:attrName>
                                        </p:attrNameLst>
                                      </p:cBhvr>
                                      <p:to>
                                        <p:strVal val="visible"/>
                                      </p:to>
                                    </p:set>
                                    <p:animEffect transition="in" filter="wipe(down)">
                                      <p:cBhvr>
                                        <p:cTn id="62" dur="500"/>
                                        <p:tgtEl>
                                          <p:spTgt spid="34"/>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52"/>
                                        </p:tgtEl>
                                        <p:attrNameLst>
                                          <p:attrName>style.visibility</p:attrName>
                                        </p:attrNameLst>
                                      </p:cBhvr>
                                      <p:to>
                                        <p:strVal val="visible"/>
                                      </p:to>
                                    </p:set>
                                    <p:animEffect transition="in" filter="wipe(down)">
                                      <p:cBhvr>
                                        <p:cTn id="67" dur="500"/>
                                        <p:tgtEl>
                                          <p:spTgt spid="52"/>
                                        </p:tgtEl>
                                      </p:cBhvr>
                                    </p:animEffect>
                                  </p:childTnLst>
                                </p:cTn>
                              </p:par>
                            </p:childTnLst>
                          </p:cTn>
                        </p:par>
                      </p:childTnLst>
                    </p:cTn>
                  </p:par>
                  <p:par>
                    <p:cTn id="68" fill="hold">
                      <p:stCondLst>
                        <p:cond delay="indefinite"/>
                      </p:stCondLst>
                      <p:childTnLst>
                        <p:par>
                          <p:cTn id="69" fill="hold">
                            <p:stCondLst>
                              <p:cond delay="0"/>
                            </p:stCondLst>
                            <p:childTnLst>
                              <p:par>
                                <p:cTn id="70" presetID="1" presetClass="exit" presetSubtype="0" fill="hold" grpId="1" nodeType="clickEffect">
                                  <p:stCondLst>
                                    <p:cond delay="0"/>
                                  </p:stCondLst>
                                  <p:childTnLst>
                                    <p:set>
                                      <p:cBhvr>
                                        <p:cTn id="71" dur="1" fill="hold">
                                          <p:stCondLst>
                                            <p:cond delay="0"/>
                                          </p:stCondLst>
                                        </p:cTn>
                                        <p:tgtEl>
                                          <p:spTgt spid="22"/>
                                        </p:tgtEl>
                                        <p:attrNameLst>
                                          <p:attrName>style.visibility</p:attrName>
                                        </p:attrNameLst>
                                      </p:cBhvr>
                                      <p:to>
                                        <p:strVal val="hidden"/>
                                      </p:to>
                                    </p:set>
                                  </p:childTnLst>
                                </p:cTn>
                              </p:par>
                              <p:par>
                                <p:cTn id="72" presetID="1" presetClass="exit" presetSubtype="0" fill="hold" grpId="1" nodeType="withEffect">
                                  <p:stCondLst>
                                    <p:cond delay="0"/>
                                  </p:stCondLst>
                                  <p:childTnLst>
                                    <p:set>
                                      <p:cBhvr>
                                        <p:cTn id="73" dur="1" fill="hold">
                                          <p:stCondLst>
                                            <p:cond delay="0"/>
                                          </p:stCondLst>
                                        </p:cTn>
                                        <p:tgtEl>
                                          <p:spTgt spid="3"/>
                                        </p:tgtEl>
                                        <p:attrNameLst>
                                          <p:attrName>style.visibility</p:attrName>
                                        </p:attrNameLst>
                                      </p:cBhvr>
                                      <p:to>
                                        <p:strVal val="hidden"/>
                                      </p:to>
                                    </p:set>
                                  </p:childTnLst>
                                </p:cTn>
                              </p:par>
                              <p:par>
                                <p:cTn id="74" presetID="1" presetClass="exit" presetSubtype="0" fill="hold" grpId="1" nodeType="withEffect">
                                  <p:stCondLst>
                                    <p:cond delay="0"/>
                                  </p:stCondLst>
                                  <p:childTnLst>
                                    <p:set>
                                      <p:cBhvr>
                                        <p:cTn id="75" dur="1" fill="hold">
                                          <p:stCondLst>
                                            <p:cond delay="0"/>
                                          </p:stCondLst>
                                        </p:cTn>
                                        <p:tgtEl>
                                          <p:spTgt spid="4"/>
                                        </p:tgtEl>
                                        <p:attrNameLst>
                                          <p:attrName>style.visibility</p:attrName>
                                        </p:attrNameLst>
                                      </p:cBhvr>
                                      <p:to>
                                        <p:strVal val="hidden"/>
                                      </p:to>
                                    </p:set>
                                  </p:childTnLst>
                                </p:cTn>
                              </p:par>
                              <p:par>
                                <p:cTn id="76" presetID="1" presetClass="exit" presetSubtype="0" fill="hold" grpId="1" nodeType="withEffect">
                                  <p:stCondLst>
                                    <p:cond delay="0"/>
                                  </p:stCondLst>
                                  <p:childTnLst>
                                    <p:set>
                                      <p:cBhvr>
                                        <p:cTn id="77" dur="1" fill="hold">
                                          <p:stCondLst>
                                            <p:cond delay="0"/>
                                          </p:stCondLst>
                                        </p:cTn>
                                        <p:tgtEl>
                                          <p:spTgt spid="61"/>
                                        </p:tgtEl>
                                        <p:attrNameLst>
                                          <p:attrName>style.visibility</p:attrName>
                                        </p:attrNameLst>
                                      </p:cBhvr>
                                      <p:to>
                                        <p:strVal val="hidden"/>
                                      </p:to>
                                    </p:set>
                                  </p:childTnLst>
                                </p:cTn>
                              </p:par>
                              <p:par>
                                <p:cTn id="78" presetID="1" presetClass="exit" presetSubtype="0" fill="hold" grpId="1" nodeType="withEffect">
                                  <p:stCondLst>
                                    <p:cond delay="0"/>
                                  </p:stCondLst>
                                  <p:childTnLst>
                                    <p:set>
                                      <p:cBhvr>
                                        <p:cTn id="79" dur="1" fill="hold">
                                          <p:stCondLst>
                                            <p:cond delay="0"/>
                                          </p:stCondLst>
                                        </p:cTn>
                                        <p:tgtEl>
                                          <p:spTgt spid="5"/>
                                        </p:tgtEl>
                                        <p:attrNameLst>
                                          <p:attrName>style.visibility</p:attrName>
                                        </p:attrNameLst>
                                      </p:cBhvr>
                                      <p:to>
                                        <p:strVal val="hidden"/>
                                      </p:to>
                                    </p:set>
                                  </p:childTnLst>
                                </p:cTn>
                              </p:par>
                              <p:par>
                                <p:cTn id="80" presetID="1" presetClass="exit" presetSubtype="0" fill="hold" grpId="1" nodeType="withEffect">
                                  <p:stCondLst>
                                    <p:cond delay="0"/>
                                  </p:stCondLst>
                                  <p:childTnLst>
                                    <p:set>
                                      <p:cBhvr>
                                        <p:cTn id="81" dur="1" fill="hold">
                                          <p:stCondLst>
                                            <p:cond delay="0"/>
                                          </p:stCondLst>
                                        </p:cTn>
                                        <p:tgtEl>
                                          <p:spTgt spid="6"/>
                                        </p:tgtEl>
                                        <p:attrNameLst>
                                          <p:attrName>style.visibility</p:attrName>
                                        </p:attrNameLst>
                                      </p:cBhvr>
                                      <p:to>
                                        <p:strVal val="hidden"/>
                                      </p:to>
                                    </p:set>
                                  </p:childTnLst>
                                </p:cTn>
                              </p:par>
                              <p:par>
                                <p:cTn id="82" presetID="1" presetClass="exit" presetSubtype="0" fill="hold" grpId="1" nodeType="withEffect">
                                  <p:stCondLst>
                                    <p:cond delay="0"/>
                                  </p:stCondLst>
                                  <p:childTnLst>
                                    <p:set>
                                      <p:cBhvr>
                                        <p:cTn id="83" dur="1" fill="hold">
                                          <p:stCondLst>
                                            <p:cond delay="0"/>
                                          </p:stCondLst>
                                        </p:cTn>
                                        <p:tgtEl>
                                          <p:spTgt spid="34"/>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52"/>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7"/>
                                        </p:tgtEl>
                                        <p:attrNameLst>
                                          <p:attrName>style.visibility</p:attrName>
                                        </p:attrNameLst>
                                      </p:cBhvr>
                                      <p:to>
                                        <p:strVal val="visible"/>
                                      </p:to>
                                    </p:set>
                                    <p:animEffect transition="in" filter="barn(inVertical)">
                                      <p:cBhvr>
                                        <p:cTn id="9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2" grpId="0"/>
      <p:bldP spid="22" grpId="1"/>
      <p:bldP spid="34" grpId="0"/>
      <p:bldP spid="34" grpId="1"/>
      <p:bldP spid="52" grpId="0"/>
      <p:bldP spid="52" grpId="1"/>
      <p:bldP spid="61" grpId="0"/>
      <p:bldP spid="61" grpId="1"/>
      <p:bldP spid="3" grpId="0"/>
      <p:bldP spid="3" grpId="1"/>
      <p:bldP spid="4" grpId="0"/>
      <p:bldP spid="4" grpId="1"/>
      <p:bldP spid="5" grpId="0"/>
      <p:bldP spid="5" grpId="1"/>
      <p:bldP spid="6" grpId="0"/>
      <p:bldP spid="6" grpId="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25" name="Rectangle 5"/>
          <p:cNvSpPr>
            <a:spLocks noChangeArrowheads="1"/>
          </p:cNvSpPr>
          <p:nvPr/>
        </p:nvSpPr>
        <p:spPr bwMode="auto">
          <a:xfrm>
            <a:off x="887413" y="698965"/>
            <a:ext cx="10297422" cy="1446550"/>
          </a:xfrm>
          <a:prstGeom prst="rect">
            <a:avLst/>
          </a:prstGeom>
          <a:solidFill>
            <a:schemeClr val="accent2">
              <a:lumMod val="20000"/>
              <a:lumOff val="80000"/>
            </a:schemeClr>
          </a:solidFill>
          <a:ln>
            <a:noFill/>
          </a:ln>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dirty="0">
                <a:solidFill>
                  <a:srgbClr val="FF0000"/>
                </a:solidFill>
              </a:rPr>
              <a:t>C6</a:t>
            </a:r>
            <a:r>
              <a:rPr lang="en-US" altLang="vi-VN" dirty="0">
                <a:solidFill>
                  <a:srgbClr val="0000FF"/>
                </a:solidFill>
              </a:rPr>
              <a:t> :Trên một bóng đèn có ghi 220V-75W.</a:t>
            </a:r>
          </a:p>
          <a:p>
            <a:r>
              <a:rPr lang="en-US" altLang="vi-VN" dirty="0">
                <a:solidFill>
                  <a:srgbClr val="0000FF"/>
                </a:solidFill>
              </a:rPr>
              <a:t>+ Tính cường độ dòng điện qua bóng đèn và điện trở của nó khi bóng đèn sáng bình thường.</a:t>
            </a:r>
          </a:p>
          <a:p>
            <a:r>
              <a:rPr lang="en-US" altLang="vi-VN" dirty="0">
                <a:solidFill>
                  <a:srgbClr val="0000FF"/>
                </a:solidFill>
              </a:rPr>
              <a:t>+ Có thể dùng cầu chì loại 0,5A cho bóng đèn này được không? Vì sao?</a:t>
            </a:r>
          </a:p>
        </p:txBody>
      </p:sp>
      <p:sp>
        <p:nvSpPr>
          <p:cNvPr id="21550" name="Rectangle 49"/>
          <p:cNvSpPr>
            <a:spLocks noChangeArrowheads="1"/>
          </p:cNvSpPr>
          <p:nvPr/>
        </p:nvSpPr>
        <p:spPr bwMode="auto">
          <a:xfrm>
            <a:off x="2975556" y="2066814"/>
            <a:ext cx="70243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b="1" u="sng" dirty="0">
                <a:solidFill>
                  <a:srgbClr val="00B0F0"/>
                </a:solidFill>
              </a:rPr>
              <a:t>Giải</a:t>
            </a:r>
          </a:p>
        </p:txBody>
      </p:sp>
      <mc:AlternateContent xmlns:mc="http://schemas.openxmlformats.org/markup-compatibility/2006" xmlns:a14="http://schemas.microsoft.com/office/drawing/2010/main">
        <mc:Choice Requires="a14">
          <p:sp>
            <p:nvSpPr>
              <p:cNvPr id="21551" name="Text Box 51"/>
              <p:cNvSpPr txBox="1">
                <a:spLocks noChangeArrowheads="1"/>
              </p:cNvSpPr>
              <p:nvPr/>
            </p:nvSpPr>
            <p:spPr bwMode="auto">
              <a:xfrm>
                <a:off x="800416" y="1981683"/>
                <a:ext cx="2262809" cy="313932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lnSpc>
                    <a:spcPct val="150000"/>
                  </a:lnSpc>
                </a:pPr>
                <a:r>
                  <a:rPr lang="en-US" altLang="vi-VN" b="1" u="sng" dirty="0">
                    <a:solidFill>
                      <a:srgbClr val="00B0F0"/>
                    </a:solidFill>
                    <a:cs typeface="Arial" panose="020B0604020202020204" pitchFamily="34" charset="0"/>
                  </a:rPr>
                  <a:t>Tóm tắt:</a:t>
                </a:r>
              </a:p>
              <a:p>
                <a:pPr>
                  <a:lnSpc>
                    <a:spcPct val="150000"/>
                  </a:lnSpc>
                </a:pPr>
                <a:r>
                  <a:rPr lang="en-US" altLang="vi-VN" dirty="0">
                    <a:cs typeface="Arial" panose="020B0604020202020204" pitchFamily="34" charset="0"/>
                  </a:rPr>
                  <a:t>Đ: 220V- 75W</a:t>
                </a:r>
              </a:p>
              <a:p>
                <a:pPr>
                  <a:lnSpc>
                    <a:spcPct val="150000"/>
                  </a:lnSpc>
                </a:pPr>
                <a:r>
                  <a:rPr lang="en-US" altLang="vi-VN" b="1" dirty="0">
                    <a:solidFill>
                      <a:srgbClr val="FF0000"/>
                    </a:solidFill>
                    <a:cs typeface="Arial" panose="020B0604020202020204" pitchFamily="34" charset="0"/>
                  </a:rPr>
                  <a:t>I = ?</a:t>
                </a:r>
              </a:p>
              <a:p>
                <a:pPr>
                  <a:lnSpc>
                    <a:spcPct val="150000"/>
                  </a:lnSpc>
                </a:pPr>
                <a:r>
                  <a:rPr lang="en-US" altLang="vi-VN" b="1" dirty="0">
                    <a:solidFill>
                      <a:srgbClr val="FF0000"/>
                    </a:solidFill>
                    <a:cs typeface="Arial" panose="020B0604020202020204" pitchFamily="34" charset="0"/>
                  </a:rPr>
                  <a:t>R = ?</a:t>
                </a:r>
              </a:p>
              <a:p>
                <a:pPr eaLnBrk="1" hangingPunct="1">
                  <a:lnSpc>
                    <a:spcPct val="150000"/>
                  </a:lnSpc>
                </a:pPr>
                <a14:m>
                  <m:oMathPara xmlns:m="http://schemas.openxmlformats.org/officeDocument/2006/math">
                    <m:oMathParaPr>
                      <m:jc m:val="left"/>
                    </m:oMathParaPr>
                    <m:oMath xmlns:m="http://schemas.openxmlformats.org/officeDocument/2006/math">
                      <m:sSub>
                        <m:sSubPr>
                          <m:ctrlPr>
                            <a:rPr lang="en-US" altLang="vi-VN" b="1" i="1" dirty="0" smtClean="0">
                              <a:solidFill>
                                <a:schemeClr val="tx1"/>
                              </a:solidFill>
                              <a:latin typeface="Cambria Math" panose="02040503050406030204" pitchFamily="18" charset="0"/>
                              <a:cs typeface="Arial" panose="020B0604020202020204" pitchFamily="34" charset="0"/>
                            </a:rPr>
                          </m:ctrlPr>
                        </m:sSubPr>
                        <m:e>
                          <m:r>
                            <a:rPr lang="en-US" altLang="vi-VN" b="1" i="1" dirty="0" smtClean="0">
                              <a:solidFill>
                                <a:schemeClr val="tx1"/>
                              </a:solidFill>
                              <a:latin typeface="Cambria Math" panose="02040503050406030204" pitchFamily="18" charset="0"/>
                              <a:cs typeface="Arial" panose="020B0604020202020204" pitchFamily="34" charset="0"/>
                            </a:rPr>
                            <m:t>𝑰</m:t>
                          </m:r>
                        </m:e>
                        <m:sub>
                          <m:r>
                            <a:rPr lang="en-US" altLang="vi-VN" b="1" i="1" dirty="0" smtClean="0">
                              <a:solidFill>
                                <a:schemeClr val="tx1"/>
                              </a:solidFill>
                              <a:latin typeface="Cambria Math" panose="02040503050406030204" pitchFamily="18" charset="0"/>
                              <a:cs typeface="Arial" panose="020B0604020202020204" pitchFamily="34" charset="0"/>
                            </a:rPr>
                            <m:t>𝒄</m:t>
                          </m:r>
                        </m:sub>
                      </m:sSub>
                      <m:r>
                        <a:rPr lang="en-US" altLang="vi-VN" b="1" i="1" dirty="0" smtClean="0">
                          <a:solidFill>
                            <a:schemeClr val="tx1"/>
                          </a:solidFill>
                          <a:latin typeface="Cambria Math" panose="02040503050406030204" pitchFamily="18" charset="0"/>
                          <a:cs typeface="Arial" panose="020B0604020202020204" pitchFamily="34" charset="0"/>
                        </a:rPr>
                        <m:t>=</m:t>
                      </m:r>
                      <m:r>
                        <a:rPr lang="en-US" altLang="vi-VN" b="1" i="1" dirty="0" smtClean="0">
                          <a:solidFill>
                            <a:schemeClr val="tx1"/>
                          </a:solidFill>
                          <a:latin typeface="Cambria Math" panose="02040503050406030204" pitchFamily="18" charset="0"/>
                          <a:cs typeface="Arial" panose="020B0604020202020204" pitchFamily="34" charset="0"/>
                        </a:rPr>
                        <m:t>𝟎</m:t>
                      </m:r>
                      <m:r>
                        <a:rPr lang="en-US" altLang="vi-VN" b="1" i="1" dirty="0" smtClean="0">
                          <a:solidFill>
                            <a:schemeClr val="tx1"/>
                          </a:solidFill>
                          <a:latin typeface="Cambria Math" panose="02040503050406030204" pitchFamily="18" charset="0"/>
                          <a:cs typeface="Arial" panose="020B0604020202020204" pitchFamily="34" charset="0"/>
                        </a:rPr>
                        <m:t>,</m:t>
                      </m:r>
                      <m:r>
                        <a:rPr lang="en-US" altLang="vi-VN" b="1" i="1" dirty="0" smtClean="0">
                          <a:solidFill>
                            <a:schemeClr val="tx1"/>
                          </a:solidFill>
                          <a:latin typeface="Cambria Math" panose="02040503050406030204" pitchFamily="18" charset="0"/>
                          <a:cs typeface="Arial" panose="020B0604020202020204" pitchFamily="34" charset="0"/>
                        </a:rPr>
                        <m:t>𝟓</m:t>
                      </m:r>
                      <m:r>
                        <a:rPr lang="en-US" altLang="vi-VN" b="1" i="1" dirty="0" smtClean="0">
                          <a:solidFill>
                            <a:schemeClr val="tx1"/>
                          </a:solidFill>
                          <a:latin typeface="Cambria Math" panose="02040503050406030204" pitchFamily="18" charset="0"/>
                          <a:cs typeface="Arial" panose="020B0604020202020204" pitchFamily="34" charset="0"/>
                        </a:rPr>
                        <m:t>𝑨</m:t>
                      </m:r>
                    </m:oMath>
                  </m:oMathPara>
                </a14:m>
                <a:endParaRPr lang="en-US" altLang="vi-VN" b="1" dirty="0">
                  <a:solidFill>
                    <a:schemeClr val="tx1"/>
                  </a:solidFill>
                  <a:cs typeface="Arial" panose="020B0604020202020204" pitchFamily="34" charset="0"/>
                </a:endParaRPr>
              </a:p>
              <a:p>
                <a:pPr eaLnBrk="1" hangingPunct="1">
                  <a:lnSpc>
                    <a:spcPct val="150000"/>
                  </a:lnSpc>
                </a:pPr>
                <a:r>
                  <a:rPr lang="en-US" altLang="vi-VN" b="1" dirty="0">
                    <a:solidFill>
                      <a:srgbClr val="FF0000"/>
                    </a:solidFill>
                    <a:cs typeface="Arial" panose="020B0604020202020204" pitchFamily="34" charset="0"/>
                  </a:rPr>
                  <a:t>Dùng cầu chì?</a:t>
                </a:r>
              </a:p>
            </p:txBody>
          </p:sp>
        </mc:Choice>
        <mc:Fallback xmlns="">
          <p:sp>
            <p:nvSpPr>
              <p:cNvPr id="21551" name="Text Box 51"/>
              <p:cNvSpPr txBox="1">
                <a:spLocks noRot="1" noChangeAspect="1" noMove="1" noResize="1" noEditPoints="1" noAdjustHandles="1" noChangeArrowheads="1" noChangeShapeType="1" noTextEdit="1"/>
              </p:cNvSpPr>
              <p:nvPr/>
            </p:nvSpPr>
            <p:spPr bwMode="auto">
              <a:xfrm>
                <a:off x="800416" y="1981683"/>
                <a:ext cx="2262809" cy="3139321"/>
              </a:xfrm>
              <a:prstGeom prst="rect">
                <a:avLst/>
              </a:prstGeom>
              <a:blipFill>
                <a:blip r:embed="rId2"/>
                <a:stretch>
                  <a:fillRect l="-3504" b="-1165"/>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sp>
        <p:nvSpPr>
          <p:cNvPr id="21553" name="Line 53"/>
          <p:cNvSpPr>
            <a:spLocks noChangeShapeType="1"/>
          </p:cNvSpPr>
          <p:nvPr/>
        </p:nvSpPr>
        <p:spPr bwMode="auto">
          <a:xfrm>
            <a:off x="2802835" y="2126449"/>
            <a:ext cx="0" cy="449189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sz="2200"/>
          </a:p>
        </p:txBody>
      </p:sp>
      <mc:AlternateContent xmlns:mc="http://schemas.openxmlformats.org/markup-compatibility/2006" xmlns:a14="http://schemas.microsoft.com/office/drawing/2010/main">
        <mc:Choice Requires="a14">
          <p:sp>
            <p:nvSpPr>
              <p:cNvPr id="16392" name="Rectangle 8"/>
              <p:cNvSpPr>
                <a:spLocks noChangeArrowheads="1"/>
              </p:cNvSpPr>
              <p:nvPr/>
            </p:nvSpPr>
            <p:spPr bwMode="auto">
              <a:xfrm>
                <a:off x="5198407" y="4852714"/>
                <a:ext cx="3589694" cy="4308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b="1" dirty="0">
                    <a:solidFill>
                      <a:srgbClr val="0070C0"/>
                    </a:solidFill>
                    <a:latin typeface="Arial" panose="020B0604020202020204" pitchFamily="34" charset="0"/>
                    <a:cs typeface="Arial" panose="020B0604020202020204" pitchFamily="34" charset="0"/>
                  </a:rPr>
                  <a:t>→ </a:t>
                </a:r>
                <a:r>
                  <a:rPr lang="en-US" altLang="vi-VN" b="1" dirty="0">
                    <a:solidFill>
                      <a:srgbClr val="0070C0"/>
                    </a:solidFill>
                  </a:rPr>
                  <a:t>I  &lt; </a:t>
                </a:r>
                <a14:m>
                  <m:oMath xmlns:m="http://schemas.openxmlformats.org/officeDocument/2006/math">
                    <m:sSub>
                      <m:sSubPr>
                        <m:ctrlPr>
                          <a:rPr lang="en-US" altLang="vi-VN" b="1" i="1">
                            <a:solidFill>
                              <a:srgbClr val="0070C0"/>
                            </a:solidFill>
                            <a:latin typeface="Cambria Math" panose="02040503050406030204" pitchFamily="18" charset="0"/>
                          </a:rPr>
                        </m:ctrlPr>
                      </m:sSubPr>
                      <m:e>
                        <m:r>
                          <a:rPr lang="en-US" altLang="vi-VN" b="1" i="1">
                            <a:solidFill>
                              <a:srgbClr val="0070C0"/>
                            </a:solidFill>
                            <a:latin typeface="Cambria Math" panose="02040503050406030204" pitchFamily="18" charset="0"/>
                          </a:rPr>
                          <m:t>𝑰</m:t>
                        </m:r>
                      </m:e>
                      <m:sub>
                        <m:r>
                          <a:rPr lang="en-US" altLang="vi-VN" b="1" i="1">
                            <a:solidFill>
                              <a:srgbClr val="0070C0"/>
                            </a:solidFill>
                            <a:latin typeface="Cambria Math" panose="02040503050406030204" pitchFamily="18" charset="0"/>
                          </a:rPr>
                          <m:t>𝒄</m:t>
                        </m:r>
                      </m:sub>
                    </m:sSub>
                  </m:oMath>
                </a14:m>
                <a:r>
                  <a:rPr lang="en-US" altLang="vi-VN" b="1" dirty="0">
                    <a:solidFill>
                      <a:srgbClr val="0070C0"/>
                    </a:solidFill>
                  </a:rPr>
                  <a:t> </a:t>
                </a:r>
              </a:p>
            </p:txBody>
          </p:sp>
        </mc:Choice>
        <mc:Fallback xmlns="">
          <p:sp>
            <p:nvSpPr>
              <p:cNvPr id="16392" name="Rectangle 8"/>
              <p:cNvSpPr>
                <a:spLocks noRot="1" noChangeAspect="1" noMove="1" noResize="1" noEditPoints="1" noAdjustHandles="1" noChangeArrowheads="1" noChangeShapeType="1" noTextEdit="1"/>
              </p:cNvSpPr>
              <p:nvPr/>
            </p:nvSpPr>
            <p:spPr bwMode="auto">
              <a:xfrm>
                <a:off x="5198407" y="4852714"/>
                <a:ext cx="3589694" cy="430887"/>
              </a:xfrm>
              <a:prstGeom prst="rect">
                <a:avLst/>
              </a:prstGeom>
              <a:blipFill>
                <a:blip r:embed="rId3"/>
                <a:stretch>
                  <a:fillRect l="-2207" t="-9859" b="-28169"/>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sp>
        <p:nvSpPr>
          <p:cNvPr id="41" name="Rectangle 77"/>
          <p:cNvSpPr>
            <a:spLocks noChangeArrowheads="1"/>
          </p:cNvSpPr>
          <p:nvPr/>
        </p:nvSpPr>
        <p:spPr bwMode="auto">
          <a:xfrm>
            <a:off x="4267824" y="40014"/>
            <a:ext cx="3126889" cy="523220"/>
          </a:xfrm>
          <a:prstGeom prst="rect">
            <a:avLst/>
          </a:prstGeom>
          <a:solidFill>
            <a:schemeClr val="accent1">
              <a:lumMod val="20000"/>
              <a:lumOff val="80000"/>
            </a:schemeClr>
          </a:solidFill>
          <a:ln>
            <a:noFill/>
          </a:ln>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2800" b="1" dirty="0">
                <a:solidFill>
                  <a:srgbClr val="FF0000"/>
                </a:solidFill>
                <a:cs typeface="Times New Roman" panose="02020603050405020304" pitchFamily="18" charset="0"/>
              </a:rPr>
              <a:t>III. VẬN DỤNG</a:t>
            </a:r>
          </a:p>
        </p:txBody>
      </p:sp>
      <mc:AlternateContent xmlns:mc="http://schemas.openxmlformats.org/markup-compatibility/2006" xmlns:a14="http://schemas.microsoft.com/office/drawing/2010/main">
        <mc:Choice Requires="a14">
          <p:sp>
            <p:nvSpPr>
              <p:cNvPr id="7" name="Rectangle 6"/>
              <p:cNvSpPr/>
              <p:nvPr/>
            </p:nvSpPr>
            <p:spPr>
              <a:xfrm>
                <a:off x="8818239" y="2387433"/>
                <a:ext cx="1825051" cy="430887"/>
              </a:xfrm>
              <a:prstGeom prst="rect">
                <a:avLst/>
              </a:prstGeom>
            </p:spPr>
            <p:txBody>
              <a:bodyPr wrap="none">
                <a:spAutoFit/>
              </a:bodyPr>
              <a:lstStyle/>
              <a:p>
                <a:pPr>
                  <a:spcBef>
                    <a:spcPct val="50000"/>
                  </a:spcBef>
                </a:pPr>
                <a:r>
                  <a:rPr lang="de-DE" altLang="vi-VN" sz="2200" b="1" dirty="0">
                    <a:solidFill>
                      <a:srgbClr val="0070C0"/>
                    </a:solidFill>
                    <a:latin typeface=".VnCommercial ScriptH" panose="020B7200000000000000" pitchFamily="34" charset="0"/>
                  </a:rPr>
                  <a:t>P</a:t>
                </a:r>
                <a:r>
                  <a:rPr lang="en-US" altLang="vi-VN" sz="2200" b="1" dirty="0">
                    <a:solidFill>
                      <a:srgbClr val="0070C0"/>
                    </a:solidFill>
                    <a:cs typeface="Arial" panose="020B0604020202020204" pitchFamily="34" charset="0"/>
                  </a:rPr>
                  <a:t> = </a:t>
                </a:r>
                <a14:m>
                  <m:oMath xmlns:m="http://schemas.openxmlformats.org/officeDocument/2006/math">
                    <m:sSub>
                      <m:sSubPr>
                        <m:ctrlPr>
                          <a:rPr lang="de-DE" altLang="vi-VN" sz="2200" b="1" i="1" smtClean="0">
                            <a:solidFill>
                              <a:srgbClr val="0070C0"/>
                            </a:solidFill>
                            <a:latin typeface="Cambria Math" panose="02040503050406030204" pitchFamily="18" charset="0"/>
                          </a:rPr>
                        </m:ctrlPr>
                      </m:sSubPr>
                      <m:e>
                        <m:r>
                          <m:rPr>
                            <m:nor/>
                          </m:rPr>
                          <a:rPr lang="de-DE" altLang="vi-VN" sz="2200" b="1" dirty="0">
                            <a:solidFill>
                              <a:srgbClr val="0070C0"/>
                            </a:solidFill>
                            <a:latin typeface=".VnCommercial ScriptH" panose="020B7200000000000000" pitchFamily="34" charset="0"/>
                          </a:rPr>
                          <m:t>P</m:t>
                        </m:r>
                      </m:e>
                      <m:sub>
                        <m:r>
                          <a:rPr lang="en-US" altLang="vi-VN" sz="2200" b="1" i="1" smtClean="0">
                            <a:solidFill>
                              <a:srgbClr val="0070C0"/>
                            </a:solidFill>
                            <a:latin typeface="Cambria Math" panose="02040503050406030204" pitchFamily="18" charset="0"/>
                          </a:rPr>
                          <m:t>đ</m:t>
                        </m:r>
                        <m:r>
                          <a:rPr lang="en-US" altLang="vi-VN" sz="2200" b="1" i="1" smtClean="0">
                            <a:solidFill>
                              <a:srgbClr val="0070C0"/>
                            </a:solidFill>
                            <a:latin typeface="Cambria Math" panose="02040503050406030204" pitchFamily="18" charset="0"/>
                          </a:rPr>
                          <m:t>𝒎</m:t>
                        </m:r>
                      </m:sub>
                    </m:sSub>
                  </m:oMath>
                </a14:m>
                <a:r>
                  <a:rPr lang="en-US" altLang="vi-VN" sz="2200" b="1" dirty="0">
                    <a:solidFill>
                      <a:srgbClr val="0070C0"/>
                    </a:solidFill>
                    <a:cs typeface="Arial" panose="020B0604020202020204" pitchFamily="34" charset="0"/>
                  </a:rPr>
                  <a:t> =75 W</a:t>
                </a:r>
              </a:p>
            </p:txBody>
          </p:sp>
        </mc:Choice>
        <mc:Fallback xmlns="">
          <p:sp>
            <p:nvSpPr>
              <p:cNvPr id="7" name="Rectangle 6"/>
              <p:cNvSpPr>
                <a:spLocks noRot="1" noChangeAspect="1" noMove="1" noResize="1" noEditPoints="1" noAdjustHandles="1" noChangeArrowheads="1" noChangeShapeType="1" noTextEdit="1"/>
              </p:cNvSpPr>
              <p:nvPr/>
            </p:nvSpPr>
            <p:spPr>
              <a:xfrm>
                <a:off x="8818239" y="2387433"/>
                <a:ext cx="1825051" cy="430887"/>
              </a:xfrm>
              <a:prstGeom prst="rect">
                <a:avLst/>
              </a:prstGeom>
              <a:blipFill>
                <a:blip r:embed="rId4"/>
                <a:stretch>
                  <a:fillRect l="-4348" t="-10000" r="-3679" b="-30000"/>
                </a:stretch>
              </a:blipFill>
            </p:spPr>
            <p:txBody>
              <a:bodyPr/>
              <a:lstStyle/>
              <a:p>
                <a:r>
                  <a:rPr lang="vi-VN">
                    <a:noFill/>
                  </a:rPr>
                  <a:t> </a:t>
                </a:r>
              </a:p>
            </p:txBody>
          </p:sp>
        </mc:Fallback>
      </mc:AlternateContent>
      <p:sp>
        <p:nvSpPr>
          <p:cNvPr id="8" name="Rectangle 7"/>
          <p:cNvSpPr/>
          <p:nvPr/>
        </p:nvSpPr>
        <p:spPr>
          <a:xfrm>
            <a:off x="3062502" y="2421342"/>
            <a:ext cx="3449983" cy="430887"/>
          </a:xfrm>
          <a:prstGeom prst="rect">
            <a:avLst/>
          </a:prstGeom>
        </p:spPr>
        <p:txBody>
          <a:bodyPr wrap="none">
            <a:spAutoFit/>
          </a:bodyPr>
          <a:lstStyle/>
          <a:p>
            <a:r>
              <a:rPr lang="en-US" altLang="vi-VN" sz="2200" b="1" dirty="0">
                <a:solidFill>
                  <a:srgbClr val="0070C0"/>
                </a:solidFill>
              </a:rPr>
              <a:t>Đèn sáng bình thường nên: </a:t>
            </a:r>
          </a:p>
        </p:txBody>
      </p:sp>
      <mc:AlternateContent xmlns:mc="http://schemas.openxmlformats.org/markup-compatibility/2006" xmlns:a14="http://schemas.microsoft.com/office/drawing/2010/main">
        <mc:Choice Requires="a14">
          <p:sp>
            <p:nvSpPr>
              <p:cNvPr id="35" name="Rectangle 34"/>
              <p:cNvSpPr/>
              <p:nvPr/>
            </p:nvSpPr>
            <p:spPr>
              <a:xfrm>
                <a:off x="6419977" y="2396351"/>
                <a:ext cx="2087944" cy="430887"/>
              </a:xfrm>
              <a:prstGeom prst="rect">
                <a:avLst/>
              </a:prstGeom>
            </p:spPr>
            <p:txBody>
              <a:bodyPr wrap="none">
                <a:spAutoFit/>
              </a:bodyPr>
              <a:lstStyle/>
              <a:p>
                <a:pPr>
                  <a:spcBef>
                    <a:spcPct val="50000"/>
                  </a:spcBef>
                </a:pPr>
                <a:r>
                  <a:rPr lang="en-US" altLang="vi-VN" sz="2200" b="1" dirty="0">
                    <a:solidFill>
                      <a:srgbClr val="0070C0"/>
                    </a:solidFill>
                    <a:cs typeface="Arial" panose="020B0604020202020204" pitchFamily="34" charset="0"/>
                  </a:rPr>
                  <a:t>U = </a:t>
                </a:r>
                <a14:m>
                  <m:oMath xmlns:m="http://schemas.openxmlformats.org/officeDocument/2006/math">
                    <m:sSub>
                      <m:sSubPr>
                        <m:ctrlPr>
                          <a:rPr lang="en-US" altLang="vi-VN" sz="2200" b="1" i="1" smtClean="0">
                            <a:solidFill>
                              <a:srgbClr val="0070C0"/>
                            </a:solidFill>
                            <a:latin typeface="Cambria Math" panose="02040503050406030204" pitchFamily="18" charset="0"/>
                            <a:cs typeface="Arial" panose="020B0604020202020204" pitchFamily="34" charset="0"/>
                          </a:rPr>
                        </m:ctrlPr>
                      </m:sSubPr>
                      <m:e>
                        <m:r>
                          <a:rPr lang="en-US" altLang="vi-VN" sz="2200" b="1" i="1" smtClean="0">
                            <a:solidFill>
                              <a:srgbClr val="0070C0"/>
                            </a:solidFill>
                            <a:latin typeface="Cambria Math" panose="02040503050406030204" pitchFamily="18" charset="0"/>
                            <a:cs typeface="Arial" panose="020B0604020202020204" pitchFamily="34" charset="0"/>
                          </a:rPr>
                          <m:t>𝑼</m:t>
                        </m:r>
                      </m:e>
                      <m:sub>
                        <m:r>
                          <a:rPr lang="en-US" altLang="vi-VN" sz="2200" b="1" i="1" smtClean="0">
                            <a:solidFill>
                              <a:srgbClr val="0070C0"/>
                            </a:solidFill>
                            <a:latin typeface="Cambria Math" panose="02040503050406030204" pitchFamily="18" charset="0"/>
                            <a:cs typeface="Arial" panose="020B0604020202020204" pitchFamily="34" charset="0"/>
                          </a:rPr>
                          <m:t>đ</m:t>
                        </m:r>
                        <m:r>
                          <a:rPr lang="en-US" altLang="vi-VN" sz="2200" b="1" i="1" smtClean="0">
                            <a:solidFill>
                              <a:srgbClr val="0070C0"/>
                            </a:solidFill>
                            <a:latin typeface="Cambria Math" panose="02040503050406030204" pitchFamily="18" charset="0"/>
                            <a:cs typeface="Arial" panose="020B0604020202020204" pitchFamily="34" charset="0"/>
                          </a:rPr>
                          <m:t>𝒎</m:t>
                        </m:r>
                      </m:sub>
                    </m:sSub>
                  </m:oMath>
                </a14:m>
                <a:r>
                  <a:rPr lang="en-US" altLang="vi-VN" sz="2200" b="1" dirty="0">
                    <a:solidFill>
                      <a:srgbClr val="0070C0"/>
                    </a:solidFill>
                    <a:cs typeface="Arial" panose="020B0604020202020204" pitchFamily="34" charset="0"/>
                  </a:rPr>
                  <a:t>  = 220V</a:t>
                </a:r>
              </a:p>
            </p:txBody>
          </p:sp>
        </mc:Choice>
        <mc:Fallback xmlns="">
          <p:sp>
            <p:nvSpPr>
              <p:cNvPr id="35" name="Rectangle 34"/>
              <p:cNvSpPr>
                <a:spLocks noRot="1" noChangeAspect="1" noMove="1" noResize="1" noEditPoints="1" noAdjustHandles="1" noChangeArrowheads="1" noChangeShapeType="1" noTextEdit="1"/>
              </p:cNvSpPr>
              <p:nvPr/>
            </p:nvSpPr>
            <p:spPr>
              <a:xfrm>
                <a:off x="6419977" y="2396351"/>
                <a:ext cx="2087944" cy="430887"/>
              </a:xfrm>
              <a:prstGeom prst="rect">
                <a:avLst/>
              </a:prstGeom>
              <a:blipFill>
                <a:blip r:embed="rId5"/>
                <a:stretch>
                  <a:fillRect l="-3790" t="-9859" r="-2624" b="-28169"/>
                </a:stretch>
              </a:blipFill>
            </p:spPr>
            <p:txBody>
              <a:bodyPr/>
              <a:lstStyle/>
              <a:p>
                <a:r>
                  <a:rPr lang="vi-VN">
                    <a:noFill/>
                  </a:rPr>
                  <a:t> </a:t>
                </a:r>
              </a:p>
            </p:txBody>
          </p:sp>
        </mc:Fallback>
      </mc:AlternateContent>
      <p:sp>
        <p:nvSpPr>
          <p:cNvPr id="9" name="Rectangle 8"/>
          <p:cNvSpPr/>
          <p:nvPr/>
        </p:nvSpPr>
        <p:spPr>
          <a:xfrm>
            <a:off x="2988124" y="2911905"/>
            <a:ext cx="4408579" cy="430887"/>
          </a:xfrm>
          <a:prstGeom prst="rect">
            <a:avLst/>
          </a:prstGeom>
        </p:spPr>
        <p:txBody>
          <a:bodyPr wrap="none">
            <a:spAutoFit/>
          </a:bodyPr>
          <a:lstStyle/>
          <a:p>
            <a:r>
              <a:rPr lang="en-US" altLang="vi-VN" sz="2200" b="1" dirty="0">
                <a:solidFill>
                  <a:srgbClr val="0070C0"/>
                </a:solidFill>
              </a:rPr>
              <a:t>Cường độ dòng điện qua bóng đèn: </a:t>
            </a:r>
          </a:p>
        </p:txBody>
      </p:sp>
      <p:sp>
        <p:nvSpPr>
          <p:cNvPr id="10" name="Rectangle 9"/>
          <p:cNvSpPr/>
          <p:nvPr/>
        </p:nvSpPr>
        <p:spPr>
          <a:xfrm>
            <a:off x="3164691" y="3362946"/>
            <a:ext cx="899605" cy="430887"/>
          </a:xfrm>
          <a:prstGeom prst="rect">
            <a:avLst/>
          </a:prstGeom>
        </p:spPr>
        <p:txBody>
          <a:bodyPr wrap="none">
            <a:spAutoFit/>
          </a:bodyPr>
          <a:lstStyle/>
          <a:p>
            <a:r>
              <a:rPr lang="de-DE" altLang="vi-VN" sz="2200" b="1" dirty="0">
                <a:solidFill>
                  <a:srgbClr val="0070C0"/>
                </a:solidFill>
                <a:latin typeface=".VnCommercial ScriptH" panose="020B7200000000000000" pitchFamily="34" charset="0"/>
              </a:rPr>
              <a:t>P</a:t>
            </a:r>
            <a:r>
              <a:rPr lang="en-US" altLang="vi-VN" sz="2200" b="1" dirty="0">
                <a:solidFill>
                  <a:srgbClr val="0070C0"/>
                </a:solidFill>
              </a:rPr>
              <a:t> = UI </a:t>
            </a:r>
            <a:endParaRPr lang="vi-VN" sz="2200" b="1" dirty="0">
              <a:solidFill>
                <a:srgbClr val="0070C0"/>
              </a:solidFill>
            </a:endParaRPr>
          </a:p>
        </p:txBody>
      </p:sp>
      <p:sp>
        <p:nvSpPr>
          <p:cNvPr id="38" name="Rectangle 37"/>
          <p:cNvSpPr/>
          <p:nvPr/>
        </p:nvSpPr>
        <p:spPr>
          <a:xfrm>
            <a:off x="3881814" y="3362946"/>
            <a:ext cx="1502334" cy="430887"/>
          </a:xfrm>
          <a:prstGeom prst="rect">
            <a:avLst/>
          </a:prstGeom>
        </p:spPr>
        <p:txBody>
          <a:bodyPr wrap="none">
            <a:spAutoFit/>
          </a:bodyPr>
          <a:lstStyle/>
          <a:p>
            <a:r>
              <a:rPr lang="de-DE" altLang="vi-VN" sz="2200" b="1" dirty="0">
                <a:solidFill>
                  <a:srgbClr val="0070C0"/>
                </a:solidFill>
                <a:latin typeface="Arial" panose="020B0604020202020204" pitchFamily="34" charset="0"/>
                <a:cs typeface="Arial" panose="020B0604020202020204" pitchFamily="34" charset="0"/>
              </a:rPr>
              <a:t>→ I = </a:t>
            </a:r>
            <a:r>
              <a:rPr lang="de-DE" altLang="vi-VN" sz="2200" b="1" dirty="0">
                <a:solidFill>
                  <a:srgbClr val="0070C0"/>
                </a:solidFill>
                <a:latin typeface=".VnCommercial ScriptH" panose="020B7200000000000000" pitchFamily="34" charset="0"/>
              </a:rPr>
              <a:t>P /</a:t>
            </a:r>
            <a:r>
              <a:rPr lang="en-US" altLang="vi-VN" sz="2200" b="1" dirty="0">
                <a:solidFill>
                  <a:srgbClr val="0070C0"/>
                </a:solidFill>
              </a:rPr>
              <a:t> U</a:t>
            </a:r>
            <a:endParaRPr lang="vi-VN" sz="2200" b="1" dirty="0">
              <a:solidFill>
                <a:srgbClr val="0070C0"/>
              </a:solidFill>
            </a:endParaRPr>
          </a:p>
        </p:txBody>
      </p:sp>
      <p:sp>
        <p:nvSpPr>
          <p:cNvPr id="39" name="Rectangle 38"/>
          <p:cNvSpPr/>
          <p:nvPr/>
        </p:nvSpPr>
        <p:spPr>
          <a:xfrm>
            <a:off x="5326454" y="3342797"/>
            <a:ext cx="1292341" cy="430887"/>
          </a:xfrm>
          <a:prstGeom prst="rect">
            <a:avLst/>
          </a:prstGeom>
        </p:spPr>
        <p:txBody>
          <a:bodyPr wrap="none">
            <a:spAutoFit/>
          </a:bodyPr>
          <a:lstStyle/>
          <a:p>
            <a:r>
              <a:rPr lang="en-US" altLang="vi-VN" sz="2200" b="1" dirty="0">
                <a:solidFill>
                  <a:srgbClr val="0070C0"/>
                </a:solidFill>
                <a:latin typeface="Arial" panose="020B0604020202020204" pitchFamily="34" charset="0"/>
                <a:cs typeface="Arial" panose="020B0604020202020204" pitchFamily="34" charset="0"/>
              </a:rPr>
              <a:t>=75/220 </a:t>
            </a:r>
            <a:endParaRPr lang="vi-VN" sz="2200" b="1" dirty="0">
              <a:solidFill>
                <a:srgbClr val="0070C0"/>
              </a:solidFill>
            </a:endParaRPr>
          </a:p>
        </p:txBody>
      </p:sp>
      <mc:AlternateContent xmlns:mc="http://schemas.openxmlformats.org/markup-compatibility/2006" xmlns:a14="http://schemas.microsoft.com/office/drawing/2010/main">
        <mc:Choice Requires="a14">
          <p:sp>
            <p:nvSpPr>
              <p:cNvPr id="11" name="Rectangle 10"/>
              <p:cNvSpPr/>
              <p:nvPr/>
            </p:nvSpPr>
            <p:spPr>
              <a:xfrm>
                <a:off x="3007008" y="4732842"/>
                <a:ext cx="1798247" cy="769441"/>
              </a:xfrm>
              <a:prstGeom prst="rect">
                <a:avLst/>
              </a:prstGeom>
            </p:spPr>
            <p:txBody>
              <a:bodyPr wrap="square">
                <a:spAutoFit/>
              </a:bodyPr>
              <a:lstStyle/>
              <a:p>
                <a:r>
                  <a:rPr lang="en-US" altLang="vi-VN" sz="2200" b="1" dirty="0">
                    <a:solidFill>
                      <a:srgbClr val="0070C0"/>
                    </a:solidFill>
                  </a:rPr>
                  <a:t>Vì I = 0,341A </a:t>
                </a:r>
              </a:p>
              <a:p>
                <a:r>
                  <a:rPr lang="en-US" altLang="vi-VN" sz="2200" b="1" dirty="0">
                    <a:solidFill>
                      <a:srgbClr val="0070C0"/>
                    </a:solidFill>
                  </a:rPr>
                  <a:t>     </a:t>
                </a:r>
                <a14:m>
                  <m:oMath xmlns:m="http://schemas.openxmlformats.org/officeDocument/2006/math">
                    <m:sSub>
                      <m:sSubPr>
                        <m:ctrlPr>
                          <a:rPr lang="en-US" altLang="vi-VN" sz="2200" b="1" i="1" smtClean="0">
                            <a:solidFill>
                              <a:srgbClr val="0070C0"/>
                            </a:solidFill>
                            <a:latin typeface="Cambria Math" panose="02040503050406030204" pitchFamily="18" charset="0"/>
                          </a:rPr>
                        </m:ctrlPr>
                      </m:sSubPr>
                      <m:e>
                        <m:r>
                          <a:rPr lang="en-US" altLang="vi-VN" sz="2200" b="1" i="1" smtClean="0">
                            <a:solidFill>
                              <a:srgbClr val="0070C0"/>
                            </a:solidFill>
                            <a:latin typeface="Cambria Math" panose="02040503050406030204" pitchFamily="18" charset="0"/>
                          </a:rPr>
                          <m:t>𝑰</m:t>
                        </m:r>
                      </m:e>
                      <m:sub>
                        <m:r>
                          <a:rPr lang="en-US" altLang="vi-VN" sz="2200" b="1" i="1" smtClean="0">
                            <a:solidFill>
                              <a:srgbClr val="0070C0"/>
                            </a:solidFill>
                            <a:latin typeface="Cambria Math" panose="02040503050406030204" pitchFamily="18" charset="0"/>
                          </a:rPr>
                          <m:t>𝒄</m:t>
                        </m:r>
                      </m:sub>
                    </m:sSub>
                  </m:oMath>
                </a14:m>
                <a:r>
                  <a:rPr lang="en-US" altLang="vi-VN" sz="2200" b="1" dirty="0">
                    <a:solidFill>
                      <a:srgbClr val="0070C0"/>
                    </a:solidFill>
                  </a:rPr>
                  <a:t> = 0,5A</a:t>
                </a:r>
              </a:p>
            </p:txBody>
          </p:sp>
        </mc:Choice>
        <mc:Fallback xmlns="">
          <p:sp>
            <p:nvSpPr>
              <p:cNvPr id="11" name="Rectangle 10"/>
              <p:cNvSpPr>
                <a:spLocks noRot="1" noChangeAspect="1" noMove="1" noResize="1" noEditPoints="1" noAdjustHandles="1" noChangeArrowheads="1" noChangeShapeType="1" noTextEdit="1"/>
              </p:cNvSpPr>
              <p:nvPr/>
            </p:nvSpPr>
            <p:spPr>
              <a:xfrm>
                <a:off x="3007008" y="4732842"/>
                <a:ext cx="1798247" cy="769441"/>
              </a:xfrm>
              <a:prstGeom prst="rect">
                <a:avLst/>
              </a:prstGeom>
              <a:blipFill>
                <a:blip r:embed="rId6"/>
                <a:stretch>
                  <a:fillRect l="-4407" t="-4724" b="-14961"/>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Rectangle 11"/>
              <p:cNvSpPr/>
              <p:nvPr/>
            </p:nvSpPr>
            <p:spPr>
              <a:xfrm>
                <a:off x="3143937" y="4148368"/>
                <a:ext cx="962636" cy="630429"/>
              </a:xfrm>
              <a:prstGeom prst="rect">
                <a:avLst/>
              </a:prstGeom>
            </p:spPr>
            <p:txBody>
              <a:bodyPr wrap="none">
                <a:spAutoFit/>
              </a:bodyPr>
              <a:lstStyle/>
              <a:p>
                <a:r>
                  <a:rPr lang="de-DE" altLang="vi-VN" sz="2200" b="1" dirty="0">
                    <a:solidFill>
                      <a:srgbClr val="0070C0"/>
                    </a:solidFill>
                    <a:latin typeface=".VnCommercial ScriptH" panose="020B7200000000000000" pitchFamily="34" charset="0"/>
                  </a:rPr>
                  <a:t>P</a:t>
                </a:r>
                <a:r>
                  <a:rPr lang="en-US" altLang="vi-VN" sz="2200" b="1" dirty="0">
                    <a:solidFill>
                      <a:srgbClr val="0070C0"/>
                    </a:solidFill>
                  </a:rPr>
                  <a:t>   = </a:t>
                </a:r>
                <a14:m>
                  <m:oMath xmlns:m="http://schemas.openxmlformats.org/officeDocument/2006/math">
                    <m:f>
                      <m:fPr>
                        <m:ctrlPr>
                          <a:rPr lang="en-US" altLang="vi-VN" sz="2200" b="1" i="1">
                            <a:solidFill>
                              <a:srgbClr val="0070C0"/>
                            </a:solidFill>
                            <a:latin typeface="Cambria Math" panose="02040503050406030204" pitchFamily="18" charset="0"/>
                          </a:rPr>
                        </m:ctrlPr>
                      </m:fPr>
                      <m:num>
                        <m:sSup>
                          <m:sSupPr>
                            <m:ctrlPr>
                              <a:rPr lang="en-US" altLang="vi-VN" sz="2200" b="1" i="1">
                                <a:solidFill>
                                  <a:srgbClr val="0070C0"/>
                                </a:solidFill>
                                <a:latin typeface="Cambria Math" panose="02040503050406030204" pitchFamily="18" charset="0"/>
                              </a:rPr>
                            </m:ctrlPr>
                          </m:sSupPr>
                          <m:e>
                            <m:r>
                              <a:rPr lang="en-US" altLang="vi-VN" sz="2200" b="1" i="1">
                                <a:solidFill>
                                  <a:srgbClr val="0070C0"/>
                                </a:solidFill>
                                <a:latin typeface="Cambria Math" panose="02040503050406030204" pitchFamily="18" charset="0"/>
                              </a:rPr>
                              <m:t>𝑼</m:t>
                            </m:r>
                          </m:e>
                          <m:sup>
                            <m:r>
                              <a:rPr lang="en-US" altLang="vi-VN" sz="2200" b="1" i="1">
                                <a:solidFill>
                                  <a:srgbClr val="0070C0"/>
                                </a:solidFill>
                                <a:latin typeface="Cambria Math" panose="02040503050406030204" pitchFamily="18" charset="0"/>
                              </a:rPr>
                              <m:t>𝟐</m:t>
                            </m:r>
                          </m:sup>
                        </m:sSup>
                      </m:num>
                      <m:den>
                        <m:r>
                          <a:rPr lang="en-US" altLang="vi-VN" sz="2200" b="1" i="1">
                            <a:solidFill>
                              <a:srgbClr val="0070C0"/>
                            </a:solidFill>
                            <a:latin typeface="Cambria Math" panose="02040503050406030204" pitchFamily="18" charset="0"/>
                          </a:rPr>
                          <m:t>𝑹</m:t>
                        </m:r>
                      </m:den>
                    </m:f>
                  </m:oMath>
                </a14:m>
                <a:endParaRPr lang="vi-VN" sz="2200" b="1" dirty="0">
                  <a:solidFill>
                    <a:srgbClr val="0070C0"/>
                  </a:solidFill>
                </a:endParaRPr>
              </a:p>
            </p:txBody>
          </p:sp>
        </mc:Choice>
        <mc:Fallback xmlns="">
          <p:sp>
            <p:nvSpPr>
              <p:cNvPr id="12" name="Rectangle 11"/>
              <p:cNvSpPr>
                <a:spLocks noRot="1" noChangeAspect="1" noMove="1" noResize="1" noEditPoints="1" noAdjustHandles="1" noChangeArrowheads="1" noChangeShapeType="1" noTextEdit="1"/>
              </p:cNvSpPr>
              <p:nvPr/>
            </p:nvSpPr>
            <p:spPr>
              <a:xfrm>
                <a:off x="3143937" y="4148368"/>
                <a:ext cx="962636" cy="630429"/>
              </a:xfrm>
              <a:prstGeom prst="rect">
                <a:avLst/>
              </a:prstGeom>
              <a:blipFill>
                <a:blip r:embed="rId7"/>
                <a:stretch>
                  <a:fillRect l="-8228" b="-8738"/>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Rectangle 12"/>
              <p:cNvSpPr/>
              <p:nvPr/>
            </p:nvSpPr>
            <p:spPr>
              <a:xfrm>
                <a:off x="4028782" y="4116952"/>
                <a:ext cx="1231940" cy="630429"/>
              </a:xfrm>
              <a:prstGeom prst="rect">
                <a:avLst/>
              </a:prstGeom>
            </p:spPr>
            <p:txBody>
              <a:bodyPr wrap="none">
                <a:spAutoFit/>
              </a:bodyPr>
              <a:lstStyle/>
              <a:p>
                <a:r>
                  <a:rPr lang="en-US" altLang="vi-VN" sz="2200" b="1" dirty="0">
                    <a:solidFill>
                      <a:srgbClr val="0070C0"/>
                    </a:solidFill>
                    <a:latin typeface="Arial" panose="020B0604020202020204" pitchFamily="34" charset="0"/>
                    <a:cs typeface="Arial" panose="020B0604020202020204" pitchFamily="34" charset="0"/>
                  </a:rPr>
                  <a:t>→ </a:t>
                </a:r>
                <a:r>
                  <a:rPr lang="en-US" altLang="vi-VN" sz="2200" b="1" dirty="0">
                    <a:solidFill>
                      <a:srgbClr val="0070C0"/>
                    </a:solidFill>
                  </a:rPr>
                  <a:t>R = </a:t>
                </a:r>
                <a14:m>
                  <m:oMath xmlns:m="http://schemas.openxmlformats.org/officeDocument/2006/math">
                    <m:f>
                      <m:fPr>
                        <m:ctrlPr>
                          <a:rPr lang="en-US" altLang="vi-VN" sz="2200" b="1" i="1">
                            <a:solidFill>
                              <a:srgbClr val="0070C0"/>
                            </a:solidFill>
                            <a:latin typeface="Cambria Math" panose="02040503050406030204" pitchFamily="18" charset="0"/>
                          </a:rPr>
                        </m:ctrlPr>
                      </m:fPr>
                      <m:num>
                        <m:sSup>
                          <m:sSupPr>
                            <m:ctrlPr>
                              <a:rPr lang="en-US" altLang="vi-VN" sz="2200" b="1" i="1">
                                <a:solidFill>
                                  <a:srgbClr val="0070C0"/>
                                </a:solidFill>
                                <a:latin typeface="Cambria Math" panose="02040503050406030204" pitchFamily="18" charset="0"/>
                              </a:rPr>
                            </m:ctrlPr>
                          </m:sSupPr>
                          <m:e>
                            <m:r>
                              <a:rPr lang="en-US" altLang="vi-VN" sz="2200" b="1" i="1">
                                <a:solidFill>
                                  <a:srgbClr val="0070C0"/>
                                </a:solidFill>
                                <a:latin typeface="Cambria Math" panose="02040503050406030204" pitchFamily="18" charset="0"/>
                              </a:rPr>
                              <m:t>𝑼</m:t>
                            </m:r>
                          </m:e>
                          <m:sup>
                            <m:r>
                              <a:rPr lang="en-US" altLang="vi-VN" sz="2200" b="1" i="1">
                                <a:solidFill>
                                  <a:srgbClr val="0070C0"/>
                                </a:solidFill>
                                <a:latin typeface="Cambria Math" panose="02040503050406030204" pitchFamily="18" charset="0"/>
                              </a:rPr>
                              <m:t>𝟐</m:t>
                            </m:r>
                          </m:sup>
                        </m:sSup>
                      </m:num>
                      <m:den>
                        <m:r>
                          <m:rPr>
                            <m:nor/>
                          </m:rPr>
                          <a:rPr lang="de-DE" altLang="vi-VN" sz="2200" b="1" dirty="0">
                            <a:solidFill>
                              <a:srgbClr val="0070C0"/>
                            </a:solidFill>
                            <a:latin typeface=".VnCommercial ScriptH" panose="020B7200000000000000" pitchFamily="34" charset="0"/>
                          </a:rPr>
                          <m:t>P</m:t>
                        </m:r>
                      </m:den>
                    </m:f>
                  </m:oMath>
                </a14:m>
                <a:endParaRPr lang="vi-VN" sz="2200" b="1" dirty="0">
                  <a:solidFill>
                    <a:srgbClr val="0070C0"/>
                  </a:solidFill>
                </a:endParaRPr>
              </a:p>
            </p:txBody>
          </p:sp>
        </mc:Choice>
        <mc:Fallback xmlns="">
          <p:sp>
            <p:nvSpPr>
              <p:cNvPr id="13" name="Rectangle 12"/>
              <p:cNvSpPr>
                <a:spLocks noRot="1" noChangeAspect="1" noMove="1" noResize="1" noEditPoints="1" noAdjustHandles="1" noChangeArrowheads="1" noChangeShapeType="1" noTextEdit="1"/>
              </p:cNvSpPr>
              <p:nvPr/>
            </p:nvSpPr>
            <p:spPr>
              <a:xfrm>
                <a:off x="4028782" y="4116952"/>
                <a:ext cx="1231940" cy="630429"/>
              </a:xfrm>
              <a:prstGeom prst="rect">
                <a:avLst/>
              </a:prstGeom>
              <a:blipFill>
                <a:blip r:embed="rId8"/>
                <a:stretch>
                  <a:fillRect l="-6436" b="-7692"/>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3" name="Rectangle 42"/>
              <p:cNvSpPr/>
              <p:nvPr/>
            </p:nvSpPr>
            <p:spPr>
              <a:xfrm>
                <a:off x="5222646" y="4113057"/>
                <a:ext cx="1440644" cy="636456"/>
              </a:xfrm>
              <a:prstGeom prst="rect">
                <a:avLst/>
              </a:prstGeom>
            </p:spPr>
            <p:txBody>
              <a:bodyPr wrap="square">
                <a:spAutoFit/>
              </a:bodyPr>
              <a:lstStyle/>
              <a:p>
                <a:r>
                  <a:rPr lang="en-US" altLang="vi-VN" sz="2200" b="1" dirty="0">
                    <a:solidFill>
                      <a:srgbClr val="0070C0"/>
                    </a:solidFill>
                  </a:rPr>
                  <a:t>= </a:t>
                </a:r>
                <a14:m>
                  <m:oMath xmlns:m="http://schemas.openxmlformats.org/officeDocument/2006/math">
                    <m:f>
                      <m:fPr>
                        <m:ctrlPr>
                          <a:rPr lang="en-US" altLang="vi-VN" sz="2200" b="1" i="1">
                            <a:solidFill>
                              <a:srgbClr val="0070C0"/>
                            </a:solidFill>
                            <a:latin typeface="Cambria Math" panose="02040503050406030204" pitchFamily="18" charset="0"/>
                          </a:rPr>
                        </m:ctrlPr>
                      </m:fPr>
                      <m:num>
                        <m:sSup>
                          <m:sSupPr>
                            <m:ctrlPr>
                              <a:rPr lang="en-US" altLang="vi-VN" sz="2200" b="1" i="1">
                                <a:solidFill>
                                  <a:srgbClr val="0070C0"/>
                                </a:solidFill>
                                <a:latin typeface="Cambria Math" panose="02040503050406030204" pitchFamily="18" charset="0"/>
                              </a:rPr>
                            </m:ctrlPr>
                          </m:sSupPr>
                          <m:e>
                            <m:r>
                              <a:rPr lang="en-US" altLang="vi-VN" sz="2200" b="1" i="1" smtClean="0">
                                <a:solidFill>
                                  <a:srgbClr val="0070C0"/>
                                </a:solidFill>
                                <a:latin typeface="Cambria Math" panose="02040503050406030204" pitchFamily="18" charset="0"/>
                              </a:rPr>
                              <m:t>𝟐𝟐𝟎</m:t>
                            </m:r>
                          </m:e>
                          <m:sup>
                            <m:r>
                              <a:rPr lang="en-US" altLang="vi-VN" sz="2200" b="1" i="1">
                                <a:solidFill>
                                  <a:srgbClr val="0070C0"/>
                                </a:solidFill>
                                <a:latin typeface="Cambria Math" panose="02040503050406030204" pitchFamily="18" charset="0"/>
                              </a:rPr>
                              <m:t>𝟐</m:t>
                            </m:r>
                          </m:sup>
                        </m:sSup>
                      </m:num>
                      <m:den>
                        <m:r>
                          <m:rPr>
                            <m:nor/>
                          </m:rPr>
                          <a:rPr lang="en-US" altLang="vi-VN" sz="2200" b="1" i="0" smtClean="0">
                            <a:solidFill>
                              <a:srgbClr val="0070C0"/>
                            </a:solidFill>
                            <a:latin typeface="Cambria Math" panose="02040503050406030204" pitchFamily="18" charset="0"/>
                          </a:rPr>
                          <m:t>75</m:t>
                        </m:r>
                      </m:den>
                    </m:f>
                  </m:oMath>
                </a14:m>
                <a:endParaRPr lang="vi-VN" sz="2200" b="1" dirty="0">
                  <a:solidFill>
                    <a:srgbClr val="0070C0"/>
                  </a:solidFill>
                </a:endParaRPr>
              </a:p>
            </p:txBody>
          </p:sp>
        </mc:Choice>
        <mc:Fallback xmlns="">
          <p:sp>
            <p:nvSpPr>
              <p:cNvPr id="43" name="Rectangle 42"/>
              <p:cNvSpPr>
                <a:spLocks noRot="1" noChangeAspect="1" noMove="1" noResize="1" noEditPoints="1" noAdjustHandles="1" noChangeArrowheads="1" noChangeShapeType="1" noTextEdit="1"/>
              </p:cNvSpPr>
              <p:nvPr/>
            </p:nvSpPr>
            <p:spPr>
              <a:xfrm>
                <a:off x="5222646" y="4113057"/>
                <a:ext cx="1440644" cy="636456"/>
              </a:xfrm>
              <a:prstGeom prst="rect">
                <a:avLst/>
              </a:prstGeom>
              <a:blipFill>
                <a:blip r:embed="rId9"/>
                <a:stretch>
                  <a:fillRect l="-5508" b="-6731"/>
                </a:stretch>
              </a:blipFill>
            </p:spPr>
            <p:txBody>
              <a:bodyPr/>
              <a:lstStyle/>
              <a:p>
                <a:r>
                  <a:rPr lang="vi-VN">
                    <a:noFill/>
                  </a:rPr>
                  <a:t> </a:t>
                </a:r>
              </a:p>
            </p:txBody>
          </p:sp>
        </mc:Fallback>
      </mc:AlternateContent>
      <p:sp>
        <p:nvSpPr>
          <p:cNvPr id="14" name="Rectangle 13"/>
          <p:cNvSpPr/>
          <p:nvPr/>
        </p:nvSpPr>
        <p:spPr>
          <a:xfrm>
            <a:off x="6434719" y="3358690"/>
            <a:ext cx="1606530" cy="430887"/>
          </a:xfrm>
          <a:prstGeom prst="rect">
            <a:avLst/>
          </a:prstGeom>
        </p:spPr>
        <p:txBody>
          <a:bodyPr wrap="none">
            <a:spAutoFit/>
          </a:bodyPr>
          <a:lstStyle/>
          <a:p>
            <a:r>
              <a:rPr lang="en-US" altLang="vi-VN" sz="2200" b="1" dirty="0">
                <a:solidFill>
                  <a:srgbClr val="0070C0"/>
                </a:solidFill>
                <a:latin typeface="Arial" panose="020B0604020202020204" pitchFamily="34" charset="0"/>
                <a:cs typeface="Arial" panose="020B0604020202020204" pitchFamily="34" charset="0"/>
              </a:rPr>
              <a:t>= 0,341 (A)</a:t>
            </a:r>
            <a:endParaRPr lang="vi-VN" sz="2200" b="1" dirty="0">
              <a:solidFill>
                <a:srgbClr val="0070C0"/>
              </a:solidFill>
            </a:endParaRPr>
          </a:p>
        </p:txBody>
      </p:sp>
      <p:sp>
        <p:nvSpPr>
          <p:cNvPr id="45" name="Rectangle 44"/>
          <p:cNvSpPr/>
          <p:nvPr/>
        </p:nvSpPr>
        <p:spPr>
          <a:xfrm>
            <a:off x="2975556" y="3815886"/>
            <a:ext cx="6096000" cy="430887"/>
          </a:xfrm>
          <a:prstGeom prst="rect">
            <a:avLst/>
          </a:prstGeom>
        </p:spPr>
        <p:txBody>
          <a:bodyPr>
            <a:spAutoFit/>
          </a:bodyPr>
          <a:lstStyle/>
          <a:p>
            <a:r>
              <a:rPr lang="en-US" altLang="vi-VN" sz="2200" b="1" dirty="0">
                <a:solidFill>
                  <a:srgbClr val="0070C0"/>
                </a:solidFill>
              </a:rPr>
              <a:t>Điện trở của nó khi đèn sáng bình thường:</a:t>
            </a:r>
          </a:p>
        </p:txBody>
      </p:sp>
      <p:sp>
        <p:nvSpPr>
          <p:cNvPr id="15" name="Right Brace 14"/>
          <p:cNvSpPr/>
          <p:nvPr/>
        </p:nvSpPr>
        <p:spPr>
          <a:xfrm>
            <a:off x="4782787" y="4757490"/>
            <a:ext cx="195469" cy="745636"/>
          </a:xfrm>
          <a:prstGeom prst="rightBrace">
            <a:avLst/>
          </a:prstGeom>
          <a:ln w="381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vi-VN" sz="2200"/>
          </a:p>
        </p:txBody>
      </p:sp>
      <p:sp>
        <p:nvSpPr>
          <p:cNvPr id="47" name="Rectangle 8"/>
          <p:cNvSpPr>
            <a:spLocks noChangeArrowheads="1"/>
          </p:cNvSpPr>
          <p:nvPr/>
        </p:nvSpPr>
        <p:spPr bwMode="auto">
          <a:xfrm>
            <a:off x="6145567" y="4273082"/>
            <a:ext cx="190629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b="1" dirty="0">
                <a:solidFill>
                  <a:srgbClr val="0070C0"/>
                </a:solidFill>
              </a:rPr>
              <a:t>= 645 (</a:t>
            </a:r>
            <a:r>
              <a:rPr lang="el-GR" altLang="vi-VN" b="1" dirty="0">
                <a:solidFill>
                  <a:srgbClr val="0070C0"/>
                </a:solidFill>
              </a:rPr>
              <a:t>Ω</a:t>
            </a:r>
            <a:r>
              <a:rPr lang="en-US" altLang="vi-VN" b="1" dirty="0">
                <a:solidFill>
                  <a:srgbClr val="0070C0"/>
                </a:solidFill>
              </a:rPr>
              <a:t>) </a:t>
            </a:r>
          </a:p>
        </p:txBody>
      </p:sp>
      <p:sp>
        <p:nvSpPr>
          <p:cNvPr id="16" name="Rectangle 15"/>
          <p:cNvSpPr/>
          <p:nvPr/>
        </p:nvSpPr>
        <p:spPr>
          <a:xfrm>
            <a:off x="2924623" y="5564958"/>
            <a:ext cx="8458993" cy="769441"/>
          </a:xfrm>
          <a:prstGeom prst="rect">
            <a:avLst/>
          </a:prstGeom>
        </p:spPr>
        <p:txBody>
          <a:bodyPr wrap="square">
            <a:spAutoFit/>
          </a:bodyPr>
          <a:lstStyle/>
          <a:p>
            <a:r>
              <a:rPr lang="en-US" altLang="vi-VN" sz="2200" b="1" dirty="0">
                <a:solidFill>
                  <a:srgbClr val="0070C0"/>
                </a:solidFill>
                <a:latin typeface="Arial" panose="020B0604020202020204" pitchFamily="34" charset="0"/>
                <a:cs typeface="Arial" panose="020B0604020202020204" pitchFamily="34" charset="0"/>
              </a:rPr>
              <a:t>→ lúc này cầu chì không có tác dụng bảo vệ cho bóng đèn </a:t>
            </a:r>
          </a:p>
          <a:p>
            <a:r>
              <a:rPr lang="en-US" altLang="vi-VN" sz="2200" b="1" dirty="0">
                <a:solidFill>
                  <a:srgbClr val="0070C0"/>
                </a:solidFill>
                <a:latin typeface="Arial" panose="020B0604020202020204" pitchFamily="34" charset="0"/>
                <a:cs typeface="Arial" panose="020B0604020202020204" pitchFamily="34" charset="0"/>
              </a:rPr>
              <a:t>→ không dùng cầu chì này được</a:t>
            </a:r>
            <a:r>
              <a:rPr lang="en-US" altLang="vi-VN" sz="2200" b="1" dirty="0">
                <a:solidFill>
                  <a:srgbClr val="0070C0"/>
                </a:solidFill>
              </a:rPr>
              <a:t> </a:t>
            </a:r>
          </a:p>
        </p:txBody>
      </p:sp>
    </p:spTree>
    <p:extLst>
      <p:ext uri="{BB962C8B-B14F-4D97-AF65-F5344CB8AC3E}">
        <p14:creationId xmlns:p14="http://schemas.microsoft.com/office/powerpoint/2010/main" val="4273906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1551">
                                            <p:txEl>
                                              <p:pRg st="1" end="1"/>
                                            </p:txEl>
                                          </p:spTgt>
                                        </p:tgtEl>
                                        <p:attrNameLst>
                                          <p:attrName>style.visibility</p:attrName>
                                        </p:attrNameLst>
                                      </p:cBhvr>
                                      <p:to>
                                        <p:strVal val="visible"/>
                                      </p:to>
                                    </p:set>
                                    <p:animEffect transition="in" filter="barn(inVertical)">
                                      <p:cBhvr>
                                        <p:cTn id="7" dur="500"/>
                                        <p:tgtEl>
                                          <p:spTgt spid="2155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1551">
                                            <p:txEl>
                                              <p:pRg st="2" end="2"/>
                                            </p:txEl>
                                          </p:spTgt>
                                        </p:tgtEl>
                                        <p:attrNameLst>
                                          <p:attrName>style.visibility</p:attrName>
                                        </p:attrNameLst>
                                      </p:cBhvr>
                                      <p:to>
                                        <p:strVal val="visible"/>
                                      </p:to>
                                    </p:set>
                                    <p:animEffect transition="in" filter="barn(inVertical)">
                                      <p:cBhvr>
                                        <p:cTn id="12" dur="500"/>
                                        <p:tgtEl>
                                          <p:spTgt spid="2155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1551">
                                            <p:txEl>
                                              <p:pRg st="3" end="3"/>
                                            </p:txEl>
                                          </p:spTgt>
                                        </p:tgtEl>
                                        <p:attrNameLst>
                                          <p:attrName>style.visibility</p:attrName>
                                        </p:attrNameLst>
                                      </p:cBhvr>
                                      <p:to>
                                        <p:strVal val="visible"/>
                                      </p:to>
                                    </p:set>
                                    <p:animEffect transition="in" filter="barn(inVertical)">
                                      <p:cBhvr>
                                        <p:cTn id="17" dur="500"/>
                                        <p:tgtEl>
                                          <p:spTgt spid="2155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1551">
                                            <p:txEl>
                                              <p:pRg st="4" end="4"/>
                                            </p:txEl>
                                          </p:spTgt>
                                        </p:tgtEl>
                                        <p:attrNameLst>
                                          <p:attrName>style.visibility</p:attrName>
                                        </p:attrNameLst>
                                      </p:cBhvr>
                                      <p:to>
                                        <p:strVal val="visible"/>
                                      </p:to>
                                    </p:set>
                                    <p:animEffect transition="in" filter="barn(inVertical)">
                                      <p:cBhvr>
                                        <p:cTn id="22" dur="500"/>
                                        <p:tgtEl>
                                          <p:spTgt spid="2155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1551">
                                            <p:txEl>
                                              <p:pRg st="5" end="5"/>
                                            </p:txEl>
                                          </p:spTgt>
                                        </p:tgtEl>
                                        <p:attrNameLst>
                                          <p:attrName>style.visibility</p:attrName>
                                        </p:attrNameLst>
                                      </p:cBhvr>
                                      <p:to>
                                        <p:strVal val="visible"/>
                                      </p:to>
                                    </p:set>
                                    <p:animEffect transition="in" filter="barn(inVertical)">
                                      <p:cBhvr>
                                        <p:cTn id="27" dur="500"/>
                                        <p:tgtEl>
                                          <p:spTgt spid="2155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inVertic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5"/>
                                        </p:tgtEl>
                                        <p:attrNameLst>
                                          <p:attrName>style.visibility</p:attrName>
                                        </p:attrNameLst>
                                      </p:cBhvr>
                                      <p:to>
                                        <p:strVal val="visible"/>
                                      </p:to>
                                    </p:set>
                                    <p:animEffect transition="in" filter="barn(inVertical)">
                                      <p:cBhvr>
                                        <p:cTn id="37" dur="500"/>
                                        <p:tgtEl>
                                          <p:spTgt spid="35"/>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barn(inVertical)">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arn(inVertical)">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barn(inVertical)">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8"/>
                                        </p:tgtEl>
                                        <p:attrNameLst>
                                          <p:attrName>style.visibility</p:attrName>
                                        </p:attrNameLst>
                                      </p:cBhvr>
                                      <p:to>
                                        <p:strVal val="visible"/>
                                      </p:to>
                                    </p:set>
                                    <p:animEffect transition="in" filter="barn(inVertical)">
                                      <p:cBhvr>
                                        <p:cTn id="57" dur="500"/>
                                        <p:tgtEl>
                                          <p:spTgt spid="38"/>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barn(inVertical)">
                                      <p:cBhvr>
                                        <p:cTn id="62" dur="500"/>
                                        <p:tgtEl>
                                          <p:spTgt spid="39"/>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barn(inVertical)">
                                      <p:cBhvr>
                                        <p:cTn id="67" dur="500"/>
                                        <p:tgtEl>
                                          <p:spTgt spid="14"/>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45"/>
                                        </p:tgtEl>
                                        <p:attrNameLst>
                                          <p:attrName>style.visibility</p:attrName>
                                        </p:attrNameLst>
                                      </p:cBhvr>
                                      <p:to>
                                        <p:strVal val="visible"/>
                                      </p:to>
                                    </p:set>
                                    <p:animEffect transition="in" filter="barn(inVertical)">
                                      <p:cBhvr>
                                        <p:cTn id="72" dur="500"/>
                                        <p:tgtEl>
                                          <p:spTgt spid="45"/>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barn(inVertical)">
                                      <p:cBhvr>
                                        <p:cTn id="77" dur="500"/>
                                        <p:tgtEl>
                                          <p:spTgt spid="12"/>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3"/>
                                        </p:tgtEl>
                                        <p:attrNameLst>
                                          <p:attrName>style.visibility</p:attrName>
                                        </p:attrNameLst>
                                      </p:cBhvr>
                                      <p:to>
                                        <p:strVal val="visible"/>
                                      </p:to>
                                    </p:set>
                                    <p:animEffect transition="in" filter="barn(inVertical)">
                                      <p:cBhvr>
                                        <p:cTn id="82" dur="500"/>
                                        <p:tgtEl>
                                          <p:spTgt spid="13"/>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43"/>
                                        </p:tgtEl>
                                        <p:attrNameLst>
                                          <p:attrName>style.visibility</p:attrName>
                                        </p:attrNameLst>
                                      </p:cBhvr>
                                      <p:to>
                                        <p:strVal val="visible"/>
                                      </p:to>
                                    </p:set>
                                    <p:animEffect transition="in" filter="barn(inVertical)">
                                      <p:cBhvr>
                                        <p:cTn id="87" dur="500"/>
                                        <p:tgtEl>
                                          <p:spTgt spid="43"/>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47"/>
                                        </p:tgtEl>
                                        <p:attrNameLst>
                                          <p:attrName>style.visibility</p:attrName>
                                        </p:attrNameLst>
                                      </p:cBhvr>
                                      <p:to>
                                        <p:strVal val="visible"/>
                                      </p:to>
                                    </p:set>
                                    <p:animEffect transition="in" filter="barn(inVertical)">
                                      <p:cBhvr>
                                        <p:cTn id="92" dur="500"/>
                                        <p:tgtEl>
                                          <p:spTgt spid="47"/>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11"/>
                                        </p:tgtEl>
                                        <p:attrNameLst>
                                          <p:attrName>style.visibility</p:attrName>
                                        </p:attrNameLst>
                                      </p:cBhvr>
                                      <p:to>
                                        <p:strVal val="visible"/>
                                      </p:to>
                                    </p:set>
                                    <p:animEffect transition="in" filter="barn(inVertical)">
                                      <p:cBhvr>
                                        <p:cTn id="97" dur="500"/>
                                        <p:tgtEl>
                                          <p:spTgt spid="11"/>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15"/>
                                        </p:tgtEl>
                                        <p:attrNameLst>
                                          <p:attrName>style.visibility</p:attrName>
                                        </p:attrNameLst>
                                      </p:cBhvr>
                                      <p:to>
                                        <p:strVal val="visible"/>
                                      </p:to>
                                    </p:set>
                                    <p:animEffect transition="in" filter="barn(inVertical)">
                                      <p:cBhvr>
                                        <p:cTn id="102" dur="500"/>
                                        <p:tgtEl>
                                          <p:spTgt spid="15"/>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16392"/>
                                        </p:tgtEl>
                                        <p:attrNameLst>
                                          <p:attrName>style.visibility</p:attrName>
                                        </p:attrNameLst>
                                      </p:cBhvr>
                                      <p:to>
                                        <p:strVal val="visible"/>
                                      </p:to>
                                    </p:set>
                                    <p:animEffect transition="in" filter="barn(inVertical)">
                                      <p:cBhvr>
                                        <p:cTn id="107" dur="500"/>
                                        <p:tgtEl>
                                          <p:spTgt spid="16392"/>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nodeType="clickEffect">
                                  <p:stCondLst>
                                    <p:cond delay="0"/>
                                  </p:stCondLst>
                                  <p:childTnLst>
                                    <p:set>
                                      <p:cBhvr>
                                        <p:cTn id="111" dur="1" fill="hold">
                                          <p:stCondLst>
                                            <p:cond delay="0"/>
                                          </p:stCondLst>
                                        </p:cTn>
                                        <p:tgtEl>
                                          <p:spTgt spid="16">
                                            <p:txEl>
                                              <p:pRg st="0" end="0"/>
                                            </p:txEl>
                                          </p:spTgt>
                                        </p:tgtEl>
                                        <p:attrNameLst>
                                          <p:attrName>style.visibility</p:attrName>
                                        </p:attrNameLst>
                                      </p:cBhvr>
                                      <p:to>
                                        <p:strVal val="visible"/>
                                      </p:to>
                                    </p:set>
                                    <p:animEffect transition="in" filter="barn(inVertical)">
                                      <p:cBhvr>
                                        <p:cTn id="112" dur="500"/>
                                        <p:tgtEl>
                                          <p:spTgt spid="16">
                                            <p:txEl>
                                              <p:pRg st="0" end="0"/>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nodeType="clickEffect">
                                  <p:stCondLst>
                                    <p:cond delay="0"/>
                                  </p:stCondLst>
                                  <p:childTnLst>
                                    <p:set>
                                      <p:cBhvr>
                                        <p:cTn id="116" dur="1" fill="hold">
                                          <p:stCondLst>
                                            <p:cond delay="0"/>
                                          </p:stCondLst>
                                        </p:cTn>
                                        <p:tgtEl>
                                          <p:spTgt spid="16">
                                            <p:txEl>
                                              <p:pRg st="1" end="1"/>
                                            </p:txEl>
                                          </p:spTgt>
                                        </p:tgtEl>
                                        <p:attrNameLst>
                                          <p:attrName>style.visibility</p:attrName>
                                        </p:attrNameLst>
                                      </p:cBhvr>
                                      <p:to>
                                        <p:strVal val="visible"/>
                                      </p:to>
                                    </p:set>
                                    <p:animEffect transition="in" filter="barn(inVertical)">
                                      <p:cBhvr>
                                        <p:cTn id="117" dur="500"/>
                                        <p:tgtEl>
                                          <p:spTgt spid="1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2" grpId="0"/>
      <p:bldP spid="7" grpId="0"/>
      <p:bldP spid="8" grpId="0"/>
      <p:bldP spid="35" grpId="0"/>
      <p:bldP spid="9" grpId="0"/>
      <p:bldP spid="10" grpId="0"/>
      <p:bldP spid="38" grpId="0"/>
      <p:bldP spid="39" grpId="0"/>
      <p:bldP spid="11" grpId="0"/>
      <p:bldP spid="12" grpId="0"/>
      <p:bldP spid="13" grpId="0"/>
      <p:bldP spid="43" grpId="0"/>
      <p:bldP spid="14" grpId="0"/>
      <p:bldP spid="45" grpId="0"/>
      <p:bldP spid="15" grpId="0" animBg="1"/>
      <p:bldP spid="4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3"/>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sp>
        <p:nvSpPr>
          <p:cNvPr id="19459" name="Line 8"/>
          <p:cNvSpPr>
            <a:spLocks noChangeShapeType="1"/>
          </p:cNvSpPr>
          <p:nvPr/>
        </p:nvSpPr>
        <p:spPr bwMode="auto">
          <a:xfrm flipH="1">
            <a:off x="2794313" y="1447801"/>
            <a:ext cx="46038" cy="5181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9464" name="Rectangle 14"/>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19465" name="Rectangle 16"/>
          <p:cNvSpPr>
            <a:spLocks noChangeArrowheads="1"/>
          </p:cNvSpPr>
          <p:nvPr/>
        </p:nvSpPr>
        <p:spPr bwMode="auto">
          <a:xfrm>
            <a:off x="1802293" y="3823158"/>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493586" name="Rectangle 18"/>
          <p:cNvSpPr>
            <a:spLocks noChangeArrowheads="1"/>
          </p:cNvSpPr>
          <p:nvPr/>
        </p:nvSpPr>
        <p:spPr bwMode="auto">
          <a:xfrm>
            <a:off x="3079907" y="2930361"/>
            <a:ext cx="1165313" cy="707886"/>
          </a:xfrm>
          <a:prstGeom prst="rect">
            <a:avLst/>
          </a:prstGeom>
          <a:noFill/>
          <a:ln>
            <a:noFill/>
          </a:ln>
          <a:effectLst/>
        </p:spPr>
        <p:txBody>
          <a:bodyPr wrap="square">
            <a:spAutoFit/>
          </a:bodyPr>
          <a:lstStyle/>
          <a:p>
            <a:pPr>
              <a:defRPr/>
            </a:pPr>
            <a:r>
              <a:rPr lang="it-IT" sz="4000" dirty="0">
                <a:solidFill>
                  <a:srgbClr val="0070C0"/>
                </a:solidFill>
                <a:latin typeface=".VnCommercial ScriptH" pitchFamily="34" charset="0"/>
              </a:rPr>
              <a:t>P</a:t>
            </a:r>
            <a:r>
              <a:rPr lang="it-IT" dirty="0">
                <a:solidFill>
                  <a:srgbClr val="0070C0"/>
                </a:solidFill>
                <a:latin typeface="Arial" charset="0"/>
              </a:rPr>
              <a:t> </a:t>
            </a:r>
            <a:r>
              <a:rPr lang="it-IT" sz="2400" b="1" dirty="0">
                <a:solidFill>
                  <a:srgbClr val="0070C0"/>
                </a:solidFill>
                <a:latin typeface="Arial" charset="0"/>
              </a:rPr>
              <a:t>= U.</a:t>
            </a:r>
            <a:r>
              <a:rPr lang="it-IT" sz="2400" b="1" dirty="0">
                <a:solidFill>
                  <a:srgbClr val="0070C0"/>
                </a:solidFill>
                <a:latin typeface="+mj-lt"/>
              </a:rPr>
              <a:t>I</a:t>
            </a:r>
            <a:r>
              <a:rPr lang="it-IT" sz="2400" b="1" dirty="0">
                <a:solidFill>
                  <a:srgbClr val="0070C0"/>
                </a:solidFill>
                <a:latin typeface="Arial" charset="0"/>
              </a:rPr>
              <a:t> </a:t>
            </a:r>
          </a:p>
        </p:txBody>
      </p:sp>
      <p:sp>
        <p:nvSpPr>
          <p:cNvPr id="493587" name="Rectangle 19"/>
          <p:cNvSpPr>
            <a:spLocks noChangeArrowheads="1"/>
          </p:cNvSpPr>
          <p:nvPr/>
        </p:nvSpPr>
        <p:spPr bwMode="auto">
          <a:xfrm>
            <a:off x="2847208" y="2489835"/>
            <a:ext cx="442470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it-IT" altLang="vi-VN" sz="2400" dirty="0">
                <a:solidFill>
                  <a:srgbClr val="0000FF"/>
                </a:solidFill>
                <a:latin typeface="Arial" panose="020B0604020202020204" pitchFamily="34" charset="0"/>
              </a:rPr>
              <a:t>a/ Công suất của bóng đèn</a:t>
            </a:r>
          </a:p>
        </p:txBody>
      </p:sp>
      <p:sp>
        <p:nvSpPr>
          <p:cNvPr id="19469" name="Rectangle 20"/>
          <p:cNvSpPr>
            <a:spLocks noChangeArrowheads="1"/>
          </p:cNvSpPr>
          <p:nvPr/>
        </p:nvSpPr>
        <p:spPr bwMode="auto">
          <a:xfrm>
            <a:off x="1802293" y="3746958"/>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20" name="Rectangle 5"/>
          <p:cNvSpPr>
            <a:spLocks noChangeArrowheads="1"/>
          </p:cNvSpPr>
          <p:nvPr/>
        </p:nvSpPr>
        <p:spPr bwMode="auto">
          <a:xfrm>
            <a:off x="900183" y="765606"/>
            <a:ext cx="10297422" cy="1200329"/>
          </a:xfrm>
          <a:prstGeom prst="rect">
            <a:avLst/>
          </a:prstGeom>
          <a:solidFill>
            <a:schemeClr val="accent2">
              <a:lumMod val="20000"/>
              <a:lumOff val="80000"/>
            </a:schemeClr>
          </a:solidFill>
          <a:ln>
            <a:noFill/>
          </a:ln>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spcBef>
                <a:spcPct val="20000"/>
              </a:spcBef>
            </a:pPr>
            <a:r>
              <a:rPr lang="en-US" altLang="vi-VN" sz="2400" b="1" dirty="0">
                <a:solidFill>
                  <a:srgbClr val="FF0000"/>
                </a:solidFill>
              </a:rPr>
              <a:t>C7</a:t>
            </a:r>
            <a:r>
              <a:rPr lang="en-US" altLang="vi-VN" sz="2400" b="1" dirty="0">
                <a:solidFill>
                  <a:srgbClr val="0000FF"/>
                </a:solidFill>
              </a:rPr>
              <a:t> : Khi mắc một bóng đèn vào hiệu điện thế </a:t>
            </a:r>
            <a:r>
              <a:rPr lang="en-US" altLang="vi-VN" sz="2400" b="1" dirty="0">
                <a:solidFill>
                  <a:srgbClr val="FF0000"/>
                </a:solidFill>
              </a:rPr>
              <a:t>12V </a:t>
            </a:r>
            <a:r>
              <a:rPr lang="en-US" altLang="vi-VN" sz="2400" b="1" dirty="0">
                <a:solidFill>
                  <a:srgbClr val="0000FF"/>
                </a:solidFill>
              </a:rPr>
              <a:t>thì dòng điện chạy qua nó có cường độ là </a:t>
            </a:r>
            <a:r>
              <a:rPr lang="en-US" altLang="vi-VN" sz="2400" b="1" dirty="0">
                <a:solidFill>
                  <a:srgbClr val="FF0000"/>
                </a:solidFill>
              </a:rPr>
              <a:t>0,4A</a:t>
            </a:r>
            <a:r>
              <a:rPr lang="en-US" altLang="vi-VN" sz="2400" b="1" dirty="0">
                <a:solidFill>
                  <a:srgbClr val="0000FF"/>
                </a:solidFill>
              </a:rPr>
              <a:t>. Tính </a:t>
            </a:r>
            <a:r>
              <a:rPr lang="en-US" altLang="vi-VN" sz="2400" b="1" dirty="0">
                <a:solidFill>
                  <a:srgbClr val="FF0000"/>
                </a:solidFill>
              </a:rPr>
              <a:t>công suất </a:t>
            </a:r>
            <a:r>
              <a:rPr lang="en-US" altLang="vi-VN" sz="2400" b="1" dirty="0">
                <a:solidFill>
                  <a:srgbClr val="0000FF"/>
                </a:solidFill>
              </a:rPr>
              <a:t>điện của bóng đèn này và </a:t>
            </a:r>
            <a:r>
              <a:rPr lang="en-US" altLang="vi-VN" sz="2400" b="1" dirty="0">
                <a:solidFill>
                  <a:srgbClr val="FF0000"/>
                </a:solidFill>
              </a:rPr>
              <a:t>điện trở </a:t>
            </a:r>
            <a:r>
              <a:rPr lang="en-US" altLang="vi-VN" sz="2400" b="1" dirty="0">
                <a:solidFill>
                  <a:srgbClr val="0000FF"/>
                </a:solidFill>
              </a:rPr>
              <a:t>của bóng đèn khi đó?</a:t>
            </a:r>
          </a:p>
        </p:txBody>
      </p:sp>
      <p:sp>
        <p:nvSpPr>
          <p:cNvPr id="21" name="Rectangle 49"/>
          <p:cNvSpPr>
            <a:spLocks noChangeArrowheads="1"/>
          </p:cNvSpPr>
          <p:nvPr/>
        </p:nvSpPr>
        <p:spPr bwMode="auto">
          <a:xfrm>
            <a:off x="2794313" y="2010720"/>
            <a:ext cx="74732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sz="2400" b="1" u="sng" dirty="0">
                <a:solidFill>
                  <a:srgbClr val="00B0F0"/>
                </a:solidFill>
              </a:rPr>
              <a:t>Giải</a:t>
            </a:r>
          </a:p>
        </p:txBody>
      </p:sp>
      <mc:AlternateContent xmlns:mc="http://schemas.openxmlformats.org/markup-compatibility/2006" xmlns:a14="http://schemas.microsoft.com/office/drawing/2010/main">
        <mc:Choice Requires="a14">
          <p:sp>
            <p:nvSpPr>
              <p:cNvPr id="22" name="Text Box 51"/>
              <p:cNvSpPr txBox="1">
                <a:spLocks noChangeArrowheads="1"/>
              </p:cNvSpPr>
              <p:nvPr/>
            </p:nvSpPr>
            <p:spPr bwMode="auto">
              <a:xfrm>
                <a:off x="1140832" y="1853143"/>
                <a:ext cx="1807374" cy="286232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lnSpc>
                    <a:spcPct val="150000"/>
                  </a:lnSpc>
                </a:pPr>
                <a:r>
                  <a:rPr lang="en-US" altLang="vi-VN" sz="2400" b="1" u="sng" dirty="0">
                    <a:solidFill>
                      <a:srgbClr val="00B0F0"/>
                    </a:solidFill>
                    <a:cs typeface="Arial" panose="020B0604020202020204" pitchFamily="34" charset="0"/>
                  </a:rPr>
                  <a:t>Tóm tắt:</a:t>
                </a:r>
              </a:p>
              <a:p>
                <a:pPr>
                  <a:lnSpc>
                    <a:spcPct val="150000"/>
                  </a:lnSpc>
                </a:pPr>
                <a:r>
                  <a:rPr lang="en-US" altLang="vi-VN" sz="2400" b="1" dirty="0">
                    <a:solidFill>
                      <a:srgbClr val="0070C0"/>
                    </a:solidFill>
                    <a:cs typeface="Arial" panose="020B0604020202020204" pitchFamily="34" charset="0"/>
                  </a:rPr>
                  <a:t>U= 12V</a:t>
                </a:r>
              </a:p>
              <a:p>
                <a:pPr>
                  <a:lnSpc>
                    <a:spcPct val="150000"/>
                  </a:lnSpc>
                </a:pPr>
                <a:r>
                  <a:rPr lang="en-US" altLang="vi-VN" sz="2400" b="1" dirty="0">
                    <a:solidFill>
                      <a:srgbClr val="0070C0"/>
                    </a:solidFill>
                    <a:cs typeface="Arial" panose="020B0604020202020204" pitchFamily="34" charset="0"/>
                  </a:rPr>
                  <a:t>I = 0,4A</a:t>
                </a:r>
              </a:p>
              <a:p>
                <a:pPr>
                  <a:lnSpc>
                    <a:spcPct val="150000"/>
                  </a:lnSpc>
                </a:pPr>
                <a:r>
                  <a:rPr lang="it-IT" altLang="vi-VN" sz="2400" b="1" dirty="0">
                    <a:solidFill>
                      <a:srgbClr val="FF0000"/>
                    </a:solidFill>
                    <a:latin typeface=".VnCommercial ScriptH" panose="020B7200000000000000" pitchFamily="34" charset="0"/>
                  </a:rPr>
                  <a:t>P</a:t>
                </a:r>
                <a:r>
                  <a:rPr lang="en-US" altLang="vi-VN" sz="2400" b="1" dirty="0">
                    <a:solidFill>
                      <a:srgbClr val="FF0000"/>
                    </a:solidFill>
                    <a:cs typeface="Arial" panose="020B0604020202020204" pitchFamily="34" charset="0"/>
                  </a:rPr>
                  <a:t> = ?</a:t>
                </a:r>
              </a:p>
              <a:p>
                <a:pPr eaLnBrk="1" hangingPunct="1">
                  <a:lnSpc>
                    <a:spcPct val="150000"/>
                  </a:lnSpc>
                </a:pPr>
                <a14:m>
                  <m:oMathPara xmlns:m="http://schemas.openxmlformats.org/officeDocument/2006/math">
                    <m:oMathParaPr>
                      <m:jc m:val="left"/>
                    </m:oMathParaPr>
                    <m:oMath xmlns:m="http://schemas.openxmlformats.org/officeDocument/2006/math">
                      <m:r>
                        <a:rPr lang="en-US" altLang="vi-VN" sz="2400" b="1" i="1" dirty="0" smtClean="0">
                          <a:solidFill>
                            <a:srgbClr val="FF0000"/>
                          </a:solidFill>
                          <a:latin typeface="Cambria Math" panose="02040503050406030204" pitchFamily="18" charset="0"/>
                          <a:cs typeface="Arial" panose="020B0604020202020204" pitchFamily="34" charset="0"/>
                        </a:rPr>
                        <m:t>𝑹</m:t>
                      </m:r>
                      <m:r>
                        <a:rPr lang="en-US" altLang="vi-VN" sz="2400" b="1" i="1" dirty="0" smtClean="0">
                          <a:solidFill>
                            <a:srgbClr val="FF0000"/>
                          </a:solidFill>
                          <a:latin typeface="Cambria Math" panose="02040503050406030204" pitchFamily="18" charset="0"/>
                          <a:cs typeface="Arial" panose="020B0604020202020204" pitchFamily="34" charset="0"/>
                        </a:rPr>
                        <m:t>= ? </m:t>
                      </m:r>
                    </m:oMath>
                  </m:oMathPara>
                </a14:m>
                <a:endParaRPr lang="en-US" altLang="vi-VN" sz="2400" b="1" dirty="0">
                  <a:solidFill>
                    <a:srgbClr val="FF0000"/>
                  </a:solidFill>
                  <a:cs typeface="Arial" panose="020B0604020202020204" pitchFamily="34" charset="0"/>
                </a:endParaRPr>
              </a:p>
            </p:txBody>
          </p:sp>
        </mc:Choice>
        <mc:Fallback xmlns="">
          <p:sp>
            <p:nvSpPr>
              <p:cNvPr id="22" name="Text Box 51"/>
              <p:cNvSpPr txBox="1">
                <a:spLocks noRot="1" noChangeAspect="1" noMove="1" noResize="1" noEditPoints="1" noAdjustHandles="1" noChangeArrowheads="1" noChangeShapeType="1" noTextEdit="1"/>
              </p:cNvSpPr>
              <p:nvPr/>
            </p:nvSpPr>
            <p:spPr bwMode="auto">
              <a:xfrm>
                <a:off x="1140832" y="1853143"/>
                <a:ext cx="1807374" cy="2862322"/>
              </a:xfrm>
              <a:prstGeom prst="rect">
                <a:avLst/>
              </a:prstGeom>
              <a:blipFill>
                <a:blip r:embed="rId4"/>
                <a:stretch>
                  <a:fillRect l="-505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sp>
        <p:nvSpPr>
          <p:cNvPr id="23" name="Rectangle 77"/>
          <p:cNvSpPr>
            <a:spLocks noChangeArrowheads="1"/>
          </p:cNvSpPr>
          <p:nvPr/>
        </p:nvSpPr>
        <p:spPr bwMode="auto">
          <a:xfrm>
            <a:off x="4267824" y="159943"/>
            <a:ext cx="3126889" cy="523220"/>
          </a:xfrm>
          <a:prstGeom prst="rect">
            <a:avLst/>
          </a:prstGeom>
          <a:solidFill>
            <a:schemeClr val="accent1">
              <a:lumMod val="20000"/>
              <a:lumOff val="80000"/>
            </a:schemeClr>
          </a:solidFill>
          <a:ln>
            <a:noFill/>
          </a:ln>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2800" b="1" dirty="0">
                <a:solidFill>
                  <a:srgbClr val="FF0000"/>
                </a:solidFill>
                <a:cs typeface="Times New Roman" panose="02020603050405020304" pitchFamily="18" charset="0"/>
              </a:rPr>
              <a:t>III. VẬN DỤNG</a:t>
            </a:r>
          </a:p>
        </p:txBody>
      </p:sp>
      <p:sp>
        <p:nvSpPr>
          <p:cNvPr id="24" name="Rectangle 19"/>
          <p:cNvSpPr>
            <a:spLocks noChangeArrowheads="1"/>
          </p:cNvSpPr>
          <p:nvPr/>
        </p:nvSpPr>
        <p:spPr bwMode="auto">
          <a:xfrm>
            <a:off x="2794313" y="3726883"/>
            <a:ext cx="436730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it-IT" altLang="vi-VN" sz="2400" dirty="0">
                <a:solidFill>
                  <a:srgbClr val="0000FF"/>
                </a:solidFill>
                <a:latin typeface="Arial" panose="020B0604020202020204" pitchFamily="34" charset="0"/>
              </a:rPr>
              <a:t>b/ Điện trở của bóng đèn là:</a:t>
            </a:r>
          </a:p>
        </p:txBody>
      </p:sp>
      <p:sp>
        <p:nvSpPr>
          <p:cNvPr id="2" name="Rectangle 1"/>
          <p:cNvSpPr/>
          <p:nvPr/>
        </p:nvSpPr>
        <p:spPr>
          <a:xfrm>
            <a:off x="4161896" y="3099110"/>
            <a:ext cx="1305165" cy="461665"/>
          </a:xfrm>
          <a:prstGeom prst="rect">
            <a:avLst/>
          </a:prstGeom>
        </p:spPr>
        <p:txBody>
          <a:bodyPr wrap="none">
            <a:spAutoFit/>
          </a:bodyPr>
          <a:lstStyle/>
          <a:p>
            <a:r>
              <a:rPr lang="it-IT" sz="2400" b="1" dirty="0">
                <a:solidFill>
                  <a:srgbClr val="0070C0"/>
                </a:solidFill>
                <a:latin typeface="Arial" charset="0"/>
              </a:rPr>
              <a:t>=12.0,4 </a:t>
            </a:r>
            <a:endParaRPr lang="vi-VN" sz="2400" b="1" dirty="0">
              <a:solidFill>
                <a:srgbClr val="0070C0"/>
              </a:solidFill>
            </a:endParaRPr>
          </a:p>
        </p:txBody>
      </p:sp>
      <p:sp>
        <p:nvSpPr>
          <p:cNvPr id="4" name="Rectangle 3"/>
          <p:cNvSpPr/>
          <p:nvPr/>
        </p:nvSpPr>
        <p:spPr>
          <a:xfrm>
            <a:off x="5220797" y="3089985"/>
            <a:ext cx="1372492" cy="461665"/>
          </a:xfrm>
          <a:prstGeom prst="rect">
            <a:avLst/>
          </a:prstGeom>
        </p:spPr>
        <p:txBody>
          <a:bodyPr wrap="none">
            <a:spAutoFit/>
          </a:bodyPr>
          <a:lstStyle/>
          <a:p>
            <a:pPr>
              <a:defRPr/>
            </a:pPr>
            <a:r>
              <a:rPr lang="it-IT" sz="2400" b="1" dirty="0">
                <a:solidFill>
                  <a:srgbClr val="0070C0"/>
                </a:solidFill>
                <a:latin typeface="Arial" charset="0"/>
              </a:rPr>
              <a:t>= 4,8(W)</a:t>
            </a:r>
          </a:p>
        </p:txBody>
      </p:sp>
      <p:sp>
        <p:nvSpPr>
          <p:cNvPr id="5" name="Rectangle 4"/>
          <p:cNvSpPr/>
          <p:nvPr/>
        </p:nvSpPr>
        <p:spPr>
          <a:xfrm>
            <a:off x="5488009" y="4417846"/>
            <a:ext cx="1317990" cy="461665"/>
          </a:xfrm>
          <a:prstGeom prst="rect">
            <a:avLst/>
          </a:prstGeom>
        </p:spPr>
        <p:txBody>
          <a:bodyPr wrap="none">
            <a:spAutoFit/>
          </a:bodyPr>
          <a:lstStyle/>
          <a:p>
            <a:r>
              <a:rPr lang="it-IT" sz="2400" b="1" dirty="0">
                <a:solidFill>
                  <a:srgbClr val="0070C0"/>
                </a:solidFill>
                <a:latin typeface="Arial" charset="0"/>
              </a:rPr>
              <a:t>=30 (</a:t>
            </a:r>
            <a:r>
              <a:rPr lang="el-GR" sz="2400" b="1" dirty="0">
                <a:solidFill>
                  <a:srgbClr val="0070C0"/>
                </a:solidFill>
                <a:latin typeface="Arial" charset="0"/>
              </a:rPr>
              <a:t>Ω</a:t>
            </a:r>
            <a:r>
              <a:rPr lang="en-US" sz="2400" b="1" dirty="0">
                <a:solidFill>
                  <a:srgbClr val="0070C0"/>
                </a:solidFill>
                <a:latin typeface="Arial" charset="0"/>
              </a:rPr>
              <a:t>)</a:t>
            </a:r>
            <a:r>
              <a:rPr lang="it-IT" sz="2400" b="1" dirty="0">
                <a:solidFill>
                  <a:srgbClr val="0070C0"/>
                </a:solidFill>
                <a:latin typeface="Arial" charset="0"/>
              </a:rPr>
              <a:t> </a:t>
            </a:r>
            <a:endParaRPr lang="vi-VN" sz="2400" dirty="0"/>
          </a:p>
        </p:txBody>
      </p:sp>
      <p:sp>
        <p:nvSpPr>
          <p:cNvPr id="29" name="Rectangle 28"/>
          <p:cNvSpPr/>
          <p:nvPr/>
        </p:nvSpPr>
        <p:spPr>
          <a:xfrm>
            <a:off x="3064555" y="4420354"/>
            <a:ext cx="1234633" cy="461665"/>
          </a:xfrm>
          <a:prstGeom prst="rect">
            <a:avLst/>
          </a:prstGeom>
        </p:spPr>
        <p:txBody>
          <a:bodyPr wrap="none">
            <a:spAutoFit/>
          </a:bodyPr>
          <a:lstStyle/>
          <a:p>
            <a:r>
              <a:rPr lang="it-IT" sz="2400" b="1" dirty="0">
                <a:solidFill>
                  <a:srgbClr val="0070C0"/>
                </a:solidFill>
                <a:latin typeface="Arial" panose="020B0604020202020204" pitchFamily="34" charset="0"/>
                <a:cs typeface="Arial" panose="020B0604020202020204" pitchFamily="34" charset="0"/>
              </a:rPr>
              <a:t>R </a:t>
            </a:r>
            <a:r>
              <a:rPr lang="it-IT" sz="2400" b="1" dirty="0">
                <a:solidFill>
                  <a:srgbClr val="0070C0"/>
                </a:solidFill>
                <a:latin typeface="Arial" charset="0"/>
              </a:rPr>
              <a:t>= U/I </a:t>
            </a:r>
            <a:endParaRPr lang="vi-VN" sz="2400" b="1" dirty="0">
              <a:solidFill>
                <a:srgbClr val="0070C0"/>
              </a:solidFill>
            </a:endParaRPr>
          </a:p>
        </p:txBody>
      </p:sp>
      <p:sp>
        <p:nvSpPr>
          <p:cNvPr id="30" name="Rectangle 29"/>
          <p:cNvSpPr/>
          <p:nvPr/>
        </p:nvSpPr>
        <p:spPr>
          <a:xfrm>
            <a:off x="4182844" y="4413630"/>
            <a:ext cx="1305165" cy="461665"/>
          </a:xfrm>
          <a:prstGeom prst="rect">
            <a:avLst/>
          </a:prstGeom>
        </p:spPr>
        <p:txBody>
          <a:bodyPr wrap="none">
            <a:spAutoFit/>
          </a:bodyPr>
          <a:lstStyle/>
          <a:p>
            <a:r>
              <a:rPr lang="it-IT" sz="2400" b="1" dirty="0">
                <a:solidFill>
                  <a:srgbClr val="0070C0"/>
                </a:solidFill>
                <a:latin typeface="Arial" charset="0"/>
              </a:rPr>
              <a:t>= 12/0,4</a:t>
            </a:r>
            <a:endParaRPr lang="vi-VN" sz="2400" b="1" dirty="0">
              <a:solidFill>
                <a:srgbClr val="0070C0"/>
              </a:solidFill>
            </a:endParaRPr>
          </a:p>
        </p:txBody>
      </p:sp>
    </p:spTree>
    <p:custDataLst>
      <p:tags r:id="rId1"/>
    </p:custDataLst>
    <p:extLst>
      <p:ext uri="{BB962C8B-B14F-4D97-AF65-F5344CB8AC3E}">
        <p14:creationId xmlns:p14="http://schemas.microsoft.com/office/powerpoint/2010/main" val="3003335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2">
                                            <p:txEl>
                                              <p:pRg st="1" end="1"/>
                                            </p:txEl>
                                          </p:spTgt>
                                        </p:tgtEl>
                                        <p:attrNameLst>
                                          <p:attrName>style.visibility</p:attrName>
                                        </p:attrNameLst>
                                      </p:cBhvr>
                                      <p:to>
                                        <p:strVal val="visible"/>
                                      </p:to>
                                    </p:set>
                                    <p:animEffect transition="in" filter="wipe(down)">
                                      <p:cBhvr>
                                        <p:cTn id="7" dur="500"/>
                                        <p:tgtEl>
                                          <p:spTgt spid="2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2">
                                            <p:txEl>
                                              <p:pRg st="2" end="2"/>
                                            </p:txEl>
                                          </p:spTgt>
                                        </p:tgtEl>
                                        <p:attrNameLst>
                                          <p:attrName>style.visibility</p:attrName>
                                        </p:attrNameLst>
                                      </p:cBhvr>
                                      <p:to>
                                        <p:strVal val="visible"/>
                                      </p:to>
                                    </p:set>
                                    <p:animEffect transition="in" filter="wipe(down)">
                                      <p:cBhvr>
                                        <p:cTn id="12" dur="500"/>
                                        <p:tgtEl>
                                          <p:spTgt spid="2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2">
                                            <p:txEl>
                                              <p:pRg st="3" end="3"/>
                                            </p:txEl>
                                          </p:spTgt>
                                        </p:tgtEl>
                                        <p:attrNameLst>
                                          <p:attrName>style.visibility</p:attrName>
                                        </p:attrNameLst>
                                      </p:cBhvr>
                                      <p:to>
                                        <p:strVal val="visible"/>
                                      </p:to>
                                    </p:set>
                                    <p:animEffect transition="in" filter="wipe(down)">
                                      <p:cBhvr>
                                        <p:cTn id="17" dur="500"/>
                                        <p:tgtEl>
                                          <p:spTgt spid="2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2">
                                            <p:txEl>
                                              <p:pRg st="4" end="4"/>
                                            </p:txEl>
                                          </p:spTgt>
                                        </p:tgtEl>
                                        <p:attrNameLst>
                                          <p:attrName>style.visibility</p:attrName>
                                        </p:attrNameLst>
                                      </p:cBhvr>
                                      <p:to>
                                        <p:strVal val="visible"/>
                                      </p:to>
                                    </p:set>
                                    <p:animEffect transition="in" filter="wipe(down)">
                                      <p:cBhvr>
                                        <p:cTn id="22" dur="500"/>
                                        <p:tgtEl>
                                          <p:spTgt spid="2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93587"/>
                                        </p:tgtEl>
                                        <p:attrNameLst>
                                          <p:attrName>style.visibility</p:attrName>
                                        </p:attrNameLst>
                                      </p:cBhvr>
                                      <p:to>
                                        <p:strVal val="visible"/>
                                      </p:to>
                                    </p:set>
                                    <p:animEffect transition="in" filter="wipe(down)">
                                      <p:cBhvr>
                                        <p:cTn id="27" dur="500"/>
                                        <p:tgtEl>
                                          <p:spTgt spid="49358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93586"/>
                                        </p:tgtEl>
                                        <p:attrNameLst>
                                          <p:attrName>style.visibility</p:attrName>
                                        </p:attrNameLst>
                                      </p:cBhvr>
                                      <p:to>
                                        <p:strVal val="visible"/>
                                      </p:to>
                                    </p:set>
                                    <p:animEffect transition="in" filter="fade">
                                      <p:cBhvr>
                                        <p:cTn id="32" dur="500"/>
                                        <p:tgtEl>
                                          <p:spTgt spid="49358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fade">
                                      <p:cBhvr>
                                        <p:cTn id="37" dur="5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barn(inVertical)">
                                      <p:cBhvr>
                                        <p:cTn id="47" dur="500"/>
                                        <p:tgtEl>
                                          <p:spTgt spid="2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9"/>
                                        </p:tgtEl>
                                        <p:attrNameLst>
                                          <p:attrName>style.visibility</p:attrName>
                                        </p:attrNameLst>
                                      </p:cBhvr>
                                      <p:to>
                                        <p:strVal val="visible"/>
                                      </p:to>
                                    </p:set>
                                    <p:animEffect transition="in" filter="fade">
                                      <p:cBhvr>
                                        <p:cTn id="52" dur="500"/>
                                        <p:tgtEl>
                                          <p:spTgt spid="2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0">
                                            <p:txEl>
                                              <p:pRg st="0" end="0"/>
                                            </p:txEl>
                                          </p:spTgt>
                                        </p:tgtEl>
                                        <p:attrNameLst>
                                          <p:attrName>style.visibility</p:attrName>
                                        </p:attrNameLst>
                                      </p:cBhvr>
                                      <p:to>
                                        <p:strVal val="visible"/>
                                      </p:to>
                                    </p:set>
                                    <p:animEffect transition="in" filter="fade">
                                      <p:cBhvr>
                                        <p:cTn id="57" dur="500"/>
                                        <p:tgtEl>
                                          <p:spTgt spid="30">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5">
                                            <p:txEl>
                                              <p:pRg st="0" end="0"/>
                                            </p:txEl>
                                          </p:spTgt>
                                        </p:tgtEl>
                                        <p:attrNameLst>
                                          <p:attrName>style.visibility</p:attrName>
                                        </p:attrNameLst>
                                      </p:cBhvr>
                                      <p:to>
                                        <p:strVal val="visible"/>
                                      </p:to>
                                    </p:set>
                                    <p:animEffect transition="in" filter="fade">
                                      <p:cBhvr>
                                        <p:cTn id="6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3586" grpId="0"/>
      <p:bldP spid="493587" grpId="0"/>
      <p:bldP spid="24" grpId="0"/>
      <p:bldP spid="2" grpId="0"/>
      <p:bldP spid="4" grpId="0"/>
      <p:bldP spid="2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11"/>
          <p:cNvSpPr>
            <a:spLocks noChangeArrowheads="1"/>
          </p:cNvSpPr>
          <p:nvPr/>
        </p:nvSpPr>
        <p:spPr bwMode="auto">
          <a:xfrm>
            <a:off x="1524000" y="438641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endParaRPr lang="vi-VN" altLang="vi-VN" sz="2400">
              <a:latin typeface="Arial" panose="020B0604020202020204" pitchFamily="34" charset="0"/>
            </a:endParaRPr>
          </a:p>
        </p:txBody>
      </p:sp>
      <p:sp>
        <p:nvSpPr>
          <p:cNvPr id="495632" name="Rectangle 16"/>
          <p:cNvSpPr>
            <a:spLocks noChangeArrowheads="1"/>
          </p:cNvSpPr>
          <p:nvPr/>
        </p:nvSpPr>
        <p:spPr bwMode="auto">
          <a:xfrm>
            <a:off x="3614637" y="2155515"/>
            <a:ext cx="616226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nl-NL" altLang="vi-VN" sz="2400" b="1" dirty="0">
                <a:solidFill>
                  <a:srgbClr val="0070C0"/>
                </a:solidFill>
              </a:rPr>
              <a:t>Công suất điện của bếp là:</a:t>
            </a:r>
            <a:endParaRPr lang="it-IT" altLang="vi-VN" sz="2400" b="1" dirty="0">
              <a:solidFill>
                <a:srgbClr val="0070C0"/>
              </a:solidFill>
            </a:endParaRPr>
          </a:p>
        </p:txBody>
      </p:sp>
      <p:sp>
        <p:nvSpPr>
          <p:cNvPr id="20490" name="Rectangle 17"/>
          <p:cNvSpPr>
            <a:spLocks noChangeArrowheads="1"/>
          </p:cNvSpPr>
          <p:nvPr/>
        </p:nvSpPr>
        <p:spPr bwMode="auto">
          <a:xfrm>
            <a:off x="1524001" y="43713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sz="2400"/>
          </a:p>
        </p:txBody>
      </p:sp>
      <p:sp>
        <p:nvSpPr>
          <p:cNvPr id="18" name="Rectangle 5"/>
          <p:cNvSpPr>
            <a:spLocks noChangeArrowheads="1"/>
          </p:cNvSpPr>
          <p:nvPr/>
        </p:nvSpPr>
        <p:spPr bwMode="auto">
          <a:xfrm>
            <a:off x="873376" y="752958"/>
            <a:ext cx="10297422" cy="830997"/>
          </a:xfrm>
          <a:prstGeom prst="rect">
            <a:avLst/>
          </a:prstGeom>
          <a:solidFill>
            <a:schemeClr val="accent2">
              <a:lumMod val="20000"/>
              <a:lumOff val="80000"/>
            </a:schemeClr>
          </a:solidFill>
          <a:ln>
            <a:noFill/>
          </a:ln>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spcBef>
                <a:spcPct val="20000"/>
              </a:spcBef>
            </a:pPr>
            <a:r>
              <a:rPr lang="en-US" altLang="vi-VN" sz="2400" b="1" dirty="0">
                <a:solidFill>
                  <a:srgbClr val="FF0000"/>
                </a:solidFill>
              </a:rPr>
              <a:t>C8</a:t>
            </a:r>
            <a:r>
              <a:rPr lang="en-US" altLang="vi-VN" sz="2400" b="1" dirty="0">
                <a:solidFill>
                  <a:srgbClr val="0000FF"/>
                </a:solidFill>
              </a:rPr>
              <a:t> : Một bếp điện hoạt động bình thường khi được mắc với hiệu điện thế </a:t>
            </a:r>
            <a:r>
              <a:rPr lang="en-US" altLang="vi-VN" sz="2400" b="1" dirty="0">
                <a:solidFill>
                  <a:srgbClr val="FF0000"/>
                </a:solidFill>
              </a:rPr>
              <a:t>220V</a:t>
            </a:r>
            <a:r>
              <a:rPr lang="en-US" altLang="vi-VN" sz="2400" b="1" dirty="0">
                <a:solidFill>
                  <a:srgbClr val="0000FF"/>
                </a:solidFill>
              </a:rPr>
              <a:t> khi đó bếp có điện trở </a:t>
            </a:r>
            <a:r>
              <a:rPr lang="en-US" altLang="vi-VN" sz="2400" b="1" dirty="0">
                <a:solidFill>
                  <a:srgbClr val="FF0000"/>
                </a:solidFill>
              </a:rPr>
              <a:t>48,4 </a:t>
            </a:r>
            <a:r>
              <a:rPr lang="el-GR" altLang="vi-VN" sz="2400" b="1" dirty="0">
                <a:solidFill>
                  <a:srgbClr val="FF0000"/>
                </a:solidFill>
              </a:rPr>
              <a:t>Ω</a:t>
            </a:r>
            <a:r>
              <a:rPr lang="en-US" altLang="vi-VN" sz="2400" b="1" dirty="0">
                <a:solidFill>
                  <a:srgbClr val="0000FF"/>
                </a:solidFill>
              </a:rPr>
              <a:t>. Tính </a:t>
            </a:r>
            <a:r>
              <a:rPr lang="en-US" altLang="vi-VN" sz="2400" b="1" dirty="0">
                <a:solidFill>
                  <a:srgbClr val="FF0000"/>
                </a:solidFill>
              </a:rPr>
              <a:t>công suất </a:t>
            </a:r>
            <a:r>
              <a:rPr lang="en-US" altLang="vi-VN" sz="2400" b="1" dirty="0">
                <a:solidFill>
                  <a:srgbClr val="0000FF"/>
                </a:solidFill>
              </a:rPr>
              <a:t>điện của bếp này?</a:t>
            </a:r>
          </a:p>
        </p:txBody>
      </p:sp>
      <p:sp>
        <p:nvSpPr>
          <p:cNvPr id="19" name="Rectangle 49"/>
          <p:cNvSpPr>
            <a:spLocks noChangeArrowheads="1"/>
          </p:cNvSpPr>
          <p:nvPr/>
        </p:nvSpPr>
        <p:spPr bwMode="auto">
          <a:xfrm>
            <a:off x="3626462" y="1598203"/>
            <a:ext cx="8220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sz="2400" b="1" u="sng" dirty="0">
                <a:solidFill>
                  <a:srgbClr val="00B0F0"/>
                </a:solidFill>
              </a:rPr>
              <a:t>Giải</a:t>
            </a:r>
          </a:p>
        </p:txBody>
      </p:sp>
      <mc:AlternateContent xmlns:mc="http://schemas.openxmlformats.org/markup-compatibility/2006" xmlns:a14="http://schemas.microsoft.com/office/drawing/2010/main">
        <mc:Choice Requires="a14">
          <p:sp>
            <p:nvSpPr>
              <p:cNvPr id="20" name="Text Box 51"/>
              <p:cNvSpPr txBox="1">
                <a:spLocks noChangeArrowheads="1"/>
              </p:cNvSpPr>
              <p:nvPr/>
            </p:nvSpPr>
            <p:spPr bwMode="auto">
              <a:xfrm>
                <a:off x="1484328" y="1493930"/>
                <a:ext cx="1807374" cy="286232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lnSpc>
                    <a:spcPct val="150000"/>
                  </a:lnSpc>
                </a:pPr>
                <a:r>
                  <a:rPr lang="en-US" altLang="vi-VN" sz="2400" b="1" u="sng" dirty="0">
                    <a:solidFill>
                      <a:srgbClr val="00B0F0"/>
                    </a:solidFill>
                    <a:cs typeface="Arial" panose="020B0604020202020204" pitchFamily="34" charset="0"/>
                  </a:rPr>
                  <a:t>Tóm tắt:</a:t>
                </a:r>
              </a:p>
              <a:p>
                <a:pPr>
                  <a:lnSpc>
                    <a:spcPct val="150000"/>
                  </a:lnSpc>
                </a:pPr>
                <a:r>
                  <a:rPr lang="en-US" altLang="vi-VN" sz="2400" b="1" dirty="0">
                    <a:solidFill>
                      <a:srgbClr val="0070C0"/>
                    </a:solidFill>
                    <a:cs typeface="Arial" panose="020B0604020202020204" pitchFamily="34" charset="0"/>
                  </a:rPr>
                  <a:t>U= 220V</a:t>
                </a:r>
              </a:p>
              <a:p>
                <a:pPr>
                  <a:lnSpc>
                    <a:spcPct val="150000"/>
                  </a:lnSpc>
                </a:pPr>
                <a:r>
                  <a:rPr lang="en-US" altLang="vi-VN" sz="2400" b="1" dirty="0">
                    <a:solidFill>
                      <a:srgbClr val="0070C0"/>
                    </a:solidFill>
                    <a:cs typeface="Arial" panose="020B0604020202020204" pitchFamily="34" charset="0"/>
                  </a:rPr>
                  <a:t>R = 48,4 </a:t>
                </a:r>
                <a:r>
                  <a:rPr lang="el-GR" altLang="vi-VN" sz="2400" b="1" dirty="0">
                    <a:solidFill>
                      <a:srgbClr val="0070C0"/>
                    </a:solidFill>
                    <a:cs typeface="Arial" panose="020B0604020202020204" pitchFamily="34" charset="0"/>
                  </a:rPr>
                  <a:t>Ω</a:t>
                </a:r>
                <a:endParaRPr lang="en-US" altLang="vi-VN" sz="2400" b="1" dirty="0">
                  <a:solidFill>
                    <a:srgbClr val="0070C0"/>
                  </a:solidFill>
                  <a:cs typeface="Arial" panose="020B0604020202020204" pitchFamily="34" charset="0"/>
                </a:endParaRPr>
              </a:p>
              <a:p>
                <a:pPr>
                  <a:lnSpc>
                    <a:spcPct val="150000"/>
                  </a:lnSpc>
                </a:pPr>
                <a:r>
                  <a:rPr lang="it-IT" altLang="vi-VN" sz="2400" b="1" dirty="0">
                    <a:solidFill>
                      <a:srgbClr val="FF0000"/>
                    </a:solidFill>
                    <a:latin typeface=".VnCommercial ScriptH" panose="020B7200000000000000" pitchFamily="34" charset="0"/>
                  </a:rPr>
                  <a:t>P</a:t>
                </a:r>
                <a:r>
                  <a:rPr lang="en-US" altLang="vi-VN" sz="2400" b="1" dirty="0">
                    <a:solidFill>
                      <a:srgbClr val="FF0000"/>
                    </a:solidFill>
                    <a:cs typeface="Arial" panose="020B0604020202020204" pitchFamily="34" charset="0"/>
                  </a:rPr>
                  <a:t> = ?</a:t>
                </a:r>
              </a:p>
              <a:p>
                <a:pPr eaLnBrk="1" hangingPunct="1">
                  <a:lnSpc>
                    <a:spcPct val="150000"/>
                  </a:lnSpc>
                </a:pPr>
                <a14:m>
                  <m:oMathPara xmlns:m="http://schemas.openxmlformats.org/officeDocument/2006/math">
                    <m:oMathParaPr>
                      <m:jc m:val="left"/>
                    </m:oMathParaPr>
                    <m:oMath xmlns:m="http://schemas.openxmlformats.org/officeDocument/2006/math">
                      <m:r>
                        <a:rPr lang="en-US" altLang="vi-VN" sz="2400" b="1" i="1" dirty="0" smtClean="0">
                          <a:solidFill>
                            <a:srgbClr val="FF0000"/>
                          </a:solidFill>
                          <a:latin typeface="Cambria Math" panose="02040503050406030204" pitchFamily="18" charset="0"/>
                          <a:cs typeface="Arial" panose="020B0604020202020204" pitchFamily="34" charset="0"/>
                        </a:rPr>
                        <m:t>𝑹</m:t>
                      </m:r>
                      <m:r>
                        <a:rPr lang="en-US" altLang="vi-VN" sz="2400" b="1" i="1" dirty="0" smtClean="0">
                          <a:solidFill>
                            <a:srgbClr val="FF0000"/>
                          </a:solidFill>
                          <a:latin typeface="Cambria Math" panose="02040503050406030204" pitchFamily="18" charset="0"/>
                          <a:cs typeface="Arial" panose="020B0604020202020204" pitchFamily="34" charset="0"/>
                        </a:rPr>
                        <m:t>= ? </m:t>
                      </m:r>
                    </m:oMath>
                  </m:oMathPara>
                </a14:m>
                <a:endParaRPr lang="en-US" altLang="vi-VN" sz="2400" b="1" dirty="0">
                  <a:solidFill>
                    <a:srgbClr val="FF0000"/>
                  </a:solidFill>
                  <a:cs typeface="Arial" panose="020B0604020202020204" pitchFamily="34" charset="0"/>
                </a:endParaRPr>
              </a:p>
            </p:txBody>
          </p:sp>
        </mc:Choice>
        <mc:Fallback xmlns="">
          <p:sp>
            <p:nvSpPr>
              <p:cNvPr id="20" name="Text Box 51"/>
              <p:cNvSpPr txBox="1">
                <a:spLocks noRot="1" noChangeAspect="1" noMove="1" noResize="1" noEditPoints="1" noAdjustHandles="1" noChangeArrowheads="1" noChangeShapeType="1" noTextEdit="1"/>
              </p:cNvSpPr>
              <p:nvPr/>
            </p:nvSpPr>
            <p:spPr bwMode="auto">
              <a:xfrm>
                <a:off x="1484328" y="1493930"/>
                <a:ext cx="1807374" cy="2862322"/>
              </a:xfrm>
              <a:prstGeom prst="rect">
                <a:avLst/>
              </a:prstGeom>
              <a:blipFill>
                <a:blip r:embed="rId3"/>
                <a:stretch>
                  <a:fillRect l="-505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sp>
        <p:nvSpPr>
          <p:cNvPr id="21" name="Rectangle 77"/>
          <p:cNvSpPr>
            <a:spLocks noChangeArrowheads="1"/>
          </p:cNvSpPr>
          <p:nvPr/>
        </p:nvSpPr>
        <p:spPr bwMode="auto">
          <a:xfrm>
            <a:off x="4267824" y="159943"/>
            <a:ext cx="3126889" cy="523220"/>
          </a:xfrm>
          <a:prstGeom prst="rect">
            <a:avLst/>
          </a:prstGeom>
          <a:solidFill>
            <a:schemeClr val="accent1">
              <a:lumMod val="20000"/>
              <a:lumOff val="80000"/>
            </a:schemeClr>
          </a:solidFill>
          <a:ln>
            <a:noFill/>
          </a:ln>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2800" b="1" dirty="0">
                <a:solidFill>
                  <a:srgbClr val="FF0000"/>
                </a:solidFill>
                <a:cs typeface="Times New Roman" panose="02020603050405020304" pitchFamily="18" charset="0"/>
              </a:rPr>
              <a:t>III. VẬN DỤNG</a:t>
            </a:r>
          </a:p>
        </p:txBody>
      </p:sp>
      <p:sp>
        <p:nvSpPr>
          <p:cNvPr id="22" name="Line 8"/>
          <p:cNvSpPr>
            <a:spLocks noChangeShapeType="1"/>
          </p:cNvSpPr>
          <p:nvPr/>
        </p:nvSpPr>
        <p:spPr bwMode="auto">
          <a:xfrm flipH="1">
            <a:off x="3329996" y="1610395"/>
            <a:ext cx="46038" cy="5181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mc:AlternateContent xmlns:mc="http://schemas.openxmlformats.org/markup-compatibility/2006" xmlns:a14="http://schemas.microsoft.com/office/drawing/2010/main">
        <mc:Choice Requires="a14">
          <p:sp>
            <p:nvSpPr>
              <p:cNvPr id="23" name="Rectangle 22"/>
              <p:cNvSpPr/>
              <p:nvPr/>
            </p:nvSpPr>
            <p:spPr>
              <a:xfrm>
                <a:off x="4166072" y="2707057"/>
                <a:ext cx="1030731" cy="679289"/>
              </a:xfrm>
              <a:prstGeom prst="rect">
                <a:avLst/>
              </a:prstGeom>
            </p:spPr>
            <p:txBody>
              <a:bodyPr wrap="none">
                <a:spAutoFit/>
              </a:bodyPr>
              <a:lstStyle/>
              <a:p>
                <a:r>
                  <a:rPr lang="de-DE" altLang="vi-VN" sz="2400" b="1" dirty="0">
                    <a:solidFill>
                      <a:srgbClr val="0070C0"/>
                    </a:solidFill>
                    <a:latin typeface=".VnCommercial ScriptH" panose="020B7200000000000000" pitchFamily="34" charset="0"/>
                  </a:rPr>
                  <a:t>P</a:t>
                </a:r>
                <a:r>
                  <a:rPr lang="en-US" altLang="vi-VN" sz="2400" b="1" dirty="0">
                    <a:solidFill>
                      <a:srgbClr val="0070C0"/>
                    </a:solidFill>
                  </a:rPr>
                  <a:t>   = </a:t>
                </a:r>
                <a14:m>
                  <m:oMath xmlns:m="http://schemas.openxmlformats.org/officeDocument/2006/math">
                    <m:f>
                      <m:fPr>
                        <m:ctrlPr>
                          <a:rPr lang="en-US" altLang="vi-VN" sz="2400" b="1" i="1">
                            <a:solidFill>
                              <a:srgbClr val="0070C0"/>
                            </a:solidFill>
                            <a:latin typeface="Cambria Math" panose="02040503050406030204" pitchFamily="18" charset="0"/>
                          </a:rPr>
                        </m:ctrlPr>
                      </m:fPr>
                      <m:num>
                        <m:sSup>
                          <m:sSupPr>
                            <m:ctrlPr>
                              <a:rPr lang="en-US" altLang="vi-VN" sz="2400" b="1" i="1">
                                <a:solidFill>
                                  <a:srgbClr val="0070C0"/>
                                </a:solidFill>
                                <a:latin typeface="Cambria Math" panose="02040503050406030204" pitchFamily="18" charset="0"/>
                              </a:rPr>
                            </m:ctrlPr>
                          </m:sSupPr>
                          <m:e>
                            <m:r>
                              <a:rPr lang="en-US" altLang="vi-VN" sz="2400" b="1" i="1">
                                <a:solidFill>
                                  <a:srgbClr val="0070C0"/>
                                </a:solidFill>
                                <a:latin typeface="Cambria Math" panose="02040503050406030204" pitchFamily="18" charset="0"/>
                              </a:rPr>
                              <m:t>𝑼</m:t>
                            </m:r>
                          </m:e>
                          <m:sup>
                            <m:r>
                              <a:rPr lang="en-US" altLang="vi-VN" sz="2400" b="1" i="1">
                                <a:solidFill>
                                  <a:srgbClr val="0070C0"/>
                                </a:solidFill>
                                <a:latin typeface="Cambria Math" panose="02040503050406030204" pitchFamily="18" charset="0"/>
                              </a:rPr>
                              <m:t>𝟐</m:t>
                            </m:r>
                          </m:sup>
                        </m:sSup>
                      </m:num>
                      <m:den>
                        <m:r>
                          <a:rPr lang="en-US" altLang="vi-VN" sz="2400" b="1" i="1">
                            <a:solidFill>
                              <a:srgbClr val="0070C0"/>
                            </a:solidFill>
                            <a:latin typeface="Cambria Math" panose="02040503050406030204" pitchFamily="18" charset="0"/>
                          </a:rPr>
                          <m:t>𝑹</m:t>
                        </m:r>
                      </m:den>
                    </m:f>
                  </m:oMath>
                </a14:m>
                <a:endParaRPr lang="vi-VN" sz="2400" b="1" dirty="0">
                  <a:solidFill>
                    <a:srgbClr val="0070C0"/>
                  </a:solidFill>
                </a:endParaRPr>
              </a:p>
            </p:txBody>
          </p:sp>
        </mc:Choice>
        <mc:Fallback xmlns="">
          <p:sp>
            <p:nvSpPr>
              <p:cNvPr id="23" name="Rectangle 22"/>
              <p:cNvSpPr>
                <a:spLocks noRot="1" noChangeAspect="1" noMove="1" noResize="1" noEditPoints="1" noAdjustHandles="1" noChangeArrowheads="1" noChangeShapeType="1" noTextEdit="1"/>
              </p:cNvSpPr>
              <p:nvPr/>
            </p:nvSpPr>
            <p:spPr>
              <a:xfrm>
                <a:off x="4166072" y="2707057"/>
                <a:ext cx="1030731" cy="679289"/>
              </a:xfrm>
              <a:prstGeom prst="rect">
                <a:avLst/>
              </a:prstGeom>
              <a:blipFill>
                <a:blip r:embed="rId4"/>
                <a:stretch>
                  <a:fillRect l="-8876" b="-8929"/>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4" name="Rectangle 23"/>
              <p:cNvSpPr/>
              <p:nvPr/>
            </p:nvSpPr>
            <p:spPr>
              <a:xfrm>
                <a:off x="5184269" y="2712827"/>
                <a:ext cx="1440644" cy="667747"/>
              </a:xfrm>
              <a:prstGeom prst="rect">
                <a:avLst/>
              </a:prstGeom>
            </p:spPr>
            <p:txBody>
              <a:bodyPr wrap="square">
                <a:spAutoFit/>
              </a:bodyPr>
              <a:lstStyle/>
              <a:p>
                <a:r>
                  <a:rPr lang="en-US" altLang="vi-VN" sz="2200" b="1" dirty="0">
                    <a:solidFill>
                      <a:srgbClr val="0070C0"/>
                    </a:solidFill>
                  </a:rPr>
                  <a:t>= </a:t>
                </a:r>
                <a14:m>
                  <m:oMath xmlns:m="http://schemas.openxmlformats.org/officeDocument/2006/math">
                    <m:f>
                      <m:fPr>
                        <m:ctrlPr>
                          <a:rPr lang="en-US" altLang="vi-VN" sz="2200" b="1" i="1" smtClean="0">
                            <a:solidFill>
                              <a:srgbClr val="0070C0"/>
                            </a:solidFill>
                            <a:latin typeface="Cambria Math" panose="02040503050406030204" pitchFamily="18" charset="0"/>
                          </a:rPr>
                        </m:ctrlPr>
                      </m:fPr>
                      <m:num>
                        <m:sSup>
                          <m:sSupPr>
                            <m:ctrlPr>
                              <a:rPr lang="en-US" altLang="vi-VN" sz="2200" b="1" i="1">
                                <a:solidFill>
                                  <a:srgbClr val="0070C0"/>
                                </a:solidFill>
                                <a:latin typeface="Cambria Math" panose="02040503050406030204" pitchFamily="18" charset="0"/>
                              </a:rPr>
                            </m:ctrlPr>
                          </m:sSupPr>
                          <m:e>
                            <m:r>
                              <a:rPr lang="en-US" altLang="vi-VN" sz="2200" b="1" i="1" smtClean="0">
                                <a:solidFill>
                                  <a:srgbClr val="0070C0"/>
                                </a:solidFill>
                                <a:latin typeface="Cambria Math" panose="02040503050406030204" pitchFamily="18" charset="0"/>
                              </a:rPr>
                              <m:t>𝟐𝟐𝟎</m:t>
                            </m:r>
                          </m:e>
                          <m:sup>
                            <m:r>
                              <a:rPr lang="en-US" altLang="vi-VN" sz="2200" b="1" i="1">
                                <a:solidFill>
                                  <a:srgbClr val="0070C0"/>
                                </a:solidFill>
                                <a:latin typeface="Cambria Math" panose="02040503050406030204" pitchFamily="18" charset="0"/>
                              </a:rPr>
                              <m:t>𝟐</m:t>
                            </m:r>
                          </m:sup>
                        </m:sSup>
                      </m:num>
                      <m:den>
                        <m:r>
                          <m:rPr>
                            <m:nor/>
                          </m:rPr>
                          <a:rPr lang="en-US" altLang="vi-VN" sz="2200" b="1" i="0" smtClean="0">
                            <a:solidFill>
                              <a:srgbClr val="0070C0"/>
                            </a:solidFill>
                            <a:latin typeface="Cambria Math" panose="02040503050406030204" pitchFamily="18" charset="0"/>
                          </a:rPr>
                          <m:t>48,4</m:t>
                        </m:r>
                      </m:den>
                    </m:f>
                  </m:oMath>
                </a14:m>
                <a:endParaRPr lang="vi-VN" sz="2200" b="1" dirty="0">
                  <a:solidFill>
                    <a:srgbClr val="0070C0"/>
                  </a:solidFill>
                </a:endParaRPr>
              </a:p>
            </p:txBody>
          </p:sp>
        </mc:Choice>
        <mc:Fallback xmlns="">
          <p:sp>
            <p:nvSpPr>
              <p:cNvPr id="24" name="Rectangle 23"/>
              <p:cNvSpPr>
                <a:spLocks noRot="1" noChangeAspect="1" noMove="1" noResize="1" noEditPoints="1" noAdjustHandles="1" noChangeArrowheads="1" noChangeShapeType="1" noTextEdit="1"/>
              </p:cNvSpPr>
              <p:nvPr/>
            </p:nvSpPr>
            <p:spPr>
              <a:xfrm>
                <a:off x="5184269" y="2712827"/>
                <a:ext cx="1440644" cy="667747"/>
              </a:xfrm>
              <a:prstGeom prst="rect">
                <a:avLst/>
              </a:prstGeom>
              <a:blipFill>
                <a:blip r:embed="rId5"/>
                <a:stretch>
                  <a:fillRect l="-5485" b="-1818"/>
                </a:stretch>
              </a:blipFill>
            </p:spPr>
            <p:txBody>
              <a:bodyPr/>
              <a:lstStyle/>
              <a:p>
                <a:r>
                  <a:rPr lang="vi-VN">
                    <a:noFill/>
                  </a:rPr>
                  <a:t> </a:t>
                </a:r>
              </a:p>
            </p:txBody>
          </p:sp>
        </mc:Fallback>
      </mc:AlternateContent>
      <p:sp>
        <p:nvSpPr>
          <p:cNvPr id="25" name="Rectangle 8"/>
          <p:cNvSpPr>
            <a:spLocks noChangeArrowheads="1"/>
          </p:cNvSpPr>
          <p:nvPr/>
        </p:nvSpPr>
        <p:spPr bwMode="auto">
          <a:xfrm>
            <a:off x="6071173" y="2837077"/>
            <a:ext cx="190629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b="1" dirty="0">
                <a:solidFill>
                  <a:srgbClr val="0070C0"/>
                </a:solidFill>
              </a:rPr>
              <a:t>= 1000 (W) </a:t>
            </a:r>
          </a:p>
        </p:txBody>
      </p:sp>
    </p:spTree>
    <p:custDataLst>
      <p:tags r:id="rId1"/>
    </p:custDataLst>
    <p:extLst>
      <p:ext uri="{BB962C8B-B14F-4D97-AF65-F5344CB8AC3E}">
        <p14:creationId xmlns:p14="http://schemas.microsoft.com/office/powerpoint/2010/main" val="3769266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0">
                                            <p:txEl>
                                              <p:pRg st="1" end="1"/>
                                            </p:txEl>
                                          </p:spTgt>
                                        </p:tgtEl>
                                        <p:attrNameLst>
                                          <p:attrName>style.visibility</p:attrName>
                                        </p:attrNameLst>
                                      </p:cBhvr>
                                      <p:to>
                                        <p:strVal val="visible"/>
                                      </p:to>
                                    </p:set>
                                    <p:animEffect transition="in" filter="wipe(down)">
                                      <p:cBhvr>
                                        <p:cTn id="7" dur="500"/>
                                        <p:tgtEl>
                                          <p:spTgt spid="2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0">
                                            <p:txEl>
                                              <p:pRg st="2" end="2"/>
                                            </p:txEl>
                                          </p:spTgt>
                                        </p:tgtEl>
                                        <p:attrNameLst>
                                          <p:attrName>style.visibility</p:attrName>
                                        </p:attrNameLst>
                                      </p:cBhvr>
                                      <p:to>
                                        <p:strVal val="visible"/>
                                      </p:to>
                                    </p:set>
                                    <p:animEffect transition="in" filter="wipe(down)">
                                      <p:cBhvr>
                                        <p:cTn id="12" dur="500"/>
                                        <p:tgtEl>
                                          <p:spTgt spid="2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0">
                                            <p:txEl>
                                              <p:pRg st="3" end="3"/>
                                            </p:txEl>
                                          </p:spTgt>
                                        </p:tgtEl>
                                        <p:attrNameLst>
                                          <p:attrName>style.visibility</p:attrName>
                                        </p:attrNameLst>
                                      </p:cBhvr>
                                      <p:to>
                                        <p:strVal val="visible"/>
                                      </p:to>
                                    </p:set>
                                    <p:animEffect transition="in" filter="wipe(down)">
                                      <p:cBhvr>
                                        <p:cTn id="17" dur="500"/>
                                        <p:tgtEl>
                                          <p:spTgt spid="2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0">
                                            <p:txEl>
                                              <p:pRg st="4" end="4"/>
                                            </p:txEl>
                                          </p:spTgt>
                                        </p:tgtEl>
                                        <p:attrNameLst>
                                          <p:attrName>style.visibility</p:attrName>
                                        </p:attrNameLst>
                                      </p:cBhvr>
                                      <p:to>
                                        <p:strVal val="visible"/>
                                      </p:to>
                                    </p:set>
                                    <p:animEffect transition="in" filter="wipe(down)">
                                      <p:cBhvr>
                                        <p:cTn id="22" dur="500"/>
                                        <p:tgtEl>
                                          <p:spTgt spid="20">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495632">
                                            <p:txEl>
                                              <p:pRg st="0" end="0"/>
                                            </p:txEl>
                                          </p:spTgt>
                                        </p:tgtEl>
                                        <p:attrNameLst>
                                          <p:attrName>style.visibility</p:attrName>
                                        </p:attrNameLst>
                                      </p:cBhvr>
                                      <p:to>
                                        <p:strVal val="visible"/>
                                      </p:to>
                                    </p:set>
                                    <p:animEffect transition="in" filter="blinds(horizontal)">
                                      <p:cBhvr>
                                        <p:cTn id="27" dur="500"/>
                                        <p:tgtEl>
                                          <p:spTgt spid="495632">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barn(inVertical)">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barn(inVertical)">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barn(inVertical)">
                                      <p:cBhvr>
                                        <p:cTn id="4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1320800" y="1058797"/>
            <a:ext cx="9804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b="1" dirty="0">
                <a:solidFill>
                  <a:srgbClr val="002060"/>
                </a:solidFill>
                <a:latin typeface="Arial" panose="020B0604020202020204" pitchFamily="34" charset="0"/>
                <a:cs typeface="Arial" panose="020B0604020202020204" pitchFamily="34" charset="0"/>
              </a:rPr>
              <a:t>Công thức nào dưới đây </a:t>
            </a:r>
            <a:r>
              <a:rPr lang="en-US" altLang="vi-VN" sz="2400" b="1" i="1" dirty="0">
                <a:solidFill>
                  <a:srgbClr val="FF0000"/>
                </a:solidFill>
                <a:latin typeface="Arial" panose="020B0604020202020204" pitchFamily="34" charset="0"/>
                <a:cs typeface="Arial" panose="020B0604020202020204" pitchFamily="34" charset="0"/>
              </a:rPr>
              <a:t>không phải</a:t>
            </a:r>
            <a:r>
              <a:rPr lang="en-US" altLang="vi-VN" sz="2400" b="1" dirty="0">
                <a:solidFill>
                  <a:srgbClr val="FF0000"/>
                </a:solidFill>
                <a:latin typeface="Arial" panose="020B0604020202020204" pitchFamily="34" charset="0"/>
                <a:cs typeface="Arial" panose="020B0604020202020204" pitchFamily="34" charset="0"/>
              </a:rPr>
              <a:t> </a:t>
            </a:r>
            <a:r>
              <a:rPr lang="en-US" altLang="vi-VN" sz="2400" b="1" dirty="0">
                <a:solidFill>
                  <a:srgbClr val="002060"/>
                </a:solidFill>
                <a:latin typeface="Arial" panose="020B0604020202020204" pitchFamily="34" charset="0"/>
                <a:cs typeface="Arial" panose="020B0604020202020204" pitchFamily="34" charset="0"/>
              </a:rPr>
              <a:t>là công thức tính công suất?</a:t>
            </a:r>
          </a:p>
        </p:txBody>
      </p:sp>
      <mc:AlternateContent xmlns:mc="http://schemas.openxmlformats.org/markup-compatibility/2006" xmlns:a14="http://schemas.microsoft.com/office/drawing/2010/main">
        <mc:Choice Requires="a14">
          <p:sp>
            <p:nvSpPr>
              <p:cNvPr id="21507" name="Text Box 5"/>
              <p:cNvSpPr txBox="1">
                <a:spLocks noChangeArrowheads="1"/>
              </p:cNvSpPr>
              <p:nvPr/>
            </p:nvSpPr>
            <p:spPr bwMode="auto">
              <a:xfrm>
                <a:off x="3089413" y="1664859"/>
                <a:ext cx="4267200" cy="234128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de-DE" altLang="vi-VN" sz="2400" b="1" dirty="0">
                    <a:cs typeface="Times New Roman" panose="02020603050405020304" pitchFamily="18" charset="0"/>
                  </a:rPr>
                  <a:t>A</a:t>
                </a:r>
                <a:r>
                  <a:rPr lang="de-DE" altLang="vi-VN" sz="3600" b="1" dirty="0">
                    <a:cs typeface="Times New Roman" panose="02020603050405020304" pitchFamily="18" charset="0"/>
                  </a:rPr>
                  <a:t>. </a:t>
                </a:r>
                <a:r>
                  <a:rPr lang="de-DE" altLang="vi-VN" sz="3600" b="1" dirty="0">
                    <a:latin typeface=".VnCommercial ScriptH" panose="020B7200000000000000" pitchFamily="34" charset="0"/>
                  </a:rPr>
                  <a:t>P </a:t>
                </a:r>
                <a:r>
                  <a:rPr lang="de-DE" altLang="vi-VN" sz="2400" b="1" dirty="0">
                    <a:latin typeface="Arial" panose="020B0604020202020204" pitchFamily="34" charset="0"/>
                  </a:rPr>
                  <a:t>= U.I</a:t>
                </a:r>
              </a:p>
              <a:p>
                <a:r>
                  <a:rPr lang="de-DE" altLang="vi-VN" sz="2400" b="1" dirty="0">
                    <a:latin typeface="Arial" panose="020B0604020202020204" pitchFamily="34" charset="0"/>
                  </a:rPr>
                  <a:t>B. </a:t>
                </a:r>
                <a:r>
                  <a:rPr lang="de-DE" altLang="vi-VN" sz="3600" b="1" dirty="0">
                    <a:latin typeface=".VnCommercial ScriptH" panose="020B7200000000000000" pitchFamily="34" charset="0"/>
                  </a:rPr>
                  <a:t>P</a:t>
                </a:r>
                <a:r>
                  <a:rPr lang="en-US" altLang="vi-VN" sz="3600" b="1" dirty="0"/>
                  <a:t> </a:t>
                </a:r>
                <a:r>
                  <a:rPr lang="en-US" altLang="vi-VN" sz="2400" b="1" dirty="0"/>
                  <a:t>  =  </a:t>
                </a:r>
                <a14:m>
                  <m:oMath xmlns:m="http://schemas.openxmlformats.org/officeDocument/2006/math">
                    <m:f>
                      <m:fPr>
                        <m:ctrlPr>
                          <a:rPr lang="en-US" altLang="vi-VN" sz="2400" b="1" i="1">
                            <a:latin typeface="Cambria Math" panose="02040503050406030204" pitchFamily="18" charset="0"/>
                          </a:rPr>
                        </m:ctrlPr>
                      </m:fPr>
                      <m:num>
                        <m:sSup>
                          <m:sSupPr>
                            <m:ctrlPr>
                              <a:rPr lang="en-US" altLang="vi-VN" sz="2400" b="1" i="1">
                                <a:latin typeface="Cambria Math" panose="02040503050406030204" pitchFamily="18" charset="0"/>
                              </a:rPr>
                            </m:ctrlPr>
                          </m:sSupPr>
                          <m:e>
                            <m:r>
                              <a:rPr lang="en-US" altLang="vi-VN" sz="2400" b="1" i="1">
                                <a:latin typeface="Cambria Math" panose="02040503050406030204" pitchFamily="18" charset="0"/>
                              </a:rPr>
                              <m:t>𝑼</m:t>
                            </m:r>
                          </m:e>
                          <m:sup>
                            <m:r>
                              <a:rPr lang="en-US" altLang="vi-VN" sz="2400" b="1" i="1">
                                <a:latin typeface="Cambria Math" panose="02040503050406030204" pitchFamily="18" charset="0"/>
                              </a:rPr>
                              <m:t>𝟐</m:t>
                            </m:r>
                          </m:sup>
                        </m:sSup>
                      </m:num>
                      <m:den>
                        <m:r>
                          <a:rPr lang="en-US" altLang="vi-VN" sz="2400" b="1" i="1">
                            <a:latin typeface="Cambria Math" panose="02040503050406030204" pitchFamily="18" charset="0"/>
                          </a:rPr>
                          <m:t>𝑹</m:t>
                        </m:r>
                      </m:den>
                    </m:f>
                  </m:oMath>
                </a14:m>
                <a:endParaRPr lang="en-US" sz="2400" b="1" dirty="0"/>
              </a:p>
              <a:p>
                <a:r>
                  <a:rPr lang="en-US" sz="2400" b="1" dirty="0"/>
                  <a:t>C. </a:t>
                </a:r>
                <a:r>
                  <a:rPr lang="de-DE" altLang="vi-VN" sz="3600" b="1" dirty="0">
                    <a:latin typeface=".VnCommercial ScriptH" panose="020B7200000000000000" pitchFamily="34" charset="0"/>
                  </a:rPr>
                  <a:t>P</a:t>
                </a:r>
                <a:r>
                  <a:rPr lang="de-DE" altLang="vi-VN" sz="2400" b="1" dirty="0">
                    <a:latin typeface=".VnCommercial ScriptH" panose="020B7200000000000000" pitchFamily="34" charset="0"/>
                  </a:rPr>
                  <a:t> </a:t>
                </a:r>
                <a:r>
                  <a:rPr lang="de-DE" altLang="vi-VN" sz="2400" b="1" dirty="0">
                    <a:latin typeface="Arial" panose="020B0604020202020204" pitchFamily="34" charset="0"/>
                  </a:rPr>
                  <a:t>= U/I</a:t>
                </a:r>
              </a:p>
              <a:p>
                <a:r>
                  <a:rPr lang="de-DE" sz="2400" b="1" dirty="0">
                    <a:latin typeface="Arial" panose="020B0604020202020204" pitchFamily="34" charset="0"/>
                  </a:rPr>
                  <a:t>D. </a:t>
                </a:r>
                <a:r>
                  <a:rPr lang="de-DE" altLang="vi-VN" sz="3600" b="1" dirty="0">
                    <a:latin typeface=".VnCommercial ScriptH" panose="020B7200000000000000" pitchFamily="34" charset="0"/>
                  </a:rPr>
                  <a:t>P</a:t>
                </a:r>
                <a:r>
                  <a:rPr lang="en-US" altLang="vi-VN" sz="3600" b="1" dirty="0"/>
                  <a:t> </a:t>
                </a:r>
                <a:r>
                  <a:rPr lang="en-US" altLang="vi-VN" sz="2400" b="1" dirty="0"/>
                  <a:t>  = </a:t>
                </a:r>
                <a:r>
                  <a:rPr lang="en-US" altLang="vi-VN" sz="2400" b="1" dirty="0">
                    <a:cs typeface="Times New Roman" panose="02020603050405020304" pitchFamily="18" charset="0"/>
                  </a:rPr>
                  <a:t>I</a:t>
                </a:r>
                <a:r>
                  <a:rPr lang="en-US" altLang="vi-VN" sz="2400" b="1" baseline="30000" dirty="0"/>
                  <a:t>2 </a:t>
                </a:r>
                <a:r>
                  <a:rPr lang="en-US" altLang="vi-VN" sz="2400" b="1" dirty="0"/>
                  <a:t>. R </a:t>
                </a:r>
                <a:endParaRPr lang="vi-VN" sz="2400" b="1" dirty="0"/>
              </a:p>
            </p:txBody>
          </p:sp>
        </mc:Choice>
        <mc:Fallback xmlns="">
          <p:sp>
            <p:nvSpPr>
              <p:cNvPr id="21507" name="Text Box 5"/>
              <p:cNvSpPr txBox="1">
                <a:spLocks noRot="1" noChangeAspect="1" noMove="1" noResize="1" noEditPoints="1" noAdjustHandles="1" noChangeArrowheads="1" noChangeShapeType="1" noTextEdit="1"/>
              </p:cNvSpPr>
              <p:nvPr/>
            </p:nvSpPr>
            <p:spPr bwMode="auto">
              <a:xfrm>
                <a:off x="3089413" y="1664859"/>
                <a:ext cx="4267200" cy="2341282"/>
              </a:xfrm>
              <a:prstGeom prst="rect">
                <a:avLst/>
              </a:prstGeom>
              <a:blipFill>
                <a:blip r:embed="rId2"/>
                <a:stretch>
                  <a:fillRect l="-2286" t="-4688" b="-9115"/>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pic>
        <p:nvPicPr>
          <p:cNvPr id="21511" name="Picture 9" descr="qustionmed_w"/>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25501" y="987963"/>
            <a:ext cx="609599"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79" name="Oval 19"/>
          <p:cNvSpPr>
            <a:spLocks noChangeArrowheads="1"/>
          </p:cNvSpPr>
          <p:nvPr/>
        </p:nvSpPr>
        <p:spPr bwMode="auto">
          <a:xfrm>
            <a:off x="3089413" y="2924196"/>
            <a:ext cx="508000" cy="482600"/>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a:endParaRPr lang="vi-VN" altLang="vi-VN" sz="2400">
              <a:solidFill>
                <a:srgbClr val="FF0000"/>
              </a:solidFill>
            </a:endParaRPr>
          </a:p>
        </p:txBody>
      </p:sp>
      <p:sp>
        <p:nvSpPr>
          <p:cNvPr id="19" name="Rectangle 77"/>
          <p:cNvSpPr>
            <a:spLocks noChangeArrowheads="1"/>
          </p:cNvSpPr>
          <p:nvPr/>
        </p:nvSpPr>
        <p:spPr bwMode="auto">
          <a:xfrm>
            <a:off x="4267824" y="159943"/>
            <a:ext cx="3126889" cy="523220"/>
          </a:xfrm>
          <a:prstGeom prst="rect">
            <a:avLst/>
          </a:prstGeom>
          <a:solidFill>
            <a:schemeClr val="accent6">
              <a:lumMod val="40000"/>
              <a:lumOff val="60000"/>
            </a:schemeClr>
          </a:solidFill>
          <a:ln>
            <a:noFill/>
          </a:ln>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2800" b="1" dirty="0">
                <a:solidFill>
                  <a:srgbClr val="FF0000"/>
                </a:solidFill>
                <a:cs typeface="Times New Roman" panose="02020603050405020304" pitchFamily="18" charset="0"/>
              </a:rPr>
              <a:t>LUYỆN TẬP</a:t>
            </a:r>
          </a:p>
        </p:txBody>
      </p:sp>
    </p:spTree>
    <p:extLst>
      <p:ext uri="{BB962C8B-B14F-4D97-AF65-F5344CB8AC3E}">
        <p14:creationId xmlns:p14="http://schemas.microsoft.com/office/powerpoint/2010/main" val="19120580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79"/>
                                        </p:tgtEl>
                                        <p:attrNameLst>
                                          <p:attrName>style.visibility</p:attrName>
                                        </p:attrNameLst>
                                      </p:cBhvr>
                                      <p:to>
                                        <p:strVal val="visible"/>
                                      </p:to>
                                    </p:set>
                                    <p:animEffect transition="in" filter="blinds(horizontal)">
                                      <p:cBhvr>
                                        <p:cTn id="7" dur="500"/>
                                        <p:tgtEl>
                                          <p:spTgt spid="409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4"/>
          <p:cNvSpPr txBox="1">
            <a:spLocks noChangeArrowheads="1"/>
          </p:cNvSpPr>
          <p:nvPr/>
        </p:nvSpPr>
        <p:spPr bwMode="auto">
          <a:xfrm>
            <a:off x="1885122" y="929156"/>
            <a:ext cx="9220200" cy="830997"/>
          </a:xfrm>
          <a:prstGeom prst="rect">
            <a:avLst/>
          </a:prstGeom>
          <a:noFill/>
          <a:ln w="9525">
            <a:noFill/>
            <a:miter lim="800000"/>
            <a:headEnd/>
            <a:tailEnd/>
          </a:ln>
        </p:spPr>
        <p:txBody>
          <a:bodyPr wrap="square">
            <a:spAutoFit/>
          </a:bodyPr>
          <a:lstStyle/>
          <a:p>
            <a:pPr eaLnBrk="1" hangingPunct="1">
              <a:spcBef>
                <a:spcPct val="50000"/>
              </a:spcBef>
              <a:defRPr/>
            </a:pPr>
            <a:r>
              <a:rPr lang="en-US" sz="2400" b="1" dirty="0">
                <a:latin typeface="Times New Roman" panose="02020603050405020304" pitchFamily="18" charset="0"/>
                <a:cs typeface="Times New Roman" panose="02020603050405020304" pitchFamily="18" charset="0"/>
              </a:rPr>
              <a:t>Bóng đèn nào dưới đây hoạt động mạnh nhất khi mắc lần lượt vào nguồn điện 220V ?</a:t>
            </a:r>
          </a:p>
        </p:txBody>
      </p:sp>
      <p:sp>
        <p:nvSpPr>
          <p:cNvPr id="24581" name="Text Box 5"/>
          <p:cNvSpPr txBox="1">
            <a:spLocks noChangeArrowheads="1"/>
          </p:cNvSpPr>
          <p:nvPr/>
        </p:nvSpPr>
        <p:spPr bwMode="auto">
          <a:xfrm>
            <a:off x="3458817" y="2006146"/>
            <a:ext cx="4267200" cy="461665"/>
          </a:xfrm>
          <a:prstGeom prst="rect">
            <a:avLst/>
          </a:prstGeom>
          <a:noFill/>
          <a:ln w="9525">
            <a:noFill/>
            <a:miter lim="800000"/>
            <a:headEnd/>
            <a:tailEnd/>
          </a:ln>
        </p:spPr>
        <p:txBody>
          <a:bodyPr>
            <a:spAutoFit/>
          </a:bodyPr>
          <a:lstStyle/>
          <a:p>
            <a:pPr eaLnBrk="1" hangingPunct="1">
              <a:spcBef>
                <a:spcPct val="50000"/>
              </a:spcBef>
              <a:defRPr/>
            </a:pPr>
            <a:r>
              <a:rPr lang="en-US" sz="2400">
                <a:solidFill>
                  <a:schemeClr val="accent1">
                    <a:lumMod val="50000"/>
                  </a:schemeClr>
                </a:solidFill>
                <a:latin typeface="Arial" charset="0"/>
                <a:cs typeface="Arial" charset="0"/>
              </a:rPr>
              <a:t>A.  220V – 25W</a:t>
            </a:r>
          </a:p>
        </p:txBody>
      </p:sp>
      <p:sp>
        <p:nvSpPr>
          <p:cNvPr id="24582" name="Text Box 6"/>
          <p:cNvSpPr txBox="1">
            <a:spLocks noChangeArrowheads="1"/>
          </p:cNvSpPr>
          <p:nvPr/>
        </p:nvSpPr>
        <p:spPr bwMode="auto">
          <a:xfrm>
            <a:off x="3484217" y="2691946"/>
            <a:ext cx="4267200" cy="461665"/>
          </a:xfrm>
          <a:prstGeom prst="rect">
            <a:avLst/>
          </a:prstGeom>
          <a:noFill/>
          <a:ln w="9525">
            <a:noFill/>
            <a:miter lim="800000"/>
            <a:headEnd/>
            <a:tailEnd/>
          </a:ln>
        </p:spPr>
        <p:txBody>
          <a:bodyPr>
            <a:spAutoFit/>
          </a:bodyPr>
          <a:lstStyle/>
          <a:p>
            <a:pPr eaLnBrk="1" hangingPunct="1">
              <a:spcBef>
                <a:spcPct val="50000"/>
              </a:spcBef>
              <a:defRPr/>
            </a:pPr>
            <a:r>
              <a:rPr lang="en-US" sz="2400">
                <a:solidFill>
                  <a:schemeClr val="accent1">
                    <a:lumMod val="50000"/>
                  </a:schemeClr>
                </a:solidFill>
                <a:latin typeface="Arial" charset="0"/>
                <a:cs typeface="Arial" charset="0"/>
              </a:rPr>
              <a:t>B.  220V – 75W</a:t>
            </a:r>
          </a:p>
        </p:txBody>
      </p:sp>
      <p:sp>
        <p:nvSpPr>
          <p:cNvPr id="24583" name="Text Box 7"/>
          <p:cNvSpPr txBox="1">
            <a:spLocks noChangeArrowheads="1"/>
          </p:cNvSpPr>
          <p:nvPr/>
        </p:nvSpPr>
        <p:spPr bwMode="auto">
          <a:xfrm>
            <a:off x="3446117" y="3453946"/>
            <a:ext cx="4267200" cy="461665"/>
          </a:xfrm>
          <a:prstGeom prst="rect">
            <a:avLst/>
          </a:prstGeom>
          <a:noFill/>
          <a:ln w="9525">
            <a:noFill/>
            <a:miter lim="800000"/>
            <a:headEnd/>
            <a:tailEnd/>
          </a:ln>
        </p:spPr>
        <p:txBody>
          <a:bodyPr>
            <a:spAutoFit/>
          </a:bodyPr>
          <a:lstStyle/>
          <a:p>
            <a:pPr eaLnBrk="1" hangingPunct="1">
              <a:spcBef>
                <a:spcPct val="50000"/>
              </a:spcBef>
              <a:defRPr/>
            </a:pPr>
            <a:r>
              <a:rPr lang="en-US" sz="2400" dirty="0">
                <a:solidFill>
                  <a:schemeClr val="accent1">
                    <a:lumMod val="50000"/>
                  </a:schemeClr>
                </a:solidFill>
                <a:latin typeface="Arial" charset="0"/>
                <a:cs typeface="Arial" charset="0"/>
              </a:rPr>
              <a:t>C.  220V – 100W</a:t>
            </a:r>
          </a:p>
        </p:txBody>
      </p:sp>
      <p:sp>
        <p:nvSpPr>
          <p:cNvPr id="24584" name="Text Box 8"/>
          <p:cNvSpPr txBox="1">
            <a:spLocks noChangeArrowheads="1"/>
          </p:cNvSpPr>
          <p:nvPr/>
        </p:nvSpPr>
        <p:spPr bwMode="auto">
          <a:xfrm>
            <a:off x="3471517" y="4139746"/>
            <a:ext cx="4267200" cy="461665"/>
          </a:xfrm>
          <a:prstGeom prst="rect">
            <a:avLst/>
          </a:prstGeom>
          <a:noFill/>
          <a:ln w="9525">
            <a:noFill/>
            <a:miter lim="800000"/>
            <a:headEnd/>
            <a:tailEnd/>
          </a:ln>
        </p:spPr>
        <p:txBody>
          <a:bodyPr>
            <a:spAutoFit/>
          </a:bodyPr>
          <a:lstStyle/>
          <a:p>
            <a:pPr eaLnBrk="1" hangingPunct="1">
              <a:spcBef>
                <a:spcPct val="50000"/>
              </a:spcBef>
              <a:defRPr/>
            </a:pPr>
            <a:r>
              <a:rPr lang="en-US" sz="2400">
                <a:solidFill>
                  <a:schemeClr val="accent1">
                    <a:lumMod val="50000"/>
                  </a:schemeClr>
                </a:solidFill>
                <a:latin typeface="Arial" charset="0"/>
                <a:cs typeface="Arial" charset="0"/>
              </a:rPr>
              <a:t>D.  220V – 30W </a:t>
            </a:r>
          </a:p>
        </p:txBody>
      </p:sp>
      <p:pic>
        <p:nvPicPr>
          <p:cNvPr id="22535" name="Picture 9" descr="qustionmed_w"/>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83975" y="845378"/>
            <a:ext cx="63817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Oval 19"/>
          <p:cNvSpPr>
            <a:spLocks noChangeArrowheads="1"/>
          </p:cNvSpPr>
          <p:nvPr/>
        </p:nvSpPr>
        <p:spPr bwMode="auto">
          <a:xfrm>
            <a:off x="3408017" y="3453946"/>
            <a:ext cx="508000" cy="482600"/>
          </a:xfrm>
          <a:prstGeom prst="ellipse">
            <a:avLst/>
          </a:prstGeom>
          <a:noFill/>
          <a:ln w="28575">
            <a:solidFill>
              <a:srgbClr val="FF0000"/>
            </a:solidFill>
            <a:round/>
            <a:headEnd/>
            <a:tailEnd/>
          </a:ln>
        </p:spPr>
        <p:txBody>
          <a:bodyPr wrap="none" anchor="ctr"/>
          <a:lstStyle/>
          <a:p>
            <a:pPr algn="ctr">
              <a:defRPr/>
            </a:pPr>
            <a:endParaRPr lang="vi-VN" sz="2400">
              <a:solidFill>
                <a:schemeClr val="accent1">
                  <a:lumMod val="50000"/>
                </a:schemeClr>
              </a:solidFill>
            </a:endParaRPr>
          </a:p>
        </p:txBody>
      </p:sp>
      <p:sp>
        <p:nvSpPr>
          <p:cNvPr id="24587" name="AutoShape 20">
            <a:hlinkClick r:id="rId3" action="ppaction://hlinksldjump" highlightClick="1"/>
          </p:cNvPr>
          <p:cNvSpPr>
            <a:spLocks noChangeArrowheads="1"/>
          </p:cNvSpPr>
          <p:nvPr/>
        </p:nvSpPr>
        <p:spPr bwMode="auto">
          <a:xfrm>
            <a:off x="10210800" y="6553200"/>
            <a:ext cx="457200" cy="304800"/>
          </a:xfrm>
          <a:prstGeom prst="actionButtonBackPrevious">
            <a:avLst/>
          </a:prstGeom>
          <a:gradFill rotWithShape="1">
            <a:gsLst>
              <a:gs pos="0">
                <a:srgbClr val="FF3399"/>
              </a:gs>
              <a:gs pos="50000">
                <a:srgbClr val="FFCCFF"/>
              </a:gs>
              <a:gs pos="100000">
                <a:srgbClr val="FF3399"/>
              </a:gs>
            </a:gsLst>
            <a:lin ang="2700000" scaled="1"/>
          </a:gradFill>
          <a:ln w="9525">
            <a:noFill/>
            <a:miter lim="800000"/>
            <a:headEnd/>
            <a:tailEnd/>
          </a:ln>
        </p:spPr>
        <p:txBody>
          <a:bodyPr wrap="none" anchor="ctr"/>
          <a:lstStyle/>
          <a:p>
            <a:pPr>
              <a:defRPr/>
            </a:pPr>
            <a:endParaRPr lang="vi-VN" sz="2000">
              <a:solidFill>
                <a:schemeClr val="accent1">
                  <a:lumMod val="50000"/>
                </a:schemeClr>
              </a:solidFill>
            </a:endParaRPr>
          </a:p>
        </p:txBody>
      </p:sp>
      <p:sp>
        <p:nvSpPr>
          <p:cNvPr id="14" name="Rectangle 77"/>
          <p:cNvSpPr>
            <a:spLocks noChangeArrowheads="1"/>
          </p:cNvSpPr>
          <p:nvPr/>
        </p:nvSpPr>
        <p:spPr bwMode="auto">
          <a:xfrm>
            <a:off x="4267824" y="159943"/>
            <a:ext cx="3126889" cy="523220"/>
          </a:xfrm>
          <a:prstGeom prst="rect">
            <a:avLst/>
          </a:prstGeom>
          <a:solidFill>
            <a:schemeClr val="accent6">
              <a:lumMod val="40000"/>
              <a:lumOff val="60000"/>
            </a:schemeClr>
          </a:solidFill>
          <a:ln>
            <a:noFill/>
          </a:ln>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r>
              <a:rPr lang="en-US" altLang="vi-VN" sz="2800" b="1" dirty="0">
                <a:solidFill>
                  <a:srgbClr val="FF0000"/>
                </a:solidFill>
                <a:cs typeface="Times New Roman" panose="02020603050405020304" pitchFamily="18" charset="0"/>
              </a:rPr>
              <a:t>LUYỆN TẬP</a:t>
            </a:r>
          </a:p>
        </p:txBody>
      </p:sp>
    </p:spTree>
    <p:extLst>
      <p:ext uri="{BB962C8B-B14F-4D97-AF65-F5344CB8AC3E}">
        <p14:creationId xmlns:p14="http://schemas.microsoft.com/office/powerpoint/2010/main" val="18808108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linds(horizontal)">
                                      <p:cBhvr>
                                        <p:cTn id="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9" descr="cim (5)"/>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4724400"/>
            <a:ext cx="23622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Text Box 2">
            <a:hlinkClick r:id="rId3" action="ppaction://hlinksldjump" tooltip="PHAN II"/>
          </p:cNvPr>
          <p:cNvSpPr txBox="1">
            <a:spLocks noChangeArrowheads="1"/>
          </p:cNvSpPr>
          <p:nvPr/>
        </p:nvSpPr>
        <p:spPr bwMode="auto">
          <a:xfrm>
            <a:off x="9525000" y="4038600"/>
            <a:ext cx="60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defTabSz="912813">
              <a:defRPr sz="2200">
                <a:solidFill>
                  <a:schemeClr val="tx1"/>
                </a:solidFill>
                <a:latin typeface="Times New Roman" panose="02020603050405020304" pitchFamily="18" charset="0"/>
              </a:defRPr>
            </a:lvl1pPr>
            <a:lvl2pPr marL="742950" indent="-285750" defTabSz="912813">
              <a:defRPr sz="2200">
                <a:solidFill>
                  <a:schemeClr val="tx1"/>
                </a:solidFill>
                <a:latin typeface="Times New Roman" panose="02020603050405020304" pitchFamily="18" charset="0"/>
              </a:defRPr>
            </a:lvl2pPr>
            <a:lvl3pPr marL="1143000" indent="-228600" defTabSz="912813">
              <a:defRPr sz="2200">
                <a:solidFill>
                  <a:schemeClr val="tx1"/>
                </a:solidFill>
                <a:latin typeface="Times New Roman" panose="02020603050405020304" pitchFamily="18" charset="0"/>
              </a:defRPr>
            </a:lvl3pPr>
            <a:lvl4pPr marL="1600200" indent="-228600" defTabSz="912813">
              <a:defRPr sz="2200">
                <a:solidFill>
                  <a:schemeClr val="tx1"/>
                </a:solidFill>
                <a:latin typeface="Times New Roman" panose="02020603050405020304" pitchFamily="18" charset="0"/>
              </a:defRPr>
            </a:lvl4pPr>
            <a:lvl5pPr marL="2057400" indent="-228600" defTabSz="912813">
              <a:defRPr sz="2200">
                <a:solidFill>
                  <a:schemeClr val="tx1"/>
                </a:solidFill>
                <a:latin typeface="Times New Roman" panose="02020603050405020304" pitchFamily="18" charset="0"/>
              </a:defRPr>
            </a:lvl5pPr>
            <a:lvl6pPr marL="2514600" indent="-228600" defTabSz="912813"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defTabSz="912813"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defTabSz="912813"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defTabSz="912813"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3200">
              <a:latin typeface="VNI-Times" pitchFamily="2" charset="0"/>
              <a:cs typeface="Arial" panose="020B0604020202020204" pitchFamily="34" charset="0"/>
            </a:endParaRPr>
          </a:p>
        </p:txBody>
      </p:sp>
      <p:sp>
        <p:nvSpPr>
          <p:cNvPr id="23556" name="Text Box 4">
            <a:hlinkClick r:id="rId4" action="ppaction://hlinksldjump" tooltip="PHAN I"/>
          </p:cNvPr>
          <p:cNvSpPr txBox="1">
            <a:spLocks noChangeArrowheads="1"/>
          </p:cNvSpPr>
          <p:nvPr/>
        </p:nvSpPr>
        <p:spPr bwMode="auto">
          <a:xfrm>
            <a:off x="4648200" y="3429000"/>
            <a:ext cx="914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defTabSz="912813">
              <a:defRPr sz="2200">
                <a:solidFill>
                  <a:schemeClr val="tx1"/>
                </a:solidFill>
                <a:latin typeface="Times New Roman" panose="02020603050405020304" pitchFamily="18" charset="0"/>
              </a:defRPr>
            </a:lvl1pPr>
            <a:lvl2pPr marL="742950" indent="-285750" defTabSz="912813">
              <a:defRPr sz="2200">
                <a:solidFill>
                  <a:schemeClr val="tx1"/>
                </a:solidFill>
                <a:latin typeface="Times New Roman" panose="02020603050405020304" pitchFamily="18" charset="0"/>
              </a:defRPr>
            </a:lvl2pPr>
            <a:lvl3pPr marL="1143000" indent="-228600" defTabSz="912813">
              <a:defRPr sz="2200">
                <a:solidFill>
                  <a:schemeClr val="tx1"/>
                </a:solidFill>
                <a:latin typeface="Times New Roman" panose="02020603050405020304" pitchFamily="18" charset="0"/>
              </a:defRPr>
            </a:lvl3pPr>
            <a:lvl4pPr marL="1600200" indent="-228600" defTabSz="912813">
              <a:defRPr sz="2200">
                <a:solidFill>
                  <a:schemeClr val="tx1"/>
                </a:solidFill>
                <a:latin typeface="Times New Roman" panose="02020603050405020304" pitchFamily="18" charset="0"/>
              </a:defRPr>
            </a:lvl4pPr>
            <a:lvl5pPr marL="2057400" indent="-228600" defTabSz="912813">
              <a:defRPr sz="2200">
                <a:solidFill>
                  <a:schemeClr val="tx1"/>
                </a:solidFill>
                <a:latin typeface="Times New Roman" panose="02020603050405020304" pitchFamily="18" charset="0"/>
              </a:defRPr>
            </a:lvl5pPr>
            <a:lvl6pPr marL="2514600" indent="-228600" defTabSz="912813"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defTabSz="912813"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defTabSz="912813"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defTabSz="912813"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3200">
              <a:latin typeface="VNI-Times" pitchFamily="2" charset="0"/>
              <a:cs typeface="Arial" panose="020B0604020202020204" pitchFamily="34" charset="0"/>
            </a:endParaRPr>
          </a:p>
        </p:txBody>
      </p:sp>
      <p:grpSp>
        <p:nvGrpSpPr>
          <p:cNvPr id="23557" name="Group 10"/>
          <p:cNvGrpSpPr>
            <a:grpSpLocks/>
          </p:cNvGrpSpPr>
          <p:nvPr/>
        </p:nvGrpSpPr>
        <p:grpSpPr bwMode="auto">
          <a:xfrm>
            <a:off x="1524000" y="1295400"/>
            <a:ext cx="9144000" cy="5562600"/>
            <a:chOff x="1104" y="1056"/>
            <a:chExt cx="4656" cy="3264"/>
          </a:xfrm>
        </p:grpSpPr>
        <p:pic>
          <p:nvPicPr>
            <p:cNvPr id="23562" name="Picture 11" descr="FLOW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8" y="2592"/>
              <a:ext cx="432" cy="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3" name="Picture 12" descr="FLOW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8" y="1824"/>
              <a:ext cx="432" cy="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4" name="Picture 13" descr="FLOW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8" y="1056"/>
              <a:ext cx="432" cy="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5" name="Picture 14" descr="FLOW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8" y="3408"/>
              <a:ext cx="432" cy="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6" name="Picture 15" descr="FLOW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64" y="3888"/>
              <a:ext cx="2160"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7" name="Picture 16" descr="FLOW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4" y="3888"/>
              <a:ext cx="2160"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3558" name="AutoShape 12"/>
          <p:cNvSpPr>
            <a:spLocks noChangeArrowheads="1"/>
          </p:cNvSpPr>
          <p:nvPr/>
        </p:nvSpPr>
        <p:spPr bwMode="auto">
          <a:xfrm>
            <a:off x="3200400" y="1371600"/>
            <a:ext cx="6096000" cy="838200"/>
          </a:xfrm>
          <a:prstGeom prst="star24">
            <a:avLst>
              <a:gd name="adj" fmla="val 37500"/>
            </a:avLst>
          </a:prstGeom>
          <a:gradFill rotWithShape="1">
            <a:gsLst>
              <a:gs pos="0">
                <a:schemeClr val="bg1"/>
              </a:gs>
              <a:gs pos="100000">
                <a:srgbClr val="CC0099"/>
              </a:gs>
            </a:gsLst>
            <a:path path="shape">
              <a:fillToRect l="50000" t="50000" r="50000" b="50000"/>
            </a:path>
          </a:gradFill>
          <a:ln w="28575">
            <a:solidFill>
              <a:srgbClr val="00FF00"/>
            </a:solidFill>
            <a:miter lim="800000"/>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a:r>
              <a:rPr lang="en-US" altLang="vi-VN" sz="2800" b="1">
                <a:solidFill>
                  <a:srgbClr val="000066"/>
                </a:solidFill>
                <a:latin typeface="Tahoma" panose="020B0604030504040204" pitchFamily="34" charset="0"/>
                <a:cs typeface="Arial" panose="020B0604020202020204" pitchFamily="34" charset="0"/>
              </a:rPr>
              <a:t>HƯỚNG DẪN VỀ NHÀ</a:t>
            </a:r>
            <a:r>
              <a:rPr lang="en-US" altLang="vi-VN" sz="2800" b="1">
                <a:solidFill>
                  <a:srgbClr val="000000"/>
                </a:solidFill>
                <a:latin typeface=".VnTime" panose="020B7200000000000000" pitchFamily="34" charset="0"/>
                <a:cs typeface="Arial" panose="020B0604020202020204" pitchFamily="34" charset="0"/>
              </a:rPr>
              <a:t> </a:t>
            </a:r>
          </a:p>
        </p:txBody>
      </p:sp>
      <p:sp>
        <p:nvSpPr>
          <p:cNvPr id="23559" name="Rectangle 25"/>
          <p:cNvSpPr>
            <a:spLocks noChangeArrowheads="1"/>
          </p:cNvSpPr>
          <p:nvPr/>
        </p:nvSpPr>
        <p:spPr bwMode="auto">
          <a:xfrm>
            <a:off x="2895600" y="3627438"/>
            <a:ext cx="6400800" cy="223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20000"/>
              </a:spcBef>
              <a:buClr>
                <a:schemeClr val="accent1"/>
              </a:buClr>
              <a:buFont typeface="Wingdings" panose="05000000000000000000" pitchFamily="2" charset="2"/>
              <a:buChar char="l"/>
            </a:pPr>
            <a:r>
              <a:rPr lang="en-US" altLang="vi-VN" sz="2600" b="1">
                <a:solidFill>
                  <a:srgbClr val="0000FF"/>
                </a:solidFill>
              </a:rPr>
              <a:t>Học thuộc ghi nhớ</a:t>
            </a:r>
          </a:p>
          <a:p>
            <a:pPr eaLnBrk="1" hangingPunct="1">
              <a:spcBef>
                <a:spcPct val="20000"/>
              </a:spcBef>
              <a:buClr>
                <a:schemeClr val="accent1"/>
              </a:buClr>
              <a:buFont typeface="Wingdings" panose="05000000000000000000" pitchFamily="2" charset="2"/>
              <a:buChar char="l"/>
            </a:pPr>
            <a:r>
              <a:rPr lang="en-US" altLang="vi-VN" sz="2600" b="1">
                <a:solidFill>
                  <a:srgbClr val="0000FF"/>
                </a:solidFill>
              </a:rPr>
              <a:t>Làm các bài tập trong sách bài tập</a:t>
            </a:r>
          </a:p>
          <a:p>
            <a:pPr eaLnBrk="1" hangingPunct="1">
              <a:spcBef>
                <a:spcPct val="20000"/>
              </a:spcBef>
              <a:buClr>
                <a:schemeClr val="accent1"/>
              </a:buClr>
              <a:buFont typeface="Wingdings" panose="05000000000000000000" pitchFamily="2" charset="2"/>
              <a:buChar char="l"/>
            </a:pPr>
            <a:r>
              <a:rPr lang="en-US" altLang="vi-VN" sz="2600" b="1">
                <a:solidFill>
                  <a:srgbClr val="0000FF"/>
                </a:solidFill>
              </a:rPr>
              <a:t>Đọc trước bài 13: Điện năng – Công của dòng điện</a:t>
            </a:r>
          </a:p>
        </p:txBody>
      </p:sp>
      <p:sp>
        <p:nvSpPr>
          <p:cNvPr id="23560" name="Text Box 27"/>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pic>
        <p:nvPicPr>
          <p:cNvPr id="23561" name="Picture 21" descr="j02321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0" y="2286000"/>
            <a:ext cx="1676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2603504"/>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Rectangle 77"/>
          <p:cNvSpPr>
            <a:spLocks noChangeArrowheads="1"/>
          </p:cNvSpPr>
          <p:nvPr/>
        </p:nvSpPr>
        <p:spPr bwMode="auto">
          <a:xfrm>
            <a:off x="911135" y="573323"/>
            <a:ext cx="639481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buFont typeface="Calibri" panose="020F0502020204030204" pitchFamily="34" charset="0"/>
              <a:buNone/>
            </a:pPr>
            <a:r>
              <a:rPr lang="en-US" altLang="vi-VN" sz="2000" dirty="0">
                <a:solidFill>
                  <a:srgbClr val="0000FF"/>
                </a:solidFill>
                <a:latin typeface="Tahoma" panose="020B0604030504040204" pitchFamily="34" charset="0"/>
                <a:cs typeface="Times New Roman" panose="02020603050405020304" pitchFamily="18" charset="0"/>
              </a:rPr>
              <a:t>1/ Số vôn và số oát trên các dụng cụ điện: </a:t>
            </a:r>
          </a:p>
        </p:txBody>
      </p:sp>
      <p:sp>
        <p:nvSpPr>
          <p:cNvPr id="2052" name="Text Box 6"/>
          <p:cNvSpPr txBox="1">
            <a:spLocks noChangeArrowheads="1"/>
          </p:cNvSpPr>
          <p:nvPr/>
        </p:nvSpPr>
        <p:spPr bwMode="auto">
          <a:xfrm>
            <a:off x="8796130" y="6354844"/>
            <a:ext cx="1447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1800" b="1">
                <a:solidFill>
                  <a:schemeClr val="bg1"/>
                </a:solidFill>
              </a:rPr>
              <a:t>Hình 43.2</a:t>
            </a:r>
          </a:p>
        </p:txBody>
      </p:sp>
      <p:sp>
        <p:nvSpPr>
          <p:cNvPr id="2053" name="Text Box 9"/>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sp>
        <p:nvSpPr>
          <p:cNvPr id="2054" name="Text Box 10"/>
          <p:cNvSpPr txBox="1">
            <a:spLocks noChangeArrowheads="1"/>
          </p:cNvSpPr>
          <p:nvPr/>
        </p:nvSpPr>
        <p:spPr bwMode="auto">
          <a:xfrm>
            <a:off x="911135" y="271016"/>
            <a:ext cx="8219803" cy="387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tabLst>
                <a:tab pos="3657600" algn="ctr"/>
              </a:tabLst>
              <a:defRPr sz="2200">
                <a:solidFill>
                  <a:schemeClr val="tx1"/>
                </a:solidFill>
                <a:latin typeface="Times New Roman" panose="02020603050405020304" pitchFamily="18" charset="0"/>
              </a:defRPr>
            </a:lvl1pPr>
            <a:lvl2pPr marL="742950" indent="-285750">
              <a:tabLst>
                <a:tab pos="3657600" algn="ctr"/>
              </a:tabLst>
              <a:defRPr sz="2200">
                <a:solidFill>
                  <a:schemeClr val="tx1"/>
                </a:solidFill>
                <a:latin typeface="Times New Roman" panose="02020603050405020304" pitchFamily="18" charset="0"/>
              </a:defRPr>
            </a:lvl2pPr>
            <a:lvl3pPr marL="1143000" indent="-228600">
              <a:tabLst>
                <a:tab pos="3657600" algn="ctr"/>
              </a:tabLst>
              <a:defRPr sz="2200">
                <a:solidFill>
                  <a:schemeClr val="tx1"/>
                </a:solidFill>
                <a:latin typeface="Times New Roman" panose="02020603050405020304" pitchFamily="18" charset="0"/>
              </a:defRPr>
            </a:lvl3pPr>
            <a:lvl4pPr marL="1600200" indent="-228600">
              <a:tabLst>
                <a:tab pos="3657600" algn="ctr"/>
              </a:tabLst>
              <a:defRPr sz="2200">
                <a:solidFill>
                  <a:schemeClr val="tx1"/>
                </a:solidFill>
                <a:latin typeface="Times New Roman" panose="02020603050405020304" pitchFamily="18" charset="0"/>
              </a:defRPr>
            </a:lvl4pPr>
            <a:lvl5pPr marL="2057400" indent="-228600">
              <a:tabLst>
                <a:tab pos="3657600" algn="ctr"/>
              </a:tabLst>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9pPr>
          </a:lstStyle>
          <a:p>
            <a:pPr eaLnBrk="1" hangingPunct="1">
              <a:lnSpc>
                <a:spcPct val="80000"/>
              </a:lnSpc>
            </a:pPr>
            <a:r>
              <a:rPr lang="en-US" altLang="vi-VN" sz="2400" b="1" dirty="0">
                <a:solidFill>
                  <a:srgbClr val="FF0000"/>
                </a:solidFill>
              </a:rPr>
              <a:t>I. CÔNG SUẤT ĐỊNH MỨC CỦA CÁC DỤNG CỤ ĐIỆN                                            </a:t>
            </a:r>
          </a:p>
        </p:txBody>
      </p:sp>
      <p:grpSp>
        <p:nvGrpSpPr>
          <p:cNvPr id="2" name="Group 18"/>
          <p:cNvGrpSpPr>
            <a:grpSpLocks/>
          </p:cNvGrpSpPr>
          <p:nvPr/>
        </p:nvGrpSpPr>
        <p:grpSpPr bwMode="auto">
          <a:xfrm>
            <a:off x="1752930" y="2050399"/>
            <a:ext cx="2061696" cy="1651580"/>
            <a:chOff x="2352" y="1152"/>
            <a:chExt cx="624" cy="838"/>
          </a:xfrm>
        </p:grpSpPr>
        <p:pic>
          <p:nvPicPr>
            <p:cNvPr id="2069" name="Picture 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8" y="1152"/>
              <a:ext cx="356" cy="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0" name="Text Box 20"/>
            <p:cNvSpPr txBox="1">
              <a:spLocks noChangeArrowheads="1"/>
            </p:cNvSpPr>
            <p:nvPr/>
          </p:nvSpPr>
          <p:spPr bwMode="auto">
            <a:xfrm>
              <a:off x="2352" y="1824"/>
              <a:ext cx="624" cy="166"/>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spcBef>
                  <a:spcPct val="50000"/>
                </a:spcBef>
              </a:pPr>
              <a:r>
                <a:rPr lang="en-US" altLang="vi-VN" sz="1400" dirty="0">
                  <a:solidFill>
                    <a:schemeClr val="bg1"/>
                  </a:solidFill>
                </a:rPr>
                <a:t>220V-75W</a:t>
              </a:r>
            </a:p>
          </p:txBody>
        </p:sp>
      </p:grpSp>
      <p:grpSp>
        <p:nvGrpSpPr>
          <p:cNvPr id="4" name="Group 24"/>
          <p:cNvGrpSpPr>
            <a:grpSpLocks/>
          </p:cNvGrpSpPr>
          <p:nvPr/>
        </p:nvGrpSpPr>
        <p:grpSpPr bwMode="auto">
          <a:xfrm>
            <a:off x="7305948" y="2096411"/>
            <a:ext cx="1947880" cy="1567785"/>
            <a:chOff x="4896" y="960"/>
            <a:chExt cx="864" cy="978"/>
          </a:xfrm>
        </p:grpSpPr>
        <p:pic>
          <p:nvPicPr>
            <p:cNvPr id="2065" name="Picture 25" descr="imag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6" y="960"/>
              <a:ext cx="864" cy="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6" name="Text Box 26"/>
            <p:cNvSpPr txBox="1">
              <a:spLocks noChangeArrowheads="1"/>
            </p:cNvSpPr>
            <p:nvPr/>
          </p:nvSpPr>
          <p:spPr bwMode="auto">
            <a:xfrm>
              <a:off x="5046" y="1776"/>
              <a:ext cx="624" cy="162"/>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spcBef>
                  <a:spcPct val="50000"/>
                </a:spcBef>
              </a:pPr>
              <a:r>
                <a:rPr lang="en-US" altLang="vi-VN" sz="1400">
                  <a:solidFill>
                    <a:schemeClr val="bg1"/>
                  </a:solidFill>
                </a:rPr>
                <a:t>220V-660W</a:t>
              </a:r>
            </a:p>
          </p:txBody>
        </p:sp>
      </p:grpSp>
      <p:grpSp>
        <p:nvGrpSpPr>
          <p:cNvPr id="5" name="Group 27"/>
          <p:cNvGrpSpPr>
            <a:grpSpLocks/>
          </p:cNvGrpSpPr>
          <p:nvPr/>
        </p:nvGrpSpPr>
        <p:grpSpPr bwMode="auto">
          <a:xfrm>
            <a:off x="4414699" y="1978160"/>
            <a:ext cx="2076762" cy="1761629"/>
            <a:chOff x="4077" y="960"/>
            <a:chExt cx="675" cy="1011"/>
          </a:xfrm>
        </p:grpSpPr>
        <p:pic>
          <p:nvPicPr>
            <p:cNvPr id="2063" name="Picture 28" descr="image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80" y="960"/>
              <a:ext cx="672"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4" name="Text Box 29"/>
            <p:cNvSpPr txBox="1">
              <a:spLocks noChangeArrowheads="1"/>
            </p:cNvSpPr>
            <p:nvPr/>
          </p:nvSpPr>
          <p:spPr bwMode="auto">
            <a:xfrm>
              <a:off x="4077" y="1824"/>
              <a:ext cx="672" cy="14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eaLnBrk="1" hangingPunct="1">
                <a:spcBef>
                  <a:spcPct val="50000"/>
                </a:spcBef>
              </a:pPr>
              <a:r>
                <a:rPr lang="en-US" altLang="vi-VN" sz="1400">
                  <a:solidFill>
                    <a:schemeClr val="bg1"/>
                  </a:solidFill>
                </a:rPr>
                <a:t>220V-55W</a:t>
              </a:r>
            </a:p>
          </p:txBody>
        </p:sp>
      </p:grpSp>
      <p:pic>
        <p:nvPicPr>
          <p:cNvPr id="22" name="Picture 9" descr="qustionmed_w"/>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273624" y="3848482"/>
            <a:ext cx="63817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ectangle 16"/>
          <p:cNvSpPr>
            <a:spLocks noChangeArrowheads="1"/>
          </p:cNvSpPr>
          <p:nvPr/>
        </p:nvSpPr>
        <p:spPr bwMode="auto">
          <a:xfrm>
            <a:off x="1283426" y="950457"/>
            <a:ext cx="7475219"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marL="342900" indent="-342900" eaLnBrk="1" hangingPunct="1">
              <a:spcBef>
                <a:spcPct val="50000"/>
              </a:spcBef>
              <a:buFontTx/>
              <a:buChar char="-"/>
            </a:pPr>
            <a:r>
              <a:rPr lang="en-US" altLang="vi-VN" sz="2000" dirty="0">
                <a:solidFill>
                  <a:srgbClr val="0000FF"/>
                </a:solidFill>
                <a:latin typeface="Arial" panose="020B0604020202020204" pitchFamily="34" charset="0"/>
              </a:rPr>
              <a:t>Số vôn: là hiệu điện thế định mức</a:t>
            </a:r>
          </a:p>
          <a:p>
            <a:pPr marL="342900" indent="-342900" eaLnBrk="1" hangingPunct="1">
              <a:spcBef>
                <a:spcPct val="50000"/>
              </a:spcBef>
              <a:buFontTx/>
              <a:buChar char="-"/>
            </a:pPr>
            <a:r>
              <a:rPr lang="en-US" altLang="vi-VN" sz="2000" dirty="0">
                <a:solidFill>
                  <a:srgbClr val="0000FF"/>
                </a:solidFill>
                <a:latin typeface="Arial" panose="020B0604020202020204" pitchFamily="34" charset="0"/>
              </a:rPr>
              <a:t>Số oát: là công suất định mức. </a:t>
            </a:r>
          </a:p>
        </p:txBody>
      </p:sp>
      <p:sp>
        <p:nvSpPr>
          <p:cNvPr id="8" name="Rectangle 7"/>
          <p:cNvSpPr/>
          <p:nvPr/>
        </p:nvSpPr>
        <p:spPr>
          <a:xfrm>
            <a:off x="1166556" y="3882255"/>
            <a:ext cx="10217061" cy="430887"/>
          </a:xfrm>
          <a:prstGeom prst="rect">
            <a:avLst/>
          </a:prstGeom>
        </p:spPr>
        <p:txBody>
          <a:bodyPr wrap="square">
            <a:spAutoFit/>
          </a:bodyPr>
          <a:lstStyle/>
          <a:p>
            <a:pPr>
              <a:spcBef>
                <a:spcPct val="50000"/>
              </a:spcBef>
            </a:pPr>
            <a:r>
              <a:rPr lang="en-US" altLang="vi-VN" sz="2200" dirty="0"/>
              <a:t>Quan sát hình và đọc các số ghi trên dụng cụ điện: bóng đèn, quạt điện, nồi cơm điện?</a:t>
            </a:r>
          </a:p>
        </p:txBody>
      </p:sp>
      <p:sp>
        <p:nvSpPr>
          <p:cNvPr id="9" name="Rectangle 8"/>
          <p:cNvSpPr/>
          <p:nvPr/>
        </p:nvSpPr>
        <p:spPr>
          <a:xfrm>
            <a:off x="1166556" y="3903670"/>
            <a:ext cx="4096058" cy="430887"/>
          </a:xfrm>
          <a:prstGeom prst="rect">
            <a:avLst/>
          </a:prstGeom>
        </p:spPr>
        <p:txBody>
          <a:bodyPr wrap="none">
            <a:spAutoFit/>
          </a:bodyPr>
          <a:lstStyle/>
          <a:p>
            <a:pPr>
              <a:spcBef>
                <a:spcPct val="50000"/>
              </a:spcBef>
            </a:pPr>
            <a:r>
              <a:rPr lang="en-US" altLang="vi-VN" sz="2200" dirty="0">
                <a:solidFill>
                  <a:srgbClr val="FF0000"/>
                </a:solidFill>
              </a:rPr>
              <a:t>Số vôn ghi trên dụng cụ điện là gì?</a:t>
            </a:r>
          </a:p>
        </p:txBody>
      </p:sp>
      <p:sp>
        <p:nvSpPr>
          <p:cNvPr id="10" name="Rectangle 9"/>
          <p:cNvSpPr/>
          <p:nvPr/>
        </p:nvSpPr>
        <p:spPr>
          <a:xfrm>
            <a:off x="1166556" y="3885143"/>
            <a:ext cx="10229031" cy="430887"/>
          </a:xfrm>
          <a:prstGeom prst="rect">
            <a:avLst/>
          </a:prstGeom>
        </p:spPr>
        <p:txBody>
          <a:bodyPr wrap="square">
            <a:spAutoFit/>
          </a:bodyPr>
          <a:lstStyle/>
          <a:p>
            <a:pPr>
              <a:spcBef>
                <a:spcPct val="50000"/>
              </a:spcBef>
            </a:pPr>
            <a:r>
              <a:rPr lang="en-US" altLang="vi-VN" sz="2200" dirty="0">
                <a:solidFill>
                  <a:srgbClr val="FF0000"/>
                </a:solidFill>
              </a:rPr>
              <a:t>Nhớ lại kiến thức của lớp 8 và cho biết oát là đơn vị của đại lượng nào?</a:t>
            </a:r>
          </a:p>
        </p:txBody>
      </p:sp>
      <p:sp>
        <p:nvSpPr>
          <p:cNvPr id="11" name="Rectangle 10"/>
          <p:cNvSpPr/>
          <p:nvPr/>
        </p:nvSpPr>
        <p:spPr>
          <a:xfrm>
            <a:off x="1166556" y="4255338"/>
            <a:ext cx="4548425" cy="430887"/>
          </a:xfrm>
          <a:prstGeom prst="rect">
            <a:avLst/>
          </a:prstGeom>
        </p:spPr>
        <p:txBody>
          <a:bodyPr wrap="none">
            <a:spAutoFit/>
          </a:bodyPr>
          <a:lstStyle/>
          <a:p>
            <a:r>
              <a:rPr lang="en-US" altLang="vi-VN" sz="2200" dirty="0">
                <a:solidFill>
                  <a:srgbClr val="0000FF"/>
                </a:solidFill>
                <a:cs typeface="Times New Roman" panose="02020603050405020304" pitchFamily="18" charset="0"/>
              </a:rPr>
              <a:t>Oát (</a:t>
            </a:r>
            <a:r>
              <a:rPr lang="en-US" altLang="vi-VN" sz="2200" dirty="0">
                <a:solidFill>
                  <a:srgbClr val="FF0000"/>
                </a:solidFill>
                <a:cs typeface="Times New Roman" panose="02020603050405020304" pitchFamily="18" charset="0"/>
              </a:rPr>
              <a:t>W</a:t>
            </a:r>
            <a:r>
              <a:rPr lang="en-US" altLang="vi-VN" sz="2200" dirty="0">
                <a:solidFill>
                  <a:srgbClr val="0000FF"/>
                </a:solidFill>
                <a:cs typeface="Times New Roman" panose="02020603050405020304" pitchFamily="18" charset="0"/>
              </a:rPr>
              <a:t>) là đơn vị đo của công suất  </a:t>
            </a:r>
            <a:r>
              <a:rPr lang="en-US" altLang="vi-VN" sz="2200" dirty="0">
                <a:solidFill>
                  <a:srgbClr val="FF0000"/>
                </a:solidFill>
                <a:cs typeface="Times New Roman" panose="02020603050405020304" pitchFamily="18" charset="0"/>
              </a:rPr>
              <a:t>(</a:t>
            </a:r>
            <a:r>
              <a:rPr lang="en-US" altLang="vi-VN" sz="2200" dirty="0">
                <a:solidFill>
                  <a:srgbClr val="FF0000"/>
                </a:solidFill>
                <a:latin typeface=".VnLinus" panose="020B7200000000000000" pitchFamily="34" charset="0"/>
                <a:cs typeface="Times New Roman" panose="02020603050405020304" pitchFamily="18" charset="0"/>
              </a:rPr>
              <a:t>P</a:t>
            </a:r>
            <a:r>
              <a:rPr lang="en-US" altLang="vi-VN" sz="2200" dirty="0">
                <a:solidFill>
                  <a:srgbClr val="FF0000"/>
                </a:solidFill>
                <a:cs typeface="Times New Roman" panose="02020603050405020304" pitchFamily="18" charset="0"/>
              </a:rPr>
              <a:t>)</a:t>
            </a:r>
            <a:endParaRPr lang="vi-VN" sz="2200" dirty="0"/>
          </a:p>
        </p:txBody>
      </p:sp>
      <p:sp>
        <p:nvSpPr>
          <p:cNvPr id="12" name="Rectangle 11"/>
          <p:cNvSpPr/>
          <p:nvPr/>
        </p:nvSpPr>
        <p:spPr>
          <a:xfrm>
            <a:off x="1166556" y="4626224"/>
            <a:ext cx="9633965" cy="1107996"/>
          </a:xfrm>
          <a:prstGeom prst="rect">
            <a:avLst/>
          </a:prstGeom>
        </p:spPr>
        <p:txBody>
          <a:bodyPr wrap="square">
            <a:spAutoFit/>
          </a:bodyPr>
          <a:lstStyle/>
          <a:p>
            <a:pPr>
              <a:spcBef>
                <a:spcPct val="50000"/>
              </a:spcBef>
            </a:pPr>
            <a:r>
              <a:rPr lang="en-US" altLang="vi-VN" sz="2200" dirty="0">
                <a:solidFill>
                  <a:srgbClr val="0000FF"/>
                </a:solidFill>
                <a:cs typeface="Times New Roman" panose="02020603050405020304" pitchFamily="18" charset="0"/>
              </a:rPr>
              <a:t>Mỗi dụng cụ điện khi được sử dụng với hiệu điện thế </a:t>
            </a:r>
            <a:r>
              <a:rPr lang="en-US" altLang="vi-VN" sz="2200" dirty="0">
                <a:solidFill>
                  <a:srgbClr val="FF0000"/>
                </a:solidFill>
                <a:cs typeface="Times New Roman" panose="02020603050405020304" pitchFamily="18" charset="0"/>
              </a:rPr>
              <a:t>bằng hiệu điện thế định mức</a:t>
            </a:r>
            <a:r>
              <a:rPr lang="en-US" altLang="vi-VN" sz="2200" dirty="0">
                <a:solidFill>
                  <a:srgbClr val="0000FF"/>
                </a:solidFill>
                <a:cs typeface="Times New Roman" panose="02020603050405020304" pitchFamily="18" charset="0"/>
              </a:rPr>
              <a:t>, thì </a:t>
            </a:r>
            <a:r>
              <a:rPr lang="en-US" altLang="vi-VN" sz="2200" dirty="0">
                <a:solidFill>
                  <a:srgbClr val="FF0000"/>
                </a:solidFill>
                <a:cs typeface="Times New Roman" panose="02020603050405020304" pitchFamily="18" charset="0"/>
              </a:rPr>
              <a:t>công suất tiêu thụ  bằng số oát </a:t>
            </a:r>
            <a:r>
              <a:rPr lang="en-US" altLang="vi-VN" sz="2200" dirty="0">
                <a:solidFill>
                  <a:srgbClr val="0000FF"/>
                </a:solidFill>
                <a:cs typeface="Times New Roman" panose="02020603050405020304" pitchFamily="18" charset="0"/>
              </a:rPr>
              <a:t>ghi trên dụng cụ đó và được gọi là </a:t>
            </a:r>
            <a:r>
              <a:rPr lang="en-US" altLang="vi-VN" sz="2200" dirty="0">
                <a:solidFill>
                  <a:srgbClr val="FF0000"/>
                </a:solidFill>
                <a:cs typeface="Times New Roman" panose="02020603050405020304" pitchFamily="18" charset="0"/>
              </a:rPr>
              <a:t>công suất định mức</a:t>
            </a:r>
            <a:r>
              <a:rPr lang="en-US" altLang="vi-VN" sz="2200" dirty="0">
                <a:solidFill>
                  <a:srgbClr val="0000FF"/>
                </a:solidFill>
                <a:cs typeface="Times New Roman" panose="02020603050405020304" pitchFamily="18" charset="0"/>
              </a:rPr>
              <a:t>. Vậy số oát là công suất định mức của dụng cụ điện.</a:t>
            </a:r>
          </a:p>
        </p:txBody>
      </p:sp>
      <p:sp>
        <p:nvSpPr>
          <p:cNvPr id="37" name="Rectangle 36"/>
          <p:cNvSpPr/>
          <p:nvPr/>
        </p:nvSpPr>
        <p:spPr>
          <a:xfrm>
            <a:off x="1154586" y="3841341"/>
            <a:ext cx="10229031" cy="461665"/>
          </a:xfrm>
          <a:prstGeom prst="rect">
            <a:avLst/>
          </a:prstGeom>
        </p:spPr>
        <p:txBody>
          <a:bodyPr wrap="square">
            <a:spAutoFit/>
          </a:bodyPr>
          <a:lstStyle/>
          <a:p>
            <a:r>
              <a:rPr lang="en-US" altLang="vi-VN" sz="2400" dirty="0">
                <a:solidFill>
                  <a:srgbClr val="990000"/>
                </a:solidFill>
              </a:rPr>
              <a:t>Đèn : 220V –75W có nghĩa là gì?</a:t>
            </a:r>
          </a:p>
        </p:txBody>
      </p:sp>
      <p:sp>
        <p:nvSpPr>
          <p:cNvPr id="38" name="Rectangle 22"/>
          <p:cNvSpPr>
            <a:spLocks noChangeArrowheads="1"/>
          </p:cNvSpPr>
          <p:nvPr/>
        </p:nvSpPr>
        <p:spPr bwMode="auto">
          <a:xfrm>
            <a:off x="1154586" y="4136919"/>
            <a:ext cx="996398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r>
              <a:rPr lang="en-US" altLang="vi-VN" sz="2400" dirty="0">
                <a:solidFill>
                  <a:srgbClr val="0070C0"/>
                </a:solidFill>
              </a:rPr>
              <a:t>U</a:t>
            </a:r>
            <a:r>
              <a:rPr lang="en-US" altLang="vi-VN" sz="2400" baseline="-25000" dirty="0">
                <a:solidFill>
                  <a:srgbClr val="0070C0"/>
                </a:solidFill>
              </a:rPr>
              <a:t>đm</a:t>
            </a:r>
            <a:r>
              <a:rPr lang="en-US" altLang="vi-VN" sz="2400" dirty="0">
                <a:solidFill>
                  <a:srgbClr val="0070C0"/>
                </a:solidFill>
              </a:rPr>
              <a:t>= 220V, </a:t>
            </a:r>
            <a:r>
              <a:rPr lang="en-US" altLang="vi-VN" sz="3600" dirty="0">
                <a:solidFill>
                  <a:srgbClr val="0070C0"/>
                </a:solidFill>
                <a:latin typeface=".VnCommercial ScriptH" panose="020B7200000000000000" pitchFamily="34" charset="0"/>
              </a:rPr>
              <a:t>P</a:t>
            </a:r>
            <a:r>
              <a:rPr lang="en-US" altLang="vi-VN" sz="2400" baseline="-25000" dirty="0">
                <a:solidFill>
                  <a:srgbClr val="0070C0"/>
                </a:solidFill>
              </a:rPr>
              <a:t>đm</a:t>
            </a:r>
            <a:r>
              <a:rPr lang="en-US" altLang="vi-VN" sz="2400" dirty="0">
                <a:solidFill>
                  <a:srgbClr val="0070C0"/>
                </a:solidFill>
              </a:rPr>
              <a:t> = 75W. Khi đèn sử dụng ở hiệu điện thế 220 thì công suất của đèn đạt được là 75W và khi đó đèn sáng bình thường.</a:t>
            </a:r>
          </a:p>
        </p:txBody>
      </p:sp>
    </p:spTree>
    <p:custDataLst>
      <p:tags r:id="rId1"/>
    </p:custDataLst>
    <p:extLst>
      <p:ext uri="{BB962C8B-B14F-4D97-AF65-F5344CB8AC3E}">
        <p14:creationId xmlns:p14="http://schemas.microsoft.com/office/powerpoint/2010/main" val="33513854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blinds(horizontal)">
                                      <p:cBhvr>
                                        <p:cTn id="7" dur="500"/>
                                        <p:tgtEl>
                                          <p:spTgt spid="7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arn(inVertical)">
                                      <p:cBhvr>
                                        <p:cTn id="12" dur="500"/>
                                        <p:tgtEl>
                                          <p:spTgt spid="22"/>
                                        </p:tgtEl>
                                      </p:cBhvr>
                                    </p:animEffect>
                                  </p:childTnLst>
                                </p:cTn>
                              </p:par>
                              <p:par>
                                <p:cTn id="13" presetID="4" presetClass="entr" presetSubtype="16"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ox(in)">
                                      <p:cBhvr>
                                        <p:cTn id="15" dur="500"/>
                                        <p:tgtEl>
                                          <p:spTgt spid="2"/>
                                        </p:tgtEl>
                                      </p:cBhvr>
                                    </p:animEffect>
                                  </p:childTnLst>
                                </p:cTn>
                              </p:par>
                              <p:par>
                                <p:cTn id="16" presetID="4" presetClass="entr" presetSubtype="16"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ox(in)">
                                      <p:cBhvr>
                                        <p:cTn id="18" dur="500"/>
                                        <p:tgtEl>
                                          <p:spTgt spid="5"/>
                                        </p:tgtEl>
                                      </p:cBhvr>
                                    </p:animEffect>
                                  </p:childTnLst>
                                </p:cTn>
                              </p:par>
                              <p:par>
                                <p:cTn id="19" presetID="4" presetClass="entr" presetSubtype="16"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ox(in)">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arn(inVertical)">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8"/>
                                        </p:tgtEl>
                                        <p:attrNameLst>
                                          <p:attrName>style.visibility</p:attrName>
                                        </p:attrNameLst>
                                      </p:cBhvr>
                                      <p:to>
                                        <p:strVal val="hidden"/>
                                      </p:to>
                                    </p:set>
                                  </p:childTnLst>
                                </p:cTn>
                              </p:par>
                              <p:par>
                                <p:cTn id="31" presetID="16" presetClass="entr" presetSubtype="21"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arn(inVertical)">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30">
                                            <p:txEl>
                                              <p:pRg st="0" end="0"/>
                                            </p:txEl>
                                          </p:spTgt>
                                        </p:tgtEl>
                                        <p:attrNameLst>
                                          <p:attrName>style.visibility</p:attrName>
                                        </p:attrNameLst>
                                      </p:cBhvr>
                                      <p:to>
                                        <p:strVal val="visible"/>
                                      </p:to>
                                    </p:set>
                                    <p:animEffect transition="in" filter="barn(inVertical)">
                                      <p:cBhvr>
                                        <p:cTn id="38" dur="500"/>
                                        <p:tgtEl>
                                          <p:spTgt spid="30">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9"/>
                                        </p:tgtEl>
                                        <p:attrNameLst>
                                          <p:attrName>style.visibility</p:attrName>
                                        </p:attrNameLst>
                                      </p:cBhvr>
                                      <p:to>
                                        <p:strVal val="hidden"/>
                                      </p:to>
                                    </p:set>
                                  </p:childTnLst>
                                </p:cTn>
                              </p:par>
                              <p:par>
                                <p:cTn id="43" presetID="16" presetClass="entr" presetSubtype="21" fill="hold" grpId="0" nodeType="with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barn(inVertical)">
                                      <p:cBhvr>
                                        <p:cTn id="45" dur="500"/>
                                        <p:tgtEl>
                                          <p:spTgt spid="10"/>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barn(inVertical)">
                                      <p:cBhvr>
                                        <p:cTn id="50" dur="500"/>
                                        <p:tgtEl>
                                          <p:spTgt spid="11"/>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barn(inVertical)">
                                      <p:cBhvr>
                                        <p:cTn id="55" dur="500"/>
                                        <p:tgtEl>
                                          <p:spTgt spid="12"/>
                                        </p:tgtEl>
                                      </p:cBhvr>
                                    </p:animEffect>
                                  </p:childTnLst>
                                </p:cTn>
                              </p:par>
                            </p:childTnLst>
                          </p:cTn>
                        </p:par>
                      </p:childTnLst>
                    </p:cTn>
                  </p:par>
                  <p:par>
                    <p:cTn id="56" fill="hold">
                      <p:stCondLst>
                        <p:cond delay="indefinite"/>
                      </p:stCondLst>
                      <p:childTnLst>
                        <p:par>
                          <p:cTn id="57" fill="hold">
                            <p:stCondLst>
                              <p:cond delay="0"/>
                            </p:stCondLst>
                            <p:childTnLst>
                              <p:par>
                                <p:cTn id="58" presetID="1" presetClass="exit" presetSubtype="0" fill="hold" grpId="1" nodeType="clickEffect">
                                  <p:stCondLst>
                                    <p:cond delay="0"/>
                                  </p:stCondLst>
                                  <p:childTnLst>
                                    <p:set>
                                      <p:cBhvr>
                                        <p:cTn id="59" dur="1" fill="hold">
                                          <p:stCondLst>
                                            <p:cond delay="0"/>
                                          </p:stCondLst>
                                        </p:cTn>
                                        <p:tgtEl>
                                          <p:spTgt spid="10"/>
                                        </p:tgtEl>
                                        <p:attrNameLst>
                                          <p:attrName>style.visibility</p:attrName>
                                        </p:attrNameLst>
                                      </p:cBhvr>
                                      <p:to>
                                        <p:strVal val="hidden"/>
                                      </p:to>
                                    </p:set>
                                  </p:childTnLst>
                                </p:cTn>
                              </p:par>
                              <p:par>
                                <p:cTn id="60" presetID="1" presetClass="exit" presetSubtype="0" fill="hold" grpId="1" nodeType="withEffect">
                                  <p:stCondLst>
                                    <p:cond delay="0"/>
                                  </p:stCondLst>
                                  <p:childTnLst>
                                    <p:set>
                                      <p:cBhvr>
                                        <p:cTn id="61" dur="1" fill="hold">
                                          <p:stCondLst>
                                            <p:cond delay="0"/>
                                          </p:stCondLst>
                                        </p:cTn>
                                        <p:tgtEl>
                                          <p:spTgt spid="11"/>
                                        </p:tgtEl>
                                        <p:attrNameLst>
                                          <p:attrName>style.visibility</p:attrName>
                                        </p:attrNameLst>
                                      </p:cBhvr>
                                      <p:to>
                                        <p:strVal val="hidden"/>
                                      </p:to>
                                    </p:set>
                                  </p:childTnLst>
                                </p:cTn>
                              </p:par>
                              <p:par>
                                <p:cTn id="62" presetID="16" presetClass="entr" presetSubtype="21" fill="hold" nodeType="withEffect">
                                  <p:stCondLst>
                                    <p:cond delay="0"/>
                                  </p:stCondLst>
                                  <p:childTnLst>
                                    <p:set>
                                      <p:cBhvr>
                                        <p:cTn id="63" dur="1" fill="hold">
                                          <p:stCondLst>
                                            <p:cond delay="0"/>
                                          </p:stCondLst>
                                        </p:cTn>
                                        <p:tgtEl>
                                          <p:spTgt spid="30">
                                            <p:txEl>
                                              <p:pRg st="1" end="1"/>
                                            </p:txEl>
                                          </p:spTgt>
                                        </p:tgtEl>
                                        <p:attrNameLst>
                                          <p:attrName>style.visibility</p:attrName>
                                        </p:attrNameLst>
                                      </p:cBhvr>
                                      <p:to>
                                        <p:strVal val="visible"/>
                                      </p:to>
                                    </p:set>
                                    <p:animEffect transition="in" filter="barn(inVertical)">
                                      <p:cBhvr>
                                        <p:cTn id="64" dur="500"/>
                                        <p:tgtEl>
                                          <p:spTgt spid="30">
                                            <p:txEl>
                                              <p:pRg st="1" end="1"/>
                                            </p:txEl>
                                          </p:spTgt>
                                        </p:tgtEl>
                                      </p:cBhvr>
                                    </p:animEffect>
                                  </p:childTnLst>
                                </p:cTn>
                              </p:par>
                              <p:par>
                                <p:cTn id="65" presetID="1" presetClass="exit" presetSubtype="0" fill="hold" grpId="1" nodeType="withEffect">
                                  <p:stCondLst>
                                    <p:cond delay="0"/>
                                  </p:stCondLst>
                                  <p:childTnLst>
                                    <p:set>
                                      <p:cBhvr>
                                        <p:cTn id="66" dur="1" fill="hold">
                                          <p:stCondLst>
                                            <p:cond delay="0"/>
                                          </p:stCondLst>
                                        </p:cTn>
                                        <p:tgtEl>
                                          <p:spTgt spid="12"/>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6" presetClass="entr" presetSubtype="21" fill="hold" grpId="0" nodeType="clickEffect">
                                  <p:stCondLst>
                                    <p:cond delay="0"/>
                                  </p:stCondLst>
                                  <p:childTnLst>
                                    <p:set>
                                      <p:cBhvr>
                                        <p:cTn id="70" dur="1" fill="hold">
                                          <p:stCondLst>
                                            <p:cond delay="0"/>
                                          </p:stCondLst>
                                        </p:cTn>
                                        <p:tgtEl>
                                          <p:spTgt spid="37"/>
                                        </p:tgtEl>
                                        <p:attrNameLst>
                                          <p:attrName>style.visibility</p:attrName>
                                        </p:attrNameLst>
                                      </p:cBhvr>
                                      <p:to>
                                        <p:strVal val="visible"/>
                                      </p:to>
                                    </p:set>
                                    <p:animEffect transition="in" filter="barn(inVertical)">
                                      <p:cBhvr>
                                        <p:cTn id="71" dur="500"/>
                                        <p:tgtEl>
                                          <p:spTgt spid="37"/>
                                        </p:tgtEl>
                                      </p:cBhvr>
                                    </p:animEffect>
                                  </p:childTnLst>
                                </p:cTn>
                              </p:par>
                            </p:childTnLst>
                          </p:cTn>
                        </p:par>
                      </p:childTnLst>
                    </p:cTn>
                  </p:par>
                  <p:par>
                    <p:cTn id="72" fill="hold">
                      <p:stCondLst>
                        <p:cond delay="indefinite"/>
                      </p:stCondLst>
                      <p:childTnLst>
                        <p:par>
                          <p:cTn id="73" fill="hold">
                            <p:stCondLst>
                              <p:cond delay="0"/>
                            </p:stCondLst>
                            <p:childTnLst>
                              <p:par>
                                <p:cTn id="74" presetID="20" presetClass="entr" presetSubtype="0" fill="hold" grpId="0" nodeType="clickEffect">
                                  <p:stCondLst>
                                    <p:cond delay="0"/>
                                  </p:stCondLst>
                                  <p:childTnLst>
                                    <p:set>
                                      <p:cBhvr>
                                        <p:cTn id="75" dur="1" fill="hold">
                                          <p:stCondLst>
                                            <p:cond delay="0"/>
                                          </p:stCondLst>
                                        </p:cTn>
                                        <p:tgtEl>
                                          <p:spTgt spid="38"/>
                                        </p:tgtEl>
                                        <p:attrNameLst>
                                          <p:attrName>style.visibility</p:attrName>
                                        </p:attrNameLst>
                                      </p:cBhvr>
                                      <p:to>
                                        <p:strVal val="visible"/>
                                      </p:to>
                                    </p:set>
                                    <p:animEffect transition="in" filter="wedge">
                                      <p:cBhvr>
                                        <p:cTn id="76"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p:bldP spid="8" grpId="0"/>
      <p:bldP spid="8" grpId="1"/>
      <p:bldP spid="9" grpId="0"/>
      <p:bldP spid="9" grpId="1"/>
      <p:bldP spid="10" grpId="0"/>
      <p:bldP spid="10" grpId="1"/>
      <p:bldP spid="11" grpId="0"/>
      <p:bldP spid="11" grpId="1"/>
      <p:bldP spid="12" grpId="0"/>
      <p:bldP spid="12" grpId="1"/>
      <p:bldP spid="37" grpId="0"/>
      <p:bldP spid="3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28600"/>
            <a:ext cx="8229600" cy="59436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4580" name="Text Box 5"/>
          <p:cNvSpPr txBox="1">
            <a:spLocks noChangeArrowheads="1"/>
          </p:cNvSpPr>
          <p:nvPr/>
        </p:nvSpPr>
        <p:spPr bwMode="auto">
          <a:xfrm>
            <a:off x="2057400" y="228601"/>
            <a:ext cx="815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VnTime" panose="020B7200000000000000" pitchFamily="34" charset="0"/>
            </a:endParaRPr>
          </a:p>
        </p:txBody>
      </p:sp>
      <p:pic>
        <p:nvPicPr>
          <p:cNvPr id="24581"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0" y="371061"/>
            <a:ext cx="8229600" cy="59436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4582"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685800"/>
            <a:ext cx="8229600" cy="59436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4583"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685800"/>
            <a:ext cx="8229600" cy="59436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7731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9"/>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sp>
        <p:nvSpPr>
          <p:cNvPr id="20" name="Rectangle 2"/>
          <p:cNvSpPr>
            <a:spLocks noChangeArrowheads="1"/>
          </p:cNvSpPr>
          <p:nvPr/>
        </p:nvSpPr>
        <p:spPr bwMode="auto">
          <a:xfrm rot="5400000">
            <a:off x="9607933" y="3656684"/>
            <a:ext cx="1095375" cy="67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pic>
        <p:nvPicPr>
          <p:cNvPr id="2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9501" y="3561434"/>
            <a:ext cx="1371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1414" y="5603752"/>
            <a:ext cx="1371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13301" y="3332835"/>
            <a:ext cx="13716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18866" y="5306856"/>
            <a:ext cx="13716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Line 9"/>
          <p:cNvSpPr>
            <a:spLocks noChangeShapeType="1"/>
          </p:cNvSpPr>
          <p:nvPr/>
        </p:nvSpPr>
        <p:spPr bwMode="auto">
          <a:xfrm>
            <a:off x="7732301" y="3790034"/>
            <a:ext cx="609600" cy="0"/>
          </a:xfrm>
          <a:prstGeom prst="line">
            <a:avLst/>
          </a:prstGeom>
          <a:noFill/>
          <a:ln w="3810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8" name="Line 10"/>
          <p:cNvSpPr>
            <a:spLocks noChangeShapeType="1"/>
          </p:cNvSpPr>
          <p:nvPr/>
        </p:nvSpPr>
        <p:spPr bwMode="auto">
          <a:xfrm>
            <a:off x="7732301" y="2189834"/>
            <a:ext cx="3733800" cy="0"/>
          </a:xfrm>
          <a:prstGeom prst="line">
            <a:avLst/>
          </a:prstGeom>
          <a:noFill/>
          <a:ln w="3810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9" name="Line 11"/>
          <p:cNvSpPr>
            <a:spLocks noChangeShapeType="1"/>
          </p:cNvSpPr>
          <p:nvPr/>
        </p:nvSpPr>
        <p:spPr bwMode="auto">
          <a:xfrm>
            <a:off x="7732301" y="2189834"/>
            <a:ext cx="0" cy="381000"/>
          </a:xfrm>
          <a:prstGeom prst="line">
            <a:avLst/>
          </a:prstGeom>
          <a:noFill/>
          <a:ln w="38100">
            <a:solidFill>
              <a:srgbClr val="660033"/>
            </a:solidFill>
            <a:round/>
            <a:headEnd/>
            <a:tailEnd type="oval" w="med" len="med"/>
          </a:ln>
          <a:extLst>
            <a:ext uri="{909E8E84-426E-40DD-AFC4-6F175D3DCCD1}">
              <a14:hiddenFill xmlns:a14="http://schemas.microsoft.com/office/drawing/2010/main">
                <a:noFill/>
              </a14:hiddenFill>
            </a:ext>
          </a:extLst>
        </p:spPr>
        <p:txBody>
          <a:bodyPr/>
          <a:lstStyle/>
          <a:p>
            <a:endParaRPr lang="vi-VN"/>
          </a:p>
        </p:txBody>
      </p:sp>
      <p:sp>
        <p:nvSpPr>
          <p:cNvPr id="30" name="Line 12"/>
          <p:cNvSpPr>
            <a:spLocks noChangeShapeType="1"/>
          </p:cNvSpPr>
          <p:nvPr/>
        </p:nvSpPr>
        <p:spPr bwMode="auto">
          <a:xfrm>
            <a:off x="7732301" y="3028035"/>
            <a:ext cx="0" cy="757237"/>
          </a:xfrm>
          <a:prstGeom prst="line">
            <a:avLst/>
          </a:prstGeom>
          <a:noFill/>
          <a:ln w="38100">
            <a:solidFill>
              <a:srgbClr val="660033"/>
            </a:solidFill>
            <a:round/>
            <a:headEnd type="oval" w="med" len="med"/>
            <a:tailEnd/>
          </a:ln>
          <a:extLst>
            <a:ext uri="{909E8E84-426E-40DD-AFC4-6F175D3DCCD1}">
              <a14:hiddenFill xmlns:a14="http://schemas.microsoft.com/office/drawing/2010/main">
                <a:noFill/>
              </a14:hiddenFill>
            </a:ext>
          </a:extLst>
        </p:spPr>
        <p:txBody>
          <a:bodyPr/>
          <a:lstStyle/>
          <a:p>
            <a:endParaRPr lang="vi-VN"/>
          </a:p>
        </p:txBody>
      </p:sp>
      <p:sp>
        <p:nvSpPr>
          <p:cNvPr id="31" name="Line 13"/>
          <p:cNvSpPr>
            <a:spLocks noChangeShapeType="1"/>
          </p:cNvSpPr>
          <p:nvPr/>
        </p:nvSpPr>
        <p:spPr bwMode="auto">
          <a:xfrm>
            <a:off x="11466101" y="2189834"/>
            <a:ext cx="0" cy="685800"/>
          </a:xfrm>
          <a:prstGeom prst="line">
            <a:avLst/>
          </a:prstGeom>
          <a:noFill/>
          <a:ln w="3810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32" name="Group 14"/>
          <p:cNvGrpSpPr>
            <a:grpSpLocks/>
          </p:cNvGrpSpPr>
          <p:nvPr/>
        </p:nvGrpSpPr>
        <p:grpSpPr bwMode="auto">
          <a:xfrm>
            <a:off x="10475502" y="2723234"/>
            <a:ext cx="1076325" cy="565150"/>
            <a:chOff x="4320" y="1440"/>
            <a:chExt cx="678" cy="356"/>
          </a:xfrm>
        </p:grpSpPr>
        <p:pic>
          <p:nvPicPr>
            <p:cNvPr id="33"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4424" y="1336"/>
              <a:ext cx="356" cy="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AutoShape 16" descr="Narrow vertical"/>
            <p:cNvSpPr>
              <a:spLocks noChangeArrowheads="1"/>
            </p:cNvSpPr>
            <p:nvPr/>
          </p:nvSpPr>
          <p:spPr bwMode="auto">
            <a:xfrm>
              <a:off x="4806" y="1506"/>
              <a:ext cx="192" cy="192"/>
            </a:xfrm>
            <a:prstGeom prst="flowChartMagneticDrum">
              <a:avLst/>
            </a:prstGeom>
            <a:pattFill prst="narVert">
              <a:fgClr>
                <a:schemeClr val="tx1"/>
              </a:fgClr>
              <a:bgClr>
                <a:schemeClr val="bg1"/>
              </a:bgClr>
            </a:patt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grpSp>
      <p:sp>
        <p:nvSpPr>
          <p:cNvPr id="35" name="Line 17"/>
          <p:cNvSpPr>
            <a:spLocks noChangeShapeType="1"/>
          </p:cNvSpPr>
          <p:nvPr/>
        </p:nvSpPr>
        <p:spPr bwMode="auto">
          <a:xfrm>
            <a:off x="9484901" y="3713834"/>
            <a:ext cx="1981200" cy="0"/>
          </a:xfrm>
          <a:prstGeom prst="line">
            <a:avLst/>
          </a:prstGeom>
          <a:noFill/>
          <a:ln w="3810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6" name="Line 18"/>
          <p:cNvSpPr>
            <a:spLocks noChangeShapeType="1"/>
          </p:cNvSpPr>
          <p:nvPr/>
        </p:nvSpPr>
        <p:spPr bwMode="auto">
          <a:xfrm>
            <a:off x="11466101" y="3104234"/>
            <a:ext cx="0" cy="609600"/>
          </a:xfrm>
          <a:prstGeom prst="line">
            <a:avLst/>
          </a:prstGeom>
          <a:noFill/>
          <a:ln w="3810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7" name="Line 19"/>
          <p:cNvSpPr>
            <a:spLocks noChangeShapeType="1"/>
          </p:cNvSpPr>
          <p:nvPr/>
        </p:nvSpPr>
        <p:spPr bwMode="auto">
          <a:xfrm>
            <a:off x="7698964" y="5846640"/>
            <a:ext cx="704850" cy="0"/>
          </a:xfrm>
          <a:prstGeom prst="line">
            <a:avLst/>
          </a:prstGeom>
          <a:noFill/>
          <a:ln w="3810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8" name="Line 20"/>
          <p:cNvSpPr>
            <a:spLocks noChangeShapeType="1"/>
          </p:cNvSpPr>
          <p:nvPr/>
        </p:nvSpPr>
        <p:spPr bwMode="auto">
          <a:xfrm>
            <a:off x="7689439" y="5284665"/>
            <a:ext cx="0" cy="533400"/>
          </a:xfrm>
          <a:prstGeom prst="line">
            <a:avLst/>
          </a:prstGeom>
          <a:noFill/>
          <a:ln w="38100">
            <a:solidFill>
              <a:srgbClr val="660033"/>
            </a:solidFill>
            <a:round/>
            <a:headEnd type="oval" w="med" len="med"/>
            <a:tailEnd/>
          </a:ln>
          <a:extLst>
            <a:ext uri="{909E8E84-426E-40DD-AFC4-6F175D3DCCD1}">
              <a14:hiddenFill xmlns:a14="http://schemas.microsoft.com/office/drawing/2010/main">
                <a:noFill/>
              </a14:hiddenFill>
            </a:ext>
          </a:extLst>
        </p:spPr>
        <p:txBody>
          <a:bodyPr/>
          <a:lstStyle/>
          <a:p>
            <a:endParaRPr lang="vi-VN"/>
          </a:p>
        </p:txBody>
      </p:sp>
      <p:sp>
        <p:nvSpPr>
          <p:cNvPr id="39" name="Line 21"/>
          <p:cNvSpPr>
            <a:spLocks noChangeShapeType="1"/>
          </p:cNvSpPr>
          <p:nvPr/>
        </p:nvSpPr>
        <p:spPr bwMode="auto">
          <a:xfrm>
            <a:off x="7718014" y="4160715"/>
            <a:ext cx="0" cy="381000"/>
          </a:xfrm>
          <a:prstGeom prst="line">
            <a:avLst/>
          </a:prstGeom>
          <a:noFill/>
          <a:ln w="38100">
            <a:solidFill>
              <a:srgbClr val="660033"/>
            </a:solidFill>
            <a:round/>
            <a:headEnd/>
            <a:tailEnd type="oval" w="med" len="med"/>
          </a:ln>
          <a:extLst>
            <a:ext uri="{909E8E84-426E-40DD-AFC4-6F175D3DCCD1}">
              <a14:hiddenFill xmlns:a14="http://schemas.microsoft.com/office/drawing/2010/main">
                <a:noFill/>
              </a14:hiddenFill>
            </a:ext>
          </a:extLst>
        </p:spPr>
        <p:txBody>
          <a:bodyPr/>
          <a:lstStyle/>
          <a:p>
            <a:endParaRPr lang="vi-VN"/>
          </a:p>
        </p:txBody>
      </p:sp>
      <p:sp>
        <p:nvSpPr>
          <p:cNvPr id="40" name="Line 22"/>
          <p:cNvSpPr>
            <a:spLocks noChangeShapeType="1"/>
          </p:cNvSpPr>
          <p:nvPr/>
        </p:nvSpPr>
        <p:spPr bwMode="auto">
          <a:xfrm>
            <a:off x="7684677" y="4146427"/>
            <a:ext cx="3814763" cy="0"/>
          </a:xfrm>
          <a:prstGeom prst="line">
            <a:avLst/>
          </a:prstGeom>
          <a:noFill/>
          <a:ln w="3810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1" name="Oval 23"/>
          <p:cNvSpPr>
            <a:spLocks noChangeArrowheads="1"/>
          </p:cNvSpPr>
          <p:nvPr/>
        </p:nvSpPr>
        <p:spPr bwMode="auto">
          <a:xfrm>
            <a:off x="8875301" y="1808834"/>
            <a:ext cx="2971800" cy="2362200"/>
          </a:xfrm>
          <a:prstGeom prst="ellipse">
            <a:avLst/>
          </a:prstGeom>
          <a:gradFill rotWithShape="1">
            <a:gsLst>
              <a:gs pos="0">
                <a:srgbClr val="E3E300"/>
              </a:gs>
              <a:gs pos="100000">
                <a:srgbClr val="FFFF00">
                  <a:alpha val="0"/>
                </a:srgb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marL="342900" indent="-342900">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a:buClr>
                <a:schemeClr val="accent1"/>
              </a:buClr>
              <a:buFont typeface="Wingdings" panose="05000000000000000000" pitchFamily="2" charset="2"/>
              <a:buNone/>
            </a:pPr>
            <a:r>
              <a:rPr lang="en-US" altLang="vi-VN" sz="2600"/>
              <a:t>   </a:t>
            </a:r>
          </a:p>
        </p:txBody>
      </p:sp>
      <p:sp>
        <p:nvSpPr>
          <p:cNvPr id="42" name="Line 24"/>
          <p:cNvSpPr>
            <a:spLocks noChangeShapeType="1"/>
          </p:cNvSpPr>
          <p:nvPr/>
        </p:nvSpPr>
        <p:spPr bwMode="auto">
          <a:xfrm>
            <a:off x="9484901" y="3713834"/>
            <a:ext cx="1981200" cy="0"/>
          </a:xfrm>
          <a:prstGeom prst="line">
            <a:avLst/>
          </a:prstGeom>
          <a:noFill/>
          <a:ln w="3810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3" name="Line 25"/>
          <p:cNvSpPr>
            <a:spLocks noChangeShapeType="1"/>
          </p:cNvSpPr>
          <p:nvPr/>
        </p:nvSpPr>
        <p:spPr bwMode="auto">
          <a:xfrm flipV="1">
            <a:off x="9413464" y="5732341"/>
            <a:ext cx="2114550" cy="9525"/>
          </a:xfrm>
          <a:prstGeom prst="line">
            <a:avLst/>
          </a:prstGeom>
          <a:noFill/>
          <a:ln w="3810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44" name="Group 26"/>
          <p:cNvGrpSpPr>
            <a:grpSpLocks/>
          </p:cNvGrpSpPr>
          <p:nvPr/>
        </p:nvGrpSpPr>
        <p:grpSpPr bwMode="auto">
          <a:xfrm>
            <a:off x="10461215" y="4646490"/>
            <a:ext cx="1076325" cy="565150"/>
            <a:chOff x="4320" y="1440"/>
            <a:chExt cx="678" cy="356"/>
          </a:xfrm>
        </p:grpSpPr>
        <p:pic>
          <p:nvPicPr>
            <p:cNvPr id="45" name="Picture 2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4424" y="1336"/>
              <a:ext cx="356" cy="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 name="AutoShape 28" descr="Narrow vertical"/>
            <p:cNvSpPr>
              <a:spLocks noChangeArrowheads="1"/>
            </p:cNvSpPr>
            <p:nvPr/>
          </p:nvSpPr>
          <p:spPr bwMode="auto">
            <a:xfrm>
              <a:off x="4806" y="1506"/>
              <a:ext cx="192" cy="192"/>
            </a:xfrm>
            <a:prstGeom prst="flowChartMagneticDrum">
              <a:avLst/>
            </a:prstGeom>
            <a:pattFill prst="narVert">
              <a:fgClr>
                <a:schemeClr val="tx1"/>
              </a:fgClr>
              <a:bgClr>
                <a:schemeClr val="bg1"/>
              </a:bgClr>
            </a:pattFill>
            <a:ln w="9525">
              <a:solidFill>
                <a:schemeClr val="tx1"/>
              </a:solidFill>
              <a:round/>
              <a:headEnd/>
              <a:tailEnd/>
            </a:ln>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grpSp>
      <p:sp>
        <p:nvSpPr>
          <p:cNvPr id="47" name="Line 29"/>
          <p:cNvSpPr>
            <a:spLocks noChangeShapeType="1"/>
          </p:cNvSpPr>
          <p:nvPr/>
        </p:nvSpPr>
        <p:spPr bwMode="auto">
          <a:xfrm>
            <a:off x="11494676" y="4132140"/>
            <a:ext cx="0" cy="609600"/>
          </a:xfrm>
          <a:prstGeom prst="line">
            <a:avLst/>
          </a:prstGeom>
          <a:noFill/>
          <a:ln w="3810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8" name="Line 30"/>
          <p:cNvSpPr>
            <a:spLocks noChangeShapeType="1"/>
          </p:cNvSpPr>
          <p:nvPr/>
        </p:nvSpPr>
        <p:spPr bwMode="auto">
          <a:xfrm>
            <a:off x="11480390" y="4941766"/>
            <a:ext cx="14287" cy="814387"/>
          </a:xfrm>
          <a:prstGeom prst="line">
            <a:avLst/>
          </a:prstGeom>
          <a:noFill/>
          <a:ln w="38100">
            <a:solidFill>
              <a:srgbClr val="660033"/>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9" name="Oval 31"/>
          <p:cNvSpPr>
            <a:spLocks noChangeArrowheads="1"/>
          </p:cNvSpPr>
          <p:nvPr/>
        </p:nvSpPr>
        <p:spPr bwMode="auto">
          <a:xfrm>
            <a:off x="9742076" y="4132140"/>
            <a:ext cx="1828800" cy="1600200"/>
          </a:xfrm>
          <a:prstGeom prst="ellipse">
            <a:avLst/>
          </a:prstGeom>
          <a:gradFill rotWithShape="1">
            <a:gsLst>
              <a:gs pos="0">
                <a:srgbClr val="E3E300"/>
              </a:gs>
              <a:gs pos="100000">
                <a:srgbClr val="FFFF00">
                  <a:alpha val="0"/>
                </a:srgbClr>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marL="342900" indent="-342900">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a:buClr>
                <a:schemeClr val="accent1"/>
              </a:buClr>
              <a:buFont typeface="Wingdings" panose="05000000000000000000" pitchFamily="2" charset="2"/>
              <a:buNone/>
            </a:pPr>
            <a:r>
              <a:rPr lang="en-US" altLang="vi-VN" sz="2600"/>
              <a:t>   </a:t>
            </a:r>
          </a:p>
        </p:txBody>
      </p:sp>
      <p:sp>
        <p:nvSpPr>
          <p:cNvPr id="50" name="Text Box 32"/>
          <p:cNvSpPr txBox="1">
            <a:spLocks noChangeArrowheads="1"/>
          </p:cNvSpPr>
          <p:nvPr/>
        </p:nvSpPr>
        <p:spPr bwMode="auto">
          <a:xfrm>
            <a:off x="7808501" y="2570834"/>
            <a:ext cx="762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1800" dirty="0">
                <a:latin typeface=".VnTime" panose="020B7200000000000000" pitchFamily="34" charset="0"/>
              </a:rPr>
              <a:t> 220V</a:t>
            </a:r>
          </a:p>
        </p:txBody>
      </p:sp>
      <p:grpSp>
        <p:nvGrpSpPr>
          <p:cNvPr id="51" name="Group 33"/>
          <p:cNvGrpSpPr>
            <a:grpSpLocks/>
          </p:cNvGrpSpPr>
          <p:nvPr/>
        </p:nvGrpSpPr>
        <p:grpSpPr bwMode="auto">
          <a:xfrm>
            <a:off x="7303676" y="2277726"/>
            <a:ext cx="762000" cy="1095375"/>
            <a:chOff x="0" y="1728"/>
            <a:chExt cx="838" cy="1344"/>
          </a:xfrm>
        </p:grpSpPr>
        <p:grpSp>
          <p:nvGrpSpPr>
            <p:cNvPr id="52" name="Group 34"/>
            <p:cNvGrpSpPr>
              <a:grpSpLocks/>
            </p:cNvGrpSpPr>
            <p:nvPr/>
          </p:nvGrpSpPr>
          <p:grpSpPr bwMode="auto">
            <a:xfrm rot="5400000">
              <a:off x="-205" y="2029"/>
              <a:ext cx="1344" cy="742"/>
              <a:chOff x="1257" y="3277"/>
              <a:chExt cx="1344" cy="742"/>
            </a:xfrm>
          </p:grpSpPr>
          <p:sp>
            <p:nvSpPr>
              <p:cNvPr id="55" name="Rectangle 35"/>
              <p:cNvSpPr>
                <a:spLocks noChangeArrowheads="1"/>
              </p:cNvSpPr>
              <p:nvPr/>
            </p:nvSpPr>
            <p:spPr bwMode="auto">
              <a:xfrm>
                <a:off x="1257" y="3277"/>
                <a:ext cx="1344" cy="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56" name="Oval 36"/>
              <p:cNvSpPr>
                <a:spLocks noChangeArrowheads="1"/>
              </p:cNvSpPr>
              <p:nvPr/>
            </p:nvSpPr>
            <p:spPr bwMode="auto">
              <a:xfrm>
                <a:off x="2087" y="3530"/>
                <a:ext cx="235" cy="234"/>
              </a:xfrm>
              <a:prstGeom prst="ellipse">
                <a:avLst/>
              </a:prstGeom>
              <a:solidFill>
                <a:srgbClr val="0066FF"/>
              </a:soli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a:endParaRPr lang="vi-VN" altLang="vi-VN" sz="1800">
                  <a:latin typeface="Arial" panose="020B0604020202020204" pitchFamily="34" charset="0"/>
                </a:endParaRPr>
              </a:p>
            </p:txBody>
          </p:sp>
          <p:sp>
            <p:nvSpPr>
              <p:cNvPr id="57" name="Oval 37"/>
              <p:cNvSpPr>
                <a:spLocks noChangeArrowheads="1"/>
              </p:cNvSpPr>
              <p:nvPr/>
            </p:nvSpPr>
            <p:spPr bwMode="auto">
              <a:xfrm>
                <a:off x="1533" y="3518"/>
                <a:ext cx="236" cy="233"/>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grpSp>
        <p:sp>
          <p:nvSpPr>
            <p:cNvPr id="53" name="Freeform 38"/>
            <p:cNvSpPr>
              <a:spLocks/>
            </p:cNvSpPr>
            <p:nvPr/>
          </p:nvSpPr>
          <p:spPr bwMode="auto">
            <a:xfrm>
              <a:off x="336" y="2352"/>
              <a:ext cx="240" cy="96"/>
            </a:xfrm>
            <a:custGeom>
              <a:avLst/>
              <a:gdLst>
                <a:gd name="T0" fmla="*/ 0 w 336"/>
                <a:gd name="T1" fmla="*/ 1 h 160"/>
                <a:gd name="T2" fmla="*/ 2 w 336"/>
                <a:gd name="T3" fmla="*/ 1 h 160"/>
                <a:gd name="T4" fmla="*/ 6 w 336"/>
                <a:gd name="T5" fmla="*/ 1 h 160"/>
                <a:gd name="T6" fmla="*/ 8 w 336"/>
                <a:gd name="T7" fmla="*/ 1 h 160"/>
                <a:gd name="T8" fmla="*/ 0 60000 65536"/>
                <a:gd name="T9" fmla="*/ 0 60000 65536"/>
                <a:gd name="T10" fmla="*/ 0 60000 65536"/>
                <a:gd name="T11" fmla="*/ 0 60000 65536"/>
                <a:gd name="T12" fmla="*/ 0 w 336"/>
                <a:gd name="T13" fmla="*/ 0 h 160"/>
                <a:gd name="T14" fmla="*/ 336 w 336"/>
                <a:gd name="T15" fmla="*/ 160 h 160"/>
              </a:gdLst>
              <a:ahLst/>
              <a:cxnLst>
                <a:cxn ang="T8">
                  <a:pos x="T0" y="T1"/>
                </a:cxn>
                <a:cxn ang="T9">
                  <a:pos x="T2" y="T3"/>
                </a:cxn>
                <a:cxn ang="T10">
                  <a:pos x="T4" y="T5"/>
                </a:cxn>
                <a:cxn ang="T11">
                  <a:pos x="T6" y="T7"/>
                </a:cxn>
              </a:cxnLst>
              <a:rect l="T12" t="T13" r="T14" b="T15"/>
              <a:pathLst>
                <a:path w="336" h="160">
                  <a:moveTo>
                    <a:pt x="0" y="104"/>
                  </a:moveTo>
                  <a:cubicBezTo>
                    <a:pt x="28" y="52"/>
                    <a:pt x="56" y="0"/>
                    <a:pt x="96" y="8"/>
                  </a:cubicBezTo>
                  <a:cubicBezTo>
                    <a:pt x="136" y="16"/>
                    <a:pt x="200" y="144"/>
                    <a:pt x="240" y="152"/>
                  </a:cubicBezTo>
                  <a:cubicBezTo>
                    <a:pt x="280" y="160"/>
                    <a:pt x="308" y="108"/>
                    <a:pt x="336" y="56"/>
                  </a:cubicBezTo>
                </a:path>
              </a:pathLst>
            </a:custGeom>
            <a:noFill/>
            <a:ln w="762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54" name="Text Box 39"/>
            <p:cNvSpPr txBox="1">
              <a:spLocks noChangeArrowheads="1"/>
            </p:cNvSpPr>
            <p:nvPr/>
          </p:nvSpPr>
          <p:spPr bwMode="auto">
            <a:xfrm>
              <a:off x="0" y="2254"/>
              <a:ext cx="335" cy="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spcBef>
                  <a:spcPct val="50000"/>
                </a:spcBef>
              </a:pPr>
              <a:endParaRPr lang="vi-VN" altLang="vi-VN" sz="2000" b="1">
                <a:latin typeface="Arial" panose="020B0604020202020204" pitchFamily="34" charset="0"/>
              </a:endParaRPr>
            </a:p>
          </p:txBody>
        </p:sp>
      </p:grpSp>
      <p:sp>
        <p:nvSpPr>
          <p:cNvPr id="58" name="Text Box 40"/>
          <p:cNvSpPr txBox="1">
            <a:spLocks noChangeArrowheads="1"/>
          </p:cNvSpPr>
          <p:nvPr/>
        </p:nvSpPr>
        <p:spPr bwMode="auto">
          <a:xfrm>
            <a:off x="7760876" y="4798890"/>
            <a:ext cx="1219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1800" dirty="0">
                <a:latin typeface=".VnTime" panose="020B7200000000000000" pitchFamily="34" charset="0"/>
              </a:rPr>
              <a:t> 220V</a:t>
            </a:r>
          </a:p>
        </p:txBody>
      </p:sp>
      <p:sp>
        <p:nvSpPr>
          <p:cNvPr id="59" name="Text Box 41"/>
          <p:cNvSpPr txBox="1">
            <a:spLocks noChangeArrowheads="1"/>
          </p:cNvSpPr>
          <p:nvPr/>
        </p:nvSpPr>
        <p:spPr bwMode="auto">
          <a:xfrm>
            <a:off x="9561100" y="2342234"/>
            <a:ext cx="20097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1800" dirty="0">
                <a:latin typeface=".VnTime" panose="020B7200000000000000" pitchFamily="34" charset="0"/>
              </a:rPr>
              <a:t>  Đ1 (220V-100W)</a:t>
            </a:r>
          </a:p>
        </p:txBody>
      </p:sp>
      <p:grpSp>
        <p:nvGrpSpPr>
          <p:cNvPr id="60" name="Group 45"/>
          <p:cNvGrpSpPr>
            <a:grpSpLocks/>
          </p:cNvGrpSpPr>
          <p:nvPr/>
        </p:nvGrpSpPr>
        <p:grpSpPr bwMode="auto">
          <a:xfrm>
            <a:off x="7303676" y="4155952"/>
            <a:ext cx="762000" cy="1524000"/>
            <a:chOff x="0" y="1728"/>
            <a:chExt cx="838" cy="1344"/>
          </a:xfrm>
        </p:grpSpPr>
        <p:grpSp>
          <p:nvGrpSpPr>
            <p:cNvPr id="61" name="Group 46"/>
            <p:cNvGrpSpPr>
              <a:grpSpLocks/>
            </p:cNvGrpSpPr>
            <p:nvPr/>
          </p:nvGrpSpPr>
          <p:grpSpPr bwMode="auto">
            <a:xfrm rot="5400000">
              <a:off x="-205" y="2029"/>
              <a:ext cx="1344" cy="742"/>
              <a:chOff x="1257" y="3277"/>
              <a:chExt cx="1344" cy="742"/>
            </a:xfrm>
          </p:grpSpPr>
          <p:sp>
            <p:nvSpPr>
              <p:cNvPr id="64" name="Rectangle 47"/>
              <p:cNvSpPr>
                <a:spLocks noChangeArrowheads="1"/>
              </p:cNvSpPr>
              <p:nvPr/>
            </p:nvSpPr>
            <p:spPr bwMode="auto">
              <a:xfrm>
                <a:off x="1257" y="3277"/>
                <a:ext cx="1344" cy="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sp>
            <p:nvSpPr>
              <p:cNvPr id="65" name="Oval 48"/>
              <p:cNvSpPr>
                <a:spLocks noChangeArrowheads="1"/>
              </p:cNvSpPr>
              <p:nvPr/>
            </p:nvSpPr>
            <p:spPr bwMode="auto">
              <a:xfrm>
                <a:off x="2087" y="3530"/>
                <a:ext cx="235" cy="234"/>
              </a:xfrm>
              <a:prstGeom prst="ellipse">
                <a:avLst/>
              </a:prstGeom>
              <a:solidFill>
                <a:srgbClr val="0066FF"/>
              </a:soli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ctr"/>
                <a:endParaRPr lang="vi-VN" altLang="vi-VN" sz="1800">
                  <a:latin typeface="Arial" panose="020B0604020202020204" pitchFamily="34" charset="0"/>
                </a:endParaRPr>
              </a:p>
            </p:txBody>
          </p:sp>
          <p:sp>
            <p:nvSpPr>
              <p:cNvPr id="66" name="Oval 49"/>
              <p:cNvSpPr>
                <a:spLocks noChangeArrowheads="1"/>
              </p:cNvSpPr>
              <p:nvPr/>
            </p:nvSpPr>
            <p:spPr bwMode="auto">
              <a:xfrm>
                <a:off x="1533" y="3518"/>
                <a:ext cx="236" cy="233"/>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endParaRPr lang="vi-VN" altLang="vi-VN"/>
              </a:p>
            </p:txBody>
          </p:sp>
        </p:grpSp>
        <p:sp>
          <p:nvSpPr>
            <p:cNvPr id="62" name="Freeform 50"/>
            <p:cNvSpPr>
              <a:spLocks/>
            </p:cNvSpPr>
            <p:nvPr/>
          </p:nvSpPr>
          <p:spPr bwMode="auto">
            <a:xfrm>
              <a:off x="336" y="2352"/>
              <a:ext cx="240" cy="96"/>
            </a:xfrm>
            <a:custGeom>
              <a:avLst/>
              <a:gdLst>
                <a:gd name="T0" fmla="*/ 0 w 336"/>
                <a:gd name="T1" fmla="*/ 1 h 160"/>
                <a:gd name="T2" fmla="*/ 2 w 336"/>
                <a:gd name="T3" fmla="*/ 1 h 160"/>
                <a:gd name="T4" fmla="*/ 6 w 336"/>
                <a:gd name="T5" fmla="*/ 1 h 160"/>
                <a:gd name="T6" fmla="*/ 8 w 336"/>
                <a:gd name="T7" fmla="*/ 1 h 160"/>
                <a:gd name="T8" fmla="*/ 0 60000 65536"/>
                <a:gd name="T9" fmla="*/ 0 60000 65536"/>
                <a:gd name="T10" fmla="*/ 0 60000 65536"/>
                <a:gd name="T11" fmla="*/ 0 60000 65536"/>
                <a:gd name="T12" fmla="*/ 0 w 336"/>
                <a:gd name="T13" fmla="*/ 0 h 160"/>
                <a:gd name="T14" fmla="*/ 336 w 336"/>
                <a:gd name="T15" fmla="*/ 160 h 160"/>
              </a:gdLst>
              <a:ahLst/>
              <a:cxnLst>
                <a:cxn ang="T8">
                  <a:pos x="T0" y="T1"/>
                </a:cxn>
                <a:cxn ang="T9">
                  <a:pos x="T2" y="T3"/>
                </a:cxn>
                <a:cxn ang="T10">
                  <a:pos x="T4" y="T5"/>
                </a:cxn>
                <a:cxn ang="T11">
                  <a:pos x="T6" y="T7"/>
                </a:cxn>
              </a:cxnLst>
              <a:rect l="T12" t="T13" r="T14" b="T15"/>
              <a:pathLst>
                <a:path w="336" h="160">
                  <a:moveTo>
                    <a:pt x="0" y="104"/>
                  </a:moveTo>
                  <a:cubicBezTo>
                    <a:pt x="28" y="52"/>
                    <a:pt x="56" y="0"/>
                    <a:pt x="96" y="8"/>
                  </a:cubicBezTo>
                  <a:cubicBezTo>
                    <a:pt x="136" y="16"/>
                    <a:pt x="200" y="144"/>
                    <a:pt x="240" y="152"/>
                  </a:cubicBezTo>
                  <a:cubicBezTo>
                    <a:pt x="280" y="160"/>
                    <a:pt x="308" y="108"/>
                    <a:pt x="336" y="56"/>
                  </a:cubicBezTo>
                </a:path>
              </a:pathLst>
            </a:custGeom>
            <a:noFill/>
            <a:ln w="762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3" name="Text Box 51"/>
            <p:cNvSpPr txBox="1">
              <a:spLocks noChangeArrowheads="1"/>
            </p:cNvSpPr>
            <p:nvPr/>
          </p:nvSpPr>
          <p:spPr bwMode="auto">
            <a:xfrm>
              <a:off x="0" y="2254"/>
              <a:ext cx="335" cy="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spcBef>
                  <a:spcPct val="50000"/>
                </a:spcBef>
              </a:pPr>
              <a:endParaRPr lang="vi-VN" altLang="vi-VN" sz="2000" b="1">
                <a:latin typeface="Arial" panose="020B0604020202020204" pitchFamily="34" charset="0"/>
              </a:endParaRPr>
            </a:p>
          </p:txBody>
        </p:sp>
      </p:grpSp>
      <p:pic>
        <p:nvPicPr>
          <p:cNvPr id="67" name="Picture 5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47111" y="5348959"/>
            <a:ext cx="1371600"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 name="Text Box 57"/>
          <p:cNvSpPr txBox="1">
            <a:spLocks noChangeArrowheads="1"/>
          </p:cNvSpPr>
          <p:nvPr/>
        </p:nvSpPr>
        <p:spPr bwMode="auto">
          <a:xfrm>
            <a:off x="9690466" y="4284251"/>
            <a:ext cx="21050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1800" dirty="0">
                <a:latin typeface=".VnTime" panose="020B7200000000000000" pitchFamily="34" charset="0"/>
              </a:rPr>
              <a:t>  Đ2 (220V- 25W)</a:t>
            </a:r>
          </a:p>
        </p:txBody>
      </p:sp>
      <p:sp>
        <p:nvSpPr>
          <p:cNvPr id="69" name="Rectangle 61"/>
          <p:cNvSpPr>
            <a:spLocks noChangeArrowheads="1"/>
          </p:cNvSpPr>
          <p:nvPr/>
        </p:nvSpPr>
        <p:spPr bwMode="auto">
          <a:xfrm>
            <a:off x="880517" y="3491411"/>
            <a:ext cx="6565164"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just" eaLnBrk="1" hangingPunct="1">
              <a:spcBef>
                <a:spcPct val="50000"/>
              </a:spcBef>
            </a:pPr>
            <a:r>
              <a:rPr lang="en-US" altLang="vi-VN" sz="2000" b="1" dirty="0">
                <a:solidFill>
                  <a:srgbClr val="FF0000"/>
                </a:solidFill>
                <a:cs typeface="Times New Roman" panose="02020603050405020304" pitchFamily="18" charset="0"/>
              </a:rPr>
              <a:t>Quan sát thí nghiệm hình 12.1và trả lời các câu hỏi sau:</a:t>
            </a:r>
          </a:p>
          <a:p>
            <a:pPr marL="342900" indent="-342900" algn="just" eaLnBrk="1" hangingPunct="1">
              <a:spcBef>
                <a:spcPct val="50000"/>
              </a:spcBef>
              <a:buFontTx/>
              <a:buChar char="-"/>
            </a:pPr>
            <a:r>
              <a:rPr lang="en-US" altLang="vi-VN" sz="2000" b="1" dirty="0">
                <a:solidFill>
                  <a:srgbClr val="FF0000"/>
                </a:solidFill>
              </a:rPr>
              <a:t>Hai đèn sử dụng ở hiệu điện thế như thế nào so với hiệu điện thế định mức của nó?</a:t>
            </a:r>
          </a:p>
          <a:p>
            <a:pPr algn="just" eaLnBrk="1" hangingPunct="1">
              <a:spcBef>
                <a:spcPct val="50000"/>
              </a:spcBef>
            </a:pPr>
            <a:r>
              <a:rPr lang="en-US" altLang="vi-VN" sz="2000" dirty="0">
                <a:solidFill>
                  <a:srgbClr val="0000FF"/>
                </a:solidFill>
                <a:latin typeface="Arial" panose="020B0604020202020204" pitchFamily="34" charset="0"/>
              </a:rPr>
              <a:t>     Bằng hiệu điện thế định mức</a:t>
            </a:r>
          </a:p>
          <a:p>
            <a:pPr marL="342900" indent="-342900" algn="just">
              <a:spcBef>
                <a:spcPct val="50000"/>
              </a:spcBef>
              <a:buFontTx/>
              <a:buChar char="-"/>
            </a:pPr>
            <a:r>
              <a:rPr lang="en-US" altLang="vi-VN" sz="2000" b="1" dirty="0">
                <a:solidFill>
                  <a:srgbClr val="FF0000"/>
                </a:solidFill>
              </a:rPr>
              <a:t>So sánh công suất tiêu thụ của hai đèn?</a:t>
            </a:r>
          </a:p>
          <a:p>
            <a:pPr algn="just">
              <a:spcBef>
                <a:spcPct val="50000"/>
              </a:spcBef>
            </a:pPr>
            <a:r>
              <a:rPr lang="en-US" altLang="vi-VN" sz="2000" b="1" dirty="0">
                <a:solidFill>
                  <a:srgbClr val="FF0000"/>
                </a:solidFill>
              </a:rPr>
              <a:t>      </a:t>
            </a:r>
            <a:r>
              <a:rPr lang="en-US" altLang="vi-VN" sz="2000" dirty="0">
                <a:solidFill>
                  <a:srgbClr val="0000FF"/>
                </a:solidFill>
                <a:latin typeface="Arial" panose="020B0604020202020204" pitchFamily="34" charset="0"/>
              </a:rPr>
              <a:t>công suất tiêu thụ: Đ1 &gt; Đ2</a:t>
            </a:r>
          </a:p>
          <a:p>
            <a:pPr marL="342900" indent="-342900" algn="just">
              <a:spcBef>
                <a:spcPct val="50000"/>
              </a:spcBef>
              <a:buFontTx/>
              <a:buChar char="-"/>
            </a:pPr>
            <a:r>
              <a:rPr lang="en-US" altLang="vi-VN" sz="2000" b="1" dirty="0">
                <a:solidFill>
                  <a:srgbClr val="FF0000"/>
                </a:solidFill>
              </a:rPr>
              <a:t>So sánh độ sáng của hai bóng đèn?</a:t>
            </a:r>
          </a:p>
          <a:p>
            <a:pPr algn="just">
              <a:spcBef>
                <a:spcPct val="50000"/>
              </a:spcBef>
            </a:pPr>
            <a:r>
              <a:rPr lang="en-US" altLang="vi-VN" sz="2000" b="1" dirty="0">
                <a:solidFill>
                  <a:srgbClr val="FF0000"/>
                </a:solidFill>
              </a:rPr>
              <a:t>       </a:t>
            </a:r>
            <a:r>
              <a:rPr lang="en-US" altLang="vi-VN" sz="2000" dirty="0">
                <a:solidFill>
                  <a:srgbClr val="0000FF"/>
                </a:solidFill>
                <a:latin typeface="Arial" panose="020B0604020202020204" pitchFamily="34" charset="0"/>
              </a:rPr>
              <a:t>Đ1 sáng hơn  Đ2</a:t>
            </a:r>
            <a:endParaRPr lang="en-US" altLang="vi-VN" sz="2000" b="1" dirty="0">
              <a:solidFill>
                <a:srgbClr val="FF0000"/>
              </a:solidFill>
            </a:endParaRPr>
          </a:p>
        </p:txBody>
      </p:sp>
      <p:sp>
        <p:nvSpPr>
          <p:cNvPr id="74" name="Rectangle 62"/>
          <p:cNvSpPr>
            <a:spLocks noChangeArrowheads="1"/>
          </p:cNvSpPr>
          <p:nvPr/>
        </p:nvSpPr>
        <p:spPr bwMode="auto">
          <a:xfrm>
            <a:off x="8251414" y="1238128"/>
            <a:ext cx="502915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dirty="0">
                <a:solidFill>
                  <a:srgbClr val="0000FF"/>
                </a:solidFill>
                <a:latin typeface="Arial" panose="020B0604020202020204" pitchFamily="34" charset="0"/>
              </a:rPr>
              <a:t>Thí nghiệm: hình 12.1</a:t>
            </a:r>
          </a:p>
        </p:txBody>
      </p:sp>
      <p:sp>
        <p:nvSpPr>
          <p:cNvPr id="81" name="Rectangle 80"/>
          <p:cNvSpPr>
            <a:spLocks noChangeArrowheads="1"/>
          </p:cNvSpPr>
          <p:nvPr/>
        </p:nvSpPr>
        <p:spPr bwMode="auto">
          <a:xfrm>
            <a:off x="911135" y="573323"/>
            <a:ext cx="639481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buFont typeface="Calibri" panose="020F0502020204030204" pitchFamily="34" charset="0"/>
              <a:buNone/>
            </a:pPr>
            <a:r>
              <a:rPr lang="en-US" altLang="vi-VN" sz="2000" dirty="0">
                <a:solidFill>
                  <a:srgbClr val="0000FF"/>
                </a:solidFill>
                <a:latin typeface="Tahoma" panose="020B0604030504040204" pitchFamily="34" charset="0"/>
                <a:cs typeface="Times New Roman" panose="02020603050405020304" pitchFamily="18" charset="0"/>
              </a:rPr>
              <a:t>1/ Số vôn và số oát trên các dụng cụ điện: </a:t>
            </a:r>
          </a:p>
        </p:txBody>
      </p:sp>
      <p:sp>
        <p:nvSpPr>
          <p:cNvPr id="82" name="Text Box 10"/>
          <p:cNvSpPr txBox="1">
            <a:spLocks noChangeArrowheads="1"/>
          </p:cNvSpPr>
          <p:nvPr/>
        </p:nvSpPr>
        <p:spPr bwMode="auto">
          <a:xfrm>
            <a:off x="911135" y="271016"/>
            <a:ext cx="8219803" cy="387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tabLst>
                <a:tab pos="3657600" algn="ctr"/>
              </a:tabLst>
              <a:defRPr sz="2200">
                <a:solidFill>
                  <a:schemeClr val="tx1"/>
                </a:solidFill>
                <a:latin typeface="Times New Roman" panose="02020603050405020304" pitchFamily="18" charset="0"/>
              </a:defRPr>
            </a:lvl1pPr>
            <a:lvl2pPr marL="742950" indent="-285750">
              <a:tabLst>
                <a:tab pos="3657600" algn="ctr"/>
              </a:tabLst>
              <a:defRPr sz="2200">
                <a:solidFill>
                  <a:schemeClr val="tx1"/>
                </a:solidFill>
                <a:latin typeface="Times New Roman" panose="02020603050405020304" pitchFamily="18" charset="0"/>
              </a:defRPr>
            </a:lvl2pPr>
            <a:lvl3pPr marL="1143000" indent="-228600">
              <a:tabLst>
                <a:tab pos="3657600" algn="ctr"/>
              </a:tabLst>
              <a:defRPr sz="2200">
                <a:solidFill>
                  <a:schemeClr val="tx1"/>
                </a:solidFill>
                <a:latin typeface="Times New Roman" panose="02020603050405020304" pitchFamily="18" charset="0"/>
              </a:defRPr>
            </a:lvl3pPr>
            <a:lvl4pPr marL="1600200" indent="-228600">
              <a:tabLst>
                <a:tab pos="3657600" algn="ctr"/>
              </a:tabLst>
              <a:defRPr sz="2200">
                <a:solidFill>
                  <a:schemeClr val="tx1"/>
                </a:solidFill>
                <a:latin typeface="Times New Roman" panose="02020603050405020304" pitchFamily="18" charset="0"/>
              </a:defRPr>
            </a:lvl4pPr>
            <a:lvl5pPr marL="2057400" indent="-228600">
              <a:tabLst>
                <a:tab pos="3657600" algn="ctr"/>
              </a:tabLst>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9pPr>
          </a:lstStyle>
          <a:p>
            <a:pPr eaLnBrk="1" hangingPunct="1">
              <a:lnSpc>
                <a:spcPct val="80000"/>
              </a:lnSpc>
            </a:pPr>
            <a:r>
              <a:rPr lang="en-US" altLang="vi-VN" sz="2400" b="1" dirty="0">
                <a:solidFill>
                  <a:srgbClr val="FF0000"/>
                </a:solidFill>
              </a:rPr>
              <a:t>I. CÔNG SUẤT ĐỊNH MỨC CỦA CÁC DỤNG CỤ ĐIỆN                                            </a:t>
            </a:r>
          </a:p>
        </p:txBody>
      </p:sp>
      <p:sp>
        <p:nvSpPr>
          <p:cNvPr id="83" name="Rectangle 16"/>
          <p:cNvSpPr>
            <a:spLocks noChangeArrowheads="1"/>
          </p:cNvSpPr>
          <p:nvPr/>
        </p:nvSpPr>
        <p:spPr bwMode="auto">
          <a:xfrm>
            <a:off x="1283426" y="950457"/>
            <a:ext cx="7475219"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marL="342900" indent="-342900" eaLnBrk="1" hangingPunct="1">
              <a:spcBef>
                <a:spcPct val="50000"/>
              </a:spcBef>
              <a:buFontTx/>
              <a:buChar char="-"/>
            </a:pPr>
            <a:r>
              <a:rPr lang="en-US" altLang="vi-VN" sz="2000" dirty="0">
                <a:solidFill>
                  <a:srgbClr val="0000FF"/>
                </a:solidFill>
                <a:latin typeface="Arial" panose="020B0604020202020204" pitchFamily="34" charset="0"/>
              </a:rPr>
              <a:t>Số vôn: là hiệu điện thế định mức</a:t>
            </a:r>
          </a:p>
          <a:p>
            <a:pPr marL="342900" indent="-342900" eaLnBrk="1" hangingPunct="1">
              <a:spcBef>
                <a:spcPct val="50000"/>
              </a:spcBef>
              <a:buFontTx/>
              <a:buChar char="-"/>
            </a:pPr>
            <a:r>
              <a:rPr lang="en-US" altLang="vi-VN" sz="2000" dirty="0">
                <a:solidFill>
                  <a:srgbClr val="0000FF"/>
                </a:solidFill>
                <a:latin typeface="Arial" panose="020B0604020202020204" pitchFamily="34" charset="0"/>
              </a:rPr>
              <a:t>Số oát: là công suất định mức. </a:t>
            </a:r>
          </a:p>
        </p:txBody>
      </p:sp>
      <p:sp>
        <p:nvSpPr>
          <p:cNvPr id="84" name="Rectangle 83"/>
          <p:cNvSpPr>
            <a:spLocks noChangeArrowheads="1"/>
          </p:cNvSpPr>
          <p:nvPr/>
        </p:nvSpPr>
        <p:spPr bwMode="auto">
          <a:xfrm>
            <a:off x="908863" y="1767768"/>
            <a:ext cx="639481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buFont typeface="Calibri" panose="020F0502020204030204" pitchFamily="34" charset="0"/>
              <a:buNone/>
            </a:pPr>
            <a:r>
              <a:rPr lang="en-US" altLang="vi-VN" sz="2000" dirty="0">
                <a:solidFill>
                  <a:srgbClr val="0000FF"/>
                </a:solidFill>
                <a:latin typeface="Tahoma" panose="020B0604030504040204" pitchFamily="34" charset="0"/>
                <a:cs typeface="Times New Roman" panose="02020603050405020304" pitchFamily="18" charset="0"/>
              </a:rPr>
              <a:t>2/ Ý nghĩa của số oát trên mỗi dụng cụ điện: </a:t>
            </a:r>
          </a:p>
        </p:txBody>
      </p:sp>
      <p:pic>
        <p:nvPicPr>
          <p:cNvPr id="85" name="Picture 9" descr="qustionmed_w"/>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37733" y="2189834"/>
            <a:ext cx="63817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6" name="Rectangle 16"/>
          <p:cNvSpPr>
            <a:spLocks noChangeArrowheads="1"/>
          </p:cNvSpPr>
          <p:nvPr/>
        </p:nvSpPr>
        <p:spPr bwMode="auto">
          <a:xfrm>
            <a:off x="1080708" y="2156648"/>
            <a:ext cx="556174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000" dirty="0">
                <a:solidFill>
                  <a:srgbClr val="0000FF"/>
                </a:solidFill>
                <a:latin typeface="Arial" panose="020B0604020202020204" pitchFamily="34" charset="0"/>
              </a:rPr>
              <a:t>Cho ta biết mức độ hoạt động của thiết bị điện (khi nó sử dụng đúng hiệu điện thế định mức)</a:t>
            </a:r>
          </a:p>
        </p:txBody>
      </p:sp>
      <p:sp>
        <p:nvSpPr>
          <p:cNvPr id="87" name="Rectangle 61"/>
          <p:cNvSpPr>
            <a:spLocks noChangeArrowheads="1"/>
          </p:cNvSpPr>
          <p:nvPr/>
        </p:nvSpPr>
        <p:spPr bwMode="auto">
          <a:xfrm>
            <a:off x="932728" y="2189834"/>
            <a:ext cx="6466198"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just" eaLnBrk="1" hangingPunct="1">
              <a:spcBef>
                <a:spcPct val="50000"/>
              </a:spcBef>
            </a:pPr>
            <a:r>
              <a:rPr lang="en-US" altLang="vi-VN" sz="2000" b="1" dirty="0">
                <a:solidFill>
                  <a:srgbClr val="FF0000"/>
                </a:solidFill>
              </a:rPr>
              <a:t>Quan sát số ghi trên bóng đèn hình 12.1 và so sánh?</a:t>
            </a:r>
          </a:p>
          <a:p>
            <a:pPr marL="342900" indent="-342900" algn="just" eaLnBrk="1" hangingPunct="1">
              <a:spcBef>
                <a:spcPct val="50000"/>
              </a:spcBef>
              <a:buFontTx/>
              <a:buChar char="-"/>
            </a:pPr>
            <a:r>
              <a:rPr lang="en-US" altLang="vi-VN" sz="2000" dirty="0">
                <a:solidFill>
                  <a:srgbClr val="0000FF"/>
                </a:solidFill>
                <a:latin typeface="Arial" panose="020B0604020202020204" pitchFamily="34" charset="0"/>
              </a:rPr>
              <a:t>Hiệu điện thế định mức bằng nhau</a:t>
            </a:r>
          </a:p>
          <a:p>
            <a:pPr marL="342900" indent="-342900" algn="just" eaLnBrk="1" hangingPunct="1">
              <a:spcBef>
                <a:spcPct val="50000"/>
              </a:spcBef>
              <a:buFontTx/>
              <a:buChar char="-"/>
            </a:pPr>
            <a:r>
              <a:rPr lang="en-US" altLang="vi-VN" sz="2000" dirty="0">
                <a:solidFill>
                  <a:srgbClr val="0000FF"/>
                </a:solidFill>
                <a:latin typeface="Arial" panose="020B0604020202020204" pitchFamily="34" charset="0"/>
              </a:rPr>
              <a:t>công suất định mức: Đ1 &gt; Đ2</a:t>
            </a:r>
          </a:p>
        </p:txBody>
      </p:sp>
    </p:spTree>
    <p:custDataLst>
      <p:tags r:id="rId1"/>
    </p:custDataLst>
    <p:extLst>
      <p:ext uri="{BB962C8B-B14F-4D97-AF65-F5344CB8AC3E}">
        <p14:creationId xmlns:p14="http://schemas.microsoft.com/office/powerpoint/2010/main" val="1096528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87">
                                            <p:txEl>
                                              <p:pRg st="0" end="0"/>
                                            </p:txEl>
                                          </p:spTgt>
                                        </p:tgtEl>
                                        <p:attrNameLst>
                                          <p:attrName>style.visibility</p:attrName>
                                        </p:attrNameLst>
                                      </p:cBhvr>
                                      <p:to>
                                        <p:strVal val="visible"/>
                                      </p:to>
                                    </p:set>
                                    <p:animEffect transition="in" filter="wipe(down)">
                                      <p:cBhvr>
                                        <p:cTn id="7" dur="500"/>
                                        <p:tgtEl>
                                          <p:spTgt spid="87">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85"/>
                                        </p:tgtEl>
                                        <p:attrNameLst>
                                          <p:attrName>style.visibility</p:attrName>
                                        </p:attrNameLst>
                                      </p:cBhvr>
                                      <p:to>
                                        <p:strVal val="visible"/>
                                      </p:to>
                                    </p:set>
                                    <p:animEffect transition="in" filter="barn(inVertical)">
                                      <p:cBhvr>
                                        <p:cTn id="10" dur="500"/>
                                        <p:tgtEl>
                                          <p:spTgt spid="8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87">
                                            <p:txEl>
                                              <p:pRg st="1" end="1"/>
                                            </p:txEl>
                                          </p:spTgt>
                                        </p:tgtEl>
                                        <p:attrNameLst>
                                          <p:attrName>style.visibility</p:attrName>
                                        </p:attrNameLst>
                                      </p:cBhvr>
                                      <p:to>
                                        <p:strVal val="visible"/>
                                      </p:to>
                                    </p:set>
                                    <p:animEffect transition="in" filter="wipe(down)">
                                      <p:cBhvr>
                                        <p:cTn id="15" dur="500"/>
                                        <p:tgtEl>
                                          <p:spTgt spid="87">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87">
                                            <p:txEl>
                                              <p:pRg st="2" end="2"/>
                                            </p:txEl>
                                          </p:spTgt>
                                        </p:tgtEl>
                                        <p:attrNameLst>
                                          <p:attrName>style.visibility</p:attrName>
                                        </p:attrNameLst>
                                      </p:cBhvr>
                                      <p:to>
                                        <p:strVal val="visible"/>
                                      </p:to>
                                    </p:set>
                                    <p:animEffect transition="in" filter="wipe(down)">
                                      <p:cBhvr>
                                        <p:cTn id="20" dur="500"/>
                                        <p:tgtEl>
                                          <p:spTgt spid="87">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69">
                                            <p:txEl>
                                              <p:pRg st="0" end="0"/>
                                            </p:txEl>
                                          </p:spTgt>
                                        </p:tgtEl>
                                        <p:attrNameLst>
                                          <p:attrName>style.visibility</p:attrName>
                                        </p:attrNameLst>
                                      </p:cBhvr>
                                      <p:to>
                                        <p:strVal val="visible"/>
                                      </p:to>
                                    </p:set>
                                    <p:animEffect transition="in" filter="barn(inVertical)">
                                      <p:cBhvr>
                                        <p:cTn id="25" dur="500"/>
                                        <p:tgtEl>
                                          <p:spTgt spid="69">
                                            <p:txEl>
                                              <p:pRg st="0" end="0"/>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69">
                                            <p:txEl>
                                              <p:pRg st="1" end="1"/>
                                            </p:txEl>
                                          </p:spTgt>
                                        </p:tgtEl>
                                        <p:attrNameLst>
                                          <p:attrName>style.visibility</p:attrName>
                                        </p:attrNameLst>
                                      </p:cBhvr>
                                      <p:to>
                                        <p:strVal val="visible"/>
                                      </p:to>
                                    </p:set>
                                    <p:animEffect transition="in" filter="barn(inVertical)">
                                      <p:cBhvr>
                                        <p:cTn id="28" dur="500"/>
                                        <p:tgtEl>
                                          <p:spTgt spid="69">
                                            <p:txEl>
                                              <p:pRg st="1" end="1"/>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69">
                                            <p:txEl>
                                              <p:pRg st="3" end="3"/>
                                            </p:txEl>
                                          </p:spTgt>
                                        </p:tgtEl>
                                        <p:attrNameLst>
                                          <p:attrName>style.visibility</p:attrName>
                                        </p:attrNameLst>
                                      </p:cBhvr>
                                      <p:to>
                                        <p:strVal val="visible"/>
                                      </p:to>
                                    </p:set>
                                    <p:animEffect transition="in" filter="barn(inVertical)">
                                      <p:cBhvr>
                                        <p:cTn id="31" dur="500"/>
                                        <p:tgtEl>
                                          <p:spTgt spid="69">
                                            <p:txEl>
                                              <p:pRg st="3" end="3"/>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69">
                                            <p:txEl>
                                              <p:pRg st="5" end="5"/>
                                            </p:txEl>
                                          </p:spTgt>
                                        </p:tgtEl>
                                        <p:attrNameLst>
                                          <p:attrName>style.visibility</p:attrName>
                                        </p:attrNameLst>
                                      </p:cBhvr>
                                      <p:to>
                                        <p:strVal val="visible"/>
                                      </p:to>
                                    </p:set>
                                    <p:animEffect transition="in" filter="barn(inVertical)">
                                      <p:cBhvr>
                                        <p:cTn id="34" dur="500"/>
                                        <p:tgtEl>
                                          <p:spTgt spid="69">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fade">
                                      <p:cBhvr>
                                        <p:cTn id="39" dur="1000"/>
                                        <p:tgtEl>
                                          <p:spTgt spid="21"/>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50"/>
                                        </p:tgtEl>
                                        <p:attrNameLst>
                                          <p:attrName>style.visibility</p:attrName>
                                        </p:attrNameLst>
                                      </p:cBhvr>
                                      <p:to>
                                        <p:strVal val="visible"/>
                                      </p:to>
                                    </p:set>
                                    <p:animEffect transition="in" filter="barn(inVertical)">
                                      <p:cBhvr>
                                        <p:cTn id="42" dur="500"/>
                                        <p:tgtEl>
                                          <p:spTgt spid="50"/>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58"/>
                                        </p:tgtEl>
                                        <p:attrNameLst>
                                          <p:attrName>style.visibility</p:attrName>
                                        </p:attrNameLst>
                                      </p:cBhvr>
                                      <p:to>
                                        <p:strVal val="visible"/>
                                      </p:to>
                                    </p:set>
                                    <p:animEffect transition="in" filter="wipe(down)">
                                      <p:cBhvr>
                                        <p:cTn id="45" dur="500"/>
                                        <p:tgtEl>
                                          <p:spTgt spid="58"/>
                                        </p:tgtEl>
                                      </p:cBhvr>
                                    </p:animEffect>
                                  </p:childTnLst>
                                </p:cTn>
                              </p:par>
                              <p:par>
                                <p:cTn id="46" presetID="22" presetClass="entr" presetSubtype="4" fill="hold" nodeType="withEffect">
                                  <p:stCondLst>
                                    <p:cond delay="0"/>
                                  </p:stCondLst>
                                  <p:childTnLst>
                                    <p:set>
                                      <p:cBhvr>
                                        <p:cTn id="47" dur="1" fill="hold">
                                          <p:stCondLst>
                                            <p:cond delay="0"/>
                                          </p:stCondLst>
                                        </p:cTn>
                                        <p:tgtEl>
                                          <p:spTgt spid="51"/>
                                        </p:tgtEl>
                                        <p:attrNameLst>
                                          <p:attrName>style.visibility</p:attrName>
                                        </p:attrNameLst>
                                      </p:cBhvr>
                                      <p:to>
                                        <p:strVal val="visible"/>
                                      </p:to>
                                    </p:set>
                                    <p:animEffect transition="in" filter="wipe(down)">
                                      <p:cBhvr>
                                        <p:cTn id="48" dur="500"/>
                                        <p:tgtEl>
                                          <p:spTgt spid="51"/>
                                        </p:tgtEl>
                                      </p:cBhvr>
                                    </p:animEffect>
                                  </p:childTnLst>
                                </p:cTn>
                              </p:par>
                              <p:par>
                                <p:cTn id="49" presetID="22" presetClass="entr" presetSubtype="4" fill="hold"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wipe(down)">
                                      <p:cBhvr>
                                        <p:cTn id="51" dur="500"/>
                                        <p:tgtEl>
                                          <p:spTgt spid="60"/>
                                        </p:tgtEl>
                                      </p:cBhvr>
                                    </p:animEffect>
                                  </p:childTnLst>
                                </p:cTn>
                              </p:par>
                            </p:childTnLst>
                          </p:cTn>
                        </p:par>
                        <p:par>
                          <p:cTn id="52" fill="hold">
                            <p:stCondLst>
                              <p:cond delay="1000"/>
                            </p:stCondLst>
                            <p:childTnLst>
                              <p:par>
                                <p:cTn id="53" presetID="10" presetClass="exit" presetSubtype="0" fill="hold" nodeType="afterEffect">
                                  <p:stCondLst>
                                    <p:cond delay="0"/>
                                  </p:stCondLst>
                                  <p:childTnLst>
                                    <p:animEffect transition="out" filter="fade">
                                      <p:cBhvr>
                                        <p:cTn id="54" dur="1000"/>
                                        <p:tgtEl>
                                          <p:spTgt spid="25"/>
                                        </p:tgtEl>
                                      </p:cBhvr>
                                    </p:animEffect>
                                    <p:set>
                                      <p:cBhvr>
                                        <p:cTn id="55" dur="1" fill="hold">
                                          <p:stCondLst>
                                            <p:cond delay="999"/>
                                          </p:stCondLst>
                                        </p:cTn>
                                        <p:tgtEl>
                                          <p:spTgt spid="25"/>
                                        </p:tgtEl>
                                        <p:attrNameLst>
                                          <p:attrName>style.visibility</p:attrName>
                                        </p:attrNameLst>
                                      </p:cBhvr>
                                      <p:to>
                                        <p:strVal val="hidden"/>
                                      </p:to>
                                    </p:set>
                                  </p:childTnLst>
                                </p:cTn>
                              </p:par>
                              <p:par>
                                <p:cTn id="56" presetID="55" presetClass="entr" presetSubtype="0" fill="hold" grpId="0" nodeType="withEffect">
                                  <p:stCondLst>
                                    <p:cond delay="0"/>
                                  </p:stCondLst>
                                  <p:childTnLst>
                                    <p:set>
                                      <p:cBhvr>
                                        <p:cTn id="57" dur="1" fill="hold">
                                          <p:stCondLst>
                                            <p:cond delay="0"/>
                                          </p:stCondLst>
                                        </p:cTn>
                                        <p:tgtEl>
                                          <p:spTgt spid="41"/>
                                        </p:tgtEl>
                                        <p:attrNameLst>
                                          <p:attrName>style.visibility</p:attrName>
                                        </p:attrNameLst>
                                      </p:cBhvr>
                                      <p:to>
                                        <p:strVal val="visible"/>
                                      </p:to>
                                    </p:set>
                                    <p:anim calcmode="lin" valueType="num">
                                      <p:cBhvr>
                                        <p:cTn id="58" dur="1000" fill="hold"/>
                                        <p:tgtEl>
                                          <p:spTgt spid="41"/>
                                        </p:tgtEl>
                                        <p:attrNameLst>
                                          <p:attrName>ppt_w</p:attrName>
                                        </p:attrNameLst>
                                      </p:cBhvr>
                                      <p:tavLst>
                                        <p:tav tm="0">
                                          <p:val>
                                            <p:strVal val="#ppt_w*0.70"/>
                                          </p:val>
                                        </p:tav>
                                        <p:tav tm="100000">
                                          <p:val>
                                            <p:strVal val="#ppt_w"/>
                                          </p:val>
                                        </p:tav>
                                      </p:tavLst>
                                    </p:anim>
                                    <p:anim calcmode="lin" valueType="num">
                                      <p:cBhvr>
                                        <p:cTn id="59" dur="1000" fill="hold"/>
                                        <p:tgtEl>
                                          <p:spTgt spid="41"/>
                                        </p:tgtEl>
                                        <p:attrNameLst>
                                          <p:attrName>ppt_h</p:attrName>
                                        </p:attrNameLst>
                                      </p:cBhvr>
                                      <p:tavLst>
                                        <p:tav tm="0">
                                          <p:val>
                                            <p:strVal val="#ppt_h"/>
                                          </p:val>
                                        </p:tav>
                                        <p:tav tm="100000">
                                          <p:val>
                                            <p:strVal val="#ppt_h"/>
                                          </p:val>
                                        </p:tav>
                                      </p:tavLst>
                                    </p:anim>
                                    <p:animEffect transition="in" filter="fade">
                                      <p:cBhvr>
                                        <p:cTn id="60" dur="1000"/>
                                        <p:tgtEl>
                                          <p:spTgt spid="41"/>
                                        </p:tgtEl>
                                      </p:cBhvr>
                                    </p:animEffect>
                                  </p:childTnLst>
                                </p:cTn>
                              </p:par>
                              <p:par>
                                <p:cTn id="61" presetID="10" presetClass="entr" presetSubtype="0" fill="hold" nodeType="with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fade">
                                      <p:cBhvr>
                                        <p:cTn id="63" dur="1000"/>
                                        <p:tgtEl>
                                          <p:spTgt spid="24"/>
                                        </p:tgtEl>
                                      </p:cBhvr>
                                    </p:animEffect>
                                  </p:childTnLst>
                                </p:cTn>
                              </p:par>
                            </p:childTnLst>
                          </p:cTn>
                        </p:par>
                        <p:par>
                          <p:cTn id="64" fill="hold">
                            <p:stCondLst>
                              <p:cond delay="2000"/>
                            </p:stCondLst>
                            <p:childTnLst>
                              <p:par>
                                <p:cTn id="65" presetID="10" presetClass="exit" presetSubtype="0" fill="hold" nodeType="afterEffect">
                                  <p:stCondLst>
                                    <p:cond delay="0"/>
                                  </p:stCondLst>
                                  <p:childTnLst>
                                    <p:animEffect transition="out" filter="fade">
                                      <p:cBhvr>
                                        <p:cTn id="66" dur="1000"/>
                                        <p:tgtEl>
                                          <p:spTgt spid="67"/>
                                        </p:tgtEl>
                                      </p:cBhvr>
                                    </p:animEffect>
                                    <p:set>
                                      <p:cBhvr>
                                        <p:cTn id="67" dur="1" fill="hold">
                                          <p:stCondLst>
                                            <p:cond delay="999"/>
                                          </p:stCondLst>
                                        </p:cTn>
                                        <p:tgtEl>
                                          <p:spTgt spid="67"/>
                                        </p:tgtEl>
                                        <p:attrNameLst>
                                          <p:attrName>style.visibility</p:attrName>
                                        </p:attrNameLst>
                                      </p:cBhvr>
                                      <p:to>
                                        <p:strVal val="hidden"/>
                                      </p:to>
                                    </p:set>
                                  </p:childTnLst>
                                </p:cTn>
                              </p:par>
                            </p:childTnLst>
                          </p:cTn>
                        </p:par>
                        <p:par>
                          <p:cTn id="68" fill="hold">
                            <p:stCondLst>
                              <p:cond delay="3000"/>
                            </p:stCondLst>
                            <p:childTnLst>
                              <p:par>
                                <p:cTn id="69" presetID="10" presetClass="exit" presetSubtype="0" fill="hold" nodeType="afterEffect">
                                  <p:stCondLst>
                                    <p:cond delay="0"/>
                                  </p:stCondLst>
                                  <p:childTnLst>
                                    <p:animEffect transition="out" filter="fade">
                                      <p:cBhvr>
                                        <p:cTn id="70" dur="1000"/>
                                        <p:tgtEl>
                                          <p:spTgt spid="26"/>
                                        </p:tgtEl>
                                      </p:cBhvr>
                                    </p:animEffect>
                                    <p:set>
                                      <p:cBhvr>
                                        <p:cTn id="71" dur="1" fill="hold">
                                          <p:stCondLst>
                                            <p:cond delay="999"/>
                                          </p:stCondLst>
                                        </p:cTn>
                                        <p:tgtEl>
                                          <p:spTgt spid="26"/>
                                        </p:tgtEl>
                                        <p:attrNameLst>
                                          <p:attrName>style.visibility</p:attrName>
                                        </p:attrNameLst>
                                      </p:cBhvr>
                                      <p:to>
                                        <p:strVal val="hidden"/>
                                      </p:to>
                                    </p:set>
                                  </p:childTnLst>
                                </p:cTn>
                              </p:par>
                              <p:par>
                                <p:cTn id="72" presetID="55" presetClass="entr" presetSubtype="0" fill="hold" nodeType="withEffect">
                                  <p:stCondLst>
                                    <p:cond delay="0"/>
                                  </p:stCondLst>
                                  <p:childTnLst>
                                    <p:set>
                                      <p:cBhvr>
                                        <p:cTn id="73" dur="1" fill="hold">
                                          <p:stCondLst>
                                            <p:cond delay="0"/>
                                          </p:stCondLst>
                                        </p:cTn>
                                        <p:tgtEl>
                                          <p:spTgt spid="49"/>
                                        </p:tgtEl>
                                        <p:attrNameLst>
                                          <p:attrName>style.visibility</p:attrName>
                                        </p:attrNameLst>
                                      </p:cBhvr>
                                      <p:to>
                                        <p:strVal val="visible"/>
                                      </p:to>
                                    </p:set>
                                    <p:anim calcmode="lin" valueType="num">
                                      <p:cBhvr>
                                        <p:cTn id="74" dur="1000" fill="hold"/>
                                        <p:tgtEl>
                                          <p:spTgt spid="49"/>
                                        </p:tgtEl>
                                        <p:attrNameLst>
                                          <p:attrName>ppt_w</p:attrName>
                                        </p:attrNameLst>
                                      </p:cBhvr>
                                      <p:tavLst>
                                        <p:tav tm="0">
                                          <p:val>
                                            <p:strVal val="#ppt_w*0.70"/>
                                          </p:val>
                                        </p:tav>
                                        <p:tav tm="100000">
                                          <p:val>
                                            <p:strVal val="#ppt_w"/>
                                          </p:val>
                                        </p:tav>
                                      </p:tavLst>
                                    </p:anim>
                                    <p:anim calcmode="lin" valueType="num">
                                      <p:cBhvr>
                                        <p:cTn id="75" dur="1000" fill="hold"/>
                                        <p:tgtEl>
                                          <p:spTgt spid="49"/>
                                        </p:tgtEl>
                                        <p:attrNameLst>
                                          <p:attrName>ppt_h</p:attrName>
                                        </p:attrNameLst>
                                      </p:cBhvr>
                                      <p:tavLst>
                                        <p:tav tm="0">
                                          <p:val>
                                            <p:strVal val="#ppt_h"/>
                                          </p:val>
                                        </p:tav>
                                        <p:tav tm="100000">
                                          <p:val>
                                            <p:strVal val="#ppt_h"/>
                                          </p:val>
                                        </p:tav>
                                      </p:tavLst>
                                    </p:anim>
                                    <p:animEffect transition="in" filter="fade">
                                      <p:cBhvr>
                                        <p:cTn id="76" dur="1000"/>
                                        <p:tgtEl>
                                          <p:spTgt spid="49"/>
                                        </p:tgtEl>
                                      </p:cBhvr>
                                    </p:animEffect>
                                  </p:childTnLst>
                                </p:cTn>
                              </p:par>
                            </p:childTnLst>
                          </p:cTn>
                        </p:par>
                      </p:childTnLst>
                    </p:cTn>
                  </p:par>
                  <p:par>
                    <p:cTn id="77" fill="hold">
                      <p:stCondLst>
                        <p:cond delay="indefinite"/>
                      </p:stCondLst>
                      <p:childTnLst>
                        <p:par>
                          <p:cTn id="78" fill="hold">
                            <p:stCondLst>
                              <p:cond delay="0"/>
                            </p:stCondLst>
                            <p:childTnLst>
                              <p:par>
                                <p:cTn id="79" presetID="16" presetClass="entr" presetSubtype="21" fill="hold" nodeType="clickEffect">
                                  <p:stCondLst>
                                    <p:cond delay="0"/>
                                  </p:stCondLst>
                                  <p:childTnLst>
                                    <p:set>
                                      <p:cBhvr>
                                        <p:cTn id="80" dur="1" fill="hold">
                                          <p:stCondLst>
                                            <p:cond delay="0"/>
                                          </p:stCondLst>
                                        </p:cTn>
                                        <p:tgtEl>
                                          <p:spTgt spid="69">
                                            <p:txEl>
                                              <p:pRg st="2" end="2"/>
                                            </p:txEl>
                                          </p:spTgt>
                                        </p:tgtEl>
                                        <p:attrNameLst>
                                          <p:attrName>style.visibility</p:attrName>
                                        </p:attrNameLst>
                                      </p:cBhvr>
                                      <p:to>
                                        <p:strVal val="visible"/>
                                      </p:to>
                                    </p:set>
                                    <p:animEffect transition="in" filter="barn(inVertical)">
                                      <p:cBhvr>
                                        <p:cTn id="81" dur="500"/>
                                        <p:tgtEl>
                                          <p:spTgt spid="69">
                                            <p:txEl>
                                              <p:pRg st="2" end="2"/>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16" presetClass="entr" presetSubtype="21" fill="hold" nodeType="clickEffect">
                                  <p:stCondLst>
                                    <p:cond delay="0"/>
                                  </p:stCondLst>
                                  <p:childTnLst>
                                    <p:set>
                                      <p:cBhvr>
                                        <p:cTn id="85" dur="1" fill="hold">
                                          <p:stCondLst>
                                            <p:cond delay="0"/>
                                          </p:stCondLst>
                                        </p:cTn>
                                        <p:tgtEl>
                                          <p:spTgt spid="69">
                                            <p:txEl>
                                              <p:pRg st="4" end="4"/>
                                            </p:txEl>
                                          </p:spTgt>
                                        </p:tgtEl>
                                        <p:attrNameLst>
                                          <p:attrName>style.visibility</p:attrName>
                                        </p:attrNameLst>
                                      </p:cBhvr>
                                      <p:to>
                                        <p:strVal val="visible"/>
                                      </p:to>
                                    </p:set>
                                    <p:animEffect transition="in" filter="barn(inVertical)">
                                      <p:cBhvr>
                                        <p:cTn id="86" dur="500"/>
                                        <p:tgtEl>
                                          <p:spTgt spid="69">
                                            <p:txEl>
                                              <p:pRg st="4" end="4"/>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nodeType="clickEffect">
                                  <p:stCondLst>
                                    <p:cond delay="0"/>
                                  </p:stCondLst>
                                  <p:childTnLst>
                                    <p:set>
                                      <p:cBhvr>
                                        <p:cTn id="90" dur="1" fill="hold">
                                          <p:stCondLst>
                                            <p:cond delay="0"/>
                                          </p:stCondLst>
                                        </p:cTn>
                                        <p:tgtEl>
                                          <p:spTgt spid="69">
                                            <p:txEl>
                                              <p:pRg st="6" end="6"/>
                                            </p:txEl>
                                          </p:spTgt>
                                        </p:tgtEl>
                                        <p:attrNameLst>
                                          <p:attrName>style.visibility</p:attrName>
                                        </p:attrNameLst>
                                      </p:cBhvr>
                                      <p:to>
                                        <p:strVal val="visible"/>
                                      </p:to>
                                    </p:set>
                                    <p:animEffect transition="in" filter="barn(inVertical)">
                                      <p:cBhvr>
                                        <p:cTn id="91" dur="500"/>
                                        <p:tgtEl>
                                          <p:spTgt spid="69">
                                            <p:txEl>
                                              <p:pRg st="6" end="6"/>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16" presetClass="entr" presetSubtype="21" fill="hold" grpId="0" nodeType="clickEffect">
                                  <p:stCondLst>
                                    <p:cond delay="0"/>
                                  </p:stCondLst>
                                  <p:childTnLst>
                                    <p:set>
                                      <p:cBhvr>
                                        <p:cTn id="95" dur="1" fill="hold">
                                          <p:stCondLst>
                                            <p:cond delay="0"/>
                                          </p:stCondLst>
                                        </p:cTn>
                                        <p:tgtEl>
                                          <p:spTgt spid="86"/>
                                        </p:tgtEl>
                                        <p:attrNameLst>
                                          <p:attrName>style.visibility</p:attrName>
                                        </p:attrNameLst>
                                      </p:cBhvr>
                                      <p:to>
                                        <p:strVal val="visible"/>
                                      </p:to>
                                    </p:set>
                                    <p:animEffect transition="in" filter="barn(inVertical)">
                                      <p:cBhvr>
                                        <p:cTn id="96" dur="500"/>
                                        <p:tgtEl>
                                          <p:spTgt spid="86"/>
                                        </p:tgtEl>
                                      </p:cBhvr>
                                    </p:animEffect>
                                  </p:childTnLst>
                                </p:cTn>
                              </p:par>
                              <p:par>
                                <p:cTn id="97" presetID="1" presetClass="exit" presetSubtype="0" fill="hold" grpId="0" nodeType="withEffect">
                                  <p:stCondLst>
                                    <p:cond delay="0"/>
                                  </p:stCondLst>
                                  <p:childTnLst>
                                    <p:set>
                                      <p:cBhvr>
                                        <p:cTn id="98" dur="1" fill="hold">
                                          <p:stCondLst>
                                            <p:cond delay="0"/>
                                          </p:stCondLst>
                                        </p:cTn>
                                        <p:tgtEl>
                                          <p:spTgt spid="87">
                                            <p:txEl>
                                              <p:pRg st="0" end="0"/>
                                            </p:txEl>
                                          </p:spTgt>
                                        </p:tgtEl>
                                        <p:attrNameLst>
                                          <p:attrName>style.visibility</p:attrName>
                                        </p:attrNameLst>
                                      </p:cBhvr>
                                      <p:to>
                                        <p:strVal val="hidden"/>
                                      </p:to>
                                    </p:set>
                                  </p:childTnLst>
                                </p:cTn>
                              </p:par>
                              <p:par>
                                <p:cTn id="99" presetID="1" presetClass="exit" presetSubtype="0" fill="hold" grpId="0" nodeType="withEffect">
                                  <p:stCondLst>
                                    <p:cond delay="0"/>
                                  </p:stCondLst>
                                  <p:childTnLst>
                                    <p:set>
                                      <p:cBhvr>
                                        <p:cTn id="100" dur="1" fill="hold">
                                          <p:stCondLst>
                                            <p:cond delay="0"/>
                                          </p:stCondLst>
                                        </p:cTn>
                                        <p:tgtEl>
                                          <p:spTgt spid="87">
                                            <p:txEl>
                                              <p:pRg st="1" end="1"/>
                                            </p:txEl>
                                          </p:spTgt>
                                        </p:tgtEl>
                                        <p:attrNameLst>
                                          <p:attrName>style.visibility</p:attrName>
                                        </p:attrNameLst>
                                      </p:cBhvr>
                                      <p:to>
                                        <p:strVal val="hidden"/>
                                      </p:to>
                                    </p:set>
                                  </p:childTnLst>
                                </p:cTn>
                              </p:par>
                              <p:par>
                                <p:cTn id="101" presetID="1" presetClass="exit" presetSubtype="0" fill="hold" grpId="0" nodeType="withEffect">
                                  <p:stCondLst>
                                    <p:cond delay="0"/>
                                  </p:stCondLst>
                                  <p:childTnLst>
                                    <p:set>
                                      <p:cBhvr>
                                        <p:cTn id="102" dur="1" fill="hold">
                                          <p:stCondLst>
                                            <p:cond delay="0"/>
                                          </p:stCondLst>
                                        </p:cTn>
                                        <p:tgtEl>
                                          <p:spTgt spid="87">
                                            <p:txEl>
                                              <p:pRg st="2" end="2"/>
                                            </p:txEl>
                                          </p:spTgt>
                                        </p:tgtEl>
                                        <p:attrNameLst>
                                          <p:attrName>style.visibility</p:attrName>
                                        </p:attrNameLst>
                                      </p:cBhvr>
                                      <p:to>
                                        <p:strVal val="hidden"/>
                                      </p:to>
                                    </p:set>
                                  </p:childTnLst>
                                </p:cTn>
                              </p:par>
                              <p:par>
                                <p:cTn id="103" presetID="1" presetClass="exit" presetSubtype="0" fill="hold" grpId="0" nodeType="withEffect">
                                  <p:stCondLst>
                                    <p:cond delay="0"/>
                                  </p:stCondLst>
                                  <p:childTnLst>
                                    <p:set>
                                      <p:cBhvr>
                                        <p:cTn id="104" dur="1" fill="hold">
                                          <p:stCondLst>
                                            <p:cond delay="0"/>
                                          </p:stCondLst>
                                        </p:cTn>
                                        <p:tgtEl>
                                          <p:spTgt spid="69">
                                            <p:txEl>
                                              <p:pRg st="0" end="0"/>
                                            </p:txEl>
                                          </p:spTgt>
                                        </p:tgtEl>
                                        <p:attrNameLst>
                                          <p:attrName>style.visibility</p:attrName>
                                        </p:attrNameLst>
                                      </p:cBhvr>
                                      <p:to>
                                        <p:strVal val="hidden"/>
                                      </p:to>
                                    </p:set>
                                  </p:childTnLst>
                                </p:cTn>
                              </p:par>
                              <p:par>
                                <p:cTn id="105" presetID="1" presetClass="exit" presetSubtype="0" fill="hold" grpId="0" nodeType="withEffect">
                                  <p:stCondLst>
                                    <p:cond delay="0"/>
                                  </p:stCondLst>
                                  <p:childTnLst>
                                    <p:set>
                                      <p:cBhvr>
                                        <p:cTn id="106" dur="1" fill="hold">
                                          <p:stCondLst>
                                            <p:cond delay="0"/>
                                          </p:stCondLst>
                                        </p:cTn>
                                        <p:tgtEl>
                                          <p:spTgt spid="69">
                                            <p:txEl>
                                              <p:pRg st="1" end="1"/>
                                            </p:txEl>
                                          </p:spTgt>
                                        </p:tgtEl>
                                        <p:attrNameLst>
                                          <p:attrName>style.visibility</p:attrName>
                                        </p:attrNameLst>
                                      </p:cBhvr>
                                      <p:to>
                                        <p:strVal val="hidden"/>
                                      </p:to>
                                    </p:set>
                                  </p:childTnLst>
                                </p:cTn>
                              </p:par>
                              <p:par>
                                <p:cTn id="107" presetID="1" presetClass="exit" presetSubtype="0" fill="hold" grpId="0" nodeType="withEffect">
                                  <p:stCondLst>
                                    <p:cond delay="0"/>
                                  </p:stCondLst>
                                  <p:childTnLst>
                                    <p:set>
                                      <p:cBhvr>
                                        <p:cTn id="108" dur="1" fill="hold">
                                          <p:stCondLst>
                                            <p:cond delay="0"/>
                                          </p:stCondLst>
                                        </p:cTn>
                                        <p:tgtEl>
                                          <p:spTgt spid="69">
                                            <p:txEl>
                                              <p:pRg st="2" end="2"/>
                                            </p:txEl>
                                          </p:spTgt>
                                        </p:tgtEl>
                                        <p:attrNameLst>
                                          <p:attrName>style.visibility</p:attrName>
                                        </p:attrNameLst>
                                      </p:cBhvr>
                                      <p:to>
                                        <p:strVal val="hidden"/>
                                      </p:to>
                                    </p:set>
                                  </p:childTnLst>
                                </p:cTn>
                              </p:par>
                              <p:par>
                                <p:cTn id="109" presetID="1" presetClass="exit" presetSubtype="0" fill="hold" grpId="0" nodeType="withEffect">
                                  <p:stCondLst>
                                    <p:cond delay="0"/>
                                  </p:stCondLst>
                                  <p:childTnLst>
                                    <p:set>
                                      <p:cBhvr>
                                        <p:cTn id="110" dur="1" fill="hold">
                                          <p:stCondLst>
                                            <p:cond delay="0"/>
                                          </p:stCondLst>
                                        </p:cTn>
                                        <p:tgtEl>
                                          <p:spTgt spid="69">
                                            <p:txEl>
                                              <p:pRg st="3" end="3"/>
                                            </p:txEl>
                                          </p:spTgt>
                                        </p:tgtEl>
                                        <p:attrNameLst>
                                          <p:attrName>style.visibility</p:attrName>
                                        </p:attrNameLst>
                                      </p:cBhvr>
                                      <p:to>
                                        <p:strVal val="hidden"/>
                                      </p:to>
                                    </p:set>
                                  </p:childTnLst>
                                </p:cTn>
                              </p:par>
                              <p:par>
                                <p:cTn id="111" presetID="1" presetClass="exit" presetSubtype="0" fill="hold" grpId="0" nodeType="withEffect">
                                  <p:stCondLst>
                                    <p:cond delay="0"/>
                                  </p:stCondLst>
                                  <p:childTnLst>
                                    <p:set>
                                      <p:cBhvr>
                                        <p:cTn id="112" dur="1" fill="hold">
                                          <p:stCondLst>
                                            <p:cond delay="0"/>
                                          </p:stCondLst>
                                        </p:cTn>
                                        <p:tgtEl>
                                          <p:spTgt spid="69">
                                            <p:txEl>
                                              <p:pRg st="4" end="4"/>
                                            </p:txEl>
                                          </p:spTgt>
                                        </p:tgtEl>
                                        <p:attrNameLst>
                                          <p:attrName>style.visibility</p:attrName>
                                        </p:attrNameLst>
                                      </p:cBhvr>
                                      <p:to>
                                        <p:strVal val="hidden"/>
                                      </p:to>
                                    </p:set>
                                  </p:childTnLst>
                                </p:cTn>
                              </p:par>
                              <p:par>
                                <p:cTn id="113" presetID="1" presetClass="exit" presetSubtype="0" fill="hold" grpId="0" nodeType="withEffect">
                                  <p:stCondLst>
                                    <p:cond delay="0"/>
                                  </p:stCondLst>
                                  <p:childTnLst>
                                    <p:set>
                                      <p:cBhvr>
                                        <p:cTn id="114" dur="1" fill="hold">
                                          <p:stCondLst>
                                            <p:cond delay="0"/>
                                          </p:stCondLst>
                                        </p:cTn>
                                        <p:tgtEl>
                                          <p:spTgt spid="69">
                                            <p:txEl>
                                              <p:pRg st="5" end="5"/>
                                            </p:txEl>
                                          </p:spTgt>
                                        </p:tgtEl>
                                        <p:attrNameLst>
                                          <p:attrName>style.visibility</p:attrName>
                                        </p:attrNameLst>
                                      </p:cBhvr>
                                      <p:to>
                                        <p:strVal val="hidden"/>
                                      </p:to>
                                    </p:set>
                                  </p:childTnLst>
                                </p:cTn>
                              </p:par>
                              <p:par>
                                <p:cTn id="115" presetID="1" presetClass="exit" presetSubtype="0" fill="hold" grpId="0" nodeType="withEffect">
                                  <p:stCondLst>
                                    <p:cond delay="0"/>
                                  </p:stCondLst>
                                  <p:childTnLst>
                                    <p:set>
                                      <p:cBhvr>
                                        <p:cTn id="116" dur="1" fill="hold">
                                          <p:stCondLst>
                                            <p:cond delay="0"/>
                                          </p:stCondLst>
                                        </p:cTn>
                                        <p:tgtEl>
                                          <p:spTgt spid="69">
                                            <p:txEl>
                                              <p:pRg st="6" end="6"/>
                                            </p:txEl>
                                          </p:spTgt>
                                        </p:tgtEl>
                                        <p:attrNameLst>
                                          <p:attrName>style.visibility</p:attrName>
                                        </p:attrNameLst>
                                      </p:cBhvr>
                                      <p:to>
                                        <p:strVal val="hidden"/>
                                      </p:to>
                                    </p:set>
                                  </p:childTnLst>
                                </p:cTn>
                              </p:par>
                              <p:par>
                                <p:cTn id="117" presetID="1" presetClass="exit" presetSubtype="0" fill="hold" nodeType="withEffect">
                                  <p:stCondLst>
                                    <p:cond delay="0"/>
                                  </p:stCondLst>
                                  <p:childTnLst>
                                    <p:set>
                                      <p:cBhvr>
                                        <p:cTn id="118" dur="1" fill="hold">
                                          <p:stCondLst>
                                            <p:cond delay="0"/>
                                          </p:stCondLst>
                                        </p:cTn>
                                        <p:tgtEl>
                                          <p:spTgt spid="8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50" grpId="0"/>
      <p:bldP spid="58" grpId="0"/>
      <p:bldP spid="69" grpId="0" build="allAtOnce"/>
      <p:bldP spid="86" grpId="0"/>
      <p:bldP spid="87"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graphicFrame>
        <p:nvGraphicFramePr>
          <p:cNvPr id="469037" name="Group 45"/>
          <p:cNvGraphicFramePr>
            <a:graphicFrameLocks noGrp="1"/>
          </p:cNvGraphicFramePr>
          <p:nvPr>
            <p:extLst>
              <p:ext uri="{D42A27DB-BD31-4B8C-83A1-F6EECF244321}">
                <p14:modId xmlns:p14="http://schemas.microsoft.com/office/powerpoint/2010/main" val="3375268995"/>
              </p:ext>
            </p:extLst>
          </p:nvPr>
        </p:nvGraphicFramePr>
        <p:xfrm>
          <a:off x="3357770" y="1444488"/>
          <a:ext cx="6427305" cy="4192241"/>
        </p:xfrm>
        <a:graphic>
          <a:graphicData uri="http://schemas.openxmlformats.org/drawingml/2006/table">
            <a:tbl>
              <a:tblPr/>
              <a:tblGrid>
                <a:gridCol w="3471157">
                  <a:extLst>
                    <a:ext uri="{9D8B030D-6E8A-4147-A177-3AD203B41FA5}">
                      <a16:colId xmlns:a16="http://schemas.microsoft.com/office/drawing/2014/main" val="20000"/>
                    </a:ext>
                  </a:extLst>
                </a:gridCol>
                <a:gridCol w="2956148">
                  <a:extLst>
                    <a:ext uri="{9D8B030D-6E8A-4147-A177-3AD203B41FA5}">
                      <a16:colId xmlns:a16="http://schemas.microsoft.com/office/drawing/2014/main" val="20001"/>
                    </a:ext>
                  </a:extLst>
                </a:gridCol>
              </a:tblGrid>
              <a:tr h="767575">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err="1">
                          <a:ln>
                            <a:noFill/>
                          </a:ln>
                          <a:solidFill>
                            <a:srgbClr val="000066"/>
                          </a:solidFill>
                          <a:effectLst/>
                          <a:latin typeface="Times New Roman" pitchFamily="18" charset="0"/>
                        </a:rPr>
                        <a:t>Dụng</a:t>
                      </a:r>
                      <a:r>
                        <a:rPr kumimoji="0" lang="en-US" sz="2000" b="1" i="0" u="none" strike="noStrike" cap="none" normalizeH="0" baseline="0" dirty="0">
                          <a:ln>
                            <a:noFill/>
                          </a:ln>
                          <a:solidFill>
                            <a:srgbClr val="000066"/>
                          </a:solidFill>
                          <a:effectLst/>
                          <a:latin typeface="Times New Roman" pitchFamily="18" charset="0"/>
                        </a:rPr>
                        <a:t> </a:t>
                      </a:r>
                      <a:r>
                        <a:rPr kumimoji="0" lang="en-US" sz="2000" b="1" i="0" u="none" strike="noStrike" cap="none" normalizeH="0" baseline="0" dirty="0" err="1">
                          <a:ln>
                            <a:noFill/>
                          </a:ln>
                          <a:solidFill>
                            <a:srgbClr val="000066"/>
                          </a:solidFill>
                          <a:effectLst/>
                          <a:latin typeface="Times New Roman" pitchFamily="18" charset="0"/>
                        </a:rPr>
                        <a:t>cụ</a:t>
                      </a:r>
                      <a:r>
                        <a:rPr kumimoji="0" lang="en-US" sz="2000" b="1" i="0" u="none" strike="noStrike" cap="none" normalizeH="0" baseline="0" dirty="0">
                          <a:ln>
                            <a:noFill/>
                          </a:ln>
                          <a:solidFill>
                            <a:srgbClr val="000066"/>
                          </a:solidFill>
                          <a:effectLst/>
                          <a:latin typeface="Times New Roman" pitchFamily="18" charset="0"/>
                        </a:rPr>
                        <a:t> </a:t>
                      </a:r>
                      <a:r>
                        <a:rPr kumimoji="0" lang="en-US" sz="2000" b="1" i="0" u="none" strike="noStrike" cap="none" normalizeH="0" baseline="0" dirty="0" err="1">
                          <a:ln>
                            <a:noFill/>
                          </a:ln>
                          <a:solidFill>
                            <a:srgbClr val="000066"/>
                          </a:solidFill>
                          <a:effectLst/>
                          <a:latin typeface="Times New Roman" pitchFamily="18" charset="0"/>
                        </a:rPr>
                        <a:t>điện</a:t>
                      </a:r>
                      <a:endParaRPr kumimoji="0" lang="en-US" sz="2000" b="1" i="0" u="none" strike="noStrike" cap="none" normalizeH="0" baseline="0" dirty="0">
                        <a:ln>
                          <a:noFill/>
                        </a:ln>
                        <a:solidFill>
                          <a:srgbClr val="000066"/>
                        </a:solidFill>
                        <a:effectLst/>
                        <a:latin typeface="Times New Roman" pitchFamily="18" charset="0"/>
                      </a:endParaRP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a:ln>
                            <a:noFill/>
                          </a:ln>
                          <a:solidFill>
                            <a:srgbClr val="000066"/>
                          </a:solidFill>
                          <a:effectLst/>
                          <a:latin typeface="Times New Roman" pitchFamily="18" charset="0"/>
                        </a:rPr>
                        <a:t>Công suất (W)</a:t>
                      </a: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542101">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a:ln>
                            <a:noFill/>
                          </a:ln>
                          <a:solidFill>
                            <a:srgbClr val="333300"/>
                          </a:solidFill>
                          <a:effectLst/>
                          <a:latin typeface="Times New Roman" pitchFamily="18" charset="0"/>
                        </a:rPr>
                        <a:t>Bóng đèn pin</a:t>
                      </a: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a:ln>
                            <a:noFill/>
                          </a:ln>
                          <a:solidFill>
                            <a:srgbClr val="333300"/>
                          </a:solidFill>
                          <a:effectLst/>
                          <a:latin typeface="Times New Roman" pitchFamily="18" charset="0"/>
                        </a:rPr>
                        <a:t>1</a:t>
                      </a: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70617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a:ln>
                            <a:noFill/>
                          </a:ln>
                          <a:solidFill>
                            <a:srgbClr val="333300"/>
                          </a:solidFill>
                          <a:effectLst/>
                          <a:latin typeface="Times New Roman" pitchFamily="18" charset="0"/>
                        </a:rPr>
                        <a:t>Bóng đèn thắp sáng ở gia đình</a:t>
                      </a: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a:ln>
                            <a:noFill/>
                          </a:ln>
                          <a:solidFill>
                            <a:srgbClr val="333300"/>
                          </a:solidFill>
                          <a:effectLst/>
                          <a:latin typeface="Times New Roman" pitchFamily="18" charset="0"/>
                        </a:rPr>
                        <a:t>15 - 200</a:t>
                      </a: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43699">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a:ln>
                            <a:noFill/>
                          </a:ln>
                          <a:solidFill>
                            <a:srgbClr val="333300"/>
                          </a:solidFill>
                          <a:effectLst/>
                          <a:latin typeface="Times New Roman" pitchFamily="18" charset="0"/>
                        </a:rPr>
                        <a:t>Quạt điện</a:t>
                      </a: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a:ln>
                            <a:noFill/>
                          </a:ln>
                          <a:solidFill>
                            <a:srgbClr val="333300"/>
                          </a:solidFill>
                          <a:effectLst/>
                          <a:latin typeface="Times New Roman" pitchFamily="18" charset="0"/>
                        </a:rPr>
                        <a:t>25 - 100</a:t>
                      </a: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543699">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a:ln>
                            <a:noFill/>
                          </a:ln>
                          <a:solidFill>
                            <a:srgbClr val="333300"/>
                          </a:solidFill>
                          <a:effectLst/>
                          <a:latin typeface="Times New Roman" pitchFamily="18" charset="0"/>
                        </a:rPr>
                        <a:t>Tivi</a:t>
                      </a: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a:ln>
                            <a:noFill/>
                          </a:ln>
                          <a:solidFill>
                            <a:srgbClr val="333300"/>
                          </a:solidFill>
                          <a:effectLst/>
                          <a:latin typeface="Times New Roman" pitchFamily="18" charset="0"/>
                        </a:rPr>
                        <a:t>60 - 160</a:t>
                      </a: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543699">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a:ln>
                            <a:noFill/>
                          </a:ln>
                          <a:solidFill>
                            <a:srgbClr val="333300"/>
                          </a:solidFill>
                          <a:effectLst/>
                          <a:latin typeface="Times New Roman" pitchFamily="18" charset="0"/>
                        </a:rPr>
                        <a:t>Bàn là</a:t>
                      </a: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a:ln>
                            <a:noFill/>
                          </a:ln>
                          <a:solidFill>
                            <a:srgbClr val="333300"/>
                          </a:solidFill>
                          <a:effectLst/>
                          <a:latin typeface="Times New Roman" pitchFamily="18" charset="0"/>
                        </a:rPr>
                        <a:t>250 - 1000</a:t>
                      </a: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545298">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err="1">
                          <a:ln>
                            <a:noFill/>
                          </a:ln>
                          <a:solidFill>
                            <a:srgbClr val="333300"/>
                          </a:solidFill>
                          <a:effectLst/>
                          <a:latin typeface="Times New Roman" pitchFamily="18" charset="0"/>
                        </a:rPr>
                        <a:t>Nồi</a:t>
                      </a:r>
                      <a:r>
                        <a:rPr kumimoji="0" lang="en-US" sz="2000" b="1" i="0" u="none" strike="noStrike" cap="none" normalizeH="0" baseline="0" dirty="0">
                          <a:ln>
                            <a:noFill/>
                          </a:ln>
                          <a:solidFill>
                            <a:srgbClr val="333300"/>
                          </a:solidFill>
                          <a:effectLst/>
                          <a:latin typeface="Times New Roman" pitchFamily="18" charset="0"/>
                        </a:rPr>
                        <a:t> </a:t>
                      </a:r>
                      <a:r>
                        <a:rPr kumimoji="0" lang="en-US" sz="2000" b="1" i="0" u="none" strike="noStrike" cap="none" normalizeH="0" baseline="0" dirty="0" err="1">
                          <a:ln>
                            <a:noFill/>
                          </a:ln>
                          <a:solidFill>
                            <a:srgbClr val="333300"/>
                          </a:solidFill>
                          <a:effectLst/>
                          <a:latin typeface="Times New Roman" pitchFamily="18" charset="0"/>
                        </a:rPr>
                        <a:t>cơm</a:t>
                      </a:r>
                      <a:r>
                        <a:rPr kumimoji="0" lang="en-US" sz="2000" b="1" i="0" u="none" strike="noStrike" cap="none" normalizeH="0" baseline="0" dirty="0">
                          <a:ln>
                            <a:noFill/>
                          </a:ln>
                          <a:solidFill>
                            <a:srgbClr val="333300"/>
                          </a:solidFill>
                          <a:effectLst/>
                          <a:latin typeface="Times New Roman" pitchFamily="18" charset="0"/>
                        </a:rPr>
                        <a:t> </a:t>
                      </a:r>
                      <a:r>
                        <a:rPr kumimoji="0" lang="en-US" sz="2000" b="1" i="0" u="none" strike="noStrike" cap="none" normalizeH="0" baseline="0" dirty="0" err="1">
                          <a:ln>
                            <a:noFill/>
                          </a:ln>
                          <a:solidFill>
                            <a:srgbClr val="333300"/>
                          </a:solidFill>
                          <a:effectLst/>
                          <a:latin typeface="Times New Roman" pitchFamily="18" charset="0"/>
                        </a:rPr>
                        <a:t>điện</a:t>
                      </a:r>
                      <a:endParaRPr kumimoji="0" lang="en-US" sz="2000" b="1" i="0" u="none" strike="noStrike" cap="none" normalizeH="0" baseline="0" dirty="0">
                        <a:ln>
                          <a:noFill/>
                        </a:ln>
                        <a:solidFill>
                          <a:srgbClr val="333300"/>
                        </a:solidFill>
                        <a:effectLst/>
                        <a:latin typeface="Times New Roman" pitchFamily="18" charset="0"/>
                      </a:endParaRP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a:ln>
                            <a:noFill/>
                          </a:ln>
                          <a:solidFill>
                            <a:srgbClr val="333300"/>
                          </a:solidFill>
                          <a:effectLst/>
                          <a:latin typeface="Times New Roman" pitchFamily="18" charset="0"/>
                        </a:rPr>
                        <a:t>300 - 1000</a:t>
                      </a: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bl>
          </a:graphicData>
        </a:graphic>
      </p:graphicFrame>
      <p:sp>
        <p:nvSpPr>
          <p:cNvPr id="469035" name="Rectangle 43"/>
          <p:cNvSpPr>
            <a:spLocks noChangeArrowheads="1"/>
          </p:cNvSpPr>
          <p:nvPr/>
        </p:nvSpPr>
        <p:spPr bwMode="auto">
          <a:xfrm>
            <a:off x="2345635" y="722231"/>
            <a:ext cx="902141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b="1" u="sng" dirty="0">
                <a:solidFill>
                  <a:srgbClr val="0070C0"/>
                </a:solidFill>
              </a:rPr>
              <a:t>Bảng 1</a:t>
            </a:r>
            <a:r>
              <a:rPr lang="en-US" altLang="vi-VN" sz="2400" b="1" dirty="0">
                <a:solidFill>
                  <a:srgbClr val="0070C0"/>
                </a:solidFill>
              </a:rPr>
              <a:t>: Công suất của một số dụng cụ điện thường dùng </a:t>
            </a:r>
          </a:p>
        </p:txBody>
      </p:sp>
    </p:spTree>
    <p:custDataLst>
      <p:tags r:id="rId1"/>
    </p:custDataLst>
    <p:extLst>
      <p:ext uri="{BB962C8B-B14F-4D97-AF65-F5344CB8AC3E}">
        <p14:creationId xmlns:p14="http://schemas.microsoft.com/office/powerpoint/2010/main" val="67034959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sp>
        <p:nvSpPr>
          <p:cNvPr id="9220" name="Text Box 13"/>
          <p:cNvSpPr txBox="1">
            <a:spLocks noChangeArrowheads="1"/>
          </p:cNvSpPr>
          <p:nvPr/>
        </p:nvSpPr>
        <p:spPr bwMode="auto">
          <a:xfrm>
            <a:off x="2749826" y="649357"/>
            <a:ext cx="579782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sz="2800" dirty="0">
                <a:solidFill>
                  <a:srgbClr val="FF0000"/>
                </a:solidFill>
              </a:rPr>
              <a:t>Biện pháp giáo dục tiết kiệm điện:</a:t>
            </a:r>
          </a:p>
        </p:txBody>
      </p:sp>
      <p:sp>
        <p:nvSpPr>
          <p:cNvPr id="20" name="Text Box 29"/>
          <p:cNvSpPr txBox="1">
            <a:spLocks noChangeArrowheads="1"/>
          </p:cNvSpPr>
          <p:nvPr/>
        </p:nvSpPr>
        <p:spPr bwMode="auto">
          <a:xfrm>
            <a:off x="1630017" y="1455220"/>
            <a:ext cx="849795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just">
              <a:spcBef>
                <a:spcPct val="50000"/>
              </a:spcBef>
            </a:pPr>
            <a:r>
              <a:rPr lang="en-US" altLang="vi-VN" sz="2400" dirty="0">
                <a:cs typeface="Arial" panose="020B0604020202020204" pitchFamily="34" charset="0"/>
              </a:rPr>
              <a:t>- Sử dụng đúng công suất định mức.</a:t>
            </a:r>
          </a:p>
          <a:p>
            <a:pPr algn="just">
              <a:spcBef>
                <a:spcPct val="50000"/>
              </a:spcBef>
            </a:pPr>
            <a:r>
              <a:rPr lang="en-US" altLang="vi-VN" sz="2400" dirty="0">
                <a:cs typeface="Arial" panose="020B0604020202020204" pitchFamily="34" charset="0"/>
              </a:rPr>
              <a:t>- Chỉ sử dụng chúng trong thời gian cần thiết.</a:t>
            </a:r>
          </a:p>
        </p:txBody>
      </p:sp>
      <p:sp>
        <p:nvSpPr>
          <p:cNvPr id="14" name="Rectangle 13"/>
          <p:cNvSpPr>
            <a:spLocks noChangeArrowheads="1"/>
          </p:cNvSpPr>
          <p:nvPr/>
        </p:nvSpPr>
        <p:spPr bwMode="auto">
          <a:xfrm>
            <a:off x="1630017" y="2612890"/>
            <a:ext cx="9727096"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nSpc>
                <a:spcPct val="150000"/>
              </a:lnSpc>
            </a:pPr>
            <a:r>
              <a:rPr lang="vi-VN" altLang="vi-VN" sz="2400" b="1" dirty="0"/>
              <a:t>Tiết kiệm điện năng có lợi ích gì cho gia đình, cho xã hội</a:t>
            </a:r>
            <a:r>
              <a:rPr lang="en-US" altLang="vi-VN" sz="2400" b="1" dirty="0"/>
              <a:t> và môi </a:t>
            </a:r>
            <a:r>
              <a:rPr lang="vi-VN" altLang="vi-VN" sz="2400" b="1" dirty="0"/>
              <a:t>trường.</a:t>
            </a:r>
            <a:endParaRPr lang="vi-VN" altLang="vi-VN" sz="2400" dirty="0"/>
          </a:p>
          <a:p>
            <a:pPr>
              <a:lnSpc>
                <a:spcPct val="150000"/>
              </a:lnSpc>
            </a:pPr>
            <a:r>
              <a:rPr lang="vi-VN" altLang="vi-VN" sz="2400" dirty="0"/>
              <a:t>Với gia đình:</a:t>
            </a:r>
            <a:r>
              <a:rPr lang="en-US" altLang="vi-VN" sz="2400" dirty="0"/>
              <a:t> </a:t>
            </a:r>
            <a:r>
              <a:rPr lang="vi-VN" altLang="vi-VN" sz="2400" dirty="0"/>
              <a:t>Tiết kiệm tiền điện phải trả ..</a:t>
            </a:r>
          </a:p>
          <a:p>
            <a:pPr>
              <a:lnSpc>
                <a:spcPct val="150000"/>
              </a:lnSpc>
            </a:pPr>
            <a:r>
              <a:rPr lang="vi-VN" altLang="vi-VN" sz="2400" dirty="0"/>
              <a:t>Với xã hội: giả</a:t>
            </a:r>
            <a:r>
              <a:rPr lang="en-US" altLang="vi-VN" sz="2400" dirty="0"/>
              <a:t>m</a:t>
            </a:r>
            <a:r>
              <a:rPr lang="vi-VN" altLang="vi-VN" sz="2400" dirty="0"/>
              <a:t> được chi phí về xây dựng nguồn điện,</a:t>
            </a:r>
            <a:r>
              <a:rPr lang="en-US" altLang="vi-VN" sz="2400" dirty="0"/>
              <a:t> </a:t>
            </a:r>
            <a:r>
              <a:rPr lang="vi-VN" altLang="vi-VN" sz="2400" dirty="0"/>
              <a:t>giảm bớt điện năng phải nhập khẩu có nhiều điện phục vụ cho sản xuất và đời sống.</a:t>
            </a:r>
          </a:p>
          <a:p>
            <a:pPr>
              <a:lnSpc>
                <a:spcPct val="150000"/>
              </a:lnSpc>
            </a:pPr>
            <a:r>
              <a:rPr lang="vi-VN" altLang="vi-VN" sz="2400" dirty="0"/>
              <a:t>Với môi  trường: Giảm bớt khí thải và chất thải gây ô nhiễm môi trường, có tác dụng bảo vệ môi trường...</a:t>
            </a:r>
          </a:p>
        </p:txBody>
      </p:sp>
    </p:spTree>
    <p:custDataLst>
      <p:tags r:id="rId1"/>
    </p:custDataLst>
    <p:extLst>
      <p:ext uri="{BB962C8B-B14F-4D97-AF65-F5344CB8AC3E}">
        <p14:creationId xmlns:p14="http://schemas.microsoft.com/office/powerpoint/2010/main" val="257639022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Effect transition="in" filter="wipe(down)">
                                      <p:cBhvr>
                                        <p:cTn id="7" dur="500"/>
                                        <p:tgtEl>
                                          <p:spTgt spid="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0">
                                            <p:txEl>
                                              <p:pRg st="1" end="1"/>
                                            </p:txEl>
                                          </p:spTgt>
                                        </p:tgtEl>
                                        <p:attrNameLst>
                                          <p:attrName>style.visibility</p:attrName>
                                        </p:attrNameLst>
                                      </p:cBhvr>
                                      <p:to>
                                        <p:strVal val="visible"/>
                                      </p:to>
                                    </p:set>
                                    <p:animEffect transition="in" filter="wipe(down)">
                                      <p:cBhvr>
                                        <p:cTn id="12" dur="500"/>
                                        <p:tgtEl>
                                          <p:spTgt spid="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4">
                                            <p:txEl>
                                              <p:pRg st="0" end="0"/>
                                            </p:txEl>
                                          </p:spTgt>
                                        </p:tgtEl>
                                        <p:attrNameLst>
                                          <p:attrName>style.visibility</p:attrName>
                                        </p:attrNameLst>
                                      </p:cBhvr>
                                      <p:to>
                                        <p:strVal val="visible"/>
                                      </p:to>
                                    </p:set>
                                    <p:animEffect transition="in" filter="box(in)">
                                      <p:cBhvr>
                                        <p:cTn id="17" dur="2000"/>
                                        <p:tgtEl>
                                          <p:spTgt spid="1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4">
                                            <p:txEl>
                                              <p:pRg st="1" end="1"/>
                                            </p:txEl>
                                          </p:spTgt>
                                        </p:tgtEl>
                                        <p:attrNameLst>
                                          <p:attrName>style.visibility</p:attrName>
                                        </p:attrNameLst>
                                      </p:cBhvr>
                                      <p:to>
                                        <p:strVal val="visible"/>
                                      </p:to>
                                    </p:set>
                                    <p:animEffect transition="in" filter="box(in)">
                                      <p:cBhvr>
                                        <p:cTn id="22" dur="2000"/>
                                        <p:tgtEl>
                                          <p:spTgt spid="1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14">
                                            <p:txEl>
                                              <p:pRg st="2" end="2"/>
                                            </p:txEl>
                                          </p:spTgt>
                                        </p:tgtEl>
                                        <p:attrNameLst>
                                          <p:attrName>style.visibility</p:attrName>
                                        </p:attrNameLst>
                                      </p:cBhvr>
                                      <p:to>
                                        <p:strVal val="visible"/>
                                      </p:to>
                                    </p:set>
                                    <p:animEffect transition="in" filter="box(in)">
                                      <p:cBhvr>
                                        <p:cTn id="27" dur="2000"/>
                                        <p:tgtEl>
                                          <p:spTgt spid="1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14">
                                            <p:txEl>
                                              <p:pRg st="3" end="3"/>
                                            </p:txEl>
                                          </p:spTgt>
                                        </p:tgtEl>
                                        <p:attrNameLst>
                                          <p:attrName>style.visibility</p:attrName>
                                        </p:attrNameLst>
                                      </p:cBhvr>
                                      <p:to>
                                        <p:strVal val="visible"/>
                                      </p:to>
                                    </p:set>
                                    <p:animEffect transition="in" filter="box(in)">
                                      <p:cBhvr>
                                        <p:cTn id="32" dur="2000"/>
                                        <p:tgtEl>
                                          <p:spTgt spid="1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sp>
        <p:nvSpPr>
          <p:cNvPr id="503821" name="Text Box 13"/>
          <p:cNvSpPr txBox="1">
            <a:spLocks noChangeArrowheads="1"/>
          </p:cNvSpPr>
          <p:nvPr/>
        </p:nvSpPr>
        <p:spPr bwMode="auto">
          <a:xfrm>
            <a:off x="3710610" y="183357"/>
            <a:ext cx="597673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sz="2800" dirty="0">
                <a:solidFill>
                  <a:srgbClr val="FF0000"/>
                </a:solidFill>
              </a:rPr>
              <a:t>Biện pháp giáo dục bảo vệ môi trường:</a:t>
            </a:r>
          </a:p>
        </p:txBody>
      </p:sp>
      <p:sp>
        <p:nvSpPr>
          <p:cNvPr id="13" name="Text Box 3"/>
          <p:cNvSpPr txBox="1">
            <a:spLocks noChangeArrowheads="1"/>
          </p:cNvSpPr>
          <p:nvPr/>
        </p:nvSpPr>
        <p:spPr bwMode="auto">
          <a:xfrm>
            <a:off x="1886777" y="5435636"/>
            <a:ext cx="9081052"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just">
              <a:spcBef>
                <a:spcPct val="50000"/>
              </a:spcBef>
            </a:pPr>
            <a:r>
              <a:rPr lang="en-US" altLang="vi-VN" sz="2400" dirty="0">
                <a:cs typeface="Arial" panose="020B0604020202020204" pitchFamily="34" charset="0"/>
              </a:rPr>
              <a:t>Nếu đặt vào dụng cụ điện hiệu điện thế lớn hơn hiệu điện thế định mức, dụng cụ sẽ đạt công suất lớn hơn công suất định mức. Việc sử dụng như vậy sẽ làm giảm tuổi thọ của dụng cụ hoặc gây cháy nổ rất nguy hiểm.</a:t>
            </a:r>
          </a:p>
        </p:txBody>
      </p:sp>
      <p:pic>
        <p:nvPicPr>
          <p:cNvPr id="16395" name="Picture 13" descr="C:\Users\Admins\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5149" y="918854"/>
            <a:ext cx="7381460" cy="4516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158030809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grpSp>
        <p:nvGrpSpPr>
          <p:cNvPr id="2" name="Group 19"/>
          <p:cNvGrpSpPr>
            <a:grpSpLocks/>
          </p:cNvGrpSpPr>
          <p:nvPr/>
        </p:nvGrpSpPr>
        <p:grpSpPr bwMode="auto">
          <a:xfrm>
            <a:off x="2411895" y="1329701"/>
            <a:ext cx="6851375" cy="5362647"/>
            <a:chOff x="4953000" y="1524000"/>
            <a:chExt cx="4038600" cy="4038600"/>
          </a:xfrm>
        </p:grpSpPr>
        <p:pic>
          <p:nvPicPr>
            <p:cNvPr id="10254" name="Picture 14" descr="C:\Users\Admins\Desktop\tải xuố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1524000"/>
              <a:ext cx="40386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 Box 10"/>
            <p:cNvSpPr txBox="1">
              <a:spLocks noChangeArrowheads="1"/>
            </p:cNvSpPr>
            <p:nvPr/>
          </p:nvSpPr>
          <p:spPr bwMode="auto">
            <a:xfrm>
              <a:off x="8001000" y="2514600"/>
              <a:ext cx="838200" cy="338138"/>
            </a:xfrm>
            <a:prstGeom prst="rect">
              <a:avLst/>
            </a:prstGeom>
            <a:noFill/>
            <a:ln w="9525">
              <a:noFill/>
              <a:miter lim="800000"/>
              <a:headEnd/>
              <a:tailEnd/>
            </a:ln>
          </p:spPr>
          <p:txBody>
            <a:bodyPr>
              <a:spAutoFit/>
            </a:bodyPr>
            <a:lstStyle/>
            <a:p>
              <a:pPr algn="just">
                <a:spcBef>
                  <a:spcPct val="50000"/>
                </a:spcBef>
                <a:defRPr/>
              </a:pPr>
              <a:r>
                <a:rPr lang="en-US" sz="1600" b="1" dirty="0">
                  <a:solidFill>
                    <a:srgbClr val="CC0066"/>
                  </a:solidFill>
                  <a:effectLst>
                    <a:outerShdw blurRad="38100" dist="38100" dir="2700000" algn="tl">
                      <a:srgbClr val="000000">
                        <a:alpha val="43137"/>
                      </a:srgbClr>
                    </a:outerShdw>
                  </a:effectLst>
                  <a:cs typeface="Arial" charset="0"/>
                </a:rPr>
                <a:t>ỔN ÁP</a:t>
              </a:r>
            </a:p>
          </p:txBody>
        </p:sp>
      </p:grpSp>
      <p:sp>
        <p:nvSpPr>
          <p:cNvPr id="21" name="Text Box 3"/>
          <p:cNvSpPr txBox="1">
            <a:spLocks noChangeArrowheads="1"/>
          </p:cNvSpPr>
          <p:nvPr/>
        </p:nvSpPr>
        <p:spPr bwMode="auto">
          <a:xfrm>
            <a:off x="2209800" y="570810"/>
            <a:ext cx="77127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just">
              <a:spcBef>
                <a:spcPct val="50000"/>
              </a:spcBef>
            </a:pPr>
            <a:r>
              <a:rPr lang="en-US" altLang="vi-VN" sz="2800" dirty="0">
                <a:solidFill>
                  <a:srgbClr val="FF0000"/>
                </a:solidFill>
                <a:cs typeface="Arial" panose="020B0604020202020204" pitchFamily="34" charset="0"/>
              </a:rPr>
              <a:t>Cần sử dụng máy ổn áp để bảo vệ các thiết bị điện.</a:t>
            </a:r>
          </a:p>
        </p:txBody>
      </p:sp>
    </p:spTree>
    <p:custDataLst>
      <p:tags r:id="rId1"/>
    </p:custDataLst>
    <p:extLst>
      <p:ext uri="{BB962C8B-B14F-4D97-AF65-F5344CB8AC3E}">
        <p14:creationId xmlns:p14="http://schemas.microsoft.com/office/powerpoint/2010/main" val="66311660"/>
      </p:ext>
    </p:extLst>
  </p:cSld>
  <p:clrMapOvr>
    <a:masterClrMapping/>
  </p:clrMapOvr>
  <p:transition spd="slow">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sp>
        <p:nvSpPr>
          <p:cNvPr id="502797" name="Rectangle 13"/>
          <p:cNvSpPr>
            <a:spLocks noChangeArrowheads="1"/>
          </p:cNvSpPr>
          <p:nvPr/>
        </p:nvSpPr>
        <p:spPr bwMode="auto">
          <a:xfrm>
            <a:off x="1345095" y="620354"/>
            <a:ext cx="940241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r>
              <a:rPr lang="en-US" altLang="vi-VN" sz="2400" dirty="0">
                <a:solidFill>
                  <a:srgbClr val="FF0000"/>
                </a:solidFill>
              </a:rPr>
              <a:t>C3:</a:t>
            </a:r>
            <a:r>
              <a:rPr lang="en-US" altLang="vi-VN" sz="2400" dirty="0"/>
              <a:t> Một dụng cụ điện hoạt động càng mạnh thì công  suất của nó càng lớn. Hãy cho biết:</a:t>
            </a:r>
          </a:p>
        </p:txBody>
      </p:sp>
      <p:sp>
        <p:nvSpPr>
          <p:cNvPr id="502798" name="Text Box 14"/>
          <p:cNvSpPr txBox="1">
            <a:spLocks noChangeArrowheads="1"/>
          </p:cNvSpPr>
          <p:nvPr/>
        </p:nvSpPr>
        <p:spPr bwMode="auto">
          <a:xfrm>
            <a:off x="1373257" y="1578281"/>
            <a:ext cx="9597885" cy="83099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just" eaLnBrk="1" hangingPunct="1">
              <a:spcBef>
                <a:spcPct val="50000"/>
              </a:spcBef>
            </a:pPr>
            <a:r>
              <a:rPr lang="en-US" altLang="vi-VN" sz="2400" dirty="0"/>
              <a:t>+ Một bóng đèn có thể lúc sáng mạnh, lúc sáng yếu thì trong trường hợp nào đèn có công suất lớn hơn ?</a:t>
            </a:r>
          </a:p>
        </p:txBody>
      </p:sp>
      <p:sp>
        <p:nvSpPr>
          <p:cNvPr id="502799" name="Text Box 15"/>
          <p:cNvSpPr txBox="1">
            <a:spLocks noChangeArrowheads="1"/>
          </p:cNvSpPr>
          <p:nvPr/>
        </p:nvSpPr>
        <p:spPr bwMode="auto">
          <a:xfrm>
            <a:off x="1373257" y="3317172"/>
            <a:ext cx="9493526" cy="83099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algn="just" eaLnBrk="1" hangingPunct="1">
              <a:spcBef>
                <a:spcPct val="50000"/>
              </a:spcBef>
            </a:pPr>
            <a:r>
              <a:rPr lang="en-US" altLang="vi-VN" sz="2400" dirty="0"/>
              <a:t>+ Một bếp điện được điều chỉnh lúc nóng nhiều hơn, lúc nóng ít hơn thì trong trường hợp nào bếp có công suất nhỏ hơn ?</a:t>
            </a:r>
          </a:p>
        </p:txBody>
      </p:sp>
      <p:pic>
        <p:nvPicPr>
          <p:cNvPr id="15" name="Picture 9" descr="qustionmed_w"/>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06920" y="493644"/>
            <a:ext cx="63817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7"/>
          <p:cNvSpPr>
            <a:spLocks noChangeArrowheads="1"/>
          </p:cNvSpPr>
          <p:nvPr/>
        </p:nvSpPr>
        <p:spPr bwMode="auto">
          <a:xfrm>
            <a:off x="1393134" y="2580298"/>
            <a:ext cx="945377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sz="2400" dirty="0">
                <a:solidFill>
                  <a:srgbClr val="0000FF"/>
                </a:solidFill>
                <a:latin typeface="Arial" panose="020B0604020202020204" pitchFamily="34" charset="0"/>
              </a:rPr>
              <a:t>Cùng 1 bóng đèn, khi </a:t>
            </a:r>
            <a:r>
              <a:rPr lang="en-US" altLang="vi-VN" sz="2400" dirty="0">
                <a:solidFill>
                  <a:srgbClr val="FF0000"/>
                </a:solidFill>
                <a:latin typeface="Arial" panose="020B0604020202020204" pitchFamily="34" charset="0"/>
              </a:rPr>
              <a:t>sáng mạnh</a:t>
            </a:r>
            <a:r>
              <a:rPr lang="en-US" altLang="vi-VN" sz="2400" dirty="0">
                <a:solidFill>
                  <a:srgbClr val="0000FF"/>
                </a:solidFill>
                <a:latin typeface="Arial" panose="020B0604020202020204" pitchFamily="34" charset="0"/>
              </a:rPr>
              <a:t> thì có </a:t>
            </a:r>
            <a:r>
              <a:rPr lang="en-US" altLang="vi-VN" sz="2400" dirty="0">
                <a:solidFill>
                  <a:srgbClr val="FF0000"/>
                </a:solidFill>
                <a:latin typeface="Arial" panose="020B0604020202020204" pitchFamily="34" charset="0"/>
              </a:rPr>
              <a:t>công suất</a:t>
            </a:r>
            <a:r>
              <a:rPr lang="en-US" altLang="vi-VN" sz="2400" dirty="0">
                <a:solidFill>
                  <a:srgbClr val="0000FF"/>
                </a:solidFill>
                <a:latin typeface="Arial" panose="020B0604020202020204" pitchFamily="34" charset="0"/>
              </a:rPr>
              <a:t> lớn hơn.</a:t>
            </a:r>
          </a:p>
        </p:txBody>
      </p:sp>
      <p:sp>
        <p:nvSpPr>
          <p:cNvPr id="17" name="Rectangle 18"/>
          <p:cNvSpPr>
            <a:spLocks noChangeArrowheads="1"/>
          </p:cNvSpPr>
          <p:nvPr/>
        </p:nvSpPr>
        <p:spPr bwMode="auto">
          <a:xfrm>
            <a:off x="1386508" y="4423378"/>
            <a:ext cx="93610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r>
              <a:rPr lang="en-US" altLang="vi-VN" sz="2400" dirty="0">
                <a:solidFill>
                  <a:srgbClr val="0000FF"/>
                </a:solidFill>
                <a:latin typeface="Arial" panose="020B0604020202020204" pitchFamily="34" charset="0"/>
              </a:rPr>
              <a:t>Cùng 1 bếp điện, lúc nóng ít hơn thì </a:t>
            </a:r>
            <a:r>
              <a:rPr lang="en-US" altLang="vi-VN" sz="2400" dirty="0">
                <a:solidFill>
                  <a:srgbClr val="FF0000"/>
                </a:solidFill>
                <a:latin typeface="Arial" panose="020B0604020202020204" pitchFamily="34" charset="0"/>
              </a:rPr>
              <a:t>công suất</a:t>
            </a:r>
            <a:r>
              <a:rPr lang="en-US" altLang="vi-VN" sz="2400" dirty="0">
                <a:solidFill>
                  <a:srgbClr val="0000FF"/>
                </a:solidFill>
                <a:latin typeface="Arial" panose="020B0604020202020204" pitchFamily="34" charset="0"/>
              </a:rPr>
              <a:t> nhỏ hơn.</a:t>
            </a:r>
          </a:p>
        </p:txBody>
      </p:sp>
    </p:spTree>
    <p:custDataLst>
      <p:tags r:id="rId1"/>
    </p:custDataLst>
    <p:extLst>
      <p:ext uri="{BB962C8B-B14F-4D97-AF65-F5344CB8AC3E}">
        <p14:creationId xmlns:p14="http://schemas.microsoft.com/office/powerpoint/2010/main" val="150886318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2209800" y="1"/>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spcBef>
                <a:spcPct val="50000"/>
              </a:spcBef>
            </a:pPr>
            <a:endParaRPr lang="vi-VN" altLang="vi-VN" sz="1800">
              <a:latin typeface="Arial" panose="020B0604020202020204" pitchFamily="34" charset="0"/>
            </a:endParaRPr>
          </a:p>
        </p:txBody>
      </p:sp>
      <p:sp>
        <p:nvSpPr>
          <p:cNvPr id="78" name="Rectangle 77"/>
          <p:cNvSpPr>
            <a:spLocks noChangeArrowheads="1"/>
          </p:cNvSpPr>
          <p:nvPr/>
        </p:nvSpPr>
        <p:spPr bwMode="auto">
          <a:xfrm>
            <a:off x="911135" y="658814"/>
            <a:ext cx="42291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200">
                <a:solidFill>
                  <a:schemeClr val="tx1"/>
                </a:solidFill>
                <a:latin typeface="Times New Roman" panose="02020603050405020304" pitchFamily="18" charset="0"/>
              </a:defRPr>
            </a:lvl1pPr>
            <a:lvl2pPr marL="742950" indent="-285750">
              <a:defRPr sz="2200">
                <a:solidFill>
                  <a:schemeClr val="tx1"/>
                </a:solidFill>
                <a:latin typeface="Times New Roman" panose="02020603050405020304" pitchFamily="18" charset="0"/>
              </a:defRPr>
            </a:lvl2pPr>
            <a:lvl3pPr marL="1143000" indent="-228600">
              <a:defRPr sz="2200">
                <a:solidFill>
                  <a:schemeClr val="tx1"/>
                </a:solidFill>
                <a:latin typeface="Times New Roman" panose="02020603050405020304" pitchFamily="18" charset="0"/>
              </a:defRPr>
            </a:lvl3pPr>
            <a:lvl4pPr marL="1600200" indent="-228600">
              <a:defRPr sz="2200">
                <a:solidFill>
                  <a:schemeClr val="tx1"/>
                </a:solidFill>
                <a:latin typeface="Times New Roman" panose="02020603050405020304" pitchFamily="18" charset="0"/>
              </a:defRPr>
            </a:lvl4pPr>
            <a:lvl5pPr marL="2057400" indent="-228600">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200">
                <a:solidFill>
                  <a:schemeClr val="tx1"/>
                </a:solidFill>
                <a:latin typeface="Times New Roman" panose="02020603050405020304" pitchFamily="18" charset="0"/>
              </a:defRPr>
            </a:lvl9pPr>
          </a:lstStyle>
          <a:p>
            <a:pPr eaLnBrk="1" hangingPunct="1">
              <a:buFont typeface="Calibri" panose="020F0502020204030204" pitchFamily="34" charset="0"/>
              <a:buNone/>
            </a:pPr>
            <a:r>
              <a:rPr lang="en-US" altLang="vi-VN" sz="2000" dirty="0">
                <a:solidFill>
                  <a:srgbClr val="0000FF"/>
                </a:solidFill>
                <a:latin typeface="Tahoma" panose="020B0604030504040204" pitchFamily="34" charset="0"/>
                <a:cs typeface="Times New Roman" panose="02020603050405020304" pitchFamily="18" charset="0"/>
              </a:rPr>
              <a:t>1/. Thí nghiệm: hình 12.2 </a:t>
            </a:r>
          </a:p>
        </p:txBody>
      </p:sp>
      <p:sp>
        <p:nvSpPr>
          <p:cNvPr id="12" name="Text Box 10"/>
          <p:cNvSpPr txBox="1">
            <a:spLocks noChangeArrowheads="1"/>
          </p:cNvSpPr>
          <p:nvPr/>
        </p:nvSpPr>
        <p:spPr bwMode="auto">
          <a:xfrm>
            <a:off x="911135" y="271016"/>
            <a:ext cx="8219803" cy="387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tabLst>
                <a:tab pos="3657600" algn="ctr"/>
              </a:tabLst>
              <a:defRPr sz="2200">
                <a:solidFill>
                  <a:schemeClr val="tx1"/>
                </a:solidFill>
                <a:latin typeface="Times New Roman" panose="02020603050405020304" pitchFamily="18" charset="0"/>
              </a:defRPr>
            </a:lvl1pPr>
            <a:lvl2pPr marL="742950" indent="-285750">
              <a:tabLst>
                <a:tab pos="3657600" algn="ctr"/>
              </a:tabLst>
              <a:defRPr sz="2200">
                <a:solidFill>
                  <a:schemeClr val="tx1"/>
                </a:solidFill>
                <a:latin typeface="Times New Roman" panose="02020603050405020304" pitchFamily="18" charset="0"/>
              </a:defRPr>
            </a:lvl2pPr>
            <a:lvl3pPr marL="1143000" indent="-228600">
              <a:tabLst>
                <a:tab pos="3657600" algn="ctr"/>
              </a:tabLst>
              <a:defRPr sz="2200">
                <a:solidFill>
                  <a:schemeClr val="tx1"/>
                </a:solidFill>
                <a:latin typeface="Times New Roman" panose="02020603050405020304" pitchFamily="18" charset="0"/>
              </a:defRPr>
            </a:lvl3pPr>
            <a:lvl4pPr marL="1600200" indent="-228600">
              <a:tabLst>
                <a:tab pos="3657600" algn="ctr"/>
              </a:tabLst>
              <a:defRPr sz="2200">
                <a:solidFill>
                  <a:schemeClr val="tx1"/>
                </a:solidFill>
                <a:latin typeface="Times New Roman" panose="02020603050405020304" pitchFamily="18" charset="0"/>
              </a:defRPr>
            </a:lvl4pPr>
            <a:lvl5pPr marL="2057400" indent="-228600">
              <a:tabLst>
                <a:tab pos="3657600" algn="ctr"/>
              </a:tabLst>
              <a:defRPr sz="2200">
                <a:solidFill>
                  <a:schemeClr val="tx1"/>
                </a:solidFill>
                <a:latin typeface="Times New Roman" panose="02020603050405020304" pitchFamily="18" charset="0"/>
              </a:defRPr>
            </a:lvl5pPr>
            <a:lvl6pPr marL="25146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6pPr>
            <a:lvl7pPr marL="29718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7pPr>
            <a:lvl8pPr marL="34290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8pPr>
            <a:lvl9pPr marL="3886200" indent="-228600" eaLnBrk="0" fontAlgn="base" hangingPunct="0">
              <a:spcBef>
                <a:spcPct val="0"/>
              </a:spcBef>
              <a:spcAft>
                <a:spcPct val="0"/>
              </a:spcAft>
              <a:tabLst>
                <a:tab pos="3657600" algn="ctr"/>
              </a:tabLst>
              <a:defRPr sz="2200">
                <a:solidFill>
                  <a:schemeClr val="tx1"/>
                </a:solidFill>
                <a:latin typeface="Times New Roman" panose="02020603050405020304" pitchFamily="18" charset="0"/>
              </a:defRPr>
            </a:lvl9pPr>
          </a:lstStyle>
          <a:p>
            <a:pPr eaLnBrk="1" hangingPunct="1">
              <a:lnSpc>
                <a:spcPct val="80000"/>
              </a:lnSpc>
            </a:pPr>
            <a:r>
              <a:rPr lang="en-US" altLang="vi-VN" sz="2400" b="1" dirty="0">
                <a:solidFill>
                  <a:srgbClr val="FF0000"/>
                </a:solidFill>
              </a:rPr>
              <a:t>II. CÔNG THỨC TÍNH CÔNG SUẤT ĐIỆN                                           </a:t>
            </a:r>
          </a:p>
        </p:txBody>
      </p:sp>
      <p:grpSp>
        <p:nvGrpSpPr>
          <p:cNvPr id="473088" name="Group 473087"/>
          <p:cNvGrpSpPr/>
          <p:nvPr/>
        </p:nvGrpSpPr>
        <p:grpSpPr>
          <a:xfrm>
            <a:off x="7394713" y="658814"/>
            <a:ext cx="3206911" cy="2768439"/>
            <a:chOff x="7156174" y="1058864"/>
            <a:chExt cx="3206911" cy="2768439"/>
          </a:xfrm>
        </p:grpSpPr>
        <p:grpSp>
          <p:nvGrpSpPr>
            <p:cNvPr id="9" name="Group 8"/>
            <p:cNvGrpSpPr/>
            <p:nvPr/>
          </p:nvGrpSpPr>
          <p:grpSpPr>
            <a:xfrm>
              <a:off x="7156174" y="1058864"/>
              <a:ext cx="3206911" cy="1948070"/>
              <a:chOff x="6455538" y="1581358"/>
              <a:chExt cx="4558138" cy="2826901"/>
            </a:xfrm>
          </p:grpSpPr>
          <p:sp>
            <p:nvSpPr>
              <p:cNvPr id="20" name="Line 25"/>
              <p:cNvSpPr>
                <a:spLocks noChangeShapeType="1"/>
              </p:cNvSpPr>
              <p:nvPr/>
            </p:nvSpPr>
            <p:spPr bwMode="auto">
              <a:xfrm flipV="1">
                <a:off x="9032263" y="3359804"/>
                <a:ext cx="612509" cy="9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5" name="Line 19"/>
              <p:cNvSpPr>
                <a:spLocks noChangeShapeType="1"/>
              </p:cNvSpPr>
              <p:nvPr/>
            </p:nvSpPr>
            <p:spPr bwMode="auto">
              <a:xfrm>
                <a:off x="7908161" y="3377193"/>
                <a:ext cx="529565"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9" name="Line 22"/>
              <p:cNvSpPr>
                <a:spLocks noChangeShapeType="1"/>
              </p:cNvSpPr>
              <p:nvPr/>
            </p:nvSpPr>
            <p:spPr bwMode="auto">
              <a:xfrm flipV="1">
                <a:off x="6469824" y="1745148"/>
                <a:ext cx="2317973" cy="828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4" name="Line 29"/>
              <p:cNvSpPr>
                <a:spLocks noChangeShapeType="1"/>
              </p:cNvSpPr>
              <p:nvPr/>
            </p:nvSpPr>
            <p:spPr bwMode="auto">
              <a:xfrm>
                <a:off x="10965720" y="1737072"/>
                <a:ext cx="0" cy="23956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5" name="Line 30"/>
              <p:cNvSpPr>
                <a:spLocks noChangeShapeType="1"/>
              </p:cNvSpPr>
              <p:nvPr/>
            </p:nvSpPr>
            <p:spPr bwMode="auto">
              <a:xfrm>
                <a:off x="9202108" y="3377193"/>
                <a:ext cx="14287" cy="814387"/>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8" name="Line 29"/>
              <p:cNvSpPr>
                <a:spLocks noChangeShapeType="1"/>
              </p:cNvSpPr>
              <p:nvPr/>
            </p:nvSpPr>
            <p:spPr bwMode="auto">
              <a:xfrm>
                <a:off x="8799443" y="1581358"/>
                <a:ext cx="0" cy="37851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9" name="Line 29"/>
              <p:cNvSpPr>
                <a:spLocks noChangeShapeType="1"/>
              </p:cNvSpPr>
              <p:nvPr/>
            </p:nvSpPr>
            <p:spPr bwMode="auto">
              <a:xfrm>
                <a:off x="8912588" y="1647354"/>
                <a:ext cx="0" cy="258531"/>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0" name="Line 22"/>
              <p:cNvSpPr>
                <a:spLocks noChangeShapeType="1"/>
              </p:cNvSpPr>
              <p:nvPr/>
            </p:nvSpPr>
            <p:spPr bwMode="auto">
              <a:xfrm>
                <a:off x="8912588" y="1753428"/>
                <a:ext cx="2053132"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1" name="Hộp Văn bản 28"/>
              <p:cNvSpPr txBox="1"/>
              <p:nvPr/>
            </p:nvSpPr>
            <p:spPr>
              <a:xfrm>
                <a:off x="8437726" y="3111221"/>
                <a:ext cx="572368" cy="460955"/>
              </a:xfrm>
              <a:prstGeom prst="ellipse">
                <a:avLst/>
              </a:prstGeom>
              <a:noFill/>
              <a:ln w="57150">
                <a:solidFill>
                  <a:schemeClr val="tx1"/>
                </a:solidFill>
              </a:ln>
            </p:spPr>
            <p:txBody>
              <a:bodyPr wrap="square" rtlCol="0">
                <a:noAutofit/>
              </a:bodyPr>
              <a:lstStyle/>
              <a:p>
                <a:pPr algn="ctr">
                  <a:spcAft>
                    <a:spcPts val="0"/>
                  </a:spcAft>
                </a:pPr>
                <a:r>
                  <a:rPr lang="en-US" sz="1400" kern="1200" dirty="0">
                    <a:ln w="0" cap="flat" cmpd="sng" algn="ctr">
                      <a:solidFill>
                        <a:srgbClr val="000000"/>
                      </a:solidFill>
                      <a:prstDash val="solid"/>
                      <a:round/>
                    </a:ln>
                    <a:solidFill>
                      <a:srgbClr val="000000"/>
                    </a:solidFill>
                    <a:effectLst>
                      <a:outerShdw blurRad="38100" dist="19050" dir="2700000" algn="tl">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rPr>
                  <a:t>A</a:t>
                </a:r>
                <a:endParaRPr lang="vi-VN" sz="1200" dirty="0">
                  <a:effectLst/>
                  <a:latin typeface="Times New Roman" panose="02020603050405020304" pitchFamily="18" charset="0"/>
                  <a:ea typeface="Times New Roman" panose="02020603050405020304" pitchFamily="18" charset="0"/>
                </a:endParaRPr>
              </a:p>
            </p:txBody>
          </p:sp>
          <p:sp>
            <p:nvSpPr>
              <p:cNvPr id="4" name="Flowchart: Summing Junction 3"/>
              <p:cNvSpPr/>
              <p:nvPr/>
            </p:nvSpPr>
            <p:spPr>
              <a:xfrm>
                <a:off x="9673777" y="3129444"/>
                <a:ext cx="530754" cy="479770"/>
              </a:xfrm>
              <a:prstGeom prst="flowChartSummingJunction">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3" name="Line 25"/>
              <p:cNvSpPr>
                <a:spLocks noChangeShapeType="1"/>
              </p:cNvSpPr>
              <p:nvPr/>
            </p:nvSpPr>
            <p:spPr bwMode="auto">
              <a:xfrm flipV="1">
                <a:off x="10198426" y="3355041"/>
                <a:ext cx="815250" cy="9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4" name="Line 25"/>
              <p:cNvSpPr>
                <a:spLocks noChangeShapeType="1"/>
              </p:cNvSpPr>
              <p:nvPr/>
            </p:nvSpPr>
            <p:spPr bwMode="auto">
              <a:xfrm flipV="1">
                <a:off x="9202108" y="4189919"/>
                <a:ext cx="460186" cy="9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5" name="Line 25"/>
              <p:cNvSpPr>
                <a:spLocks noChangeShapeType="1"/>
              </p:cNvSpPr>
              <p:nvPr/>
            </p:nvSpPr>
            <p:spPr bwMode="auto">
              <a:xfrm flipV="1">
                <a:off x="10150470" y="4132747"/>
                <a:ext cx="815250" cy="9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6" name="Line 30"/>
              <p:cNvSpPr>
                <a:spLocks noChangeShapeType="1"/>
              </p:cNvSpPr>
              <p:nvPr/>
            </p:nvSpPr>
            <p:spPr bwMode="auto">
              <a:xfrm>
                <a:off x="7901992" y="2917493"/>
                <a:ext cx="14287" cy="4597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7" name="Hộp Văn bản 28"/>
              <p:cNvSpPr txBox="1"/>
              <p:nvPr/>
            </p:nvSpPr>
            <p:spPr>
              <a:xfrm>
                <a:off x="9626058" y="3947304"/>
                <a:ext cx="572368" cy="460955"/>
              </a:xfrm>
              <a:prstGeom prst="ellipse">
                <a:avLst/>
              </a:prstGeom>
              <a:noFill/>
              <a:ln w="57150">
                <a:solidFill>
                  <a:schemeClr val="tx1"/>
                </a:solidFill>
              </a:ln>
            </p:spPr>
            <p:txBody>
              <a:bodyPr wrap="square" rtlCol="0">
                <a:noAutofit/>
              </a:bodyPr>
              <a:lstStyle/>
              <a:p>
                <a:pPr algn="ctr">
                  <a:spcAft>
                    <a:spcPts val="0"/>
                  </a:spcAft>
                </a:pPr>
                <a:r>
                  <a:rPr lang="en-US" sz="1400" dirty="0">
                    <a:ln w="0" cap="flat" cmpd="sng" algn="ctr">
                      <a:solidFill>
                        <a:srgbClr val="000000"/>
                      </a:solidFill>
                      <a:prstDash val="solid"/>
                      <a:round/>
                    </a:ln>
                    <a:solidFill>
                      <a:srgbClr val="000000"/>
                    </a:solidFill>
                    <a:effectLst>
                      <a:outerShdw blurRad="38100" dist="19050" dir="2700000" algn="tl">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rPr>
                  <a:t>V</a:t>
                </a:r>
                <a:endParaRPr lang="vi-VN" sz="1200" dirty="0">
                  <a:effectLst/>
                  <a:latin typeface="Times New Roman" panose="02020603050405020304" pitchFamily="18" charset="0"/>
                  <a:ea typeface="Times New Roman" panose="02020603050405020304" pitchFamily="18" charset="0"/>
                </a:endParaRPr>
              </a:p>
            </p:txBody>
          </p:sp>
          <p:sp>
            <p:nvSpPr>
              <p:cNvPr id="5" name="Rectangle 4"/>
              <p:cNvSpPr/>
              <p:nvPr/>
            </p:nvSpPr>
            <p:spPr>
              <a:xfrm>
                <a:off x="6999390" y="3166475"/>
                <a:ext cx="596348" cy="29455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9" name="Line 25"/>
              <p:cNvSpPr>
                <a:spLocks noChangeShapeType="1"/>
              </p:cNvSpPr>
              <p:nvPr/>
            </p:nvSpPr>
            <p:spPr bwMode="auto">
              <a:xfrm flipV="1">
                <a:off x="7289483" y="2941351"/>
                <a:ext cx="612509" cy="9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cxnSp>
            <p:nvCxnSpPr>
              <p:cNvPr id="7" name="Straight Arrow Connector 6"/>
              <p:cNvCxnSpPr/>
              <p:nvPr/>
            </p:nvCxnSpPr>
            <p:spPr>
              <a:xfrm>
                <a:off x="7283398" y="2954721"/>
                <a:ext cx="0" cy="226815"/>
              </a:xfrm>
              <a:prstGeom prst="straightConnector1">
                <a:avLst/>
              </a:prstGeom>
              <a:ln w="38100">
                <a:solidFill>
                  <a:schemeClr val="tx1"/>
                </a:solidFill>
                <a:tailEnd type="triangle"/>
              </a:ln>
            </p:spPr>
            <p:style>
              <a:lnRef idx="3">
                <a:schemeClr val="dk1"/>
              </a:lnRef>
              <a:fillRef idx="0">
                <a:schemeClr val="dk1"/>
              </a:fillRef>
              <a:effectRef idx="2">
                <a:schemeClr val="dk1"/>
              </a:effectRef>
              <a:fontRef idx="minor">
                <a:schemeClr val="tx1"/>
              </a:fontRef>
            </p:style>
          </p:cxnSp>
          <p:sp>
            <p:nvSpPr>
              <p:cNvPr id="53" name="Line 19"/>
              <p:cNvSpPr>
                <a:spLocks noChangeShapeType="1"/>
              </p:cNvSpPr>
              <p:nvPr/>
            </p:nvSpPr>
            <p:spPr bwMode="auto">
              <a:xfrm>
                <a:off x="6469825" y="3302820"/>
                <a:ext cx="529565"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4" name="Line 29"/>
              <p:cNvSpPr>
                <a:spLocks noChangeShapeType="1"/>
              </p:cNvSpPr>
              <p:nvPr/>
            </p:nvSpPr>
            <p:spPr bwMode="auto">
              <a:xfrm>
                <a:off x="6455538" y="1745149"/>
                <a:ext cx="14287" cy="155767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sp>
          <p:nvSpPr>
            <p:cNvPr id="10" name="Rectangle 9"/>
            <p:cNvSpPr/>
            <p:nvPr/>
          </p:nvSpPr>
          <p:spPr>
            <a:xfrm>
              <a:off x="8242359" y="3365638"/>
              <a:ext cx="1422184" cy="461665"/>
            </a:xfrm>
            <a:prstGeom prst="rect">
              <a:avLst/>
            </a:prstGeom>
          </p:spPr>
          <p:txBody>
            <a:bodyPr wrap="none">
              <a:spAutoFit/>
            </a:bodyPr>
            <a:lstStyle/>
            <a:p>
              <a:r>
                <a:rPr lang="en-US" sz="2400" dirty="0"/>
                <a:t>hình 12.2 </a:t>
              </a:r>
              <a:endParaRPr lang="vi-VN" sz="2400" dirty="0"/>
            </a:p>
          </p:txBody>
        </p:sp>
      </p:grpSp>
    </p:spTree>
    <p:custDataLst>
      <p:tags r:id="rId1"/>
    </p:custDataLst>
    <p:extLst>
      <p:ext uri="{BB962C8B-B14F-4D97-AF65-F5344CB8AC3E}">
        <p14:creationId xmlns:p14="http://schemas.microsoft.com/office/powerpoint/2010/main" val="23124016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blinds(horizontal)">
                                      <p:cBhvr>
                                        <p:cTn id="7" dur="500"/>
                                        <p:tgtEl>
                                          <p:spTgt spid="7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73088"/>
                                        </p:tgtEl>
                                        <p:attrNameLst>
                                          <p:attrName>style.visibility</p:attrName>
                                        </p:attrNameLst>
                                      </p:cBhvr>
                                      <p:to>
                                        <p:strVal val="visible"/>
                                      </p:to>
                                    </p:set>
                                    <p:animEffect transition="in" filter="wipe(down)">
                                      <p:cBhvr>
                                        <p:cTn id="12" dur="500"/>
                                        <p:tgtEl>
                                          <p:spTgt spid="4730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p:bldLst>
  </p:timing>
</p:sld>
</file>

<file path=ppt/tags/tag1.xml><?xml version="1.0" encoding="utf-8"?>
<p:tagLst xmlns:a="http://schemas.openxmlformats.org/drawingml/2006/main" xmlns:r="http://schemas.openxmlformats.org/officeDocument/2006/relationships" xmlns:p="http://schemas.openxmlformats.org/presentationml/2006/main">
  <p:tag name="PPSNARRATION" val="4,923277309,F:\P.THAO 11-12\GA DIEN TU (PP)\GA Elerning\Ly 9, Anh cua mot vat tao boi TKHT - Bài soan elearning\Media.ppcx"/>
</p:tagLst>
</file>

<file path=ppt/tags/tag10.xml><?xml version="1.0" encoding="utf-8"?>
<p:tagLst xmlns:a="http://schemas.openxmlformats.org/drawingml/2006/main" xmlns:r="http://schemas.openxmlformats.org/officeDocument/2006/relationships" xmlns:p="http://schemas.openxmlformats.org/presentationml/2006/main">
  <p:tag name="PPSNARRATION" val="4,923277309,F:\P.THAO 11-12\GA DIEN TU (PP)\GA Elerning\Ly 9, Anh cua mot vat tao boi TKHT - Bài soan elearning\Media.ppcx"/>
</p:tagLst>
</file>

<file path=ppt/tags/tag11.xml><?xml version="1.0" encoding="utf-8"?>
<p:tagLst xmlns:a="http://schemas.openxmlformats.org/drawingml/2006/main" xmlns:r="http://schemas.openxmlformats.org/officeDocument/2006/relationships" xmlns:p="http://schemas.openxmlformats.org/presentationml/2006/main">
  <p:tag name="PPSNARRATION" val="4,923277309,F:\P.THAO 11-12\GA DIEN TU (PP)\GA Elerning\Ly 9, Anh cua mot vat tao boi TKHT - Bài soan elearning\Media.ppcx"/>
</p:tagLst>
</file>

<file path=ppt/tags/tag12.xml><?xml version="1.0" encoding="utf-8"?>
<p:tagLst xmlns:a="http://schemas.openxmlformats.org/drawingml/2006/main" xmlns:r="http://schemas.openxmlformats.org/officeDocument/2006/relationships" xmlns:p="http://schemas.openxmlformats.org/presentationml/2006/main">
  <p:tag name="PPSNARRATION" val="4,923277309,F:\P.THAO 11-12\GA DIEN TU (PP)\GA Elerning\Ly 9, Anh cua mot vat tao boi TKHT - Bài soan elearning\Media.ppcx"/>
</p:tagLst>
</file>

<file path=ppt/tags/tag2.xml><?xml version="1.0" encoding="utf-8"?>
<p:tagLst xmlns:a="http://schemas.openxmlformats.org/drawingml/2006/main" xmlns:r="http://schemas.openxmlformats.org/officeDocument/2006/relationships" xmlns:p="http://schemas.openxmlformats.org/presentationml/2006/main">
  <p:tag name="PPSNARRATION" val="4,923277309,F:\P.THAO 11-12\GA DIEN TU (PP)\GA Elerning\Ly 9, Anh cua mot vat tao boi TKHT - Bài soan elearning\Media.ppcx"/>
</p:tagLst>
</file>

<file path=ppt/tags/tag3.xml><?xml version="1.0" encoding="utf-8"?>
<p:tagLst xmlns:a="http://schemas.openxmlformats.org/drawingml/2006/main" xmlns:r="http://schemas.openxmlformats.org/officeDocument/2006/relationships" xmlns:p="http://schemas.openxmlformats.org/presentationml/2006/main">
  <p:tag name="PPSNARRATION" val="4,923277309,F:\P.THAO 11-12\GA DIEN TU (PP)\GA Elerning\Ly 9, Anh cua mot vat tao boi TKHT - Bài soan elearning\Media.ppcx"/>
</p:tagLst>
</file>

<file path=ppt/tags/tag4.xml><?xml version="1.0" encoding="utf-8"?>
<p:tagLst xmlns:a="http://schemas.openxmlformats.org/drawingml/2006/main" xmlns:r="http://schemas.openxmlformats.org/officeDocument/2006/relationships" xmlns:p="http://schemas.openxmlformats.org/presentationml/2006/main">
  <p:tag name="PPSNARRATION" val="4,923277309,F:\P.THAO 11-12\GA DIEN TU (PP)\GA Elerning\Ly 9, Anh cua mot vat tao boi TKHT - Bài soan elearning\Media.ppcx"/>
</p:tagLst>
</file>

<file path=ppt/tags/tag5.xml><?xml version="1.0" encoding="utf-8"?>
<p:tagLst xmlns:a="http://schemas.openxmlformats.org/drawingml/2006/main" xmlns:r="http://schemas.openxmlformats.org/officeDocument/2006/relationships" xmlns:p="http://schemas.openxmlformats.org/presentationml/2006/main">
  <p:tag name="PPSNARRATION" val="4,923277309,F:\P.THAO 11-12\GA DIEN TU (PP)\GA Elerning\Ly 9, Anh cua mot vat tao boi TKHT - Bài soan elearning\Media.ppcx"/>
</p:tagLst>
</file>

<file path=ppt/tags/tag6.xml><?xml version="1.0" encoding="utf-8"?>
<p:tagLst xmlns:a="http://schemas.openxmlformats.org/drawingml/2006/main" xmlns:r="http://schemas.openxmlformats.org/officeDocument/2006/relationships" xmlns:p="http://schemas.openxmlformats.org/presentationml/2006/main">
  <p:tag name="PPSNARRATION" val="4,923277309,F:\P.THAO 11-12\GA DIEN TU (PP)\GA Elerning\Ly 9, Anh cua mot vat tao boi TKHT - Bài soan elearning\Media.ppcx"/>
</p:tagLst>
</file>

<file path=ppt/tags/tag7.xml><?xml version="1.0" encoding="utf-8"?>
<p:tagLst xmlns:a="http://schemas.openxmlformats.org/drawingml/2006/main" xmlns:r="http://schemas.openxmlformats.org/officeDocument/2006/relationships" xmlns:p="http://schemas.openxmlformats.org/presentationml/2006/main">
  <p:tag name="PPSNARRATION" val="4,923277309,F:\P.THAO 11-12\GA DIEN TU (PP)\GA Elerning\Ly 9, Anh cua mot vat tao boi TKHT - Bài soan elearning\Media.ppcx"/>
</p:tagLst>
</file>

<file path=ppt/tags/tag8.xml><?xml version="1.0" encoding="utf-8"?>
<p:tagLst xmlns:a="http://schemas.openxmlformats.org/drawingml/2006/main" xmlns:r="http://schemas.openxmlformats.org/officeDocument/2006/relationships" xmlns:p="http://schemas.openxmlformats.org/presentationml/2006/main">
  <p:tag name="PPSNARRATION" val="4,923277309,F:\P.THAO 11-12\GA DIEN TU (PP)\GA Elerning\Ly 9, Anh cua mot vat tao boi TKHT - Bài soan elearning\Media.ppcx"/>
</p:tagLst>
</file>

<file path=ppt/tags/tag9.xml><?xml version="1.0" encoding="utf-8"?>
<p:tagLst xmlns:a="http://schemas.openxmlformats.org/drawingml/2006/main" xmlns:r="http://schemas.openxmlformats.org/officeDocument/2006/relationships" xmlns:p="http://schemas.openxmlformats.org/presentationml/2006/main">
  <p:tag name="PPSNARRATION" val="4,923277309,F:\P.THAO 11-12\GA DIEN TU (PP)\GA Elerning\Ly 9, Anh cua mot vat tao boi TKHT - Bài soan elearning\Media.ppcx"/>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560</TotalTime>
  <Words>1673</Words>
  <Application>Microsoft Office PowerPoint</Application>
  <PresentationFormat>Màn hình rộng</PresentationFormat>
  <Paragraphs>257</Paragraphs>
  <Slides>20</Slides>
  <Notes>1</Notes>
  <HiddenSlides>0</HiddenSlides>
  <MMClips>0</MMClips>
  <ScaleCrop>false</ScaleCrop>
  <HeadingPairs>
    <vt:vector size="6" baseType="variant">
      <vt:variant>
        <vt:lpstr>Phông được Dùng</vt:lpstr>
      </vt:variant>
      <vt:variant>
        <vt:i4>12</vt:i4>
      </vt:variant>
      <vt:variant>
        <vt:lpstr>Chủ đề</vt:lpstr>
      </vt:variant>
      <vt:variant>
        <vt:i4>1</vt:i4>
      </vt:variant>
      <vt:variant>
        <vt:lpstr>Tiêu đề Bản chiếu</vt:lpstr>
      </vt:variant>
      <vt:variant>
        <vt:i4>20</vt:i4>
      </vt:variant>
    </vt:vector>
  </HeadingPairs>
  <TitlesOfParts>
    <vt:vector size="33" baseType="lpstr">
      <vt:lpstr>.VnCommercial ScriptH</vt:lpstr>
      <vt:lpstr>.VnLinus</vt:lpstr>
      <vt:lpstr>.VnTime</vt:lpstr>
      <vt:lpstr>.VnTimeH</vt:lpstr>
      <vt:lpstr>Arial</vt:lpstr>
      <vt:lpstr>Calibri</vt:lpstr>
      <vt:lpstr>Calibri Light</vt:lpstr>
      <vt:lpstr>Cambria Math</vt:lpstr>
      <vt:lpstr>Tahoma</vt:lpstr>
      <vt:lpstr>Times New Roman</vt:lpstr>
      <vt:lpstr>VNI-Times</vt:lpstr>
      <vt:lpstr>Wingdings</vt:lpstr>
      <vt:lpstr>Office Theme</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Company>http://dichvusuamaytinhtainha.com/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Thanh Bình Trần</cp:lastModifiedBy>
  <cp:revision>35</cp:revision>
  <dcterms:created xsi:type="dcterms:W3CDTF">2021-10-09T06:22:12Z</dcterms:created>
  <dcterms:modified xsi:type="dcterms:W3CDTF">2023-09-22T14:37:18Z</dcterms:modified>
</cp:coreProperties>
</file>