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69" r:id="rId4"/>
    <p:sldId id="268" r:id="rId5"/>
    <p:sldId id="267" r:id="rId6"/>
    <p:sldId id="266" r:id="rId7"/>
    <p:sldId id="265" r:id="rId8"/>
    <p:sldId id="264" r:id="rId9"/>
    <p:sldId id="263" r:id="rId10"/>
    <p:sldId id="262" r:id="rId11"/>
    <p:sldId id="261"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D5652F-B7F3-4C23-B4CA-8A28D286035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3631996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5652F-B7F3-4C23-B4CA-8A28D286035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234476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5652F-B7F3-4C23-B4CA-8A28D286035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3388863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371681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D5652F-B7F3-4C23-B4CA-8A28D286035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1312105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D5652F-B7F3-4C23-B4CA-8A28D286035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367674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D5652F-B7F3-4C23-B4CA-8A28D286035A}" type="datetimeFigureOut">
              <a:rPr lang="en-US" smtClean="0"/>
              <a:t>10/21/2021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1251943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D5652F-B7F3-4C23-B4CA-8A28D286035A}" type="datetimeFigureOut">
              <a:rPr lang="en-US" smtClean="0"/>
              <a:t>10/21/2021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3378365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D5652F-B7F3-4C23-B4CA-8A28D286035A}" type="datetimeFigureOut">
              <a:rPr lang="en-US" smtClean="0"/>
              <a:t>10/21/2021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3377440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5652F-B7F3-4C23-B4CA-8A28D286035A}" type="datetimeFigureOut">
              <a:rPr lang="en-US" smtClean="0"/>
              <a:t>10/21/2021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264393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D5652F-B7F3-4C23-B4CA-8A28D286035A}" type="datetimeFigureOut">
              <a:rPr lang="en-US" smtClean="0"/>
              <a:t>10/21/2021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1744850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D5652F-B7F3-4C23-B4CA-8A28D286035A}" type="datetimeFigureOut">
              <a:rPr lang="en-US" smtClean="0"/>
              <a:t>10/21/2021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6F8421-C81D-4158-915B-1D9D72AD5D98}" type="slidenum">
              <a:rPr lang="en-US" smtClean="0"/>
              <a:t>‹#›</a:t>
            </a:fld>
            <a:endParaRPr lang="en-US"/>
          </a:p>
        </p:txBody>
      </p:sp>
    </p:spTree>
    <p:extLst>
      <p:ext uri="{BB962C8B-B14F-4D97-AF65-F5344CB8AC3E}">
        <p14:creationId xmlns:p14="http://schemas.microsoft.com/office/powerpoint/2010/main" val="2842385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5652F-B7F3-4C23-B4CA-8A28D286035A}" type="datetimeFigureOut">
              <a:rPr lang="en-US" smtClean="0"/>
              <a:t>10/21/2021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F8421-C81D-4158-915B-1D9D72AD5D98}" type="slidenum">
              <a:rPr lang="en-US" smtClean="0"/>
              <a:t>‹#›</a:t>
            </a:fld>
            <a:endParaRPr lang="en-US"/>
          </a:p>
        </p:txBody>
      </p:sp>
    </p:spTree>
    <p:extLst>
      <p:ext uri="{BB962C8B-B14F-4D97-AF65-F5344CB8AC3E}">
        <p14:creationId xmlns:p14="http://schemas.microsoft.com/office/powerpoint/2010/main" val="3403925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95072" y="546290"/>
            <a:ext cx="11801856" cy="46166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err="1">
                <a:solidFill>
                  <a:srgbClr val="008000"/>
                </a:solidFill>
                <a:ea typeface="Times New Roman" panose="02020603050405020304" pitchFamily="18" charset="0"/>
                <a:cs typeface="Arial" panose="020B0604020202020204" pitchFamily="34" charset="0"/>
              </a:rPr>
              <a:t>Bài</a:t>
            </a:r>
            <a:r>
              <a:rPr lang="en-US" sz="2400" b="1" dirty="0">
                <a:solidFill>
                  <a:srgbClr val="008000"/>
                </a:solidFill>
                <a:ea typeface="Times New Roman" panose="02020603050405020304" pitchFamily="18" charset="0"/>
                <a:cs typeface="Arial" panose="020B0604020202020204" pitchFamily="34" charset="0"/>
              </a:rPr>
              <a:t> 1: </a:t>
            </a:r>
            <a:r>
              <a:rPr lang="en-US" sz="2400" b="1" dirty="0" err="1"/>
              <a:t>Đơn</a:t>
            </a:r>
            <a:r>
              <a:rPr lang="en-US" sz="2400" b="1" dirty="0"/>
              <a:t> </a:t>
            </a:r>
            <a:r>
              <a:rPr lang="en-US" sz="2400" b="1" dirty="0" err="1"/>
              <a:t>vị</a:t>
            </a:r>
            <a:r>
              <a:rPr lang="en-US" sz="2400" b="1" dirty="0"/>
              <a:t> </a:t>
            </a:r>
            <a:r>
              <a:rPr lang="en-US" sz="2400" b="1" dirty="0" err="1"/>
              <a:t>nào</a:t>
            </a:r>
            <a:r>
              <a:rPr lang="en-US" sz="2400" b="1" dirty="0"/>
              <a:t> </a:t>
            </a:r>
            <a:r>
              <a:rPr lang="en-US" sz="2400" b="1" dirty="0" err="1"/>
              <a:t>sau</a:t>
            </a:r>
            <a:r>
              <a:rPr lang="en-US" sz="2400" b="1" dirty="0"/>
              <a:t> </a:t>
            </a:r>
            <a:r>
              <a:rPr lang="en-US" sz="2400" b="1" dirty="0" err="1"/>
              <a:t>đây</a:t>
            </a:r>
            <a:r>
              <a:rPr lang="en-US" sz="2400" b="1" dirty="0"/>
              <a:t> </a:t>
            </a:r>
            <a:r>
              <a:rPr lang="en-US" sz="2400" b="1" dirty="0" err="1"/>
              <a:t>không</a:t>
            </a:r>
            <a:r>
              <a:rPr lang="en-US" sz="2400" b="1" dirty="0"/>
              <a:t> </a:t>
            </a:r>
            <a:r>
              <a:rPr lang="en-US" sz="2400" b="1" dirty="0" err="1"/>
              <a:t>phải</a:t>
            </a:r>
            <a:r>
              <a:rPr lang="en-US" sz="2400" b="1" dirty="0"/>
              <a:t> </a:t>
            </a:r>
            <a:r>
              <a:rPr lang="en-US" sz="2400" b="1" dirty="0" err="1"/>
              <a:t>là</a:t>
            </a:r>
            <a:r>
              <a:rPr lang="en-US" sz="2400" b="1" dirty="0"/>
              <a:t> </a:t>
            </a:r>
            <a:r>
              <a:rPr lang="en-US" sz="2400" b="1" dirty="0" err="1"/>
              <a:t>đơn</a:t>
            </a:r>
            <a:r>
              <a:rPr lang="en-US" sz="2400" b="1" dirty="0"/>
              <a:t> </a:t>
            </a:r>
            <a:r>
              <a:rPr lang="en-US" sz="2400" b="1" dirty="0" err="1"/>
              <a:t>vị</a:t>
            </a:r>
            <a:r>
              <a:rPr lang="en-US" sz="2400" b="1" dirty="0"/>
              <a:t> </a:t>
            </a:r>
            <a:r>
              <a:rPr lang="en-US" sz="2400" b="1" dirty="0" err="1"/>
              <a:t>của</a:t>
            </a:r>
            <a:r>
              <a:rPr lang="en-US" sz="2400" b="1" dirty="0"/>
              <a:t> </a:t>
            </a:r>
            <a:r>
              <a:rPr lang="en-US" sz="2400" b="1" dirty="0" err="1"/>
              <a:t>điện</a:t>
            </a:r>
            <a:r>
              <a:rPr lang="en-US" sz="2400" b="1" dirty="0"/>
              <a:t> </a:t>
            </a:r>
            <a:r>
              <a:rPr lang="en-US" sz="2400" b="1" dirty="0" err="1" smtClean="0"/>
              <a:t>năng</a:t>
            </a:r>
            <a:endParaRPr lang="vi-VN" sz="2400" b="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1987631" y="1359793"/>
            <a:ext cx="6096000" cy="2769989"/>
          </a:xfrm>
          <a:prstGeom prst="rect">
            <a:avLst/>
          </a:prstGeom>
        </p:spPr>
        <p:txBody>
          <a:bodyPr>
            <a:spAutoFit/>
          </a:bodyPr>
          <a:lstStyle/>
          <a:p>
            <a:pPr marL="30480" marR="30480" algn="just">
              <a:lnSpc>
                <a:spcPct val="150000"/>
              </a:lnSpc>
              <a:spcAft>
                <a:spcPts val="1200"/>
              </a:spcAft>
            </a:pPr>
            <a:r>
              <a:rPr lang="en-US" sz="2400" b="1" dirty="0">
                <a:solidFill>
                  <a:srgbClr val="00B050"/>
                </a:solidFill>
              </a:rPr>
              <a:t>A. Jun (J)</a:t>
            </a:r>
          </a:p>
          <a:p>
            <a:pPr marL="30480" marR="30480" algn="just">
              <a:lnSpc>
                <a:spcPct val="150000"/>
              </a:lnSpc>
              <a:spcAft>
                <a:spcPts val="1200"/>
              </a:spcAft>
            </a:pPr>
            <a:r>
              <a:rPr lang="en-US" sz="2400" b="1" dirty="0" smtClean="0">
                <a:solidFill>
                  <a:srgbClr val="00B050"/>
                </a:solidFill>
                <a:latin typeface="Arial" panose="020B0604020202020204" pitchFamily="34" charset="0"/>
                <a:ea typeface="Times New Roman" panose="02020603050405020304" pitchFamily="18" charset="0"/>
              </a:rPr>
              <a:t>B</a:t>
            </a:r>
            <a:r>
              <a:rPr lang="en-US" sz="2400" b="1" dirty="0">
                <a:solidFill>
                  <a:srgbClr val="00B050"/>
                </a:solidFill>
                <a:latin typeface="Arial" panose="020B0604020202020204" pitchFamily="34" charset="0"/>
                <a:ea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rPr>
              <a:t>Niutơn</a:t>
            </a:r>
            <a:r>
              <a:rPr lang="en-US" sz="2400" b="1" dirty="0">
                <a:solidFill>
                  <a:srgbClr val="00B050"/>
                </a:solidFill>
                <a:latin typeface="Arial" panose="020B0604020202020204" pitchFamily="34" charset="0"/>
                <a:ea typeface="Times New Roman" panose="02020603050405020304" pitchFamily="18" charset="0"/>
              </a:rPr>
              <a:t>(N)</a:t>
            </a:r>
            <a:endParaRPr lang="en-US" sz="2400" b="1" dirty="0">
              <a:solidFill>
                <a:srgbClr val="00B05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B050"/>
                </a:solidFill>
                <a:latin typeface="Arial" panose="020B0604020202020204" pitchFamily="34" charset="0"/>
                <a:ea typeface="Times New Roman" panose="02020603050405020304" pitchFamily="18" charset="0"/>
              </a:rPr>
              <a:t>C. </a:t>
            </a:r>
            <a:r>
              <a:rPr lang="en-US" sz="2400" b="1" dirty="0" err="1">
                <a:solidFill>
                  <a:srgbClr val="00B050"/>
                </a:solidFill>
                <a:latin typeface="Arial" panose="020B0604020202020204" pitchFamily="34" charset="0"/>
                <a:ea typeface="Times New Roman" panose="02020603050405020304" pitchFamily="18" charset="0"/>
              </a:rPr>
              <a:t>Kilôoat</a:t>
            </a:r>
            <a:r>
              <a:rPr lang="en-US" sz="2400" b="1" dirty="0">
                <a:solidFill>
                  <a:srgbClr val="00B050"/>
                </a:solidFill>
                <a:latin typeface="Arial" panose="020B0604020202020204" pitchFamily="34" charset="0"/>
                <a:ea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rPr>
              <a:t>giờ</a:t>
            </a:r>
            <a:r>
              <a:rPr lang="en-US" sz="2400" b="1" dirty="0">
                <a:solidFill>
                  <a:srgbClr val="00B050"/>
                </a:solidFill>
                <a:latin typeface="Arial" panose="020B0604020202020204" pitchFamily="34" charset="0"/>
                <a:ea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rPr>
              <a:t>Kw.H</a:t>
            </a:r>
            <a:r>
              <a:rPr lang="en-US" sz="2400" b="1" dirty="0">
                <a:solidFill>
                  <a:srgbClr val="00B050"/>
                </a:solidFill>
                <a:latin typeface="Arial" panose="020B0604020202020204" pitchFamily="34" charset="0"/>
                <a:ea typeface="Times New Roman" panose="02020603050405020304" pitchFamily="18" charset="0"/>
              </a:rPr>
              <a:t>)</a:t>
            </a:r>
            <a:endParaRPr lang="en-US" sz="2400" b="1" dirty="0">
              <a:solidFill>
                <a:srgbClr val="00B05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B050"/>
                </a:solidFill>
                <a:latin typeface="Arial" panose="020B0604020202020204" pitchFamily="34" charset="0"/>
                <a:ea typeface="Times New Roman" panose="02020603050405020304" pitchFamily="18" charset="0"/>
              </a:rPr>
              <a:t>D. Số đếm công tơ </a:t>
            </a:r>
            <a:r>
              <a:rPr lang="en-US" sz="2400" b="1" dirty="0" smtClean="0">
                <a:solidFill>
                  <a:srgbClr val="00B050"/>
                </a:solidFill>
                <a:latin typeface="Arial" panose="020B0604020202020204" pitchFamily="34" charset="0"/>
                <a:ea typeface="Times New Roman" panose="02020603050405020304" pitchFamily="18" charset="0"/>
              </a:rPr>
              <a:t>điện</a:t>
            </a:r>
            <a:endParaRPr lang="en-US" sz="2400" b="1" dirty="0">
              <a:solidFill>
                <a:srgbClr val="00B050"/>
              </a:solidFill>
              <a:latin typeface="Times New Roman" panose="02020603050405020304" pitchFamily="18" charset="0"/>
              <a:ea typeface="Times New Roman" panose="02020603050405020304" pitchFamily="18" charset="0"/>
            </a:endParaRPr>
          </a:p>
        </p:txBody>
      </p:sp>
      <p:sp>
        <p:nvSpPr>
          <p:cNvPr id="2" name="Oval 1"/>
          <p:cNvSpPr/>
          <p:nvPr/>
        </p:nvSpPr>
        <p:spPr>
          <a:xfrm>
            <a:off x="1987631" y="2160013"/>
            <a:ext cx="470647" cy="4372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2354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a:solidFill>
                  <a:srgbClr val="00B050"/>
                </a:solidFill>
              </a:rPr>
              <a:t>Bài 10:</a:t>
            </a:r>
            <a:r>
              <a:rPr lang="en-US" sz="2000" b="1" dirty="0"/>
              <a:t> Một ấm điện loại 220V – 1100W được sử dụng với hiệu điện thế 220V để đun nước.</a:t>
            </a:r>
          </a:p>
          <a:p>
            <a:r>
              <a:rPr lang="en-US" sz="2000" b="1" dirty="0"/>
              <a:t>a) Tính cường độ dòng điện chạy qua dây đun của ấm khi đó.</a:t>
            </a:r>
          </a:p>
          <a:p>
            <a:r>
              <a:rPr lang="en-US" sz="2000" b="1" dirty="0"/>
              <a:t>b) Thời gian dùng ấm để đun nước của mỗi ngày là 30 phút. Hỏi trong 1 tháng (30 ngày) phải trả bao nhiêu tiền điện cho việc đun nước này? Cho rằng giá tiền điện là 1000đ/kW.h</a:t>
            </a:r>
          </a:p>
        </p:txBody>
      </p:sp>
      <p:sp>
        <p:nvSpPr>
          <p:cNvPr id="113717" name="Text Box 53"/>
          <p:cNvSpPr txBox="1">
            <a:spLocks noChangeArrowheads="1"/>
          </p:cNvSpPr>
          <p:nvPr/>
        </p:nvSpPr>
        <p:spPr bwMode="auto">
          <a:xfrm>
            <a:off x="372510" y="186972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01914" y="1869729"/>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240955" y="169068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339675" y="2392949"/>
            <a:ext cx="2901279" cy="3729995"/>
          </a:xfrm>
          <a:prstGeom prst="rect">
            <a:avLst/>
          </a:prstGeom>
        </p:spPr>
        <p:txBody>
          <a:bodyPr wrap="square">
            <a:spAutoFit/>
          </a:bodyPr>
          <a:lstStyle/>
          <a:p>
            <a:pPr marL="30480" marR="30480" algn="just">
              <a:lnSpc>
                <a:spcPct val="150000"/>
              </a:lnSpc>
            </a:pPr>
            <a:r>
              <a:rPr lang="nl-NL" sz="2000" b="1" dirty="0">
                <a:solidFill>
                  <a:srgbClr val="0070C0"/>
                </a:solidFill>
                <a:latin typeface="Arial" panose="020B0604020202020204" pitchFamily="34" charset="0"/>
                <a:ea typeface="Times New Roman" panose="02020603050405020304" pitchFamily="18" charset="0"/>
              </a:rPr>
              <a:t>U</a:t>
            </a:r>
            <a:r>
              <a:rPr lang="nl-NL" sz="2000" b="1" baseline="-25000" dirty="0">
                <a:solidFill>
                  <a:srgbClr val="0070C0"/>
                </a:solidFill>
                <a:latin typeface="Arial" panose="020B0604020202020204" pitchFamily="34" charset="0"/>
                <a:ea typeface="Times New Roman" panose="02020603050405020304" pitchFamily="18" charset="0"/>
              </a:rPr>
              <a:t>Đ</a:t>
            </a:r>
            <a:r>
              <a:rPr lang="nl-NL" sz="2000" b="1" dirty="0">
                <a:solidFill>
                  <a:srgbClr val="0070C0"/>
                </a:solidFill>
                <a:latin typeface="Arial" panose="020B0604020202020204" pitchFamily="34" charset="0"/>
                <a:ea typeface="Times New Roman" panose="02020603050405020304" pitchFamily="18" charset="0"/>
              </a:rPr>
              <a:t> = </a:t>
            </a:r>
            <a:r>
              <a:rPr lang="nl-NL" sz="2000" b="1" dirty="0" smtClean="0">
                <a:solidFill>
                  <a:srgbClr val="0070C0"/>
                </a:solidFill>
                <a:latin typeface="Arial" panose="020B0604020202020204" pitchFamily="34" charset="0"/>
                <a:ea typeface="Times New Roman" panose="02020603050405020304" pitchFamily="18" charset="0"/>
              </a:rPr>
              <a:t>220V</a:t>
            </a:r>
          </a:p>
          <a:p>
            <a:pPr marL="30480" marR="30480" algn="just">
              <a:lnSpc>
                <a:spcPct val="150000"/>
              </a:lnSpc>
            </a:pPr>
            <a:r>
              <a:rPr lang="nl-NL" sz="2000" b="1" dirty="0" smtClean="0">
                <a:solidFill>
                  <a:srgbClr val="0070C0"/>
                </a:solidFill>
                <a:latin typeface="Arial" panose="020B0604020202020204" pitchFamily="34" charset="0"/>
                <a:ea typeface="Times New Roman" panose="02020603050405020304" pitchFamily="18" charset="0"/>
              </a:rPr>
              <a:t>P</a:t>
            </a:r>
            <a:r>
              <a:rPr lang="nl-NL" sz="2000" b="1" baseline="-25000" dirty="0" smtClean="0">
                <a:solidFill>
                  <a:srgbClr val="0070C0"/>
                </a:solidFill>
                <a:latin typeface="Arial" panose="020B0604020202020204" pitchFamily="34" charset="0"/>
                <a:ea typeface="Times New Roman" panose="02020603050405020304" pitchFamily="18" charset="0"/>
              </a:rPr>
              <a:t>Đ</a:t>
            </a:r>
            <a:r>
              <a:rPr lang="nl-NL" sz="2000" b="1" dirty="0">
                <a:solidFill>
                  <a:srgbClr val="0070C0"/>
                </a:solidFill>
                <a:latin typeface="Arial" panose="020B0604020202020204" pitchFamily="34" charset="0"/>
                <a:ea typeface="Times New Roman" panose="02020603050405020304" pitchFamily="18" charset="0"/>
              </a:rPr>
              <a:t> = </a:t>
            </a:r>
            <a:r>
              <a:rPr lang="nl-NL" sz="2000" b="1" dirty="0" smtClean="0">
                <a:solidFill>
                  <a:srgbClr val="0070C0"/>
                </a:solidFill>
                <a:latin typeface="Arial" panose="020B0604020202020204" pitchFamily="34" charset="0"/>
                <a:ea typeface="Times New Roman" panose="02020603050405020304" pitchFamily="18" charset="0"/>
              </a:rPr>
              <a:t>1100W  </a:t>
            </a:r>
            <a:r>
              <a:rPr lang="nl-NL" sz="2000" b="1" dirty="0" smtClean="0">
                <a:solidFill>
                  <a:srgbClr val="0070C0"/>
                </a:solidFill>
                <a:latin typeface="Arial" panose="020B0604020202020204" pitchFamily="34" charset="0"/>
                <a:ea typeface="Times New Roman" panose="02020603050405020304" pitchFamily="18" charset="0"/>
              </a:rPr>
              <a:t>= </a:t>
            </a:r>
            <a:r>
              <a:rPr lang="nl-NL" sz="2000" b="1" dirty="0" smtClean="0">
                <a:solidFill>
                  <a:srgbClr val="0070C0"/>
                </a:solidFill>
                <a:latin typeface="Arial" panose="020B0604020202020204" pitchFamily="34" charset="0"/>
                <a:ea typeface="Times New Roman" panose="02020603050405020304" pitchFamily="18" charset="0"/>
              </a:rPr>
              <a:t>1,1kW</a:t>
            </a:r>
          </a:p>
          <a:p>
            <a:pPr marL="30480" marR="30480" algn="just">
              <a:lnSpc>
                <a:spcPct val="150000"/>
              </a:lnSpc>
            </a:pPr>
            <a:r>
              <a:rPr lang="nl-NL" sz="2000" b="1" dirty="0" smtClean="0">
                <a:solidFill>
                  <a:srgbClr val="0070C0"/>
                </a:solidFill>
                <a:latin typeface="Arial" panose="020B0604020202020204" pitchFamily="34" charset="0"/>
                <a:ea typeface="Times New Roman" panose="02020603050405020304" pitchFamily="18" charset="0"/>
              </a:rPr>
              <a:t>U </a:t>
            </a:r>
            <a:r>
              <a:rPr lang="nl-NL" sz="2000" b="1" dirty="0">
                <a:solidFill>
                  <a:srgbClr val="0070C0"/>
                </a:solidFill>
                <a:latin typeface="Arial" panose="020B0604020202020204" pitchFamily="34" charset="0"/>
                <a:ea typeface="Times New Roman" panose="02020603050405020304" pitchFamily="18" charset="0"/>
              </a:rPr>
              <a:t>= </a:t>
            </a:r>
            <a:r>
              <a:rPr lang="nl-NL" sz="2000" b="1" dirty="0" smtClean="0">
                <a:solidFill>
                  <a:srgbClr val="0070C0"/>
                </a:solidFill>
                <a:latin typeface="Arial" panose="020B0604020202020204" pitchFamily="34" charset="0"/>
                <a:ea typeface="Times New Roman" panose="02020603050405020304" pitchFamily="18" charset="0"/>
              </a:rPr>
              <a:t>220V</a:t>
            </a:r>
            <a:endParaRPr lang="en-US" sz="20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pPr>
            <a:r>
              <a:rPr lang="en-US" sz="2000" b="1" dirty="0">
                <a:solidFill>
                  <a:srgbClr val="0070C0"/>
                </a:solidFill>
                <a:latin typeface="Arial" panose="020B0604020202020204" pitchFamily="34" charset="0"/>
                <a:ea typeface="Times New Roman" panose="02020603050405020304" pitchFamily="18" charset="0"/>
              </a:rPr>
              <a:t>a) </a:t>
            </a:r>
            <a:r>
              <a:rPr lang="en-US" sz="2000" b="1" dirty="0">
                <a:solidFill>
                  <a:srgbClr val="FF0000"/>
                </a:solidFill>
                <a:latin typeface="Arial" panose="020B0604020202020204" pitchFamily="34" charset="0"/>
                <a:ea typeface="Times New Roman" panose="02020603050405020304" pitchFamily="18" charset="0"/>
              </a:rPr>
              <a:t>I = ?</a:t>
            </a:r>
            <a:endParaRPr lang="en-US" sz="2000" b="1" dirty="0">
              <a:solidFill>
                <a:srgbClr val="FF0000"/>
              </a:solidFill>
              <a:latin typeface="Times New Roman" panose="02020603050405020304" pitchFamily="18" charset="0"/>
              <a:ea typeface="Times New Roman" panose="02020603050405020304" pitchFamily="18" charset="0"/>
            </a:endParaRPr>
          </a:p>
          <a:p>
            <a:pPr marL="30480" marR="30480" algn="just">
              <a:lnSpc>
                <a:spcPct val="150000"/>
              </a:lnSpc>
            </a:pPr>
            <a:r>
              <a:rPr lang="en-US" sz="2000" b="1" dirty="0" smtClean="0">
                <a:solidFill>
                  <a:srgbClr val="0070C0"/>
                </a:solidFill>
                <a:latin typeface="Arial" panose="020B0604020202020204" pitchFamily="34" charset="0"/>
                <a:ea typeface="Times New Roman" panose="02020603050405020304" pitchFamily="18" charset="0"/>
              </a:rPr>
              <a:t>b)t =30ph.30ngày</a:t>
            </a:r>
          </a:p>
          <a:p>
            <a:pPr marL="30480" marR="30480" algn="just">
              <a:lnSpc>
                <a:spcPct val="150000"/>
              </a:lnSpc>
            </a:pPr>
            <a:r>
              <a:rPr lang="en-US" sz="2000" b="1" dirty="0">
                <a:solidFill>
                  <a:srgbClr val="0070C0"/>
                </a:solidFill>
                <a:latin typeface="Arial" panose="020B0604020202020204" pitchFamily="34" charset="0"/>
                <a:ea typeface="Times New Roman" panose="02020603050405020304" pitchFamily="18" charset="0"/>
              </a:rPr>
              <a:t> </a:t>
            </a:r>
            <a:r>
              <a:rPr lang="en-US" sz="2000" b="1" dirty="0" smtClean="0">
                <a:solidFill>
                  <a:srgbClr val="0070C0"/>
                </a:solidFill>
                <a:latin typeface="Arial" panose="020B0604020202020204" pitchFamily="34" charset="0"/>
                <a:ea typeface="Times New Roman" panose="02020603050405020304" pitchFamily="18" charset="0"/>
              </a:rPr>
              <a:t>   </a:t>
            </a:r>
            <a:r>
              <a:rPr lang="en-US" sz="2000" b="1" dirty="0" smtClean="0">
                <a:solidFill>
                  <a:srgbClr val="0070C0"/>
                </a:solidFill>
                <a:latin typeface="Arial" panose="020B0604020202020204" pitchFamily="34" charset="0"/>
                <a:ea typeface="Times New Roman" panose="02020603050405020304" pitchFamily="18" charset="0"/>
              </a:rPr>
              <a:t>=900ph = 15h</a:t>
            </a:r>
          </a:p>
          <a:p>
            <a:pPr marL="30480" marR="30480" algn="just">
              <a:lnSpc>
                <a:spcPct val="150000"/>
              </a:lnSpc>
            </a:pPr>
            <a:r>
              <a:rPr lang="en-US" sz="2000" b="1" dirty="0" smtClean="0">
                <a:solidFill>
                  <a:srgbClr val="0070C0"/>
                </a:solidFill>
                <a:latin typeface="Arial" panose="020B0604020202020204" pitchFamily="34" charset="0"/>
                <a:ea typeface="Times New Roman" panose="02020603050405020304" pitchFamily="18" charset="0"/>
              </a:rPr>
              <a:t>1000đ/kW.h </a:t>
            </a:r>
          </a:p>
          <a:p>
            <a:pPr marL="30480" marR="30480" algn="just">
              <a:lnSpc>
                <a:spcPct val="150000"/>
              </a:lnSpc>
            </a:pPr>
            <a:r>
              <a:rPr lang="en-US" sz="2000" b="1" dirty="0" smtClean="0">
                <a:solidFill>
                  <a:srgbClr val="FF0000"/>
                </a:solidFill>
                <a:latin typeface="Arial" panose="020B0604020202020204" pitchFamily="34" charset="0"/>
                <a:ea typeface="Times New Roman" panose="02020603050405020304" pitchFamily="18" charset="0"/>
              </a:rPr>
              <a:t>T </a:t>
            </a:r>
            <a:r>
              <a:rPr lang="en-US" sz="2000" b="1" dirty="0">
                <a:solidFill>
                  <a:srgbClr val="FF0000"/>
                </a:solidFill>
                <a:latin typeface="Arial" panose="020B0604020202020204" pitchFamily="34" charset="0"/>
                <a:ea typeface="Times New Roman" panose="02020603050405020304" pitchFamily="18" charset="0"/>
              </a:rPr>
              <a:t>= </a:t>
            </a:r>
            <a:r>
              <a:rPr lang="en-US" sz="2000" b="1" dirty="0" smtClean="0">
                <a:solidFill>
                  <a:srgbClr val="FF0000"/>
                </a:solidFill>
                <a:latin typeface="Arial" panose="020B0604020202020204" pitchFamily="34" charset="0"/>
                <a:ea typeface="Times New Roman" panose="02020603050405020304" pitchFamily="18" charset="0"/>
              </a:rPr>
              <a:t>?</a:t>
            </a:r>
            <a:endParaRPr lang="en-US" sz="2000" b="1" dirty="0">
              <a:solidFill>
                <a:srgbClr val="FF0000"/>
              </a:solidFill>
              <a:latin typeface="Times New Roman" panose="02020603050405020304" pitchFamily="18" charset="0"/>
              <a:ea typeface="Times New Roman" panose="02020603050405020304" pitchFamily="18" charset="0"/>
            </a:endParaRPr>
          </a:p>
        </p:txBody>
      </p:sp>
      <p:sp>
        <p:nvSpPr>
          <p:cNvPr id="3" name="Rectangle 2"/>
          <p:cNvSpPr/>
          <p:nvPr/>
        </p:nvSpPr>
        <p:spPr>
          <a:xfrm>
            <a:off x="3448077" y="5044168"/>
            <a:ext cx="6096000" cy="325217"/>
          </a:xfrm>
          <a:prstGeom prst="rect">
            <a:avLst/>
          </a:prstGeom>
        </p:spPr>
        <p:txBody>
          <a:bodyPr>
            <a:spAutoFit/>
          </a:bodyPr>
          <a:lstStyle/>
          <a:p>
            <a:pPr marL="30480" marR="30480" algn="just">
              <a:lnSpc>
                <a:spcPts val="1800"/>
              </a:lnSpc>
              <a:spcAft>
                <a:spcPts val="1200"/>
              </a:spcAft>
            </a:pPr>
            <a:r>
              <a:rPr lang="en-US" sz="2000" b="1" dirty="0" smtClean="0">
                <a:solidFill>
                  <a:srgbClr val="0070C0"/>
                </a:solidFill>
                <a:latin typeface="Arial" panose="020B0604020202020204" pitchFamily="34" charset="0"/>
                <a:ea typeface="Times New Roman" panose="02020603050405020304" pitchFamily="18" charset="0"/>
              </a:rPr>
              <a:t>T </a:t>
            </a:r>
            <a:r>
              <a:rPr lang="en-US" sz="2000" b="1" dirty="0">
                <a:solidFill>
                  <a:srgbClr val="0070C0"/>
                </a:solidFill>
                <a:latin typeface="Arial" panose="020B0604020202020204" pitchFamily="34" charset="0"/>
                <a:ea typeface="Times New Roman" panose="02020603050405020304" pitchFamily="18" charset="0"/>
              </a:rPr>
              <a:t>= 16,5.1000 = 16500 đồng.</a:t>
            </a:r>
            <a:endParaRPr lang="en-US" sz="2000" b="1" dirty="0">
              <a:solidFill>
                <a:srgbClr val="0070C0"/>
              </a:solidFill>
              <a:latin typeface="Times New Roman" panose="02020603050405020304" pitchFamily="18" charset="0"/>
              <a:ea typeface="Times New Roman" panose="02020603050405020304" pitchFamily="18" charset="0"/>
            </a:endParaRPr>
          </a:p>
        </p:txBody>
      </p:sp>
      <p:sp>
        <p:nvSpPr>
          <p:cNvPr id="6" name="Rectangle 5"/>
          <p:cNvSpPr/>
          <p:nvPr/>
        </p:nvSpPr>
        <p:spPr>
          <a:xfrm>
            <a:off x="3185093" y="2112872"/>
            <a:ext cx="2534825" cy="369332"/>
          </a:xfrm>
          <a:prstGeom prst="rect">
            <a:avLst/>
          </a:prstGeom>
        </p:spPr>
        <p:txBody>
          <a:bodyPr wrap="square">
            <a:spAutoFit/>
          </a:bodyPr>
          <a:lstStyle/>
          <a:p>
            <a:r>
              <a:rPr lang="en-US" b="1" dirty="0">
                <a:solidFill>
                  <a:srgbClr val="0070C0"/>
                </a:solidFill>
                <a:latin typeface="Arial" panose="020B0604020202020204" pitchFamily="34" charset="0"/>
                <a:ea typeface="Times New Roman" panose="02020603050405020304" pitchFamily="18" charset="0"/>
              </a:rPr>
              <a:t>a) Vì U</a:t>
            </a:r>
            <a:r>
              <a:rPr lang="en-US" b="1" baseline="-25000" dirty="0">
                <a:solidFill>
                  <a:srgbClr val="0070C0"/>
                </a:solidFill>
                <a:latin typeface="Arial" panose="020B0604020202020204" pitchFamily="34" charset="0"/>
                <a:ea typeface="Times New Roman" panose="02020603050405020304" pitchFamily="18" charset="0"/>
              </a:rPr>
              <a:t>Đ</a:t>
            </a:r>
            <a:r>
              <a:rPr lang="en-US" b="1" dirty="0">
                <a:solidFill>
                  <a:srgbClr val="0070C0"/>
                </a:solidFill>
                <a:latin typeface="Arial" panose="020B0604020202020204" pitchFamily="34" charset="0"/>
                <a:ea typeface="Times New Roman" panose="02020603050405020304" pitchFamily="18" charset="0"/>
              </a:rPr>
              <a:t> = U = </a:t>
            </a:r>
            <a:r>
              <a:rPr lang="en-US" b="1" dirty="0" smtClean="0">
                <a:solidFill>
                  <a:srgbClr val="0070C0"/>
                </a:solidFill>
                <a:latin typeface="Arial" panose="020B0604020202020204" pitchFamily="34" charset="0"/>
                <a:ea typeface="Times New Roman" panose="02020603050405020304" pitchFamily="18" charset="0"/>
              </a:rPr>
              <a:t>220V</a:t>
            </a:r>
            <a:endParaRPr lang="vi-VN" dirty="0"/>
          </a:p>
        </p:txBody>
      </p:sp>
      <p:sp>
        <p:nvSpPr>
          <p:cNvPr id="7" name="Rectangle 6"/>
          <p:cNvSpPr/>
          <p:nvPr/>
        </p:nvSpPr>
        <p:spPr>
          <a:xfrm>
            <a:off x="5719918" y="2100561"/>
            <a:ext cx="3184590" cy="369332"/>
          </a:xfrm>
          <a:prstGeom prst="rect">
            <a:avLst/>
          </a:prstGeom>
        </p:spPr>
        <p:txBody>
          <a:bodyPr wrap="none">
            <a:spAutoFit/>
          </a:bodyPr>
          <a:lstStyle/>
          <a:p>
            <a:r>
              <a:rPr lang="en-US" b="1" dirty="0" smtClean="0">
                <a:solidFill>
                  <a:srgbClr val="0070C0"/>
                </a:solidFill>
                <a:latin typeface="Arial" panose="020B0604020202020204" pitchFamily="34" charset="0"/>
                <a:ea typeface="Times New Roman" panose="02020603050405020304" pitchFamily="18" charset="0"/>
              </a:rPr>
              <a:t>=&gt; </a:t>
            </a:r>
            <a:r>
              <a:rPr lang="en-US" altLang="vi-VN" b="1" dirty="0">
                <a:solidFill>
                  <a:srgbClr val="0070C0"/>
                </a:solidFill>
                <a:latin typeface="VNI-Script" pitchFamily="2" charset="0"/>
              </a:rPr>
              <a:t>P</a:t>
            </a:r>
            <a:r>
              <a:rPr lang="en-US" b="1" dirty="0" smtClean="0">
                <a:solidFill>
                  <a:srgbClr val="0070C0"/>
                </a:solidFill>
                <a:latin typeface="Arial" panose="020B0604020202020204" pitchFamily="34" charset="0"/>
                <a:ea typeface="Times New Roman" panose="02020603050405020304" pitchFamily="18" charset="0"/>
              </a:rPr>
              <a:t> </a:t>
            </a:r>
            <a:r>
              <a:rPr lang="en-US" b="1" dirty="0">
                <a:solidFill>
                  <a:srgbClr val="0070C0"/>
                </a:solidFill>
                <a:latin typeface="Arial" panose="020B0604020202020204" pitchFamily="34" charset="0"/>
                <a:ea typeface="Times New Roman" panose="02020603050405020304" pitchFamily="18" charset="0"/>
              </a:rPr>
              <a:t>= </a:t>
            </a:r>
            <a:r>
              <a:rPr lang="en-US" altLang="vi-VN" b="1" dirty="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rPr>
              <a:t>Đ</a:t>
            </a:r>
            <a:r>
              <a:rPr lang="en-US" b="1" dirty="0">
                <a:solidFill>
                  <a:srgbClr val="0070C0"/>
                </a:solidFill>
                <a:latin typeface="Arial" panose="020B0604020202020204" pitchFamily="34" charset="0"/>
                <a:ea typeface="Times New Roman" panose="02020603050405020304" pitchFamily="18" charset="0"/>
              </a:rPr>
              <a:t> = 1100W = 1,1kW</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8" name="Rectangle 7"/>
          <p:cNvSpPr/>
          <p:nvPr/>
        </p:nvSpPr>
        <p:spPr>
          <a:xfrm>
            <a:off x="3505249" y="2617626"/>
            <a:ext cx="4179990"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Cường độ dòng điện qua dây nung:</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1" name="Rectangle 10"/>
          <p:cNvSpPr/>
          <p:nvPr/>
        </p:nvSpPr>
        <p:spPr>
          <a:xfrm>
            <a:off x="3541678" y="3038277"/>
            <a:ext cx="910827" cy="369332"/>
          </a:xfrm>
          <a:prstGeom prst="rect">
            <a:avLst/>
          </a:prstGeom>
        </p:spPr>
        <p:txBody>
          <a:bodyPr wrap="none">
            <a:spAutoFit/>
          </a:bodyPr>
          <a:lstStyle/>
          <a:p>
            <a:r>
              <a:rPr lang="en-US" altLang="vi-VN" b="1" dirty="0">
                <a:solidFill>
                  <a:srgbClr val="0070C0"/>
                </a:solidFill>
                <a:latin typeface="VNI-Script" pitchFamily="2" charset="0"/>
              </a:rPr>
              <a:t>P</a:t>
            </a:r>
            <a:r>
              <a:rPr lang="en-US" b="1" dirty="0">
                <a:solidFill>
                  <a:srgbClr val="0070C0"/>
                </a:solidFill>
                <a:latin typeface="Arial" panose="020B0604020202020204" pitchFamily="34" charset="0"/>
                <a:ea typeface="Times New Roman" panose="02020603050405020304" pitchFamily="18" charset="0"/>
              </a:rPr>
              <a:t> = UI </a:t>
            </a:r>
            <a:endParaRPr lang="vi-VN" dirty="0"/>
          </a:p>
        </p:txBody>
      </p:sp>
      <p:sp>
        <p:nvSpPr>
          <p:cNvPr id="12" name="Rectangle 11"/>
          <p:cNvSpPr/>
          <p:nvPr/>
        </p:nvSpPr>
        <p:spPr>
          <a:xfrm>
            <a:off x="4370121" y="3033885"/>
            <a:ext cx="1362874" cy="369332"/>
          </a:xfrm>
          <a:prstGeom prst="rect">
            <a:avLst/>
          </a:prstGeom>
        </p:spPr>
        <p:txBody>
          <a:bodyPr wrap="none">
            <a:spAutoFit/>
          </a:bodyPr>
          <a:lstStyle/>
          <a:p>
            <a:r>
              <a:rPr lang="en-US" b="1" dirty="0">
                <a:solidFill>
                  <a:srgbClr val="0070C0"/>
                </a:solidFill>
                <a:latin typeface="Cambria Math" panose="02040503050406030204" pitchFamily="18" charset="0"/>
                <a:ea typeface="Times New Roman" panose="02020603050405020304" pitchFamily="18" charset="0"/>
                <a:cs typeface="Cambria Math" panose="02040503050406030204" pitchFamily="18" charset="0"/>
              </a:rPr>
              <a:t>⇒</a:t>
            </a:r>
            <a:r>
              <a:rPr lang="en-US" b="1" dirty="0">
                <a:solidFill>
                  <a:srgbClr val="0070C0"/>
                </a:solidFill>
                <a:latin typeface="Arial" panose="020B0604020202020204" pitchFamily="34" charset="0"/>
                <a:ea typeface="Times New Roman" panose="02020603050405020304" pitchFamily="18" charset="0"/>
              </a:rPr>
              <a:t> I = </a:t>
            </a:r>
            <a:r>
              <a:rPr lang="en-US" altLang="vi-VN" b="1" dirty="0">
                <a:solidFill>
                  <a:srgbClr val="0070C0"/>
                </a:solidFill>
                <a:latin typeface="VNI-Script" pitchFamily="2" charset="0"/>
              </a:rPr>
              <a:t>P</a:t>
            </a:r>
            <a:r>
              <a:rPr lang="en-US" b="1" dirty="0">
                <a:solidFill>
                  <a:srgbClr val="0070C0"/>
                </a:solidFill>
                <a:latin typeface="Arial" panose="020B0604020202020204" pitchFamily="34" charset="0"/>
                <a:ea typeface="Times New Roman" panose="02020603050405020304" pitchFamily="18" charset="0"/>
              </a:rPr>
              <a:t> / U </a:t>
            </a:r>
            <a:endParaRPr lang="vi-VN" dirty="0"/>
          </a:p>
        </p:txBody>
      </p:sp>
      <p:sp>
        <p:nvSpPr>
          <p:cNvPr id="13" name="Rectangle 12"/>
          <p:cNvSpPr/>
          <p:nvPr/>
        </p:nvSpPr>
        <p:spPr>
          <a:xfrm>
            <a:off x="5595244" y="2981031"/>
            <a:ext cx="1524841"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1100 / 220 </a:t>
            </a:r>
            <a:endParaRPr lang="vi-VN" dirty="0"/>
          </a:p>
        </p:txBody>
      </p:sp>
      <p:sp>
        <p:nvSpPr>
          <p:cNvPr id="14" name="Rectangle 13"/>
          <p:cNvSpPr/>
          <p:nvPr/>
        </p:nvSpPr>
        <p:spPr>
          <a:xfrm>
            <a:off x="6958118" y="3029585"/>
            <a:ext cx="957955"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5 (A)</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5" name="Rectangle 14"/>
          <p:cNvSpPr/>
          <p:nvPr/>
        </p:nvSpPr>
        <p:spPr>
          <a:xfrm>
            <a:off x="3045495" y="3588421"/>
            <a:ext cx="5042406"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b) Điện năng tiêu thụ của dây trong 30 ngày</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6" name="Rectangle 15"/>
          <p:cNvSpPr/>
          <p:nvPr/>
        </p:nvSpPr>
        <p:spPr>
          <a:xfrm>
            <a:off x="3440750" y="4095234"/>
            <a:ext cx="1043299"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A = </a:t>
            </a:r>
            <a:r>
              <a:rPr lang="en-US" altLang="vi-VN" b="1" dirty="0">
                <a:solidFill>
                  <a:srgbClr val="0070C0"/>
                </a:solidFill>
                <a:latin typeface="VNI-Script" pitchFamily="2" charset="0"/>
              </a:rPr>
              <a:t>P </a:t>
            </a:r>
            <a:r>
              <a:rPr lang="en-US" b="1" dirty="0">
                <a:solidFill>
                  <a:srgbClr val="0070C0"/>
                </a:solidFill>
                <a:latin typeface="Arial" panose="020B0604020202020204" pitchFamily="34" charset="0"/>
                <a:ea typeface="Times New Roman" panose="02020603050405020304" pitchFamily="18" charset="0"/>
              </a:rPr>
              <a:t>.t </a:t>
            </a:r>
            <a:endParaRPr lang="vi-VN" dirty="0"/>
          </a:p>
        </p:txBody>
      </p:sp>
      <p:sp>
        <p:nvSpPr>
          <p:cNvPr id="17" name="Rectangle 16"/>
          <p:cNvSpPr/>
          <p:nvPr/>
        </p:nvSpPr>
        <p:spPr>
          <a:xfrm>
            <a:off x="4370121" y="4080867"/>
            <a:ext cx="1088760"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1,1.15 </a:t>
            </a:r>
            <a:endParaRPr lang="vi-VN" dirty="0"/>
          </a:p>
        </p:txBody>
      </p:sp>
      <p:sp>
        <p:nvSpPr>
          <p:cNvPr id="18" name="Rectangle 17"/>
          <p:cNvSpPr/>
          <p:nvPr/>
        </p:nvSpPr>
        <p:spPr>
          <a:xfrm>
            <a:off x="5363762" y="4118902"/>
            <a:ext cx="1586396"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 16,5(kW.h)</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9" name="Rectangle 18"/>
          <p:cNvSpPr/>
          <p:nvPr/>
        </p:nvSpPr>
        <p:spPr>
          <a:xfrm>
            <a:off x="3420427" y="4513826"/>
            <a:ext cx="2232342"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Tiền điện phải trả: </a:t>
            </a:r>
            <a:endParaRPr lang="vi-VN" dirty="0"/>
          </a:p>
        </p:txBody>
      </p:sp>
      <p:sp>
        <p:nvSpPr>
          <p:cNvPr id="24"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4012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arn(inVertical)">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barn(inVertical)">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arn(inVertical)">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barn(inVertical)">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barn(inVertical)">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arn(inVertical)">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barn(inVertical)">
                                      <p:cBhvr>
                                        <p:cTn id="77" dur="500"/>
                                        <p:tgtEl>
                                          <p:spTgt spid="14"/>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barn(inVertical)">
                                      <p:cBhvr>
                                        <p:cTn id="82" dur="500"/>
                                        <p:tgtEl>
                                          <p:spTgt spid="15"/>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barn(inVertical)">
                                      <p:cBhvr>
                                        <p:cTn id="87" dur="500"/>
                                        <p:tgtEl>
                                          <p:spTgt spid="16"/>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barn(inVertical)">
                                      <p:cBhvr>
                                        <p:cTn id="92" dur="500"/>
                                        <p:tgtEl>
                                          <p:spTgt spid="17"/>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Effect transition="in" filter="barn(inVertical)">
                                      <p:cBhvr>
                                        <p:cTn id="97" dur="500"/>
                                        <p:tgtEl>
                                          <p:spTgt spid="18"/>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9"/>
                                        </p:tgtEl>
                                        <p:attrNameLst>
                                          <p:attrName>style.visibility</p:attrName>
                                        </p:attrNameLst>
                                      </p:cBhvr>
                                      <p:to>
                                        <p:strVal val="visible"/>
                                      </p:to>
                                    </p:set>
                                    <p:animEffect transition="in" filter="barn(inVertical)">
                                      <p:cBhvr>
                                        <p:cTn id="102" dur="500"/>
                                        <p:tgtEl>
                                          <p:spTgt spid="19"/>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3"/>
                                        </p:tgtEl>
                                        <p:attrNameLst>
                                          <p:attrName>style.visibility</p:attrName>
                                        </p:attrNameLst>
                                      </p:cBhvr>
                                      <p:to>
                                        <p:strVal val="visible"/>
                                      </p:to>
                                    </p:set>
                                    <p:animEffect transition="in" filter="barn(inVertical)">
                                      <p:cBhvr>
                                        <p:cTn id="10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11" grpId="0"/>
      <p:bldP spid="12" grpId="0"/>
      <p:bldP spid="13" grpId="0"/>
      <p:bldP spid="14" grpId="0"/>
      <p:bldP spid="15" grpId="0"/>
      <p:bldP spid="16" grpId="0"/>
      <p:bldP spid="17" grpId="0"/>
      <p:bldP spid="18"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91114" y="463812"/>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a:solidFill>
                  <a:srgbClr val="00B050"/>
                </a:solidFill>
              </a:rPr>
              <a:t>Bài 11: </a:t>
            </a:r>
            <a:r>
              <a:rPr lang="en-US" sz="2000" b="1" dirty="0"/>
              <a:t>Một nồi cơm điện có số ghi trên vỏ là: 220V – 400W được sử dụng với hiệu điện thế 220V, Trung bình mỗi ngày trong thời gian 2 giờ.</a:t>
            </a:r>
          </a:p>
          <a:p>
            <a:r>
              <a:rPr lang="en-US" sz="2000" b="1" dirty="0"/>
              <a:t>a) tính điện trở của dây nung của nồi và cường độ dòng điện chạy qua khi đó.</a:t>
            </a:r>
          </a:p>
          <a:p>
            <a:r>
              <a:rPr lang="en-US" sz="2000" b="1" dirty="0"/>
              <a:t>b) Tính điện năng mà nồi tiêu thụ trong 30 ngày.</a:t>
            </a:r>
          </a:p>
        </p:txBody>
      </p:sp>
      <p:sp>
        <p:nvSpPr>
          <p:cNvPr id="113717" name="Text Box 53"/>
          <p:cNvSpPr txBox="1">
            <a:spLocks noChangeArrowheads="1"/>
          </p:cNvSpPr>
          <p:nvPr/>
        </p:nvSpPr>
        <p:spPr bwMode="auto">
          <a:xfrm>
            <a:off x="151196" y="176117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499360" y="1730284"/>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562775" y="179278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16785" y="2307332"/>
            <a:ext cx="2323223" cy="2631490"/>
          </a:xfrm>
          <a:prstGeom prst="rect">
            <a:avLst/>
          </a:prstGeom>
        </p:spPr>
        <p:txBody>
          <a:bodyPr wrap="square">
            <a:spAutoFit/>
          </a:bodyPr>
          <a:lstStyle/>
          <a:p>
            <a:pPr marL="30480" marR="30480" algn="just">
              <a:lnSpc>
                <a:spcPts val="1800"/>
              </a:lnSpc>
              <a:spcAft>
                <a:spcPts val="1200"/>
              </a:spcAft>
            </a:pP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NC: 220V – 400W</a:t>
            </a:r>
            <a:endPar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ts val="1800"/>
              </a:lnSpc>
              <a:spcAft>
                <a:spcPts val="1200"/>
              </a:spcAft>
            </a:pP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U = 220V</a:t>
            </a:r>
            <a:endParaRPr lang="en-US" sz="20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a/ R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lnSpc>
                <a:spcPts val="18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I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b/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t </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2h.30ngày</a:t>
            </a:r>
          </a:p>
          <a:p>
            <a:pPr marL="30480" marR="30480" algn="just">
              <a:lnSpc>
                <a:spcPts val="1800"/>
              </a:lnSpc>
              <a:spcAft>
                <a:spcPts val="1200"/>
              </a:spcAft>
            </a:pP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60h</a:t>
            </a: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A = ?</a:t>
            </a:r>
            <a:endParaRPr lang="en-US"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3"/>
          <p:cNvSpPr>
            <a:spLocks noChangeArrowheads="1"/>
          </p:cNvSpPr>
          <p:nvPr/>
        </p:nvSpPr>
        <p:spPr bwMode="auto">
          <a:xfrm>
            <a:off x="2673640" y="2743148"/>
            <a:ext cx="592721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Điện </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trở của dây nung của nồi khi đ</a:t>
            </a:r>
            <a:r>
              <a:rPr kumimoji="0" lang="en-US" altLang="en-US" sz="2000" b="1" i="0" u="none" strike="noStrike" cap="none" normalizeH="0" baseline="0" dirty="0" smtClean="0">
                <a:ln>
                  <a:noFill/>
                </a:ln>
                <a:solidFill>
                  <a:srgbClr val="002060"/>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l</a:t>
            </a:r>
            <a:r>
              <a:rPr kumimoji="0" lang="en-US" altLang="en-US" sz="2000" b="1" i="0" u="none" strike="noStrike" cap="none" normalizeH="0" baseline="0" dirty="0" smtClean="0">
                <a:ln>
                  <a:noFill/>
                </a:ln>
                <a:solidFill>
                  <a:srgbClr val="00206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1" i="0" u="none" strike="noStrike" cap="none" normalizeH="0" baseline="0" dirty="0" smtClean="0">
              <a:ln>
                <a:noFill/>
              </a:ln>
              <a:solidFill>
                <a:srgbClr val="002060"/>
              </a:solidFill>
              <a:effectLst/>
            </a:endParaRPr>
          </a:p>
        </p:txBody>
      </p:sp>
      <p:sp>
        <p:nvSpPr>
          <p:cNvPr id="5" name="Rectangle 4"/>
          <p:cNvSpPr>
            <a:spLocks noChangeArrowheads="1"/>
          </p:cNvSpPr>
          <p:nvPr/>
        </p:nvSpPr>
        <p:spPr bwMode="auto">
          <a:xfrm rot="10800000" flipV="1">
            <a:off x="2720908" y="3795048"/>
            <a:ext cx="549543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Cường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độ</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dòng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điện</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chạy</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qua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dây</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nung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1" i="0" u="none" strike="noStrike" cap="none" normalizeH="0" baseline="0" dirty="0" smtClean="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solidFill>
                <a:srgbClr val="002060"/>
              </a:solidFill>
              <a:effectLst/>
              <a:latin typeface="Arial" panose="020B0604020202020204" pitchFamily="34" charset="0"/>
            </a:endParaRPr>
          </a:p>
        </p:txBody>
      </p:sp>
      <p:sp>
        <p:nvSpPr>
          <p:cNvPr id="11" name="Rectangle 10"/>
          <p:cNvSpPr/>
          <p:nvPr/>
        </p:nvSpPr>
        <p:spPr>
          <a:xfrm>
            <a:off x="5153320" y="2362630"/>
            <a:ext cx="3640511" cy="335733"/>
          </a:xfrm>
          <a:prstGeom prst="rect">
            <a:avLst/>
          </a:prstGeom>
        </p:spPr>
        <p:txBody>
          <a:bodyPr wrap="square">
            <a:spAutoFit/>
          </a:bodyPr>
          <a:lstStyle/>
          <a:p>
            <a:pPr marL="30480" marR="30480" algn="just">
              <a:lnSpc>
                <a:spcPts val="1800"/>
              </a:lnSpc>
              <a:spcAft>
                <a:spcPts val="1200"/>
              </a:spcAft>
            </a:pP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=&gt; </a:t>
            </a:r>
            <a:r>
              <a:rPr lang="en-US" altLang="vi-VN" sz="2000" b="1" dirty="0">
                <a:solidFill>
                  <a:srgbClr val="002060"/>
                </a:solidFill>
                <a:latin typeface="VNI-Script" pitchFamily="2" charset="0"/>
              </a:rPr>
              <a:t>P </a:t>
            </a:r>
            <a:r>
              <a:rPr lang="nl-NL"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đm</a:t>
            </a:r>
            <a:r>
              <a:rPr lang="nl-NL"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sz="2000" b="1" dirty="0">
                <a:solidFill>
                  <a:srgbClr val="002060"/>
                </a:solidFill>
                <a:latin typeface="VNI-Script" pitchFamily="2" charset="0"/>
              </a:rPr>
              <a:t>P</a:t>
            </a: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 400W = </a:t>
            </a:r>
            <a:r>
              <a:rPr lang="nl-NL"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0,4kW</a:t>
            </a:r>
          </a:p>
        </p:txBody>
      </p:sp>
      <p:sp>
        <p:nvSpPr>
          <p:cNvPr id="12" name="Rectangle 11"/>
          <p:cNvSpPr/>
          <p:nvPr/>
        </p:nvSpPr>
        <p:spPr>
          <a:xfrm>
            <a:off x="2488686" y="2281722"/>
            <a:ext cx="2653290"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a) V</a:t>
            </a:r>
            <a:r>
              <a:rPr lang="en-US" altLang="en-US" sz="2000" b="1" dirty="0">
                <a:solidFill>
                  <a:srgbClr val="002060"/>
                </a:solidFill>
                <a:latin typeface="Calibri" panose="020F0502020204030204" pitchFamily="34" charset="0"/>
                <a:ea typeface="Times New Roman" panose="02020603050405020304" pitchFamily="18" charset="0"/>
                <a:cs typeface="Arial" panose="020B0604020202020204" pitchFamily="34" charset="0"/>
              </a:rPr>
              <a:t>ì</a:t>
            </a: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U</a:t>
            </a:r>
            <a:r>
              <a:rPr lang="en-US" altLang="en-US" sz="2000"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a:t>đm</a:t>
            </a:r>
            <a:r>
              <a:rPr lang="en-US" altLang="en-US" sz="2000" b="1" dirty="0">
                <a:solidFill>
                  <a:srgbClr val="002060"/>
                </a:solidFill>
                <a:latin typeface="Calibri" panose="020F0502020204030204" pitchFamily="34" charset="0"/>
                <a:ea typeface="Times New Roman" panose="02020603050405020304" pitchFamily="18" charset="0"/>
                <a:cs typeface="Arial" panose="020B0604020202020204" pitchFamily="34" charset="0"/>
              </a:rPr>
              <a:t> </a:t>
            </a: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U = 220V </a:t>
            </a:r>
            <a:endParaRPr lang="vi-VN" sz="2000" b="1" dirty="0">
              <a:solidFill>
                <a:srgbClr val="002060"/>
              </a:solidFill>
            </a:endParaRPr>
          </a:p>
        </p:txBody>
      </p:sp>
      <mc:AlternateContent xmlns:mc="http://schemas.openxmlformats.org/markup-compatibility/2006">
        <mc:Choice xmlns:a14="http://schemas.microsoft.com/office/drawing/2010/main" Requires="a14">
          <p:sp>
            <p:nvSpPr>
              <p:cNvPr id="19" name="Rectangle 18"/>
              <p:cNvSpPr/>
              <p:nvPr/>
            </p:nvSpPr>
            <p:spPr>
              <a:xfrm>
                <a:off x="2827560" y="3173563"/>
                <a:ext cx="815993" cy="581506"/>
              </a:xfrm>
              <a:prstGeom prst="rect">
                <a:avLst/>
              </a:prstGeom>
            </p:spPr>
            <p:txBody>
              <a:bodyPr wrap="none">
                <a:spAutoFit/>
              </a:bodyPr>
              <a:lstStyle/>
              <a:p>
                <a:r>
                  <a:rPr lang="en-US" altLang="vi-VN" sz="2000" b="1" dirty="0" smtClean="0">
                    <a:solidFill>
                      <a:srgbClr val="002060"/>
                    </a:solidFill>
                    <a:latin typeface="VNI-Script" pitchFamily="2" charset="0"/>
                  </a:rPr>
                  <a:t>P</a:t>
                </a:r>
                <a:r>
                  <a:rPr lang="en-US" altLang="vi-VN" sz="2000" b="1" dirty="0" smtClean="0">
                    <a:solidFill>
                      <a:srgbClr val="002060"/>
                    </a:solidFill>
                    <a:latin typeface=".VnTime" panose="020B7200000000000000" pitchFamily="34" charset="0"/>
                  </a:rPr>
                  <a:t>= </a:t>
                </a:r>
                <a14:m>
                  <m:oMath xmlns:m="http://schemas.openxmlformats.org/officeDocument/2006/math">
                    <m:f>
                      <m:fPr>
                        <m:ctrlPr>
                          <a:rPr lang="en-US" altLang="vi-VN" sz="2000" b="1" i="1">
                            <a:solidFill>
                              <a:srgbClr val="002060"/>
                            </a:solidFill>
                            <a:latin typeface="Cambria Math" panose="02040503050406030204" pitchFamily="18" charset="0"/>
                          </a:rPr>
                        </m:ctrlPr>
                      </m:fPr>
                      <m:num>
                        <m:sSup>
                          <m:sSupPr>
                            <m:ctrlPr>
                              <a:rPr lang="en-US" altLang="vi-VN" sz="2000" b="1" i="1">
                                <a:solidFill>
                                  <a:srgbClr val="002060"/>
                                </a:solidFill>
                                <a:latin typeface="Cambria Math" panose="02040503050406030204" pitchFamily="18" charset="0"/>
                              </a:rPr>
                            </m:ctrlPr>
                          </m:sSupPr>
                          <m:e>
                            <m:r>
                              <a:rPr lang="en-US" altLang="vi-VN" sz="2000" b="1" i="1">
                                <a:solidFill>
                                  <a:srgbClr val="002060"/>
                                </a:solidFill>
                                <a:latin typeface="Cambria Math" panose="02040503050406030204" pitchFamily="18" charset="0"/>
                              </a:rPr>
                              <m:t>𝑼</m:t>
                            </m:r>
                          </m:e>
                          <m:sup>
                            <m:r>
                              <a:rPr lang="en-US" altLang="vi-VN" sz="2000" b="1" i="1">
                                <a:solidFill>
                                  <a:srgbClr val="002060"/>
                                </a:solidFill>
                                <a:latin typeface="Cambria Math" panose="02040503050406030204" pitchFamily="18" charset="0"/>
                              </a:rPr>
                              <m:t>𝟐</m:t>
                            </m:r>
                          </m:sup>
                        </m:sSup>
                      </m:num>
                      <m:den>
                        <m:r>
                          <a:rPr lang="en-US" altLang="vi-VN" sz="2000" b="1" i="1">
                            <a:solidFill>
                              <a:srgbClr val="002060"/>
                            </a:solidFill>
                            <a:latin typeface="Cambria Math" panose="02040503050406030204" pitchFamily="18" charset="0"/>
                          </a:rPr>
                          <m:t>𝑹</m:t>
                        </m:r>
                      </m:den>
                    </m:f>
                  </m:oMath>
                </a14:m>
                <a:endParaRPr lang="vi-VN" sz="2000" b="1" dirty="0">
                  <a:solidFill>
                    <a:srgbClr val="002060"/>
                  </a:solidFill>
                </a:endParaRPr>
              </a:p>
            </p:txBody>
          </p:sp>
        </mc:Choice>
        <mc:Fallback>
          <p:sp>
            <p:nvSpPr>
              <p:cNvPr id="19" name="Rectangle 18"/>
              <p:cNvSpPr>
                <a:spLocks noRot="1" noChangeAspect="1" noMove="1" noResize="1" noEditPoints="1" noAdjustHandles="1" noChangeArrowheads="1" noChangeShapeType="1" noTextEdit="1"/>
              </p:cNvSpPr>
              <p:nvPr/>
            </p:nvSpPr>
            <p:spPr>
              <a:xfrm>
                <a:off x="2827560" y="3173563"/>
                <a:ext cx="815993" cy="581506"/>
              </a:xfrm>
              <a:prstGeom prst="rect">
                <a:avLst/>
              </a:prstGeom>
              <a:blipFill>
                <a:blip r:embed="rId2"/>
                <a:stretch>
                  <a:fillRect l="-8209" b="-947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0" name="Rectangle 19"/>
              <p:cNvSpPr/>
              <p:nvPr/>
            </p:nvSpPr>
            <p:spPr>
              <a:xfrm>
                <a:off x="3784945" y="3189622"/>
                <a:ext cx="1158138" cy="584071"/>
              </a:xfrm>
              <a:prstGeom prst="rect">
                <a:avLst/>
              </a:prstGeom>
            </p:spPr>
            <p:txBody>
              <a:bodyPr wrap="none">
                <a:spAutoFit/>
              </a:bodyPr>
              <a:lstStyle/>
              <a:p>
                <a14:m>
                  <m:oMath xmlns:m="http://schemas.openxmlformats.org/officeDocument/2006/math">
                    <m:r>
                      <a:rPr lang="en-US" altLang="vi-VN" sz="2000" b="1" i="1" smtClean="0">
                        <a:solidFill>
                          <a:srgbClr val="002060"/>
                        </a:solidFill>
                        <a:latin typeface="Cambria Math" panose="02040503050406030204" pitchFamily="18" charset="0"/>
                      </a:rPr>
                      <m:t>⇒ </m:t>
                    </m:r>
                    <m:r>
                      <a:rPr lang="en-US" altLang="vi-VN" sz="2000" b="1" i="1">
                        <a:solidFill>
                          <a:srgbClr val="002060"/>
                        </a:solidFill>
                        <a:latin typeface="Cambria Math" panose="02040503050406030204" pitchFamily="18" charset="0"/>
                      </a:rPr>
                      <m:t>𝑹</m:t>
                    </m:r>
                  </m:oMath>
                </a14:m>
                <a:r>
                  <a:rPr lang="en-US" altLang="vi-VN" sz="2000" b="1" dirty="0" smtClean="0">
                    <a:solidFill>
                      <a:srgbClr val="002060"/>
                    </a:solidFill>
                    <a:latin typeface=".VnTime" panose="020B7200000000000000" pitchFamily="34" charset="0"/>
                  </a:rPr>
                  <a:t>= </a:t>
                </a:r>
                <a14:m>
                  <m:oMath xmlns:m="http://schemas.openxmlformats.org/officeDocument/2006/math">
                    <m:f>
                      <m:fPr>
                        <m:ctrlPr>
                          <a:rPr lang="en-US" altLang="vi-VN" sz="2000" b="1" i="1">
                            <a:solidFill>
                              <a:srgbClr val="002060"/>
                            </a:solidFill>
                            <a:latin typeface="Cambria Math" panose="02040503050406030204" pitchFamily="18" charset="0"/>
                          </a:rPr>
                        </m:ctrlPr>
                      </m:fPr>
                      <m:num>
                        <m:sSup>
                          <m:sSupPr>
                            <m:ctrlPr>
                              <a:rPr lang="en-US" altLang="vi-VN" sz="2000" b="1" i="1">
                                <a:solidFill>
                                  <a:srgbClr val="002060"/>
                                </a:solidFill>
                                <a:latin typeface="Cambria Math" panose="02040503050406030204" pitchFamily="18" charset="0"/>
                              </a:rPr>
                            </m:ctrlPr>
                          </m:sSupPr>
                          <m:e>
                            <m:r>
                              <a:rPr lang="en-US" altLang="vi-VN" sz="2000" b="1" i="1">
                                <a:solidFill>
                                  <a:srgbClr val="002060"/>
                                </a:solidFill>
                                <a:latin typeface="Cambria Math" panose="02040503050406030204" pitchFamily="18" charset="0"/>
                              </a:rPr>
                              <m:t>𝑼</m:t>
                            </m:r>
                          </m:e>
                          <m:sup>
                            <m:r>
                              <a:rPr lang="en-US" altLang="vi-VN" sz="2000" b="1" i="1">
                                <a:solidFill>
                                  <a:srgbClr val="002060"/>
                                </a:solidFill>
                                <a:latin typeface="Cambria Math" panose="02040503050406030204" pitchFamily="18" charset="0"/>
                              </a:rPr>
                              <m:t>𝟐</m:t>
                            </m:r>
                          </m:sup>
                        </m:sSup>
                      </m:num>
                      <m:den>
                        <m:r>
                          <m:rPr>
                            <m:nor/>
                          </m:rPr>
                          <a:rPr lang="en-US" altLang="vi-VN" sz="2000" b="1" dirty="0">
                            <a:solidFill>
                              <a:srgbClr val="002060"/>
                            </a:solidFill>
                            <a:latin typeface="VNI-Script" pitchFamily="2" charset="0"/>
                          </a:rPr>
                          <m:t>P</m:t>
                        </m:r>
                      </m:den>
                    </m:f>
                  </m:oMath>
                </a14:m>
                <a:endParaRPr lang="vi-VN" sz="2000" b="1" dirty="0">
                  <a:solidFill>
                    <a:srgbClr val="002060"/>
                  </a:solidFill>
                </a:endParaRPr>
              </a:p>
            </p:txBody>
          </p:sp>
        </mc:Choice>
        <mc:Fallback>
          <p:sp>
            <p:nvSpPr>
              <p:cNvPr id="20" name="Rectangle 19"/>
              <p:cNvSpPr>
                <a:spLocks noRot="1" noChangeAspect="1" noMove="1" noResize="1" noEditPoints="1" noAdjustHandles="1" noChangeArrowheads="1" noChangeShapeType="1" noTextEdit="1"/>
              </p:cNvSpPr>
              <p:nvPr/>
            </p:nvSpPr>
            <p:spPr>
              <a:xfrm>
                <a:off x="3784945" y="3189622"/>
                <a:ext cx="1158138" cy="584071"/>
              </a:xfrm>
              <a:prstGeom prst="rect">
                <a:avLst/>
              </a:prstGeom>
              <a:blipFill>
                <a:blip r:embed="rId3"/>
                <a:stretch>
                  <a:fillRect b="-729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1" name="Rectangle 20"/>
              <p:cNvSpPr/>
              <p:nvPr/>
            </p:nvSpPr>
            <p:spPr>
              <a:xfrm>
                <a:off x="5027424" y="3172837"/>
                <a:ext cx="830420" cy="582980"/>
              </a:xfrm>
              <a:prstGeom prst="rect">
                <a:avLst/>
              </a:prstGeom>
            </p:spPr>
            <p:txBody>
              <a:bodyPr wrap="none">
                <a:spAutoFit/>
              </a:bodyPr>
              <a:lstStyle/>
              <a:p>
                <a:r>
                  <a:rPr lang="en-US" altLang="vi-VN" sz="2000" b="1" dirty="0" smtClean="0">
                    <a:solidFill>
                      <a:srgbClr val="002060"/>
                    </a:solidFill>
                    <a:latin typeface=".VnTime" panose="020B7200000000000000" pitchFamily="34" charset="0"/>
                  </a:rPr>
                  <a:t>= </a:t>
                </a:r>
                <a14:m>
                  <m:oMath xmlns:m="http://schemas.openxmlformats.org/officeDocument/2006/math">
                    <m:f>
                      <m:fPr>
                        <m:ctrlPr>
                          <a:rPr lang="en-US" altLang="vi-VN" sz="2000" b="1" i="1">
                            <a:solidFill>
                              <a:srgbClr val="002060"/>
                            </a:solidFill>
                            <a:latin typeface="Cambria Math" panose="02040503050406030204" pitchFamily="18" charset="0"/>
                          </a:rPr>
                        </m:ctrlPr>
                      </m:fPr>
                      <m:num>
                        <m:sSup>
                          <m:sSupPr>
                            <m:ctrlPr>
                              <a:rPr lang="en-US" altLang="vi-VN" sz="2000" b="1" i="1">
                                <a:solidFill>
                                  <a:srgbClr val="002060"/>
                                </a:solidFill>
                                <a:latin typeface="Cambria Math" panose="02040503050406030204" pitchFamily="18" charset="0"/>
                              </a:rPr>
                            </m:ctrlPr>
                          </m:sSupPr>
                          <m:e>
                            <m:r>
                              <a:rPr lang="en-US" altLang="vi-VN" sz="2000" b="1" i="1" smtClean="0">
                                <a:solidFill>
                                  <a:srgbClr val="002060"/>
                                </a:solidFill>
                                <a:latin typeface="Cambria Math" panose="02040503050406030204" pitchFamily="18" charset="0"/>
                              </a:rPr>
                              <m:t>𝟐𝟐𝟎</m:t>
                            </m:r>
                          </m:e>
                          <m:sup>
                            <m:r>
                              <a:rPr lang="en-US" altLang="vi-VN" sz="2000" b="1" i="1">
                                <a:solidFill>
                                  <a:srgbClr val="002060"/>
                                </a:solidFill>
                                <a:latin typeface="Cambria Math" panose="02040503050406030204" pitchFamily="18" charset="0"/>
                              </a:rPr>
                              <m:t>𝟐</m:t>
                            </m:r>
                          </m:sup>
                        </m:sSup>
                      </m:num>
                      <m:den>
                        <m:r>
                          <a:rPr lang="en-US" altLang="vi-VN" sz="2000" b="1" i="1" smtClean="0">
                            <a:solidFill>
                              <a:srgbClr val="002060"/>
                            </a:solidFill>
                            <a:latin typeface="Cambria Math" panose="02040503050406030204" pitchFamily="18" charset="0"/>
                          </a:rPr>
                          <m:t>𝟒𝟎𝟎</m:t>
                        </m:r>
                      </m:den>
                    </m:f>
                  </m:oMath>
                </a14:m>
                <a:endParaRPr lang="vi-VN" sz="2000" b="1" dirty="0">
                  <a:solidFill>
                    <a:srgbClr val="002060"/>
                  </a:solidFill>
                </a:endParaRPr>
              </a:p>
            </p:txBody>
          </p:sp>
        </mc:Choice>
        <mc:Fallback>
          <p:sp>
            <p:nvSpPr>
              <p:cNvPr id="21" name="Rectangle 20"/>
              <p:cNvSpPr>
                <a:spLocks noRot="1" noChangeAspect="1" noMove="1" noResize="1" noEditPoints="1" noAdjustHandles="1" noChangeArrowheads="1" noChangeShapeType="1" noTextEdit="1"/>
              </p:cNvSpPr>
              <p:nvPr/>
            </p:nvSpPr>
            <p:spPr>
              <a:xfrm>
                <a:off x="5027424" y="3172837"/>
                <a:ext cx="830420" cy="582980"/>
              </a:xfrm>
              <a:prstGeom prst="rect">
                <a:avLst/>
              </a:prstGeom>
              <a:blipFill>
                <a:blip r:embed="rId4"/>
                <a:stretch>
                  <a:fillRect l="-8088" b="-729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2" name="Rectangle 21"/>
              <p:cNvSpPr/>
              <p:nvPr/>
            </p:nvSpPr>
            <p:spPr>
              <a:xfrm>
                <a:off x="5725766" y="3272305"/>
                <a:ext cx="1298753" cy="400110"/>
              </a:xfrm>
              <a:prstGeom prst="rect">
                <a:avLst/>
              </a:prstGeom>
            </p:spPr>
            <p:txBody>
              <a:bodyPr wrap="none">
                <a:spAutoFit/>
              </a:bodyPr>
              <a:lstStyle/>
              <a:p>
                <a:r>
                  <a:rPr lang="en-US" altLang="vi-VN" sz="2000" b="1" dirty="0" smtClean="0">
                    <a:solidFill>
                      <a:srgbClr val="002060"/>
                    </a:solidFill>
                    <a:latin typeface=".VnTime" panose="020B7200000000000000" pitchFamily="34" charset="0"/>
                  </a:rPr>
                  <a:t>= </a:t>
                </a:r>
                <a14:m>
                  <m:oMath xmlns:m="http://schemas.openxmlformats.org/officeDocument/2006/math">
                    <m:r>
                      <a:rPr lang="en-US" altLang="vi-VN" sz="2000" b="1" i="1" smtClean="0">
                        <a:solidFill>
                          <a:srgbClr val="002060"/>
                        </a:solidFill>
                        <a:latin typeface="Cambria Math" panose="02040503050406030204" pitchFamily="18" charset="0"/>
                      </a:rPr>
                      <m:t>𝟏𝟐𝟏</m:t>
                    </m:r>
                    <m:r>
                      <a:rPr lang="en-US" altLang="vi-VN" sz="2000" b="1" i="1" smtClean="0">
                        <a:solidFill>
                          <a:srgbClr val="002060"/>
                        </a:solidFill>
                        <a:latin typeface="Cambria Math" panose="02040503050406030204" pitchFamily="18" charset="0"/>
                      </a:rPr>
                      <m:t> (Ω)</m:t>
                    </m:r>
                  </m:oMath>
                </a14:m>
                <a:endParaRPr lang="vi-VN" sz="2000" b="1" dirty="0">
                  <a:solidFill>
                    <a:srgbClr val="002060"/>
                  </a:solidFill>
                </a:endParaRPr>
              </a:p>
            </p:txBody>
          </p:sp>
        </mc:Choice>
        <mc:Fallback>
          <p:sp>
            <p:nvSpPr>
              <p:cNvPr id="22" name="Rectangle 21"/>
              <p:cNvSpPr>
                <a:spLocks noRot="1" noChangeAspect="1" noMove="1" noResize="1" noEditPoints="1" noAdjustHandles="1" noChangeArrowheads="1" noChangeShapeType="1" noTextEdit="1"/>
              </p:cNvSpPr>
              <p:nvPr/>
            </p:nvSpPr>
            <p:spPr>
              <a:xfrm>
                <a:off x="5725766" y="3272305"/>
                <a:ext cx="1298753" cy="400110"/>
              </a:xfrm>
              <a:prstGeom prst="rect">
                <a:avLst/>
              </a:prstGeom>
              <a:blipFill>
                <a:blip r:embed="rId5"/>
                <a:stretch>
                  <a:fillRect l="-4695" t="-9231" r="-1408" b="-27692"/>
                </a:stretch>
              </a:blipFill>
            </p:spPr>
            <p:txBody>
              <a:bodyPr/>
              <a:lstStyle/>
              <a:p>
                <a:r>
                  <a:rPr lang="vi-VN">
                    <a:noFill/>
                  </a:rPr>
                  <a:t> </a:t>
                </a:r>
              </a:p>
            </p:txBody>
          </p:sp>
        </mc:Fallback>
      </mc:AlternateContent>
      <p:sp>
        <p:nvSpPr>
          <p:cNvPr id="23" name="Rectangle 22"/>
          <p:cNvSpPr/>
          <p:nvPr/>
        </p:nvSpPr>
        <p:spPr>
          <a:xfrm>
            <a:off x="2827560" y="4322153"/>
            <a:ext cx="987771" cy="400110"/>
          </a:xfrm>
          <a:prstGeom prst="rect">
            <a:avLst/>
          </a:prstGeom>
        </p:spPr>
        <p:txBody>
          <a:bodyPr wrap="none">
            <a:spAutoFit/>
          </a:bodyPr>
          <a:lstStyle/>
          <a:p>
            <a:r>
              <a:rPr lang="en-US" altLang="vi-VN" sz="2000" b="1" dirty="0">
                <a:solidFill>
                  <a:srgbClr val="002060"/>
                </a:solidFill>
                <a:latin typeface="VNI-Script" pitchFamily="2" charset="0"/>
              </a:rPr>
              <a:t>P</a:t>
            </a:r>
            <a:r>
              <a:rPr lang="en-US" sz="2000" b="1" dirty="0">
                <a:solidFill>
                  <a:srgbClr val="002060"/>
                </a:solidFill>
                <a:latin typeface="Arial" panose="020B0604020202020204" pitchFamily="34" charset="0"/>
                <a:ea typeface="Times New Roman" panose="02020603050405020304" pitchFamily="18" charset="0"/>
              </a:rPr>
              <a:t> = UI </a:t>
            </a:r>
            <a:endParaRPr lang="vi-VN" sz="2000" b="1" dirty="0">
              <a:solidFill>
                <a:srgbClr val="002060"/>
              </a:solidFill>
            </a:endParaRPr>
          </a:p>
        </p:txBody>
      </p:sp>
      <p:sp>
        <p:nvSpPr>
          <p:cNvPr id="24" name="Rectangle 23"/>
          <p:cNvSpPr/>
          <p:nvPr/>
        </p:nvSpPr>
        <p:spPr>
          <a:xfrm>
            <a:off x="3656003" y="4317761"/>
            <a:ext cx="1487908" cy="400110"/>
          </a:xfrm>
          <a:prstGeom prst="rect">
            <a:avLst/>
          </a:prstGeom>
        </p:spPr>
        <p:txBody>
          <a:bodyPr wrap="none">
            <a:spAutoFit/>
          </a:bodyPr>
          <a:lstStyle/>
          <a:p>
            <a:r>
              <a:rPr lang="en-US" sz="2000" b="1" dirty="0">
                <a:solidFill>
                  <a:srgbClr val="002060"/>
                </a:solidFill>
                <a:latin typeface="Cambria Math" panose="02040503050406030204" pitchFamily="18" charset="0"/>
                <a:ea typeface="Times New Roman" panose="02020603050405020304" pitchFamily="18" charset="0"/>
                <a:cs typeface="Cambria Math" panose="02040503050406030204" pitchFamily="18" charset="0"/>
              </a:rPr>
              <a:t>⇒</a:t>
            </a:r>
            <a:r>
              <a:rPr lang="en-US" sz="2000" b="1" dirty="0">
                <a:solidFill>
                  <a:srgbClr val="002060"/>
                </a:solidFill>
                <a:latin typeface="Arial" panose="020B0604020202020204" pitchFamily="34" charset="0"/>
                <a:ea typeface="Times New Roman" panose="02020603050405020304" pitchFamily="18" charset="0"/>
              </a:rPr>
              <a:t> I = </a:t>
            </a:r>
            <a:r>
              <a:rPr lang="en-US" altLang="vi-VN" sz="2000" b="1" dirty="0">
                <a:solidFill>
                  <a:srgbClr val="002060"/>
                </a:solidFill>
                <a:latin typeface="VNI-Script" pitchFamily="2" charset="0"/>
              </a:rPr>
              <a:t>P</a:t>
            </a:r>
            <a:r>
              <a:rPr lang="en-US" sz="2000" b="1" dirty="0">
                <a:solidFill>
                  <a:srgbClr val="002060"/>
                </a:solidFill>
                <a:latin typeface="Arial" panose="020B0604020202020204" pitchFamily="34" charset="0"/>
                <a:ea typeface="Times New Roman" panose="02020603050405020304" pitchFamily="18" charset="0"/>
              </a:rPr>
              <a:t> / U </a:t>
            </a:r>
            <a:endParaRPr lang="vi-VN" sz="2000" b="1" dirty="0">
              <a:solidFill>
                <a:srgbClr val="002060"/>
              </a:solidFill>
            </a:endParaRPr>
          </a:p>
        </p:txBody>
      </p:sp>
      <p:sp>
        <p:nvSpPr>
          <p:cNvPr id="25" name="Rectangle 24"/>
          <p:cNvSpPr/>
          <p:nvPr/>
        </p:nvSpPr>
        <p:spPr>
          <a:xfrm>
            <a:off x="4881126" y="4264907"/>
            <a:ext cx="1542410" cy="400110"/>
          </a:xfrm>
          <a:prstGeom prst="rect">
            <a:avLst/>
          </a:prstGeom>
        </p:spPr>
        <p:txBody>
          <a:bodyPr wrap="none">
            <a:spAutoFit/>
          </a:bodyPr>
          <a:lstStyle/>
          <a:p>
            <a:r>
              <a:rPr lang="en-US" sz="2000" b="1" dirty="0">
                <a:solidFill>
                  <a:srgbClr val="002060"/>
                </a:solidFill>
                <a:latin typeface="Arial" panose="020B0604020202020204" pitchFamily="34" charset="0"/>
                <a:ea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rPr>
              <a:t>400 </a:t>
            </a:r>
            <a:r>
              <a:rPr lang="en-US" sz="2000" b="1" dirty="0">
                <a:solidFill>
                  <a:srgbClr val="002060"/>
                </a:solidFill>
                <a:latin typeface="Arial" panose="020B0604020202020204" pitchFamily="34" charset="0"/>
                <a:ea typeface="Times New Roman" panose="02020603050405020304" pitchFamily="18" charset="0"/>
              </a:rPr>
              <a:t>/ 220 </a:t>
            </a:r>
            <a:endParaRPr lang="vi-VN" sz="2000" b="1" dirty="0">
              <a:solidFill>
                <a:srgbClr val="002060"/>
              </a:solidFill>
            </a:endParaRPr>
          </a:p>
        </p:txBody>
      </p:sp>
      <p:sp>
        <p:nvSpPr>
          <p:cNvPr id="26" name="Rectangle 25"/>
          <p:cNvSpPr/>
          <p:nvPr/>
        </p:nvSpPr>
        <p:spPr>
          <a:xfrm>
            <a:off x="6027595" y="4313461"/>
            <a:ext cx="1390765" cy="323165"/>
          </a:xfrm>
          <a:prstGeom prst="rect">
            <a:avLst/>
          </a:prstGeom>
        </p:spPr>
        <p:txBody>
          <a:bodyPr wrap="none">
            <a:spAutoFit/>
          </a:bodyPr>
          <a:lstStyle/>
          <a:p>
            <a:pPr marL="30480" marR="30480" algn="just">
              <a:lnSpc>
                <a:spcPts val="1800"/>
              </a:lnSpc>
              <a:spcAft>
                <a:spcPts val="1200"/>
              </a:spcAft>
            </a:pPr>
            <a:r>
              <a:rPr lang="en-US" sz="2000" b="1" dirty="0">
                <a:solidFill>
                  <a:srgbClr val="002060"/>
                </a:solidFill>
                <a:latin typeface="Arial" panose="020B0604020202020204" pitchFamily="34" charset="0"/>
                <a:ea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rPr>
              <a:t>1,82 (A)</a:t>
            </a:r>
            <a:endParaRPr lang="en-US" sz="2000" b="1" dirty="0">
              <a:solidFill>
                <a:srgbClr val="002060"/>
              </a:solidFill>
              <a:latin typeface="Times New Roman" panose="02020603050405020304" pitchFamily="18" charset="0"/>
              <a:ea typeface="Times New Roman" panose="02020603050405020304" pitchFamily="18" charset="0"/>
            </a:endParaRPr>
          </a:p>
        </p:txBody>
      </p:sp>
      <p:sp>
        <p:nvSpPr>
          <p:cNvPr id="13" name="Rectangle 12"/>
          <p:cNvSpPr/>
          <p:nvPr/>
        </p:nvSpPr>
        <p:spPr>
          <a:xfrm>
            <a:off x="2499360" y="4821293"/>
            <a:ext cx="4469493"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b) Điện năng tiêu thụ trong 30 ng</a:t>
            </a:r>
            <a:r>
              <a:rPr lang="en-US" altLang="en-US" sz="2000" b="1" dirty="0">
                <a:solidFill>
                  <a:srgbClr val="002060"/>
                </a:solidFill>
                <a:latin typeface="Calibri" panose="020F0502020204030204" pitchFamily="34" charset="0"/>
                <a:ea typeface="Times New Roman" panose="02020603050405020304" pitchFamily="18" charset="0"/>
                <a:cs typeface="Arial" panose="020B0604020202020204" pitchFamily="34" charset="0"/>
              </a:rPr>
              <a:t>à</a:t>
            </a: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y</a:t>
            </a:r>
            <a:endParaRPr lang="en-US" altLang="en-US" sz="2000" b="1" dirty="0">
              <a:solidFill>
                <a:srgbClr val="002060"/>
              </a:solidFill>
            </a:endParaRPr>
          </a:p>
        </p:txBody>
      </p:sp>
      <p:sp>
        <p:nvSpPr>
          <p:cNvPr id="14" name="Rectangle 13"/>
          <p:cNvSpPr/>
          <p:nvPr/>
        </p:nvSpPr>
        <p:spPr>
          <a:xfrm>
            <a:off x="2818887" y="5359277"/>
            <a:ext cx="1063240"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A = </a:t>
            </a:r>
            <a:r>
              <a:rPr lang="en-US" altLang="vi-VN" sz="2000" b="1" dirty="0">
                <a:solidFill>
                  <a:srgbClr val="002060"/>
                </a:solidFill>
                <a:latin typeface="VNI-Script" pitchFamily="2" charset="0"/>
              </a:rPr>
              <a:t>P</a:t>
            </a:r>
            <a:r>
              <a:rPr lang="en-US" altLang="en-US"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.t </a:t>
            </a:r>
            <a:endParaRPr lang="vi-VN" sz="2000" b="1" dirty="0">
              <a:solidFill>
                <a:srgbClr val="002060"/>
              </a:solidFill>
            </a:endParaRPr>
          </a:p>
        </p:txBody>
      </p:sp>
      <p:sp>
        <p:nvSpPr>
          <p:cNvPr id="15" name="Rectangle 14"/>
          <p:cNvSpPr/>
          <p:nvPr/>
        </p:nvSpPr>
        <p:spPr>
          <a:xfrm>
            <a:off x="3678464" y="5347583"/>
            <a:ext cx="1116011"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0,4.60</a:t>
            </a:r>
            <a:endParaRPr lang="vi-VN" sz="2000" b="1" dirty="0">
              <a:solidFill>
                <a:srgbClr val="002060"/>
              </a:solidFill>
            </a:endParaRPr>
          </a:p>
        </p:txBody>
      </p:sp>
      <p:sp>
        <p:nvSpPr>
          <p:cNvPr id="16" name="Rectangle 15"/>
          <p:cNvSpPr/>
          <p:nvPr/>
        </p:nvSpPr>
        <p:spPr>
          <a:xfrm>
            <a:off x="4758451" y="5358453"/>
            <a:ext cx="1528239"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24(kW.h) </a:t>
            </a:r>
            <a:endParaRPr lang="vi-VN" sz="2000" b="1" dirty="0">
              <a:solidFill>
                <a:srgbClr val="002060"/>
              </a:solidFill>
            </a:endParaRPr>
          </a:p>
        </p:txBody>
      </p:sp>
      <p:sp>
        <p:nvSpPr>
          <p:cNvPr id="31"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12583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arn(inVertical)">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arn(inVertic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arn(inVertic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barn(inVertical)">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barn(inVertical)">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5"/>
                                        </p:tgtEl>
                                        <p:attrNameLst>
                                          <p:attrName>style.visibility</p:attrName>
                                        </p:attrNameLst>
                                      </p:cBhvr>
                                      <p:to>
                                        <p:strVal val="visible"/>
                                      </p:to>
                                    </p:set>
                                    <p:animEffect transition="in" filter="barn(inVertical)">
                                      <p:cBhvr>
                                        <p:cTn id="77" dur="500"/>
                                        <p:tgtEl>
                                          <p:spTgt spid="5"/>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barn(inVertical)">
                                      <p:cBhvr>
                                        <p:cTn id="82" dur="5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barn(inVertical)">
                                      <p:cBhvr>
                                        <p:cTn id="87" dur="500"/>
                                        <p:tgtEl>
                                          <p:spTgt spid="2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barn(inVertical)">
                                      <p:cBhvr>
                                        <p:cTn id="92" dur="500"/>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barn(inVertical)">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barn(inVertical)">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4"/>
                                        </p:tgtEl>
                                        <p:attrNameLst>
                                          <p:attrName>style.visibility</p:attrName>
                                        </p:attrNameLst>
                                      </p:cBhvr>
                                      <p:to>
                                        <p:strVal val="visible"/>
                                      </p:to>
                                    </p:set>
                                    <p:animEffect transition="in" filter="barn(inVertical)">
                                      <p:cBhvr>
                                        <p:cTn id="107" dur="500"/>
                                        <p:tgtEl>
                                          <p:spTgt spid="14"/>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5"/>
                                        </p:tgtEl>
                                        <p:attrNameLst>
                                          <p:attrName>style.visibility</p:attrName>
                                        </p:attrNameLst>
                                      </p:cBhvr>
                                      <p:to>
                                        <p:strVal val="visible"/>
                                      </p:to>
                                    </p:set>
                                    <p:animEffect transition="in" filter="barn(inVertical)">
                                      <p:cBhvr>
                                        <p:cTn id="112" dur="500"/>
                                        <p:tgtEl>
                                          <p:spTgt spid="15"/>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16"/>
                                        </p:tgtEl>
                                        <p:attrNameLst>
                                          <p:attrName>style.visibility</p:attrName>
                                        </p:attrNameLst>
                                      </p:cBhvr>
                                      <p:to>
                                        <p:strVal val="visible"/>
                                      </p:to>
                                    </p:set>
                                    <p:animEffect transition="in" filter="barn(inVertical)">
                                      <p:cBhvr>
                                        <p:cTn id="1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1" grpId="0"/>
      <p:bldP spid="12" grpId="0"/>
      <p:bldP spid="19" grpId="0"/>
      <p:bldP spid="20" grpId="0"/>
      <p:bldP spid="21" grpId="0"/>
      <p:bldP spid="22" grpId="0"/>
      <p:bldP spid="23" grpId="0"/>
      <p:bldP spid="24" grpId="0"/>
      <p:bldP spid="25" grpId="0"/>
      <p:bldP spid="26" grpId="0"/>
      <p:bldP spid="13" grpId="0"/>
      <p:bldP spid="14"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0" y="496591"/>
            <a:ext cx="12192000" cy="1938992"/>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a:solidFill>
                  <a:srgbClr val="00B050"/>
                </a:solidFill>
              </a:rPr>
              <a:t>Bài 12: </a:t>
            </a:r>
            <a:r>
              <a:rPr lang="en-US" sz="2000" b="1" dirty="0"/>
              <a:t>Một gia đình sử dụng đèn chiều sáng với tổng công suất là 150W, trung bình mỗi ngày trong 10 giờ; sử dụng tủ lạnh có công suất 100W, trung bình mỗi ngày trong 12 giờ và sử dụng các thiết bị khác có công suất tổng cộng là 500W, trung bình mỗi ngày trong 5 giờ.</a:t>
            </a:r>
          </a:p>
          <a:p>
            <a:r>
              <a:rPr lang="en-US" sz="2000" b="1" dirty="0"/>
              <a:t>a) Tính điện năng mà gia đình này sử dụng trong 30 ngày</a:t>
            </a:r>
          </a:p>
          <a:p>
            <a:r>
              <a:rPr lang="en-US" sz="2000" b="1" dirty="0"/>
              <a:t>b) Tính tiền điện mà gia đình này phải trả trong 1 tháng(30 ngày), cho rằng giá tiền điện là 1000đ/kW.h</a:t>
            </a:r>
          </a:p>
        </p:txBody>
      </p:sp>
      <p:sp>
        <p:nvSpPr>
          <p:cNvPr id="113717" name="Text Box 53"/>
          <p:cNvSpPr txBox="1">
            <a:spLocks noChangeArrowheads="1"/>
          </p:cNvSpPr>
          <p:nvPr/>
        </p:nvSpPr>
        <p:spPr bwMode="auto">
          <a:xfrm>
            <a:off x="86714" y="232976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792187" y="2483178"/>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860512" y="237736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20874" y="2839025"/>
            <a:ext cx="2671313" cy="4170372"/>
          </a:xfrm>
          <a:prstGeom prst="rect">
            <a:avLst/>
          </a:prstGeom>
        </p:spPr>
        <p:txBody>
          <a:bodyPr wrap="square">
            <a:spAutoFit/>
          </a:bodyPr>
          <a:lstStyle/>
          <a:p>
            <a:pPr marL="30480" marR="30480" algn="just">
              <a:lnSpc>
                <a:spcPts val="1800"/>
              </a:lnSpc>
              <a:spcAft>
                <a:spcPts val="1200"/>
              </a:spcAft>
            </a:pPr>
            <a:r>
              <a:rPr lang="en-US" altLang="vi-VN" b="1" dirty="0" smtClean="0">
                <a:solidFill>
                  <a:srgbClr val="7030A0"/>
                </a:solidFill>
                <a:latin typeface="VNI-Script" pitchFamily="2" charset="0"/>
              </a:rPr>
              <a:t>P</a:t>
            </a:r>
            <a:r>
              <a:rPr lang="en-US" altLang="vi-VN" b="1" dirty="0" smtClean="0">
                <a:solidFill>
                  <a:srgbClr val="002060"/>
                </a:solidFill>
                <a:latin typeface="VNI-Script" pitchFamily="2" charset="0"/>
              </a:rPr>
              <a:t> </a:t>
            </a:r>
            <a:r>
              <a:rPr lang="en-US" sz="1100" b="1" baseline="-25000" dirty="0" smtClean="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150W=0,15kW</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t</a:t>
            </a:r>
            <a:r>
              <a:rPr lang="en-US" sz="1100" b="1" baseline="-25000" dirty="0" smtClean="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10h</a:t>
            </a:r>
          </a:p>
          <a:p>
            <a:pPr marL="30480" marR="30480" algn="just">
              <a:lnSpc>
                <a:spcPts val="1800"/>
              </a:lnSpc>
              <a:spcAft>
                <a:spcPts val="1200"/>
              </a:spcAft>
            </a:pPr>
            <a:r>
              <a:rPr lang="en-US" altLang="vi-VN" b="1" dirty="0">
                <a:solidFill>
                  <a:srgbClr val="7030A0"/>
                </a:solidFill>
                <a:latin typeface="VNI-Script" pitchFamily="2" charset="0"/>
              </a:rPr>
              <a:t>P </a:t>
            </a:r>
            <a:r>
              <a:rPr lang="en-US" sz="1100" b="1" baseline="-25000" dirty="0" smtClean="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100W=0,1kW</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 </a:t>
            </a:r>
            <a:r>
              <a:rPr lang="en-US" b="1" dirty="0">
                <a:solidFill>
                  <a:srgbClr val="7030A0"/>
                </a:solidFill>
                <a:latin typeface="Arial" panose="020B0604020202020204" pitchFamily="34" charset="0"/>
                <a:ea typeface="Times New Roman" panose="02020603050405020304" pitchFamily="18" charset="0"/>
              </a:rPr>
              <a:t>t</a:t>
            </a:r>
            <a:r>
              <a:rPr lang="en-US" sz="1100"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12h</a:t>
            </a:r>
            <a:endParaRPr lang="en-US" b="1" dirty="0">
              <a:solidFill>
                <a:srgbClr val="7030A0"/>
              </a:solidFill>
              <a:latin typeface="Times New Roman" panose="02020603050405020304" pitchFamily="18" charset="0"/>
              <a:ea typeface="Times New Roman" panose="02020603050405020304" pitchFamily="18" charset="0"/>
            </a:endParaRPr>
          </a:p>
          <a:p>
            <a:pPr marL="30480" marR="30480" algn="just">
              <a:lnSpc>
                <a:spcPts val="1800"/>
              </a:lnSpc>
              <a:spcAft>
                <a:spcPts val="1200"/>
              </a:spcAft>
            </a:pPr>
            <a:r>
              <a:rPr lang="en-US" altLang="vi-VN" b="1" dirty="0">
                <a:solidFill>
                  <a:srgbClr val="7030A0"/>
                </a:solidFill>
                <a:latin typeface="VNI-Script" pitchFamily="2" charset="0"/>
              </a:rPr>
              <a:t>P </a:t>
            </a:r>
            <a:r>
              <a:rPr lang="en-US" sz="1100" b="1" baseline="-25000" dirty="0" smtClean="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500W=0,5kW</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 </a:t>
            </a:r>
            <a:r>
              <a:rPr lang="en-US" b="1" dirty="0">
                <a:solidFill>
                  <a:srgbClr val="7030A0"/>
                </a:solidFill>
                <a:latin typeface="Arial" panose="020B0604020202020204" pitchFamily="34" charset="0"/>
                <a:ea typeface="Times New Roman" panose="02020603050405020304" pitchFamily="18" charset="0"/>
              </a:rPr>
              <a:t>t</a:t>
            </a:r>
            <a:r>
              <a:rPr lang="en-US" sz="1100"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5h </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30 ngày </a:t>
            </a:r>
          </a:p>
          <a:p>
            <a:pPr marL="30480" marR="30480" algn="just">
              <a:lnSpc>
                <a:spcPts val="1800"/>
              </a:lnSpc>
              <a:spcAft>
                <a:spcPts val="1200"/>
              </a:spcAft>
            </a:pPr>
            <a:r>
              <a:rPr lang="en-US" b="1" dirty="0" smtClean="0">
                <a:solidFill>
                  <a:srgbClr val="FF0000"/>
                </a:solidFill>
                <a:latin typeface="Arial" panose="020B0604020202020204" pitchFamily="34" charset="0"/>
                <a:ea typeface="Times New Roman" panose="02020603050405020304" pitchFamily="18" charset="0"/>
              </a:rPr>
              <a:t>a/ A </a:t>
            </a:r>
            <a:r>
              <a:rPr lang="en-US" b="1" dirty="0">
                <a:solidFill>
                  <a:srgbClr val="FF0000"/>
                </a:solidFill>
                <a:latin typeface="Arial" panose="020B0604020202020204" pitchFamily="34" charset="0"/>
                <a:ea typeface="Times New Roman" panose="02020603050405020304" pitchFamily="18" charset="0"/>
              </a:rPr>
              <a:t>= ?</a:t>
            </a:r>
            <a:endParaRPr lang="en-US" b="1" dirty="0">
              <a:solidFill>
                <a:srgbClr val="FF0000"/>
              </a:solidFill>
              <a:latin typeface="Times New Roman" panose="02020603050405020304" pitchFamily="18" charset="0"/>
              <a:ea typeface="Times New Roman" panose="02020603050405020304" pitchFamily="18" charset="0"/>
            </a:endParaRPr>
          </a:p>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b) </a:t>
            </a:r>
            <a:r>
              <a:rPr lang="en-US" b="1" dirty="0" smtClean="0">
                <a:solidFill>
                  <a:srgbClr val="FF0000"/>
                </a:solidFill>
                <a:latin typeface="Arial" panose="020B0604020202020204" pitchFamily="34" charset="0"/>
                <a:ea typeface="Times New Roman" panose="02020603050405020304" pitchFamily="18" charset="0"/>
              </a:rPr>
              <a:t>b/ T </a:t>
            </a:r>
            <a:r>
              <a:rPr lang="en-US" b="1" dirty="0">
                <a:solidFill>
                  <a:srgbClr val="FF0000"/>
                </a:solidFill>
                <a:latin typeface="Arial" panose="020B0604020202020204" pitchFamily="34" charset="0"/>
                <a:ea typeface="Times New Roman" panose="02020603050405020304" pitchFamily="18" charset="0"/>
              </a:rPr>
              <a:t>= </a:t>
            </a:r>
            <a:r>
              <a:rPr lang="en-US" b="1" dirty="0" smtClean="0">
                <a:solidFill>
                  <a:srgbClr val="FF0000"/>
                </a:solidFill>
                <a:latin typeface="Arial" panose="020B0604020202020204" pitchFamily="34" charset="0"/>
                <a:ea typeface="Times New Roman" panose="02020603050405020304" pitchFamily="18" charset="0"/>
              </a:rPr>
              <a:t>?</a:t>
            </a:r>
            <a:r>
              <a:rPr lang="en-US" b="1" dirty="0">
                <a:solidFill>
                  <a:srgbClr val="7030A0"/>
                </a:solidFill>
                <a:latin typeface="Arial" panose="020B0604020202020204" pitchFamily="34" charset="0"/>
                <a:ea typeface="Times New Roman" panose="02020603050405020304" pitchFamily="18" charset="0"/>
              </a:rPr>
              <a:t> </a:t>
            </a:r>
            <a:endParaRPr lang="en-US" b="1" dirty="0" smtClean="0">
              <a:solidFill>
                <a:srgbClr val="7030A0"/>
              </a:solidFill>
              <a:latin typeface="Arial" panose="020B0604020202020204" pitchFamily="34" charset="0"/>
              <a:ea typeface="Times New Roman" panose="02020603050405020304" pitchFamily="18" charset="0"/>
            </a:endParaRP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1000đ/kW.h</a:t>
            </a:r>
            <a:endParaRPr lang="en-US" b="1" dirty="0">
              <a:solidFill>
                <a:srgbClr val="7030A0"/>
              </a:solidFill>
              <a:latin typeface="Arial" panose="020B0604020202020204" pitchFamily="34" charset="0"/>
              <a:ea typeface="Times New Roman" panose="02020603050405020304" pitchFamily="18" charset="0"/>
            </a:endParaRPr>
          </a:p>
          <a:p>
            <a:pPr marL="30480" marR="30480" algn="just">
              <a:lnSpc>
                <a:spcPts val="1800"/>
              </a:lnSpc>
              <a:spcAft>
                <a:spcPts val="1200"/>
              </a:spcAft>
            </a:pPr>
            <a:endParaRPr lang="en-US" b="1" dirty="0">
              <a:solidFill>
                <a:srgbClr val="FF0000"/>
              </a:solidFill>
              <a:latin typeface="Times New Roman" panose="02020603050405020304" pitchFamily="18" charset="0"/>
              <a:ea typeface="Times New Roman" panose="02020603050405020304" pitchFamily="18" charset="0"/>
            </a:endParaRPr>
          </a:p>
        </p:txBody>
      </p:sp>
      <p:sp>
        <p:nvSpPr>
          <p:cNvPr id="3" name="Rectangle 2"/>
          <p:cNvSpPr/>
          <p:nvPr/>
        </p:nvSpPr>
        <p:spPr>
          <a:xfrm>
            <a:off x="3350958" y="5462566"/>
            <a:ext cx="4484688" cy="323165"/>
          </a:xfrm>
          <a:prstGeom prst="rect">
            <a:avLst/>
          </a:prstGeom>
        </p:spPr>
        <p:txBody>
          <a:bodyPr wrap="square">
            <a:spAutoFit/>
          </a:bodyPr>
          <a:lstStyle/>
          <a:p>
            <a:pPr marL="30480" marR="30480" algn="just">
              <a:lnSpc>
                <a:spcPts val="1800"/>
              </a:lnSpc>
              <a:spcAft>
                <a:spcPts val="1200"/>
              </a:spcAft>
            </a:pPr>
            <a:r>
              <a:rPr lang="en-US" sz="2000" b="1" dirty="0">
                <a:solidFill>
                  <a:srgbClr val="7030A0"/>
                </a:solidFill>
                <a:latin typeface="Arial" panose="020B0604020202020204" pitchFamily="34" charset="0"/>
                <a:ea typeface="Times New Roman" panose="02020603050405020304" pitchFamily="18" charset="0"/>
              </a:rPr>
              <a:t> </a:t>
            </a:r>
            <a:r>
              <a:rPr lang="en-US" sz="2000" b="1" dirty="0" smtClean="0">
                <a:solidFill>
                  <a:srgbClr val="7030A0"/>
                </a:solidFill>
                <a:latin typeface="Arial" panose="020B0604020202020204" pitchFamily="34" charset="0"/>
                <a:ea typeface="Times New Roman" panose="02020603050405020304" pitchFamily="18" charset="0"/>
              </a:rPr>
              <a:t>T </a:t>
            </a:r>
            <a:r>
              <a:rPr lang="en-US" sz="2000" b="1" dirty="0">
                <a:solidFill>
                  <a:srgbClr val="7030A0"/>
                </a:solidFill>
                <a:latin typeface="Arial" panose="020B0604020202020204" pitchFamily="34" charset="0"/>
                <a:ea typeface="Times New Roman" panose="02020603050405020304" pitchFamily="18" charset="0"/>
              </a:rPr>
              <a:t>= 156.1000 = 156 000 đồng</a:t>
            </a:r>
            <a:r>
              <a:rPr lang="en-US" sz="2000" b="1" dirty="0" smtClean="0">
                <a:solidFill>
                  <a:srgbClr val="7030A0"/>
                </a:solidFill>
                <a:latin typeface="Arial" panose="020B0604020202020204" pitchFamily="34" charset="0"/>
                <a:ea typeface="Times New Roman" panose="02020603050405020304" pitchFamily="18" charset="0"/>
              </a:rPr>
              <a:t>.</a:t>
            </a:r>
            <a:endParaRPr lang="en-US" sz="2000" b="1" dirty="0">
              <a:solidFill>
                <a:srgbClr val="7030A0"/>
              </a:solidFill>
              <a:latin typeface="Times New Roman" panose="02020603050405020304" pitchFamily="18" charset="0"/>
              <a:ea typeface="Times New Roman" panose="02020603050405020304" pitchFamily="18" charset="0"/>
            </a:endParaRPr>
          </a:p>
        </p:txBody>
      </p:sp>
      <p:sp>
        <p:nvSpPr>
          <p:cNvPr id="5" name="Rectangle 4"/>
          <p:cNvSpPr/>
          <p:nvPr/>
        </p:nvSpPr>
        <p:spPr>
          <a:xfrm>
            <a:off x="3036192" y="2918353"/>
            <a:ext cx="5542543"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a) Điện năng mà gia đình sử dụng trong 30 ngày</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6" name="Rectangle 5"/>
          <p:cNvSpPr/>
          <p:nvPr/>
        </p:nvSpPr>
        <p:spPr>
          <a:xfrm>
            <a:off x="3320662" y="3288641"/>
            <a:ext cx="217239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Đèn chiếu sáng: </a:t>
            </a:r>
            <a:endParaRPr lang="vi-VN" dirty="0"/>
          </a:p>
        </p:txBody>
      </p:sp>
      <p:sp>
        <p:nvSpPr>
          <p:cNvPr id="7" name="Rectangle 6"/>
          <p:cNvSpPr/>
          <p:nvPr/>
        </p:nvSpPr>
        <p:spPr>
          <a:xfrm>
            <a:off x="5410288" y="3265558"/>
            <a:ext cx="124264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A</a:t>
            </a:r>
            <a:r>
              <a:rPr lang="en-US" b="1" baseline="-25000" dirty="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 = </a:t>
            </a:r>
            <a:r>
              <a:rPr lang="en-US" altLang="vi-VN" b="1" dirty="0">
                <a:solidFill>
                  <a:srgbClr val="7030A0"/>
                </a:solidFill>
                <a:latin typeface="VNI-Script" pitchFamily="2" charset="0"/>
              </a:rPr>
              <a:t>P </a:t>
            </a:r>
            <a:r>
              <a:rPr lang="en-US" b="1" baseline="-25000" dirty="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.t</a:t>
            </a:r>
            <a:r>
              <a:rPr lang="en-US" b="1" baseline="-25000" dirty="0">
                <a:solidFill>
                  <a:srgbClr val="7030A0"/>
                </a:solidFill>
                <a:latin typeface="Arial" panose="020B0604020202020204" pitchFamily="34" charset="0"/>
                <a:ea typeface="Times New Roman" panose="02020603050405020304" pitchFamily="18" charset="0"/>
              </a:rPr>
              <a:t>1</a:t>
            </a:r>
            <a:endParaRPr lang="vi-VN" dirty="0"/>
          </a:p>
        </p:txBody>
      </p:sp>
      <p:sp>
        <p:nvSpPr>
          <p:cNvPr id="8" name="Rectangle 7"/>
          <p:cNvSpPr/>
          <p:nvPr/>
        </p:nvSpPr>
        <p:spPr>
          <a:xfrm>
            <a:off x="6652936" y="3265558"/>
            <a:ext cx="1691489"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0,15.(10.30) </a:t>
            </a:r>
            <a:endParaRPr lang="vi-VN" dirty="0"/>
          </a:p>
        </p:txBody>
      </p:sp>
      <p:sp>
        <p:nvSpPr>
          <p:cNvPr id="11" name="Rectangle 10"/>
          <p:cNvSpPr/>
          <p:nvPr/>
        </p:nvSpPr>
        <p:spPr>
          <a:xfrm>
            <a:off x="8068329" y="3311725"/>
            <a:ext cx="152227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 = 45 (kW.h)</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12" name="Rectangle 11"/>
          <p:cNvSpPr/>
          <p:nvPr/>
        </p:nvSpPr>
        <p:spPr>
          <a:xfrm>
            <a:off x="3197449" y="3654845"/>
            <a:ext cx="1287532"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Tủ lạnh: </a:t>
            </a:r>
            <a:endParaRPr lang="vi-VN" dirty="0"/>
          </a:p>
        </p:txBody>
      </p:sp>
      <p:sp>
        <p:nvSpPr>
          <p:cNvPr id="13" name="Rectangle 12"/>
          <p:cNvSpPr/>
          <p:nvPr/>
        </p:nvSpPr>
        <p:spPr>
          <a:xfrm>
            <a:off x="5287075" y="3652567"/>
            <a:ext cx="156966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A</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altLang="vi-VN" b="1" dirty="0">
                <a:solidFill>
                  <a:srgbClr val="7030A0"/>
                </a:solidFill>
                <a:latin typeface="VNI-Script" pitchFamily="2" charset="0"/>
              </a:rPr>
              <a:t>P </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.t</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endParaRPr lang="vi-VN" dirty="0"/>
          </a:p>
        </p:txBody>
      </p:sp>
      <p:sp>
        <p:nvSpPr>
          <p:cNvPr id="14" name="Rectangle 13"/>
          <p:cNvSpPr/>
          <p:nvPr/>
        </p:nvSpPr>
        <p:spPr>
          <a:xfrm>
            <a:off x="6650402" y="3644076"/>
            <a:ext cx="1364476"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0,1.(12.30) </a:t>
            </a:r>
            <a:endParaRPr lang="vi-VN" dirty="0"/>
          </a:p>
        </p:txBody>
      </p:sp>
      <p:sp>
        <p:nvSpPr>
          <p:cNvPr id="15" name="Rectangle 14"/>
          <p:cNvSpPr/>
          <p:nvPr/>
        </p:nvSpPr>
        <p:spPr>
          <a:xfrm>
            <a:off x="8041727" y="3624050"/>
            <a:ext cx="1460721"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 36 </a:t>
            </a:r>
            <a:r>
              <a:rPr lang="en-US" b="1" dirty="0" smtClean="0">
                <a:solidFill>
                  <a:srgbClr val="7030A0"/>
                </a:solidFill>
                <a:latin typeface="Arial" panose="020B0604020202020204" pitchFamily="34" charset="0"/>
                <a:ea typeface="Times New Roman" panose="02020603050405020304" pitchFamily="18" charset="0"/>
              </a:rPr>
              <a:t>(kW.h)</a:t>
            </a:r>
            <a:endParaRPr lang="vi-VN" dirty="0"/>
          </a:p>
        </p:txBody>
      </p:sp>
      <p:sp>
        <p:nvSpPr>
          <p:cNvPr id="16" name="Rectangle 15"/>
          <p:cNvSpPr/>
          <p:nvPr/>
        </p:nvSpPr>
        <p:spPr>
          <a:xfrm>
            <a:off x="3155665" y="4085524"/>
            <a:ext cx="1877437"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Thiết bị khác: </a:t>
            </a:r>
            <a:endParaRPr lang="vi-VN" dirty="0"/>
          </a:p>
        </p:txBody>
      </p:sp>
      <p:sp>
        <p:nvSpPr>
          <p:cNvPr id="17" name="Rectangle 16"/>
          <p:cNvSpPr/>
          <p:nvPr/>
        </p:nvSpPr>
        <p:spPr>
          <a:xfrm>
            <a:off x="5229581" y="4055327"/>
            <a:ext cx="137088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A</a:t>
            </a:r>
            <a:r>
              <a:rPr lang="en-US"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 </a:t>
            </a:r>
            <a:r>
              <a:rPr lang="en-US" altLang="vi-VN" b="1" dirty="0">
                <a:solidFill>
                  <a:srgbClr val="7030A0"/>
                </a:solidFill>
                <a:latin typeface="VNI-Script" pitchFamily="2" charset="0"/>
              </a:rPr>
              <a:t>P </a:t>
            </a:r>
            <a:r>
              <a:rPr lang="en-US"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.t</a:t>
            </a:r>
            <a:r>
              <a:rPr lang="en-US"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a:t>
            </a:r>
            <a:endParaRPr lang="vi-VN" dirty="0"/>
          </a:p>
        </p:txBody>
      </p:sp>
      <p:sp>
        <p:nvSpPr>
          <p:cNvPr id="18" name="Rectangle 17"/>
          <p:cNvSpPr/>
          <p:nvPr/>
        </p:nvSpPr>
        <p:spPr>
          <a:xfrm>
            <a:off x="6465088" y="4055327"/>
            <a:ext cx="143500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0,5.(5.30) </a:t>
            </a:r>
            <a:endParaRPr lang="vi-VN" dirty="0"/>
          </a:p>
        </p:txBody>
      </p:sp>
      <p:sp>
        <p:nvSpPr>
          <p:cNvPr id="19" name="Rectangle 18"/>
          <p:cNvSpPr/>
          <p:nvPr/>
        </p:nvSpPr>
        <p:spPr>
          <a:xfrm>
            <a:off x="8044292" y="4108607"/>
            <a:ext cx="145815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 75 (kW.h)</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20" name="Rectangle 19"/>
          <p:cNvSpPr/>
          <p:nvPr/>
        </p:nvSpPr>
        <p:spPr>
          <a:xfrm>
            <a:off x="3175278" y="4484922"/>
            <a:ext cx="2111797" cy="369332"/>
          </a:xfrm>
          <a:prstGeom prst="rect">
            <a:avLst/>
          </a:prstGeom>
        </p:spPr>
        <p:txBody>
          <a:bodyPr wrap="none">
            <a:spAutoFit/>
          </a:bodyPr>
          <a:lstStyle/>
          <a:p>
            <a:r>
              <a:rPr lang="en-US" b="1" dirty="0">
                <a:solidFill>
                  <a:srgbClr val="7030A0"/>
                </a:solidFill>
                <a:latin typeface="Cambria Math" panose="02040503050406030204" pitchFamily="18" charset="0"/>
                <a:ea typeface="Times New Roman" panose="02020603050405020304" pitchFamily="18" charset="0"/>
                <a:cs typeface="Cambria Math" panose="02040503050406030204" pitchFamily="18" charset="0"/>
              </a:rPr>
              <a:t>⇒</a:t>
            </a:r>
            <a:r>
              <a:rPr lang="en-US" b="1" dirty="0">
                <a:solidFill>
                  <a:srgbClr val="7030A0"/>
                </a:solidFill>
                <a:latin typeface="Arial" panose="020B0604020202020204" pitchFamily="34" charset="0"/>
                <a:ea typeface="Times New Roman" panose="02020603050405020304" pitchFamily="18" charset="0"/>
              </a:rPr>
              <a:t> A = A</a:t>
            </a:r>
            <a:r>
              <a:rPr lang="en-US" b="1" baseline="-25000" dirty="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 + A</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a:t>
            </a:r>
            <a:r>
              <a:rPr lang="en-US" b="1" baseline="-25000" dirty="0">
                <a:solidFill>
                  <a:srgbClr val="7030A0"/>
                </a:solidFill>
                <a:latin typeface="Arial" panose="020B0604020202020204" pitchFamily="34" charset="0"/>
                <a:ea typeface="Times New Roman" panose="02020603050405020304" pitchFamily="18" charset="0"/>
              </a:rPr>
              <a:t>3</a:t>
            </a:r>
            <a:endParaRPr lang="vi-VN" dirty="0"/>
          </a:p>
        </p:txBody>
      </p:sp>
      <p:sp>
        <p:nvSpPr>
          <p:cNvPr id="21" name="Rectangle 20"/>
          <p:cNvSpPr/>
          <p:nvPr/>
        </p:nvSpPr>
        <p:spPr>
          <a:xfrm>
            <a:off x="5224607" y="4528538"/>
            <a:ext cx="1742785"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45 + 36 + 75 </a:t>
            </a:r>
            <a:endParaRPr lang="vi-VN" dirty="0"/>
          </a:p>
        </p:txBody>
      </p:sp>
      <p:sp>
        <p:nvSpPr>
          <p:cNvPr id="22" name="Rectangle 21"/>
          <p:cNvSpPr/>
          <p:nvPr/>
        </p:nvSpPr>
        <p:spPr>
          <a:xfrm>
            <a:off x="6810205" y="4535966"/>
            <a:ext cx="158639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 156 (kW.h)</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2873055" y="4948595"/>
            <a:ext cx="4320093"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b) Tiền điện mà gia đình này phải trả:</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28"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02778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arn(inVertical)">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arn(inVertic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barn(inVertical)">
                                      <p:cBhvr>
                                        <p:cTn id="57" dur="500"/>
                                        <p:tgtEl>
                                          <p:spTgt spid="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barn(inVertical)">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barn(inVertical)">
                                      <p:cBhvr>
                                        <p:cTn id="67" dur="500"/>
                                        <p:tgtEl>
                                          <p:spTgt spid="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barn(inVertical)">
                                      <p:cBhvr>
                                        <p:cTn id="72" dur="500"/>
                                        <p:tgtEl>
                                          <p:spTgt spid="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arn(inVertical)">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barn(inVertical)">
                                      <p:cBhvr>
                                        <p:cTn id="82" dur="500"/>
                                        <p:tgtEl>
                                          <p:spTgt spid="11"/>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barn(inVertical)">
                                      <p:cBhvr>
                                        <p:cTn id="87" dur="5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barn(inVertical)">
                                      <p:cBhvr>
                                        <p:cTn id="92" dur="500"/>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4"/>
                                        </p:tgtEl>
                                        <p:attrNameLst>
                                          <p:attrName>style.visibility</p:attrName>
                                        </p:attrNameLst>
                                      </p:cBhvr>
                                      <p:to>
                                        <p:strVal val="visible"/>
                                      </p:to>
                                    </p:set>
                                    <p:animEffect transition="in" filter="barn(inVertical)">
                                      <p:cBhvr>
                                        <p:cTn id="97" dur="500"/>
                                        <p:tgtEl>
                                          <p:spTgt spid="14"/>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barn(inVertical)">
                                      <p:cBhvr>
                                        <p:cTn id="102" dur="5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6"/>
                                        </p:tgtEl>
                                        <p:attrNameLst>
                                          <p:attrName>style.visibility</p:attrName>
                                        </p:attrNameLst>
                                      </p:cBhvr>
                                      <p:to>
                                        <p:strVal val="visible"/>
                                      </p:to>
                                    </p:set>
                                    <p:animEffect transition="in" filter="barn(inVertical)">
                                      <p:cBhvr>
                                        <p:cTn id="107" dur="500"/>
                                        <p:tgtEl>
                                          <p:spTgt spid="16"/>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7"/>
                                        </p:tgtEl>
                                        <p:attrNameLst>
                                          <p:attrName>style.visibility</p:attrName>
                                        </p:attrNameLst>
                                      </p:cBhvr>
                                      <p:to>
                                        <p:strVal val="visible"/>
                                      </p:to>
                                    </p:set>
                                    <p:animEffect transition="in" filter="barn(inVertical)">
                                      <p:cBhvr>
                                        <p:cTn id="112" dur="500"/>
                                        <p:tgtEl>
                                          <p:spTgt spid="17"/>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18"/>
                                        </p:tgtEl>
                                        <p:attrNameLst>
                                          <p:attrName>style.visibility</p:attrName>
                                        </p:attrNameLst>
                                      </p:cBhvr>
                                      <p:to>
                                        <p:strVal val="visible"/>
                                      </p:to>
                                    </p:set>
                                    <p:animEffect transition="in" filter="barn(inVertical)">
                                      <p:cBhvr>
                                        <p:cTn id="117" dur="500"/>
                                        <p:tgtEl>
                                          <p:spTgt spid="18"/>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19"/>
                                        </p:tgtEl>
                                        <p:attrNameLst>
                                          <p:attrName>style.visibility</p:attrName>
                                        </p:attrNameLst>
                                      </p:cBhvr>
                                      <p:to>
                                        <p:strVal val="visible"/>
                                      </p:to>
                                    </p:set>
                                    <p:animEffect transition="in" filter="barn(inVertical)">
                                      <p:cBhvr>
                                        <p:cTn id="122" dur="500"/>
                                        <p:tgtEl>
                                          <p:spTgt spid="19"/>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0"/>
                                        </p:tgtEl>
                                        <p:attrNameLst>
                                          <p:attrName>style.visibility</p:attrName>
                                        </p:attrNameLst>
                                      </p:cBhvr>
                                      <p:to>
                                        <p:strVal val="visible"/>
                                      </p:to>
                                    </p:set>
                                    <p:animEffect transition="in" filter="barn(inVertical)">
                                      <p:cBhvr>
                                        <p:cTn id="127" dur="500"/>
                                        <p:tgtEl>
                                          <p:spTgt spid="20"/>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1"/>
                                        </p:tgtEl>
                                        <p:attrNameLst>
                                          <p:attrName>style.visibility</p:attrName>
                                        </p:attrNameLst>
                                      </p:cBhvr>
                                      <p:to>
                                        <p:strVal val="visible"/>
                                      </p:to>
                                    </p:set>
                                    <p:animEffect transition="in" filter="barn(inVertical)">
                                      <p:cBhvr>
                                        <p:cTn id="132" dur="500"/>
                                        <p:tgtEl>
                                          <p:spTgt spid="21"/>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22"/>
                                        </p:tgtEl>
                                        <p:attrNameLst>
                                          <p:attrName>style.visibility</p:attrName>
                                        </p:attrNameLst>
                                      </p:cBhvr>
                                      <p:to>
                                        <p:strVal val="visible"/>
                                      </p:to>
                                    </p:set>
                                    <p:animEffect transition="in" filter="barn(inVertical)">
                                      <p:cBhvr>
                                        <p:cTn id="137" dur="500"/>
                                        <p:tgtEl>
                                          <p:spTgt spid="22"/>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23"/>
                                        </p:tgtEl>
                                        <p:attrNameLst>
                                          <p:attrName>style.visibility</p:attrName>
                                        </p:attrNameLst>
                                      </p:cBhvr>
                                      <p:to>
                                        <p:strVal val="visible"/>
                                      </p:to>
                                    </p:set>
                                    <p:animEffect transition="in" filter="barn(inVertical)">
                                      <p:cBhvr>
                                        <p:cTn id="1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46166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0" algn="just" fontAlgn="base">
              <a:spcBef>
                <a:spcPct val="0"/>
              </a:spcBef>
              <a:spcAft>
                <a:spcPct val="0"/>
              </a:spcAft>
            </a:pPr>
            <a:r>
              <a:rPr lang="en-US" altLang="en-US" sz="2400" b="1" dirty="0">
                <a:solidFill>
                  <a:srgbClr val="008000"/>
                </a:solidFill>
                <a:ea typeface="Times New Roman" panose="02020603050405020304" pitchFamily="18" charset="0"/>
                <a:cs typeface="Arial" panose="020B0604020202020204" pitchFamily="34" charset="0"/>
              </a:rPr>
              <a:t>Bài 2:</a:t>
            </a:r>
            <a:r>
              <a:rPr lang="en-US" altLang="en-US" sz="2400" b="1" dirty="0">
                <a:solidFill>
                  <a:srgbClr val="000000"/>
                </a:solidFill>
                <a:ea typeface="Times New Roman" panose="02020603050405020304" pitchFamily="18" charset="0"/>
                <a:cs typeface="Arial" panose="020B0604020202020204" pitchFamily="34" charset="0"/>
              </a:rPr>
              <a:t> Số đếm ở công tơ điện ở gia đình cho biết</a:t>
            </a:r>
            <a:endParaRPr lang="en-US" altLang="en-US" sz="2400" b="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1367292" y="1230929"/>
            <a:ext cx="7857939" cy="2769989"/>
          </a:xfrm>
          <a:prstGeom prst="rect">
            <a:avLst/>
          </a:prstGeom>
        </p:spPr>
        <p:txBody>
          <a:bodyPr wrap="square">
            <a:spAutoFit/>
          </a:bodyPr>
          <a:lstStyle/>
          <a:p>
            <a:pPr marL="30480" marR="30480" algn="just">
              <a:lnSpc>
                <a:spcPct val="150000"/>
              </a:lnSpc>
              <a:spcAft>
                <a:spcPts val="1200"/>
              </a:spcAft>
            </a:pPr>
            <a:r>
              <a:rPr lang="en-US" sz="2400" b="1" dirty="0">
                <a:solidFill>
                  <a:srgbClr val="7030A0"/>
                </a:solidFill>
                <a:latin typeface="Arial" panose="020B0604020202020204" pitchFamily="34" charset="0"/>
                <a:ea typeface="Times New Roman" panose="02020603050405020304" pitchFamily="18" charset="0"/>
              </a:rPr>
              <a:t>A. </a:t>
            </a:r>
            <a:r>
              <a:rPr lang="en-US" sz="2400" b="1" dirty="0" err="1">
                <a:solidFill>
                  <a:srgbClr val="7030A0"/>
                </a:solidFill>
                <a:latin typeface="Arial" panose="020B0604020202020204" pitchFamily="34" charset="0"/>
                <a:ea typeface="Times New Roman" panose="02020603050405020304" pitchFamily="18" charset="0"/>
              </a:rPr>
              <a:t>Thời</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gian</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sử</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dụng</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điện</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của</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gia</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đình</a:t>
            </a:r>
            <a:endParaRPr lang="en-US" sz="2400" b="1" dirty="0">
              <a:solidFill>
                <a:srgbClr val="7030A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7030A0"/>
                </a:solidFill>
                <a:latin typeface="Arial" panose="020B0604020202020204" pitchFamily="34" charset="0"/>
                <a:ea typeface="Times New Roman" panose="02020603050405020304" pitchFamily="18" charset="0"/>
              </a:rPr>
              <a:t>B. </a:t>
            </a:r>
            <a:r>
              <a:rPr lang="en-US" sz="2400" b="1" dirty="0" err="1">
                <a:solidFill>
                  <a:srgbClr val="7030A0"/>
                </a:solidFill>
                <a:latin typeface="Arial" panose="020B0604020202020204" pitchFamily="34" charset="0"/>
                <a:ea typeface="Times New Roman" panose="02020603050405020304" pitchFamily="18" charset="0"/>
              </a:rPr>
              <a:t>Công</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suất</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điện</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mà</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gia</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định</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sử</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dụng</a:t>
            </a:r>
            <a:endParaRPr lang="en-US" sz="2400" b="1" dirty="0">
              <a:solidFill>
                <a:srgbClr val="7030A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7030A0"/>
                </a:solidFill>
                <a:latin typeface="Arial" panose="020B0604020202020204" pitchFamily="34" charset="0"/>
                <a:ea typeface="Times New Roman" panose="02020603050405020304" pitchFamily="18" charset="0"/>
              </a:rPr>
              <a:t>C. </a:t>
            </a:r>
            <a:r>
              <a:rPr lang="en-US" sz="2400" b="1" dirty="0" err="1">
                <a:solidFill>
                  <a:srgbClr val="7030A0"/>
                </a:solidFill>
                <a:latin typeface="Arial" panose="020B0604020202020204" pitchFamily="34" charset="0"/>
                <a:ea typeface="Times New Roman" panose="02020603050405020304" pitchFamily="18" charset="0"/>
              </a:rPr>
              <a:t>Điện</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năng</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mà</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gia</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đình</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sử</a:t>
            </a:r>
            <a:r>
              <a:rPr lang="en-US" sz="2400" b="1" dirty="0">
                <a:solidFill>
                  <a:srgbClr val="7030A0"/>
                </a:solidFill>
                <a:latin typeface="Arial" panose="020B0604020202020204" pitchFamily="34" charset="0"/>
                <a:ea typeface="Times New Roman" panose="02020603050405020304" pitchFamily="18" charset="0"/>
              </a:rPr>
              <a:t> </a:t>
            </a:r>
            <a:r>
              <a:rPr lang="en-US" sz="2400" b="1" dirty="0" err="1">
                <a:solidFill>
                  <a:srgbClr val="7030A0"/>
                </a:solidFill>
                <a:latin typeface="Arial" panose="020B0604020202020204" pitchFamily="34" charset="0"/>
                <a:ea typeface="Times New Roman" panose="02020603050405020304" pitchFamily="18" charset="0"/>
              </a:rPr>
              <a:t>dụng</a:t>
            </a:r>
            <a:endParaRPr lang="en-US" sz="2400" b="1" dirty="0">
              <a:solidFill>
                <a:srgbClr val="7030A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7030A0"/>
                </a:solidFill>
                <a:latin typeface="Arial" panose="020B0604020202020204" pitchFamily="34" charset="0"/>
                <a:ea typeface="Times New Roman" panose="02020603050405020304" pitchFamily="18" charset="0"/>
              </a:rPr>
              <a:t>D. Số dụng cụ và thiết bị điện đang được sử </a:t>
            </a:r>
            <a:r>
              <a:rPr lang="en-US" sz="2400" b="1" dirty="0" smtClean="0">
                <a:solidFill>
                  <a:srgbClr val="7030A0"/>
                </a:solidFill>
                <a:latin typeface="Arial" panose="020B0604020202020204" pitchFamily="34" charset="0"/>
                <a:ea typeface="Times New Roman" panose="02020603050405020304" pitchFamily="18" charset="0"/>
              </a:rPr>
              <a:t>dụng</a:t>
            </a:r>
            <a:endParaRPr lang="en-US" sz="2400" b="1" dirty="0">
              <a:solidFill>
                <a:srgbClr val="7030A0"/>
              </a:solidFill>
              <a:latin typeface="Times New Roman" panose="02020603050405020304" pitchFamily="18" charset="0"/>
              <a:ea typeface="Times New Roman" panose="02020603050405020304" pitchFamily="18" charset="0"/>
            </a:endParaRPr>
          </a:p>
        </p:txBody>
      </p:sp>
      <p:sp>
        <p:nvSpPr>
          <p:cNvPr id="7" name="Oval 6"/>
          <p:cNvSpPr/>
          <p:nvPr/>
        </p:nvSpPr>
        <p:spPr>
          <a:xfrm>
            <a:off x="1367291" y="2806344"/>
            <a:ext cx="427772" cy="4372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7442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0" algn="just" fontAlgn="base">
              <a:spcBef>
                <a:spcPct val="0"/>
              </a:spcBef>
              <a:spcAft>
                <a:spcPct val="0"/>
              </a:spcAft>
            </a:pPr>
            <a:r>
              <a:rPr lang="en-US" altLang="en-US" sz="2000" b="1" dirty="0" err="1">
                <a:solidFill>
                  <a:srgbClr val="008000"/>
                </a:solidFill>
                <a:ea typeface="Times New Roman" panose="02020603050405020304" pitchFamily="18" charset="0"/>
                <a:cs typeface="Arial" panose="020B0604020202020204" pitchFamily="34" charset="0"/>
              </a:rPr>
              <a:t>Bài</a:t>
            </a:r>
            <a:r>
              <a:rPr lang="en-US" altLang="en-US" sz="2000" b="1" dirty="0">
                <a:solidFill>
                  <a:srgbClr val="008000"/>
                </a:solidFill>
                <a:ea typeface="Times New Roman" panose="02020603050405020304" pitchFamily="18" charset="0"/>
                <a:cs typeface="Arial" panose="020B0604020202020204" pitchFamily="34" charset="0"/>
              </a:rPr>
              <a:t> 3:</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Trên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một</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bóng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có</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ghi</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a:solidFill>
                  <a:srgbClr val="FF0000"/>
                </a:solidFill>
                <a:ea typeface="Times New Roman" panose="02020603050405020304" pitchFamily="18" charset="0"/>
                <a:cs typeface="Arial" panose="020B0604020202020204" pitchFamily="34" charset="0"/>
              </a:rPr>
              <a:t>12V – 6W</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này</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được</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sử</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dụng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đúng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với</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hiệu</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điện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thế</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định</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mức</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Hãy</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tính</a:t>
            </a:r>
            <a:r>
              <a:rPr lang="en-US" altLang="en-US" sz="2000" b="1" dirty="0">
                <a:solidFill>
                  <a:srgbClr val="000000"/>
                </a:solidFill>
                <a:ea typeface="Times New Roman" panose="02020603050405020304" pitchFamily="18" charset="0"/>
                <a:cs typeface="Arial" panose="020B0604020202020204" pitchFamily="34" charset="0"/>
              </a:rPr>
              <a:t>.</a:t>
            </a:r>
            <a:endParaRPr lang="en-US" altLang="en-US" sz="2000" b="1" dirty="0">
              <a:ea typeface="Times New Roman" panose="02020603050405020304" pitchFamily="18" charset="0"/>
            </a:endParaRPr>
          </a:p>
          <a:p>
            <a:pPr lvl="0" algn="just" fontAlgn="base">
              <a:spcBef>
                <a:spcPct val="0"/>
              </a:spcBef>
              <a:spcAft>
                <a:spcPct val="0"/>
              </a:spcAft>
            </a:pPr>
            <a:r>
              <a:rPr lang="en-US" altLang="en-US" sz="2000" b="1" dirty="0">
                <a:solidFill>
                  <a:srgbClr val="000000"/>
                </a:solidFill>
                <a:ea typeface="Times New Roman" panose="02020603050405020304" pitchFamily="18" charset="0"/>
                <a:cs typeface="Arial" panose="020B0604020202020204" pitchFamily="34" charset="0"/>
              </a:rPr>
              <a:t>a) </a:t>
            </a:r>
            <a:r>
              <a:rPr lang="en-US" altLang="en-US" sz="2000" b="1" dirty="0" err="1">
                <a:solidFill>
                  <a:srgbClr val="000000"/>
                </a:solidFill>
                <a:ea typeface="Times New Roman" panose="02020603050405020304" pitchFamily="18" charset="0"/>
                <a:cs typeface="Arial" panose="020B0604020202020204" pitchFamily="34" charset="0"/>
              </a:rPr>
              <a:t>Điện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trở</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của</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khi</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đó</a:t>
            </a:r>
            <a:endParaRPr lang="en-US" altLang="en-US" sz="2000" b="1" dirty="0">
              <a:ea typeface="Times New Roman" panose="02020603050405020304" pitchFamily="18" charset="0"/>
            </a:endParaRPr>
          </a:p>
          <a:p>
            <a:pPr lvl="0" algn="just" fontAlgn="base">
              <a:spcBef>
                <a:spcPct val="0"/>
              </a:spcBef>
              <a:spcAft>
                <a:spcPct val="0"/>
              </a:spcAft>
            </a:pPr>
            <a:r>
              <a:rPr lang="en-US" altLang="en-US" sz="2000" b="1" dirty="0">
                <a:solidFill>
                  <a:srgbClr val="000000"/>
                </a:solidFill>
                <a:ea typeface="Times New Roman" panose="02020603050405020304" pitchFamily="18" charset="0"/>
                <a:cs typeface="Arial" panose="020B0604020202020204" pitchFamily="34" charset="0"/>
              </a:rPr>
              <a:t>b) </a:t>
            </a:r>
            <a:r>
              <a:rPr lang="en-US" altLang="en-US" sz="2000" b="1" dirty="0" err="1">
                <a:solidFill>
                  <a:srgbClr val="000000"/>
                </a:solidFill>
                <a:ea typeface="Times New Roman" panose="02020603050405020304" pitchFamily="18" charset="0"/>
                <a:cs typeface="Arial" panose="020B0604020202020204" pitchFamily="34" charset="0"/>
              </a:rPr>
              <a:t>điện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năng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mà</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sử</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dụng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trong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a:solidFill>
                  <a:srgbClr val="FF0000"/>
                </a:solidFill>
                <a:ea typeface="Times New Roman" panose="02020603050405020304" pitchFamily="18" charset="0"/>
                <a:cs typeface="Arial" panose="020B0604020202020204" pitchFamily="34" charset="0"/>
              </a:rPr>
              <a:t>1 </a:t>
            </a:r>
            <a:r>
              <a:rPr lang="en-US" altLang="en-US" sz="2000" b="1" dirty="0" err="1">
                <a:solidFill>
                  <a:srgbClr val="FF0000"/>
                </a:solidFill>
                <a:ea typeface="Times New Roman" panose="02020603050405020304" pitchFamily="18" charset="0"/>
                <a:cs typeface="Arial" panose="020B0604020202020204" pitchFamily="34" charset="0"/>
              </a:rPr>
              <a:t>giờ</a:t>
            </a:r>
            <a:endParaRPr lang="en-US" altLang="en-US" sz="2000" b="1" dirty="0">
              <a:solidFill>
                <a:srgbClr val="FF0000"/>
              </a:solidFill>
            </a:endParaRPr>
          </a:p>
        </p:txBody>
      </p:sp>
      <p:sp>
        <p:nvSpPr>
          <p:cNvPr id="113717" name="Text Box 53"/>
          <p:cNvSpPr txBox="1">
            <a:spLocks noChangeArrowheads="1"/>
          </p:cNvSpPr>
          <p:nvPr/>
        </p:nvSpPr>
        <p:spPr bwMode="auto">
          <a:xfrm>
            <a:off x="256032" y="176200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150618" y="1815868"/>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271459" y="181586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91538" y="2223672"/>
            <a:ext cx="1779014" cy="2400657"/>
          </a:xfrm>
          <a:prstGeom prst="rect">
            <a:avLst/>
          </a:prstGeom>
        </p:spPr>
        <p:txBody>
          <a:bodyPr wrap="square">
            <a:spAutoFit/>
          </a:bodyPr>
          <a:lstStyle/>
          <a:p>
            <a:pPr marL="30480" marR="30480">
              <a:lnSpc>
                <a:spcPct val="150000"/>
              </a:lnSpc>
              <a:spcAft>
                <a:spcPts val="1200"/>
              </a:spcAft>
            </a:pPr>
            <a:r>
              <a:rPr lang="nl-NL" sz="2000" b="1" dirty="0" smtClean="0">
                <a:solidFill>
                  <a:srgbClr val="0070C0"/>
                </a:solidFill>
                <a:latin typeface="Arial" panose="020B0604020202020204" pitchFamily="34" charset="0"/>
                <a:ea typeface="Times New Roman" panose="02020603050405020304" pitchFamily="18" charset="0"/>
              </a:rPr>
              <a:t>Đ: 12V -6W</a:t>
            </a:r>
            <a:endParaRPr lang="nl-NL" sz="2000" b="1" dirty="0" smtClean="0">
              <a:solidFill>
                <a:srgbClr val="0070C0"/>
              </a:solidFill>
              <a:latin typeface="Arial" panose="020B0604020202020204" pitchFamily="34" charset="0"/>
              <a:ea typeface="Times New Roman" panose="02020603050405020304" pitchFamily="18" charset="0"/>
            </a:endParaRPr>
          </a:p>
          <a:p>
            <a:pPr marL="30480" marR="30480">
              <a:lnSpc>
                <a:spcPct val="150000"/>
              </a:lnSpc>
              <a:spcAft>
                <a:spcPts val="1200"/>
              </a:spcAft>
            </a:pPr>
            <a:r>
              <a:rPr lang="nl-NL" sz="2000" b="1" dirty="0" smtClean="0">
                <a:solidFill>
                  <a:srgbClr val="0070C0"/>
                </a:solidFill>
                <a:latin typeface="Arial" panose="020B0604020202020204" pitchFamily="34" charset="0"/>
                <a:ea typeface="Times New Roman" panose="02020603050405020304" pitchFamily="18" charset="0"/>
              </a:rPr>
              <a:t>t=1h</a:t>
            </a:r>
            <a:r>
              <a:rPr lang="nl-NL" sz="2000" b="1" dirty="0" smtClean="0">
                <a:solidFill>
                  <a:srgbClr val="0070C0"/>
                </a:solidFill>
                <a:latin typeface="Arial" panose="020B0604020202020204" pitchFamily="34" charset="0"/>
                <a:ea typeface="Times New Roman" panose="02020603050405020304" pitchFamily="18" charset="0"/>
              </a:rPr>
              <a:t>= </a:t>
            </a:r>
            <a:r>
              <a:rPr lang="nl-NL" sz="2000" b="1" dirty="0">
                <a:solidFill>
                  <a:srgbClr val="0070C0"/>
                </a:solidFill>
                <a:latin typeface="Arial" panose="020B0604020202020204" pitchFamily="34" charset="0"/>
                <a:ea typeface="Times New Roman" panose="02020603050405020304" pitchFamily="18" charset="0"/>
              </a:rPr>
              <a:t>3600s</a:t>
            </a:r>
            <a:endParaRPr lang="en-US" sz="20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FF0000"/>
                </a:solidFill>
                <a:latin typeface="Arial" panose="020B0604020202020204" pitchFamily="34" charset="0"/>
                <a:ea typeface="Times New Roman" panose="02020603050405020304" pitchFamily="18" charset="0"/>
              </a:rPr>
              <a:t>a) R = ?</a:t>
            </a:r>
            <a:endParaRPr lang="en-US" sz="2000" b="1" dirty="0">
              <a:solidFill>
                <a:srgbClr val="FF000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FF0000"/>
                </a:solidFill>
                <a:latin typeface="Arial" panose="020B0604020202020204" pitchFamily="34" charset="0"/>
                <a:ea typeface="Times New Roman" panose="02020603050405020304" pitchFamily="18" charset="0"/>
              </a:rPr>
              <a:t>b) A = ?</a:t>
            </a:r>
            <a:endParaRPr lang="en-US" sz="2000" b="1" dirty="0">
              <a:solidFill>
                <a:srgbClr val="FF0000"/>
              </a:solidFill>
              <a:latin typeface="Times New Roman" panose="02020603050405020304" pitchFamily="18" charset="0"/>
              <a:ea typeface="Times New Roman" panose="02020603050405020304" pitchFamily="18" charset="0"/>
            </a:endParaRPr>
          </a:p>
        </p:txBody>
      </p:sp>
      <p:sp>
        <p:nvSpPr>
          <p:cNvPr id="2" name="Rectangle 1"/>
          <p:cNvSpPr/>
          <p:nvPr/>
        </p:nvSpPr>
        <p:spPr>
          <a:xfrm>
            <a:off x="2340894" y="2507861"/>
            <a:ext cx="1810752" cy="507831"/>
          </a:xfrm>
          <a:prstGeom prst="rect">
            <a:avLst/>
          </a:prstGeom>
        </p:spPr>
        <p:txBody>
          <a:bodyPr wrap="none">
            <a:spAutoFit/>
          </a:bodyPr>
          <a:lstStyle/>
          <a:p>
            <a:pPr marL="30480" marR="30480">
              <a:lnSpc>
                <a:spcPct val="150000"/>
              </a:lnSpc>
              <a:spcAft>
                <a:spcPts val="1200"/>
              </a:spcAft>
            </a:pPr>
            <a:r>
              <a:rPr lang="nl-NL" b="1" dirty="0">
                <a:solidFill>
                  <a:srgbClr val="0070C0"/>
                </a:solidFill>
                <a:latin typeface="Arial" panose="020B0604020202020204" pitchFamily="34" charset="0"/>
                <a:ea typeface="Times New Roman" panose="02020603050405020304" pitchFamily="18" charset="0"/>
              </a:rPr>
              <a:t>U</a:t>
            </a:r>
            <a:r>
              <a:rPr lang="nl-NL" b="1" baseline="-25000" dirty="0">
                <a:solidFill>
                  <a:srgbClr val="0070C0"/>
                </a:solidFill>
                <a:latin typeface="Arial" panose="020B0604020202020204" pitchFamily="34" charset="0"/>
                <a:ea typeface="Times New Roman" panose="02020603050405020304" pitchFamily="18" charset="0"/>
              </a:rPr>
              <a:t>đm</a:t>
            </a:r>
            <a:r>
              <a:rPr lang="nl-NL" b="1" dirty="0">
                <a:solidFill>
                  <a:srgbClr val="0070C0"/>
                </a:solidFill>
                <a:latin typeface="Arial" panose="020B0604020202020204" pitchFamily="34" charset="0"/>
                <a:ea typeface="Times New Roman" panose="02020603050405020304" pitchFamily="18" charset="0"/>
              </a:rPr>
              <a:t> = U = 12V </a:t>
            </a:r>
          </a:p>
        </p:txBody>
      </p:sp>
      <p:sp>
        <p:nvSpPr>
          <p:cNvPr id="6" name="Rectangle 5"/>
          <p:cNvSpPr/>
          <p:nvPr/>
        </p:nvSpPr>
        <p:spPr>
          <a:xfrm>
            <a:off x="4621518" y="2507860"/>
            <a:ext cx="1652697" cy="507831"/>
          </a:xfrm>
          <a:prstGeom prst="rect">
            <a:avLst/>
          </a:prstGeom>
        </p:spPr>
        <p:txBody>
          <a:bodyPr wrap="none">
            <a:spAutoFit/>
          </a:bodyPr>
          <a:lstStyle/>
          <a:p>
            <a:pPr marL="30480" marR="30480">
              <a:lnSpc>
                <a:spcPct val="150000"/>
              </a:lnSpc>
              <a:spcAft>
                <a:spcPts val="1200"/>
              </a:spcAft>
            </a:pPr>
            <a:r>
              <a:rPr lang="nl-NL" b="1" dirty="0">
                <a:solidFill>
                  <a:srgbClr val="0070C0"/>
                </a:solidFill>
                <a:latin typeface="Arial" panose="020B0604020202020204" pitchFamily="34" charset="0"/>
                <a:ea typeface="Times New Roman" panose="02020603050405020304" pitchFamily="18" charset="0"/>
              </a:rPr>
              <a:t>P</a:t>
            </a:r>
            <a:r>
              <a:rPr lang="nl-NL" b="1" baseline="-25000" dirty="0">
                <a:solidFill>
                  <a:srgbClr val="0070C0"/>
                </a:solidFill>
                <a:latin typeface="Arial" panose="020B0604020202020204" pitchFamily="34" charset="0"/>
                <a:ea typeface="Times New Roman" panose="02020603050405020304" pitchFamily="18" charset="0"/>
              </a:rPr>
              <a:t>đm</a:t>
            </a:r>
            <a:r>
              <a:rPr lang="nl-NL" b="1" dirty="0">
                <a:solidFill>
                  <a:srgbClr val="0070C0"/>
                </a:solidFill>
                <a:latin typeface="Arial" panose="020B0604020202020204" pitchFamily="34" charset="0"/>
                <a:ea typeface="Times New Roman" panose="02020603050405020304" pitchFamily="18" charset="0"/>
              </a:rPr>
              <a:t> = P = 6W</a:t>
            </a:r>
          </a:p>
        </p:txBody>
      </p:sp>
      <p:sp>
        <p:nvSpPr>
          <p:cNvPr id="7" name="Rectangle 6"/>
          <p:cNvSpPr/>
          <p:nvPr/>
        </p:nvSpPr>
        <p:spPr>
          <a:xfrm>
            <a:off x="2271459" y="2223672"/>
            <a:ext cx="7537021" cy="400110"/>
          </a:xfrm>
          <a:prstGeom prst="rect">
            <a:avLst/>
          </a:prstGeom>
        </p:spPr>
        <p:txBody>
          <a:bodyPr wrap="square">
            <a:spAutoFit/>
          </a:bodyPr>
          <a:lstStyle/>
          <a:p>
            <a:r>
              <a:rPr lang="en-US" altLang="en-US" sz="2000" b="1" dirty="0">
                <a:solidFill>
                  <a:srgbClr val="0070C0"/>
                </a:solidFill>
                <a:ea typeface="Times New Roman" panose="02020603050405020304" pitchFamily="18" charset="0"/>
                <a:cs typeface="Arial" panose="020B0604020202020204" pitchFamily="34" charset="0"/>
              </a:rPr>
              <a:t>Đèn này được sử dụng đúng với hiệu điện thế định </a:t>
            </a:r>
            <a:r>
              <a:rPr lang="en-US" altLang="en-US" sz="2000" b="1" dirty="0" smtClean="0">
                <a:solidFill>
                  <a:srgbClr val="0070C0"/>
                </a:solidFill>
                <a:ea typeface="Times New Roman" panose="02020603050405020304" pitchFamily="18" charset="0"/>
                <a:cs typeface="Arial" panose="020B0604020202020204" pitchFamily="34" charset="0"/>
              </a:rPr>
              <a:t>mức nên ta có:</a:t>
            </a:r>
            <a:endParaRPr lang="vi-VN" sz="2000" b="1" dirty="0">
              <a:solidFill>
                <a:srgbClr val="0070C0"/>
              </a:solidFill>
            </a:endParaRPr>
          </a:p>
        </p:txBody>
      </p:sp>
      <p:sp>
        <p:nvSpPr>
          <p:cNvPr id="8" name="Rectangle 7"/>
          <p:cNvSpPr/>
          <p:nvPr/>
        </p:nvSpPr>
        <p:spPr>
          <a:xfrm>
            <a:off x="2271459" y="3100835"/>
            <a:ext cx="2947282" cy="323165"/>
          </a:xfrm>
          <a:prstGeom prst="rect">
            <a:avLst/>
          </a:prstGeom>
        </p:spPr>
        <p:txBody>
          <a:bodyPr wrap="none">
            <a:spAutoFit/>
          </a:bodyPr>
          <a:lstStyle/>
          <a:p>
            <a:pPr marL="30480" marR="30480" algn="just">
              <a:lnSpc>
                <a:spcPts val="1800"/>
              </a:lnSpc>
              <a:spcAft>
                <a:spcPts val="1200"/>
              </a:spcAft>
            </a:pPr>
            <a:r>
              <a:rPr lang="en-US" sz="2000" b="1" dirty="0">
                <a:solidFill>
                  <a:srgbClr val="0070C0"/>
                </a:solidFill>
                <a:latin typeface="Arial" panose="020B0604020202020204" pitchFamily="34" charset="0"/>
                <a:ea typeface="Times New Roman" panose="02020603050405020304" pitchFamily="18" charset="0"/>
              </a:rPr>
              <a:t>a) Điện trở của đèn là:</a:t>
            </a:r>
            <a:endParaRPr lang="en-US" sz="2000" b="1" dirty="0">
              <a:solidFill>
                <a:srgbClr val="0070C0"/>
              </a:solidFill>
              <a:latin typeface="Times New Roman" panose="02020603050405020304" pitchFamily="18" charset="0"/>
              <a:ea typeface="Times New Roman" panose="02020603050405020304" pitchFamily="18" charset="0"/>
            </a:endParaRPr>
          </a:p>
        </p:txBody>
      </p:sp>
      <mc:AlternateContent xmlns:mc="http://schemas.openxmlformats.org/markup-compatibility/2006">
        <mc:Choice xmlns:a14="http://schemas.microsoft.com/office/drawing/2010/main" Requires="a14">
          <p:sp>
            <p:nvSpPr>
              <p:cNvPr id="12" name="Rectangle 11"/>
              <p:cNvSpPr/>
              <p:nvPr/>
            </p:nvSpPr>
            <p:spPr>
              <a:xfrm>
                <a:off x="2549660" y="3424726"/>
                <a:ext cx="815993" cy="581506"/>
              </a:xfrm>
              <a:prstGeom prst="rect">
                <a:avLst/>
              </a:prstGeom>
            </p:spPr>
            <p:txBody>
              <a:bodyPr wrap="none">
                <a:spAutoFit/>
              </a:bodyPr>
              <a:lstStyle/>
              <a:p>
                <a:r>
                  <a:rPr lang="en-US" altLang="vi-VN" sz="2000" b="1" dirty="0" smtClean="0">
                    <a:solidFill>
                      <a:srgbClr val="0070C0"/>
                    </a:solidFill>
                    <a:latin typeface="VNI-Script" pitchFamily="2" charset="0"/>
                  </a:rPr>
                  <a:t>P</a:t>
                </a:r>
                <a:r>
                  <a:rPr lang="en-US" altLang="vi-VN" sz="2000" b="1" dirty="0" smtClean="0">
                    <a:solidFill>
                      <a:srgbClr val="0070C0"/>
                    </a:solidFill>
                    <a:latin typeface=".VnTime" panose="020B7200000000000000" pitchFamily="34" charset="0"/>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r>
                          <a:rPr lang="en-US" altLang="vi-VN" sz="2000" b="1" i="1">
                            <a:solidFill>
                              <a:srgbClr val="0070C0"/>
                            </a:solidFill>
                            <a:latin typeface="Cambria Math" panose="02040503050406030204" pitchFamily="18" charset="0"/>
                          </a:rPr>
                          <m:t>𝑹</m:t>
                        </m:r>
                      </m:den>
                    </m:f>
                  </m:oMath>
                </a14:m>
                <a:endParaRPr lang="vi-VN" sz="2000" b="1" dirty="0">
                  <a:solidFill>
                    <a:srgbClr val="0070C0"/>
                  </a:solidFill>
                </a:endParaRPr>
              </a:p>
            </p:txBody>
          </p:sp>
        </mc:Choice>
        <mc:Fallback>
          <p:sp>
            <p:nvSpPr>
              <p:cNvPr id="12" name="Rectangle 11"/>
              <p:cNvSpPr>
                <a:spLocks noRot="1" noChangeAspect="1" noMove="1" noResize="1" noEditPoints="1" noAdjustHandles="1" noChangeArrowheads="1" noChangeShapeType="1" noTextEdit="1"/>
              </p:cNvSpPr>
              <p:nvPr/>
            </p:nvSpPr>
            <p:spPr>
              <a:xfrm>
                <a:off x="2549660" y="3424726"/>
                <a:ext cx="815993" cy="581506"/>
              </a:xfrm>
              <a:prstGeom prst="rect">
                <a:avLst/>
              </a:prstGeom>
              <a:blipFill>
                <a:blip r:embed="rId2"/>
                <a:stretch>
                  <a:fillRect l="-7463" b="-947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7" name="Rectangle 16"/>
              <p:cNvSpPr/>
              <p:nvPr/>
            </p:nvSpPr>
            <p:spPr>
              <a:xfrm>
                <a:off x="3507045" y="3440785"/>
                <a:ext cx="1158138" cy="584071"/>
              </a:xfrm>
              <a:prstGeom prst="rect">
                <a:avLst/>
              </a:prstGeom>
            </p:spPr>
            <p:txBody>
              <a:bodyPr wrap="none">
                <a:spAutoFit/>
              </a:bodyPr>
              <a:lstStyle/>
              <a:p>
                <a14:m>
                  <m:oMath xmlns:m="http://schemas.openxmlformats.org/officeDocument/2006/math">
                    <m:r>
                      <a:rPr lang="en-US" altLang="vi-VN" sz="2000" b="1" i="1" smtClean="0">
                        <a:solidFill>
                          <a:srgbClr val="0070C0"/>
                        </a:solidFill>
                        <a:latin typeface="Cambria Math" panose="02040503050406030204" pitchFamily="18" charset="0"/>
                      </a:rPr>
                      <m:t>⇒ </m:t>
                    </m:r>
                    <m:r>
                      <a:rPr lang="en-US" altLang="vi-VN" sz="2000" b="1" i="1">
                        <a:solidFill>
                          <a:srgbClr val="0070C0"/>
                        </a:solidFill>
                        <a:latin typeface="Cambria Math" panose="02040503050406030204" pitchFamily="18" charset="0"/>
                      </a:rPr>
                      <m:t>𝑹</m:t>
                    </m:r>
                  </m:oMath>
                </a14:m>
                <a:r>
                  <a:rPr lang="en-US" altLang="vi-VN" sz="2000" b="1" dirty="0" smtClean="0">
                    <a:solidFill>
                      <a:srgbClr val="0070C0"/>
                    </a:solidFill>
                    <a:latin typeface=".VnTime" panose="020B7200000000000000" pitchFamily="34" charset="0"/>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r>
                          <m:rPr>
                            <m:nor/>
                          </m:rPr>
                          <a:rPr lang="en-US" altLang="vi-VN" sz="2000" b="1" dirty="0">
                            <a:solidFill>
                              <a:srgbClr val="0070C0"/>
                            </a:solidFill>
                            <a:latin typeface="VNI-Script" pitchFamily="2" charset="0"/>
                          </a:rPr>
                          <m:t>P</m:t>
                        </m:r>
                      </m:den>
                    </m:f>
                  </m:oMath>
                </a14:m>
                <a:endParaRPr lang="vi-VN" sz="2000" b="1" dirty="0">
                  <a:solidFill>
                    <a:srgbClr val="0070C0"/>
                  </a:solidFill>
                </a:endParaRPr>
              </a:p>
            </p:txBody>
          </p:sp>
        </mc:Choice>
        <mc:Fallback>
          <p:sp>
            <p:nvSpPr>
              <p:cNvPr id="17" name="Rectangle 16"/>
              <p:cNvSpPr>
                <a:spLocks noRot="1" noChangeAspect="1" noMove="1" noResize="1" noEditPoints="1" noAdjustHandles="1" noChangeArrowheads="1" noChangeShapeType="1" noTextEdit="1"/>
              </p:cNvSpPr>
              <p:nvPr/>
            </p:nvSpPr>
            <p:spPr>
              <a:xfrm>
                <a:off x="3507045" y="3440785"/>
                <a:ext cx="1158138" cy="584071"/>
              </a:xfrm>
              <a:prstGeom prst="rect">
                <a:avLst/>
              </a:prstGeom>
              <a:blipFill>
                <a:blip r:embed="rId3"/>
                <a:stretch>
                  <a:fillRect b="-729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3" name="Rectangle 12"/>
              <p:cNvSpPr/>
              <p:nvPr/>
            </p:nvSpPr>
            <p:spPr>
              <a:xfrm>
                <a:off x="4749524" y="3424000"/>
                <a:ext cx="718210" cy="582980"/>
              </a:xfrm>
              <a:prstGeom prst="rect">
                <a:avLst/>
              </a:prstGeom>
            </p:spPr>
            <p:txBody>
              <a:bodyPr wrap="none">
                <a:spAutoFit/>
              </a:bodyPr>
              <a:lstStyle/>
              <a:p>
                <a:r>
                  <a:rPr lang="en-US" altLang="vi-VN" sz="2000" b="1" dirty="0" smtClean="0">
                    <a:solidFill>
                      <a:srgbClr val="0070C0"/>
                    </a:solidFill>
                    <a:latin typeface=".VnTime" panose="020B7200000000000000" pitchFamily="34" charset="0"/>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smtClean="0">
                                <a:solidFill>
                                  <a:srgbClr val="0070C0"/>
                                </a:solidFill>
                                <a:latin typeface="Cambria Math" panose="02040503050406030204" pitchFamily="18" charset="0"/>
                              </a:rPr>
                              <m:t>𝟏𝟐</m:t>
                            </m:r>
                          </m:e>
                          <m:sup>
                            <m:r>
                              <a:rPr lang="en-US" altLang="vi-VN" sz="2000" b="1" i="1">
                                <a:solidFill>
                                  <a:srgbClr val="0070C0"/>
                                </a:solidFill>
                                <a:latin typeface="Cambria Math" panose="02040503050406030204" pitchFamily="18" charset="0"/>
                              </a:rPr>
                              <m:t>𝟐</m:t>
                            </m:r>
                          </m:sup>
                        </m:sSup>
                      </m:num>
                      <m:den>
                        <m:r>
                          <a:rPr lang="en-US" altLang="vi-VN" sz="2000" b="1" i="1" smtClean="0">
                            <a:solidFill>
                              <a:srgbClr val="0070C0"/>
                            </a:solidFill>
                            <a:latin typeface="Cambria Math" panose="02040503050406030204" pitchFamily="18" charset="0"/>
                          </a:rPr>
                          <m:t>𝟔</m:t>
                        </m:r>
                      </m:den>
                    </m:f>
                  </m:oMath>
                </a14:m>
                <a:endParaRPr lang="vi-VN" sz="2000" b="1" dirty="0">
                  <a:solidFill>
                    <a:srgbClr val="0070C0"/>
                  </a:solidFill>
                </a:endParaRPr>
              </a:p>
            </p:txBody>
          </p:sp>
        </mc:Choice>
        <mc:Fallback>
          <p:sp>
            <p:nvSpPr>
              <p:cNvPr id="13" name="Rectangle 12"/>
              <p:cNvSpPr>
                <a:spLocks noRot="1" noChangeAspect="1" noMove="1" noResize="1" noEditPoints="1" noAdjustHandles="1" noChangeArrowheads="1" noChangeShapeType="1" noTextEdit="1"/>
              </p:cNvSpPr>
              <p:nvPr/>
            </p:nvSpPr>
            <p:spPr>
              <a:xfrm>
                <a:off x="4749524" y="3424000"/>
                <a:ext cx="718210" cy="582980"/>
              </a:xfrm>
              <a:prstGeom prst="rect">
                <a:avLst/>
              </a:prstGeom>
              <a:blipFill>
                <a:blip r:embed="rId4"/>
                <a:stretch>
                  <a:fillRect l="-8475" b="-8421"/>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4" name="Rectangle 13"/>
              <p:cNvSpPr/>
              <p:nvPr/>
            </p:nvSpPr>
            <p:spPr>
              <a:xfrm>
                <a:off x="5447866" y="3523468"/>
                <a:ext cx="1144865" cy="400110"/>
              </a:xfrm>
              <a:prstGeom prst="rect">
                <a:avLst/>
              </a:prstGeom>
            </p:spPr>
            <p:txBody>
              <a:bodyPr wrap="none">
                <a:spAutoFit/>
              </a:bodyPr>
              <a:lstStyle/>
              <a:p>
                <a:r>
                  <a:rPr lang="en-US" altLang="vi-VN" sz="2000" b="1" dirty="0" smtClean="0">
                    <a:solidFill>
                      <a:srgbClr val="0070C0"/>
                    </a:solidFill>
                    <a:latin typeface=".VnTime" panose="020B7200000000000000" pitchFamily="34" charset="0"/>
                  </a:rPr>
                  <a:t>= </a:t>
                </a:r>
                <a14:m>
                  <m:oMath xmlns:m="http://schemas.openxmlformats.org/officeDocument/2006/math">
                    <m:r>
                      <a:rPr lang="en-US" altLang="vi-VN" sz="2000" b="1" i="1" smtClean="0">
                        <a:solidFill>
                          <a:srgbClr val="0070C0"/>
                        </a:solidFill>
                        <a:latin typeface="Cambria Math" panose="02040503050406030204" pitchFamily="18" charset="0"/>
                      </a:rPr>
                      <m:t>𝟐𝟒</m:t>
                    </m:r>
                    <m:r>
                      <a:rPr lang="en-US" altLang="vi-VN" sz="2000" b="1" i="1" smtClean="0">
                        <a:solidFill>
                          <a:srgbClr val="0070C0"/>
                        </a:solidFill>
                        <a:latin typeface="Cambria Math" panose="02040503050406030204" pitchFamily="18" charset="0"/>
                      </a:rPr>
                      <m:t> (Ω)</m:t>
                    </m:r>
                  </m:oMath>
                </a14:m>
                <a:endParaRPr lang="vi-VN" sz="2000" b="1" dirty="0">
                  <a:solidFill>
                    <a:srgbClr val="0070C0"/>
                  </a:solidFill>
                </a:endParaRPr>
              </a:p>
            </p:txBody>
          </p:sp>
        </mc:Choice>
        <mc:Fallback>
          <p:sp>
            <p:nvSpPr>
              <p:cNvPr id="14" name="Rectangle 13"/>
              <p:cNvSpPr>
                <a:spLocks noRot="1" noChangeAspect="1" noMove="1" noResize="1" noEditPoints="1" noAdjustHandles="1" noChangeArrowheads="1" noChangeShapeType="1" noTextEdit="1"/>
              </p:cNvSpPr>
              <p:nvPr/>
            </p:nvSpPr>
            <p:spPr>
              <a:xfrm>
                <a:off x="5447866" y="3523468"/>
                <a:ext cx="1144865" cy="400110"/>
              </a:xfrm>
              <a:prstGeom prst="rect">
                <a:avLst/>
              </a:prstGeom>
              <a:blipFill>
                <a:blip r:embed="rId5"/>
                <a:stretch>
                  <a:fillRect l="-5882" t="-9091" r="-2139" b="-25758"/>
                </a:stretch>
              </a:blipFill>
            </p:spPr>
            <p:txBody>
              <a:bodyPr/>
              <a:lstStyle/>
              <a:p>
                <a:r>
                  <a:rPr lang="vi-VN">
                    <a:noFill/>
                  </a:rPr>
                  <a:t> </a:t>
                </a:r>
              </a:p>
            </p:txBody>
          </p:sp>
        </mc:Fallback>
      </mc:AlternateContent>
      <p:sp>
        <p:nvSpPr>
          <p:cNvPr id="15" name="Rectangle 14"/>
          <p:cNvSpPr/>
          <p:nvPr/>
        </p:nvSpPr>
        <p:spPr>
          <a:xfrm>
            <a:off x="2366621" y="4053959"/>
            <a:ext cx="5663730" cy="400110"/>
          </a:xfrm>
          <a:prstGeom prst="rect">
            <a:avLst/>
          </a:prstGeom>
        </p:spPr>
        <p:txBody>
          <a:bodyPr wrap="none">
            <a:spAutoFit/>
          </a:bodyPr>
          <a:lstStyle/>
          <a:p>
            <a:r>
              <a:rPr lang="en-US" sz="2000" b="1" dirty="0">
                <a:solidFill>
                  <a:srgbClr val="0070C0"/>
                </a:solidFill>
                <a:latin typeface="Arial" panose="020B0604020202020204" pitchFamily="34" charset="0"/>
                <a:ea typeface="Times New Roman" panose="02020603050405020304" pitchFamily="18" charset="0"/>
              </a:rPr>
              <a:t>b) Điện năng mà đèn sử dụng trong 1 giờ là: </a:t>
            </a:r>
            <a:endParaRPr lang="vi-VN" sz="2000" b="1" dirty="0">
              <a:solidFill>
                <a:srgbClr val="0070C0"/>
              </a:solidFill>
            </a:endParaRPr>
          </a:p>
        </p:txBody>
      </p:sp>
      <p:sp>
        <p:nvSpPr>
          <p:cNvPr id="21" name="Rectangle 20"/>
          <p:cNvSpPr/>
          <p:nvPr/>
        </p:nvSpPr>
        <p:spPr>
          <a:xfrm>
            <a:off x="2689889" y="4698473"/>
            <a:ext cx="1026243" cy="400110"/>
          </a:xfrm>
          <a:prstGeom prst="rect">
            <a:avLst/>
          </a:prstGeom>
        </p:spPr>
        <p:txBody>
          <a:bodyPr wrap="none">
            <a:spAutoFit/>
          </a:bodyPr>
          <a:lstStyle/>
          <a:p>
            <a:r>
              <a:rPr lang="en-US" altLang="vi-VN" sz="2000" b="1" dirty="0" smtClean="0">
                <a:solidFill>
                  <a:srgbClr val="0070C0"/>
                </a:solidFill>
                <a:latin typeface="Times New Roman" panose="02020603050405020304" pitchFamily="18" charset="0"/>
                <a:cs typeface="Times New Roman" panose="02020603050405020304" pitchFamily="18" charset="0"/>
              </a:rPr>
              <a:t>A= </a:t>
            </a:r>
            <a:r>
              <a:rPr lang="en-US" altLang="vi-VN" sz="2000" b="1" dirty="0" smtClean="0">
                <a:solidFill>
                  <a:srgbClr val="0070C0"/>
                </a:solidFill>
                <a:latin typeface="VNI-Script" pitchFamily="2" charset="0"/>
              </a:rPr>
              <a:t>P. </a:t>
            </a:r>
            <a:r>
              <a:rPr lang="en-US" altLang="vi-VN" sz="2000" b="1" dirty="0" smtClean="0">
                <a:solidFill>
                  <a:srgbClr val="0070C0"/>
                </a:solidFill>
                <a:latin typeface="Times New Roman" panose="02020603050405020304" pitchFamily="18" charset="0"/>
                <a:cs typeface="Times New Roman" panose="02020603050405020304" pitchFamily="18" charset="0"/>
              </a:rPr>
              <a:t>t </a:t>
            </a:r>
            <a:endParaRPr lang="vi-VN" sz="2000" b="1" dirty="0">
              <a:solidFill>
                <a:srgbClr val="0070C0"/>
              </a:solidFill>
            </a:endParaRPr>
          </a:p>
        </p:txBody>
      </p:sp>
      <p:sp>
        <p:nvSpPr>
          <p:cNvPr id="22" name="Rectangle 21"/>
          <p:cNvSpPr/>
          <p:nvPr/>
        </p:nvSpPr>
        <p:spPr>
          <a:xfrm>
            <a:off x="3655584" y="4683918"/>
            <a:ext cx="1099981" cy="400110"/>
          </a:xfrm>
          <a:prstGeom prst="rect">
            <a:avLst/>
          </a:prstGeom>
        </p:spPr>
        <p:txBody>
          <a:bodyPr wrap="none">
            <a:spAutoFit/>
          </a:bodyPr>
          <a:lstStyle/>
          <a:p>
            <a:r>
              <a:rPr lang="en-US" altLang="vi-VN" sz="2000" b="1" dirty="0" smtClean="0">
                <a:solidFill>
                  <a:srgbClr val="0070C0"/>
                </a:solidFill>
                <a:latin typeface="Times New Roman" panose="02020603050405020304" pitchFamily="18" charset="0"/>
                <a:cs typeface="Times New Roman" panose="02020603050405020304" pitchFamily="18" charset="0"/>
              </a:rPr>
              <a:t>=6.3600 </a:t>
            </a:r>
            <a:endParaRPr lang="vi-VN" sz="2000" b="1" dirty="0">
              <a:solidFill>
                <a:srgbClr val="0070C0"/>
              </a:solidFill>
            </a:endParaRPr>
          </a:p>
        </p:txBody>
      </p:sp>
      <p:sp>
        <p:nvSpPr>
          <p:cNvPr id="16" name="Rectangle 15"/>
          <p:cNvSpPr/>
          <p:nvPr/>
        </p:nvSpPr>
        <p:spPr>
          <a:xfrm>
            <a:off x="4750946" y="4698436"/>
            <a:ext cx="1486304" cy="400110"/>
          </a:xfrm>
          <a:prstGeom prst="rect">
            <a:avLst/>
          </a:prstGeom>
        </p:spPr>
        <p:txBody>
          <a:bodyPr wrap="none">
            <a:spAutoFit/>
          </a:bodyPr>
          <a:lstStyle/>
          <a:p>
            <a:r>
              <a:rPr lang="en-US" sz="2000" b="1" dirty="0">
                <a:solidFill>
                  <a:srgbClr val="0070C0"/>
                </a:solidFill>
                <a:latin typeface="Arial" panose="020B0604020202020204" pitchFamily="34" charset="0"/>
                <a:ea typeface="Times New Roman" panose="02020603050405020304" pitchFamily="18" charset="0"/>
              </a:rPr>
              <a:t>= </a:t>
            </a:r>
            <a:r>
              <a:rPr lang="en-US" sz="2000" b="1" dirty="0" smtClean="0">
                <a:solidFill>
                  <a:srgbClr val="0070C0"/>
                </a:solidFill>
                <a:latin typeface="Arial" panose="020B0604020202020204" pitchFamily="34" charset="0"/>
                <a:ea typeface="Times New Roman" panose="02020603050405020304" pitchFamily="18" charset="0"/>
              </a:rPr>
              <a:t>21600(J) </a:t>
            </a:r>
            <a:endParaRPr lang="vi-VN" sz="2000" b="1" dirty="0">
              <a:solidFill>
                <a:srgbClr val="0070C0"/>
              </a:solidFill>
            </a:endParaRPr>
          </a:p>
        </p:txBody>
      </p:sp>
      <p:sp>
        <p:nvSpPr>
          <p:cNvPr id="24"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7174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arn(inVertic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arn(inVertical)">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arn(inVertical)">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arn(inVertic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barn(inVertical)">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arn(inVertical)">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barn(inVertical)">
                                      <p:cBhvr>
                                        <p:cTn id="77" dur="5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arn(inVertical)">
                                      <p:cBhvr>
                                        <p:cTn id="8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2" grpId="0"/>
      <p:bldP spid="17" grpId="0"/>
      <p:bldP spid="13" grpId="0"/>
      <p:bldP spid="14" grpId="0"/>
      <p:bldP spid="15" grpId="0"/>
      <p:bldP spid="21" grpId="0"/>
      <p:bldP spid="22"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32281" y="546290"/>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a:solidFill>
                  <a:srgbClr val="008000"/>
                </a:solidFill>
                <a:ea typeface="Times New Roman" panose="02020603050405020304" pitchFamily="18" charset="0"/>
                <a:cs typeface="Arial" panose="020B0604020202020204" pitchFamily="34" charset="0"/>
              </a:rPr>
              <a:t>Bài 4:</a:t>
            </a:r>
            <a:r>
              <a:rPr lang="en-US" sz="2000" b="1" dirty="0"/>
              <a:t> Một bàn là được sử dụng đúng với hiệu điện thế định mức là 220V trong 15 phút thì tiêu thụ lượng điện năng là 720kJ. Hãy tính :</a:t>
            </a:r>
          </a:p>
          <a:p>
            <a:r>
              <a:rPr lang="en-US" sz="2000" b="1" dirty="0"/>
              <a:t>a) Công suất điện của bàn là</a:t>
            </a:r>
          </a:p>
          <a:p>
            <a:r>
              <a:rPr lang="en-US" sz="2000" b="1" dirty="0"/>
              <a:t>b) Cường độ dòng điện chạy qua bàn là và điện trở của nó khi đó.</a:t>
            </a:r>
          </a:p>
        </p:txBody>
      </p:sp>
      <p:sp>
        <p:nvSpPr>
          <p:cNvPr id="113717" name="Text Box 53"/>
          <p:cNvSpPr txBox="1">
            <a:spLocks noChangeArrowheads="1"/>
          </p:cNvSpPr>
          <p:nvPr/>
        </p:nvSpPr>
        <p:spPr bwMode="auto">
          <a:xfrm>
            <a:off x="248817" y="181615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487485" y="1852551"/>
            <a:ext cx="15939" cy="5041392"/>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31956" y="183895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48817" y="2331540"/>
            <a:ext cx="2254607" cy="3631763"/>
          </a:xfrm>
          <a:prstGeom prst="rect">
            <a:avLst/>
          </a:prstGeom>
        </p:spPr>
        <p:txBody>
          <a:bodyPr wrap="square">
            <a:spAutoFit/>
          </a:bodyPr>
          <a:lstStyle/>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a:t>
            </a:r>
            <a:r>
              <a:rPr lang="en-US" sz="2000" b="1" baseline="-25000" dirty="0" smtClean="0">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đm</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U =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220V</a:t>
            </a:r>
          </a:p>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t=15phút=900s</a:t>
            </a:r>
          </a:p>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 </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720kJ</a:t>
            </a:r>
          </a:p>
          <a:p>
            <a:pPr marL="30480" marR="30480" algn="just">
              <a:lnSpc>
                <a:spcPct val="1500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a</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sz="2000" b="1" dirty="0">
                <a:solidFill>
                  <a:srgbClr val="FF0000"/>
                </a:solidFill>
                <a:latin typeface="VNI-Script" pitchFamily="2" charset="0"/>
              </a:rPr>
              <a:t>P</a:t>
            </a: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b) I = ? </a:t>
            </a:r>
            <a:endPar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R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rot="10800000" flipV="1">
            <a:off x="5689390" y="4740091"/>
            <a:ext cx="1955946" cy="323165"/>
          </a:xfrm>
          <a:prstGeom prst="rect">
            <a:avLst/>
          </a:prstGeom>
        </p:spPr>
        <p:txBody>
          <a:bodyPr wrap="square">
            <a:spAutoFit/>
          </a:bodyPr>
          <a:lstStyle/>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60,5(Ω)</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p:nvPr/>
        </p:nvSpPr>
        <p:spPr>
          <a:xfrm>
            <a:off x="2715172" y="2356465"/>
            <a:ext cx="3170099"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 Công suất của bàn là là:</a:t>
            </a:r>
            <a:endPar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6" name="Rectangle 5"/>
              <p:cNvSpPr/>
              <p:nvPr/>
            </p:nvSpPr>
            <p:spPr>
              <a:xfrm>
                <a:off x="3127395" y="2626282"/>
                <a:ext cx="845103" cy="536109"/>
              </a:xfrm>
              <a:prstGeom prst="rect">
                <a:avLst/>
              </a:prstGeom>
            </p:spPr>
            <p:txBody>
              <a:bodyPr wrap="none">
                <a:spAutoFit/>
              </a:bodyPr>
              <a:lstStyle/>
              <a:p>
                <a:r>
                  <a:rPr lang="en-US" altLang="vi-VN" sz="2000" b="1" dirty="0" smtClean="0">
                    <a:solidFill>
                      <a:srgbClr val="7030A0"/>
                    </a:solidFill>
                    <a:latin typeface="VNI-Script" pitchFamily="2" charset="0"/>
                  </a:rPr>
                  <a:t>P  </a:t>
                </a:r>
                <a:r>
                  <a:rPr lang="en-US" altLang="vi-VN" sz="2000" b="1" dirty="0" smtClean="0">
                    <a:solidFill>
                      <a:srgbClr val="7030A0"/>
                    </a:solidFill>
                    <a:latin typeface=".VnTime" panose="020B7200000000000000" pitchFamily="34" charset="0"/>
                  </a:rPr>
                  <a:t>= </a:t>
                </a:r>
                <a14:m>
                  <m:oMath xmlns:m="http://schemas.openxmlformats.org/officeDocument/2006/math">
                    <m:f>
                      <m:fPr>
                        <m:ctrlPr>
                          <a:rPr lang="en-US" altLang="vi-VN" sz="2000" b="1" i="1">
                            <a:solidFill>
                              <a:srgbClr val="7030A0"/>
                            </a:solidFill>
                            <a:latin typeface="Cambria Math" panose="02040503050406030204" pitchFamily="18" charset="0"/>
                          </a:rPr>
                        </m:ctrlPr>
                      </m:fPr>
                      <m:num>
                        <m:r>
                          <a:rPr lang="en-US" altLang="vi-VN" sz="2000" b="1" i="1" smtClean="0">
                            <a:solidFill>
                              <a:srgbClr val="7030A0"/>
                            </a:solidFill>
                            <a:latin typeface="Cambria Math" panose="02040503050406030204" pitchFamily="18" charset="0"/>
                          </a:rPr>
                          <m:t>𝑨</m:t>
                        </m:r>
                      </m:num>
                      <m:den>
                        <m:r>
                          <a:rPr lang="en-US" altLang="vi-VN" sz="2000" b="1" i="1" smtClean="0">
                            <a:solidFill>
                              <a:srgbClr val="7030A0"/>
                            </a:solidFill>
                            <a:latin typeface="Cambria Math" panose="02040503050406030204" pitchFamily="18" charset="0"/>
                          </a:rPr>
                          <m:t>𝒕</m:t>
                        </m:r>
                      </m:den>
                    </m:f>
                  </m:oMath>
                </a14:m>
                <a:endParaRPr lang="vi-VN" sz="2000" dirty="0">
                  <a:solidFill>
                    <a:srgbClr val="7030A0"/>
                  </a:solidFill>
                </a:endParaRPr>
              </a:p>
            </p:txBody>
          </p:sp>
        </mc:Choice>
        <mc:Fallback>
          <p:sp>
            <p:nvSpPr>
              <p:cNvPr id="6" name="Rectangle 5"/>
              <p:cNvSpPr>
                <a:spLocks noRot="1" noChangeAspect="1" noMove="1" noResize="1" noEditPoints="1" noAdjustHandles="1" noChangeArrowheads="1" noChangeShapeType="1" noTextEdit="1"/>
              </p:cNvSpPr>
              <p:nvPr/>
            </p:nvSpPr>
            <p:spPr>
              <a:xfrm>
                <a:off x="3127395" y="2626282"/>
                <a:ext cx="845103" cy="536109"/>
              </a:xfrm>
              <a:prstGeom prst="rect">
                <a:avLst/>
              </a:prstGeom>
              <a:blipFill>
                <a:blip r:embed="rId2"/>
                <a:stretch>
                  <a:fillRect l="-7194" b="-9091"/>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p:cNvSpPr/>
              <p:nvPr/>
            </p:nvSpPr>
            <p:spPr>
              <a:xfrm>
                <a:off x="3878819" y="2669645"/>
                <a:ext cx="1056700" cy="536942"/>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000" b="1" i="1" smtClean="0">
                            <a:solidFill>
                              <a:srgbClr val="7030A0"/>
                            </a:solidFill>
                            <a:latin typeface="Cambria Math" panose="02040503050406030204" pitchFamily="18" charset="0"/>
                            <a:cs typeface="Times New Roman" panose="02020603050405020304" pitchFamily="18" charset="0"/>
                          </a:rPr>
                        </m:ctrlPr>
                      </m:fPr>
                      <m:num>
                        <m:r>
                          <a:rPr lang="en-US" sz="2000" b="1" i="1" smtClean="0">
                            <a:solidFill>
                              <a:srgbClr val="7030A0"/>
                            </a:solidFill>
                            <a:latin typeface="Cambria Math" panose="02040503050406030204" pitchFamily="18" charset="0"/>
                            <a:cs typeface="Times New Roman" panose="02020603050405020304" pitchFamily="18" charset="0"/>
                          </a:rPr>
                          <m:t>𝟕𝟐𝟎𝟎𝟎𝟎</m:t>
                        </m:r>
                      </m:num>
                      <m:den>
                        <m:r>
                          <a:rPr lang="en-US" sz="2000" b="1" i="1" smtClean="0">
                            <a:solidFill>
                              <a:srgbClr val="7030A0"/>
                            </a:solidFill>
                            <a:latin typeface="Cambria Math" panose="02040503050406030204" pitchFamily="18" charset="0"/>
                            <a:cs typeface="Times New Roman" panose="02020603050405020304" pitchFamily="18" charset="0"/>
                          </a:rPr>
                          <m:t>𝟗𝟎𝟎</m:t>
                        </m:r>
                      </m:den>
                    </m:f>
                  </m:oMath>
                </a14:m>
                <a:endParaRPr lang="vi-VN" sz="2000" dirty="0"/>
              </a:p>
            </p:txBody>
          </p:sp>
        </mc:Choice>
        <mc:Fallback>
          <p:sp>
            <p:nvSpPr>
              <p:cNvPr id="7" name="Rectangle 6"/>
              <p:cNvSpPr>
                <a:spLocks noRot="1" noChangeAspect="1" noMove="1" noResize="1" noEditPoints="1" noAdjustHandles="1" noChangeArrowheads="1" noChangeShapeType="1" noTextEdit="1"/>
              </p:cNvSpPr>
              <p:nvPr/>
            </p:nvSpPr>
            <p:spPr>
              <a:xfrm>
                <a:off x="3878819" y="2669645"/>
                <a:ext cx="1056700" cy="536942"/>
              </a:xfrm>
              <a:prstGeom prst="rect">
                <a:avLst/>
              </a:prstGeom>
              <a:blipFill>
                <a:blip r:embed="rId3"/>
                <a:stretch>
                  <a:fillRect l="-4598" b="-3409"/>
                </a:stretch>
              </a:blipFill>
            </p:spPr>
            <p:txBody>
              <a:bodyPr/>
              <a:lstStyle/>
              <a:p>
                <a:r>
                  <a:rPr lang="vi-VN">
                    <a:noFill/>
                  </a:rPr>
                  <a:t> </a:t>
                </a:r>
              </a:p>
            </p:txBody>
          </p:sp>
        </mc:Fallback>
      </mc:AlternateContent>
      <p:sp>
        <p:nvSpPr>
          <p:cNvPr id="8" name="Rectangle 7"/>
          <p:cNvSpPr/>
          <p:nvPr/>
        </p:nvSpPr>
        <p:spPr>
          <a:xfrm>
            <a:off x="4935519" y="2753450"/>
            <a:ext cx="1204176"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800(W) </a:t>
            </a:r>
            <a:endParaRPr lang="vi-VN" dirty="0"/>
          </a:p>
        </p:txBody>
      </p:sp>
      <p:sp>
        <p:nvSpPr>
          <p:cNvPr id="11" name="Rectangle 10"/>
          <p:cNvSpPr/>
          <p:nvPr/>
        </p:nvSpPr>
        <p:spPr>
          <a:xfrm>
            <a:off x="2695905" y="3324146"/>
            <a:ext cx="4949432"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b) Cường độ dòng điện chạy qua bàn là là:</a:t>
            </a:r>
          </a:p>
        </p:txBody>
      </p:sp>
      <mc:AlternateContent xmlns:mc="http://schemas.openxmlformats.org/markup-compatibility/2006">
        <mc:Choice xmlns:a14="http://schemas.microsoft.com/office/drawing/2010/main" Requires="a14">
          <p:sp>
            <p:nvSpPr>
              <p:cNvPr id="12" name="Rectangle 11"/>
              <p:cNvSpPr/>
              <p:nvPr/>
            </p:nvSpPr>
            <p:spPr>
              <a:xfrm>
                <a:off x="3108128" y="3593731"/>
                <a:ext cx="679994" cy="530851"/>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I =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m:rPr>
                            <m:nor/>
                          </m:rPr>
                          <a:rPr lang="en-US" altLang="vi-VN" b="1" dirty="0">
                            <a:solidFill>
                              <a:srgbClr val="7030A0"/>
                            </a:solidFill>
                            <a:latin typeface="VNI-Script" pitchFamily="2" charset="0"/>
                          </a:rPr>
                          <m:t>P</m:t>
                        </m:r>
                      </m:num>
                      <m:den>
                        <m:r>
                          <a:rPr lang="en-US" b="1" i="1" smtClean="0">
                            <a:solidFill>
                              <a:srgbClr val="7030A0"/>
                            </a:solidFill>
                            <a:latin typeface="Cambria Math" panose="02040503050406030204" pitchFamily="18" charset="0"/>
                            <a:cs typeface="Times New Roman" panose="02020603050405020304" pitchFamily="18" charset="0"/>
                          </a:rPr>
                          <m:t>𝑼</m:t>
                        </m:r>
                      </m:den>
                    </m:f>
                  </m:oMath>
                </a14:m>
                <a:endParaRPr lang="vi-VN" dirty="0"/>
              </a:p>
            </p:txBody>
          </p:sp>
        </mc:Choice>
        <mc:Fallback>
          <p:sp>
            <p:nvSpPr>
              <p:cNvPr id="12" name="Rectangle 11"/>
              <p:cNvSpPr>
                <a:spLocks noRot="1" noChangeAspect="1" noMove="1" noResize="1" noEditPoints="1" noAdjustHandles="1" noChangeArrowheads="1" noChangeShapeType="1" noTextEdit="1"/>
              </p:cNvSpPr>
              <p:nvPr/>
            </p:nvSpPr>
            <p:spPr>
              <a:xfrm>
                <a:off x="3108128" y="3593731"/>
                <a:ext cx="679994" cy="530851"/>
              </a:xfrm>
              <a:prstGeom prst="rect">
                <a:avLst/>
              </a:prstGeom>
              <a:blipFill>
                <a:blip r:embed="rId4"/>
                <a:stretch>
                  <a:fillRect l="-8108" b="-5747"/>
                </a:stretch>
              </a:blipFill>
            </p:spPr>
            <p:txBody>
              <a:bodyPr/>
              <a:lstStyle/>
              <a:p>
                <a:r>
                  <a:rPr lang="vi-VN">
                    <a:noFill/>
                  </a:rPr>
                  <a:t> </a:t>
                </a:r>
              </a:p>
            </p:txBody>
          </p:sp>
        </mc:Fallback>
      </mc:AlternateContent>
      <p:sp>
        <p:nvSpPr>
          <p:cNvPr id="14" name="Rectangle 13"/>
          <p:cNvSpPr/>
          <p:nvPr/>
        </p:nvSpPr>
        <p:spPr>
          <a:xfrm>
            <a:off x="4562121" y="3746244"/>
            <a:ext cx="121700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3,64 (A)</a:t>
            </a:r>
            <a:endParaRPr lang="vi-VN" dirty="0"/>
          </a:p>
        </p:txBody>
      </p:sp>
      <p:sp>
        <p:nvSpPr>
          <p:cNvPr id="15" name="Rectangle 14"/>
          <p:cNvSpPr/>
          <p:nvPr/>
        </p:nvSpPr>
        <p:spPr>
          <a:xfrm>
            <a:off x="3022464" y="4284063"/>
            <a:ext cx="273087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Điện trở của bàn là là: </a:t>
            </a:r>
          </a:p>
        </p:txBody>
      </p:sp>
      <p:sp>
        <p:nvSpPr>
          <p:cNvPr id="16" name="Rectangle 15"/>
          <p:cNvSpPr/>
          <p:nvPr/>
        </p:nvSpPr>
        <p:spPr>
          <a:xfrm>
            <a:off x="3112465" y="4663559"/>
            <a:ext cx="129073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R = U</a:t>
            </a:r>
            <a:r>
              <a:rPr lang="en-US" b="1" baseline="30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a:t>
            </a:r>
            <a:r>
              <a:rPr lang="en-US" altLang="vi-VN" b="1" dirty="0">
                <a:solidFill>
                  <a:srgbClr val="7030A0"/>
                </a:solidFill>
                <a:latin typeface="VNI-Script" pitchFamily="2" charset="0"/>
              </a:rPr>
              <a:t>P </a:t>
            </a:r>
            <a:endParaRPr lang="vi-VN" dirty="0"/>
          </a:p>
        </p:txBody>
      </p:sp>
      <p:sp>
        <p:nvSpPr>
          <p:cNvPr id="17" name="Rectangle 16"/>
          <p:cNvSpPr/>
          <p:nvPr/>
        </p:nvSpPr>
        <p:spPr>
          <a:xfrm>
            <a:off x="4195071" y="4675260"/>
            <a:ext cx="149432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220</a:t>
            </a:r>
            <a:r>
              <a:rPr lang="en-US" b="1" baseline="30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800</a:t>
            </a:r>
            <a:endParaRPr lang="vi-VN" dirty="0"/>
          </a:p>
        </p:txBody>
      </p:sp>
      <mc:AlternateContent xmlns:mc="http://schemas.openxmlformats.org/markup-compatibility/2006">
        <mc:Choice xmlns:a14="http://schemas.microsoft.com/office/drawing/2010/main" Requires="a14">
          <p:sp>
            <p:nvSpPr>
              <p:cNvPr id="22" name="Rectangle 21"/>
              <p:cNvSpPr/>
              <p:nvPr/>
            </p:nvSpPr>
            <p:spPr>
              <a:xfrm>
                <a:off x="3802069" y="3647311"/>
                <a:ext cx="720069" cy="536942"/>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000" b="1" i="1" smtClean="0">
                            <a:solidFill>
                              <a:srgbClr val="7030A0"/>
                            </a:solidFill>
                            <a:latin typeface="Cambria Math" panose="02040503050406030204" pitchFamily="18" charset="0"/>
                            <a:cs typeface="Times New Roman" panose="02020603050405020304" pitchFamily="18" charset="0"/>
                          </a:rPr>
                        </m:ctrlPr>
                      </m:fPr>
                      <m:num>
                        <m:r>
                          <a:rPr lang="en-US" sz="2000" b="1" i="1" smtClean="0">
                            <a:solidFill>
                              <a:srgbClr val="7030A0"/>
                            </a:solidFill>
                            <a:latin typeface="Cambria Math" panose="02040503050406030204" pitchFamily="18" charset="0"/>
                            <a:cs typeface="Times New Roman" panose="02020603050405020304" pitchFamily="18" charset="0"/>
                          </a:rPr>
                          <m:t>𝟖𝟎𝟎</m:t>
                        </m:r>
                      </m:num>
                      <m:den>
                        <m:r>
                          <a:rPr lang="en-US" sz="2000" b="1" i="1" smtClean="0">
                            <a:solidFill>
                              <a:srgbClr val="7030A0"/>
                            </a:solidFill>
                            <a:latin typeface="Cambria Math" panose="02040503050406030204" pitchFamily="18" charset="0"/>
                            <a:cs typeface="Times New Roman" panose="02020603050405020304" pitchFamily="18" charset="0"/>
                          </a:rPr>
                          <m:t>𝟐𝟐𝟎</m:t>
                        </m:r>
                      </m:den>
                    </m:f>
                  </m:oMath>
                </a14:m>
                <a:endParaRPr lang="vi-VN" sz="2000" dirty="0"/>
              </a:p>
            </p:txBody>
          </p:sp>
        </mc:Choice>
        <mc:Fallback>
          <p:sp>
            <p:nvSpPr>
              <p:cNvPr id="22" name="Rectangle 21"/>
              <p:cNvSpPr>
                <a:spLocks noRot="1" noChangeAspect="1" noMove="1" noResize="1" noEditPoints="1" noAdjustHandles="1" noChangeArrowheads="1" noChangeShapeType="1" noTextEdit="1"/>
              </p:cNvSpPr>
              <p:nvPr/>
            </p:nvSpPr>
            <p:spPr>
              <a:xfrm>
                <a:off x="3802069" y="3647311"/>
                <a:ext cx="720069" cy="536942"/>
              </a:xfrm>
              <a:prstGeom prst="rect">
                <a:avLst/>
              </a:prstGeom>
              <a:blipFill>
                <a:blip r:embed="rId5"/>
                <a:stretch>
                  <a:fillRect l="-7627" b="-3409"/>
                </a:stretch>
              </a:blipFill>
            </p:spPr>
            <p:txBody>
              <a:bodyPr/>
              <a:lstStyle/>
              <a:p>
                <a:r>
                  <a:rPr lang="vi-VN">
                    <a:noFill/>
                  </a:rPr>
                  <a:t> </a:t>
                </a:r>
              </a:p>
            </p:txBody>
          </p:sp>
        </mc:Fallback>
      </mc:AlternateContent>
      <p:sp>
        <p:nvSpPr>
          <p:cNvPr id="23"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87679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arn(inVertical)">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arn(inVertic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arn(inVertical)">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barn(inVertical)">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arn(inVertical)">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barn(inVertical)">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barn(inVertical)">
                                      <p:cBhvr>
                                        <p:cTn id="67" dur="50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barn(inVertical)">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barn(inVertical)">
                                      <p:cBhvr>
                                        <p:cTn id="77" dur="500"/>
                                        <p:tgtEl>
                                          <p:spTgt spid="15"/>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arn(inVertical)">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barn(inVertical)">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5"/>
                                        </p:tgtEl>
                                        <p:attrNameLst>
                                          <p:attrName>style.visibility</p:attrName>
                                        </p:attrNameLst>
                                      </p:cBhvr>
                                      <p:to>
                                        <p:strVal val="visible"/>
                                      </p:to>
                                    </p:set>
                                    <p:animEffect transition="in" filter="barn(inVertical)">
                                      <p:cBhvr>
                                        <p:cTn id="9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6" grpId="0"/>
      <p:bldP spid="7" grpId="0"/>
      <p:bldP spid="8" grpId="0"/>
      <p:bldP spid="11" grpId="0"/>
      <p:bldP spid="12" grpId="0"/>
      <p:bldP spid="14" grpId="0"/>
      <p:bldP spid="15" grpId="0"/>
      <p:bldP spid="16" grpId="0"/>
      <p:bldP spid="17"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85008" y="546290"/>
            <a:ext cx="1153094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008000"/>
                </a:solidFill>
                <a:ea typeface="Times New Roman" panose="02020603050405020304" pitchFamily="18" charset="0"/>
                <a:cs typeface="Arial" panose="020B0604020202020204" pitchFamily="34" charset="0"/>
              </a:rPr>
              <a:t>Bài</a:t>
            </a:r>
            <a:r>
              <a:rPr lang="en-US" sz="2000" b="1" dirty="0">
                <a:solidFill>
                  <a:srgbClr val="008000"/>
                </a:solidFill>
                <a:ea typeface="Times New Roman" panose="02020603050405020304" pitchFamily="18" charset="0"/>
                <a:cs typeface="Arial" panose="020B0604020202020204" pitchFamily="34" charset="0"/>
              </a:rPr>
              <a:t> 5:</a:t>
            </a:r>
            <a:r>
              <a:rPr lang="en-US" sz="2000" b="1" dirty="0"/>
              <a:t> </a:t>
            </a:r>
            <a:r>
              <a:rPr lang="en-US" sz="2000" b="1" dirty="0" err="1"/>
              <a:t>Trong</a:t>
            </a:r>
            <a:r>
              <a:rPr lang="en-US" sz="2000" b="1" dirty="0"/>
              <a:t> </a:t>
            </a:r>
            <a:r>
              <a:rPr lang="en-US" sz="2000" b="1" dirty="0">
                <a:solidFill>
                  <a:srgbClr val="FF0000"/>
                </a:solidFill>
              </a:rPr>
              <a:t>30 </a:t>
            </a:r>
            <a:r>
              <a:rPr lang="en-US" sz="2000" b="1" dirty="0" err="1">
                <a:solidFill>
                  <a:srgbClr val="FF0000"/>
                </a:solidFill>
              </a:rPr>
              <a:t>ngày</a:t>
            </a:r>
            <a:r>
              <a:rPr lang="en-US" sz="2000" b="1" dirty="0"/>
              <a:t>, </a:t>
            </a:r>
            <a:r>
              <a:rPr lang="en-US" sz="2000" b="1" dirty="0" err="1"/>
              <a:t>số</a:t>
            </a:r>
            <a:r>
              <a:rPr lang="en-US" sz="2000" b="1" dirty="0"/>
              <a:t> </a:t>
            </a:r>
            <a:r>
              <a:rPr lang="en-US" sz="2000" b="1" dirty="0" err="1"/>
              <a:t>chỉ</a:t>
            </a:r>
            <a:r>
              <a:rPr lang="en-US" sz="2000" b="1" dirty="0"/>
              <a:t> </a:t>
            </a:r>
            <a:r>
              <a:rPr lang="en-US" sz="2000" b="1" dirty="0" err="1"/>
              <a:t>công</a:t>
            </a:r>
            <a:r>
              <a:rPr lang="en-US" sz="2000" b="1" dirty="0"/>
              <a:t> </a:t>
            </a:r>
            <a:r>
              <a:rPr lang="en-US" sz="2000" b="1" dirty="0" err="1"/>
              <a:t>tơ</a:t>
            </a:r>
            <a:r>
              <a:rPr lang="en-US" sz="2000" b="1" dirty="0"/>
              <a:t> </a:t>
            </a:r>
            <a:r>
              <a:rPr lang="en-US" sz="2000" b="1" dirty="0" err="1"/>
              <a:t>điện</a:t>
            </a:r>
            <a:r>
              <a:rPr lang="en-US" sz="2000" b="1" dirty="0"/>
              <a:t> </a:t>
            </a:r>
            <a:r>
              <a:rPr lang="en-US" sz="2000" b="1" dirty="0" err="1"/>
              <a:t>của</a:t>
            </a:r>
            <a:r>
              <a:rPr lang="en-US" sz="2000" b="1" dirty="0"/>
              <a:t> </a:t>
            </a:r>
            <a:r>
              <a:rPr lang="en-US" sz="2000" b="1" dirty="0" err="1"/>
              <a:t>một</a:t>
            </a:r>
            <a:r>
              <a:rPr lang="en-US" sz="2000" b="1" dirty="0"/>
              <a:t> </a:t>
            </a:r>
            <a:r>
              <a:rPr lang="en-US" sz="2000" b="1" dirty="0" err="1"/>
              <a:t>gia</a:t>
            </a:r>
            <a:r>
              <a:rPr lang="en-US" sz="2000" b="1" dirty="0"/>
              <a:t> </a:t>
            </a:r>
            <a:r>
              <a:rPr lang="en-US" sz="2000" b="1" dirty="0" err="1"/>
              <a:t>đình</a:t>
            </a:r>
            <a:r>
              <a:rPr lang="en-US" sz="2000" b="1" dirty="0"/>
              <a:t> </a:t>
            </a:r>
            <a:r>
              <a:rPr lang="en-US" sz="2000" b="1" dirty="0" err="1"/>
              <a:t>tăng</a:t>
            </a:r>
            <a:r>
              <a:rPr lang="en-US" sz="2000" b="1" dirty="0"/>
              <a:t> </a:t>
            </a:r>
            <a:r>
              <a:rPr lang="en-US" sz="2000" b="1" dirty="0" err="1"/>
              <a:t>thêm</a:t>
            </a:r>
            <a:r>
              <a:rPr lang="en-US" sz="2000" b="1" dirty="0"/>
              <a:t> </a:t>
            </a:r>
            <a:r>
              <a:rPr lang="en-US" sz="2000" b="1" dirty="0">
                <a:solidFill>
                  <a:srgbClr val="FF0000"/>
                </a:solidFill>
              </a:rPr>
              <a:t>90 </a:t>
            </a:r>
            <a:r>
              <a:rPr lang="en-US" sz="2000" b="1" dirty="0" err="1">
                <a:solidFill>
                  <a:srgbClr val="FF0000"/>
                </a:solidFill>
              </a:rPr>
              <a:t>số</a:t>
            </a:r>
            <a:r>
              <a:rPr lang="en-US" sz="2000" b="1" dirty="0"/>
              <a:t>. </a:t>
            </a:r>
            <a:r>
              <a:rPr lang="en-US" sz="2000" b="1" dirty="0" err="1"/>
              <a:t>Biết</a:t>
            </a:r>
            <a:r>
              <a:rPr lang="en-US" sz="2000" b="1" dirty="0"/>
              <a:t> </a:t>
            </a:r>
            <a:r>
              <a:rPr lang="en-US" sz="2000" b="1" dirty="0" err="1"/>
              <a:t>rằng</a:t>
            </a:r>
            <a:r>
              <a:rPr lang="en-US" sz="2000" b="1" dirty="0"/>
              <a:t> </a:t>
            </a:r>
            <a:r>
              <a:rPr lang="en-US" sz="2000" b="1" dirty="0" err="1"/>
              <a:t>thời</a:t>
            </a:r>
            <a:r>
              <a:rPr lang="en-US" sz="2000" b="1" dirty="0"/>
              <a:t> </a:t>
            </a:r>
            <a:r>
              <a:rPr lang="en-US" sz="2000" b="1" dirty="0" err="1"/>
              <a:t>gian</a:t>
            </a:r>
            <a:r>
              <a:rPr lang="en-US" sz="2000" b="1" dirty="0"/>
              <a:t> </a:t>
            </a:r>
            <a:r>
              <a:rPr lang="en-US" sz="2000" b="1" dirty="0" err="1"/>
              <a:t>sử</a:t>
            </a:r>
            <a:r>
              <a:rPr lang="en-US" sz="2000" b="1" dirty="0"/>
              <a:t> </a:t>
            </a:r>
            <a:r>
              <a:rPr lang="en-US" sz="2000" b="1" dirty="0" err="1"/>
              <a:t>dụng</a:t>
            </a:r>
            <a:r>
              <a:rPr lang="en-US" sz="2000" b="1" dirty="0"/>
              <a:t> </a:t>
            </a:r>
            <a:r>
              <a:rPr lang="en-US" sz="2000" b="1" dirty="0" err="1"/>
              <a:t>điện</a:t>
            </a:r>
            <a:r>
              <a:rPr lang="en-US" sz="2000" b="1" dirty="0"/>
              <a:t> </a:t>
            </a:r>
            <a:r>
              <a:rPr lang="en-US" sz="2000" b="1" dirty="0" err="1"/>
              <a:t>trung</a:t>
            </a:r>
            <a:r>
              <a:rPr lang="en-US" sz="2000" b="1" dirty="0"/>
              <a:t> </a:t>
            </a:r>
            <a:r>
              <a:rPr lang="en-US" sz="2000" b="1" dirty="0" err="1"/>
              <a:t>bình</a:t>
            </a:r>
            <a:r>
              <a:rPr lang="en-US" sz="2000" b="1" dirty="0"/>
              <a:t> </a:t>
            </a:r>
            <a:r>
              <a:rPr lang="en-US" sz="2000" b="1" dirty="0" err="1"/>
              <a:t>mỗi</a:t>
            </a:r>
            <a:r>
              <a:rPr lang="en-US" sz="2000" b="1" dirty="0"/>
              <a:t> </a:t>
            </a:r>
            <a:r>
              <a:rPr lang="en-US" sz="2000" b="1" dirty="0" err="1"/>
              <a:t>ngày</a:t>
            </a:r>
            <a:r>
              <a:rPr lang="en-US" sz="2000" b="1" dirty="0"/>
              <a:t> </a:t>
            </a:r>
            <a:r>
              <a:rPr lang="en-US" sz="2000" b="1" dirty="0" err="1"/>
              <a:t>là</a:t>
            </a:r>
            <a:r>
              <a:rPr lang="en-US" sz="2000" b="1" dirty="0"/>
              <a:t> </a:t>
            </a:r>
            <a:r>
              <a:rPr lang="en-US" sz="2000" b="1" dirty="0">
                <a:solidFill>
                  <a:srgbClr val="FF0000"/>
                </a:solidFill>
              </a:rPr>
              <a:t>4 </a:t>
            </a:r>
            <a:r>
              <a:rPr lang="en-US" sz="2000" b="1" dirty="0" err="1">
                <a:solidFill>
                  <a:srgbClr val="FF0000"/>
                </a:solidFill>
              </a:rPr>
              <a:t>giờ</a:t>
            </a:r>
            <a:r>
              <a:rPr lang="en-US" sz="2000" b="1" dirty="0"/>
              <a:t>, </a:t>
            </a:r>
            <a:r>
              <a:rPr lang="en-US" sz="2000" b="1" dirty="0" err="1"/>
              <a:t>tính</a:t>
            </a:r>
            <a:r>
              <a:rPr lang="en-US" sz="2000" b="1" dirty="0"/>
              <a:t> </a:t>
            </a:r>
            <a:r>
              <a:rPr lang="en-US" sz="2000" b="1" dirty="0" err="1"/>
              <a:t>công</a:t>
            </a:r>
            <a:r>
              <a:rPr lang="en-US" sz="2000" b="1" dirty="0"/>
              <a:t> </a:t>
            </a:r>
            <a:r>
              <a:rPr lang="en-US" sz="2000" b="1" dirty="0" err="1"/>
              <a:t>suất</a:t>
            </a:r>
            <a:r>
              <a:rPr lang="en-US" sz="2000" b="1" dirty="0"/>
              <a:t> </a:t>
            </a:r>
            <a:r>
              <a:rPr lang="en-US" sz="2000" b="1" dirty="0" err="1"/>
              <a:t>tiêu</a:t>
            </a:r>
            <a:r>
              <a:rPr lang="en-US" sz="2000" b="1" dirty="0"/>
              <a:t> </a:t>
            </a:r>
            <a:r>
              <a:rPr lang="en-US" sz="2000" b="1" dirty="0" err="1"/>
              <a:t>thụ</a:t>
            </a:r>
            <a:r>
              <a:rPr lang="en-US" sz="2000" b="1" dirty="0"/>
              <a:t> </a:t>
            </a:r>
            <a:r>
              <a:rPr lang="en-US" sz="2000" b="1" dirty="0" err="1"/>
              <a:t>điện</a:t>
            </a:r>
            <a:r>
              <a:rPr lang="en-US" sz="2000" b="1" dirty="0"/>
              <a:t> </a:t>
            </a:r>
            <a:r>
              <a:rPr lang="en-US" sz="2000" b="1" dirty="0" err="1"/>
              <a:t>năng</a:t>
            </a:r>
            <a:r>
              <a:rPr lang="en-US" sz="2000" b="1" dirty="0"/>
              <a:t> </a:t>
            </a:r>
            <a:r>
              <a:rPr lang="en-US" sz="2000" b="1" dirty="0" err="1"/>
              <a:t>trung</a:t>
            </a:r>
            <a:r>
              <a:rPr lang="en-US" sz="2000" b="1" dirty="0"/>
              <a:t> </a:t>
            </a:r>
            <a:r>
              <a:rPr lang="en-US" sz="2000" b="1" dirty="0" err="1"/>
              <a:t>bình</a:t>
            </a:r>
            <a:r>
              <a:rPr lang="en-US" sz="2000" b="1" dirty="0"/>
              <a:t> </a:t>
            </a:r>
            <a:r>
              <a:rPr lang="en-US" sz="2000" b="1" dirty="0" err="1"/>
              <a:t>của</a:t>
            </a:r>
            <a:r>
              <a:rPr lang="en-US" sz="2000" b="1" dirty="0"/>
              <a:t> </a:t>
            </a:r>
            <a:r>
              <a:rPr lang="en-US" sz="2000" b="1" dirty="0" err="1"/>
              <a:t>gia</a:t>
            </a:r>
            <a:r>
              <a:rPr lang="en-US" sz="2000" b="1" dirty="0"/>
              <a:t> </a:t>
            </a:r>
            <a:r>
              <a:rPr lang="en-US" sz="2000" b="1" dirty="0" err="1"/>
              <a:t>đình</a:t>
            </a:r>
            <a:r>
              <a:rPr lang="en-US" sz="2000" b="1" dirty="0"/>
              <a:t> </a:t>
            </a:r>
            <a:r>
              <a:rPr lang="en-US" sz="2000" b="1" dirty="0" err="1"/>
              <a:t>này</a:t>
            </a:r>
            <a:endParaRPr lang="en-US" sz="2000" b="1" dirty="0"/>
          </a:p>
        </p:txBody>
      </p:sp>
      <p:sp>
        <p:nvSpPr>
          <p:cNvPr id="113717" name="Text Box 53"/>
          <p:cNvSpPr txBox="1">
            <a:spLocks noChangeArrowheads="1"/>
          </p:cNvSpPr>
          <p:nvPr/>
        </p:nvSpPr>
        <p:spPr bwMode="auto">
          <a:xfrm>
            <a:off x="312111" y="162350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228109" y="1561953"/>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419874" y="154772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2"/>
          <p:cNvSpPr>
            <a:spLocks noChangeArrowheads="1"/>
          </p:cNvSpPr>
          <p:nvPr/>
        </p:nvSpPr>
        <p:spPr bwMode="auto">
          <a:xfrm>
            <a:off x="2887381" y="2375241"/>
            <a:ext cx="632619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10"/>
          <p:cNvSpPr/>
          <p:nvPr/>
        </p:nvSpPr>
        <p:spPr>
          <a:xfrm>
            <a:off x="261394" y="2190575"/>
            <a:ext cx="1779014" cy="2400657"/>
          </a:xfrm>
          <a:prstGeom prst="rect">
            <a:avLst/>
          </a:prstGeom>
        </p:spPr>
        <p:txBody>
          <a:bodyPr wrap="square">
            <a:spAutoFit/>
          </a:bodyPr>
          <a:lstStyle/>
          <a:p>
            <a:pPr marL="30480" marR="30480">
              <a:lnSpc>
                <a:spcPct val="150000"/>
              </a:lnSpc>
              <a:spcAft>
                <a:spcPts val="1200"/>
              </a:spcAft>
            </a:pPr>
            <a:r>
              <a:rPr lang="nl-NL" sz="2000" b="1" dirty="0" smtClean="0">
                <a:solidFill>
                  <a:srgbClr val="00B050"/>
                </a:solidFill>
                <a:latin typeface="Arial" panose="020B0604020202020204" pitchFamily="34" charset="0"/>
                <a:ea typeface="Times New Roman" panose="02020603050405020304" pitchFamily="18" charset="0"/>
              </a:rPr>
              <a:t>t = 3 0 </a:t>
            </a:r>
            <a:r>
              <a:rPr lang="nl-NL" sz="2000" b="1" dirty="0" smtClean="0">
                <a:solidFill>
                  <a:srgbClr val="00B050"/>
                </a:solidFill>
                <a:latin typeface="Arial" panose="020B0604020202020204" pitchFamily="34" charset="0"/>
                <a:ea typeface="Times New Roman" panose="02020603050405020304" pitchFamily="18" charset="0"/>
              </a:rPr>
              <a:t>ngày</a:t>
            </a:r>
          </a:p>
          <a:p>
            <a:pPr marL="30480" marR="30480">
              <a:lnSpc>
                <a:spcPct val="150000"/>
              </a:lnSpc>
              <a:spcAft>
                <a:spcPts val="1200"/>
              </a:spcAft>
            </a:pPr>
            <a:r>
              <a:rPr lang="nl-NL" sz="2000" b="1" dirty="0" smtClean="0">
                <a:solidFill>
                  <a:srgbClr val="00B050"/>
                </a:solidFill>
                <a:latin typeface="Arial" panose="020B0604020202020204" pitchFamily="34" charset="0"/>
                <a:ea typeface="Times New Roman" panose="02020603050405020304" pitchFamily="18" charset="0"/>
              </a:rPr>
              <a:t> N=90 số</a:t>
            </a:r>
          </a:p>
          <a:p>
            <a:pPr marL="30480" marR="30480">
              <a:lnSpc>
                <a:spcPct val="150000"/>
              </a:lnSpc>
              <a:spcAft>
                <a:spcPts val="1200"/>
              </a:spcAft>
            </a:pPr>
            <a:r>
              <a:rPr lang="nl-NL" sz="2000" b="1" dirty="0" smtClean="0">
                <a:solidFill>
                  <a:srgbClr val="00B050"/>
                </a:solidFill>
                <a:latin typeface="Arial" panose="020B0604020202020204" pitchFamily="34" charset="0"/>
                <a:ea typeface="Times New Roman" panose="02020603050405020304" pitchFamily="18" charset="0"/>
              </a:rPr>
              <a:t>t</a:t>
            </a:r>
            <a:r>
              <a:rPr lang="nl-NL" sz="2000" b="1" baseline="-25000" dirty="0" smtClean="0">
                <a:solidFill>
                  <a:srgbClr val="00B050"/>
                </a:solidFill>
                <a:latin typeface="Arial" panose="020B0604020202020204" pitchFamily="34" charset="0"/>
                <a:ea typeface="Times New Roman" panose="02020603050405020304" pitchFamily="18" charset="0"/>
              </a:rPr>
              <a:t>1ngày</a:t>
            </a:r>
            <a:r>
              <a:rPr lang="nl-NL" sz="2000" b="1" dirty="0" smtClean="0">
                <a:solidFill>
                  <a:srgbClr val="00B050"/>
                </a:solidFill>
                <a:latin typeface="Arial" panose="020B0604020202020204" pitchFamily="34" charset="0"/>
                <a:ea typeface="Times New Roman" panose="02020603050405020304" pitchFamily="18" charset="0"/>
              </a:rPr>
              <a:t> =4h</a:t>
            </a:r>
            <a:endParaRPr lang="nl-NL" sz="2000" b="1" dirty="0">
              <a:solidFill>
                <a:srgbClr val="00B050"/>
              </a:solidFill>
              <a:latin typeface="Arial" panose="020B0604020202020204" pitchFamily="34" charset="0"/>
              <a:ea typeface="Times New Roman" panose="02020603050405020304" pitchFamily="18" charset="0"/>
            </a:endParaRPr>
          </a:p>
          <a:p>
            <a:pPr marL="30480" marR="30480">
              <a:lnSpc>
                <a:spcPct val="150000"/>
              </a:lnSpc>
              <a:spcAft>
                <a:spcPts val="1200"/>
              </a:spcAft>
            </a:pPr>
            <a:r>
              <a:rPr lang="en-US" altLang="vi-VN" sz="2000" b="1" dirty="0">
                <a:solidFill>
                  <a:srgbClr val="FF0000"/>
                </a:solidFill>
                <a:latin typeface="VNI-Script" pitchFamily="2" charset="0"/>
              </a:rPr>
              <a:t>P</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FF0000"/>
                </a:solidFill>
                <a:latin typeface="Arial" panose="020B0604020202020204" pitchFamily="34" charset="0"/>
                <a:ea typeface="Times New Roman" panose="02020603050405020304" pitchFamily="18" charset="0"/>
              </a:rPr>
              <a:t>?</a:t>
            </a:r>
            <a:r>
              <a:rPr lang="en-US" sz="2000" b="1" dirty="0" smtClean="0">
                <a:solidFill>
                  <a:srgbClr val="00B050"/>
                </a:solidFill>
                <a:latin typeface="Arial" panose="020B0604020202020204" pitchFamily="34" charset="0"/>
                <a:ea typeface="Times New Roman" panose="02020603050405020304" pitchFamily="18" charset="0"/>
              </a:rPr>
              <a:t> </a:t>
            </a:r>
            <a:endParaRPr lang="en-US" sz="2000" b="1" dirty="0">
              <a:solidFill>
                <a:srgbClr val="00B050"/>
              </a:solidFill>
              <a:latin typeface="Times New Roman" panose="02020603050405020304" pitchFamily="18" charset="0"/>
              <a:ea typeface="Times New Roman" panose="02020603050405020304" pitchFamily="18" charset="0"/>
            </a:endParaRPr>
          </a:p>
        </p:txBody>
      </p:sp>
      <p:sp>
        <p:nvSpPr>
          <p:cNvPr id="3" name="Rectangle 2"/>
          <p:cNvSpPr/>
          <p:nvPr/>
        </p:nvSpPr>
        <p:spPr>
          <a:xfrm>
            <a:off x="2498127" y="2636851"/>
            <a:ext cx="5424883"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00B050"/>
                </a:solidFill>
                <a:latin typeface="Arial" panose="020B0604020202020204" pitchFamily="34" charset="0"/>
                <a:ea typeface="Times New Roman" panose="02020603050405020304" pitchFamily="18" charset="0"/>
                <a:cs typeface="Arial" panose="020B0604020202020204" pitchFamily="34" charset="0"/>
              </a:rPr>
              <a:t>Công suất tiêu thụ điện năng trung bình là:</a:t>
            </a:r>
          </a:p>
        </p:txBody>
      </p:sp>
      <p:sp>
        <p:nvSpPr>
          <p:cNvPr id="5" name="Rectangle 4"/>
          <p:cNvSpPr/>
          <p:nvPr/>
        </p:nvSpPr>
        <p:spPr>
          <a:xfrm>
            <a:off x="2498127" y="2085173"/>
            <a:ext cx="4478470"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00B050"/>
                </a:solidFill>
                <a:latin typeface="Arial" panose="020B0604020202020204" pitchFamily="34" charset="0"/>
                <a:ea typeface="Times New Roman" panose="02020603050405020304" pitchFamily="18" charset="0"/>
                <a:cs typeface="Arial" panose="020B0604020202020204" pitchFamily="34" charset="0"/>
              </a:rPr>
              <a:t>Ta có: A = </a:t>
            </a:r>
            <a:r>
              <a:rPr lang="en-US" altLang="en-US" sz="2000" b="1"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N =  </a:t>
            </a:r>
            <a:r>
              <a:rPr lang="en-US" altLang="en-US" sz="2000" b="1" dirty="0">
                <a:solidFill>
                  <a:srgbClr val="00B050"/>
                </a:solidFill>
                <a:latin typeface="Arial" panose="020B0604020202020204" pitchFamily="34" charset="0"/>
                <a:ea typeface="Times New Roman" panose="02020603050405020304" pitchFamily="18" charset="0"/>
                <a:cs typeface="Arial" panose="020B0604020202020204" pitchFamily="34" charset="0"/>
              </a:rPr>
              <a:t>90 kW.h = 90.000W.h</a:t>
            </a:r>
            <a:endParaRPr lang="en-US" altLang="en-US" sz="2000" b="1" dirty="0">
              <a:solidFill>
                <a:srgbClr val="00B050"/>
              </a:solidFill>
              <a:ea typeface="Times New Roman" panose="02020603050405020304" pitchFamily="18" charset="0"/>
            </a:endParaRPr>
          </a:p>
        </p:txBody>
      </p:sp>
      <mc:AlternateContent xmlns:mc="http://schemas.openxmlformats.org/markup-compatibility/2006">
        <mc:Choice xmlns:a14="http://schemas.microsoft.com/office/drawing/2010/main" Requires="a14">
          <p:sp>
            <p:nvSpPr>
              <p:cNvPr id="14" name="Rectangle 13"/>
              <p:cNvSpPr/>
              <p:nvPr/>
            </p:nvSpPr>
            <p:spPr>
              <a:xfrm>
                <a:off x="2887381" y="3205336"/>
                <a:ext cx="845103" cy="536109"/>
              </a:xfrm>
              <a:prstGeom prst="rect">
                <a:avLst/>
              </a:prstGeom>
            </p:spPr>
            <p:txBody>
              <a:bodyPr wrap="none">
                <a:spAutoFit/>
              </a:bodyPr>
              <a:lstStyle/>
              <a:p>
                <a:r>
                  <a:rPr lang="en-US" altLang="vi-VN" sz="2000" b="1" dirty="0" smtClean="0">
                    <a:solidFill>
                      <a:srgbClr val="00B050"/>
                    </a:solidFill>
                    <a:latin typeface="VNI-Script" pitchFamily="2" charset="0"/>
                  </a:rPr>
                  <a:t>P  </a:t>
                </a:r>
                <a:r>
                  <a:rPr lang="en-US" altLang="vi-VN" sz="2000" b="1" dirty="0" smtClean="0">
                    <a:solidFill>
                      <a:srgbClr val="00B050"/>
                    </a:solidFill>
                    <a:latin typeface=".VnTime" panose="020B7200000000000000" pitchFamily="34" charset="0"/>
                  </a:rPr>
                  <a:t>= </a:t>
                </a:r>
                <a14:m>
                  <m:oMath xmlns:m="http://schemas.openxmlformats.org/officeDocument/2006/math">
                    <m:f>
                      <m:fPr>
                        <m:ctrlPr>
                          <a:rPr lang="en-US" altLang="vi-VN" sz="2000" b="1" i="1">
                            <a:solidFill>
                              <a:srgbClr val="00B050"/>
                            </a:solidFill>
                            <a:latin typeface="Cambria Math" panose="02040503050406030204" pitchFamily="18" charset="0"/>
                          </a:rPr>
                        </m:ctrlPr>
                      </m:fPr>
                      <m:num>
                        <m:r>
                          <a:rPr lang="en-US" altLang="vi-VN" sz="2000" b="1" i="1" smtClean="0">
                            <a:solidFill>
                              <a:srgbClr val="00B050"/>
                            </a:solidFill>
                            <a:latin typeface="Cambria Math" panose="02040503050406030204" pitchFamily="18" charset="0"/>
                          </a:rPr>
                          <m:t>𝑨</m:t>
                        </m:r>
                      </m:num>
                      <m:den>
                        <m:r>
                          <a:rPr lang="en-US" altLang="vi-VN" sz="2000" b="1" i="1" smtClean="0">
                            <a:solidFill>
                              <a:srgbClr val="00B050"/>
                            </a:solidFill>
                            <a:latin typeface="Cambria Math" panose="02040503050406030204" pitchFamily="18" charset="0"/>
                          </a:rPr>
                          <m:t>𝒕</m:t>
                        </m:r>
                      </m:den>
                    </m:f>
                  </m:oMath>
                </a14:m>
                <a:endParaRPr lang="vi-VN" sz="2000" b="1" dirty="0">
                  <a:solidFill>
                    <a:srgbClr val="00B050"/>
                  </a:solidFill>
                </a:endParaRPr>
              </a:p>
            </p:txBody>
          </p:sp>
        </mc:Choice>
        <mc:Fallback>
          <p:sp>
            <p:nvSpPr>
              <p:cNvPr id="14" name="Rectangle 13"/>
              <p:cNvSpPr>
                <a:spLocks noRot="1" noChangeAspect="1" noMove="1" noResize="1" noEditPoints="1" noAdjustHandles="1" noChangeArrowheads="1" noChangeShapeType="1" noTextEdit="1"/>
              </p:cNvSpPr>
              <p:nvPr/>
            </p:nvSpPr>
            <p:spPr>
              <a:xfrm>
                <a:off x="2887381" y="3205336"/>
                <a:ext cx="845103" cy="536109"/>
              </a:xfrm>
              <a:prstGeom prst="rect">
                <a:avLst/>
              </a:prstGeom>
              <a:blipFill>
                <a:blip r:embed="rId2"/>
                <a:stretch>
                  <a:fillRect l="-7971" b="-9091"/>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5" name="Rectangle 14"/>
              <p:cNvSpPr/>
              <p:nvPr/>
            </p:nvSpPr>
            <p:spPr>
              <a:xfrm>
                <a:off x="3638805" y="3248699"/>
                <a:ext cx="965329" cy="536942"/>
              </a:xfrm>
              <a:prstGeom prst="rect">
                <a:avLst/>
              </a:prstGeom>
            </p:spPr>
            <p:txBody>
              <a:bodyPr wrap="none">
                <a:spAutoFit/>
              </a:bodyPr>
              <a:lstStyle/>
              <a:p>
                <a:r>
                  <a:rPr lang="en-US" sz="2000" b="1" dirty="0" smtClean="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000" b="1" i="1" smtClean="0">
                            <a:solidFill>
                              <a:srgbClr val="00B050"/>
                            </a:solidFill>
                            <a:latin typeface="Cambria Math" panose="02040503050406030204" pitchFamily="18" charset="0"/>
                            <a:cs typeface="Times New Roman" panose="02020603050405020304" pitchFamily="18" charset="0"/>
                          </a:rPr>
                        </m:ctrlPr>
                      </m:fPr>
                      <m:num>
                        <m:r>
                          <a:rPr lang="en-US" sz="2000" b="1" i="1" smtClean="0">
                            <a:solidFill>
                              <a:srgbClr val="00B050"/>
                            </a:solidFill>
                            <a:latin typeface="Cambria Math" panose="02040503050406030204" pitchFamily="18" charset="0"/>
                            <a:cs typeface="Times New Roman" panose="02020603050405020304" pitchFamily="18" charset="0"/>
                          </a:rPr>
                          <m:t>𝟗𝟎𝟎𝟎𝟎</m:t>
                        </m:r>
                      </m:num>
                      <m:den>
                        <m:r>
                          <a:rPr lang="en-US" sz="2000" b="1" i="1" smtClean="0">
                            <a:solidFill>
                              <a:srgbClr val="00B050"/>
                            </a:solidFill>
                            <a:latin typeface="Cambria Math" panose="02040503050406030204" pitchFamily="18" charset="0"/>
                            <a:cs typeface="Times New Roman" panose="02020603050405020304" pitchFamily="18" charset="0"/>
                          </a:rPr>
                          <m:t>𝟑𝟎</m:t>
                        </m:r>
                        <m:r>
                          <a:rPr lang="en-US" sz="2000" b="1" i="1" smtClean="0">
                            <a:solidFill>
                              <a:srgbClr val="00B050"/>
                            </a:solidFill>
                            <a:latin typeface="Cambria Math" panose="02040503050406030204" pitchFamily="18" charset="0"/>
                            <a:cs typeface="Times New Roman" panose="02020603050405020304" pitchFamily="18" charset="0"/>
                          </a:rPr>
                          <m:t> . </m:t>
                        </m:r>
                        <m:r>
                          <a:rPr lang="en-US" sz="2000" b="1" i="1" smtClean="0">
                            <a:solidFill>
                              <a:srgbClr val="00B050"/>
                            </a:solidFill>
                            <a:latin typeface="Cambria Math" panose="02040503050406030204" pitchFamily="18" charset="0"/>
                            <a:cs typeface="Times New Roman" panose="02020603050405020304" pitchFamily="18" charset="0"/>
                          </a:rPr>
                          <m:t>𝟒</m:t>
                        </m:r>
                      </m:den>
                    </m:f>
                  </m:oMath>
                </a14:m>
                <a:endParaRPr lang="vi-VN" sz="2000" b="1" dirty="0">
                  <a:solidFill>
                    <a:srgbClr val="00B050"/>
                  </a:solidFill>
                </a:endParaRPr>
              </a:p>
            </p:txBody>
          </p:sp>
        </mc:Choice>
        <mc:Fallback>
          <p:sp>
            <p:nvSpPr>
              <p:cNvPr id="15" name="Rectangle 14"/>
              <p:cNvSpPr>
                <a:spLocks noRot="1" noChangeAspect="1" noMove="1" noResize="1" noEditPoints="1" noAdjustHandles="1" noChangeArrowheads="1" noChangeShapeType="1" noTextEdit="1"/>
              </p:cNvSpPr>
              <p:nvPr/>
            </p:nvSpPr>
            <p:spPr>
              <a:xfrm>
                <a:off x="3638805" y="3248699"/>
                <a:ext cx="965329" cy="536942"/>
              </a:xfrm>
              <a:prstGeom prst="rect">
                <a:avLst/>
              </a:prstGeom>
              <a:blipFill>
                <a:blip r:embed="rId3"/>
                <a:stretch>
                  <a:fillRect l="-6962" b="-6818"/>
                </a:stretch>
              </a:blipFill>
            </p:spPr>
            <p:txBody>
              <a:bodyPr/>
              <a:lstStyle/>
              <a:p>
                <a:r>
                  <a:rPr lang="vi-VN">
                    <a:noFill/>
                  </a:rPr>
                  <a:t> </a:t>
                </a:r>
              </a:p>
            </p:txBody>
          </p:sp>
        </mc:Fallback>
      </mc:AlternateContent>
      <p:sp>
        <p:nvSpPr>
          <p:cNvPr id="16" name="Rectangle 15"/>
          <p:cNvSpPr/>
          <p:nvPr/>
        </p:nvSpPr>
        <p:spPr>
          <a:xfrm>
            <a:off x="4695505" y="3332504"/>
            <a:ext cx="1314784" cy="400110"/>
          </a:xfrm>
          <a:prstGeom prst="rect">
            <a:avLst/>
          </a:prstGeom>
        </p:spPr>
        <p:txBody>
          <a:bodyPr wrap="none">
            <a:spAutoFit/>
          </a:bodyPr>
          <a:lstStyle/>
          <a:p>
            <a:r>
              <a:rPr lang="en-US" sz="20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B050"/>
                </a:solidFill>
                <a:latin typeface="Arial" panose="020B0604020202020204" pitchFamily="34" charset="0"/>
                <a:ea typeface="Times New Roman" panose="02020603050405020304" pitchFamily="18" charset="0"/>
                <a:cs typeface="Times New Roman" panose="02020603050405020304" pitchFamily="18" charset="0"/>
              </a:rPr>
              <a:t>750(W) </a:t>
            </a:r>
            <a:endParaRPr lang="vi-VN" sz="2000" b="1" dirty="0">
              <a:solidFill>
                <a:srgbClr val="00B050"/>
              </a:solidFill>
            </a:endParaRPr>
          </a:p>
        </p:txBody>
      </p:sp>
      <p:sp>
        <p:nvSpPr>
          <p:cNvPr id="17"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24476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arn(inVertical)">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barn(inVertical)">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barn(inVertical)">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barn(inVertical)">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0" y="546290"/>
            <a:ext cx="12192000" cy="120032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b="1" dirty="0">
                <a:solidFill>
                  <a:srgbClr val="00B050"/>
                </a:solidFill>
              </a:rPr>
              <a:t>Bài 6:</a:t>
            </a:r>
            <a:r>
              <a:rPr lang="en-US" b="1" dirty="0"/>
              <a:t> Một khu dân cư có 500 hộ gia đình, trung bình mỗi hộ sử dụng 4 giờ một ngày với công suất điện 120W.</a:t>
            </a:r>
          </a:p>
          <a:p>
            <a:r>
              <a:rPr lang="en-US" b="1" dirty="0"/>
              <a:t>a) Tính công suất điện trung bình của cả khu dân cư</a:t>
            </a:r>
          </a:p>
          <a:p>
            <a:r>
              <a:rPr lang="en-US" b="1" dirty="0"/>
              <a:t>b) Tính điện năng mà khu dân cư này sử dụng trong 30 ngày</a:t>
            </a:r>
          </a:p>
          <a:p>
            <a:r>
              <a:rPr lang="en-US" b="1" dirty="0"/>
              <a:t>c) Tính tiền điện mà mỗi hộ và cả khu dân cư phải trả trong 30 ngày với giá 700đ/kW.h</a:t>
            </a:r>
          </a:p>
        </p:txBody>
      </p:sp>
      <p:sp>
        <p:nvSpPr>
          <p:cNvPr id="113717" name="Text Box 53"/>
          <p:cNvSpPr txBox="1">
            <a:spLocks noChangeArrowheads="1"/>
          </p:cNvSpPr>
          <p:nvPr/>
        </p:nvSpPr>
        <p:spPr bwMode="auto">
          <a:xfrm>
            <a:off x="198638" y="169834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499360" y="1742161"/>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482877" y="1646811"/>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2859680" y="6218637"/>
            <a:ext cx="5175955" cy="323165"/>
          </a:xfrm>
          <a:prstGeom prst="rect">
            <a:avLst/>
          </a:prstGeom>
        </p:spPr>
        <p:txBody>
          <a:bodyPr wrap="square">
            <a:spAutoFit/>
          </a:bodyPr>
          <a:lstStyle/>
          <a:p>
            <a:pPr marL="30480" marR="30480" algn="just">
              <a:lnSpc>
                <a:spcPts val="1800"/>
              </a:lnSpc>
              <a:spcAft>
                <a:spcPts val="1200"/>
              </a:spcAft>
            </a:pPr>
            <a:r>
              <a:rPr lang="en-US" sz="2000" b="1" dirty="0" smtClean="0">
                <a:solidFill>
                  <a:srgbClr val="0070C0"/>
                </a:solidFill>
                <a:latin typeface="Arial" panose="020B0604020202020204" pitchFamily="34" charset="0"/>
                <a:ea typeface="Times New Roman" panose="02020603050405020304" pitchFamily="18" charset="0"/>
              </a:rPr>
              <a:t>T </a:t>
            </a:r>
            <a:r>
              <a:rPr lang="en-US" sz="2000" b="1" dirty="0">
                <a:solidFill>
                  <a:srgbClr val="0070C0"/>
                </a:solidFill>
                <a:latin typeface="Arial" panose="020B0604020202020204" pitchFamily="34" charset="0"/>
                <a:ea typeface="Times New Roman" panose="02020603050405020304" pitchFamily="18" charset="0"/>
              </a:rPr>
              <a:t>= 500.10080 = 5040000 </a:t>
            </a:r>
            <a:r>
              <a:rPr lang="en-US" sz="2000" b="1" dirty="0" smtClean="0">
                <a:solidFill>
                  <a:srgbClr val="0070C0"/>
                </a:solidFill>
                <a:latin typeface="Arial" panose="020B0604020202020204" pitchFamily="34" charset="0"/>
                <a:ea typeface="Times New Roman" panose="02020603050405020304" pitchFamily="18" charset="0"/>
              </a:rPr>
              <a:t>(đồng</a:t>
            </a:r>
            <a:r>
              <a:rPr lang="en-US" sz="2000" b="1" dirty="0">
                <a:solidFill>
                  <a:srgbClr val="0070C0"/>
                </a:solidFill>
                <a:latin typeface="Arial" panose="020B0604020202020204" pitchFamily="34" charset="0"/>
                <a:ea typeface="Times New Roman" panose="02020603050405020304" pitchFamily="18" charset="0"/>
              </a:rPr>
              <a:t>)</a:t>
            </a:r>
            <a:endParaRPr lang="en-US" sz="2000" b="1" dirty="0">
              <a:solidFill>
                <a:srgbClr val="0070C0"/>
              </a:solidFill>
              <a:latin typeface="Times New Roman" panose="02020603050405020304" pitchFamily="18" charset="0"/>
              <a:ea typeface="Times New Roman" panose="02020603050405020304" pitchFamily="18" charset="0"/>
            </a:endParaRPr>
          </a:p>
        </p:txBody>
      </p:sp>
      <p:sp>
        <p:nvSpPr>
          <p:cNvPr id="11" name="Rectangle 10"/>
          <p:cNvSpPr/>
          <p:nvPr/>
        </p:nvSpPr>
        <p:spPr>
          <a:xfrm>
            <a:off x="287145" y="2269839"/>
            <a:ext cx="1779014" cy="4170372"/>
          </a:xfrm>
          <a:prstGeom prst="rect">
            <a:avLst/>
          </a:prstGeom>
        </p:spPr>
        <p:txBody>
          <a:bodyPr wrap="square">
            <a:spAutoFit/>
          </a:bodyPr>
          <a:lstStyle/>
          <a:p>
            <a:pPr marL="30480" marR="30480">
              <a:lnSpc>
                <a:spcPts val="1800"/>
              </a:lnSpc>
              <a:spcAft>
                <a:spcPts val="1200"/>
              </a:spcAft>
            </a:pPr>
            <a:r>
              <a:rPr lang="nl-NL" b="1" dirty="0" smtClean="0">
                <a:solidFill>
                  <a:srgbClr val="0070C0"/>
                </a:solidFill>
                <a:latin typeface="Arial" panose="020B0604020202020204" pitchFamily="34" charset="0"/>
                <a:ea typeface="Times New Roman" panose="02020603050405020304" pitchFamily="18" charset="0"/>
              </a:rPr>
              <a:t>Số </a:t>
            </a:r>
            <a:r>
              <a:rPr lang="nl-NL" b="1" dirty="0" smtClean="0">
                <a:solidFill>
                  <a:srgbClr val="0070C0"/>
                </a:solidFill>
                <a:latin typeface="Arial" panose="020B0604020202020204" pitchFamily="34" charset="0"/>
                <a:ea typeface="Times New Roman" panose="02020603050405020304" pitchFamily="18" charset="0"/>
              </a:rPr>
              <a:t>hộ: 500</a:t>
            </a:r>
          </a:p>
          <a:p>
            <a:pPr marL="30480" marR="30480">
              <a:lnSpc>
                <a:spcPts val="1800"/>
              </a:lnSpc>
              <a:spcAft>
                <a:spcPts val="1200"/>
              </a:spcAft>
            </a:pPr>
            <a:r>
              <a:rPr lang="nl-NL" b="1" dirty="0" smtClean="0">
                <a:solidFill>
                  <a:srgbClr val="0070C0"/>
                </a:solidFill>
                <a:latin typeface="Arial" panose="020B0604020202020204" pitchFamily="34" charset="0"/>
                <a:ea typeface="Times New Roman" panose="02020603050405020304" pitchFamily="18" charset="0"/>
              </a:rPr>
              <a:t>t</a:t>
            </a:r>
            <a:r>
              <a:rPr lang="nl-NL" b="1" baseline="-25000" dirty="0" smtClean="0">
                <a:solidFill>
                  <a:srgbClr val="0070C0"/>
                </a:solidFill>
                <a:latin typeface="Arial" panose="020B0604020202020204" pitchFamily="34" charset="0"/>
                <a:ea typeface="Times New Roman" panose="02020603050405020304" pitchFamily="18" charset="0"/>
              </a:rPr>
              <a:t>1ngày/</a:t>
            </a:r>
            <a:r>
              <a:rPr lang="vi-VN" b="1" baseline="-25000" dirty="0" smtClean="0">
                <a:solidFill>
                  <a:srgbClr val="0070C0"/>
                </a:solidFill>
                <a:latin typeface="Arial" panose="020B0604020202020204" pitchFamily="34" charset="0"/>
                <a:ea typeface="Times New Roman" panose="02020603050405020304" pitchFamily="18" charset="0"/>
              </a:rPr>
              <a:t>h</a:t>
            </a:r>
            <a:r>
              <a:rPr lang="en-US" b="1" baseline="-25000" dirty="0" smtClean="0">
                <a:solidFill>
                  <a:srgbClr val="0070C0"/>
                </a:solidFill>
                <a:latin typeface="Arial" panose="020B0604020202020204" pitchFamily="34" charset="0"/>
                <a:ea typeface="Times New Roman" panose="02020603050405020304" pitchFamily="18" charset="0"/>
              </a:rPr>
              <a:t>ộ</a:t>
            </a:r>
            <a:r>
              <a:rPr lang="nl-NL" b="1" dirty="0" smtClean="0">
                <a:solidFill>
                  <a:srgbClr val="0070C0"/>
                </a:solidFill>
                <a:latin typeface="Arial" panose="020B0604020202020204" pitchFamily="34" charset="0"/>
                <a:ea typeface="Times New Roman" panose="02020603050405020304" pitchFamily="18" charset="0"/>
              </a:rPr>
              <a:t> </a:t>
            </a:r>
            <a:r>
              <a:rPr lang="nl-NL" b="1" dirty="0" smtClean="0">
                <a:solidFill>
                  <a:srgbClr val="0070C0"/>
                </a:solidFill>
                <a:latin typeface="Arial" panose="020B0604020202020204" pitchFamily="34" charset="0"/>
                <a:ea typeface="Times New Roman" panose="02020603050405020304" pitchFamily="18" charset="0"/>
              </a:rPr>
              <a:t>= 4h</a:t>
            </a:r>
            <a:endParaRPr lang="nl-NL" b="1" dirty="0">
              <a:solidFill>
                <a:srgbClr val="0070C0"/>
              </a:solidFill>
              <a:latin typeface="Arial" panose="020B0604020202020204" pitchFamily="34" charset="0"/>
              <a:ea typeface="Times New Roman" panose="02020603050405020304" pitchFamily="18" charset="0"/>
            </a:endParaRPr>
          </a:p>
          <a:p>
            <a:pPr marL="30480" marR="30480">
              <a:lnSpc>
                <a:spcPts val="1800"/>
              </a:lnSpc>
              <a:spcAft>
                <a:spcPts val="1200"/>
              </a:spcAft>
            </a:pPr>
            <a:r>
              <a:rPr lang="en-US" altLang="vi-VN" b="1" dirty="0">
                <a:solidFill>
                  <a:srgbClr val="0070C0"/>
                </a:solidFill>
                <a:latin typeface="VNI-Script" pitchFamily="2" charset="0"/>
              </a:rPr>
              <a:t>P </a:t>
            </a:r>
            <a:r>
              <a:rPr lang="en-US" sz="1200" b="1" dirty="0" smtClean="0">
                <a:solidFill>
                  <a:srgbClr val="0070C0"/>
                </a:solidFill>
                <a:latin typeface="Arial" panose="020B0604020202020204" pitchFamily="34" charset="0"/>
                <a:ea typeface="Times New Roman" panose="02020603050405020304" pitchFamily="18" charset="0"/>
              </a:rPr>
              <a:t>1</a:t>
            </a:r>
            <a:r>
              <a:rPr lang="en-US" b="1" dirty="0" smtClean="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=120W</a:t>
            </a:r>
          </a:p>
          <a:p>
            <a:pPr marL="373380" marR="30480" indent="-342900">
              <a:lnSpc>
                <a:spcPts val="1800"/>
              </a:lnSpc>
              <a:spcAft>
                <a:spcPts val="1200"/>
              </a:spcAft>
              <a:buAutoNum type="alphaLcPeriod"/>
            </a:pPr>
            <a:r>
              <a:rPr lang="en-US" altLang="vi-VN" b="1" dirty="0">
                <a:solidFill>
                  <a:srgbClr val="0070C0"/>
                </a:solidFill>
                <a:latin typeface="VNI-Script" pitchFamily="2" charset="0"/>
              </a:rPr>
              <a:t>P </a:t>
            </a:r>
            <a:r>
              <a:rPr lang="en-US" altLang="vi-VN" b="1" dirty="0" smtClean="0">
                <a:solidFill>
                  <a:srgbClr val="0070C0"/>
                </a:solidFill>
                <a:latin typeface="VNI-Script" pitchFamily="2" charset="0"/>
              </a:rPr>
              <a:t> </a:t>
            </a:r>
            <a:r>
              <a:rPr lang="en-US" b="1" dirty="0" smtClean="0">
                <a:solidFill>
                  <a:srgbClr val="0070C0"/>
                </a:solidFill>
                <a:latin typeface="Arial" panose="020B0604020202020204" pitchFamily="34" charset="0"/>
                <a:ea typeface="Times New Roman" panose="02020603050405020304" pitchFamily="18" charset="0"/>
              </a:rPr>
              <a:t>=?</a:t>
            </a:r>
            <a:endParaRPr lang="en-US" b="1" dirty="0" smtClean="0">
              <a:solidFill>
                <a:srgbClr val="0070C0"/>
              </a:solidFill>
              <a:latin typeface="Arial" panose="020B0604020202020204" pitchFamily="34" charset="0"/>
              <a:ea typeface="Times New Roman" panose="02020603050405020304" pitchFamily="18" charset="0"/>
            </a:endParaRPr>
          </a:p>
          <a:p>
            <a:pPr marL="373380" marR="30480" indent="-342900">
              <a:lnSpc>
                <a:spcPts val="1800"/>
              </a:lnSpc>
              <a:spcAft>
                <a:spcPts val="1200"/>
              </a:spcAft>
              <a:buAutoNum type="alphaLcPeriod"/>
            </a:pPr>
            <a:r>
              <a:rPr lang="en-US" b="1" dirty="0" smtClean="0">
                <a:solidFill>
                  <a:srgbClr val="0070C0"/>
                </a:solidFill>
                <a:latin typeface="Arial" panose="020B0604020202020204" pitchFamily="34" charset="0"/>
                <a:ea typeface="Times New Roman" panose="02020603050405020304" pitchFamily="18" charset="0"/>
              </a:rPr>
              <a:t>T =</a:t>
            </a:r>
            <a:r>
              <a:rPr lang="en-US" b="1" dirty="0" smtClean="0">
                <a:solidFill>
                  <a:srgbClr val="0070C0"/>
                </a:solidFill>
                <a:latin typeface="Arial" panose="020B0604020202020204" pitchFamily="34" charset="0"/>
                <a:ea typeface="Times New Roman" panose="02020603050405020304" pitchFamily="18" charset="0"/>
              </a:rPr>
              <a:t>30 ngày</a:t>
            </a:r>
          </a:p>
          <a:p>
            <a:pPr marL="30480" marR="30480">
              <a:lnSpc>
                <a:spcPts val="1800"/>
              </a:lnSpc>
              <a:spcAft>
                <a:spcPts val="1200"/>
              </a:spcAft>
            </a:pPr>
            <a:r>
              <a:rPr lang="en-US" b="1" dirty="0" smtClean="0">
                <a:solidFill>
                  <a:srgbClr val="0070C0"/>
                </a:solidFill>
                <a:latin typeface="Arial" panose="020B0604020202020204" pitchFamily="34" charset="0"/>
                <a:ea typeface="Times New Roman" panose="02020603050405020304" pitchFamily="18" charset="0"/>
              </a:rPr>
              <a:t>     A</a:t>
            </a:r>
            <a:r>
              <a:rPr lang="en-US" b="1" dirty="0">
                <a:solidFill>
                  <a:srgbClr val="0070C0"/>
                </a:solidFill>
                <a:latin typeface="Arial" panose="020B0604020202020204" pitchFamily="34" charset="0"/>
                <a:ea typeface="Times New Roman" panose="02020603050405020304" pitchFamily="18" charset="0"/>
              </a:rPr>
              <a:t>=? </a:t>
            </a:r>
            <a:endParaRPr lang="en-US" b="1" dirty="0" smtClean="0">
              <a:solidFill>
                <a:srgbClr val="0070C0"/>
              </a:solidFill>
              <a:latin typeface="Arial" panose="020B0604020202020204" pitchFamily="34" charset="0"/>
              <a:ea typeface="Times New Roman" panose="02020603050405020304" pitchFamily="18" charset="0"/>
            </a:endParaRPr>
          </a:p>
          <a:p>
            <a:pPr marL="373380" marR="30480" indent="-342900">
              <a:lnSpc>
                <a:spcPts val="1800"/>
              </a:lnSpc>
              <a:spcAft>
                <a:spcPts val="1200"/>
              </a:spcAft>
              <a:buAutoNum type="alphaLcPeriod" startAt="3"/>
            </a:pPr>
            <a:r>
              <a:rPr lang="en-US" b="1" dirty="0" smtClean="0">
                <a:solidFill>
                  <a:srgbClr val="0070C0"/>
                </a:solidFill>
                <a:latin typeface="Arial" panose="020B0604020202020204" pitchFamily="34" charset="0"/>
                <a:ea typeface="Times New Roman" panose="02020603050405020304" pitchFamily="18" charset="0"/>
              </a:rPr>
              <a:t>T =</a:t>
            </a:r>
            <a:r>
              <a:rPr lang="en-US" b="1" dirty="0" smtClean="0">
                <a:solidFill>
                  <a:srgbClr val="0070C0"/>
                </a:solidFill>
                <a:latin typeface="Arial" panose="020B0604020202020204" pitchFamily="34" charset="0"/>
                <a:ea typeface="Times New Roman" panose="02020603050405020304" pitchFamily="18" charset="0"/>
              </a:rPr>
              <a:t>30 ngày</a:t>
            </a:r>
          </a:p>
          <a:p>
            <a:pPr marL="30480" marR="30480">
              <a:lnSpc>
                <a:spcPts val="1800"/>
              </a:lnSpc>
              <a:spcAft>
                <a:spcPts val="1200"/>
              </a:spcAft>
            </a:pPr>
            <a:r>
              <a:rPr lang="nl-NL" b="1" dirty="0" smtClean="0">
                <a:solidFill>
                  <a:srgbClr val="0070C0"/>
                </a:solidFill>
                <a:latin typeface="Arial" panose="020B0604020202020204" pitchFamily="34" charset="0"/>
                <a:ea typeface="Times New Roman" panose="02020603050405020304" pitchFamily="18" charset="0"/>
              </a:rPr>
              <a:t>T</a:t>
            </a:r>
            <a:r>
              <a:rPr lang="nl-NL" b="1" baseline="-25000" dirty="0" smtClean="0">
                <a:solidFill>
                  <a:srgbClr val="0070C0"/>
                </a:solidFill>
                <a:latin typeface="Arial" panose="020B0604020202020204" pitchFamily="34" charset="0"/>
                <a:ea typeface="Times New Roman" panose="02020603050405020304" pitchFamily="18" charset="0"/>
              </a:rPr>
              <a:t>1</a:t>
            </a:r>
            <a:r>
              <a:rPr lang="vi-VN" b="1" baseline="-25000" dirty="0" smtClean="0">
                <a:solidFill>
                  <a:srgbClr val="0070C0"/>
                </a:solidFill>
                <a:ea typeface="Times New Roman" panose="02020603050405020304" pitchFamily="18" charset="0"/>
              </a:rPr>
              <a:t>h</a:t>
            </a:r>
            <a:r>
              <a:rPr lang="en-US" b="1" baseline="-25000" dirty="0" smtClean="0">
                <a:solidFill>
                  <a:srgbClr val="0070C0"/>
                </a:solidFill>
                <a:latin typeface="Arial" panose="020B0604020202020204" pitchFamily="34" charset="0"/>
                <a:ea typeface="Times New Roman" panose="02020603050405020304" pitchFamily="18" charset="0"/>
              </a:rPr>
              <a:t>ộ </a:t>
            </a:r>
            <a:r>
              <a:rPr lang="en-US" b="1" dirty="0" smtClean="0">
                <a:solidFill>
                  <a:srgbClr val="0070C0"/>
                </a:solidFill>
                <a:latin typeface="Arial" panose="020B0604020202020204" pitchFamily="34" charset="0"/>
                <a:ea typeface="Times New Roman" panose="02020603050405020304" pitchFamily="18" charset="0"/>
              </a:rPr>
              <a:t>=?</a:t>
            </a:r>
          </a:p>
          <a:p>
            <a:pPr marL="30480" marR="30480">
              <a:lnSpc>
                <a:spcPts val="1800"/>
              </a:lnSpc>
              <a:spcAft>
                <a:spcPts val="1200"/>
              </a:spcAft>
            </a:pPr>
            <a:r>
              <a:rPr lang="en-US" b="1" dirty="0">
                <a:solidFill>
                  <a:srgbClr val="0070C0"/>
                </a:solidFill>
              </a:rPr>
              <a:t>700đ/kW.h</a:t>
            </a:r>
          </a:p>
          <a:p>
            <a:pPr marL="30480" marR="30480">
              <a:lnSpc>
                <a:spcPts val="1800"/>
              </a:lnSpc>
              <a:spcAft>
                <a:spcPts val="1200"/>
              </a:spcAft>
            </a:pPr>
            <a:endParaRPr lang="en-US" b="1" dirty="0">
              <a:solidFill>
                <a:srgbClr val="0070C0"/>
              </a:solidFill>
              <a:latin typeface="Arial" panose="020B0604020202020204" pitchFamily="34" charset="0"/>
              <a:ea typeface="Times New Roman" panose="02020603050405020304" pitchFamily="18" charset="0"/>
            </a:endParaRPr>
          </a:p>
          <a:p>
            <a:pPr marL="30480" marR="30480">
              <a:lnSpc>
                <a:spcPts val="1800"/>
              </a:lnSpc>
              <a:spcAft>
                <a:spcPts val="1200"/>
              </a:spcAft>
            </a:pPr>
            <a:endParaRPr lang="en-US" dirty="0">
              <a:solidFill>
                <a:srgbClr val="000000"/>
              </a:solidFill>
              <a:latin typeface="Arial" panose="020B0604020202020204" pitchFamily="34" charset="0"/>
              <a:ea typeface="Times New Roman" panose="02020603050405020304" pitchFamily="18" charset="0"/>
            </a:endParaRPr>
          </a:p>
        </p:txBody>
      </p:sp>
      <p:sp>
        <p:nvSpPr>
          <p:cNvPr id="3" name="Rectangle 2"/>
          <p:cNvSpPr/>
          <p:nvPr/>
        </p:nvSpPr>
        <p:spPr>
          <a:xfrm>
            <a:off x="2548982" y="2206359"/>
            <a:ext cx="7974676" cy="323165"/>
          </a:xfrm>
          <a:prstGeom prst="rect">
            <a:avLst/>
          </a:prstGeom>
        </p:spPr>
        <p:txBody>
          <a:bodyPr wrap="squar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a. Công suất điện trung bình của cả khu dân cư trong một ngày </a:t>
            </a:r>
            <a:r>
              <a:rPr lang="en-US" b="1" dirty="0" smtClean="0">
                <a:solidFill>
                  <a:srgbClr val="0070C0"/>
                </a:solidFill>
                <a:latin typeface="Arial" panose="020B0604020202020204" pitchFamily="34" charset="0"/>
                <a:ea typeface="Times New Roman" panose="02020603050405020304" pitchFamily="18" charset="0"/>
              </a:rPr>
              <a:t>là:</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5" name="Rectangle 4"/>
          <p:cNvSpPr/>
          <p:nvPr/>
        </p:nvSpPr>
        <p:spPr>
          <a:xfrm>
            <a:off x="2938262" y="2601531"/>
            <a:ext cx="1577676" cy="369332"/>
          </a:xfrm>
          <a:prstGeom prst="rect">
            <a:avLst/>
          </a:prstGeom>
        </p:spPr>
        <p:txBody>
          <a:bodyPr wrap="none">
            <a:spAutoFit/>
          </a:bodyPr>
          <a:lstStyle/>
          <a:p>
            <a:r>
              <a:rPr lang="en-US" altLang="vi-VN" b="1" dirty="0">
                <a:solidFill>
                  <a:srgbClr val="0070C0"/>
                </a:solidFill>
                <a:latin typeface="VNI-Script" pitchFamily="2" charset="0"/>
              </a:rPr>
              <a:t>P</a:t>
            </a:r>
            <a:r>
              <a:rPr lang="en-US" b="1" dirty="0">
                <a:solidFill>
                  <a:srgbClr val="0070C0"/>
                </a:solidFill>
                <a:latin typeface="Arial" panose="020B0604020202020204" pitchFamily="34" charset="0"/>
                <a:ea typeface="Times New Roman" panose="02020603050405020304" pitchFamily="18" charset="0"/>
              </a:rPr>
              <a:t>  = 120.500 </a:t>
            </a:r>
            <a:endParaRPr lang="vi-VN" dirty="0"/>
          </a:p>
        </p:txBody>
      </p:sp>
      <p:sp>
        <p:nvSpPr>
          <p:cNvPr id="6" name="Rectangle 5"/>
          <p:cNvSpPr/>
          <p:nvPr/>
        </p:nvSpPr>
        <p:spPr>
          <a:xfrm>
            <a:off x="4431149" y="2601531"/>
            <a:ext cx="1460656"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60000(W) </a:t>
            </a:r>
            <a:endParaRPr lang="vi-VN" dirty="0"/>
          </a:p>
        </p:txBody>
      </p:sp>
      <p:sp>
        <p:nvSpPr>
          <p:cNvPr id="7" name="Rectangle 6"/>
          <p:cNvSpPr/>
          <p:nvPr/>
        </p:nvSpPr>
        <p:spPr>
          <a:xfrm>
            <a:off x="5608299" y="2647698"/>
            <a:ext cx="1099083"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 60kW.</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8" name="Rectangle 7"/>
          <p:cNvSpPr/>
          <p:nvPr/>
        </p:nvSpPr>
        <p:spPr>
          <a:xfrm>
            <a:off x="2499360" y="3142898"/>
            <a:ext cx="5837495"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b. Điện năng khu dân cư sử dụng trong 30 ngày là:</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2" name="Rectangle 11"/>
          <p:cNvSpPr/>
          <p:nvPr/>
        </p:nvSpPr>
        <p:spPr>
          <a:xfrm>
            <a:off x="2905496" y="3498504"/>
            <a:ext cx="979179"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A = </a:t>
            </a:r>
            <a:r>
              <a:rPr lang="en-US" altLang="vi-VN" b="1" dirty="0">
                <a:solidFill>
                  <a:srgbClr val="0070C0"/>
                </a:solidFill>
                <a:latin typeface="VNI-Script" pitchFamily="2" charset="0"/>
              </a:rPr>
              <a:t>P</a:t>
            </a:r>
            <a:r>
              <a:rPr lang="en-US" b="1" dirty="0">
                <a:solidFill>
                  <a:srgbClr val="0070C0"/>
                </a:solidFill>
                <a:latin typeface="Arial" panose="020B0604020202020204" pitchFamily="34" charset="0"/>
                <a:ea typeface="Times New Roman" panose="02020603050405020304" pitchFamily="18" charset="0"/>
              </a:rPr>
              <a:t>.t </a:t>
            </a:r>
            <a:endParaRPr lang="vi-VN" dirty="0"/>
          </a:p>
        </p:txBody>
      </p:sp>
      <p:sp>
        <p:nvSpPr>
          <p:cNvPr id="13" name="Rectangle 12"/>
          <p:cNvSpPr/>
          <p:nvPr/>
        </p:nvSpPr>
        <p:spPr>
          <a:xfrm>
            <a:off x="3894855" y="3520464"/>
            <a:ext cx="1370888"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60</a:t>
            </a:r>
            <a:r>
              <a:rPr lang="en-US" b="1" dirty="0" smtClean="0">
                <a:solidFill>
                  <a:srgbClr val="0070C0"/>
                </a:solidFill>
                <a:latin typeface="Arial" panose="020B0604020202020204" pitchFamily="34" charset="0"/>
                <a:ea typeface="Times New Roman" panose="02020603050405020304" pitchFamily="18" charset="0"/>
              </a:rPr>
              <a:t>.(4.30) </a:t>
            </a:r>
            <a:endParaRPr lang="vi-VN" dirty="0"/>
          </a:p>
        </p:txBody>
      </p:sp>
      <p:sp>
        <p:nvSpPr>
          <p:cNvPr id="14" name="Rectangle 13"/>
          <p:cNvSpPr/>
          <p:nvPr/>
        </p:nvSpPr>
        <p:spPr>
          <a:xfrm>
            <a:off x="5039887" y="3516110"/>
            <a:ext cx="1653081"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7200(kW.h) </a:t>
            </a:r>
            <a:endParaRPr lang="vi-VN" dirty="0"/>
          </a:p>
        </p:txBody>
      </p:sp>
      <p:sp>
        <p:nvSpPr>
          <p:cNvPr id="15" name="Rectangle 14"/>
          <p:cNvSpPr/>
          <p:nvPr/>
        </p:nvSpPr>
        <p:spPr>
          <a:xfrm>
            <a:off x="6486698" y="3516110"/>
            <a:ext cx="2050561"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7200.3.600.000 </a:t>
            </a:r>
            <a:endParaRPr lang="vi-VN" dirty="0"/>
          </a:p>
        </p:txBody>
      </p:sp>
      <p:sp>
        <p:nvSpPr>
          <p:cNvPr id="16" name="Rectangle 15"/>
          <p:cNvSpPr/>
          <p:nvPr/>
        </p:nvSpPr>
        <p:spPr>
          <a:xfrm>
            <a:off x="8336855" y="3485617"/>
            <a:ext cx="1579278"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2,592.10</a:t>
            </a:r>
            <a:r>
              <a:rPr lang="en-US" b="1" baseline="30000" dirty="0">
                <a:solidFill>
                  <a:srgbClr val="0070C0"/>
                </a:solidFill>
                <a:latin typeface="Arial" panose="020B0604020202020204" pitchFamily="34" charset="0"/>
                <a:ea typeface="Times New Roman" panose="02020603050405020304" pitchFamily="18" charset="0"/>
              </a:rPr>
              <a:t>10</a:t>
            </a:r>
            <a:r>
              <a:rPr lang="en-US" b="1" dirty="0">
                <a:solidFill>
                  <a:srgbClr val="0070C0"/>
                </a:solidFill>
                <a:latin typeface="Arial" panose="020B0604020202020204" pitchFamily="34" charset="0"/>
                <a:ea typeface="Times New Roman" panose="02020603050405020304" pitchFamily="18" charset="0"/>
              </a:rPr>
              <a:t>J</a:t>
            </a:r>
            <a:endParaRPr lang="vi-VN" dirty="0"/>
          </a:p>
        </p:txBody>
      </p:sp>
      <p:sp>
        <p:nvSpPr>
          <p:cNvPr id="17" name="Rectangle 16"/>
          <p:cNvSpPr/>
          <p:nvPr/>
        </p:nvSpPr>
        <p:spPr>
          <a:xfrm>
            <a:off x="2441259" y="4011310"/>
            <a:ext cx="7783396" cy="323165"/>
          </a:xfrm>
          <a:prstGeom prst="rect">
            <a:avLst/>
          </a:prstGeom>
        </p:spPr>
        <p:txBody>
          <a:bodyPr wrap="squar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c. Điện năng mỗi hộ gia đình sử dụng trong 30 ngày là:</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8" name="Rectangle 17"/>
          <p:cNvSpPr/>
          <p:nvPr/>
        </p:nvSpPr>
        <p:spPr>
          <a:xfrm>
            <a:off x="2930109" y="4399794"/>
            <a:ext cx="1370312"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A</a:t>
            </a:r>
            <a:r>
              <a:rPr lang="en-US" b="1" baseline="-25000" dirty="0">
                <a:solidFill>
                  <a:srgbClr val="0070C0"/>
                </a:solidFill>
                <a:latin typeface="Arial" panose="020B0604020202020204" pitchFamily="34" charset="0"/>
                <a:ea typeface="Times New Roman" panose="02020603050405020304" pitchFamily="18" charset="0"/>
              </a:rPr>
              <a:t>1</a:t>
            </a:r>
            <a:r>
              <a:rPr lang="en-US" b="1" dirty="0">
                <a:solidFill>
                  <a:srgbClr val="0070C0"/>
                </a:solidFill>
                <a:latin typeface="Arial" panose="020B0604020202020204" pitchFamily="34" charset="0"/>
                <a:ea typeface="Times New Roman" panose="02020603050405020304" pitchFamily="18" charset="0"/>
              </a:rPr>
              <a:t> = A/500 </a:t>
            </a:r>
            <a:endParaRPr lang="vi-VN" dirty="0"/>
          </a:p>
        </p:txBody>
      </p:sp>
      <p:sp>
        <p:nvSpPr>
          <p:cNvPr id="19" name="Rectangle 18"/>
          <p:cNvSpPr/>
          <p:nvPr/>
        </p:nvSpPr>
        <p:spPr>
          <a:xfrm>
            <a:off x="4209151" y="4353627"/>
            <a:ext cx="1409360"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7200/500 </a:t>
            </a:r>
            <a:endParaRPr lang="vi-VN" dirty="0"/>
          </a:p>
        </p:txBody>
      </p:sp>
      <p:sp>
        <p:nvSpPr>
          <p:cNvPr id="20" name="Rectangle 19"/>
          <p:cNvSpPr/>
          <p:nvPr/>
        </p:nvSpPr>
        <p:spPr>
          <a:xfrm>
            <a:off x="5437609" y="4399794"/>
            <a:ext cx="1586396"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14,4(kW.h)</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21" name="Rectangle 20"/>
          <p:cNvSpPr/>
          <p:nvPr/>
        </p:nvSpPr>
        <p:spPr>
          <a:xfrm>
            <a:off x="2720070" y="4865755"/>
            <a:ext cx="3768660"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Tiền điện của mỗi hộ phải trả là:</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22" name="Rectangle 21"/>
          <p:cNvSpPr/>
          <p:nvPr/>
        </p:nvSpPr>
        <p:spPr>
          <a:xfrm>
            <a:off x="2859681" y="5241364"/>
            <a:ext cx="3383298"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T</a:t>
            </a:r>
            <a:r>
              <a:rPr lang="en-US" b="1" baseline="-25000" dirty="0">
                <a:solidFill>
                  <a:srgbClr val="0070C0"/>
                </a:solidFill>
                <a:latin typeface="Arial" panose="020B0604020202020204" pitchFamily="34" charset="0"/>
                <a:ea typeface="Times New Roman" panose="02020603050405020304" pitchFamily="18" charset="0"/>
              </a:rPr>
              <a:t>1</a:t>
            </a:r>
            <a:r>
              <a:rPr lang="en-US" b="1" dirty="0">
                <a:solidFill>
                  <a:srgbClr val="0070C0"/>
                </a:solidFill>
                <a:latin typeface="Arial" panose="020B0604020202020204" pitchFamily="34" charset="0"/>
                <a:ea typeface="Times New Roman" panose="02020603050405020304" pitchFamily="18" charset="0"/>
              </a:rPr>
              <a:t> = 14,4.700 = 10080 </a:t>
            </a:r>
            <a:r>
              <a:rPr lang="en-US" b="1" dirty="0" smtClean="0">
                <a:solidFill>
                  <a:srgbClr val="0070C0"/>
                </a:solidFill>
                <a:latin typeface="Arial" panose="020B0604020202020204" pitchFamily="34" charset="0"/>
                <a:ea typeface="Times New Roman" panose="02020603050405020304" pitchFamily="18" charset="0"/>
              </a:rPr>
              <a:t>(đồng)</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2720070" y="5772586"/>
            <a:ext cx="4114909"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Tiền điện cả khu dân cư phải trả là:</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28"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26683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arn(inVertical)">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barn(inVertical)">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barn(inVertical)">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barn(inVertical)">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barn(inVertical)">
                                      <p:cBhvr>
                                        <p:cTn id="27" dur="500"/>
                                        <p:tgtEl>
                                          <p:spTgt spid="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barn(inVertical)">
                                      <p:cBhvr>
                                        <p:cTn id="32" dur="500"/>
                                        <p:tgtEl>
                                          <p:spTgt spid="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1">
                                            <p:txEl>
                                              <p:pRg st="6" end="6"/>
                                            </p:txEl>
                                          </p:spTgt>
                                        </p:tgtEl>
                                        <p:attrNameLst>
                                          <p:attrName>style.visibility</p:attrName>
                                        </p:attrNameLst>
                                      </p:cBhvr>
                                      <p:to>
                                        <p:strVal val="visible"/>
                                      </p:to>
                                    </p:set>
                                    <p:animEffect transition="in" filter="barn(inVertical)">
                                      <p:cBhvr>
                                        <p:cTn id="37" dur="500"/>
                                        <p:tgtEl>
                                          <p:spTgt spid="1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xEl>
                                              <p:pRg st="7" end="7"/>
                                            </p:txEl>
                                          </p:spTgt>
                                        </p:tgtEl>
                                        <p:attrNameLst>
                                          <p:attrName>style.visibility</p:attrName>
                                        </p:attrNameLst>
                                      </p:cBhvr>
                                      <p:to>
                                        <p:strVal val="visible"/>
                                      </p:to>
                                    </p:set>
                                    <p:animEffect transition="in" filter="barn(inVertical)">
                                      <p:cBhvr>
                                        <p:cTn id="42" dur="500"/>
                                        <p:tgtEl>
                                          <p:spTgt spid="1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animEffect transition="in" filter="barn(inVertical)">
                                      <p:cBhvr>
                                        <p:cTn id="47" dur="500"/>
                                        <p:tgtEl>
                                          <p:spTgt spid="1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arn(inVertical)">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barn(inVertical)">
                                      <p:cBhvr>
                                        <p:cTn id="57" dur="500"/>
                                        <p:tgtEl>
                                          <p:spTgt spid="5"/>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barn(inVertical)">
                                      <p:cBhvr>
                                        <p:cTn id="62" dur="500"/>
                                        <p:tgtEl>
                                          <p:spTgt spid="6"/>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barn(inVertical)">
                                      <p:cBhvr>
                                        <p:cTn id="67" dur="500"/>
                                        <p:tgtEl>
                                          <p:spTgt spid="7"/>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barn(inVertical)">
                                      <p:cBhvr>
                                        <p:cTn id="72" dur="500"/>
                                        <p:tgtEl>
                                          <p:spTgt spid="8"/>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arn(inVertical)">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barn(inVertical)">
                                      <p:cBhvr>
                                        <p:cTn id="82" dur="500"/>
                                        <p:tgtEl>
                                          <p:spTgt spid="12"/>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4"/>
                                        </p:tgtEl>
                                        <p:attrNameLst>
                                          <p:attrName>style.visibility</p:attrName>
                                        </p:attrNameLst>
                                      </p:cBhvr>
                                      <p:to>
                                        <p:strVal val="visible"/>
                                      </p:to>
                                    </p:set>
                                    <p:animEffect transition="in" filter="barn(inVertical)">
                                      <p:cBhvr>
                                        <p:cTn id="87" dur="500"/>
                                        <p:tgtEl>
                                          <p:spTgt spid="1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5"/>
                                        </p:tgtEl>
                                        <p:attrNameLst>
                                          <p:attrName>style.visibility</p:attrName>
                                        </p:attrNameLst>
                                      </p:cBhvr>
                                      <p:to>
                                        <p:strVal val="visible"/>
                                      </p:to>
                                    </p:set>
                                    <p:animEffect transition="in" filter="barn(inVertical)">
                                      <p:cBhvr>
                                        <p:cTn id="92" dur="500"/>
                                        <p:tgtEl>
                                          <p:spTgt spid="15"/>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Effect transition="in" filter="barn(inVertical)">
                                      <p:cBhvr>
                                        <p:cTn id="97" dur="500"/>
                                        <p:tgtEl>
                                          <p:spTgt spid="16"/>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7"/>
                                        </p:tgtEl>
                                        <p:attrNameLst>
                                          <p:attrName>style.visibility</p:attrName>
                                        </p:attrNameLst>
                                      </p:cBhvr>
                                      <p:to>
                                        <p:strVal val="visible"/>
                                      </p:to>
                                    </p:set>
                                    <p:animEffect transition="in" filter="barn(inVertical)">
                                      <p:cBhvr>
                                        <p:cTn id="102" dur="500"/>
                                        <p:tgtEl>
                                          <p:spTgt spid="17"/>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8"/>
                                        </p:tgtEl>
                                        <p:attrNameLst>
                                          <p:attrName>style.visibility</p:attrName>
                                        </p:attrNameLst>
                                      </p:cBhvr>
                                      <p:to>
                                        <p:strVal val="visible"/>
                                      </p:to>
                                    </p:set>
                                    <p:animEffect transition="in" filter="barn(inVertical)">
                                      <p:cBhvr>
                                        <p:cTn id="107" dur="500"/>
                                        <p:tgtEl>
                                          <p:spTgt spid="18"/>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9"/>
                                        </p:tgtEl>
                                        <p:attrNameLst>
                                          <p:attrName>style.visibility</p:attrName>
                                        </p:attrNameLst>
                                      </p:cBhvr>
                                      <p:to>
                                        <p:strVal val="visible"/>
                                      </p:to>
                                    </p:set>
                                    <p:animEffect transition="in" filter="barn(inVertical)">
                                      <p:cBhvr>
                                        <p:cTn id="112" dur="500"/>
                                        <p:tgtEl>
                                          <p:spTgt spid="19"/>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0"/>
                                        </p:tgtEl>
                                        <p:attrNameLst>
                                          <p:attrName>style.visibility</p:attrName>
                                        </p:attrNameLst>
                                      </p:cBhvr>
                                      <p:to>
                                        <p:strVal val="visible"/>
                                      </p:to>
                                    </p:set>
                                    <p:animEffect transition="in" filter="barn(inVertical)">
                                      <p:cBhvr>
                                        <p:cTn id="117" dur="500"/>
                                        <p:tgtEl>
                                          <p:spTgt spid="20"/>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1"/>
                                        </p:tgtEl>
                                        <p:attrNameLst>
                                          <p:attrName>style.visibility</p:attrName>
                                        </p:attrNameLst>
                                      </p:cBhvr>
                                      <p:to>
                                        <p:strVal val="visible"/>
                                      </p:to>
                                    </p:set>
                                    <p:animEffect transition="in" filter="barn(inVertical)">
                                      <p:cBhvr>
                                        <p:cTn id="122" dur="500"/>
                                        <p:tgtEl>
                                          <p:spTgt spid="21"/>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2"/>
                                        </p:tgtEl>
                                        <p:attrNameLst>
                                          <p:attrName>style.visibility</p:attrName>
                                        </p:attrNameLst>
                                      </p:cBhvr>
                                      <p:to>
                                        <p:strVal val="visible"/>
                                      </p:to>
                                    </p:set>
                                    <p:animEffect transition="in" filter="barn(inVertical)">
                                      <p:cBhvr>
                                        <p:cTn id="127" dur="500"/>
                                        <p:tgtEl>
                                          <p:spTgt spid="22"/>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3"/>
                                        </p:tgtEl>
                                        <p:attrNameLst>
                                          <p:attrName>style.visibility</p:attrName>
                                        </p:attrNameLst>
                                      </p:cBhvr>
                                      <p:to>
                                        <p:strVal val="visible"/>
                                      </p:to>
                                    </p:set>
                                    <p:animEffect transition="in" filter="barn(inVertical)">
                                      <p:cBhvr>
                                        <p:cTn id="132" dur="500"/>
                                        <p:tgtEl>
                                          <p:spTgt spid="23"/>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2"/>
                                        </p:tgtEl>
                                        <p:attrNameLst>
                                          <p:attrName>style.visibility</p:attrName>
                                        </p:attrNameLst>
                                      </p:cBhvr>
                                      <p:to>
                                        <p:strVal val="visible"/>
                                      </p:to>
                                    </p:set>
                                    <p:animEffect transition="in" filter="barn(inVertical)">
                                      <p:cBhvr>
                                        <p:cTn id="1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P spid="8"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59050" y="546290"/>
            <a:ext cx="11801856" cy="46166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a:solidFill>
                  <a:srgbClr val="00B050"/>
                </a:solidFill>
              </a:rPr>
              <a:t>Bài 7:</a:t>
            </a:r>
            <a:r>
              <a:rPr lang="en-US" sz="2400" dirty="0">
                <a:solidFill>
                  <a:srgbClr val="00B050"/>
                </a:solidFill>
              </a:rPr>
              <a:t> </a:t>
            </a:r>
            <a:r>
              <a:rPr lang="en-US" sz="2400" dirty="0"/>
              <a:t>Điện năng được đo bằng dụng cụ nào dưới đây?</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967347" y="1457047"/>
            <a:ext cx="6096000" cy="2769989"/>
          </a:xfrm>
          <a:prstGeom prst="rect">
            <a:avLst/>
          </a:prstGeom>
        </p:spPr>
        <p:txBody>
          <a:bodyPr>
            <a:spAutoFit/>
          </a:bodyPr>
          <a:lstStyle/>
          <a:p>
            <a:pPr marL="30480" marR="30480" algn="just">
              <a:lnSpc>
                <a:spcPct val="150000"/>
              </a:lnSpc>
              <a:spcAft>
                <a:spcPts val="1200"/>
              </a:spcAft>
            </a:pP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A.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Ampe</a:t>
            </a: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kế</a:t>
            </a: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B.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Công</a:t>
            </a: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tơ</a:t>
            </a: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điện</a:t>
            </a:r>
            <a:endParaRPr lang="en-US" sz="24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C.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Vôn</a:t>
            </a: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en-US" sz="2400" b="1" dirty="0" err="1">
                <a:solidFill>
                  <a:srgbClr val="00B050"/>
                </a:solidFill>
                <a:latin typeface="Arial" panose="020B0604020202020204" pitchFamily="34" charset="0"/>
                <a:ea typeface="Times New Roman" panose="02020603050405020304" pitchFamily="18" charset="0"/>
                <a:cs typeface="Times New Roman" panose="02020603050405020304" pitchFamily="18" charset="0"/>
              </a:rPr>
              <a:t>kế</a:t>
            </a: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D. Đồng hồ đo điện đa năng </a:t>
            </a:r>
            <a:endParaRPr lang="en-US" sz="24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Oval 6"/>
          <p:cNvSpPr/>
          <p:nvPr/>
        </p:nvSpPr>
        <p:spPr>
          <a:xfrm>
            <a:off x="1967347" y="2264537"/>
            <a:ext cx="427772" cy="4372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85541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120032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dirty="0"/>
              <a:t>Bài 8: Một đoạn mạch có điện trở R được mắc vào hiệu điện thế U thì qua nó có cường độ I và công suất điện của nó là P. Điện năng mà đoạn mạch này tiêu thụ trong khoảng thời gian t được tính theo công thức nào dưới đây.</a:t>
            </a:r>
            <a:endParaRPr lang="en-US" sz="2400" b="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943594" y="1746619"/>
            <a:ext cx="6096000" cy="2769989"/>
          </a:xfrm>
          <a:prstGeom prst="rect">
            <a:avLst/>
          </a:prstGeom>
        </p:spPr>
        <p:txBody>
          <a:bodyPr>
            <a:spAutoFit/>
          </a:bodyPr>
          <a:lstStyle/>
          <a:p>
            <a:pPr marL="30480" marR="30480" algn="just">
              <a:lnSpc>
                <a:spcPct val="150000"/>
              </a:lnSpc>
              <a:spcAft>
                <a:spcPts val="1200"/>
              </a:spcAft>
            </a:pPr>
            <a:r>
              <a:rPr lang="en-US" sz="2400" b="1" dirty="0">
                <a:solidFill>
                  <a:srgbClr val="0070C0"/>
                </a:solidFill>
                <a:latin typeface="Arial" panose="020B0604020202020204" pitchFamily="34" charset="0"/>
                <a:ea typeface="Times New Roman" panose="02020603050405020304" pitchFamily="18" charset="0"/>
              </a:rPr>
              <a:t>A. A = Pt/R</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70C0"/>
                </a:solidFill>
                <a:latin typeface="Arial" panose="020B0604020202020204" pitchFamily="34" charset="0"/>
                <a:ea typeface="Times New Roman" panose="02020603050405020304" pitchFamily="18" charset="0"/>
              </a:rPr>
              <a:t>B. A = </a:t>
            </a:r>
            <a:r>
              <a:rPr lang="en-US" sz="2400" b="1" dirty="0" err="1">
                <a:solidFill>
                  <a:srgbClr val="0070C0"/>
                </a:solidFill>
                <a:latin typeface="Arial" panose="020B0604020202020204" pitchFamily="34" charset="0"/>
                <a:ea typeface="Times New Roman" panose="02020603050405020304" pitchFamily="18" charset="0"/>
              </a:rPr>
              <a:t>RIt</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70C0"/>
                </a:solidFill>
                <a:latin typeface="Arial" panose="020B0604020202020204" pitchFamily="34" charset="0"/>
                <a:ea typeface="Times New Roman" panose="02020603050405020304" pitchFamily="18" charset="0"/>
              </a:rPr>
              <a:t>C. A = P</a:t>
            </a:r>
            <a:r>
              <a:rPr lang="en-US" sz="2400" b="1" baseline="30000" dirty="0">
                <a:solidFill>
                  <a:srgbClr val="0070C0"/>
                </a:solidFill>
                <a:latin typeface="Arial" panose="020B0604020202020204" pitchFamily="34" charset="0"/>
                <a:ea typeface="Times New Roman" panose="02020603050405020304" pitchFamily="18" charset="0"/>
              </a:rPr>
              <a:t>2</a:t>
            </a:r>
            <a:r>
              <a:rPr lang="en-US" sz="2400" b="1" dirty="0">
                <a:solidFill>
                  <a:srgbClr val="0070C0"/>
                </a:solidFill>
                <a:latin typeface="Arial" panose="020B0604020202020204" pitchFamily="34" charset="0"/>
                <a:ea typeface="Times New Roman" panose="02020603050405020304" pitchFamily="18" charset="0"/>
              </a:rPr>
              <a:t>/R</a:t>
            </a:r>
            <a:endParaRPr lang="en-US" sz="24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70C0"/>
                </a:solidFill>
                <a:latin typeface="Arial" panose="020B0604020202020204" pitchFamily="34" charset="0"/>
                <a:ea typeface="Times New Roman" panose="02020603050405020304" pitchFamily="18" charset="0"/>
              </a:rPr>
              <a:t>D. A = </a:t>
            </a:r>
            <a:r>
              <a:rPr lang="en-US" sz="2400" b="1" dirty="0" smtClean="0">
                <a:solidFill>
                  <a:srgbClr val="0070C0"/>
                </a:solidFill>
                <a:latin typeface="Arial" panose="020B0604020202020204" pitchFamily="34" charset="0"/>
                <a:ea typeface="Times New Roman" panose="02020603050405020304" pitchFamily="18" charset="0"/>
              </a:rPr>
              <a:t>UIt</a:t>
            </a:r>
            <a:endParaRPr lang="en-US" sz="2400" b="1" dirty="0">
              <a:solidFill>
                <a:srgbClr val="0070C0"/>
              </a:solidFill>
              <a:latin typeface="Times New Roman" panose="02020603050405020304" pitchFamily="18" charset="0"/>
              <a:ea typeface="Times New Roman" panose="02020603050405020304" pitchFamily="18" charset="0"/>
            </a:endParaRPr>
          </a:p>
        </p:txBody>
      </p:sp>
      <p:sp>
        <p:nvSpPr>
          <p:cNvPr id="7" name="Oval 6"/>
          <p:cNvSpPr/>
          <p:nvPr/>
        </p:nvSpPr>
        <p:spPr>
          <a:xfrm>
            <a:off x="1943594" y="3956215"/>
            <a:ext cx="427772" cy="4372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 Box 5"/>
          <p:cNvSpPr txBox="1">
            <a:spLocks noChangeArrowheads="1"/>
          </p:cNvSpPr>
          <p:nvPr/>
        </p:nvSpPr>
        <p:spPr bwMode="auto">
          <a:xfrm>
            <a:off x="1801107" y="23070"/>
            <a:ext cx="791093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11420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546290"/>
            <a:ext cx="11801856" cy="120032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a:solidFill>
                  <a:srgbClr val="00B050"/>
                </a:solidFill>
              </a:rPr>
              <a:t>Bài 9:</a:t>
            </a:r>
            <a:r>
              <a:rPr lang="en-US" sz="2400" b="1" dirty="0"/>
              <a:t> Một bóng đèn điện có ghi 220V – 100W được mắc nối tiếp vào hiệu điện thế 220V. Biết đèn được sử dụng trung bình 4 giờ trong 1 ngày. Điện năng tiêu thụ của bóng đèn này trong 30 ngày là bao nhiêu?</a:t>
            </a:r>
          </a:p>
        </p:txBody>
      </p:sp>
      <p:sp>
        <p:nvSpPr>
          <p:cNvPr id="38" name="Text Box 5"/>
          <p:cNvSpPr txBox="1">
            <a:spLocks noChangeArrowheads="1"/>
          </p:cNvSpPr>
          <p:nvPr/>
        </p:nvSpPr>
        <p:spPr bwMode="auto">
          <a:xfrm>
            <a:off x="1953507" y="23070"/>
            <a:ext cx="7883221"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13: ĐIỆN NĂNG CÔNG CỦA DÒNG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722170" y="1991075"/>
            <a:ext cx="3004703" cy="2769989"/>
          </a:xfrm>
          <a:prstGeom prst="rect">
            <a:avLst/>
          </a:prstGeom>
        </p:spPr>
        <p:txBody>
          <a:bodyPr wrap="square">
            <a:spAutoFit/>
          </a:bodyPr>
          <a:lstStyle/>
          <a:p>
            <a:pPr marL="30480" marR="30480" algn="just">
              <a:lnSpc>
                <a:spcPct val="150000"/>
              </a:lnSpc>
              <a:spcAft>
                <a:spcPts val="1200"/>
              </a:spcAft>
            </a:pPr>
            <a:r>
              <a:rPr lang="en-US" sz="2400" b="1" dirty="0">
                <a:solidFill>
                  <a:srgbClr val="002060"/>
                </a:solidFill>
                <a:latin typeface="Arial" panose="020B0604020202020204" pitchFamily="34" charset="0"/>
                <a:ea typeface="Times New Roman" panose="02020603050405020304" pitchFamily="18" charset="0"/>
              </a:rPr>
              <a:t>A. 12kW.h</a:t>
            </a:r>
            <a:endParaRPr lang="en-US" sz="2400"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2060"/>
                </a:solidFill>
                <a:latin typeface="Arial" panose="020B0604020202020204" pitchFamily="34" charset="0"/>
                <a:ea typeface="Times New Roman" panose="02020603050405020304" pitchFamily="18" charset="0"/>
              </a:rPr>
              <a:t>B. 400kW.h</a:t>
            </a:r>
            <a:endParaRPr lang="en-US" sz="2400"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2060"/>
                </a:solidFill>
                <a:latin typeface="Arial" panose="020B0604020202020204" pitchFamily="34" charset="0"/>
                <a:ea typeface="Times New Roman" panose="02020603050405020304" pitchFamily="18" charset="0"/>
              </a:rPr>
              <a:t>C. 1440kW.h</a:t>
            </a:r>
            <a:endParaRPr lang="en-US" sz="2400"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b="1" dirty="0">
                <a:solidFill>
                  <a:srgbClr val="002060"/>
                </a:solidFill>
                <a:latin typeface="Arial" panose="020B0604020202020204" pitchFamily="34" charset="0"/>
                <a:ea typeface="Times New Roman" panose="02020603050405020304" pitchFamily="18" charset="0"/>
              </a:rPr>
              <a:t>D. </a:t>
            </a:r>
            <a:r>
              <a:rPr lang="en-US" sz="2400" b="1" dirty="0" smtClean="0">
                <a:solidFill>
                  <a:srgbClr val="002060"/>
                </a:solidFill>
                <a:latin typeface="Arial" panose="020B0604020202020204" pitchFamily="34" charset="0"/>
                <a:ea typeface="Times New Roman" panose="02020603050405020304" pitchFamily="18" charset="0"/>
              </a:rPr>
              <a:t>43200kW.h</a:t>
            </a:r>
            <a:endParaRPr lang="en-US" sz="2400" b="1" dirty="0">
              <a:solidFill>
                <a:srgbClr val="002060"/>
              </a:solidFill>
              <a:latin typeface="Times New Roman" panose="02020603050405020304" pitchFamily="18" charset="0"/>
              <a:ea typeface="Times New Roman" panose="02020603050405020304" pitchFamily="18" charset="0"/>
            </a:endParaRPr>
          </a:p>
        </p:txBody>
      </p:sp>
      <p:sp>
        <p:nvSpPr>
          <p:cNvPr id="3" name="Rectangle 2"/>
          <p:cNvSpPr/>
          <p:nvPr/>
        </p:nvSpPr>
        <p:spPr>
          <a:xfrm>
            <a:off x="3428053" y="1991075"/>
            <a:ext cx="6096000" cy="4339650"/>
          </a:xfrm>
          <a:prstGeom prst="rect">
            <a:avLst/>
          </a:prstGeom>
        </p:spPr>
        <p:txBody>
          <a:bodyPr>
            <a:spAutoFit/>
          </a:bodyPr>
          <a:lstStyle/>
          <a:p>
            <a:pPr marL="30480" marR="30480" algn="just">
              <a:lnSpc>
                <a:spcPct val="150000"/>
              </a:lnSpc>
              <a:spcAft>
                <a:spcPts val="1200"/>
              </a:spcAft>
            </a:pPr>
            <a:r>
              <a:rPr lang="en-US" b="1" dirty="0">
                <a:solidFill>
                  <a:srgbClr val="00B050"/>
                </a:solidFill>
                <a:latin typeface="Arial" panose="020B0604020202020204" pitchFamily="34" charset="0"/>
                <a:ea typeface="Times New Roman" panose="02020603050405020304" pitchFamily="18" charset="0"/>
              </a:rPr>
              <a:t>Lời giải:</a:t>
            </a:r>
            <a:endParaRPr lang="en-US" b="1" dirty="0">
              <a:solidFill>
                <a:srgbClr val="00B05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b="1" dirty="0" smtClean="0">
                <a:solidFill>
                  <a:srgbClr val="002060"/>
                </a:solidFill>
                <a:latin typeface="Arial" panose="020B0604020202020204" pitchFamily="34" charset="0"/>
                <a:ea typeface="Times New Roman" panose="02020603050405020304" pitchFamily="18" charset="0"/>
              </a:rPr>
              <a:t>Vì </a:t>
            </a:r>
            <a:r>
              <a:rPr lang="en-US" b="1" dirty="0">
                <a:solidFill>
                  <a:srgbClr val="002060"/>
                </a:solidFill>
                <a:latin typeface="Arial" panose="020B0604020202020204" pitchFamily="34" charset="0"/>
                <a:ea typeface="Times New Roman" panose="02020603050405020304" pitchFamily="18" charset="0"/>
              </a:rPr>
              <a:t>U</a:t>
            </a:r>
            <a:r>
              <a:rPr lang="en-US" b="1" baseline="-25000" dirty="0">
                <a:solidFill>
                  <a:srgbClr val="002060"/>
                </a:solidFill>
                <a:latin typeface="Arial" panose="020B0604020202020204" pitchFamily="34" charset="0"/>
                <a:ea typeface="Times New Roman" panose="02020603050405020304" pitchFamily="18" charset="0"/>
              </a:rPr>
              <a:t>Đ</a:t>
            </a:r>
            <a:r>
              <a:rPr lang="en-US" b="1" dirty="0">
                <a:solidFill>
                  <a:srgbClr val="002060"/>
                </a:solidFill>
                <a:latin typeface="Arial" panose="020B0604020202020204" pitchFamily="34" charset="0"/>
                <a:ea typeface="Times New Roman" panose="02020603050405020304" pitchFamily="18" charset="0"/>
              </a:rPr>
              <a:t> = U = 220V </a:t>
            </a:r>
            <a:endParaRPr lang="en-US" b="1" dirty="0" smtClean="0">
              <a:solidFill>
                <a:srgbClr val="002060"/>
              </a:solidFill>
              <a:latin typeface="Arial" panose="020B0604020202020204" pitchFamily="34" charset="0"/>
              <a:ea typeface="Times New Roman" panose="02020603050405020304" pitchFamily="18" charset="0"/>
            </a:endParaRPr>
          </a:p>
          <a:p>
            <a:pPr marL="30480" marR="30480" algn="just">
              <a:lnSpc>
                <a:spcPct val="150000"/>
              </a:lnSpc>
              <a:spcAft>
                <a:spcPts val="1200"/>
              </a:spcAft>
            </a:pPr>
            <a:r>
              <a:rPr lang="en-US" b="1" dirty="0" smtClean="0">
                <a:solidFill>
                  <a:srgbClr val="002060"/>
                </a:solidFill>
                <a:latin typeface="Arial" panose="020B0604020202020204" pitchFamily="34" charset="0"/>
                <a:ea typeface="Times New Roman" panose="02020603050405020304" pitchFamily="18" charset="0"/>
              </a:rPr>
              <a:t>=&gt; </a:t>
            </a:r>
            <a:r>
              <a:rPr lang="en-US" altLang="vi-VN" b="1" dirty="0">
                <a:solidFill>
                  <a:srgbClr val="002060"/>
                </a:solidFill>
                <a:latin typeface="VNI-Script" pitchFamily="2" charset="0"/>
              </a:rPr>
              <a:t>P</a:t>
            </a:r>
            <a:r>
              <a:rPr lang="en-US" b="1" dirty="0" smtClean="0">
                <a:solidFill>
                  <a:srgbClr val="002060"/>
                </a:solidFill>
                <a:latin typeface="Arial" panose="020B0604020202020204" pitchFamily="34" charset="0"/>
                <a:ea typeface="Times New Roman" panose="02020603050405020304" pitchFamily="18" charset="0"/>
              </a:rPr>
              <a:t> </a:t>
            </a:r>
            <a:r>
              <a:rPr lang="en-US" b="1" dirty="0">
                <a:solidFill>
                  <a:srgbClr val="002060"/>
                </a:solidFill>
                <a:latin typeface="Arial" panose="020B0604020202020204" pitchFamily="34" charset="0"/>
                <a:ea typeface="Times New Roman" panose="02020603050405020304" pitchFamily="18" charset="0"/>
              </a:rPr>
              <a:t>= </a:t>
            </a:r>
            <a:r>
              <a:rPr lang="en-US" altLang="vi-VN" b="1" dirty="0">
                <a:solidFill>
                  <a:srgbClr val="002060"/>
                </a:solidFill>
                <a:latin typeface="VNI-Script" pitchFamily="2" charset="0"/>
              </a:rPr>
              <a:t>P </a:t>
            </a:r>
            <a:r>
              <a:rPr lang="en-US" b="1" baseline="-25000" dirty="0" smtClean="0">
                <a:solidFill>
                  <a:srgbClr val="002060"/>
                </a:solidFill>
                <a:latin typeface="Arial" panose="020B0604020202020204" pitchFamily="34" charset="0"/>
                <a:ea typeface="Times New Roman" panose="02020603050405020304" pitchFamily="18" charset="0"/>
              </a:rPr>
              <a:t>Đ</a:t>
            </a:r>
            <a:r>
              <a:rPr lang="en-US" b="1" dirty="0">
                <a:solidFill>
                  <a:srgbClr val="002060"/>
                </a:solidFill>
                <a:latin typeface="Arial" panose="020B0604020202020204" pitchFamily="34" charset="0"/>
                <a:ea typeface="Times New Roman" panose="02020603050405020304" pitchFamily="18" charset="0"/>
              </a:rPr>
              <a:t> = 100W</a:t>
            </a:r>
            <a:endParaRPr lang="en-US"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b="1" dirty="0">
                <a:solidFill>
                  <a:srgbClr val="002060"/>
                </a:solidFill>
                <a:latin typeface="Arial" panose="020B0604020202020204" pitchFamily="34" charset="0"/>
                <a:ea typeface="Times New Roman" panose="02020603050405020304" pitchFamily="18" charset="0"/>
              </a:rPr>
              <a:t>Điện năng tiêu thụ của bóng đèn này trong 30 ngày là:</a:t>
            </a:r>
            <a:endParaRPr lang="en-US"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b="1" dirty="0">
                <a:solidFill>
                  <a:srgbClr val="002060"/>
                </a:solidFill>
                <a:latin typeface="Arial" panose="020B0604020202020204" pitchFamily="34" charset="0"/>
                <a:ea typeface="Times New Roman" panose="02020603050405020304" pitchFamily="18" charset="0"/>
              </a:rPr>
              <a:t>A = </a:t>
            </a:r>
            <a:r>
              <a:rPr lang="en-US" altLang="vi-VN" b="1" dirty="0">
                <a:solidFill>
                  <a:srgbClr val="002060"/>
                </a:solidFill>
                <a:latin typeface="VNI-Script" pitchFamily="2" charset="0"/>
              </a:rPr>
              <a:t>P</a:t>
            </a:r>
            <a:r>
              <a:rPr lang="en-US" b="1" dirty="0" smtClean="0">
                <a:solidFill>
                  <a:srgbClr val="002060"/>
                </a:solidFill>
                <a:latin typeface="Arial" panose="020B0604020202020204" pitchFamily="34" charset="0"/>
                <a:ea typeface="Times New Roman" panose="02020603050405020304" pitchFamily="18" charset="0"/>
              </a:rPr>
              <a:t>.t </a:t>
            </a:r>
            <a:r>
              <a:rPr lang="en-US" b="1" dirty="0">
                <a:solidFill>
                  <a:srgbClr val="002060"/>
                </a:solidFill>
                <a:latin typeface="Arial" panose="020B0604020202020204" pitchFamily="34" charset="0"/>
                <a:ea typeface="Times New Roman" panose="02020603050405020304" pitchFamily="18" charset="0"/>
              </a:rPr>
              <a:t>= 100W.120h = </a:t>
            </a:r>
            <a:r>
              <a:rPr lang="en-US" b="1" dirty="0" smtClean="0">
                <a:solidFill>
                  <a:srgbClr val="002060"/>
                </a:solidFill>
                <a:latin typeface="Arial" panose="020B0604020202020204" pitchFamily="34" charset="0"/>
                <a:ea typeface="Times New Roman" panose="02020603050405020304" pitchFamily="18" charset="0"/>
              </a:rPr>
              <a:t>1200(W.h) </a:t>
            </a:r>
            <a:r>
              <a:rPr lang="en-US" b="1" dirty="0">
                <a:solidFill>
                  <a:srgbClr val="002060"/>
                </a:solidFill>
                <a:latin typeface="Arial" panose="020B0604020202020204" pitchFamily="34" charset="0"/>
                <a:ea typeface="Times New Roman" panose="02020603050405020304" pitchFamily="18" charset="0"/>
              </a:rPr>
              <a:t>= 12 kW</a:t>
            </a:r>
            <a:r>
              <a:rPr lang="en-US" b="1" dirty="0" smtClean="0">
                <a:solidFill>
                  <a:srgbClr val="002060"/>
                </a:solidFill>
                <a:latin typeface="Arial" panose="020B0604020202020204" pitchFamily="34" charset="0"/>
                <a:ea typeface="Times New Roman" panose="02020603050405020304" pitchFamily="18" charset="0"/>
              </a:rPr>
              <a:t>.</a:t>
            </a:r>
            <a:r>
              <a:rPr lang="en-US" b="1" dirty="0">
                <a:solidFill>
                  <a:srgbClr val="002060"/>
                </a:solidFill>
                <a:latin typeface="Arial" panose="020B0604020202020204" pitchFamily="34" charset="0"/>
                <a:ea typeface="Times New Roman" panose="02020603050405020304" pitchFamily="18" charset="0"/>
              </a:rPr>
              <a:t> h</a:t>
            </a:r>
            <a:endParaRPr lang="en-US"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b="1" dirty="0">
                <a:solidFill>
                  <a:srgbClr val="002060"/>
                </a:solidFill>
                <a:latin typeface="Arial" panose="020B0604020202020204" pitchFamily="34" charset="0"/>
                <a:ea typeface="Times New Roman" panose="02020603050405020304" pitchFamily="18" charset="0"/>
              </a:rPr>
              <a:t>Chọn A. </a:t>
            </a:r>
            <a:r>
              <a:rPr lang="en-US" b="1" dirty="0" smtClean="0">
                <a:solidFill>
                  <a:srgbClr val="002060"/>
                </a:solidFill>
                <a:latin typeface="Arial" panose="020B0604020202020204" pitchFamily="34" charset="0"/>
                <a:ea typeface="Times New Roman" panose="02020603050405020304" pitchFamily="18" charset="0"/>
              </a:rPr>
              <a:t>12kW.h</a:t>
            </a:r>
            <a:endParaRPr lang="en-US" b="1" dirty="0">
              <a:solidFill>
                <a:srgbClr val="00206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endParaRPr lang="vi-VN" b="1" dirty="0">
              <a:solidFill>
                <a:srgbClr val="002060"/>
              </a:solidFill>
            </a:endParaRPr>
          </a:p>
        </p:txBody>
      </p:sp>
      <p:sp>
        <p:nvSpPr>
          <p:cNvPr id="8" name="Oval 7"/>
          <p:cNvSpPr/>
          <p:nvPr/>
        </p:nvSpPr>
        <p:spPr>
          <a:xfrm>
            <a:off x="722170" y="2160013"/>
            <a:ext cx="427772" cy="43728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11" name="Straight Connector 10"/>
          <p:cNvCxnSpPr/>
          <p:nvPr/>
        </p:nvCxnSpPr>
        <p:spPr>
          <a:xfrm>
            <a:off x="3294909" y="1746619"/>
            <a:ext cx="4064" cy="5187407"/>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878535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886</Words>
  <Application>Microsoft Office PowerPoint</Application>
  <PresentationFormat>Widescreen</PresentationFormat>
  <Paragraphs>246</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.VnTime</vt:lpstr>
      <vt:lpstr>Arial</vt:lpstr>
      <vt:lpstr>Calibri</vt:lpstr>
      <vt:lpstr>Calibri Light</vt:lpstr>
      <vt:lpstr>Cambria Math</vt:lpstr>
      <vt:lpstr>Times New Roman</vt:lpstr>
      <vt:lpstr>VNI-Script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18</cp:revision>
  <dcterms:created xsi:type="dcterms:W3CDTF">2021-10-19T08:28:05Z</dcterms:created>
  <dcterms:modified xsi:type="dcterms:W3CDTF">2021-10-21T03:34:52Z</dcterms:modified>
</cp:coreProperties>
</file>