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8" r:id="rId2"/>
    <p:sldId id="259" r:id="rId3"/>
    <p:sldId id="260" r:id="rId4"/>
    <p:sldId id="261" r:id="rId5"/>
    <p:sldId id="267" r:id="rId6"/>
    <p:sldId id="270" r:id="rId7"/>
    <p:sldId id="264" r:id="rId8"/>
    <p:sldId id="269" r:id="rId9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3" autoAdjust="0"/>
    <p:restoredTop sz="94660"/>
  </p:normalViewPr>
  <p:slideViewPr>
    <p:cSldViewPr snapToGrid="0">
      <p:cViewPr varScale="1">
        <p:scale>
          <a:sx n="71" d="100"/>
          <a:sy n="71" d="100"/>
        </p:scale>
        <p:origin x="60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B4E496-4167-421C-8D45-5A9DA0C61691}" type="datetimeFigureOut">
              <a:rPr lang="vi-VN" smtClean="0"/>
              <a:t>23/10/2021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B23796-5372-4962-B1CD-86DA14D8D0C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450610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21A066-6F88-4E2F-A19A-200886238B8C}" type="slidenum">
              <a:rPr lang="vi-VN" smtClean="0"/>
              <a:t>1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170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21A066-6F88-4E2F-A19A-200886238B8C}" type="slidenum">
              <a:rPr lang="vi-VN" smtClean="0"/>
              <a:t>2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0369344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21A066-6F88-4E2F-A19A-200886238B8C}" type="slidenum">
              <a:rPr lang="vi-VN" smtClean="0"/>
              <a:t>3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557464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21A066-6F88-4E2F-A19A-200886238B8C}" type="slidenum">
              <a:rPr lang="vi-VN" smtClean="0"/>
              <a:t>4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398398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21A066-6F88-4E2F-A19A-200886238B8C}" type="slidenum">
              <a:rPr lang="vi-VN" smtClean="0"/>
              <a:t>5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7497933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21A066-6F88-4E2F-A19A-200886238B8C}" type="slidenum">
              <a:rPr lang="vi-VN" smtClean="0"/>
              <a:t>6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494948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21A066-6F88-4E2F-A19A-200886238B8C}" type="slidenum">
              <a:rPr lang="vi-VN" smtClean="0"/>
              <a:t>7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8196064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8EE21-0EFD-4EDD-9C19-76CA67A55826}" type="datetimeFigureOut">
              <a:rPr lang="vi-VN" smtClean="0"/>
              <a:t>23/10/2021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E1E29-DBEB-4580-B67A-E5A4ACCDBC4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970020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8EE21-0EFD-4EDD-9C19-76CA67A55826}" type="datetimeFigureOut">
              <a:rPr lang="vi-VN" smtClean="0"/>
              <a:t>23/10/2021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E1E29-DBEB-4580-B67A-E5A4ACCDBC4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5601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8EE21-0EFD-4EDD-9C19-76CA67A55826}" type="datetimeFigureOut">
              <a:rPr lang="vi-VN" smtClean="0"/>
              <a:t>23/10/2021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E1E29-DBEB-4580-B67A-E5A4ACCDBC4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5877186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53848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09600" y="3938589"/>
            <a:ext cx="53848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3179B8E-7DBA-4F78-8AFC-4026B20C287C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535659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8EE21-0EFD-4EDD-9C19-76CA67A55826}" type="datetimeFigureOut">
              <a:rPr lang="vi-VN" smtClean="0"/>
              <a:t>23/10/2021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E1E29-DBEB-4580-B67A-E5A4ACCDBC4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1879101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8EE21-0EFD-4EDD-9C19-76CA67A55826}" type="datetimeFigureOut">
              <a:rPr lang="vi-VN" smtClean="0"/>
              <a:t>23/10/2021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E1E29-DBEB-4580-B67A-E5A4ACCDBC4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52684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8EE21-0EFD-4EDD-9C19-76CA67A55826}" type="datetimeFigureOut">
              <a:rPr lang="vi-VN" smtClean="0"/>
              <a:t>23/10/2021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E1E29-DBEB-4580-B67A-E5A4ACCDBC4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212288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8EE21-0EFD-4EDD-9C19-76CA67A55826}" type="datetimeFigureOut">
              <a:rPr lang="vi-VN" smtClean="0"/>
              <a:t>23/10/2021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E1E29-DBEB-4580-B67A-E5A4ACCDBC4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0147302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8EE21-0EFD-4EDD-9C19-76CA67A55826}" type="datetimeFigureOut">
              <a:rPr lang="vi-VN" smtClean="0"/>
              <a:t>23/10/2021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E1E29-DBEB-4580-B67A-E5A4ACCDBC4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05779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8EE21-0EFD-4EDD-9C19-76CA67A55826}" type="datetimeFigureOut">
              <a:rPr lang="vi-VN" smtClean="0"/>
              <a:t>23/10/2021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E1E29-DBEB-4580-B67A-E5A4ACCDBC4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2926625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8EE21-0EFD-4EDD-9C19-76CA67A55826}" type="datetimeFigureOut">
              <a:rPr lang="vi-VN" smtClean="0"/>
              <a:t>23/10/2021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E1E29-DBEB-4580-B67A-E5A4ACCDBC4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66665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8EE21-0EFD-4EDD-9C19-76CA67A55826}" type="datetimeFigureOut">
              <a:rPr lang="vi-VN" smtClean="0"/>
              <a:t>23/10/2021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E1E29-DBEB-4580-B67A-E5A4ACCDBC4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392711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08EE21-0EFD-4EDD-9C19-76CA67A55826}" type="datetimeFigureOut">
              <a:rPr lang="vi-VN" smtClean="0"/>
              <a:t>23/10/2021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BE1E29-DBEB-4580-B67A-E5A4ACCDBC4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004819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gi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Relationship Id="rId14" Type="http://schemas.openxmlformats.org/officeDocument/2006/relationships/image" Target="../media/image1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13" Type="http://schemas.openxmlformats.org/officeDocument/2006/relationships/image" Target="../media/image30.png"/><Relationship Id="rId18" Type="http://schemas.openxmlformats.org/officeDocument/2006/relationships/image" Target="../media/image35.png"/><Relationship Id="rId3" Type="http://schemas.openxmlformats.org/officeDocument/2006/relationships/image" Target="../media/image22.png"/><Relationship Id="rId7" Type="http://schemas.openxmlformats.org/officeDocument/2006/relationships/image" Target="../media/image24.png"/><Relationship Id="rId12" Type="http://schemas.openxmlformats.org/officeDocument/2006/relationships/image" Target="../media/image29.png"/><Relationship Id="rId17" Type="http://schemas.openxmlformats.org/officeDocument/2006/relationships/image" Target="../media/image34.png"/><Relationship Id="rId2" Type="http://schemas.openxmlformats.org/officeDocument/2006/relationships/notesSlide" Target="../notesSlides/notesSlide4.xml"/><Relationship Id="rId16" Type="http://schemas.openxmlformats.org/officeDocument/2006/relationships/image" Target="../media/image33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30.png"/><Relationship Id="rId11" Type="http://schemas.openxmlformats.org/officeDocument/2006/relationships/image" Target="../media/image28.png"/><Relationship Id="rId5" Type="http://schemas.openxmlformats.org/officeDocument/2006/relationships/image" Target="../media/image23.png"/><Relationship Id="rId15" Type="http://schemas.openxmlformats.org/officeDocument/2006/relationships/image" Target="../media/image32.png"/><Relationship Id="rId10" Type="http://schemas.openxmlformats.org/officeDocument/2006/relationships/image" Target="../media/image27.png"/><Relationship Id="rId19" Type="http://schemas.openxmlformats.org/officeDocument/2006/relationships/image" Target="../media/image36.png"/><Relationship Id="rId4" Type="http://schemas.openxmlformats.org/officeDocument/2006/relationships/image" Target="../media/image210.png"/><Relationship Id="rId9" Type="http://schemas.openxmlformats.org/officeDocument/2006/relationships/image" Target="../media/image26.png"/><Relationship Id="rId14" Type="http://schemas.openxmlformats.org/officeDocument/2006/relationships/image" Target="../media/image31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13" Type="http://schemas.openxmlformats.org/officeDocument/2006/relationships/image" Target="../media/image39.png"/><Relationship Id="rId18" Type="http://schemas.openxmlformats.org/officeDocument/2006/relationships/image" Target="../media/image42.png"/><Relationship Id="rId3" Type="http://schemas.openxmlformats.org/officeDocument/2006/relationships/image" Target="../media/image37.png"/><Relationship Id="rId21" Type="http://schemas.openxmlformats.org/officeDocument/2006/relationships/image" Target="../media/image45.png"/><Relationship Id="rId7" Type="http://schemas.openxmlformats.org/officeDocument/2006/relationships/image" Target="../media/image24.png"/><Relationship Id="rId12" Type="http://schemas.openxmlformats.org/officeDocument/2006/relationships/image" Target="../media/image28.png"/><Relationship Id="rId17" Type="http://schemas.openxmlformats.org/officeDocument/2006/relationships/image" Target="../media/image41.png"/><Relationship Id="rId2" Type="http://schemas.openxmlformats.org/officeDocument/2006/relationships/notesSlide" Target="../notesSlides/notesSlide5.xml"/><Relationship Id="rId16" Type="http://schemas.openxmlformats.org/officeDocument/2006/relationships/image" Target="../media/image40.png"/><Relationship Id="rId20" Type="http://schemas.openxmlformats.org/officeDocument/2006/relationships/image" Target="../media/image44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30.png"/><Relationship Id="rId11" Type="http://schemas.openxmlformats.org/officeDocument/2006/relationships/image" Target="../media/image370.png"/><Relationship Id="rId5" Type="http://schemas.openxmlformats.org/officeDocument/2006/relationships/image" Target="../media/image38.png"/><Relationship Id="rId15" Type="http://schemas.openxmlformats.org/officeDocument/2006/relationships/image" Target="../media/image390.png"/><Relationship Id="rId23" Type="http://schemas.openxmlformats.org/officeDocument/2006/relationships/image" Target="../media/image47.png"/><Relationship Id="rId10" Type="http://schemas.openxmlformats.org/officeDocument/2006/relationships/image" Target="../media/image27.png"/><Relationship Id="rId19" Type="http://schemas.openxmlformats.org/officeDocument/2006/relationships/image" Target="../media/image43.png"/><Relationship Id="rId4" Type="http://schemas.openxmlformats.org/officeDocument/2006/relationships/image" Target="../media/image210.png"/><Relationship Id="rId9" Type="http://schemas.openxmlformats.org/officeDocument/2006/relationships/image" Target="../media/image26.png"/><Relationship Id="rId14" Type="http://schemas.openxmlformats.org/officeDocument/2006/relationships/image" Target="../media/image380.png"/><Relationship Id="rId22" Type="http://schemas.openxmlformats.org/officeDocument/2006/relationships/image" Target="../media/image46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13" Type="http://schemas.openxmlformats.org/officeDocument/2006/relationships/image" Target="../media/image50.png"/><Relationship Id="rId18" Type="http://schemas.openxmlformats.org/officeDocument/2006/relationships/image" Target="../media/image42.png"/><Relationship Id="rId3" Type="http://schemas.openxmlformats.org/officeDocument/2006/relationships/image" Target="../media/image48.png"/><Relationship Id="rId21" Type="http://schemas.openxmlformats.org/officeDocument/2006/relationships/image" Target="../media/image53.png"/><Relationship Id="rId7" Type="http://schemas.openxmlformats.org/officeDocument/2006/relationships/image" Target="../media/image24.png"/><Relationship Id="rId12" Type="http://schemas.openxmlformats.org/officeDocument/2006/relationships/image" Target="../media/image28.png"/><Relationship Id="rId17" Type="http://schemas.openxmlformats.org/officeDocument/2006/relationships/image" Target="../media/image41.png"/><Relationship Id="rId2" Type="http://schemas.openxmlformats.org/officeDocument/2006/relationships/notesSlide" Target="../notesSlides/notesSlide6.xml"/><Relationship Id="rId16" Type="http://schemas.openxmlformats.org/officeDocument/2006/relationships/image" Target="../media/image40.png"/><Relationship Id="rId20" Type="http://schemas.openxmlformats.org/officeDocument/2006/relationships/image" Target="../media/image52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30.png"/><Relationship Id="rId11" Type="http://schemas.openxmlformats.org/officeDocument/2006/relationships/image" Target="../media/image370.png"/><Relationship Id="rId5" Type="http://schemas.openxmlformats.org/officeDocument/2006/relationships/image" Target="../media/image49.png"/><Relationship Id="rId15" Type="http://schemas.openxmlformats.org/officeDocument/2006/relationships/image" Target="../media/image390.png"/><Relationship Id="rId10" Type="http://schemas.openxmlformats.org/officeDocument/2006/relationships/image" Target="../media/image27.png"/><Relationship Id="rId19" Type="http://schemas.openxmlformats.org/officeDocument/2006/relationships/image" Target="../media/image51.png"/><Relationship Id="rId4" Type="http://schemas.openxmlformats.org/officeDocument/2006/relationships/image" Target="../media/image210.png"/><Relationship Id="rId9" Type="http://schemas.openxmlformats.org/officeDocument/2006/relationships/image" Target="../media/image26.png"/><Relationship Id="rId14" Type="http://schemas.openxmlformats.org/officeDocument/2006/relationships/image" Target="../media/image380.png"/><Relationship Id="rId22" Type="http://schemas.openxmlformats.org/officeDocument/2006/relationships/image" Target="../media/image54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png"/><Relationship Id="rId13" Type="http://schemas.openxmlformats.org/officeDocument/2006/relationships/image" Target="../media/image65.png"/><Relationship Id="rId3" Type="http://schemas.openxmlformats.org/officeDocument/2006/relationships/image" Target="../media/image55.png"/><Relationship Id="rId7" Type="http://schemas.openxmlformats.org/officeDocument/2006/relationships/image" Target="../media/image59.png"/><Relationship Id="rId12" Type="http://schemas.openxmlformats.org/officeDocument/2006/relationships/image" Target="../media/image6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8.png"/><Relationship Id="rId11" Type="http://schemas.openxmlformats.org/officeDocument/2006/relationships/image" Target="../media/image63.png"/><Relationship Id="rId5" Type="http://schemas.openxmlformats.org/officeDocument/2006/relationships/image" Target="../media/image57.png"/><Relationship Id="rId10" Type="http://schemas.openxmlformats.org/officeDocument/2006/relationships/image" Target="../media/image62.png"/><Relationship Id="rId4" Type="http://schemas.openxmlformats.org/officeDocument/2006/relationships/image" Target="../media/image56.png"/><Relationship Id="rId9" Type="http://schemas.openxmlformats.org/officeDocument/2006/relationships/image" Target="../media/image61.png"/><Relationship Id="rId14" Type="http://schemas.openxmlformats.org/officeDocument/2006/relationships/image" Target="../media/image6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57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9.wmf"/><Relationship Id="rId5" Type="http://schemas.openxmlformats.org/officeDocument/2006/relationships/image" Target="../media/image68.png"/><Relationship Id="rId4" Type="http://schemas.openxmlformats.org/officeDocument/2006/relationships/image" Target="../media/image6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2" descr="Kho hình nền powerpoint đơn giản và đẹp nhất cho slide của bạ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4248338" y="713669"/>
            <a:ext cx="3762568" cy="1323439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r>
              <a:rPr lang="en-US" sz="80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TIẾT </a:t>
            </a:r>
            <a:r>
              <a:rPr lang="en-US" sz="80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14: </a:t>
            </a:r>
            <a:endParaRPr lang="en-US" sz="8000" b="1" dirty="0">
              <a:ln w="13462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pic>
        <p:nvPicPr>
          <p:cNvPr id="6" name="Picture 14" descr="dividers_85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8443403" y="3273034"/>
            <a:ext cx="6834188" cy="40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1" descr="dividers_85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483902" y="6471194"/>
            <a:ext cx="8686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2" descr="dividers_85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2420706" y="81951"/>
            <a:ext cx="9373251" cy="33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3" descr="dividers_85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-2890329" y="3300423"/>
            <a:ext cx="6748462" cy="50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2" descr="WhitecornerFlower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86836" y="4314956"/>
            <a:ext cx="2924461" cy="267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2" descr="WhitecornerFlower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901" y="-109815"/>
            <a:ext cx="2397126" cy="267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Rectangle 11"/>
          <p:cNvSpPr/>
          <p:nvPr/>
        </p:nvSpPr>
        <p:spPr>
          <a:xfrm>
            <a:off x="1801091" y="2338625"/>
            <a:ext cx="917170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en-US" sz="400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TẬP VỀ CÔNG SUẤT ĐIỆN VÀ ĐIỆN NĂNG SỬ DỤNG</a:t>
            </a:r>
            <a:endParaRPr lang="vi-VN" sz="400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0458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1308100" y="0"/>
            <a:ext cx="42672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vi-VN" sz="2800" b="1" dirty="0">
                <a:solidFill>
                  <a:srgbClr val="000066"/>
                </a:solidFill>
                <a:latin typeface="Times New Roman" panose="02020603050405020304" pitchFamily="18" charset="0"/>
              </a:rPr>
              <a:t>I. </a:t>
            </a:r>
            <a:r>
              <a:rPr lang="en-US" altLang="vi-VN" sz="2800" b="1" dirty="0" smtClean="0">
                <a:solidFill>
                  <a:srgbClr val="000066"/>
                </a:solidFill>
                <a:latin typeface="Times New Roman" panose="02020603050405020304" pitchFamily="18" charset="0"/>
              </a:rPr>
              <a:t>LÝ THUYẾT:</a:t>
            </a:r>
            <a:endParaRPr lang="en-US" altLang="vi-VN" sz="2800" b="1" dirty="0">
              <a:solidFill>
                <a:srgbClr val="000066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1303340" y="523220"/>
            <a:ext cx="2563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vi-VN" sz="24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1</a:t>
            </a:r>
            <a:r>
              <a:rPr lang="en-US" altLang="vi-VN" sz="2400" b="1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. Định </a:t>
            </a:r>
            <a:r>
              <a:rPr lang="en-US" altLang="vi-VN" sz="24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luật ôm.</a:t>
            </a: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1303340" y="1063621"/>
            <a:ext cx="1019016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vi-VN" sz="24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2. Định luật Ôm cho đoạn mạch gồm hai điện trở mắc </a:t>
            </a:r>
            <a:r>
              <a:rPr lang="en-US" altLang="vi-VN" sz="2400" b="1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nt </a:t>
            </a:r>
            <a:r>
              <a:rPr lang="en-US" altLang="vi-VN" sz="24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và mắc </a:t>
            </a:r>
            <a:r>
              <a:rPr lang="en-US" altLang="vi-VN" sz="2400" b="1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//:</a:t>
            </a:r>
            <a:endParaRPr lang="en-US" altLang="vi-VN" sz="2400" b="1" dirty="0">
              <a:solidFill>
                <a:srgbClr val="0000CC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19" name="Bảng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1619563"/>
              </p:ext>
            </p:extLst>
          </p:nvPr>
        </p:nvGraphicFramePr>
        <p:xfrm>
          <a:off x="1626387" y="1459616"/>
          <a:ext cx="9265848" cy="30970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656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193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808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30087">
                <a:tc>
                  <a:txBody>
                    <a:bodyPr/>
                    <a:lstStyle/>
                    <a:p>
                      <a:endParaRPr lang="vi-VN" sz="2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solidFill>
                            <a:schemeClr val="tx1"/>
                          </a:solidFill>
                          <a:latin typeface="+mj-lt"/>
                        </a:rPr>
                        <a:t>Đoạn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chemeClr val="tx1"/>
                          </a:solidFill>
                          <a:latin typeface="+mj-lt"/>
                        </a:rPr>
                        <a:t>mạch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+mj-lt"/>
                        </a:rPr>
                        <a:t>nối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+mj-lt"/>
                        </a:rPr>
                        <a:t>tiếp</a:t>
                      </a:r>
                      <a:endParaRPr lang="vi-VN" sz="24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err="1" smtClean="0">
                          <a:solidFill>
                            <a:schemeClr val="tx1"/>
                          </a:solidFill>
                          <a:latin typeface="+mj-lt"/>
                        </a:rPr>
                        <a:t>Đoạn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chemeClr val="tx1"/>
                          </a:solidFill>
                          <a:latin typeface="+mj-lt"/>
                        </a:rPr>
                        <a:t>mạch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song </a:t>
                      </a:r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+mj-lt"/>
                        </a:rPr>
                        <a:t>song</a:t>
                      </a:r>
                      <a:endParaRPr lang="vi-VN" sz="24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3826">
                <a:tc>
                  <a:txBody>
                    <a:bodyPr/>
                    <a:lstStyle/>
                    <a:p>
                      <a:r>
                        <a:rPr lang="en-US" sz="2400" b="1" dirty="0" err="1" smtClean="0">
                          <a:latin typeface="+mj-lt"/>
                        </a:rPr>
                        <a:t>Cường</a:t>
                      </a:r>
                      <a:r>
                        <a:rPr lang="en-US" sz="2400" b="1" dirty="0" smtClean="0">
                          <a:latin typeface="+mj-lt"/>
                        </a:rPr>
                        <a:t> </a:t>
                      </a:r>
                      <a:r>
                        <a:rPr lang="en-US" sz="2400" b="1" dirty="0" err="1" smtClean="0">
                          <a:latin typeface="+mj-lt"/>
                        </a:rPr>
                        <a:t>độ</a:t>
                      </a:r>
                      <a:r>
                        <a:rPr lang="en-US" sz="2400" b="1" baseline="0" dirty="0" smtClean="0">
                          <a:latin typeface="+mj-lt"/>
                        </a:rPr>
                        <a:t> </a:t>
                      </a:r>
                      <a:r>
                        <a:rPr lang="en-US" sz="2400" b="1" baseline="0" dirty="0" err="1" smtClean="0">
                          <a:latin typeface="+mj-lt"/>
                        </a:rPr>
                        <a:t>dòng</a:t>
                      </a:r>
                      <a:r>
                        <a:rPr lang="en-US" sz="2400" b="1" baseline="0" dirty="0" smtClean="0">
                          <a:latin typeface="+mj-lt"/>
                        </a:rPr>
                        <a:t> </a:t>
                      </a:r>
                      <a:r>
                        <a:rPr lang="en-US" sz="2400" b="1" baseline="0" dirty="0" err="1" smtClean="0">
                          <a:latin typeface="+mj-lt"/>
                        </a:rPr>
                        <a:t>điện</a:t>
                      </a:r>
                      <a:endParaRPr lang="vi-VN" sz="2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sz="2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vi-VN" sz="2400" b="1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407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err="1" smtClean="0">
                          <a:latin typeface="+mj-lt"/>
                        </a:rPr>
                        <a:t>Hiệu</a:t>
                      </a:r>
                      <a:r>
                        <a:rPr lang="en-US" sz="2400" b="1" dirty="0" smtClean="0">
                          <a:latin typeface="+mj-lt"/>
                        </a:rPr>
                        <a:t> </a:t>
                      </a:r>
                      <a:r>
                        <a:rPr lang="en-US" sz="2400" b="1" dirty="0" err="1" smtClean="0">
                          <a:latin typeface="+mj-lt"/>
                        </a:rPr>
                        <a:t>điện</a:t>
                      </a:r>
                      <a:r>
                        <a:rPr lang="en-US" sz="2400" b="1" baseline="0" dirty="0" smtClean="0">
                          <a:latin typeface="+mj-lt"/>
                        </a:rPr>
                        <a:t> </a:t>
                      </a:r>
                      <a:r>
                        <a:rPr lang="en-US" sz="2400" b="1" baseline="0" dirty="0" err="1" smtClean="0">
                          <a:latin typeface="+mj-lt"/>
                        </a:rPr>
                        <a:t>thế</a:t>
                      </a:r>
                      <a:endParaRPr lang="vi-VN" sz="2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vi-VN" sz="2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sz="240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2224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err="1" smtClean="0">
                          <a:latin typeface="+mj-lt"/>
                        </a:rPr>
                        <a:t>Điện</a:t>
                      </a:r>
                      <a:r>
                        <a:rPr lang="en-US" sz="2400" b="1" dirty="0" smtClean="0">
                          <a:latin typeface="+mj-lt"/>
                        </a:rPr>
                        <a:t> </a:t>
                      </a:r>
                      <a:r>
                        <a:rPr lang="en-US" sz="2400" b="1" dirty="0" err="1" smtClean="0">
                          <a:latin typeface="+mj-lt"/>
                        </a:rPr>
                        <a:t>trở</a:t>
                      </a:r>
                      <a:endParaRPr lang="en-US" sz="2400" b="1" dirty="0" smtClean="0">
                        <a:latin typeface="+mj-lt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vi-VN" sz="2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vi-VN" sz="2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vi-VN" sz="2400" b="1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97986"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Mối</a:t>
                      </a:r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quan</a:t>
                      </a:r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hệ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giưa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U (I) </a:t>
                      </a:r>
                      <a:r>
                        <a:rPr lang="en-US" sz="24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R</a:t>
                      </a:r>
                      <a:endParaRPr lang="en-US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sz="2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sz="240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0" name="Hình chữ nhật 2"/>
              <p:cNvSpPr/>
              <p:nvPr/>
            </p:nvSpPr>
            <p:spPr>
              <a:xfrm>
                <a:off x="4328898" y="1990109"/>
                <a:ext cx="2699585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vi-VN" sz="2400" b="1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𝑰</m:t>
                        </m:r>
                        <m:r>
                          <a:rPr lang="en-US" sz="2400" b="1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sz="2400" b="1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</a:rPr>
                          <m:t>=</m:t>
                        </m:r>
                        <m:r>
                          <m:rPr>
                            <m:nor/>
                          </m:rPr>
                          <a:rPr lang="en-US" sz="2400" b="1" i="0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</a:rPr>
                          <m:t> </m:t>
                        </m:r>
                        <m:r>
                          <a:rPr lang="en-US" sz="2400" b="1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𝑰</m:t>
                        </m:r>
                      </m:e>
                      <m:sub>
                        <m:r>
                          <a:rPr lang="en-US" sz="2400" b="1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2400" b="1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 =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𝑰</m:t>
                        </m:r>
                      </m:e>
                      <m:sub>
                        <m:r>
                          <a:rPr lang="en-US" sz="2400" b="1" i="1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2400" b="1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 = … =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𝑰</m:t>
                        </m:r>
                      </m:e>
                      <m:sub>
                        <m:r>
                          <a:rPr lang="en-US" sz="2400" b="1" i="1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</m:sub>
                    </m:sSub>
                  </m:oMath>
                </a14:m>
                <a:endParaRPr lang="vi-VN" sz="2400" b="1" dirty="0">
                  <a:solidFill>
                    <a:schemeClr val="accent6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0" name="Hình chữ nhật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28898" y="1990109"/>
                <a:ext cx="2699585" cy="461665"/>
              </a:xfrm>
              <a:prstGeom prst="rect">
                <a:avLst/>
              </a:prstGeom>
              <a:blipFill>
                <a:blip r:embed="rId3"/>
                <a:stretch>
                  <a:fillRect l="-451" t="-10526" b="-28947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Hình chữ nhật 3"/>
              <p:cNvSpPr/>
              <p:nvPr/>
            </p:nvSpPr>
            <p:spPr>
              <a:xfrm>
                <a:off x="7761268" y="1986225"/>
                <a:ext cx="269798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vi-VN" sz="2400" b="1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𝑰</m:t>
                        </m:r>
                        <m:r>
                          <a:rPr lang="en-US" sz="2400" b="1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sz="2400" b="1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</a:rPr>
                          <m:t>=</m:t>
                        </m:r>
                        <m:r>
                          <a:rPr lang="en-US" sz="2400" b="1" i="1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400" b="1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𝑰</m:t>
                        </m:r>
                      </m:e>
                      <m:sub>
                        <m:r>
                          <a:rPr lang="en-US" sz="2400" b="1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2400" b="1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 +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𝑰</m:t>
                        </m:r>
                      </m:e>
                      <m:sub>
                        <m:r>
                          <a:rPr lang="en-US" sz="2400" b="1" i="1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2400" b="1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 + … +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𝑰</m:t>
                        </m:r>
                      </m:e>
                      <m:sub>
                        <m:r>
                          <a:rPr lang="en-US" sz="2400" b="1" i="1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</m:sub>
                    </m:sSub>
                  </m:oMath>
                </a14:m>
                <a:endParaRPr lang="vi-VN" sz="2400" dirty="0">
                  <a:solidFill>
                    <a:schemeClr val="accent6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1" name="Hình chữ nhật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61268" y="1986225"/>
                <a:ext cx="2697983" cy="461665"/>
              </a:xfrm>
              <a:prstGeom prst="rect">
                <a:avLst/>
              </a:prstGeom>
              <a:blipFill>
                <a:blip r:embed="rId4"/>
                <a:stretch>
                  <a:fillRect l="-451" t="-10526" b="-28947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Hình chữ nhật 4"/>
              <p:cNvSpPr/>
              <p:nvPr/>
            </p:nvSpPr>
            <p:spPr>
              <a:xfrm>
                <a:off x="4283474" y="2419670"/>
                <a:ext cx="2989729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vi-VN" sz="24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𝑼</m:t>
                        </m:r>
                        <m:r>
                          <m:rPr>
                            <m:nor/>
                          </m:rPr>
                          <a:rPr lang="en-US" sz="2400" b="1" dirty="0">
                            <a:solidFill>
                              <a:srgbClr val="00B050"/>
                            </a:solidFill>
                          </a:rPr>
                          <m:t>=</m:t>
                        </m:r>
                        <m:r>
                          <a:rPr lang="en-US" sz="2400" b="1" i="1" dirty="0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400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𝑼</m:t>
                        </m:r>
                      </m:e>
                      <m:sub>
                        <m:r>
                          <a:rPr lang="en-US" sz="2400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2400" b="1" dirty="0">
                    <a:solidFill>
                      <a:srgbClr val="00B050"/>
                    </a:solidFill>
                  </a:rPr>
                  <a:t> +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dirty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dirty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𝑼</m:t>
                        </m:r>
                      </m:e>
                      <m:sub>
                        <m:r>
                          <a:rPr lang="en-US" sz="2400" b="1" i="1" dirty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2400" b="1" dirty="0">
                    <a:solidFill>
                      <a:srgbClr val="00B050"/>
                    </a:solidFill>
                  </a:rPr>
                  <a:t> + … +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dirty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dirty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𝑼</m:t>
                        </m:r>
                      </m:e>
                      <m:sub>
                        <m:r>
                          <a:rPr lang="en-US" sz="2400" b="1" i="1" dirty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</m:sub>
                    </m:sSub>
                  </m:oMath>
                </a14:m>
                <a:endParaRPr lang="vi-VN" sz="2400" b="1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22" name="Hình chữ nhật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83474" y="2419670"/>
                <a:ext cx="2989729" cy="461665"/>
              </a:xfrm>
              <a:prstGeom prst="rect">
                <a:avLst/>
              </a:prstGeom>
              <a:blipFill>
                <a:blip r:embed="rId5"/>
                <a:stretch>
                  <a:fillRect l="-612" t="-10526" b="-28947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Hình chữ nhật 5"/>
              <p:cNvSpPr/>
              <p:nvPr/>
            </p:nvSpPr>
            <p:spPr>
              <a:xfrm>
                <a:off x="7721926" y="2501719"/>
                <a:ext cx="3058658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vi-VN" sz="24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𝑼</m:t>
                        </m:r>
                        <m:r>
                          <a:rPr lang="en-US" sz="24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sz="2400" b="1" dirty="0" smtClean="0">
                            <a:solidFill>
                              <a:srgbClr val="00B050"/>
                            </a:solidFill>
                          </a:rPr>
                          <m:t>=</m:t>
                        </m:r>
                        <m:r>
                          <m:rPr>
                            <m:nor/>
                          </m:rPr>
                          <a:rPr lang="en-US" sz="2400" b="1" i="0" dirty="0" smtClean="0">
                            <a:solidFill>
                              <a:srgbClr val="00B050"/>
                            </a:solidFill>
                          </a:rPr>
                          <m:t> </m:t>
                        </m:r>
                        <m:r>
                          <a:rPr lang="en-US" sz="24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𝑼</m:t>
                        </m:r>
                      </m:e>
                      <m:sub>
                        <m:r>
                          <a:rPr lang="en-US" sz="24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2400" b="1" dirty="0" smtClean="0">
                    <a:solidFill>
                      <a:srgbClr val="00B050"/>
                    </a:solidFill>
                  </a:rPr>
                  <a:t> =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dirty="0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dirty="0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𝑼</m:t>
                        </m:r>
                      </m:e>
                      <m:sub>
                        <m:r>
                          <a:rPr lang="en-US" sz="2400" b="1" i="1" dirty="0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2400" b="1" dirty="0" smtClean="0">
                    <a:solidFill>
                      <a:srgbClr val="00B050"/>
                    </a:solidFill>
                  </a:rPr>
                  <a:t> = … =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dirty="0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dirty="0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𝑼</m:t>
                        </m:r>
                      </m:e>
                      <m:sub>
                        <m:r>
                          <a:rPr lang="en-US" sz="2400" b="1" i="1" dirty="0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</m:sub>
                    </m:sSub>
                  </m:oMath>
                </a14:m>
                <a:endParaRPr lang="vi-VN" sz="2400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23" name="Hình chữ nhật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21926" y="2501719"/>
                <a:ext cx="3058658" cy="461665"/>
              </a:xfrm>
              <a:prstGeom prst="rect">
                <a:avLst/>
              </a:prstGeom>
              <a:blipFill>
                <a:blip r:embed="rId6"/>
                <a:stretch>
                  <a:fillRect l="-599" t="-10526" b="-28947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Hình chữ nhật 6"/>
              <p:cNvSpPr/>
              <p:nvPr/>
            </p:nvSpPr>
            <p:spPr>
              <a:xfrm>
                <a:off x="4328898" y="2930549"/>
                <a:ext cx="3005759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vi-VN" sz="2400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𝑹</m:t>
                        </m:r>
                        <m:r>
                          <m:rPr>
                            <m:nor/>
                          </m:rPr>
                          <a:rPr lang="en-US" sz="2400" b="1" dirty="0">
                            <a:solidFill>
                              <a:schemeClr val="accent2">
                                <a:lumMod val="75000"/>
                              </a:schemeClr>
                            </a:solidFill>
                          </a:rPr>
                          <m:t>=</m:t>
                        </m:r>
                        <m:r>
                          <a:rPr lang="en-US" sz="2400" b="1" i="1" dirty="0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400" b="1" i="1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𝑹</m:t>
                        </m:r>
                      </m:e>
                      <m:sub>
                        <m:r>
                          <a:rPr lang="en-US" sz="2400" b="1" i="1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2400" dirty="0">
                    <a:solidFill>
                      <a:schemeClr val="accent2">
                        <a:lumMod val="75000"/>
                      </a:schemeClr>
                    </a:solidFill>
                  </a:rPr>
                  <a:t> +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dirty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dirty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𝑹</m:t>
                        </m:r>
                      </m:e>
                      <m:sub>
                        <m:r>
                          <a:rPr lang="en-US" sz="2400" b="1" i="1" dirty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2400" dirty="0" smtClean="0">
                    <a:solidFill>
                      <a:schemeClr val="accent2">
                        <a:lumMod val="75000"/>
                      </a:schemeClr>
                    </a:solidFill>
                  </a:rPr>
                  <a:t> + … +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dirty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dirty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𝑹</m:t>
                        </m:r>
                      </m:e>
                      <m:sub>
                        <m:r>
                          <a:rPr lang="en-US" sz="2400" b="1" i="1" dirty="0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</m:sub>
                    </m:sSub>
                  </m:oMath>
                </a14:m>
                <a:endParaRPr lang="vi-VN" sz="2400" dirty="0">
                  <a:solidFill>
                    <a:schemeClr val="accent2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4" name="Hình chữ nhật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28898" y="2930549"/>
                <a:ext cx="3005759" cy="461665"/>
              </a:xfrm>
              <a:prstGeom prst="rect">
                <a:avLst/>
              </a:prstGeom>
              <a:blipFill>
                <a:blip r:embed="rId7"/>
                <a:stretch>
                  <a:fillRect l="-406" t="-10667" b="-30667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Hình chữ nhật 7"/>
              <p:cNvSpPr/>
              <p:nvPr/>
            </p:nvSpPr>
            <p:spPr>
              <a:xfrm>
                <a:off x="7703476" y="2943778"/>
                <a:ext cx="2568973" cy="67127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vi-VN" sz="2400" b="1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2400" b="1" i="1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𝑹</m:t>
                        </m:r>
                      </m:den>
                    </m:f>
                  </m:oMath>
                </a14:m>
                <a:r>
                  <a:rPr lang="en-US" sz="2400" b="1" dirty="0">
                    <a:solidFill>
                      <a:schemeClr val="accent2">
                        <a:lumMod val="75000"/>
                      </a:schemeClr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sSub>
                          <m:sSubPr>
                            <m:ctrlPr>
                              <a:rPr lang="en-US" sz="2400" b="1" i="1">
                                <a:solidFill>
                                  <a:schemeClr val="accent2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>
                                <a:solidFill>
                                  <a:schemeClr val="accent2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sz="2400" b="1" i="1">
                                <a:solidFill>
                                  <a:schemeClr val="accent2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2400" b="1" dirty="0">
                    <a:solidFill>
                      <a:schemeClr val="accent2">
                        <a:lumMod val="75000"/>
                      </a:schemeClr>
                    </a:solidFill>
                  </a:rPr>
                  <a:t> </a:t>
                </a:r>
                <a:r>
                  <a:rPr lang="en-US" sz="2400" b="1" dirty="0" smtClean="0">
                    <a:solidFill>
                      <a:schemeClr val="accent2">
                        <a:lumMod val="75000"/>
                      </a:schemeClr>
                    </a:solidFill>
                  </a:rPr>
                  <a:t>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sSub>
                          <m:sSubPr>
                            <m:ctrlPr>
                              <a:rPr lang="en-US" sz="2400" b="1" i="1">
                                <a:solidFill>
                                  <a:schemeClr val="accent2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>
                                <a:solidFill>
                                  <a:schemeClr val="accent2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sz="2400" b="1" i="1">
                                <a:solidFill>
                                  <a:schemeClr val="accent2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2400" b="1" dirty="0">
                    <a:solidFill>
                      <a:schemeClr val="accent2">
                        <a:lumMod val="75000"/>
                      </a:schemeClr>
                    </a:solidFill>
                  </a:rPr>
                  <a:t> +… </a:t>
                </a:r>
                <a:r>
                  <a:rPr lang="en-US" sz="2400" b="1" dirty="0" smtClean="0">
                    <a:solidFill>
                      <a:schemeClr val="accent2">
                        <a:lumMod val="75000"/>
                      </a:schemeClr>
                    </a:solidFill>
                  </a:rPr>
                  <a:t>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sSub>
                          <m:sSubPr>
                            <m:ctrlPr>
                              <a:rPr lang="en-US" sz="2400" b="1" i="1">
                                <a:solidFill>
                                  <a:schemeClr val="accent2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>
                                <a:solidFill>
                                  <a:schemeClr val="accent2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sz="2400" b="1" i="1">
                                <a:solidFill>
                                  <a:schemeClr val="accent2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𝒏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2400" b="1" dirty="0">
                    <a:solidFill>
                      <a:schemeClr val="accent2">
                        <a:lumMod val="75000"/>
                      </a:schemeClr>
                    </a:solidFill>
                  </a:rPr>
                  <a:t> </a:t>
                </a:r>
                <a:endParaRPr lang="vi-VN" sz="2400" b="1" dirty="0">
                  <a:solidFill>
                    <a:schemeClr val="accent2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5" name="Hình chữ nhật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03476" y="2943778"/>
                <a:ext cx="2568973" cy="671274"/>
              </a:xfrm>
              <a:prstGeom prst="rect">
                <a:avLst/>
              </a:prstGeom>
              <a:blipFill>
                <a:blip r:embed="rId8"/>
                <a:stretch>
                  <a:fillRect b="-1818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Hình chữ nhật 8"/>
              <p:cNvSpPr/>
              <p:nvPr/>
            </p:nvSpPr>
            <p:spPr>
              <a:xfrm>
                <a:off x="4421663" y="3744954"/>
                <a:ext cx="1035220" cy="66806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400" b="1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𝑼</m:t>
                            </m:r>
                          </m:e>
                          <m:sub>
                            <m:r>
                              <a:rPr lang="en-US" sz="2400" b="1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400" b="1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𝑼</m:t>
                            </m:r>
                          </m:e>
                          <m:sub>
                            <m:r>
                              <a:rPr lang="en-US" sz="2400" b="1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2400" b="1" dirty="0" smtClean="0">
                    <a:solidFill>
                      <a:schemeClr val="accent1">
                        <a:lumMod val="50000"/>
                      </a:schemeClr>
                    </a:solidFill>
                  </a:rPr>
                  <a:t> =</a:t>
                </a:r>
                <a14:m>
                  <m:oMath xmlns:m="http://schemas.openxmlformats.org/officeDocument/2006/math">
                    <m:r>
                      <a:rPr lang="en-US" sz="2400" b="1" i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en-US" sz="24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400" b="1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sz="2400" b="1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400" b="1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sz="2400" b="1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den>
                    </m:f>
                  </m:oMath>
                </a14:m>
                <a:endParaRPr lang="vi-VN" sz="2400" dirty="0">
                  <a:solidFill>
                    <a:schemeClr val="accent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6" name="Hình chữ nhật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1663" y="3744954"/>
                <a:ext cx="1035220" cy="668068"/>
              </a:xfrm>
              <a:prstGeom prst="rect">
                <a:avLst/>
              </a:prstGeom>
              <a:blipFill>
                <a:blip r:embed="rId9"/>
                <a:stretch>
                  <a:fillRect b="-1818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Hình chữ nhật 9"/>
              <p:cNvSpPr/>
              <p:nvPr/>
            </p:nvSpPr>
            <p:spPr>
              <a:xfrm>
                <a:off x="7767510" y="3744954"/>
                <a:ext cx="969496" cy="66806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400" b="1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𝑰</m:t>
                            </m:r>
                          </m:e>
                          <m:sub>
                            <m:r>
                              <a:rPr lang="en-US" sz="2400" b="1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400" b="1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𝑰</m:t>
                            </m:r>
                          </m:e>
                          <m:sub>
                            <m:r>
                              <a:rPr lang="en-US" sz="2400" b="1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2400" b="1" dirty="0" smtClean="0">
                    <a:solidFill>
                      <a:schemeClr val="accent1">
                        <a:lumMod val="50000"/>
                      </a:schemeClr>
                    </a:solidFill>
                  </a:rPr>
                  <a:t> =</a:t>
                </a:r>
                <a14:m>
                  <m:oMath xmlns:m="http://schemas.openxmlformats.org/officeDocument/2006/math">
                    <m:r>
                      <a:rPr lang="en-US" sz="2400" b="1" i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en-US" sz="24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400" b="1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sz="2400" b="1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400" b="1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sz="2400" b="1" i="1" smtClean="0">
                                <a:solidFill>
                                  <a:schemeClr val="accent1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den>
                    </m:f>
                  </m:oMath>
                </a14:m>
                <a:endParaRPr lang="vi-VN" sz="2400" dirty="0">
                  <a:solidFill>
                    <a:schemeClr val="accent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7" name="Hình chữ nhật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67510" y="3744954"/>
                <a:ext cx="969496" cy="668068"/>
              </a:xfrm>
              <a:prstGeom prst="rect">
                <a:avLst/>
              </a:prstGeom>
              <a:blipFill>
                <a:blip r:embed="rId10"/>
                <a:stretch>
                  <a:fillRect b="-1818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Text Box 46"/>
          <p:cNvSpPr txBox="1">
            <a:spLocks noChangeArrowheads="1"/>
          </p:cNvSpPr>
          <p:nvPr/>
        </p:nvSpPr>
        <p:spPr bwMode="auto">
          <a:xfrm>
            <a:off x="1265240" y="4613367"/>
            <a:ext cx="717217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vi-VN" sz="24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3. Công thức tính điện </a:t>
            </a:r>
            <a:r>
              <a:rPr lang="en-US" altLang="vi-VN" sz="2400" b="1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trở dây dẫn:</a:t>
            </a:r>
            <a:endParaRPr lang="en-US" altLang="vi-VN" sz="2400" b="1" dirty="0">
              <a:solidFill>
                <a:srgbClr val="0000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17" name="Text Box 46"/>
          <p:cNvSpPr txBox="1">
            <a:spLocks noChangeArrowheads="1"/>
          </p:cNvSpPr>
          <p:nvPr/>
        </p:nvSpPr>
        <p:spPr bwMode="auto">
          <a:xfrm>
            <a:off x="1265240" y="5333798"/>
            <a:ext cx="272486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vi-VN" sz="2400" b="1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4. </a:t>
            </a:r>
            <a:r>
              <a:rPr lang="en-US" altLang="vi-VN" sz="24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Công </a:t>
            </a:r>
            <a:r>
              <a:rPr lang="en-US" altLang="vi-VN" sz="2400" b="1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suất điện:</a:t>
            </a:r>
            <a:endParaRPr lang="en-US" altLang="vi-VN" sz="2400" b="1" dirty="0">
              <a:solidFill>
                <a:srgbClr val="0000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797835" y="5305013"/>
            <a:ext cx="105349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altLang="vi-VN" sz="2400" b="1" dirty="0" smtClean="0">
                <a:solidFill>
                  <a:srgbClr val="7030A0"/>
                </a:solidFill>
                <a:latin typeface=".VnCommercial ScriptH" panose="020B7200000000000000" pitchFamily="34" charset="0"/>
              </a:rPr>
              <a:t>P </a:t>
            </a:r>
            <a:r>
              <a:rPr lang="de-DE" altLang="vi-VN" sz="2400" b="1" dirty="0">
                <a:solidFill>
                  <a:srgbClr val="7030A0"/>
                </a:solidFill>
                <a:latin typeface="Arial" panose="020B0604020202020204" pitchFamily="34" charset="0"/>
              </a:rPr>
              <a:t>= U.I</a:t>
            </a:r>
            <a:endParaRPr lang="vi-VN" sz="2400" b="1" dirty="0">
              <a:solidFill>
                <a:srgbClr val="7030A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761451" y="5288468"/>
            <a:ext cx="91723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vi-VN" sz="2400" b="1" dirty="0">
                <a:solidFill>
                  <a:srgbClr val="7030A0"/>
                </a:solidFill>
              </a:rPr>
              <a:t>= </a:t>
            </a:r>
            <a:r>
              <a:rPr lang="en-US" altLang="vi-VN" sz="2400" b="1" dirty="0" smtClean="0">
                <a:solidFill>
                  <a:srgbClr val="7030A0"/>
                </a:solidFill>
                <a:cs typeface="Times New Roman" panose="02020603050405020304" pitchFamily="18" charset="0"/>
              </a:rPr>
              <a:t>I</a:t>
            </a:r>
            <a:r>
              <a:rPr lang="en-US" altLang="vi-VN" sz="2400" b="1" baseline="30000" dirty="0" smtClean="0">
                <a:solidFill>
                  <a:srgbClr val="7030A0"/>
                </a:solidFill>
              </a:rPr>
              <a:t>2</a:t>
            </a:r>
            <a:r>
              <a:rPr lang="en-US" altLang="vi-VN" sz="2400" b="1" dirty="0" smtClean="0">
                <a:solidFill>
                  <a:srgbClr val="7030A0"/>
                </a:solidFill>
              </a:rPr>
              <a:t>.R </a:t>
            </a:r>
            <a:endParaRPr lang="vi-VN" sz="2400" b="1" dirty="0">
              <a:solidFill>
                <a:srgbClr val="7030A0"/>
              </a:solidFill>
            </a:endParaRPr>
          </a:p>
        </p:txBody>
      </p:sp>
      <p:sp>
        <p:nvSpPr>
          <p:cNvPr id="32" name="Text Box 46"/>
          <p:cNvSpPr txBox="1">
            <a:spLocks noChangeArrowheads="1"/>
          </p:cNvSpPr>
          <p:nvPr/>
        </p:nvSpPr>
        <p:spPr bwMode="auto">
          <a:xfrm>
            <a:off x="1231687" y="5944155"/>
            <a:ext cx="516673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vi-VN" sz="2400" b="1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5. Điện </a:t>
            </a:r>
            <a:r>
              <a:rPr lang="en-US" altLang="vi-VN" sz="2400" b="1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năng, </a:t>
            </a:r>
            <a:r>
              <a:rPr lang="en-US" altLang="vi-VN" sz="2400" b="1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công của dòng điện:</a:t>
            </a:r>
            <a:endParaRPr lang="en-US" altLang="vi-VN" sz="2400" b="1" dirty="0">
              <a:solidFill>
                <a:srgbClr val="0000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778338" y="5930508"/>
            <a:ext cx="113736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vi-VN" sz="2400" b="1" dirty="0">
                <a:solidFill>
                  <a:srgbClr val="C00000"/>
                </a:solidFill>
              </a:rPr>
              <a:t>A = </a:t>
            </a:r>
            <a:r>
              <a:rPr lang="en-US" altLang="vi-VN" sz="2400" b="1" dirty="0">
                <a:solidFill>
                  <a:srgbClr val="C00000"/>
                </a:solidFill>
                <a:latin typeface="VNI-Script" pitchFamily="2" charset="0"/>
              </a:rPr>
              <a:t>P</a:t>
            </a:r>
            <a:r>
              <a:rPr lang="en-US" altLang="vi-VN" sz="2400" b="1" dirty="0" smtClean="0">
                <a:solidFill>
                  <a:srgbClr val="C00000"/>
                </a:solidFill>
              </a:rPr>
              <a:t>.</a:t>
            </a:r>
            <a:r>
              <a:rPr lang="en-US" altLang="vi-VN" sz="2400" b="1" dirty="0">
                <a:solidFill>
                  <a:srgbClr val="C00000"/>
                </a:solidFill>
              </a:rPr>
              <a:t>t </a:t>
            </a:r>
            <a:endParaRPr lang="en-US" altLang="vi-VN" sz="2400" b="1" dirty="0">
              <a:solidFill>
                <a:srgbClr val="C00000"/>
              </a:solidFill>
              <a:latin typeface=".VnTime" panose="020B7200000000000000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763078" y="5916861"/>
            <a:ext cx="81785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vi-VN" sz="2400" b="1" dirty="0">
                <a:solidFill>
                  <a:srgbClr val="C00000"/>
                </a:solidFill>
                <a:latin typeface=".VnTime" panose="020B7200000000000000" pitchFamily="34" charset="0"/>
              </a:rPr>
              <a:t>=</a:t>
            </a:r>
            <a:r>
              <a:rPr lang="en-US" altLang="vi-VN" sz="2400" b="1" dirty="0">
                <a:solidFill>
                  <a:srgbClr val="C00000"/>
                </a:solidFill>
              </a:rPr>
              <a:t> UIt</a:t>
            </a:r>
            <a:endParaRPr lang="en-US" altLang="vi-VN" sz="2400" b="1" dirty="0">
              <a:solidFill>
                <a:srgbClr val="C00000"/>
              </a:solidFill>
              <a:latin typeface=".VnTime" panose="020B7200000000000000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508567" y="5903214"/>
            <a:ext cx="110036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vi-VN" sz="2400" b="1" dirty="0" smtClean="0">
                <a:solidFill>
                  <a:srgbClr val="C00000"/>
                </a:solidFill>
                <a:cs typeface="Times New Roman" panose="02020603050405020304" pitchFamily="18" charset="0"/>
              </a:rPr>
              <a:t>= I</a:t>
            </a:r>
            <a:r>
              <a:rPr lang="en-US" altLang="vi-VN" sz="2400" b="1" baseline="30000" dirty="0" smtClean="0">
                <a:solidFill>
                  <a:srgbClr val="C00000"/>
                </a:solidFill>
              </a:rPr>
              <a:t>2</a:t>
            </a:r>
            <a:r>
              <a:rPr lang="en-US" altLang="vi-VN" sz="2400" b="1" dirty="0" smtClean="0">
                <a:solidFill>
                  <a:srgbClr val="C00000"/>
                </a:solidFill>
              </a:rPr>
              <a:t>.R.t </a:t>
            </a:r>
            <a:endParaRPr lang="vi-VN" sz="2400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8537431" y="5703292"/>
                <a:ext cx="793487" cy="67928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vi-VN" sz="2400" b="1" dirty="0" smtClean="0">
                    <a:solidFill>
                      <a:srgbClr val="C00000"/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vi-VN" sz="2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altLang="vi-VN" sz="2400" b="1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vi-VN" sz="2400" b="1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𝑼</m:t>
                            </m:r>
                          </m:e>
                          <m:sup>
                            <m:r>
                              <a:rPr lang="en-US" altLang="vi-VN" sz="2400" b="1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r>
                          <a:rPr lang="en-US" altLang="vi-VN" sz="2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𝑹</m:t>
                        </m:r>
                      </m:den>
                    </m:f>
                  </m:oMath>
                </a14:m>
                <a:r>
                  <a:rPr lang="en-US" sz="2400" dirty="0" smtClean="0">
                    <a:solidFill>
                      <a:srgbClr val="C00000"/>
                    </a:solidFill>
                  </a:rPr>
                  <a:t>t</a:t>
                </a:r>
                <a:endParaRPr lang="vi-VN" sz="240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37431" y="5703292"/>
                <a:ext cx="793487" cy="679289"/>
              </a:xfrm>
              <a:prstGeom prst="rect">
                <a:avLst/>
              </a:prstGeom>
              <a:blipFill>
                <a:blip r:embed="rId11"/>
                <a:stretch>
                  <a:fillRect l="-11450" r="-10687" b="-9009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/>
              <p:cNvSpPr/>
              <p:nvPr/>
            </p:nvSpPr>
            <p:spPr>
              <a:xfrm>
                <a:off x="5589804" y="5136218"/>
                <a:ext cx="690895" cy="67928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vi-VN" sz="2400" b="1" dirty="0" smtClean="0">
                    <a:solidFill>
                      <a:srgbClr val="7030A0"/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vi-VN" sz="2400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altLang="vi-VN" sz="24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vi-VN" sz="24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𝑼</m:t>
                            </m:r>
                          </m:e>
                          <m:sup>
                            <m:r>
                              <a:rPr lang="en-US" altLang="vi-VN" sz="24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r>
                          <a:rPr lang="en-US" altLang="vi-VN" sz="2400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𝑹</m:t>
                        </m:r>
                      </m:den>
                    </m:f>
                  </m:oMath>
                </a14:m>
                <a:endParaRPr lang="vi-VN" sz="2400" b="1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89804" y="5136218"/>
                <a:ext cx="690895" cy="679289"/>
              </a:xfrm>
              <a:prstGeom prst="rect">
                <a:avLst/>
              </a:prstGeom>
              <a:blipFill>
                <a:blip r:embed="rId12"/>
                <a:stretch>
                  <a:fillRect l="-14159" b="-9009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/>
              <p:cNvSpPr/>
              <p:nvPr/>
            </p:nvSpPr>
            <p:spPr>
              <a:xfrm>
                <a:off x="3629273" y="448218"/>
                <a:ext cx="721672" cy="6222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vi-VN" sz="2400" b="1" dirty="0" smtClean="0">
                    <a:solidFill>
                      <a:schemeClr val="accent6">
                        <a:lumMod val="50000"/>
                      </a:schemeClr>
                    </a:solidFill>
                  </a:rPr>
                  <a:t>I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vi-VN" sz="2400" b="1" i="1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vi-VN" sz="2400" b="1" i="1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𝑼</m:t>
                        </m:r>
                      </m:num>
                      <m:den>
                        <m:r>
                          <a:rPr lang="en-US" altLang="vi-VN" sz="2400" b="1" i="1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𝑹</m:t>
                        </m:r>
                      </m:den>
                    </m:f>
                  </m:oMath>
                </a14:m>
                <a:endParaRPr lang="vi-VN" sz="2400" dirty="0">
                  <a:solidFill>
                    <a:schemeClr val="accent6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29273" y="448218"/>
                <a:ext cx="721672" cy="622286"/>
              </a:xfrm>
              <a:prstGeom prst="rect">
                <a:avLst/>
              </a:prstGeom>
              <a:blipFill>
                <a:blip r:embed="rId13"/>
                <a:stretch>
                  <a:fillRect l="-12605" b="-9804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/>
              <p:cNvSpPr/>
              <p:nvPr/>
            </p:nvSpPr>
            <p:spPr>
              <a:xfrm>
                <a:off x="6077010" y="4498003"/>
                <a:ext cx="1008609" cy="63139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vi-VN" sz="2400" b="1" dirty="0" smtClean="0">
                    <a:solidFill>
                      <a:srgbClr val="0070C0"/>
                    </a:solidFill>
                  </a:rPr>
                  <a:t>R = </a:t>
                </a:r>
                <a:r>
                  <a:rPr lang="en-US" altLang="vi-VN" sz="2400" b="1" i="1" dirty="0" smtClean="0">
                    <a:solidFill>
                      <a:srgbClr val="0070C0"/>
                    </a:solidFill>
                  </a:rPr>
                  <a:t>p</a:t>
                </a:r>
                <a:r>
                  <a:rPr lang="en-US" altLang="vi-VN" sz="2400" b="1" dirty="0" smtClean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vi-VN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vi-VN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𝒍</m:t>
                        </m:r>
                      </m:num>
                      <m:den>
                        <m:r>
                          <a:rPr lang="en-US" altLang="vi-VN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𝑺</m:t>
                        </m:r>
                      </m:den>
                    </m:f>
                  </m:oMath>
                </a14:m>
                <a:endParaRPr lang="vi-VN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6" name="Rectangle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77010" y="4498003"/>
                <a:ext cx="1008609" cy="631391"/>
              </a:xfrm>
              <a:prstGeom prst="rect">
                <a:avLst/>
              </a:prstGeom>
              <a:blipFill>
                <a:blip r:embed="rId14"/>
                <a:stretch>
                  <a:fillRect l="-9697" b="-9709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87324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utoUpdateAnimBg="0"/>
      <p:bldP spid="5" grpId="0" autoUpdateAnimBg="0"/>
      <p:bldP spid="7" grpId="0" autoUpdateAnimBg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 autoUpdateAnimBg="0"/>
      <p:bldP spid="17" grpId="0" autoUpdateAnimBg="0"/>
      <p:bldP spid="2" grpId="0"/>
      <p:bldP spid="3" grpId="0"/>
      <p:bldP spid="32" grpId="0" autoUpdateAnimBg="0"/>
      <p:bldP spid="9" grpId="0"/>
      <p:bldP spid="10" grpId="0"/>
      <p:bldP spid="11" grpId="0"/>
      <p:bldP spid="12" grpId="0"/>
      <p:bldP spid="13" grpId="0"/>
      <p:bldP spid="14" grpId="0"/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3149600" y="1693394"/>
            <a:ext cx="0" cy="5164606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3715" name="Text Box 51"/>
          <p:cNvSpPr txBox="1">
            <a:spLocks noChangeArrowheads="1"/>
          </p:cNvSpPr>
          <p:nvPr/>
        </p:nvSpPr>
        <p:spPr bwMode="auto">
          <a:xfrm>
            <a:off x="757126" y="580189"/>
            <a:ext cx="10993596" cy="132343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vi-VN" sz="2000" b="1" u="sng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Bài 1:</a:t>
            </a:r>
            <a:r>
              <a:rPr lang="en-US" altLang="vi-VN" sz="2000" b="1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000" b="1" dirty="0" smtClean="0">
                <a:latin typeface="Times New Roman" panose="02020603050405020304" pitchFamily="18" charset="0"/>
              </a:rPr>
              <a:t>Khi mắc bóng đèn vào hiệu điện thế </a:t>
            </a:r>
            <a:r>
              <a:rPr lang="en-US" altLang="vi-VN" sz="20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220V </a:t>
            </a:r>
            <a:r>
              <a:rPr lang="en-US" altLang="vi-VN" sz="2000" b="1" dirty="0" smtClean="0">
                <a:latin typeface="Times New Roman" panose="02020603050405020304" pitchFamily="18" charset="0"/>
              </a:rPr>
              <a:t>thì dòng điện chạy qua nó có cường độ là </a:t>
            </a:r>
            <a:r>
              <a:rPr lang="en-US" altLang="vi-VN" sz="20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341mA</a:t>
            </a:r>
          </a:p>
          <a:p>
            <a:pPr algn="just" eaLnBrk="1" hangingPunct="1"/>
            <a:r>
              <a:rPr lang="en-US" altLang="vi-VN" sz="2000" b="1" dirty="0" smtClean="0">
                <a:latin typeface="Times New Roman" panose="02020603050405020304" pitchFamily="18" charset="0"/>
              </a:rPr>
              <a:t>a/ Tính </a:t>
            </a:r>
            <a:r>
              <a:rPr lang="en-US" altLang="vi-VN" sz="20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điện trở </a:t>
            </a:r>
            <a:r>
              <a:rPr lang="en-US" altLang="vi-VN" sz="2000" b="1" dirty="0" smtClean="0">
                <a:latin typeface="Times New Roman" panose="02020603050405020304" pitchFamily="18" charset="0"/>
              </a:rPr>
              <a:t>và </a:t>
            </a:r>
            <a:r>
              <a:rPr lang="en-US" altLang="vi-VN" sz="20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công suất </a:t>
            </a:r>
            <a:r>
              <a:rPr lang="en-US" altLang="vi-VN" sz="2000" b="1" dirty="0" smtClean="0">
                <a:latin typeface="Times New Roman" panose="02020603050405020304" pitchFamily="18" charset="0"/>
              </a:rPr>
              <a:t>của bóng đèn khi đó?</a:t>
            </a:r>
          </a:p>
          <a:p>
            <a:pPr algn="just" eaLnBrk="1" hangingPunct="1"/>
            <a:r>
              <a:rPr lang="en-US" altLang="vi-VN" sz="2000" b="1" dirty="0" smtClean="0">
                <a:latin typeface="Times New Roman" panose="02020603050405020304" pitchFamily="18" charset="0"/>
              </a:rPr>
              <a:t>b/ Bóng đèn này được sử dụng như trên, trung bình </a:t>
            </a:r>
            <a:r>
              <a:rPr lang="en-US" altLang="vi-VN" sz="20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4 giờ </a:t>
            </a:r>
            <a:r>
              <a:rPr lang="en-US" altLang="vi-VN" sz="2000" b="1" dirty="0" smtClean="0">
                <a:latin typeface="Times New Roman" panose="02020603050405020304" pitchFamily="18" charset="0"/>
              </a:rPr>
              <a:t>trong </a:t>
            </a:r>
            <a:r>
              <a:rPr lang="en-US" altLang="vi-VN" sz="20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1 ngày</a:t>
            </a:r>
            <a:r>
              <a:rPr lang="en-US" altLang="vi-VN" sz="2000" b="1" dirty="0" smtClean="0">
                <a:latin typeface="Times New Roman" panose="02020603050405020304" pitchFamily="18" charset="0"/>
              </a:rPr>
              <a:t>. Tính </a:t>
            </a:r>
            <a:r>
              <a:rPr lang="en-US" altLang="vi-VN" sz="20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điện năng </a:t>
            </a:r>
            <a:r>
              <a:rPr lang="en-US" altLang="vi-VN" sz="2000" b="1" dirty="0" smtClean="0">
                <a:latin typeface="Times New Roman" panose="02020603050405020304" pitchFamily="18" charset="0"/>
              </a:rPr>
              <a:t>mà bóng đèn này tiêu thụ trong 30 ngày theo đơn vị </a:t>
            </a:r>
            <a:r>
              <a:rPr lang="en-US" altLang="vi-VN" sz="20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Jun</a:t>
            </a:r>
            <a:r>
              <a:rPr lang="en-US" altLang="vi-VN" sz="2000" b="1" dirty="0" smtClean="0">
                <a:latin typeface="Times New Roman" panose="02020603050405020304" pitchFamily="18" charset="0"/>
              </a:rPr>
              <a:t> và </a:t>
            </a:r>
            <a:r>
              <a:rPr lang="en-US" altLang="vi-VN" sz="20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số đếm </a:t>
            </a:r>
            <a:r>
              <a:rPr lang="en-US" altLang="vi-VN" sz="2000" b="1" dirty="0" smtClean="0">
                <a:latin typeface="Times New Roman" panose="02020603050405020304" pitchFamily="18" charset="0"/>
              </a:rPr>
              <a:t>tương ứng của công tơ điện?</a:t>
            </a:r>
            <a:endParaRPr lang="en-US" altLang="vi-VN" sz="2000" b="1" dirty="0">
              <a:latin typeface="Times New Roman" panose="02020603050405020304" pitchFamily="18" charset="0"/>
            </a:endParaRPr>
          </a:p>
        </p:txBody>
      </p:sp>
      <p:sp>
        <p:nvSpPr>
          <p:cNvPr id="113717" name="Text Box 53"/>
          <p:cNvSpPr txBox="1">
            <a:spLocks noChangeArrowheads="1"/>
          </p:cNvSpPr>
          <p:nvPr/>
        </p:nvSpPr>
        <p:spPr bwMode="auto">
          <a:xfrm>
            <a:off x="662325" y="1849715"/>
            <a:ext cx="189865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vi-VN" sz="2000" b="1" u="sng" dirty="0">
                <a:solidFill>
                  <a:srgbClr val="0000CC"/>
                </a:solidFill>
                <a:latin typeface="Times New Roman" panose="02020603050405020304" pitchFamily="18" charset="0"/>
              </a:rPr>
              <a:t>Tóm tắt:</a:t>
            </a:r>
          </a:p>
        </p:txBody>
      </p:sp>
      <p:sp>
        <p:nvSpPr>
          <p:cNvPr id="38" name="Text Box 5"/>
          <p:cNvSpPr txBox="1">
            <a:spLocks noChangeArrowheads="1"/>
          </p:cNvSpPr>
          <p:nvPr/>
        </p:nvSpPr>
        <p:spPr bwMode="auto">
          <a:xfrm>
            <a:off x="5234608" y="58696"/>
            <a:ext cx="2981740" cy="52322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VẬN DỤNG:</a:t>
            </a:r>
            <a:endParaRPr lang="en-US" sz="2800" b="1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Hình chữ nhật 4"/>
          <p:cNvSpPr/>
          <p:nvPr/>
        </p:nvSpPr>
        <p:spPr>
          <a:xfrm>
            <a:off x="662325" y="2218152"/>
            <a:ext cx="239247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 </a:t>
            </a:r>
            <a:r>
              <a:rPr lang="pt-BR" sz="2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pt-BR" sz="20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220V</a:t>
            </a:r>
          </a:p>
          <a:p>
            <a:r>
              <a:rPr lang="pt-BR" sz="20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I= 341 mA = 0,341A</a:t>
            </a:r>
            <a:endParaRPr lang="pt-BR" sz="20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a/ R = ?</a:t>
            </a:r>
          </a:p>
          <a:p>
            <a:r>
              <a:rPr lang="en-US" altLang="vi-VN" sz="2000" b="1" dirty="0" smtClean="0">
                <a:solidFill>
                  <a:srgbClr val="FF0000"/>
                </a:solidFill>
                <a:latin typeface="VNI-Script" pitchFamily="2" charset="0"/>
              </a:rPr>
              <a:t>P  </a:t>
            </a:r>
            <a:r>
              <a:rPr lang="en-US" altLang="vi-VN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? </a:t>
            </a:r>
          </a:p>
          <a:p>
            <a:r>
              <a:rPr lang="en-US" sz="20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b/ t = 4h . 30 ngày</a:t>
            </a:r>
          </a:p>
          <a:p>
            <a:r>
              <a:rPr lang="en-US" sz="2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= 120h</a:t>
            </a:r>
          </a:p>
          <a:p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= ?</a:t>
            </a:r>
          </a:p>
          <a:p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= ?</a:t>
            </a:r>
            <a:endParaRPr lang="pt-BR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Text Box 53"/>
          <p:cNvSpPr txBox="1">
            <a:spLocks noChangeArrowheads="1"/>
          </p:cNvSpPr>
          <p:nvPr/>
        </p:nvSpPr>
        <p:spPr bwMode="auto">
          <a:xfrm>
            <a:off x="3095109" y="1886956"/>
            <a:ext cx="189865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vi-VN" sz="2000" b="1" u="sng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Giải:</a:t>
            </a:r>
            <a:endParaRPr lang="en-US" altLang="vi-VN" sz="2000" b="1" u="sng" dirty="0">
              <a:solidFill>
                <a:srgbClr val="0000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46" name="Text Box 57"/>
          <p:cNvSpPr txBox="1">
            <a:spLocks noChangeArrowheads="1"/>
          </p:cNvSpPr>
          <p:nvPr/>
        </p:nvSpPr>
        <p:spPr bwMode="auto">
          <a:xfrm>
            <a:off x="3204092" y="2280527"/>
            <a:ext cx="40386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vi-VN" sz="2400" b="1" dirty="0" smtClean="0">
                <a:solidFill>
                  <a:srgbClr val="00B050"/>
                </a:solidFill>
                <a:latin typeface="Times New Roman" panose="02020603050405020304" pitchFamily="18" charset="0"/>
              </a:rPr>
              <a:t>a/ Điện </a:t>
            </a:r>
            <a:r>
              <a:rPr lang="en-US" altLang="vi-VN" sz="2400" b="1" dirty="0">
                <a:solidFill>
                  <a:srgbClr val="00B050"/>
                </a:solidFill>
                <a:latin typeface="Times New Roman" panose="02020603050405020304" pitchFamily="18" charset="0"/>
              </a:rPr>
              <a:t>trở của </a:t>
            </a:r>
            <a:r>
              <a:rPr lang="en-US" altLang="vi-VN" sz="2400" b="1" dirty="0" smtClean="0">
                <a:solidFill>
                  <a:srgbClr val="00B050"/>
                </a:solidFill>
                <a:latin typeface="Times New Roman" panose="02020603050405020304" pitchFamily="18" charset="0"/>
              </a:rPr>
              <a:t>bóng đèn </a:t>
            </a:r>
            <a:r>
              <a:rPr lang="en-US" altLang="vi-VN" sz="2400" b="1" dirty="0">
                <a:solidFill>
                  <a:srgbClr val="00B050"/>
                </a:solidFill>
                <a:latin typeface="Times New Roman" panose="02020603050405020304" pitchFamily="18" charset="0"/>
              </a:rPr>
              <a:t>là:</a:t>
            </a:r>
          </a:p>
        </p:txBody>
      </p:sp>
      <p:sp>
        <p:nvSpPr>
          <p:cNvPr id="47" name="Text Box 58"/>
          <p:cNvSpPr txBox="1">
            <a:spLocks noChangeArrowheads="1"/>
          </p:cNvSpPr>
          <p:nvPr/>
        </p:nvSpPr>
        <p:spPr bwMode="auto">
          <a:xfrm>
            <a:off x="3485805" y="3473015"/>
            <a:ext cx="618269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vi-VN" sz="2400" b="1" dirty="0" smtClean="0">
                <a:solidFill>
                  <a:srgbClr val="00B050"/>
                </a:solidFill>
                <a:latin typeface="Times New Roman" panose="02020603050405020304" pitchFamily="18" charset="0"/>
              </a:rPr>
              <a:t>Công suất của bóng đèn là</a:t>
            </a:r>
            <a:r>
              <a:rPr lang="en-US" altLang="vi-VN" sz="2400" b="1" dirty="0">
                <a:solidFill>
                  <a:srgbClr val="00B050"/>
                </a:solidFill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50" name="Hình chữ nhật 17"/>
          <p:cNvSpPr/>
          <p:nvPr/>
        </p:nvSpPr>
        <p:spPr>
          <a:xfrm>
            <a:off x="3465282" y="3989040"/>
            <a:ext cx="1135247" cy="400110"/>
          </a:xfrm>
          <a:prstGeom prst="rect">
            <a:avLst/>
          </a:prstGeom>
          <a:ln w="38100">
            <a:noFill/>
          </a:ln>
        </p:spPr>
        <p:txBody>
          <a:bodyPr wrap="none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altLang="vi-VN" sz="2000" b="1" dirty="0">
                <a:solidFill>
                  <a:schemeClr val="accent1">
                    <a:lumMod val="75000"/>
                  </a:schemeClr>
                </a:solidFill>
                <a:latin typeface="VNI-Script" pitchFamily="2" charset="0"/>
              </a:rPr>
              <a:t>P </a:t>
            </a:r>
            <a:r>
              <a:rPr lang="en-US" altLang="vi-VN" sz="2000" b="1" dirty="0" smtClean="0">
                <a:solidFill>
                  <a:srgbClr val="FF0000"/>
                </a:solidFill>
                <a:latin typeface="VNI-Script" pitchFamily="2" charset="0"/>
              </a:rPr>
              <a:t> </a:t>
            </a: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anose="02020603050405020304" pitchFamily="18" charset="0"/>
              </a:rPr>
              <a:t>= U.I </a:t>
            </a:r>
            <a:endParaRPr lang="el-GR" sz="2000" b="1" dirty="0">
              <a:solidFill>
                <a:srgbClr val="0070C0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  <p:sp>
        <p:nvSpPr>
          <p:cNvPr id="51" name="Hình chữ nhật 18"/>
          <p:cNvSpPr/>
          <p:nvPr/>
        </p:nvSpPr>
        <p:spPr>
          <a:xfrm>
            <a:off x="4425797" y="3958262"/>
            <a:ext cx="1715534" cy="461665"/>
          </a:xfrm>
          <a:prstGeom prst="rect">
            <a:avLst/>
          </a:prstGeom>
          <a:ln w="38100">
            <a:noFill/>
          </a:ln>
        </p:spPr>
        <p:txBody>
          <a:bodyPr wrap="none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2400" b="1" dirty="0" smtClean="0">
                <a:solidFill>
                  <a:srgbClr val="0070C0"/>
                </a:solidFill>
              </a:rPr>
              <a:t>= 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220 .0,341</a:t>
            </a:r>
            <a:endParaRPr lang="el-GR" sz="2400" b="1" i="1" dirty="0">
              <a:solidFill>
                <a:srgbClr val="0070C0"/>
              </a:solidFill>
              <a:latin typeface="Times New Roman" pitchFamily="18" charset="0"/>
            </a:endParaRPr>
          </a:p>
        </p:txBody>
      </p:sp>
      <p:sp>
        <p:nvSpPr>
          <p:cNvPr id="52" name="Hình chữ nhật 19"/>
          <p:cNvSpPr/>
          <p:nvPr/>
        </p:nvSpPr>
        <p:spPr>
          <a:xfrm>
            <a:off x="5478870" y="2862780"/>
            <a:ext cx="1398140" cy="461665"/>
          </a:xfrm>
          <a:prstGeom prst="rect">
            <a:avLst/>
          </a:prstGeom>
          <a:ln w="38100">
            <a:noFill/>
          </a:ln>
        </p:spPr>
        <p:txBody>
          <a:bodyPr wrap="none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2400" b="1" dirty="0" smtClean="0">
                <a:solidFill>
                  <a:srgbClr val="0070C0"/>
                </a:solidFill>
              </a:rPr>
              <a:t>≈ 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645 (</a:t>
            </a:r>
            <a:r>
              <a:rPr lang="el-GR" sz="24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Ω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l-GR" sz="2400" b="1" i="1" dirty="0">
              <a:solidFill>
                <a:srgbClr val="0070C0"/>
              </a:solidFill>
              <a:latin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3" name="Hình chữ nhật 17"/>
              <p:cNvSpPr/>
              <p:nvPr/>
            </p:nvSpPr>
            <p:spPr>
              <a:xfrm>
                <a:off x="3460596" y="2726867"/>
                <a:ext cx="965201" cy="676339"/>
              </a:xfrm>
              <a:prstGeom prst="rect">
                <a:avLst/>
              </a:prstGeom>
              <a:ln w="38100">
                <a:noFill/>
              </a:ln>
            </p:spPr>
            <p:txBody>
              <a:bodyPr wrap="squar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:r>
                  <a:rPr lang="en-US" sz="2400" b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400" b="1" i="1" smtClean="0">
                            <a:solidFill>
                              <a:srgbClr val="0070C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U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400" b="1" i="0" smtClean="0">
                            <a:solidFill>
                              <a:srgbClr val="0070C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I</m:t>
                        </m:r>
                      </m:den>
                    </m:f>
                  </m:oMath>
                </a14:m>
                <a:endParaRPr lang="el-GR" sz="2400" b="1" i="1" dirty="0">
                  <a:solidFill>
                    <a:srgbClr val="0070C0"/>
                  </a:solidFill>
                  <a:latin typeface="Times New Roman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3" name="Hình chữ nhật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60596" y="2726867"/>
                <a:ext cx="965201" cy="676339"/>
              </a:xfrm>
              <a:prstGeom prst="rect">
                <a:avLst/>
              </a:prstGeom>
              <a:blipFill>
                <a:blip r:embed="rId3"/>
                <a:stretch>
                  <a:fillRect l="-10127" b="-8108"/>
                </a:stretch>
              </a:blipFill>
              <a:ln w="38100">
                <a:noFill/>
              </a:ln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Hình chữ nhật 17"/>
              <p:cNvSpPr/>
              <p:nvPr/>
            </p:nvSpPr>
            <p:spPr>
              <a:xfrm>
                <a:off x="4294408" y="2733572"/>
                <a:ext cx="1398702" cy="730008"/>
              </a:xfrm>
              <a:prstGeom prst="rect">
                <a:avLst/>
              </a:prstGeom>
              <a:ln w="38100">
                <a:noFill/>
              </a:ln>
            </p:spPr>
            <p:txBody>
              <a:bodyPr wrap="squar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400" b="1" smtClean="0">
                            <a:solidFill>
                              <a:srgbClr val="0070C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220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400" b="1" i="1" smtClean="0">
                            <a:solidFill>
                              <a:srgbClr val="0070C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0,341</m:t>
                        </m:r>
                      </m:den>
                    </m:f>
                  </m:oMath>
                </a14:m>
                <a:r>
                  <a:rPr lang="en-US" sz="2400" b="1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anose="02020603050405020304" pitchFamily="18" charset="0"/>
                  </a:rPr>
                  <a:t> </a:t>
                </a:r>
                <a:endParaRPr lang="el-GR" sz="2400" b="1" dirty="0">
                  <a:solidFill>
                    <a:srgbClr val="0070C0"/>
                  </a:solidFill>
                  <a:latin typeface="Times New Roman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4" name="Hình chữ nhật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4408" y="2733572"/>
                <a:ext cx="1398702" cy="73000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38100">
                <a:noFill/>
              </a:ln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Hình chữ nhật 17"/>
              <p:cNvSpPr/>
              <p:nvPr/>
            </p:nvSpPr>
            <p:spPr>
              <a:xfrm>
                <a:off x="6051458" y="3927485"/>
                <a:ext cx="2966417" cy="461665"/>
              </a:xfrm>
              <a:prstGeom prst="rect">
                <a:avLst/>
              </a:prstGeom>
              <a:ln w="38100">
                <a:noFill/>
              </a:ln>
            </p:spPr>
            <p:txBody>
              <a:bodyPr wrap="squar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≈</m:t>
                    </m:r>
                  </m:oMath>
                </a14:m>
                <a:r>
                  <a:rPr lang="en-US" sz="2400" b="1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anose="02020603050405020304" pitchFamily="18" charset="0"/>
                  </a:rPr>
                  <a:t>75(W) = 0,075kW </a:t>
                </a:r>
                <a:endParaRPr lang="el-GR" sz="2400" b="1" dirty="0">
                  <a:solidFill>
                    <a:srgbClr val="0070C0"/>
                  </a:solidFill>
                  <a:latin typeface="Times New Roman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5" name="Hình chữ nhật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51458" y="3927485"/>
                <a:ext cx="2966417" cy="461665"/>
              </a:xfrm>
              <a:prstGeom prst="rect">
                <a:avLst/>
              </a:prstGeom>
              <a:blipFill>
                <a:blip r:embed="rId5"/>
                <a:stretch>
                  <a:fillRect t="-10526" b="-28947"/>
                </a:stretch>
              </a:blipFill>
              <a:ln w="38100">
                <a:noFill/>
              </a:ln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 Box 58"/>
          <p:cNvSpPr txBox="1">
            <a:spLocks noChangeArrowheads="1"/>
          </p:cNvSpPr>
          <p:nvPr/>
        </p:nvSpPr>
        <p:spPr bwMode="auto">
          <a:xfrm>
            <a:off x="3103246" y="4607046"/>
            <a:ext cx="618269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vi-VN" sz="2400" b="1" dirty="0" smtClean="0">
                <a:solidFill>
                  <a:srgbClr val="00B050"/>
                </a:solidFill>
                <a:latin typeface="Times New Roman" panose="02020603050405020304" pitchFamily="18" charset="0"/>
              </a:rPr>
              <a:t>b/ Điện năng tiêu thụ của bóng đèn là</a:t>
            </a:r>
            <a:r>
              <a:rPr lang="en-US" altLang="vi-VN" sz="2400" b="1" dirty="0">
                <a:solidFill>
                  <a:srgbClr val="00B050"/>
                </a:solidFill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17" name="Hình chữ nhật 17"/>
          <p:cNvSpPr/>
          <p:nvPr/>
        </p:nvSpPr>
        <p:spPr>
          <a:xfrm>
            <a:off x="3504056" y="5068711"/>
            <a:ext cx="1106650" cy="400110"/>
          </a:xfrm>
          <a:prstGeom prst="rect">
            <a:avLst/>
          </a:prstGeom>
          <a:ln w="38100">
            <a:noFill/>
          </a:ln>
        </p:spPr>
        <p:txBody>
          <a:bodyPr wrap="none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altLang="vi-VN" sz="20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= </a:t>
            </a:r>
            <a:r>
              <a:rPr lang="en-US" altLang="vi-VN" sz="2000" b="1" dirty="0" smtClean="0">
                <a:solidFill>
                  <a:schemeClr val="accent1">
                    <a:lumMod val="75000"/>
                  </a:schemeClr>
                </a:solidFill>
                <a:latin typeface="VNI-Script" pitchFamily="2" charset="0"/>
              </a:rPr>
              <a:t>P </a:t>
            </a:r>
            <a:r>
              <a:rPr lang="en-US" altLang="vi-VN" sz="2000" b="1" dirty="0" smtClean="0">
                <a:solidFill>
                  <a:srgbClr val="FF0000"/>
                </a:solidFill>
                <a:latin typeface="VNI-Script" pitchFamily="2" charset="0"/>
              </a:rPr>
              <a:t> </a:t>
            </a: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anose="02020603050405020304" pitchFamily="18" charset="0"/>
              </a:rPr>
              <a:t>.t</a:t>
            </a:r>
            <a:endParaRPr lang="el-GR" sz="2000" b="1" dirty="0">
              <a:solidFill>
                <a:srgbClr val="0070C0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Hình chữ nhật 18"/>
          <p:cNvSpPr/>
          <p:nvPr/>
        </p:nvSpPr>
        <p:spPr>
          <a:xfrm>
            <a:off x="4629449" y="4994921"/>
            <a:ext cx="1869423" cy="461665"/>
          </a:xfrm>
          <a:prstGeom prst="rect">
            <a:avLst/>
          </a:prstGeom>
          <a:ln w="38100">
            <a:noFill/>
          </a:ln>
        </p:spPr>
        <p:txBody>
          <a:bodyPr wrap="none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2400" b="1" dirty="0" smtClean="0">
                <a:solidFill>
                  <a:srgbClr val="0070C0"/>
                </a:solidFill>
              </a:rPr>
              <a:t>= 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0,075 . 120 </a:t>
            </a:r>
            <a:endParaRPr lang="el-GR" sz="2400" b="1" i="1" dirty="0">
              <a:solidFill>
                <a:srgbClr val="0070C0"/>
              </a:solidFill>
              <a:latin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Hình chữ nhật 17"/>
              <p:cNvSpPr/>
              <p:nvPr/>
            </p:nvSpPr>
            <p:spPr>
              <a:xfrm>
                <a:off x="6346765" y="4994920"/>
                <a:ext cx="2966417" cy="461665"/>
              </a:xfrm>
              <a:prstGeom prst="rect">
                <a:avLst/>
              </a:prstGeom>
              <a:ln w="38100">
                <a:noFill/>
              </a:ln>
            </p:spPr>
            <p:txBody>
              <a:bodyPr wrap="squar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2400" b="1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anose="02020603050405020304" pitchFamily="18" charset="0"/>
                  </a:rPr>
                  <a:t>9 (kW.h)</a:t>
                </a:r>
                <a:endParaRPr lang="el-GR" sz="2400" b="1" dirty="0">
                  <a:solidFill>
                    <a:srgbClr val="0070C0"/>
                  </a:solidFill>
                  <a:latin typeface="Times New Roman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9" name="Hình chữ nhật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46765" y="4994920"/>
                <a:ext cx="2966417" cy="461665"/>
              </a:xfrm>
              <a:prstGeom prst="rect">
                <a:avLst/>
              </a:prstGeom>
              <a:blipFill>
                <a:blip r:embed="rId6"/>
                <a:stretch>
                  <a:fillRect t="-10526" b="-28947"/>
                </a:stretch>
              </a:blipFill>
              <a:ln w="38100">
                <a:noFill/>
              </a:ln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 Box 58"/>
          <p:cNvSpPr txBox="1">
            <a:spLocks noChangeArrowheads="1"/>
          </p:cNvSpPr>
          <p:nvPr/>
        </p:nvSpPr>
        <p:spPr bwMode="auto">
          <a:xfrm>
            <a:off x="3130491" y="5613626"/>
            <a:ext cx="618269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vi-VN" sz="2400" b="1" dirty="0" smtClean="0">
                <a:solidFill>
                  <a:srgbClr val="00B050"/>
                </a:solidFill>
                <a:latin typeface="Times New Roman" panose="02020603050405020304" pitchFamily="18" charset="0"/>
              </a:rPr>
              <a:t>Số đếm của công tơ điện là:</a:t>
            </a:r>
            <a:endParaRPr lang="en-US" altLang="vi-VN" sz="2400" b="1" dirty="0">
              <a:solidFill>
                <a:srgbClr val="00B05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1" name="Hình chữ nhật 17"/>
          <p:cNvSpPr/>
          <p:nvPr/>
        </p:nvSpPr>
        <p:spPr>
          <a:xfrm>
            <a:off x="3535937" y="6084726"/>
            <a:ext cx="1432315" cy="400110"/>
          </a:xfrm>
          <a:prstGeom prst="rect">
            <a:avLst/>
          </a:prstGeom>
          <a:ln w="38100">
            <a:noFill/>
          </a:ln>
        </p:spPr>
        <p:txBody>
          <a:bodyPr wrap="none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altLang="vi-VN" sz="20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N= A = 9 số</a:t>
            </a:r>
            <a:endParaRPr lang="el-GR" sz="2000" b="1" dirty="0">
              <a:solidFill>
                <a:srgbClr val="0070C0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Hình chữ nhật 17"/>
              <p:cNvSpPr/>
              <p:nvPr/>
            </p:nvSpPr>
            <p:spPr>
              <a:xfrm>
                <a:off x="7854344" y="4974575"/>
                <a:ext cx="2966417" cy="461665"/>
              </a:xfrm>
              <a:prstGeom prst="rect">
                <a:avLst/>
              </a:prstGeom>
              <a:ln w="38100">
                <a:noFill/>
              </a:ln>
            </p:spPr>
            <p:txBody>
              <a:bodyPr wrap="squar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2400" b="1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anose="02020603050405020304" pitchFamily="18" charset="0"/>
                  </a:rPr>
                  <a:t>32.400.000 J</a:t>
                </a:r>
                <a:endParaRPr lang="el-GR" sz="2400" b="1" dirty="0">
                  <a:solidFill>
                    <a:srgbClr val="0070C0"/>
                  </a:solidFill>
                  <a:latin typeface="Times New Roman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2" name="Hình chữ nhật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54344" y="4974575"/>
                <a:ext cx="2966417" cy="461665"/>
              </a:xfrm>
              <a:prstGeom prst="rect">
                <a:avLst/>
              </a:prstGeom>
              <a:blipFill>
                <a:blip r:embed="rId7"/>
                <a:stretch>
                  <a:fillRect t="-10526" b="-28947"/>
                </a:stretch>
              </a:blipFill>
              <a:ln w="38100">
                <a:noFill/>
              </a:ln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2954869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5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utoUpdateAnimBg="0"/>
      <p:bldP spid="47" grpId="0" autoUpdateAnimBg="0"/>
      <p:bldP spid="50" grpId="0"/>
      <p:bldP spid="51" grpId="0"/>
      <p:bldP spid="52" grpId="0"/>
      <p:bldP spid="53" grpId="0"/>
      <p:bldP spid="54" grpId="0"/>
      <p:bldP spid="55" grpId="0"/>
      <p:bldP spid="16" grpId="0" autoUpdateAnimBg="0"/>
      <p:bldP spid="17" grpId="0"/>
      <p:bldP spid="18" grpId="0"/>
      <p:bldP spid="19" grpId="0"/>
      <p:bldP spid="20" grpId="0" autoUpdateAnimBg="0"/>
      <p:bldP spid="21" grpId="0"/>
      <p:bldP spid="2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ext Box 51"/>
          <p:cNvSpPr txBox="1">
            <a:spLocks noChangeArrowheads="1"/>
          </p:cNvSpPr>
          <p:nvPr/>
        </p:nvSpPr>
        <p:spPr bwMode="auto">
          <a:xfrm>
            <a:off x="259307" y="561601"/>
            <a:ext cx="11723427" cy="163121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altLang="vi-VN" sz="2000" b="1" u="sng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Bài 2: </a:t>
            </a:r>
            <a:r>
              <a:rPr lang="vi-VN" altLang="vi-VN" sz="2000" dirty="0" smtClean="0">
                <a:solidFill>
                  <a:srgbClr val="000000"/>
                </a:solidFill>
                <a:latin typeface="Open Sans"/>
              </a:rPr>
              <a:t>Một </a:t>
            </a:r>
            <a:r>
              <a:rPr lang="vi-VN" altLang="vi-VN" sz="2000" dirty="0">
                <a:solidFill>
                  <a:srgbClr val="000000"/>
                </a:solidFill>
                <a:latin typeface="Open Sans"/>
              </a:rPr>
              <a:t>đoạn mạch gồm một bóng đèn có ghi </a:t>
            </a:r>
            <a:r>
              <a:rPr lang="vi-VN" altLang="vi-VN" sz="2000" dirty="0">
                <a:solidFill>
                  <a:srgbClr val="FF0000"/>
                </a:solidFill>
                <a:latin typeface="Open Sans"/>
              </a:rPr>
              <a:t>6V - 4,5W </a:t>
            </a:r>
            <a:r>
              <a:rPr lang="vi-VN" altLang="vi-VN" sz="2000" dirty="0">
                <a:solidFill>
                  <a:srgbClr val="000000"/>
                </a:solidFill>
                <a:latin typeface="Open Sans"/>
              </a:rPr>
              <a:t>được mắc nối tiếp với một biến trở và được đặt vào hiệu điện thế không đổi </a:t>
            </a:r>
            <a:r>
              <a:rPr lang="vi-VN" altLang="vi-VN" sz="2000" dirty="0">
                <a:solidFill>
                  <a:srgbClr val="FF0000"/>
                </a:solidFill>
                <a:latin typeface="Open Sans"/>
              </a:rPr>
              <a:t>9V</a:t>
            </a:r>
            <a:r>
              <a:rPr lang="vi-VN" altLang="vi-VN" sz="2000" dirty="0">
                <a:solidFill>
                  <a:srgbClr val="000000"/>
                </a:solidFill>
                <a:latin typeface="Open Sans"/>
              </a:rPr>
              <a:t> như hình 14.1. Điện trở của dây nối và ampe kế là rất nhỏ.</a:t>
            </a:r>
            <a:endParaRPr lang="vi-VN" altLang="vi-VN" dirty="0"/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vi-VN" altLang="vi-VN" sz="2000" dirty="0">
                <a:solidFill>
                  <a:srgbClr val="000000"/>
                </a:solidFill>
                <a:latin typeface="Open Sans"/>
              </a:rPr>
              <a:t>a) Đóng công tắc K, bóng đèn sáng bình thường. Tính </a:t>
            </a:r>
            <a:r>
              <a:rPr lang="vi-VN" altLang="vi-VN" sz="2000" dirty="0">
                <a:solidFill>
                  <a:srgbClr val="FF0000"/>
                </a:solidFill>
                <a:latin typeface="Open Sans"/>
              </a:rPr>
              <a:t>số chỉ </a:t>
            </a:r>
            <a:r>
              <a:rPr lang="vi-VN" altLang="vi-VN" sz="2000" dirty="0">
                <a:solidFill>
                  <a:srgbClr val="000000"/>
                </a:solidFill>
                <a:latin typeface="Open Sans"/>
              </a:rPr>
              <a:t>của </a:t>
            </a:r>
            <a:r>
              <a:rPr lang="vi-VN" altLang="vi-VN" sz="2000" dirty="0">
                <a:solidFill>
                  <a:srgbClr val="FF0000"/>
                </a:solidFill>
                <a:latin typeface="Open Sans"/>
              </a:rPr>
              <a:t>ampe kế</a:t>
            </a:r>
            <a:r>
              <a:rPr lang="vi-VN" altLang="vi-VN" sz="2000" dirty="0">
                <a:solidFill>
                  <a:srgbClr val="000000"/>
                </a:solidFill>
                <a:latin typeface="Open Sans"/>
              </a:rPr>
              <a:t>.</a:t>
            </a:r>
            <a:endParaRPr lang="vi-VN" altLang="vi-VN" dirty="0"/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vi-VN" altLang="vi-VN" sz="2000" dirty="0" smtClean="0">
                <a:solidFill>
                  <a:srgbClr val="000000"/>
                </a:solidFill>
                <a:latin typeface="Open Sans"/>
              </a:rPr>
              <a:t>b</a:t>
            </a:r>
            <a:r>
              <a:rPr lang="vi-VN" altLang="vi-VN" sz="2000" dirty="0">
                <a:solidFill>
                  <a:srgbClr val="000000"/>
                </a:solidFill>
                <a:latin typeface="Open Sans"/>
              </a:rPr>
              <a:t>) Tính </a:t>
            </a:r>
            <a:r>
              <a:rPr lang="vi-VN" altLang="vi-VN" sz="2000" dirty="0">
                <a:solidFill>
                  <a:srgbClr val="FF0000"/>
                </a:solidFill>
                <a:latin typeface="Open Sans"/>
              </a:rPr>
              <a:t>điện trở </a:t>
            </a:r>
            <a:r>
              <a:rPr lang="vi-VN" altLang="vi-VN" sz="2000" dirty="0">
                <a:solidFill>
                  <a:srgbClr val="000000"/>
                </a:solidFill>
                <a:latin typeface="Open Sans"/>
              </a:rPr>
              <a:t>và </a:t>
            </a:r>
            <a:r>
              <a:rPr lang="vi-VN" altLang="vi-VN" sz="2000" dirty="0">
                <a:solidFill>
                  <a:srgbClr val="FF0000"/>
                </a:solidFill>
                <a:latin typeface="Open Sans"/>
              </a:rPr>
              <a:t>công suất </a:t>
            </a:r>
            <a:r>
              <a:rPr lang="vi-VN" altLang="vi-VN" sz="2000" dirty="0">
                <a:solidFill>
                  <a:srgbClr val="000000"/>
                </a:solidFill>
                <a:latin typeface="Open Sans"/>
              </a:rPr>
              <a:t>tiêu thụ điện của biến trở khi </a:t>
            </a:r>
            <a:r>
              <a:rPr lang="vi-VN" altLang="vi-VN" sz="2000" dirty="0" smtClean="0">
                <a:solidFill>
                  <a:srgbClr val="000000"/>
                </a:solidFill>
                <a:latin typeface="Open Sans"/>
              </a:rPr>
              <a:t>đó.</a:t>
            </a:r>
            <a:endParaRPr lang="en-US" altLang="vi-VN" dirty="0" smtClean="0"/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vi-VN" altLang="vi-VN" sz="2000" dirty="0" smtClean="0">
                <a:solidFill>
                  <a:srgbClr val="000000"/>
                </a:solidFill>
                <a:latin typeface="Open Sans"/>
              </a:rPr>
              <a:t>c</a:t>
            </a:r>
            <a:r>
              <a:rPr lang="vi-VN" altLang="vi-VN" sz="2000" dirty="0">
                <a:solidFill>
                  <a:srgbClr val="000000"/>
                </a:solidFill>
                <a:latin typeface="Open Sans"/>
              </a:rPr>
              <a:t>) Tính </a:t>
            </a:r>
            <a:r>
              <a:rPr lang="vi-VN" altLang="vi-VN" sz="2000" dirty="0">
                <a:solidFill>
                  <a:srgbClr val="FF0000"/>
                </a:solidFill>
                <a:latin typeface="Open Sans"/>
              </a:rPr>
              <a:t>công</a:t>
            </a:r>
            <a:r>
              <a:rPr lang="vi-VN" altLang="vi-VN" sz="2000" dirty="0">
                <a:solidFill>
                  <a:srgbClr val="000000"/>
                </a:solidFill>
                <a:latin typeface="Open Sans"/>
              </a:rPr>
              <a:t> của dòng điện sản ra ở </a:t>
            </a:r>
            <a:r>
              <a:rPr lang="vi-VN" altLang="vi-VN" sz="2000" dirty="0">
                <a:solidFill>
                  <a:srgbClr val="FF0000"/>
                </a:solidFill>
                <a:latin typeface="Open Sans"/>
              </a:rPr>
              <a:t>biến trở </a:t>
            </a:r>
            <a:r>
              <a:rPr lang="vi-VN" altLang="vi-VN" sz="2000" dirty="0">
                <a:solidFill>
                  <a:srgbClr val="000000"/>
                </a:solidFill>
                <a:latin typeface="Open Sans"/>
              </a:rPr>
              <a:t>và ở </a:t>
            </a:r>
            <a:r>
              <a:rPr lang="vi-VN" altLang="vi-VN" sz="2000" dirty="0">
                <a:solidFill>
                  <a:srgbClr val="FF0000"/>
                </a:solidFill>
                <a:latin typeface="Open Sans"/>
              </a:rPr>
              <a:t>toàn </a:t>
            </a:r>
            <a:r>
              <a:rPr lang="vi-VN" altLang="vi-VN" sz="2000" dirty="0" smtClean="0">
                <a:solidFill>
                  <a:srgbClr val="FF0000"/>
                </a:solidFill>
                <a:latin typeface="Open Sans"/>
              </a:rPr>
              <a:t>mạch </a:t>
            </a:r>
            <a:r>
              <a:rPr lang="vi-VN" altLang="vi-VN" sz="2000" dirty="0">
                <a:solidFill>
                  <a:srgbClr val="000000"/>
                </a:solidFill>
                <a:latin typeface="Open Sans"/>
              </a:rPr>
              <a:t>trong </a:t>
            </a:r>
            <a:r>
              <a:rPr lang="vi-VN" altLang="vi-VN" sz="2000" dirty="0">
                <a:solidFill>
                  <a:srgbClr val="FF0000"/>
                </a:solidFill>
                <a:latin typeface="Open Sans"/>
              </a:rPr>
              <a:t>10 phút</a:t>
            </a:r>
            <a:r>
              <a:rPr lang="vi-VN" altLang="vi-VN" sz="2000" dirty="0" smtClean="0">
                <a:solidFill>
                  <a:srgbClr val="FF0000"/>
                </a:solidFill>
                <a:latin typeface="Open Sans"/>
              </a:rPr>
              <a:t>.</a:t>
            </a:r>
            <a:endParaRPr lang="vi-VN" altLang="vi-VN" dirty="0">
              <a:solidFill>
                <a:srgbClr val="FF0000"/>
              </a:solidFill>
            </a:endParaRPr>
          </a:p>
        </p:txBody>
      </p:sp>
      <p:sp>
        <p:nvSpPr>
          <p:cNvPr id="43" name="Text Box 5"/>
          <p:cNvSpPr txBox="1">
            <a:spLocks noChangeArrowheads="1"/>
          </p:cNvSpPr>
          <p:nvPr/>
        </p:nvSpPr>
        <p:spPr bwMode="auto">
          <a:xfrm>
            <a:off x="5244133" y="10058"/>
            <a:ext cx="2981740" cy="52322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VẬN DỤNG:</a:t>
            </a:r>
            <a:endParaRPr lang="en-US" sz="2800" b="1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2" name="Rectangle 51"/>
              <p:cNvSpPr/>
              <p:nvPr/>
            </p:nvSpPr>
            <p:spPr>
              <a:xfrm>
                <a:off x="306876" y="2533819"/>
                <a:ext cx="2006876" cy="31700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0480" marR="30480">
                  <a:spcAft>
                    <a:spcPts val="0"/>
                  </a:spcAft>
                </a:pPr>
                <a:r>
                  <a:rPr lang="en-US" sz="2000" b="1" dirty="0" smtClean="0">
                    <a:solidFill>
                      <a:srgbClr val="00B0F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Đ: 6V – 4,5W</a:t>
                </a:r>
              </a:p>
              <a:p>
                <a:pPr marL="30480" marR="30480">
                  <a:spcAft>
                    <a:spcPts val="0"/>
                  </a:spcAft>
                </a:pPr>
                <a:r>
                  <a:rPr lang="en-US" sz="2000" b="1" dirty="0" smtClean="0">
                    <a:solidFill>
                      <a:srgbClr val="00B0F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U=9V</a:t>
                </a:r>
                <a:endParaRPr lang="en-US" sz="2000" b="1" dirty="0">
                  <a:solidFill>
                    <a:srgbClr val="00B0F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30480" marR="30480"/>
                <a:r>
                  <a:rPr lang="en-US" sz="2000" b="1" dirty="0" smtClean="0">
                    <a:solidFill>
                      <a:srgbClr val="00B0F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a/ đèn sáng </a:t>
                </a:r>
              </a:p>
              <a:p>
                <a:pPr marL="30480" marR="30480"/>
                <a:r>
                  <a:rPr lang="en-US" sz="2000" b="1" dirty="0" smtClean="0">
                    <a:solidFill>
                      <a:srgbClr val="00B0F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bình thường</a:t>
                </a:r>
              </a:p>
              <a:p>
                <a:pPr marL="30480" marR="30480"/>
                <a:r>
                  <a:rPr lang="en-US" sz="2000" b="1" dirty="0" smtClean="0">
                    <a:solidFill>
                      <a:srgbClr val="FF0000"/>
                    </a:solidFill>
                    <a:cs typeface="Times New Roman" panose="02020603050405020304" pitchFamily="18" charset="0"/>
                  </a:rPr>
                  <a:t>a/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𝑰</m:t>
                        </m:r>
                      </m:e>
                      <m:sub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𝑨</m:t>
                        </m:r>
                      </m:sub>
                    </m:sSub>
                  </m:oMath>
                </a14:m>
                <a:r>
                  <a:rPr lang="en-US" sz="2000" b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:r>
                  <a:rPr lang="en-US" sz="20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?</a:t>
                </a:r>
              </a:p>
              <a:p>
                <a:pPr marL="30480" marR="30480"/>
                <a:r>
                  <a:rPr lang="en-US" sz="20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b/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𝑹</m:t>
                        </m:r>
                      </m:e>
                      <m:sub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𝒃</m:t>
                        </m:r>
                      </m:sub>
                    </m:sSub>
                  </m:oMath>
                </a14:m>
                <a:r>
                  <a:rPr lang="en-US" sz="2000" b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:r>
                  <a:rPr lang="en-US" sz="20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?</a:t>
                </a:r>
              </a:p>
              <a:p>
                <a:pPr marL="30480" marR="30480"/>
                <a14:m>
                  <m:oMath xmlns:m="http://schemas.openxmlformats.org/officeDocument/2006/math">
                    <m:sSub>
                      <m:sSubPr>
                        <m:ctrlPr>
                          <a:rPr lang="de-DE" altLang="vi-VN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de-DE" altLang="vi-VN" sz="2000" b="1" dirty="0">
                            <a:solidFill>
                              <a:srgbClr val="FF0000"/>
                            </a:solidFill>
                            <a:latin typeface=".VnCommercial ScriptH" panose="020B7200000000000000" pitchFamily="34" charset="0"/>
                          </a:rPr>
                          <m:t>P</m:t>
                        </m:r>
                      </m:e>
                      <m:sub>
                        <m:r>
                          <a:rPr lang="en-US" altLang="vi-VN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sub>
                    </m:sSub>
                  </m:oMath>
                </a14:m>
                <a:r>
                  <a:rPr lang="en-US" altLang="vi-VN" sz="2000" b="1" dirty="0" smtClean="0">
                    <a:solidFill>
                      <a:srgbClr val="FF0000"/>
                    </a:solidFill>
                    <a:latin typeface="VNI-Script" pitchFamily="2" charset="0"/>
                  </a:rPr>
                  <a:t>  </a:t>
                </a:r>
                <a:r>
                  <a:rPr lang="en-US" altLang="vi-VN" sz="20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 ? </a:t>
                </a:r>
              </a:p>
              <a:p>
                <a:pPr marL="30480" marR="30480">
                  <a:spcAft>
                    <a:spcPts val="0"/>
                  </a:spcAft>
                </a:pPr>
                <a:r>
                  <a:rPr lang="en-US" sz="20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c/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𝑨</m:t>
                        </m:r>
                      </m:e>
                      <m:sub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𝒃</m:t>
                        </m:r>
                      </m:sub>
                    </m:sSub>
                  </m:oMath>
                </a14:m>
                <a:endParaRPr lang="en-US" sz="20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30480" marR="30480">
                  <a:spcAft>
                    <a:spcPts val="0"/>
                  </a:spcAft>
                </a:pPr>
                <a:r>
                  <a:rPr lang="en-US" sz="20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A= ?</a:t>
                </a:r>
              </a:p>
              <a:p>
                <a:pPr marL="30480" marR="30480">
                  <a:spcAft>
                    <a:spcPts val="0"/>
                  </a:spcAft>
                </a:pPr>
                <a:r>
                  <a:rPr lang="en-US" sz="2000" b="1" dirty="0" smtClean="0">
                    <a:solidFill>
                      <a:srgbClr val="00B0F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 = 10 ph = 600s</a:t>
                </a:r>
                <a:endParaRPr lang="en-US" sz="2000" b="1" dirty="0">
                  <a:solidFill>
                    <a:srgbClr val="00B0F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2" name="Rectangle 5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6876" y="2533819"/>
                <a:ext cx="2006876" cy="3170099"/>
              </a:xfrm>
              <a:prstGeom prst="rect">
                <a:avLst/>
              </a:prstGeom>
              <a:blipFill>
                <a:blip r:embed="rId3"/>
                <a:stretch>
                  <a:fillRect l="-1515" t="-1154" b="-2500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3" name="Straight Connector 52"/>
          <p:cNvCxnSpPr/>
          <p:nvPr/>
        </p:nvCxnSpPr>
        <p:spPr>
          <a:xfrm>
            <a:off x="2375578" y="2226335"/>
            <a:ext cx="62520" cy="4445035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4" name="Text Box 53"/>
          <p:cNvSpPr txBox="1">
            <a:spLocks noChangeArrowheads="1"/>
          </p:cNvSpPr>
          <p:nvPr/>
        </p:nvSpPr>
        <p:spPr bwMode="auto">
          <a:xfrm>
            <a:off x="283749" y="2133709"/>
            <a:ext cx="189865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vi-VN" sz="2000" b="1" u="sng" dirty="0">
                <a:solidFill>
                  <a:srgbClr val="0000CC"/>
                </a:solidFill>
                <a:latin typeface="Times New Roman" panose="02020603050405020304" pitchFamily="18" charset="0"/>
              </a:rPr>
              <a:t>Tóm tắt:</a:t>
            </a:r>
          </a:p>
        </p:txBody>
      </p:sp>
      <p:sp>
        <p:nvSpPr>
          <p:cNvPr id="55" name="Text Box 53"/>
          <p:cNvSpPr txBox="1">
            <a:spLocks noChangeArrowheads="1"/>
          </p:cNvSpPr>
          <p:nvPr/>
        </p:nvSpPr>
        <p:spPr bwMode="auto">
          <a:xfrm>
            <a:off x="2455316" y="2163263"/>
            <a:ext cx="96430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vi-VN" sz="2000" b="1" u="sng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Giải:</a:t>
            </a:r>
            <a:endParaRPr lang="en-US" altLang="vi-VN" sz="2000" b="1" u="sng" dirty="0">
              <a:solidFill>
                <a:srgbClr val="0000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73" name="Text Box 60"/>
          <p:cNvSpPr txBox="1">
            <a:spLocks noChangeArrowheads="1"/>
          </p:cNvSpPr>
          <p:nvPr/>
        </p:nvSpPr>
        <p:spPr bwMode="auto">
          <a:xfrm>
            <a:off x="2469834" y="2557815"/>
            <a:ext cx="352153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0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a/ đèn sáng bình thường nên:</a:t>
            </a:r>
            <a:endParaRPr lang="en-US" altLang="vi-VN" sz="2000" b="1" u="sng" dirty="0">
              <a:solidFill>
                <a:srgbClr val="0070C0"/>
              </a:solidFill>
              <a:latin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3274644" y="2182411"/>
                <a:ext cx="1546642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𝑨</m:t>
                        </m:r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𝒏𝒕</m:t>
                        </m:r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𝑹</m:t>
                        </m:r>
                      </m:e>
                      <m:sub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𝒃</m:t>
                        </m:r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</m:sub>
                    </m:sSub>
                  </m:oMath>
                </a14:m>
                <a:r>
                  <a:rPr lang="en-US" sz="2000" b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nt </a:t>
                </a:r>
                <a14:m>
                  <m:oMath xmlns:m="http://schemas.openxmlformats.org/officeDocument/2006/math">
                    <m:r>
                      <a:rPr lang="en-US" sz="2000" b="1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Đ</m:t>
                    </m:r>
                  </m:oMath>
                </a14:m>
                <a:endParaRPr lang="vi-VN" sz="20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4644" y="2182411"/>
                <a:ext cx="1546642" cy="400110"/>
              </a:xfrm>
              <a:prstGeom prst="rect">
                <a:avLst/>
              </a:prstGeom>
              <a:blipFill>
                <a:blip r:embed="rId4"/>
                <a:stretch>
                  <a:fillRect t="-7576" b="-25758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3" name="Rectangle 92"/>
              <p:cNvSpPr/>
              <p:nvPr/>
            </p:nvSpPr>
            <p:spPr>
              <a:xfrm>
                <a:off x="4994558" y="3943836"/>
                <a:ext cx="2526786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𝑰</m:t>
                        </m:r>
                      </m:e>
                      <m:sub>
                        <m:r>
                          <a:rPr lang="en-US" sz="2000" b="1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𝐀</m:t>
                        </m:r>
                      </m:sub>
                    </m:sSub>
                  </m:oMath>
                </a14:m>
                <a:r>
                  <a:rPr lang="en-US" sz="2000" b="1" dirty="0" smtClean="0">
                    <a:solidFill>
                      <a:srgbClr val="0070C0"/>
                    </a:solidFill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𝑰</m:t>
                        </m:r>
                      </m:e>
                      <m:sub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Đ</m:t>
                        </m:r>
                      </m:sub>
                    </m:sSub>
                  </m:oMath>
                </a14:m>
                <a:r>
                  <a:rPr lang="en-US" sz="2000" b="1" dirty="0" smtClean="0">
                    <a:solidFill>
                      <a:srgbClr val="0070C0"/>
                    </a:solidFill>
                  </a:rPr>
                  <a:t> 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𝑰</m:t>
                        </m:r>
                      </m:e>
                      <m:sub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𝒃</m:t>
                        </m:r>
                      </m:sub>
                    </m:sSub>
                  </m:oMath>
                </a14:m>
                <a:r>
                  <a:rPr lang="en-US" sz="2000" b="1" dirty="0" smtClean="0">
                    <a:solidFill>
                      <a:srgbClr val="0070C0"/>
                    </a:solidFill>
                  </a:rPr>
                  <a:t> </a:t>
                </a:r>
                <a:r>
                  <a:rPr lang="en-US" sz="2000" b="1" dirty="0" smtClean="0">
                    <a:solidFill>
                      <a:srgbClr val="0070C0"/>
                    </a:solidFill>
                  </a:rPr>
                  <a:t>=I= </a:t>
                </a:r>
                <a:r>
                  <a:rPr lang="en-US" sz="2000" b="1" dirty="0" smtClean="0">
                    <a:solidFill>
                      <a:srgbClr val="0070C0"/>
                    </a:solidFill>
                  </a:rPr>
                  <a:t>0,75A</a:t>
                </a:r>
                <a:endParaRPr lang="vi-VN" sz="2000" b="1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93" name="Rectangle 9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94558" y="3943836"/>
                <a:ext cx="2526786" cy="400110"/>
              </a:xfrm>
              <a:prstGeom prst="rect">
                <a:avLst/>
              </a:prstGeom>
              <a:blipFill>
                <a:blip r:embed="rId5"/>
                <a:stretch>
                  <a:fillRect t="-9091" b="-25758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4" name="Rectangle 113"/>
              <p:cNvSpPr/>
              <p:nvPr/>
            </p:nvSpPr>
            <p:spPr>
              <a:xfrm>
                <a:off x="2524245" y="3429452"/>
                <a:ext cx="1533719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de-DE" altLang="vi-VN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de-DE" altLang="vi-VN" sz="2000" b="1" dirty="0">
                            <a:solidFill>
                              <a:srgbClr val="0070C0"/>
                            </a:solidFill>
                            <a:latin typeface=".VnCommercial ScriptH" panose="020B7200000000000000" pitchFamily="34" charset="0"/>
                          </a:rPr>
                          <m:t>P</m:t>
                        </m:r>
                      </m:e>
                      <m:sub>
                        <m:r>
                          <a:rPr lang="en-US" altLang="vi-VN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Đ</m:t>
                        </m:r>
                      </m:sub>
                    </m:sSub>
                    <m:r>
                      <a:rPr lang="en-US" sz="2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sSub>
                      <m:sSubPr>
                        <m:ctrlPr>
                          <a:rPr lang="en-US" altLang="vi-VN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altLang="vi-VN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𝑼</m:t>
                        </m:r>
                      </m:e>
                      <m:sub>
                        <m:r>
                          <a:rPr lang="en-US" altLang="vi-VN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Đ</m:t>
                        </m:r>
                      </m:sub>
                    </m:sSub>
                  </m:oMath>
                </a14:m>
                <a:r>
                  <a:rPr lang="en-US" sz="2000" b="1" dirty="0" smtClean="0">
                    <a:solidFill>
                      <a:srgbClr val="0070C0"/>
                    </a:solidFill>
                  </a:rPr>
                  <a:t>.</a:t>
                </a:r>
                <a:r>
                  <a:rPr lang="en-US" sz="2000" b="1" dirty="0" smtClean="0">
                    <a:solidFill>
                      <a:srgbClr val="0070C0"/>
                    </a:solidFill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𝑰</m:t>
                        </m:r>
                      </m:e>
                      <m:sub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Đ</m:t>
                        </m:r>
                      </m:sub>
                    </m:sSub>
                  </m:oMath>
                </a14:m>
                <a:endParaRPr lang="vi-VN" sz="20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14" name="Rectangle 1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24245" y="3429452"/>
                <a:ext cx="1533719" cy="400110"/>
              </a:xfrm>
              <a:prstGeom prst="rect">
                <a:avLst/>
              </a:prstGeom>
              <a:blipFill>
                <a:blip r:embed="rId6"/>
                <a:stretch>
                  <a:fillRect t="-9231" b="-27692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5" name="Rectangle 114"/>
              <p:cNvSpPr/>
              <p:nvPr/>
            </p:nvSpPr>
            <p:spPr>
              <a:xfrm>
                <a:off x="4975153" y="3408836"/>
                <a:ext cx="691215" cy="54149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b="1" dirty="0" smtClean="0">
                    <a:solidFill>
                      <a:srgbClr val="0070C0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b="1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1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  <m:r>
                          <a:rPr lang="en-US" sz="2000" b="1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000" b="1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2000" b="1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  <m:r>
                          <a:rPr lang="en-US" sz="2000" b="1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endParaRPr lang="vi-VN" sz="20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15" name="Rectangle 1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75153" y="3408836"/>
                <a:ext cx="691215" cy="541495"/>
              </a:xfrm>
              <a:prstGeom prst="rect">
                <a:avLst/>
              </a:prstGeom>
              <a:blipFill>
                <a:blip r:embed="rId7"/>
                <a:stretch>
                  <a:fillRect l="-877" b="-7865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6" name="Rectangle 115"/>
              <p:cNvSpPr/>
              <p:nvPr/>
            </p:nvSpPr>
            <p:spPr>
              <a:xfrm>
                <a:off x="5472966" y="3452719"/>
                <a:ext cx="1457642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sz="20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0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𝟕𝟓</m:t>
                      </m:r>
                      <m:r>
                        <a:rPr lang="en-US" sz="20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0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  <m:r>
                        <a:rPr lang="en-US" sz="20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vi-VN" sz="20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16" name="Rectangle 1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72966" y="3452719"/>
                <a:ext cx="1457642" cy="400110"/>
              </a:xfrm>
              <a:prstGeom prst="rect">
                <a:avLst/>
              </a:prstGeom>
              <a:blipFill>
                <a:blip r:embed="rId8"/>
                <a:stretch>
                  <a:fillRect b="-18182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" name="Group 7"/>
          <p:cNvGrpSpPr/>
          <p:nvPr/>
        </p:nvGrpSpPr>
        <p:grpSpPr>
          <a:xfrm>
            <a:off x="9567805" y="1021501"/>
            <a:ext cx="2414930" cy="1548282"/>
            <a:chOff x="7314096" y="2195061"/>
            <a:chExt cx="3440113" cy="2057402"/>
          </a:xfrm>
        </p:grpSpPr>
        <p:grpSp>
          <p:nvGrpSpPr>
            <p:cNvPr id="115775" name="Group 63"/>
            <p:cNvGrpSpPr>
              <a:grpSpLocks/>
            </p:cNvGrpSpPr>
            <p:nvPr/>
          </p:nvGrpSpPr>
          <p:grpSpPr bwMode="auto">
            <a:xfrm>
              <a:off x="7314096" y="2195061"/>
              <a:ext cx="3440113" cy="2057402"/>
              <a:chOff x="144" y="2358"/>
              <a:chExt cx="2167" cy="1296"/>
            </a:xfrm>
          </p:grpSpPr>
          <p:sp>
            <p:nvSpPr>
              <p:cNvPr id="4106" name="Text Box 46"/>
              <p:cNvSpPr txBox="1">
                <a:spLocks noChangeArrowheads="1"/>
              </p:cNvSpPr>
              <p:nvPr/>
            </p:nvSpPr>
            <p:spPr bwMode="auto">
              <a:xfrm>
                <a:off x="948" y="2633"/>
                <a:ext cx="538" cy="30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vi-VN" dirty="0" smtClean="0"/>
                  <a:t>9V</a:t>
                </a:r>
                <a:endParaRPr lang="en-US" altLang="vi-VN" dirty="0"/>
              </a:p>
            </p:txBody>
          </p:sp>
          <p:grpSp>
            <p:nvGrpSpPr>
              <p:cNvPr id="4107" name="Group 61"/>
              <p:cNvGrpSpPr>
                <a:grpSpLocks/>
              </p:cNvGrpSpPr>
              <p:nvPr/>
            </p:nvGrpSpPr>
            <p:grpSpPr bwMode="auto">
              <a:xfrm>
                <a:off x="144" y="2358"/>
                <a:ext cx="2167" cy="1296"/>
                <a:chOff x="144" y="2358"/>
                <a:chExt cx="2167" cy="1296"/>
              </a:xfrm>
            </p:grpSpPr>
            <p:sp>
              <p:nvSpPr>
                <p:cNvPr id="4108" name="Line 34"/>
                <p:cNvSpPr>
                  <a:spLocks noChangeShapeType="1"/>
                </p:cNvSpPr>
                <p:nvPr/>
              </p:nvSpPr>
              <p:spPr bwMode="auto">
                <a:xfrm>
                  <a:off x="1059" y="3264"/>
                  <a:ext cx="576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grpSp>
              <p:nvGrpSpPr>
                <p:cNvPr id="4109" name="Group 26"/>
                <p:cNvGrpSpPr>
                  <a:grpSpLocks/>
                </p:cNvGrpSpPr>
                <p:nvPr/>
              </p:nvGrpSpPr>
              <p:grpSpPr bwMode="auto">
                <a:xfrm>
                  <a:off x="1615" y="3115"/>
                  <a:ext cx="339" cy="309"/>
                  <a:chOff x="3778" y="3346"/>
                  <a:chExt cx="339" cy="309"/>
                </a:xfrm>
              </p:grpSpPr>
              <p:sp>
                <p:nvSpPr>
                  <p:cNvPr id="4136" name="Oval 23"/>
                  <p:cNvSpPr>
                    <a:spLocks noChangeArrowheads="1"/>
                  </p:cNvSpPr>
                  <p:nvPr/>
                </p:nvSpPr>
                <p:spPr bwMode="auto">
                  <a:xfrm>
                    <a:off x="3792" y="3390"/>
                    <a:ext cx="229" cy="201"/>
                  </a:xfrm>
                  <a:prstGeom prst="ellips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vi-VN" altLang="vi-VN"/>
                  </a:p>
                </p:txBody>
              </p:sp>
              <p:sp>
                <p:nvSpPr>
                  <p:cNvPr id="4137" name="Text Box 2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778" y="3346"/>
                    <a:ext cx="339" cy="309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2857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</a:pPr>
                    <a:r>
                      <a:rPr lang="en-US" altLang="vi-VN" dirty="0"/>
                      <a:t>X</a:t>
                    </a:r>
                  </a:p>
                </p:txBody>
              </p:sp>
            </p:grpSp>
            <p:grpSp>
              <p:nvGrpSpPr>
                <p:cNvPr id="4110" name="Group 33"/>
                <p:cNvGrpSpPr>
                  <a:grpSpLocks/>
                </p:cNvGrpSpPr>
                <p:nvPr/>
              </p:nvGrpSpPr>
              <p:grpSpPr bwMode="auto">
                <a:xfrm>
                  <a:off x="531" y="3063"/>
                  <a:ext cx="534" cy="297"/>
                  <a:chOff x="3168" y="3438"/>
                  <a:chExt cx="534" cy="297"/>
                </a:xfrm>
              </p:grpSpPr>
              <p:sp>
                <p:nvSpPr>
                  <p:cNvPr id="4132" name="Rectangle 27"/>
                  <p:cNvSpPr>
                    <a:spLocks noChangeArrowheads="1"/>
                  </p:cNvSpPr>
                  <p:nvPr/>
                </p:nvSpPr>
                <p:spPr bwMode="auto">
                  <a:xfrm>
                    <a:off x="3168" y="3591"/>
                    <a:ext cx="336" cy="144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vi-VN" altLang="vi-VN"/>
                  </a:p>
                </p:txBody>
              </p:sp>
              <p:sp>
                <p:nvSpPr>
                  <p:cNvPr id="4133" name="Line 29"/>
                  <p:cNvSpPr>
                    <a:spLocks noChangeShapeType="1"/>
                  </p:cNvSpPr>
                  <p:nvPr/>
                </p:nvSpPr>
                <p:spPr bwMode="auto">
                  <a:xfrm>
                    <a:off x="3318" y="3444"/>
                    <a:ext cx="0" cy="144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vi-VN"/>
                  </a:p>
                </p:txBody>
              </p:sp>
              <p:sp>
                <p:nvSpPr>
                  <p:cNvPr id="4134" name="Line 30"/>
                  <p:cNvSpPr>
                    <a:spLocks noChangeShapeType="1"/>
                  </p:cNvSpPr>
                  <p:nvPr/>
                </p:nvSpPr>
                <p:spPr bwMode="auto">
                  <a:xfrm>
                    <a:off x="3312" y="3438"/>
                    <a:ext cx="384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vi-VN"/>
                  </a:p>
                </p:txBody>
              </p:sp>
              <p:sp>
                <p:nvSpPr>
                  <p:cNvPr id="4135" name="Line 32"/>
                  <p:cNvSpPr>
                    <a:spLocks noChangeShapeType="1"/>
                  </p:cNvSpPr>
                  <p:nvPr/>
                </p:nvSpPr>
                <p:spPr bwMode="auto">
                  <a:xfrm>
                    <a:off x="3702" y="3438"/>
                    <a:ext cx="0" cy="192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vi-VN"/>
                  </a:p>
                </p:txBody>
              </p:sp>
            </p:grpSp>
            <p:sp>
              <p:nvSpPr>
                <p:cNvPr id="4111" name="Line 35"/>
                <p:cNvSpPr>
                  <a:spLocks noChangeShapeType="1"/>
                </p:cNvSpPr>
                <p:nvPr/>
              </p:nvSpPr>
              <p:spPr bwMode="auto">
                <a:xfrm>
                  <a:off x="150" y="3264"/>
                  <a:ext cx="384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112" name="Line 37"/>
                <p:cNvSpPr>
                  <a:spLocks noChangeShapeType="1"/>
                </p:cNvSpPr>
                <p:nvPr/>
              </p:nvSpPr>
              <p:spPr bwMode="auto">
                <a:xfrm>
                  <a:off x="1867" y="3264"/>
                  <a:ext cx="317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113" name="Line 38"/>
                <p:cNvSpPr>
                  <a:spLocks noChangeShapeType="1"/>
                </p:cNvSpPr>
                <p:nvPr/>
              </p:nvSpPr>
              <p:spPr bwMode="auto">
                <a:xfrm>
                  <a:off x="144" y="2592"/>
                  <a:ext cx="0" cy="67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114" name="Line 39"/>
                <p:cNvSpPr>
                  <a:spLocks noChangeShapeType="1"/>
                </p:cNvSpPr>
                <p:nvPr/>
              </p:nvSpPr>
              <p:spPr bwMode="auto">
                <a:xfrm>
                  <a:off x="2175" y="2592"/>
                  <a:ext cx="0" cy="67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115" name="Line 40"/>
                <p:cNvSpPr>
                  <a:spLocks noChangeShapeType="1"/>
                </p:cNvSpPr>
                <p:nvPr/>
              </p:nvSpPr>
              <p:spPr bwMode="auto">
                <a:xfrm>
                  <a:off x="147" y="2592"/>
                  <a:ext cx="91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116" name="Line 41"/>
                <p:cNvSpPr>
                  <a:spLocks noChangeShapeType="1"/>
                </p:cNvSpPr>
                <p:nvPr/>
              </p:nvSpPr>
              <p:spPr bwMode="auto">
                <a:xfrm>
                  <a:off x="1260" y="2589"/>
                  <a:ext cx="91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117" name="Oval 42"/>
                <p:cNvSpPr>
                  <a:spLocks noChangeArrowheads="1"/>
                </p:cNvSpPr>
                <p:nvPr/>
              </p:nvSpPr>
              <p:spPr bwMode="auto">
                <a:xfrm>
                  <a:off x="1059" y="2565"/>
                  <a:ext cx="48" cy="48"/>
                </a:xfrm>
                <a:prstGeom prst="ellipse">
                  <a:avLst/>
                </a:prstGeom>
                <a:solidFill>
                  <a:schemeClr val="tx1"/>
                </a:solidFill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vi-VN" altLang="vi-VN"/>
                </a:p>
              </p:txBody>
            </p:sp>
            <p:sp>
              <p:nvSpPr>
                <p:cNvPr id="4118" name="Oval 43"/>
                <p:cNvSpPr>
                  <a:spLocks noChangeArrowheads="1"/>
                </p:cNvSpPr>
                <p:nvPr/>
              </p:nvSpPr>
              <p:spPr bwMode="auto">
                <a:xfrm>
                  <a:off x="1227" y="2571"/>
                  <a:ext cx="48" cy="48"/>
                </a:xfrm>
                <a:prstGeom prst="ellipse">
                  <a:avLst/>
                </a:prstGeom>
                <a:solidFill>
                  <a:schemeClr val="tx1"/>
                </a:solidFill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vi-VN" altLang="vi-VN"/>
                </a:p>
              </p:txBody>
            </p:sp>
            <p:sp>
              <p:nvSpPr>
                <p:cNvPr id="4119" name="Line 44"/>
                <p:cNvSpPr>
                  <a:spLocks noChangeShapeType="1"/>
                </p:cNvSpPr>
                <p:nvPr/>
              </p:nvSpPr>
              <p:spPr bwMode="auto">
                <a:xfrm flipH="1">
                  <a:off x="1011" y="2496"/>
                  <a:ext cx="144" cy="19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120" name="Line 45"/>
                <p:cNvSpPr>
                  <a:spLocks noChangeShapeType="1"/>
                </p:cNvSpPr>
                <p:nvPr/>
              </p:nvSpPr>
              <p:spPr bwMode="auto">
                <a:xfrm flipH="1">
                  <a:off x="1170" y="2502"/>
                  <a:ext cx="144" cy="19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121" name="Text Box 47"/>
                <p:cNvSpPr txBox="1">
                  <a:spLocks noChangeArrowheads="1"/>
                </p:cNvSpPr>
                <p:nvPr/>
              </p:nvSpPr>
              <p:spPr bwMode="auto">
                <a:xfrm>
                  <a:off x="927" y="2362"/>
                  <a:ext cx="336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vi-VN" dirty="0"/>
                    <a:t>+</a:t>
                  </a:r>
                </a:p>
              </p:txBody>
            </p:sp>
            <p:sp>
              <p:nvSpPr>
                <p:cNvPr id="4122" name="Text Box 48"/>
                <p:cNvSpPr txBox="1">
                  <a:spLocks noChangeArrowheads="1"/>
                </p:cNvSpPr>
                <p:nvPr/>
              </p:nvSpPr>
              <p:spPr bwMode="auto">
                <a:xfrm>
                  <a:off x="1298" y="2358"/>
                  <a:ext cx="336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vi-VN"/>
                    <a:t>-</a:t>
                  </a:r>
                </a:p>
              </p:txBody>
            </p:sp>
            <p:sp>
              <p:nvSpPr>
                <p:cNvPr id="4123" name="Text Box 49"/>
                <p:cNvSpPr txBox="1">
                  <a:spLocks noChangeArrowheads="1"/>
                </p:cNvSpPr>
                <p:nvPr/>
              </p:nvSpPr>
              <p:spPr bwMode="auto">
                <a:xfrm>
                  <a:off x="576" y="3345"/>
                  <a:ext cx="483" cy="30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squar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vi-VN" dirty="0" smtClean="0"/>
                    <a:t>R</a:t>
                  </a:r>
                  <a:r>
                    <a:rPr lang="en-US" altLang="vi-VN" baseline="-25000" dirty="0" smtClean="0"/>
                    <a:t>b</a:t>
                  </a:r>
                  <a:endParaRPr lang="en-US" altLang="vi-VN" dirty="0"/>
                </a:p>
              </p:txBody>
            </p:sp>
            <p:sp>
              <p:nvSpPr>
                <p:cNvPr id="4124" name="Text Box 50"/>
                <p:cNvSpPr txBox="1">
                  <a:spLocks noChangeArrowheads="1"/>
                </p:cNvSpPr>
                <p:nvPr/>
              </p:nvSpPr>
              <p:spPr bwMode="auto">
                <a:xfrm>
                  <a:off x="1653" y="2867"/>
                  <a:ext cx="658" cy="30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squar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vi-VN" dirty="0"/>
                    <a:t>Đ</a:t>
                  </a:r>
                </a:p>
              </p:txBody>
            </p:sp>
            <p:sp>
              <p:nvSpPr>
                <p:cNvPr id="4127" name="Text Box 53"/>
                <p:cNvSpPr txBox="1">
                  <a:spLocks noChangeArrowheads="1"/>
                </p:cNvSpPr>
                <p:nvPr/>
              </p:nvSpPr>
              <p:spPr bwMode="auto">
                <a:xfrm>
                  <a:off x="439" y="2406"/>
                  <a:ext cx="192" cy="23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squar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vi-VN" dirty="0" smtClean="0">
                      <a:latin typeface=".VnTimeH" panose="020B7200000000000000" pitchFamily="34" charset="0"/>
                    </a:rPr>
                    <a:t>a</a:t>
                  </a:r>
                  <a:endParaRPr lang="en-US" altLang="vi-VN" dirty="0">
                    <a:latin typeface=".VnTimeH" panose="020B7200000000000000" pitchFamily="34" charset="0"/>
                  </a:endParaRPr>
                </a:p>
              </p:txBody>
            </p:sp>
          </p:grpSp>
        </p:grpSp>
        <p:sp>
          <p:nvSpPr>
            <p:cNvPr id="7" name="Oval 6"/>
            <p:cNvSpPr/>
            <p:nvPr/>
          </p:nvSpPr>
          <p:spPr>
            <a:xfrm>
              <a:off x="7831621" y="2414130"/>
              <a:ext cx="395287" cy="336093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1" name="Rectangle 70"/>
              <p:cNvSpPr/>
              <p:nvPr/>
            </p:nvSpPr>
            <p:spPr>
              <a:xfrm>
                <a:off x="4541925" y="2920463"/>
                <a:ext cx="2045175" cy="43088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spcBef>
                    <a:spcPct val="50000"/>
                  </a:spcBef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de-DE" altLang="vi-VN" sz="2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de-DE" altLang="vi-VN" sz="2200" b="1" dirty="0">
                            <a:solidFill>
                              <a:srgbClr val="0070C0"/>
                            </a:solidFill>
                            <a:latin typeface=".VnCommercial ScriptH" panose="020B7200000000000000" pitchFamily="34" charset="0"/>
                          </a:rPr>
                          <m:t>P</m:t>
                        </m:r>
                      </m:e>
                      <m:sub>
                        <m:r>
                          <a:rPr lang="en-US" altLang="vi-VN" sz="2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Đ</m:t>
                        </m:r>
                      </m:sub>
                    </m:sSub>
                  </m:oMath>
                </a14:m>
                <a:r>
                  <a:rPr lang="en-US" altLang="vi-VN" sz="2200" b="1" dirty="0">
                    <a:solidFill>
                      <a:srgbClr val="0070C0"/>
                    </a:solidFill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altLang="vi-VN" sz="2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de-DE" altLang="vi-VN" sz="2200" b="1" dirty="0">
                            <a:solidFill>
                              <a:srgbClr val="0070C0"/>
                            </a:solidFill>
                            <a:latin typeface=".VnCommercial ScriptH" panose="020B7200000000000000" pitchFamily="34" charset="0"/>
                          </a:rPr>
                          <m:t>P</m:t>
                        </m:r>
                      </m:e>
                      <m:sub>
                        <m:r>
                          <a:rPr lang="en-US" altLang="vi-VN" sz="2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đ</m:t>
                        </m:r>
                        <m:r>
                          <a:rPr lang="en-US" altLang="vi-VN" sz="2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𝒎</m:t>
                        </m:r>
                      </m:sub>
                    </m:sSub>
                  </m:oMath>
                </a14:m>
                <a:r>
                  <a:rPr lang="en-US" altLang="vi-VN" sz="2200" b="1" dirty="0" smtClean="0">
                    <a:solidFill>
                      <a:srgbClr val="0070C0"/>
                    </a:solidFill>
                    <a:cs typeface="Arial" panose="020B0604020202020204" pitchFamily="34" charset="0"/>
                  </a:rPr>
                  <a:t> =4,5 </a:t>
                </a:r>
                <a:r>
                  <a:rPr lang="en-US" altLang="vi-VN" sz="2200" b="1" dirty="0">
                    <a:solidFill>
                      <a:srgbClr val="0070C0"/>
                    </a:solidFill>
                    <a:cs typeface="Arial" panose="020B0604020202020204" pitchFamily="34" charset="0"/>
                  </a:rPr>
                  <a:t>W</a:t>
                </a:r>
              </a:p>
            </p:txBody>
          </p:sp>
        </mc:Choice>
        <mc:Fallback xmlns="">
          <p:sp>
            <p:nvSpPr>
              <p:cNvPr id="71" name="Rectangle 7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41925" y="2920463"/>
                <a:ext cx="2045175" cy="430887"/>
              </a:xfrm>
              <a:prstGeom prst="rect">
                <a:avLst/>
              </a:prstGeom>
              <a:blipFill>
                <a:blip r:embed="rId9"/>
                <a:stretch>
                  <a:fillRect t="-9859" r="-2976" b="-28169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2" name="Rectangle 71"/>
              <p:cNvSpPr/>
              <p:nvPr/>
            </p:nvSpPr>
            <p:spPr>
              <a:xfrm>
                <a:off x="2517588" y="2947277"/>
                <a:ext cx="2024337" cy="43088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spcBef>
                    <a:spcPct val="50000"/>
                  </a:spcBef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altLang="vi-VN" sz="2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altLang="vi-VN" sz="2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𝑼</m:t>
                        </m:r>
                      </m:e>
                      <m:sub>
                        <m:r>
                          <a:rPr lang="en-US" altLang="vi-VN" sz="2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Đ</m:t>
                        </m:r>
                      </m:sub>
                    </m:sSub>
                  </m:oMath>
                </a14:m>
                <a:r>
                  <a:rPr lang="en-US" altLang="vi-VN" sz="2200" b="1" dirty="0" smtClean="0">
                    <a:solidFill>
                      <a:srgbClr val="0070C0"/>
                    </a:solidFill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vi-VN" sz="2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altLang="vi-VN" sz="2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𝑼</m:t>
                        </m:r>
                      </m:e>
                      <m:sub>
                        <m:r>
                          <a:rPr lang="en-US" altLang="vi-VN" sz="2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đ</m:t>
                        </m:r>
                        <m:r>
                          <a:rPr lang="en-US" altLang="vi-VN" sz="2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𝒎</m:t>
                        </m:r>
                      </m:sub>
                    </m:sSub>
                  </m:oMath>
                </a14:m>
                <a:r>
                  <a:rPr lang="en-US" altLang="vi-VN" sz="2200" b="1" dirty="0" smtClean="0">
                    <a:solidFill>
                      <a:srgbClr val="0070C0"/>
                    </a:solidFill>
                    <a:cs typeface="Arial" panose="020B0604020202020204" pitchFamily="34" charset="0"/>
                  </a:rPr>
                  <a:t>  = 6V</a:t>
                </a:r>
                <a:endParaRPr lang="en-US" altLang="vi-VN" sz="2200" b="1" dirty="0">
                  <a:solidFill>
                    <a:srgbClr val="0070C0"/>
                  </a:solidFill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2" name="Rectangle 7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7588" y="2947277"/>
                <a:ext cx="2024337" cy="430887"/>
              </a:xfrm>
              <a:prstGeom prst="rect">
                <a:avLst/>
              </a:prstGeom>
              <a:blipFill>
                <a:blip r:embed="rId10"/>
                <a:stretch>
                  <a:fillRect l="-301" t="-8451" r="-301" b="-28169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4" name="Straight Connector 73"/>
          <p:cNvCxnSpPr/>
          <p:nvPr/>
        </p:nvCxnSpPr>
        <p:spPr>
          <a:xfrm>
            <a:off x="7271768" y="2309961"/>
            <a:ext cx="62520" cy="4445035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3849391" y="3351501"/>
                <a:ext cx="1350626" cy="57919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⇒ </m:t>
                        </m:r>
                        <m: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𝑰</m:t>
                        </m:r>
                      </m:e>
                      <m:sub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Đ</m:t>
                        </m:r>
                      </m:sub>
                    </m:sSub>
                    <m:r>
                      <a:rPr lang="en-US" sz="2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de-DE" altLang="vi-VN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nor/>
                              </m:rPr>
                              <a:rPr lang="de-DE" altLang="vi-VN" sz="2000" b="1" dirty="0">
                                <a:solidFill>
                                  <a:srgbClr val="0070C0"/>
                                </a:solidFill>
                                <a:latin typeface=".VnCommercial ScriptH" panose="020B7200000000000000" pitchFamily="34" charset="0"/>
                              </a:rPr>
                              <m:t>P</m:t>
                            </m:r>
                          </m:e>
                          <m:sub>
                            <m:r>
                              <a:rPr lang="en-US" altLang="vi-VN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Đ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altLang="vi-VN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altLang="vi-VN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𝑼</m:t>
                            </m:r>
                          </m:e>
                          <m:sub>
                            <m:r>
                              <a:rPr lang="en-US" altLang="vi-VN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Đ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2000" b="1" dirty="0" smtClean="0">
                    <a:solidFill>
                      <a:srgbClr val="0070C0"/>
                    </a:solidFill>
                  </a:rPr>
                  <a:t> </a:t>
                </a:r>
                <a:endParaRPr lang="vi-VN" sz="20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49391" y="3351501"/>
                <a:ext cx="1350626" cy="579198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Rectangle 10"/>
              <p:cNvSpPr/>
              <p:nvPr/>
            </p:nvSpPr>
            <p:spPr>
              <a:xfrm>
                <a:off x="2381746" y="3943836"/>
                <a:ext cx="2862387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⇒</m:t>
                      </m:r>
                      <m:r>
                        <a:rPr lang="en-US" sz="2000" b="1" i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𝐬</m:t>
                      </m:r>
                      <m:r>
                        <a:rPr lang="en-US" sz="2000" b="1" i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ố </m:t>
                      </m:r>
                      <m:r>
                        <a:rPr lang="en-US" sz="2000" b="1" i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𝐜𝐡</m:t>
                      </m:r>
                      <m:r>
                        <a:rPr lang="en-US" sz="2000" b="1" i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ỉ </m:t>
                      </m:r>
                      <m:r>
                        <a:rPr lang="en-US" sz="2000" b="1" i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𝐜</m:t>
                      </m:r>
                      <m:r>
                        <a:rPr lang="en-US" sz="2000" b="1" i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ủ</m:t>
                      </m:r>
                      <m:r>
                        <a:rPr lang="en-US" sz="2000" b="1" i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𝐚</m:t>
                      </m:r>
                      <m:r>
                        <a:rPr lang="en-US" sz="2000" b="1" i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a:rPr lang="en-US" sz="2000" b="1" i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𝐚𝐦𝐩𝐞</m:t>
                      </m:r>
                      <m:r>
                        <a:rPr lang="en-US" sz="2000" b="1" i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a:rPr lang="en-US" sz="2000" b="1" i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𝐤</m:t>
                      </m:r>
                      <m:r>
                        <a:rPr lang="en-US" sz="2000" b="1" i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ế: </m:t>
                      </m:r>
                    </m:oMath>
                  </m:oMathPara>
                </a14:m>
                <a:endParaRPr lang="vi-VN" sz="2000" dirty="0"/>
              </a:p>
            </p:txBody>
          </p:sp>
        </mc:Choice>
        <mc:Fallback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81746" y="3943836"/>
                <a:ext cx="2862387" cy="400110"/>
              </a:xfrm>
              <a:prstGeom prst="rect">
                <a:avLst/>
              </a:prstGeom>
              <a:blipFill>
                <a:blip r:embed="rId12"/>
                <a:stretch>
                  <a:fillRect b="-10606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2" name="Rectangle 121"/>
              <p:cNvSpPr/>
              <p:nvPr/>
            </p:nvSpPr>
            <p:spPr>
              <a:xfrm>
                <a:off x="8058778" y="6112624"/>
                <a:ext cx="1509027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𝑰</m:t>
                        </m:r>
                      </m:e>
                      <m:sub>
                        <m:r>
                          <a:rPr lang="en-US" sz="2000" b="1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𝐀</m:t>
                        </m:r>
                      </m:sub>
                    </m:sSub>
                  </m:oMath>
                </a14:m>
                <a:r>
                  <a:rPr lang="en-US" sz="2000" b="1" dirty="0" smtClean="0">
                    <a:solidFill>
                      <a:srgbClr val="0070C0"/>
                    </a:solidFill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𝑰</m:t>
                        </m:r>
                      </m:e>
                      <m:sub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Đ</m:t>
                        </m:r>
                      </m:sub>
                    </m:sSub>
                  </m:oMath>
                </a14:m>
                <a:r>
                  <a:rPr lang="en-US" sz="2000" b="1" dirty="0" smtClean="0">
                    <a:solidFill>
                      <a:srgbClr val="0070C0"/>
                    </a:solidFill>
                  </a:rPr>
                  <a:t> 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𝑰</m:t>
                        </m:r>
                      </m:e>
                      <m:sub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𝒃</m:t>
                        </m:r>
                      </m:sub>
                    </m:sSub>
                  </m:oMath>
                </a14:m>
                <a:endParaRPr lang="vi-VN" sz="20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22" name="Rectangle 1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58778" y="6112624"/>
                <a:ext cx="1509027" cy="400110"/>
              </a:xfrm>
              <a:prstGeom prst="rect">
                <a:avLst/>
              </a:prstGeom>
              <a:blipFill>
                <a:blip r:embed="rId13"/>
                <a:stretch>
                  <a:fillRect t="-9231" b="-27692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23" name="Group 122"/>
          <p:cNvGrpSpPr/>
          <p:nvPr/>
        </p:nvGrpSpPr>
        <p:grpSpPr>
          <a:xfrm>
            <a:off x="8385791" y="5458740"/>
            <a:ext cx="471539" cy="649749"/>
            <a:chOff x="8186465" y="5848377"/>
            <a:chExt cx="471539" cy="64974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4" name="Rectangle 123"/>
                <p:cNvSpPr/>
                <p:nvPr/>
              </p:nvSpPr>
              <p:spPr>
                <a:xfrm>
                  <a:off x="8186465" y="5848377"/>
                  <a:ext cx="471539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𝑰</m:t>
                            </m:r>
                          </m:e>
                          <m:sub>
                            <m:r>
                              <a:rPr lang="en-US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Đ</m:t>
                            </m:r>
                          </m:sub>
                        </m:sSub>
                      </m:oMath>
                    </m:oMathPara>
                  </a14:m>
                  <a:endParaRPr lang="vi-VN" b="1" dirty="0">
                    <a:solidFill>
                      <a:srgbClr val="00B0F0"/>
                    </a:solidFill>
                  </a:endParaRPr>
                </a:p>
              </p:txBody>
            </p:sp>
          </mc:Choice>
          <mc:Fallback xmlns="">
            <p:sp>
              <p:nvSpPr>
                <p:cNvPr id="124" name="Rectangle 12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186465" y="5848377"/>
                  <a:ext cx="471539" cy="369332"/>
                </a:xfrm>
                <a:prstGeom prst="rect">
                  <a:avLst/>
                </a:prstGeom>
                <a:blipFill>
                  <a:blip r:embed="rId14"/>
                  <a:stretch>
                    <a:fillRect b="-1639"/>
                  </a:stretch>
                </a:blipFill>
              </p:spPr>
              <p:txBody>
                <a:bodyPr/>
                <a:lstStyle/>
                <a:p>
                  <a:r>
                    <a:rPr lang="vi-VN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25" name="Straight Arrow Connector 124"/>
            <p:cNvCxnSpPr/>
            <p:nvPr/>
          </p:nvCxnSpPr>
          <p:spPr>
            <a:xfrm flipV="1">
              <a:off x="8471647" y="6193326"/>
              <a:ext cx="0" cy="304800"/>
            </a:xfrm>
            <a:prstGeom prst="straightConnector1">
              <a:avLst/>
            </a:prstGeom>
            <a:ln w="28575">
              <a:solidFill>
                <a:srgbClr val="7030A0"/>
              </a:solidFill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/>
              <p:cNvSpPr/>
              <p:nvPr/>
            </p:nvSpPr>
            <p:spPr>
              <a:xfrm>
                <a:off x="8639075" y="5370908"/>
                <a:ext cx="776110" cy="62093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de-DE" altLang="vi-VN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nor/>
                                </m:rPr>
                                <a:rPr lang="de-DE" altLang="vi-VN" b="1" dirty="0">
                                  <a:solidFill>
                                    <a:srgbClr val="0070C0"/>
                                  </a:solidFill>
                                  <a:latin typeface=".VnCommercial ScriptH" panose="020B7200000000000000" pitchFamily="34" charset="0"/>
                                </a:rPr>
                                <m:t>P</m:t>
                              </m:r>
                            </m:e>
                            <m:sub>
                              <m:r>
                                <a:rPr lang="en-US" altLang="vi-VN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Đ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altLang="vi-VN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altLang="vi-VN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𝑼</m:t>
                              </m:r>
                            </m:e>
                            <m:sub>
                              <m:r>
                                <a:rPr lang="en-US" altLang="vi-VN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Đ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vi-VN" dirty="0"/>
              </a:p>
            </p:txBody>
          </p:sp>
        </mc:Choice>
        <mc:Fallback xmlns=""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39075" y="5370908"/>
                <a:ext cx="776110" cy="620939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27" name="Group 126"/>
          <p:cNvGrpSpPr/>
          <p:nvPr/>
        </p:nvGrpSpPr>
        <p:grpSpPr>
          <a:xfrm>
            <a:off x="8176432" y="4347812"/>
            <a:ext cx="763256" cy="1106793"/>
            <a:chOff x="7528170" y="5556860"/>
            <a:chExt cx="763256" cy="110679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8" name="Rectangle 127"/>
                <p:cNvSpPr/>
                <p:nvPr/>
              </p:nvSpPr>
              <p:spPr>
                <a:xfrm>
                  <a:off x="7528170" y="5556860"/>
                  <a:ext cx="471539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de-DE" altLang="vi-VN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nor/>
                              </m:rPr>
                              <a:rPr lang="de-DE" altLang="vi-VN" b="1" dirty="0">
                                <a:solidFill>
                                  <a:srgbClr val="0070C0"/>
                                </a:solidFill>
                                <a:latin typeface=".VnCommercial ScriptH" panose="020B7200000000000000" pitchFamily="34" charset="0"/>
                              </a:rPr>
                              <m:t>P</m:t>
                            </m:r>
                          </m:e>
                          <m:sub>
                            <m:r>
                              <a:rPr lang="en-US" altLang="vi-VN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Đ</m:t>
                            </m:r>
                          </m:sub>
                        </m:sSub>
                      </m:oMath>
                    </m:oMathPara>
                  </a14:m>
                  <a:endParaRPr lang="vi-VN" b="1" dirty="0">
                    <a:solidFill>
                      <a:srgbClr val="00B0F0"/>
                    </a:solidFill>
                  </a:endParaRPr>
                </a:p>
              </p:txBody>
            </p:sp>
          </mc:Choice>
          <mc:Fallback xmlns="">
            <p:sp>
              <p:nvSpPr>
                <p:cNvPr id="128" name="Rectangle 12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528170" y="5556860"/>
                  <a:ext cx="471539" cy="369332"/>
                </a:xfrm>
                <a:prstGeom prst="rect">
                  <a:avLst/>
                </a:prstGeom>
                <a:blipFill>
                  <a:blip r:embed="rId16"/>
                  <a:stretch>
                    <a:fillRect b="-1639"/>
                  </a:stretch>
                </a:blipFill>
              </p:spPr>
              <p:txBody>
                <a:bodyPr/>
                <a:lstStyle/>
                <a:p>
                  <a:r>
                    <a:rPr lang="vi-VN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29" name="Straight Arrow Connector 128"/>
            <p:cNvCxnSpPr/>
            <p:nvPr/>
          </p:nvCxnSpPr>
          <p:spPr>
            <a:xfrm flipH="1" flipV="1">
              <a:off x="8099278" y="6008067"/>
              <a:ext cx="192148" cy="655586"/>
            </a:xfrm>
            <a:prstGeom prst="straightConnector1">
              <a:avLst/>
            </a:prstGeom>
            <a:ln w="28575">
              <a:solidFill>
                <a:srgbClr val="7030A0"/>
              </a:solidFill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/>
              <p:cNvSpPr/>
              <p:nvPr/>
            </p:nvSpPr>
            <p:spPr>
              <a:xfrm>
                <a:off x="8548009" y="4371474"/>
                <a:ext cx="7119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vi-VN" b="1" dirty="0">
                    <a:solidFill>
                      <a:srgbClr val="0070C0"/>
                    </a:solidFill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altLang="vi-VN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de-DE" altLang="vi-VN" b="1" dirty="0">
                            <a:solidFill>
                              <a:srgbClr val="0070C0"/>
                            </a:solidFill>
                            <a:latin typeface=".VnCommercial ScriptH" panose="020B7200000000000000" pitchFamily="34" charset="0"/>
                          </a:rPr>
                          <m:t>P</m:t>
                        </m:r>
                      </m:e>
                      <m:sub>
                        <m:r>
                          <a:rPr lang="en-US" altLang="vi-VN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đ</m:t>
                        </m:r>
                        <m:r>
                          <a:rPr lang="en-US" altLang="vi-VN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𝒎</m:t>
                        </m:r>
                      </m:sub>
                    </m:sSub>
                  </m:oMath>
                </a14:m>
                <a:endParaRPr lang="vi-VN" dirty="0"/>
              </a:p>
            </p:txBody>
          </p:sp>
        </mc:Choice>
        <mc:Fallback xmlns=""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48009" y="4371474"/>
                <a:ext cx="711990" cy="369332"/>
              </a:xfrm>
              <a:prstGeom prst="rect">
                <a:avLst/>
              </a:prstGeom>
              <a:blipFill>
                <a:blip r:embed="rId17"/>
                <a:stretch>
                  <a:fillRect l="-6838" t="-8197" b="-24590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30" name="Group 129"/>
          <p:cNvGrpSpPr/>
          <p:nvPr/>
        </p:nvGrpSpPr>
        <p:grpSpPr>
          <a:xfrm>
            <a:off x="9415185" y="4368691"/>
            <a:ext cx="1195379" cy="1312690"/>
            <a:chOff x="7802669" y="5793172"/>
            <a:chExt cx="1195379" cy="100538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1" name="Rectangle 130"/>
                <p:cNvSpPr/>
                <p:nvPr/>
              </p:nvSpPr>
              <p:spPr>
                <a:xfrm>
                  <a:off x="8459183" y="5793172"/>
                  <a:ext cx="538865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altLang="vi-VN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altLang="vi-VN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𝑼</m:t>
                            </m:r>
                          </m:e>
                          <m:sub>
                            <m:r>
                              <a:rPr lang="en-US" altLang="vi-VN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Đ</m:t>
                            </m:r>
                          </m:sub>
                        </m:sSub>
                      </m:oMath>
                    </m:oMathPara>
                  </a14:m>
                  <a:endParaRPr lang="vi-VN" b="1" dirty="0">
                    <a:solidFill>
                      <a:srgbClr val="00B0F0"/>
                    </a:solidFill>
                  </a:endParaRPr>
                </a:p>
              </p:txBody>
            </p:sp>
          </mc:Choice>
          <mc:Fallback xmlns="">
            <p:sp>
              <p:nvSpPr>
                <p:cNvPr id="131" name="Rectangle 13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459183" y="5793172"/>
                  <a:ext cx="538865" cy="369332"/>
                </a:xfrm>
                <a:prstGeom prst="rect">
                  <a:avLst/>
                </a:prstGeom>
                <a:blipFill>
                  <a:blip r:embed="rId1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vi-VN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32" name="Straight Arrow Connector 131"/>
            <p:cNvCxnSpPr>
              <a:stCxn id="14" idx="3"/>
            </p:cNvCxnSpPr>
            <p:nvPr/>
          </p:nvCxnSpPr>
          <p:spPr>
            <a:xfrm flipV="1">
              <a:off x="7802669" y="6091215"/>
              <a:ext cx="751059" cy="707343"/>
            </a:xfrm>
            <a:prstGeom prst="straightConnector1">
              <a:avLst/>
            </a:prstGeom>
            <a:ln w="28575">
              <a:solidFill>
                <a:srgbClr val="7030A0"/>
              </a:solidFill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/>
              <p:cNvSpPr/>
              <p:nvPr/>
            </p:nvSpPr>
            <p:spPr>
              <a:xfrm>
                <a:off x="10487762" y="4328358"/>
                <a:ext cx="77931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vi-VN" b="1" dirty="0">
                    <a:solidFill>
                      <a:srgbClr val="0070C0"/>
                    </a:solidFill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vi-VN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altLang="vi-VN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𝑼</m:t>
                        </m:r>
                      </m:e>
                      <m:sub>
                        <m:r>
                          <a:rPr lang="en-US" altLang="vi-VN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đ</m:t>
                        </m:r>
                        <m:r>
                          <a:rPr lang="en-US" altLang="vi-VN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𝒎</m:t>
                        </m:r>
                      </m:sub>
                    </m:sSub>
                  </m:oMath>
                </a14:m>
                <a:endParaRPr lang="vi-VN" dirty="0"/>
              </a:p>
            </p:txBody>
          </p:sp>
        </mc:Choice>
        <mc:Fallback xmlns="">
          <p:sp>
            <p:nvSpPr>
              <p:cNvPr id="16" name="Rectangle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87762" y="4328358"/>
                <a:ext cx="779316" cy="369332"/>
              </a:xfrm>
              <a:prstGeom prst="rect">
                <a:avLst/>
              </a:prstGeom>
              <a:blipFill>
                <a:blip r:embed="rId19"/>
                <a:stretch>
                  <a:fillRect l="-6250" t="-8197" b="-24590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6" name="Group 25"/>
          <p:cNvGrpSpPr/>
          <p:nvPr/>
        </p:nvGrpSpPr>
        <p:grpSpPr>
          <a:xfrm>
            <a:off x="8806018" y="4757831"/>
            <a:ext cx="1402573" cy="1378455"/>
            <a:chOff x="8857330" y="4775204"/>
            <a:chExt cx="1402573" cy="1378455"/>
          </a:xfrm>
        </p:grpSpPr>
        <p:cxnSp>
          <p:nvCxnSpPr>
            <p:cNvPr id="126" name="Straight Arrow Connector 125"/>
            <p:cNvCxnSpPr/>
            <p:nvPr/>
          </p:nvCxnSpPr>
          <p:spPr>
            <a:xfrm>
              <a:off x="8857330" y="5840722"/>
              <a:ext cx="0" cy="312937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Arrow Connector 132"/>
            <p:cNvCxnSpPr/>
            <p:nvPr/>
          </p:nvCxnSpPr>
          <p:spPr>
            <a:xfrm>
              <a:off x="8950333" y="4775204"/>
              <a:ext cx="185610" cy="638310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Straight Arrow Connector 133"/>
            <p:cNvCxnSpPr/>
            <p:nvPr/>
          </p:nvCxnSpPr>
          <p:spPr>
            <a:xfrm flipH="1">
              <a:off x="9538676" y="4868285"/>
              <a:ext cx="721227" cy="887173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099191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5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5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5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5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0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5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0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5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5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0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/>
      <p:bldP spid="2" grpId="0"/>
      <p:bldP spid="93" grpId="0"/>
      <p:bldP spid="114" grpId="0"/>
      <p:bldP spid="115" grpId="0"/>
      <p:bldP spid="116" grpId="0"/>
      <p:bldP spid="71" grpId="0"/>
      <p:bldP spid="72" grpId="0"/>
      <p:bldP spid="10" grpId="0"/>
      <p:bldP spid="11" grpId="0"/>
      <p:bldP spid="122" grpId="0"/>
      <p:bldP spid="14" grpId="0"/>
      <p:bldP spid="15" grpId="0"/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ext Box 51"/>
          <p:cNvSpPr txBox="1">
            <a:spLocks noChangeArrowheads="1"/>
          </p:cNvSpPr>
          <p:nvPr/>
        </p:nvSpPr>
        <p:spPr bwMode="auto">
          <a:xfrm>
            <a:off x="259307" y="561601"/>
            <a:ext cx="11723427" cy="163121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altLang="vi-VN" sz="2000" b="1" u="sng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Bài 2:</a:t>
            </a:r>
            <a:r>
              <a:rPr lang="en-US" altLang="vi-VN" sz="2000" b="1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vi-VN" altLang="vi-VN" sz="2000" dirty="0" smtClean="0">
                <a:solidFill>
                  <a:srgbClr val="000000"/>
                </a:solidFill>
                <a:latin typeface="Open Sans"/>
              </a:rPr>
              <a:t>Một </a:t>
            </a:r>
            <a:r>
              <a:rPr lang="vi-VN" altLang="vi-VN" sz="2000" dirty="0">
                <a:solidFill>
                  <a:srgbClr val="000000"/>
                </a:solidFill>
                <a:latin typeface="Open Sans"/>
              </a:rPr>
              <a:t>đoạn mạch gồm một bóng đèn có ghi </a:t>
            </a:r>
            <a:r>
              <a:rPr lang="vi-VN" altLang="vi-VN" sz="2000" dirty="0">
                <a:solidFill>
                  <a:srgbClr val="FF0000"/>
                </a:solidFill>
                <a:latin typeface="Open Sans"/>
              </a:rPr>
              <a:t>6V - 4,5W </a:t>
            </a:r>
            <a:r>
              <a:rPr lang="vi-VN" altLang="vi-VN" sz="2000" dirty="0">
                <a:solidFill>
                  <a:srgbClr val="000000"/>
                </a:solidFill>
                <a:latin typeface="Open Sans"/>
              </a:rPr>
              <a:t>được mắc nối tiếp với một biến trở và được đặt vào hiệu điện thế không đổi </a:t>
            </a:r>
            <a:r>
              <a:rPr lang="vi-VN" altLang="vi-VN" sz="2000" dirty="0">
                <a:solidFill>
                  <a:srgbClr val="FF0000"/>
                </a:solidFill>
                <a:latin typeface="Open Sans"/>
              </a:rPr>
              <a:t>9V</a:t>
            </a:r>
            <a:r>
              <a:rPr lang="vi-VN" altLang="vi-VN" sz="2000" dirty="0">
                <a:solidFill>
                  <a:srgbClr val="000000"/>
                </a:solidFill>
                <a:latin typeface="Open Sans"/>
              </a:rPr>
              <a:t> như hình 14.1. Điện trở của dây nối và ampe kế là rất nhỏ.</a:t>
            </a:r>
            <a:endParaRPr lang="vi-VN" altLang="vi-VN" dirty="0"/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vi-VN" altLang="vi-VN" sz="2000" dirty="0">
                <a:solidFill>
                  <a:srgbClr val="000000"/>
                </a:solidFill>
                <a:latin typeface="Open Sans"/>
              </a:rPr>
              <a:t>a) Đóng công tắc K, bóng đèn sáng bình thường. Tính số chỉ của ampe kế.</a:t>
            </a:r>
            <a:endParaRPr lang="vi-VN" altLang="vi-VN" dirty="0"/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vi-VN" altLang="vi-VN" sz="2000" dirty="0" smtClean="0">
                <a:solidFill>
                  <a:srgbClr val="000000"/>
                </a:solidFill>
                <a:latin typeface="Open Sans"/>
              </a:rPr>
              <a:t>b</a:t>
            </a:r>
            <a:r>
              <a:rPr lang="vi-VN" altLang="vi-VN" sz="2000" dirty="0">
                <a:solidFill>
                  <a:srgbClr val="000000"/>
                </a:solidFill>
                <a:latin typeface="Open Sans"/>
              </a:rPr>
              <a:t>) Tính </a:t>
            </a:r>
            <a:r>
              <a:rPr lang="vi-VN" altLang="vi-VN" sz="2000" dirty="0">
                <a:solidFill>
                  <a:srgbClr val="FF0000"/>
                </a:solidFill>
                <a:latin typeface="Open Sans"/>
              </a:rPr>
              <a:t>điện trở </a:t>
            </a:r>
            <a:r>
              <a:rPr lang="vi-VN" altLang="vi-VN" sz="2000" dirty="0">
                <a:solidFill>
                  <a:srgbClr val="000000"/>
                </a:solidFill>
                <a:latin typeface="Open Sans"/>
              </a:rPr>
              <a:t>và </a:t>
            </a:r>
            <a:r>
              <a:rPr lang="vi-VN" altLang="vi-VN" sz="2000" dirty="0">
                <a:solidFill>
                  <a:srgbClr val="FF0000"/>
                </a:solidFill>
                <a:latin typeface="Open Sans"/>
              </a:rPr>
              <a:t>công suất </a:t>
            </a:r>
            <a:r>
              <a:rPr lang="vi-VN" altLang="vi-VN" sz="2000" dirty="0">
                <a:solidFill>
                  <a:srgbClr val="000000"/>
                </a:solidFill>
                <a:latin typeface="Open Sans"/>
              </a:rPr>
              <a:t>tiêu thụ điện của </a:t>
            </a:r>
            <a:r>
              <a:rPr lang="vi-VN" altLang="vi-VN" sz="2000" dirty="0">
                <a:solidFill>
                  <a:srgbClr val="FF0000"/>
                </a:solidFill>
                <a:latin typeface="Open Sans"/>
              </a:rPr>
              <a:t>biến trở </a:t>
            </a:r>
            <a:r>
              <a:rPr lang="vi-VN" altLang="vi-VN" sz="2000" dirty="0">
                <a:solidFill>
                  <a:srgbClr val="000000"/>
                </a:solidFill>
                <a:latin typeface="Open Sans"/>
              </a:rPr>
              <a:t>khi </a:t>
            </a:r>
            <a:r>
              <a:rPr lang="vi-VN" altLang="vi-VN" sz="2000" dirty="0" smtClean="0">
                <a:solidFill>
                  <a:srgbClr val="000000"/>
                </a:solidFill>
                <a:latin typeface="Open Sans"/>
              </a:rPr>
              <a:t>đó.</a:t>
            </a:r>
            <a:endParaRPr lang="en-US" altLang="vi-VN" dirty="0" smtClean="0"/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vi-VN" altLang="vi-VN" sz="2000" dirty="0" smtClean="0">
                <a:solidFill>
                  <a:srgbClr val="000000"/>
                </a:solidFill>
                <a:latin typeface="Open Sans"/>
              </a:rPr>
              <a:t>c</a:t>
            </a:r>
            <a:r>
              <a:rPr lang="vi-VN" altLang="vi-VN" sz="2000" dirty="0">
                <a:solidFill>
                  <a:srgbClr val="000000"/>
                </a:solidFill>
                <a:latin typeface="Open Sans"/>
              </a:rPr>
              <a:t>) Tính </a:t>
            </a:r>
            <a:r>
              <a:rPr lang="vi-VN" altLang="vi-VN" sz="2000" dirty="0">
                <a:solidFill>
                  <a:srgbClr val="FF0000"/>
                </a:solidFill>
                <a:latin typeface="Open Sans"/>
              </a:rPr>
              <a:t>công </a:t>
            </a:r>
            <a:r>
              <a:rPr lang="vi-VN" altLang="vi-VN" sz="2000" dirty="0">
                <a:solidFill>
                  <a:srgbClr val="000000"/>
                </a:solidFill>
                <a:latin typeface="Open Sans"/>
              </a:rPr>
              <a:t>của dòng điện sản ra ở </a:t>
            </a:r>
            <a:r>
              <a:rPr lang="vi-VN" altLang="vi-VN" sz="2000" dirty="0">
                <a:solidFill>
                  <a:srgbClr val="FF0000"/>
                </a:solidFill>
                <a:latin typeface="Open Sans"/>
              </a:rPr>
              <a:t>biến trở </a:t>
            </a:r>
            <a:r>
              <a:rPr lang="vi-VN" altLang="vi-VN" sz="2000" dirty="0">
                <a:solidFill>
                  <a:srgbClr val="000000"/>
                </a:solidFill>
                <a:latin typeface="Open Sans"/>
              </a:rPr>
              <a:t>và ở </a:t>
            </a:r>
            <a:r>
              <a:rPr lang="vi-VN" altLang="vi-VN" sz="2000" dirty="0">
                <a:solidFill>
                  <a:srgbClr val="FF0000"/>
                </a:solidFill>
                <a:latin typeface="Open Sans"/>
              </a:rPr>
              <a:t>toàn </a:t>
            </a:r>
            <a:r>
              <a:rPr lang="vi-VN" altLang="vi-VN" sz="2000" dirty="0" smtClean="0">
                <a:solidFill>
                  <a:srgbClr val="FF0000"/>
                </a:solidFill>
                <a:latin typeface="Open Sans"/>
              </a:rPr>
              <a:t>mạch</a:t>
            </a:r>
            <a:r>
              <a:rPr lang="vi-VN" altLang="vi-VN" sz="2000" dirty="0" smtClean="0">
                <a:solidFill>
                  <a:srgbClr val="000000"/>
                </a:solidFill>
                <a:latin typeface="Open Sans"/>
              </a:rPr>
              <a:t> </a:t>
            </a:r>
            <a:r>
              <a:rPr lang="vi-VN" altLang="vi-VN" sz="2000" dirty="0">
                <a:solidFill>
                  <a:srgbClr val="000000"/>
                </a:solidFill>
                <a:latin typeface="Open Sans"/>
              </a:rPr>
              <a:t>trong </a:t>
            </a:r>
            <a:r>
              <a:rPr lang="vi-VN" altLang="vi-VN" sz="2000" dirty="0">
                <a:solidFill>
                  <a:srgbClr val="FF0000"/>
                </a:solidFill>
                <a:latin typeface="Open Sans"/>
              </a:rPr>
              <a:t>10 phút</a:t>
            </a:r>
            <a:r>
              <a:rPr lang="vi-VN" altLang="vi-VN" sz="2000" dirty="0" smtClean="0">
                <a:solidFill>
                  <a:srgbClr val="000000"/>
                </a:solidFill>
                <a:latin typeface="Open Sans"/>
              </a:rPr>
              <a:t>.</a:t>
            </a:r>
            <a:endParaRPr lang="vi-VN" altLang="vi-VN" dirty="0"/>
          </a:p>
        </p:txBody>
      </p:sp>
      <p:sp>
        <p:nvSpPr>
          <p:cNvPr id="43" name="Text Box 5"/>
          <p:cNvSpPr txBox="1">
            <a:spLocks noChangeArrowheads="1"/>
          </p:cNvSpPr>
          <p:nvPr/>
        </p:nvSpPr>
        <p:spPr bwMode="auto">
          <a:xfrm>
            <a:off x="5244133" y="10058"/>
            <a:ext cx="2981740" cy="52322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VẬN DỤNG:</a:t>
            </a:r>
            <a:endParaRPr lang="en-US" sz="2800" b="1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2" name="Rectangle 51"/>
              <p:cNvSpPr/>
              <p:nvPr/>
            </p:nvSpPr>
            <p:spPr>
              <a:xfrm>
                <a:off x="306876" y="2533819"/>
                <a:ext cx="2006876" cy="297549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0480" marR="30480">
                  <a:spcAft>
                    <a:spcPts val="0"/>
                  </a:spcAft>
                </a:pPr>
                <a:r>
                  <a:rPr lang="en-US" sz="2000" b="1" dirty="0" smtClean="0">
                    <a:solidFill>
                      <a:srgbClr val="00B0F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Đ: 6V – 4,5W</a:t>
                </a:r>
              </a:p>
              <a:p>
                <a:pPr marL="30480" marR="30480">
                  <a:spcAft>
                    <a:spcPts val="0"/>
                  </a:spcAft>
                </a:pPr>
                <a:r>
                  <a:rPr lang="en-US" sz="2000" b="1" dirty="0" smtClean="0">
                    <a:solidFill>
                      <a:srgbClr val="00B0F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U=9V</a:t>
                </a:r>
                <a:endParaRPr lang="en-US" sz="2000" b="1" dirty="0">
                  <a:solidFill>
                    <a:srgbClr val="00B0F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30480" marR="30480"/>
                <a:r>
                  <a:rPr lang="en-US" sz="2000" b="1" dirty="0" smtClean="0">
                    <a:solidFill>
                      <a:srgbClr val="00B0F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a/ đèn sáng </a:t>
                </a:r>
              </a:p>
              <a:p>
                <a:pPr marL="30480" marR="30480"/>
                <a:r>
                  <a:rPr lang="en-US" sz="2000" b="1" dirty="0" smtClean="0">
                    <a:solidFill>
                      <a:srgbClr val="00B0F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bình thường</a:t>
                </a:r>
              </a:p>
              <a:p>
                <a:pPr marL="30480" marR="30480"/>
                <a:r>
                  <a:rPr lang="en-US" sz="2000" b="1" dirty="0" smtClean="0">
                    <a:solidFill>
                      <a:srgbClr val="FF0000"/>
                    </a:solidFill>
                    <a:cs typeface="Times New Roman" panose="02020603050405020304" pitchFamily="18" charset="0"/>
                  </a:rPr>
                  <a:t>a/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𝑰</m:t>
                        </m:r>
                      </m:e>
                      <m:sub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𝑨</m:t>
                        </m:r>
                      </m:sub>
                    </m:sSub>
                  </m:oMath>
                </a14:m>
                <a:r>
                  <a:rPr lang="en-US" sz="2000" b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:r>
                  <a:rPr lang="en-US" sz="20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?</a:t>
                </a:r>
              </a:p>
              <a:p>
                <a:pPr marL="30480" marR="30480"/>
                <a:r>
                  <a:rPr lang="en-US" sz="20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b/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𝑹</m:t>
                        </m:r>
                      </m:e>
                      <m:sub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𝒃</m:t>
                        </m:r>
                      </m:sub>
                    </m:sSub>
                  </m:oMath>
                </a14:m>
                <a:r>
                  <a:rPr lang="en-US" sz="2000" b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:r>
                  <a:rPr lang="en-US" sz="20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?</a:t>
                </a:r>
              </a:p>
              <a:p>
                <a:pPr marL="30480" marR="30480"/>
                <a14:m>
                  <m:oMath xmlns:m="http://schemas.openxmlformats.org/officeDocument/2006/math">
                    <m:sSub>
                      <m:sSubPr>
                        <m:ctrlPr>
                          <a:rPr lang="de-DE" altLang="vi-VN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de-DE" altLang="vi-VN" sz="2800" b="1" dirty="0">
                            <a:solidFill>
                              <a:srgbClr val="FF0000"/>
                            </a:solidFill>
                            <a:latin typeface=".VnCommercial ScriptH" panose="020B7200000000000000" pitchFamily="34" charset="0"/>
                          </a:rPr>
                          <m:t>P</m:t>
                        </m:r>
                      </m:e>
                      <m:sub>
                        <m:r>
                          <a:rPr lang="en-US" altLang="vi-VN" sz="28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sub>
                    </m:sSub>
                  </m:oMath>
                </a14:m>
                <a:r>
                  <a:rPr lang="en-US" altLang="vi-VN" sz="2000" b="1" dirty="0" smtClean="0">
                    <a:solidFill>
                      <a:srgbClr val="FF0000"/>
                    </a:solidFill>
                    <a:latin typeface="VNI-Script" pitchFamily="2" charset="0"/>
                  </a:rPr>
                  <a:t> </a:t>
                </a:r>
                <a:r>
                  <a:rPr lang="en-US" altLang="vi-VN" sz="20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 ? </a:t>
                </a:r>
              </a:p>
              <a:p>
                <a:pPr marL="30480" marR="30480">
                  <a:spcAft>
                    <a:spcPts val="0"/>
                  </a:spcAft>
                </a:pPr>
                <a:r>
                  <a:rPr lang="en-US" sz="20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c/ A= ?</a:t>
                </a:r>
              </a:p>
              <a:p>
                <a:pPr marL="30480" marR="30480">
                  <a:spcAft>
                    <a:spcPts val="0"/>
                  </a:spcAft>
                </a:pPr>
                <a:r>
                  <a:rPr lang="en-US" sz="2000" b="1" dirty="0" smtClean="0">
                    <a:solidFill>
                      <a:srgbClr val="00B0F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 = 10 ph = 600s</a:t>
                </a:r>
                <a:endParaRPr lang="en-US" sz="2000" b="1" dirty="0">
                  <a:solidFill>
                    <a:srgbClr val="00B0F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2" name="Rectangle 5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6876" y="2533819"/>
                <a:ext cx="2006876" cy="2975495"/>
              </a:xfrm>
              <a:prstGeom prst="rect">
                <a:avLst/>
              </a:prstGeom>
              <a:blipFill>
                <a:blip r:embed="rId3"/>
                <a:stretch>
                  <a:fillRect l="-1515" t="-1230" b="-2869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3" name="Straight Connector 52"/>
          <p:cNvCxnSpPr/>
          <p:nvPr/>
        </p:nvCxnSpPr>
        <p:spPr>
          <a:xfrm>
            <a:off x="2375578" y="2226335"/>
            <a:ext cx="62520" cy="4445035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4" name="Text Box 53"/>
          <p:cNvSpPr txBox="1">
            <a:spLocks noChangeArrowheads="1"/>
          </p:cNvSpPr>
          <p:nvPr/>
        </p:nvSpPr>
        <p:spPr bwMode="auto">
          <a:xfrm>
            <a:off x="283749" y="2133709"/>
            <a:ext cx="189865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vi-VN" sz="2000" b="1" u="sng" dirty="0">
                <a:solidFill>
                  <a:srgbClr val="0000CC"/>
                </a:solidFill>
                <a:latin typeface="Times New Roman" panose="02020603050405020304" pitchFamily="18" charset="0"/>
              </a:rPr>
              <a:t>Tóm tắt:</a:t>
            </a:r>
          </a:p>
        </p:txBody>
      </p:sp>
      <p:sp>
        <p:nvSpPr>
          <p:cNvPr id="55" name="Text Box 53"/>
          <p:cNvSpPr txBox="1">
            <a:spLocks noChangeArrowheads="1"/>
          </p:cNvSpPr>
          <p:nvPr/>
        </p:nvSpPr>
        <p:spPr bwMode="auto">
          <a:xfrm>
            <a:off x="2455316" y="2163263"/>
            <a:ext cx="96430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vi-VN" sz="2000" b="1" u="sng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Giải:</a:t>
            </a:r>
            <a:endParaRPr lang="en-US" altLang="vi-VN" sz="2000" b="1" u="sng" dirty="0">
              <a:solidFill>
                <a:srgbClr val="0000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73" name="Text Box 60"/>
          <p:cNvSpPr txBox="1">
            <a:spLocks noChangeArrowheads="1"/>
          </p:cNvSpPr>
          <p:nvPr/>
        </p:nvSpPr>
        <p:spPr bwMode="auto">
          <a:xfrm>
            <a:off x="2469834" y="2557815"/>
            <a:ext cx="352153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0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a/ đèn sáng bình thường nên:</a:t>
            </a:r>
            <a:endParaRPr lang="en-US" altLang="vi-VN" sz="2000" b="1" u="sng" dirty="0">
              <a:solidFill>
                <a:srgbClr val="0070C0"/>
              </a:solidFill>
              <a:latin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3274644" y="2182411"/>
                <a:ext cx="1546642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𝑨</m:t>
                        </m:r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𝒏𝒕</m:t>
                        </m:r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𝑹</m:t>
                        </m:r>
                      </m:e>
                      <m:sub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𝒃</m:t>
                        </m:r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</m:sub>
                    </m:sSub>
                  </m:oMath>
                </a14:m>
                <a:r>
                  <a:rPr lang="en-US" sz="2000" b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nt </a:t>
                </a:r>
                <a14:m>
                  <m:oMath xmlns:m="http://schemas.openxmlformats.org/officeDocument/2006/math">
                    <m:r>
                      <a:rPr lang="en-US" sz="2000" b="1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Đ</m:t>
                    </m:r>
                  </m:oMath>
                </a14:m>
                <a:endParaRPr lang="vi-VN" sz="20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4644" y="2182411"/>
                <a:ext cx="1546642" cy="400110"/>
              </a:xfrm>
              <a:prstGeom prst="rect">
                <a:avLst/>
              </a:prstGeom>
              <a:blipFill>
                <a:blip r:embed="rId4"/>
                <a:stretch>
                  <a:fillRect t="-7576" b="-25758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 2"/>
          <p:cNvSpPr/>
          <p:nvPr/>
        </p:nvSpPr>
        <p:spPr>
          <a:xfrm>
            <a:off x="2501052" y="4338544"/>
            <a:ext cx="453780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0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b/</a:t>
            </a:r>
            <a:endParaRPr lang="en-US" altLang="vi-VN" sz="2000" b="1" dirty="0">
              <a:solidFill>
                <a:srgbClr val="0070C0"/>
              </a:solidFill>
              <a:latin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3" name="Rectangle 92"/>
              <p:cNvSpPr/>
              <p:nvPr/>
            </p:nvSpPr>
            <p:spPr>
              <a:xfrm>
                <a:off x="5006995" y="3860463"/>
                <a:ext cx="2526786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𝑰</m:t>
                        </m:r>
                      </m:e>
                      <m:sub>
                        <m:r>
                          <a:rPr lang="en-US" sz="2000" b="1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𝐀</m:t>
                        </m:r>
                      </m:sub>
                    </m:sSub>
                  </m:oMath>
                </a14:m>
                <a:r>
                  <a:rPr lang="en-US" sz="2000" b="1" dirty="0" smtClean="0">
                    <a:solidFill>
                      <a:srgbClr val="0070C0"/>
                    </a:solidFill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𝑰</m:t>
                        </m:r>
                      </m:e>
                      <m:sub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Đ</m:t>
                        </m:r>
                      </m:sub>
                    </m:sSub>
                  </m:oMath>
                </a14:m>
                <a:r>
                  <a:rPr lang="en-US" sz="2000" b="1" dirty="0" smtClean="0">
                    <a:solidFill>
                      <a:srgbClr val="0070C0"/>
                    </a:solidFill>
                  </a:rPr>
                  <a:t> 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𝑰</m:t>
                        </m:r>
                      </m:e>
                      <m:sub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𝒃</m:t>
                        </m:r>
                      </m:sub>
                    </m:sSub>
                  </m:oMath>
                </a14:m>
                <a:r>
                  <a:rPr lang="en-US" sz="2000" b="1" dirty="0" smtClean="0">
                    <a:solidFill>
                      <a:srgbClr val="0070C0"/>
                    </a:solidFill>
                  </a:rPr>
                  <a:t> </a:t>
                </a:r>
                <a:r>
                  <a:rPr lang="en-US" sz="2000" b="1" dirty="0" smtClean="0">
                    <a:solidFill>
                      <a:srgbClr val="0070C0"/>
                    </a:solidFill>
                  </a:rPr>
                  <a:t>=I= </a:t>
                </a:r>
                <a:r>
                  <a:rPr lang="en-US" sz="2000" b="1" dirty="0" smtClean="0">
                    <a:solidFill>
                      <a:srgbClr val="0070C0"/>
                    </a:solidFill>
                  </a:rPr>
                  <a:t>0,75A</a:t>
                </a:r>
                <a:endParaRPr lang="vi-VN" sz="2000" b="1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93" name="Rectangle 9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06995" y="3860463"/>
                <a:ext cx="2526786" cy="400110"/>
              </a:xfrm>
              <a:prstGeom prst="rect">
                <a:avLst/>
              </a:prstGeom>
              <a:blipFill>
                <a:blip r:embed="rId5"/>
                <a:stretch>
                  <a:fillRect t="-7576" b="-25758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4" name="Rectangle 113"/>
              <p:cNvSpPr/>
              <p:nvPr/>
            </p:nvSpPr>
            <p:spPr>
              <a:xfrm>
                <a:off x="2524245" y="3429452"/>
                <a:ext cx="1533719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de-DE" altLang="vi-VN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de-DE" altLang="vi-VN" sz="2000" b="1" dirty="0">
                            <a:solidFill>
                              <a:srgbClr val="0070C0"/>
                            </a:solidFill>
                            <a:latin typeface=".VnCommercial ScriptH" panose="020B7200000000000000" pitchFamily="34" charset="0"/>
                          </a:rPr>
                          <m:t>P</m:t>
                        </m:r>
                      </m:e>
                      <m:sub>
                        <m:r>
                          <a:rPr lang="en-US" altLang="vi-VN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Đ</m:t>
                        </m:r>
                      </m:sub>
                    </m:sSub>
                    <m:r>
                      <a:rPr lang="en-US" sz="2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sSub>
                      <m:sSubPr>
                        <m:ctrlPr>
                          <a:rPr lang="en-US" altLang="vi-VN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altLang="vi-VN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𝑼</m:t>
                        </m:r>
                      </m:e>
                      <m:sub>
                        <m:r>
                          <a:rPr lang="en-US" altLang="vi-VN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Đ</m:t>
                        </m:r>
                      </m:sub>
                    </m:sSub>
                  </m:oMath>
                </a14:m>
                <a:r>
                  <a:rPr lang="en-US" sz="2000" b="1" dirty="0" smtClean="0">
                    <a:solidFill>
                      <a:srgbClr val="0070C0"/>
                    </a:solidFill>
                  </a:rPr>
                  <a:t>.</a:t>
                </a:r>
                <a:r>
                  <a:rPr lang="en-US" sz="2000" b="1" dirty="0" smtClean="0">
                    <a:solidFill>
                      <a:srgbClr val="0070C0"/>
                    </a:solidFill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𝑰</m:t>
                        </m:r>
                      </m:e>
                      <m:sub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Đ</m:t>
                        </m:r>
                      </m:sub>
                    </m:sSub>
                  </m:oMath>
                </a14:m>
                <a:endParaRPr lang="vi-VN" sz="20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14" name="Rectangle 1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24245" y="3429452"/>
                <a:ext cx="1533719" cy="400110"/>
              </a:xfrm>
              <a:prstGeom prst="rect">
                <a:avLst/>
              </a:prstGeom>
              <a:blipFill>
                <a:blip r:embed="rId6"/>
                <a:stretch>
                  <a:fillRect t="-9231" b="-27692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5" name="Rectangle 114"/>
              <p:cNvSpPr/>
              <p:nvPr/>
            </p:nvSpPr>
            <p:spPr>
              <a:xfrm>
                <a:off x="4975153" y="3408836"/>
                <a:ext cx="691215" cy="54149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b="1" dirty="0" smtClean="0">
                    <a:solidFill>
                      <a:srgbClr val="0070C0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b="1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1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  <m:r>
                          <a:rPr lang="en-US" sz="2000" b="1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000" b="1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2000" b="1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  <m:r>
                          <a:rPr lang="en-US" sz="2000" b="1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endParaRPr lang="vi-VN" sz="20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15" name="Rectangle 1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75153" y="3408836"/>
                <a:ext cx="691215" cy="541495"/>
              </a:xfrm>
              <a:prstGeom prst="rect">
                <a:avLst/>
              </a:prstGeom>
              <a:blipFill>
                <a:blip r:embed="rId7"/>
                <a:stretch>
                  <a:fillRect l="-877" b="-7865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6" name="Rectangle 115"/>
              <p:cNvSpPr/>
              <p:nvPr/>
            </p:nvSpPr>
            <p:spPr>
              <a:xfrm>
                <a:off x="5472966" y="3452719"/>
                <a:ext cx="1457642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sz="20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0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𝟕𝟓</m:t>
                      </m:r>
                      <m:r>
                        <a:rPr lang="en-US" sz="20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0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  <m:r>
                        <a:rPr lang="en-US" sz="20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vi-VN" sz="20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16" name="Rectangle 1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72966" y="3452719"/>
                <a:ext cx="1457642" cy="400110"/>
              </a:xfrm>
              <a:prstGeom prst="rect">
                <a:avLst/>
              </a:prstGeom>
              <a:blipFill>
                <a:blip r:embed="rId8"/>
                <a:stretch>
                  <a:fillRect b="-18182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9" name="Rectangle 118"/>
          <p:cNvSpPr/>
          <p:nvPr/>
        </p:nvSpPr>
        <p:spPr>
          <a:xfrm>
            <a:off x="4199527" y="4347813"/>
            <a:ext cx="8611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= </a:t>
            </a:r>
            <a:r>
              <a:rPr lang="en-US" b="1" dirty="0" smtClean="0">
                <a:solidFill>
                  <a:srgbClr val="0070C0"/>
                </a:solidFill>
              </a:rPr>
              <a:t>9 – 6 </a:t>
            </a:r>
            <a:endParaRPr lang="vi-VN" b="1" dirty="0">
              <a:solidFill>
                <a:srgbClr val="0070C0"/>
              </a:solidFill>
            </a:endParaRPr>
          </a:p>
        </p:txBody>
      </p:sp>
      <p:sp>
        <p:nvSpPr>
          <p:cNvPr id="120" name="Rectangle 119"/>
          <p:cNvSpPr/>
          <p:nvPr/>
        </p:nvSpPr>
        <p:spPr>
          <a:xfrm>
            <a:off x="4493348" y="5034129"/>
            <a:ext cx="85632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rgbClr val="0070C0"/>
                </a:solidFill>
              </a:rPr>
              <a:t>= </a:t>
            </a:r>
            <a:r>
              <a:rPr lang="en-US" sz="2000" b="1" dirty="0" smtClean="0">
                <a:solidFill>
                  <a:srgbClr val="0070C0"/>
                </a:solidFill>
              </a:rPr>
              <a:t>4(</a:t>
            </a:r>
            <a:r>
              <a:rPr lang="el-GR" sz="2000" b="1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Ω</a:t>
            </a:r>
            <a:r>
              <a:rPr lang="en-US" sz="2000" b="1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)</a:t>
            </a:r>
            <a:endParaRPr lang="vi-VN" sz="2000" b="1" dirty="0">
              <a:solidFill>
                <a:srgbClr val="0070C0"/>
              </a:solidFill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9567805" y="1021501"/>
            <a:ext cx="2414930" cy="1548282"/>
            <a:chOff x="7314096" y="2195061"/>
            <a:chExt cx="3440113" cy="2057402"/>
          </a:xfrm>
        </p:grpSpPr>
        <p:grpSp>
          <p:nvGrpSpPr>
            <p:cNvPr id="115775" name="Group 63"/>
            <p:cNvGrpSpPr>
              <a:grpSpLocks/>
            </p:cNvGrpSpPr>
            <p:nvPr/>
          </p:nvGrpSpPr>
          <p:grpSpPr bwMode="auto">
            <a:xfrm>
              <a:off x="7314096" y="2195061"/>
              <a:ext cx="3440113" cy="2057402"/>
              <a:chOff x="144" y="2358"/>
              <a:chExt cx="2167" cy="1296"/>
            </a:xfrm>
          </p:grpSpPr>
          <p:sp>
            <p:nvSpPr>
              <p:cNvPr id="4106" name="Text Box 46"/>
              <p:cNvSpPr txBox="1">
                <a:spLocks noChangeArrowheads="1"/>
              </p:cNvSpPr>
              <p:nvPr/>
            </p:nvSpPr>
            <p:spPr bwMode="auto">
              <a:xfrm>
                <a:off x="948" y="2633"/>
                <a:ext cx="538" cy="30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vi-VN" dirty="0" smtClean="0"/>
                  <a:t>9V</a:t>
                </a:r>
                <a:endParaRPr lang="en-US" altLang="vi-VN" dirty="0"/>
              </a:p>
            </p:txBody>
          </p:sp>
          <p:grpSp>
            <p:nvGrpSpPr>
              <p:cNvPr id="4107" name="Group 61"/>
              <p:cNvGrpSpPr>
                <a:grpSpLocks/>
              </p:cNvGrpSpPr>
              <p:nvPr/>
            </p:nvGrpSpPr>
            <p:grpSpPr bwMode="auto">
              <a:xfrm>
                <a:off x="144" y="2358"/>
                <a:ext cx="2167" cy="1296"/>
                <a:chOff x="144" y="2358"/>
                <a:chExt cx="2167" cy="1296"/>
              </a:xfrm>
            </p:grpSpPr>
            <p:sp>
              <p:nvSpPr>
                <p:cNvPr id="4108" name="Line 34"/>
                <p:cNvSpPr>
                  <a:spLocks noChangeShapeType="1"/>
                </p:cNvSpPr>
                <p:nvPr/>
              </p:nvSpPr>
              <p:spPr bwMode="auto">
                <a:xfrm>
                  <a:off x="1059" y="3264"/>
                  <a:ext cx="576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grpSp>
              <p:nvGrpSpPr>
                <p:cNvPr id="4109" name="Group 26"/>
                <p:cNvGrpSpPr>
                  <a:grpSpLocks/>
                </p:cNvGrpSpPr>
                <p:nvPr/>
              </p:nvGrpSpPr>
              <p:grpSpPr bwMode="auto">
                <a:xfrm>
                  <a:off x="1615" y="3115"/>
                  <a:ext cx="339" cy="309"/>
                  <a:chOff x="3778" y="3346"/>
                  <a:chExt cx="339" cy="309"/>
                </a:xfrm>
              </p:grpSpPr>
              <p:sp>
                <p:nvSpPr>
                  <p:cNvPr id="4136" name="Oval 23"/>
                  <p:cNvSpPr>
                    <a:spLocks noChangeArrowheads="1"/>
                  </p:cNvSpPr>
                  <p:nvPr/>
                </p:nvSpPr>
                <p:spPr bwMode="auto">
                  <a:xfrm>
                    <a:off x="3792" y="3390"/>
                    <a:ext cx="229" cy="201"/>
                  </a:xfrm>
                  <a:prstGeom prst="ellips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vi-VN" altLang="vi-VN"/>
                  </a:p>
                </p:txBody>
              </p:sp>
              <p:sp>
                <p:nvSpPr>
                  <p:cNvPr id="4137" name="Text Box 2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778" y="3346"/>
                    <a:ext cx="339" cy="309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2857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</a:pPr>
                    <a:r>
                      <a:rPr lang="en-US" altLang="vi-VN" dirty="0"/>
                      <a:t>X</a:t>
                    </a:r>
                  </a:p>
                </p:txBody>
              </p:sp>
            </p:grpSp>
            <p:grpSp>
              <p:nvGrpSpPr>
                <p:cNvPr id="4110" name="Group 33"/>
                <p:cNvGrpSpPr>
                  <a:grpSpLocks/>
                </p:cNvGrpSpPr>
                <p:nvPr/>
              </p:nvGrpSpPr>
              <p:grpSpPr bwMode="auto">
                <a:xfrm>
                  <a:off x="531" y="3063"/>
                  <a:ext cx="534" cy="297"/>
                  <a:chOff x="3168" y="3438"/>
                  <a:chExt cx="534" cy="297"/>
                </a:xfrm>
              </p:grpSpPr>
              <p:sp>
                <p:nvSpPr>
                  <p:cNvPr id="4132" name="Rectangle 27"/>
                  <p:cNvSpPr>
                    <a:spLocks noChangeArrowheads="1"/>
                  </p:cNvSpPr>
                  <p:nvPr/>
                </p:nvSpPr>
                <p:spPr bwMode="auto">
                  <a:xfrm>
                    <a:off x="3168" y="3591"/>
                    <a:ext cx="336" cy="144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vi-VN" altLang="vi-VN"/>
                  </a:p>
                </p:txBody>
              </p:sp>
              <p:sp>
                <p:nvSpPr>
                  <p:cNvPr id="4133" name="Line 29"/>
                  <p:cNvSpPr>
                    <a:spLocks noChangeShapeType="1"/>
                  </p:cNvSpPr>
                  <p:nvPr/>
                </p:nvSpPr>
                <p:spPr bwMode="auto">
                  <a:xfrm>
                    <a:off x="3318" y="3444"/>
                    <a:ext cx="0" cy="144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vi-VN"/>
                  </a:p>
                </p:txBody>
              </p:sp>
              <p:sp>
                <p:nvSpPr>
                  <p:cNvPr id="4134" name="Line 30"/>
                  <p:cNvSpPr>
                    <a:spLocks noChangeShapeType="1"/>
                  </p:cNvSpPr>
                  <p:nvPr/>
                </p:nvSpPr>
                <p:spPr bwMode="auto">
                  <a:xfrm>
                    <a:off x="3312" y="3438"/>
                    <a:ext cx="384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vi-VN"/>
                  </a:p>
                </p:txBody>
              </p:sp>
              <p:sp>
                <p:nvSpPr>
                  <p:cNvPr id="4135" name="Line 32"/>
                  <p:cNvSpPr>
                    <a:spLocks noChangeShapeType="1"/>
                  </p:cNvSpPr>
                  <p:nvPr/>
                </p:nvSpPr>
                <p:spPr bwMode="auto">
                  <a:xfrm>
                    <a:off x="3702" y="3438"/>
                    <a:ext cx="0" cy="192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vi-VN"/>
                  </a:p>
                </p:txBody>
              </p:sp>
            </p:grpSp>
            <p:sp>
              <p:nvSpPr>
                <p:cNvPr id="4111" name="Line 35"/>
                <p:cNvSpPr>
                  <a:spLocks noChangeShapeType="1"/>
                </p:cNvSpPr>
                <p:nvPr/>
              </p:nvSpPr>
              <p:spPr bwMode="auto">
                <a:xfrm>
                  <a:off x="150" y="3264"/>
                  <a:ext cx="384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112" name="Line 37"/>
                <p:cNvSpPr>
                  <a:spLocks noChangeShapeType="1"/>
                </p:cNvSpPr>
                <p:nvPr/>
              </p:nvSpPr>
              <p:spPr bwMode="auto">
                <a:xfrm>
                  <a:off x="1867" y="3264"/>
                  <a:ext cx="317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113" name="Line 38"/>
                <p:cNvSpPr>
                  <a:spLocks noChangeShapeType="1"/>
                </p:cNvSpPr>
                <p:nvPr/>
              </p:nvSpPr>
              <p:spPr bwMode="auto">
                <a:xfrm>
                  <a:off x="144" y="2592"/>
                  <a:ext cx="0" cy="67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114" name="Line 39"/>
                <p:cNvSpPr>
                  <a:spLocks noChangeShapeType="1"/>
                </p:cNvSpPr>
                <p:nvPr/>
              </p:nvSpPr>
              <p:spPr bwMode="auto">
                <a:xfrm>
                  <a:off x="2175" y="2592"/>
                  <a:ext cx="0" cy="67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115" name="Line 40"/>
                <p:cNvSpPr>
                  <a:spLocks noChangeShapeType="1"/>
                </p:cNvSpPr>
                <p:nvPr/>
              </p:nvSpPr>
              <p:spPr bwMode="auto">
                <a:xfrm>
                  <a:off x="147" y="2592"/>
                  <a:ext cx="91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116" name="Line 41"/>
                <p:cNvSpPr>
                  <a:spLocks noChangeShapeType="1"/>
                </p:cNvSpPr>
                <p:nvPr/>
              </p:nvSpPr>
              <p:spPr bwMode="auto">
                <a:xfrm>
                  <a:off x="1260" y="2589"/>
                  <a:ext cx="91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117" name="Oval 42"/>
                <p:cNvSpPr>
                  <a:spLocks noChangeArrowheads="1"/>
                </p:cNvSpPr>
                <p:nvPr/>
              </p:nvSpPr>
              <p:spPr bwMode="auto">
                <a:xfrm>
                  <a:off x="1059" y="2565"/>
                  <a:ext cx="48" cy="48"/>
                </a:xfrm>
                <a:prstGeom prst="ellipse">
                  <a:avLst/>
                </a:prstGeom>
                <a:solidFill>
                  <a:schemeClr val="tx1"/>
                </a:solidFill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vi-VN" altLang="vi-VN"/>
                </a:p>
              </p:txBody>
            </p:sp>
            <p:sp>
              <p:nvSpPr>
                <p:cNvPr id="4118" name="Oval 43"/>
                <p:cNvSpPr>
                  <a:spLocks noChangeArrowheads="1"/>
                </p:cNvSpPr>
                <p:nvPr/>
              </p:nvSpPr>
              <p:spPr bwMode="auto">
                <a:xfrm>
                  <a:off x="1227" y="2571"/>
                  <a:ext cx="48" cy="48"/>
                </a:xfrm>
                <a:prstGeom prst="ellipse">
                  <a:avLst/>
                </a:prstGeom>
                <a:solidFill>
                  <a:schemeClr val="tx1"/>
                </a:solidFill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vi-VN" altLang="vi-VN"/>
                </a:p>
              </p:txBody>
            </p:sp>
            <p:sp>
              <p:nvSpPr>
                <p:cNvPr id="4119" name="Line 44"/>
                <p:cNvSpPr>
                  <a:spLocks noChangeShapeType="1"/>
                </p:cNvSpPr>
                <p:nvPr/>
              </p:nvSpPr>
              <p:spPr bwMode="auto">
                <a:xfrm flipH="1">
                  <a:off x="1011" y="2496"/>
                  <a:ext cx="144" cy="19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120" name="Line 45"/>
                <p:cNvSpPr>
                  <a:spLocks noChangeShapeType="1"/>
                </p:cNvSpPr>
                <p:nvPr/>
              </p:nvSpPr>
              <p:spPr bwMode="auto">
                <a:xfrm flipH="1">
                  <a:off x="1170" y="2502"/>
                  <a:ext cx="144" cy="19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121" name="Text Box 47"/>
                <p:cNvSpPr txBox="1">
                  <a:spLocks noChangeArrowheads="1"/>
                </p:cNvSpPr>
                <p:nvPr/>
              </p:nvSpPr>
              <p:spPr bwMode="auto">
                <a:xfrm>
                  <a:off x="927" y="2362"/>
                  <a:ext cx="336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vi-VN" dirty="0"/>
                    <a:t>+</a:t>
                  </a:r>
                </a:p>
              </p:txBody>
            </p:sp>
            <p:sp>
              <p:nvSpPr>
                <p:cNvPr id="4122" name="Text Box 48"/>
                <p:cNvSpPr txBox="1">
                  <a:spLocks noChangeArrowheads="1"/>
                </p:cNvSpPr>
                <p:nvPr/>
              </p:nvSpPr>
              <p:spPr bwMode="auto">
                <a:xfrm>
                  <a:off x="1298" y="2358"/>
                  <a:ext cx="336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vi-VN"/>
                    <a:t>-</a:t>
                  </a:r>
                </a:p>
              </p:txBody>
            </p:sp>
            <p:sp>
              <p:nvSpPr>
                <p:cNvPr id="4123" name="Text Box 49"/>
                <p:cNvSpPr txBox="1">
                  <a:spLocks noChangeArrowheads="1"/>
                </p:cNvSpPr>
                <p:nvPr/>
              </p:nvSpPr>
              <p:spPr bwMode="auto">
                <a:xfrm>
                  <a:off x="576" y="3345"/>
                  <a:ext cx="483" cy="30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squar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vi-VN" dirty="0" smtClean="0"/>
                    <a:t>R</a:t>
                  </a:r>
                  <a:r>
                    <a:rPr lang="en-US" altLang="vi-VN" baseline="-25000" dirty="0" smtClean="0"/>
                    <a:t>b</a:t>
                  </a:r>
                  <a:endParaRPr lang="en-US" altLang="vi-VN" dirty="0"/>
                </a:p>
              </p:txBody>
            </p:sp>
            <p:sp>
              <p:nvSpPr>
                <p:cNvPr id="4124" name="Text Box 50"/>
                <p:cNvSpPr txBox="1">
                  <a:spLocks noChangeArrowheads="1"/>
                </p:cNvSpPr>
                <p:nvPr/>
              </p:nvSpPr>
              <p:spPr bwMode="auto">
                <a:xfrm>
                  <a:off x="1653" y="2867"/>
                  <a:ext cx="658" cy="30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squar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vi-VN" dirty="0"/>
                    <a:t>Đ</a:t>
                  </a:r>
                </a:p>
              </p:txBody>
            </p:sp>
            <p:sp>
              <p:nvSpPr>
                <p:cNvPr id="4127" name="Text Box 53"/>
                <p:cNvSpPr txBox="1">
                  <a:spLocks noChangeArrowheads="1"/>
                </p:cNvSpPr>
                <p:nvPr/>
              </p:nvSpPr>
              <p:spPr bwMode="auto">
                <a:xfrm>
                  <a:off x="439" y="2406"/>
                  <a:ext cx="192" cy="23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squar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vi-VN" dirty="0" smtClean="0">
                      <a:latin typeface=".VnTimeH" panose="020B7200000000000000" pitchFamily="34" charset="0"/>
                    </a:rPr>
                    <a:t>a</a:t>
                  </a:r>
                  <a:endParaRPr lang="en-US" altLang="vi-VN" dirty="0">
                    <a:latin typeface=".VnTimeH" panose="020B7200000000000000" pitchFamily="34" charset="0"/>
                  </a:endParaRPr>
                </a:p>
              </p:txBody>
            </p:sp>
          </p:grpSp>
        </p:grpSp>
        <p:sp>
          <p:nvSpPr>
            <p:cNvPr id="7" name="Oval 6"/>
            <p:cNvSpPr/>
            <p:nvPr/>
          </p:nvSpPr>
          <p:spPr>
            <a:xfrm>
              <a:off x="7831621" y="2414130"/>
              <a:ext cx="395287" cy="336093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1" name="Rectangle 70"/>
              <p:cNvSpPr/>
              <p:nvPr/>
            </p:nvSpPr>
            <p:spPr>
              <a:xfrm>
                <a:off x="4541925" y="2920463"/>
                <a:ext cx="2045175" cy="43088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spcBef>
                    <a:spcPct val="50000"/>
                  </a:spcBef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de-DE" altLang="vi-VN" sz="2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de-DE" altLang="vi-VN" sz="2200" b="1" dirty="0">
                            <a:solidFill>
                              <a:srgbClr val="0070C0"/>
                            </a:solidFill>
                            <a:latin typeface=".VnCommercial ScriptH" panose="020B7200000000000000" pitchFamily="34" charset="0"/>
                          </a:rPr>
                          <m:t>P</m:t>
                        </m:r>
                      </m:e>
                      <m:sub>
                        <m:r>
                          <a:rPr lang="en-US" altLang="vi-VN" sz="2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Đ</m:t>
                        </m:r>
                      </m:sub>
                    </m:sSub>
                  </m:oMath>
                </a14:m>
                <a:r>
                  <a:rPr lang="en-US" altLang="vi-VN" sz="2200" b="1" dirty="0">
                    <a:solidFill>
                      <a:srgbClr val="0070C0"/>
                    </a:solidFill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altLang="vi-VN" sz="2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de-DE" altLang="vi-VN" sz="2200" b="1" dirty="0">
                            <a:solidFill>
                              <a:srgbClr val="0070C0"/>
                            </a:solidFill>
                            <a:latin typeface=".VnCommercial ScriptH" panose="020B7200000000000000" pitchFamily="34" charset="0"/>
                          </a:rPr>
                          <m:t>P</m:t>
                        </m:r>
                      </m:e>
                      <m:sub>
                        <m:r>
                          <a:rPr lang="en-US" altLang="vi-VN" sz="2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đ</m:t>
                        </m:r>
                        <m:r>
                          <a:rPr lang="en-US" altLang="vi-VN" sz="2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𝒎</m:t>
                        </m:r>
                      </m:sub>
                    </m:sSub>
                  </m:oMath>
                </a14:m>
                <a:r>
                  <a:rPr lang="en-US" altLang="vi-VN" sz="2200" b="1" dirty="0" smtClean="0">
                    <a:solidFill>
                      <a:srgbClr val="0070C0"/>
                    </a:solidFill>
                    <a:cs typeface="Arial" panose="020B0604020202020204" pitchFamily="34" charset="0"/>
                  </a:rPr>
                  <a:t> =4,5 </a:t>
                </a:r>
                <a:r>
                  <a:rPr lang="en-US" altLang="vi-VN" sz="2200" b="1" dirty="0">
                    <a:solidFill>
                      <a:srgbClr val="0070C0"/>
                    </a:solidFill>
                    <a:cs typeface="Arial" panose="020B0604020202020204" pitchFamily="34" charset="0"/>
                  </a:rPr>
                  <a:t>W</a:t>
                </a:r>
              </a:p>
            </p:txBody>
          </p:sp>
        </mc:Choice>
        <mc:Fallback xmlns="">
          <p:sp>
            <p:nvSpPr>
              <p:cNvPr id="71" name="Rectangle 7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41925" y="2920463"/>
                <a:ext cx="2045175" cy="430887"/>
              </a:xfrm>
              <a:prstGeom prst="rect">
                <a:avLst/>
              </a:prstGeom>
              <a:blipFill>
                <a:blip r:embed="rId9"/>
                <a:stretch>
                  <a:fillRect t="-9859" r="-2976" b="-28169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2" name="Rectangle 71"/>
              <p:cNvSpPr/>
              <p:nvPr/>
            </p:nvSpPr>
            <p:spPr>
              <a:xfrm>
                <a:off x="2517588" y="2947277"/>
                <a:ext cx="2024337" cy="43088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spcBef>
                    <a:spcPct val="50000"/>
                  </a:spcBef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altLang="vi-VN" sz="2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altLang="vi-VN" sz="2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𝑼</m:t>
                        </m:r>
                      </m:e>
                      <m:sub>
                        <m:r>
                          <a:rPr lang="en-US" altLang="vi-VN" sz="2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Đ</m:t>
                        </m:r>
                      </m:sub>
                    </m:sSub>
                  </m:oMath>
                </a14:m>
                <a:r>
                  <a:rPr lang="en-US" altLang="vi-VN" sz="2200" b="1" dirty="0" smtClean="0">
                    <a:solidFill>
                      <a:srgbClr val="0070C0"/>
                    </a:solidFill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vi-VN" sz="2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altLang="vi-VN" sz="2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𝑼</m:t>
                        </m:r>
                      </m:e>
                      <m:sub>
                        <m:r>
                          <a:rPr lang="en-US" altLang="vi-VN" sz="2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đ</m:t>
                        </m:r>
                        <m:r>
                          <a:rPr lang="en-US" altLang="vi-VN" sz="2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𝒎</m:t>
                        </m:r>
                      </m:sub>
                    </m:sSub>
                  </m:oMath>
                </a14:m>
                <a:r>
                  <a:rPr lang="en-US" altLang="vi-VN" sz="2200" b="1" dirty="0" smtClean="0">
                    <a:solidFill>
                      <a:srgbClr val="0070C0"/>
                    </a:solidFill>
                    <a:cs typeface="Arial" panose="020B0604020202020204" pitchFamily="34" charset="0"/>
                  </a:rPr>
                  <a:t>  = 6V</a:t>
                </a:r>
                <a:endParaRPr lang="en-US" altLang="vi-VN" sz="2200" b="1" dirty="0">
                  <a:solidFill>
                    <a:srgbClr val="0070C0"/>
                  </a:solidFill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2" name="Rectangle 7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7588" y="2947277"/>
                <a:ext cx="2024337" cy="430887"/>
              </a:xfrm>
              <a:prstGeom prst="rect">
                <a:avLst/>
              </a:prstGeom>
              <a:blipFill>
                <a:blip r:embed="rId10"/>
                <a:stretch>
                  <a:fillRect l="-301" t="-8451" r="-301" b="-28169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4" name="Straight Connector 73"/>
          <p:cNvCxnSpPr/>
          <p:nvPr/>
        </p:nvCxnSpPr>
        <p:spPr>
          <a:xfrm>
            <a:off x="7271768" y="2309961"/>
            <a:ext cx="62520" cy="4445035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4971270" y="4355447"/>
                <a:ext cx="86433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b="1" dirty="0" smtClean="0">
                    <a:solidFill>
                      <a:srgbClr val="0070C0"/>
                    </a:solidFill>
                    <a:cs typeface="Times New Roman" panose="02020603050405020304" pitchFamily="18" charset="0"/>
                  </a:rPr>
                  <a:t>= 3 </a:t>
                </a:r>
                <a14:m>
                  <m:oMath xmlns:m="http://schemas.openxmlformats.org/officeDocument/2006/math">
                    <m:r>
                      <a:rPr lang="en-US" b="1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(</m:t>
                    </m:r>
                    <m:r>
                      <a:rPr lang="en-US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𝑽</m:t>
                    </m:r>
                    <m:r>
                      <a:rPr lang="en-US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endParaRPr lang="vi-VN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71270" y="4355447"/>
                <a:ext cx="864339" cy="369332"/>
              </a:xfrm>
              <a:prstGeom prst="rect">
                <a:avLst/>
              </a:prstGeom>
              <a:blipFill>
                <a:blip r:embed="rId11"/>
                <a:stretch>
                  <a:fillRect l="-5634" t="-8197" r="-1408" b="-24590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3849391" y="3351501"/>
                <a:ext cx="1350626" cy="57919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⇒ </m:t>
                        </m:r>
                        <m: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𝑰</m:t>
                        </m:r>
                      </m:e>
                      <m:sub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Đ</m:t>
                        </m:r>
                      </m:sub>
                    </m:sSub>
                    <m:r>
                      <a:rPr lang="en-US" sz="2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de-DE" altLang="vi-VN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nor/>
                              </m:rPr>
                              <a:rPr lang="de-DE" altLang="vi-VN" sz="2000" b="1" dirty="0">
                                <a:solidFill>
                                  <a:srgbClr val="0070C0"/>
                                </a:solidFill>
                                <a:latin typeface=".VnCommercial ScriptH" panose="020B7200000000000000" pitchFamily="34" charset="0"/>
                              </a:rPr>
                              <m:t>P</m:t>
                            </m:r>
                          </m:e>
                          <m:sub>
                            <m:r>
                              <a:rPr lang="en-US" altLang="vi-VN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Đ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altLang="vi-VN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altLang="vi-VN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𝑼</m:t>
                            </m:r>
                          </m:e>
                          <m:sub>
                            <m:r>
                              <a:rPr lang="en-US" altLang="vi-VN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Đ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2000" b="1" dirty="0" smtClean="0">
                    <a:solidFill>
                      <a:srgbClr val="0070C0"/>
                    </a:solidFill>
                  </a:rPr>
                  <a:t> </a:t>
                </a:r>
                <a:endParaRPr lang="vi-VN" sz="20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49391" y="3351501"/>
                <a:ext cx="1350626" cy="579198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Rectangle 10"/>
              <p:cNvSpPr/>
              <p:nvPr/>
            </p:nvSpPr>
            <p:spPr>
              <a:xfrm>
                <a:off x="2421498" y="3904642"/>
                <a:ext cx="2862387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⇒</m:t>
                      </m:r>
                      <m:r>
                        <a:rPr lang="en-US" sz="2000" b="1" i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𝐬</m:t>
                      </m:r>
                      <m:r>
                        <a:rPr lang="en-US" sz="2000" b="1" i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ố </m:t>
                      </m:r>
                      <m:r>
                        <a:rPr lang="en-US" sz="2000" b="1" i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𝐜𝐡</m:t>
                      </m:r>
                      <m:r>
                        <a:rPr lang="en-US" sz="2000" b="1" i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ỉ </m:t>
                      </m:r>
                      <m:r>
                        <a:rPr lang="en-US" sz="2000" b="1" i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𝐜</m:t>
                      </m:r>
                      <m:r>
                        <a:rPr lang="en-US" sz="2000" b="1" i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ủ</m:t>
                      </m:r>
                      <m:r>
                        <a:rPr lang="en-US" sz="2000" b="1" i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𝐚</m:t>
                      </m:r>
                      <m:r>
                        <a:rPr lang="en-US" sz="2000" b="1" i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a:rPr lang="en-US" sz="2000" b="1" i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𝐚𝐦𝐩𝐞</m:t>
                      </m:r>
                      <m:r>
                        <a:rPr lang="en-US" sz="2000" b="1" i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a:rPr lang="en-US" sz="2000" b="1" i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𝐤</m:t>
                      </m:r>
                      <m:r>
                        <a:rPr lang="en-US" sz="2000" b="1" i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ế: </m:t>
                      </m:r>
                    </m:oMath>
                  </m:oMathPara>
                </a14:m>
                <a:endParaRPr lang="vi-VN" sz="2000" dirty="0"/>
              </a:p>
            </p:txBody>
          </p:sp>
        </mc:Choice>
        <mc:Fallback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21498" y="3904642"/>
                <a:ext cx="2862387" cy="400110"/>
              </a:xfrm>
              <a:prstGeom prst="rect">
                <a:avLst/>
              </a:prstGeom>
              <a:blipFill>
                <a:blip r:embed="rId13"/>
                <a:stretch>
                  <a:fillRect b="-12308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2" name="Rectangle 91"/>
              <p:cNvSpPr/>
              <p:nvPr/>
            </p:nvSpPr>
            <p:spPr>
              <a:xfrm>
                <a:off x="2779258" y="4966545"/>
                <a:ext cx="1089398" cy="57220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b="1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𝐑</m:t>
                        </m:r>
                      </m:e>
                      <m:sub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𝒃</m:t>
                        </m:r>
                      </m:sub>
                    </m:sSub>
                    <m:r>
                      <a:rPr lang="en-US" sz="2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𝑼</m:t>
                            </m:r>
                          </m:e>
                          <m:sub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𝒃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𝑰</m:t>
                            </m:r>
                          </m:e>
                          <m:sub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𝒃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2000" b="1" dirty="0" smtClean="0">
                    <a:solidFill>
                      <a:srgbClr val="0070C0"/>
                    </a:solidFill>
                  </a:rPr>
                  <a:t> </a:t>
                </a:r>
                <a:endParaRPr lang="vi-VN" sz="20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92" name="Rectangle 9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79258" y="4966545"/>
                <a:ext cx="1089398" cy="572208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3816269" y="4966545"/>
                <a:ext cx="745717" cy="56066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b="1" dirty="0" smtClean="0">
                    <a:solidFill>
                      <a:srgbClr val="0070C0"/>
                    </a:solidFill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𝟎</m:t>
                        </m:r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𝟕𝟓</m:t>
                        </m:r>
                      </m:den>
                    </m:f>
                  </m:oMath>
                </a14:m>
                <a:endParaRPr lang="vi-VN" sz="20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6269" y="4966545"/>
                <a:ext cx="745717" cy="560666"/>
              </a:xfrm>
              <a:prstGeom prst="rect">
                <a:avLst/>
              </a:prstGeom>
              <a:blipFill>
                <a:blip r:embed="rId15"/>
                <a:stretch>
                  <a:fillRect l="-8197" b="-3261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5" name="Rectangle 94"/>
          <p:cNvSpPr/>
          <p:nvPr/>
        </p:nvSpPr>
        <p:spPr>
          <a:xfrm>
            <a:off x="2667587" y="5519505"/>
            <a:ext cx="453780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0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Công suất tiêu thụ của biến trở:  </a:t>
            </a:r>
            <a:endParaRPr lang="en-US" altLang="vi-VN" sz="2000" b="1" dirty="0">
              <a:solidFill>
                <a:srgbClr val="0070C0"/>
              </a:solidFill>
              <a:latin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9" name="Rectangle 108"/>
              <p:cNvSpPr/>
              <p:nvPr/>
            </p:nvSpPr>
            <p:spPr>
              <a:xfrm>
                <a:off x="2759443" y="4347813"/>
                <a:ext cx="1647703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b="1" i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 </m:t>
                          </m:r>
                          <m:r>
                            <a:rPr lang="en-US" b="1" i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𝐔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𝒃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𝑼</m:t>
                      </m:r>
                      <m:r>
                        <a:rPr lang="en-US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− </m:t>
                      </m:r>
                      <m:sSub>
                        <m:sSubPr>
                          <m:ctrlPr>
                            <a:rPr lang="en-US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𝑼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Đ 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 </m:t>
                      </m:r>
                    </m:oMath>
                  </m:oMathPara>
                </a14:m>
                <a:endParaRPr lang="vi-VN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09" name="Rectangle 10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59443" y="4347813"/>
                <a:ext cx="1647703" cy="369332"/>
              </a:xfrm>
              <a:prstGeom prst="rect">
                <a:avLst/>
              </a:prstGeom>
              <a:blipFill>
                <a:blip r:embed="rId16"/>
                <a:stretch>
                  <a:fillRect b="-1639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0" name="Rectangle 109"/>
          <p:cNvSpPr/>
          <p:nvPr/>
        </p:nvSpPr>
        <p:spPr>
          <a:xfrm>
            <a:off x="2754633" y="4712621"/>
            <a:ext cx="453780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0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Điện trở của biến trở:  </a:t>
            </a:r>
            <a:endParaRPr lang="en-US" altLang="vi-VN" sz="2000" b="1" dirty="0">
              <a:solidFill>
                <a:srgbClr val="0070C0"/>
              </a:solidFill>
              <a:latin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1" name="Rectangle 110"/>
              <p:cNvSpPr/>
              <p:nvPr/>
            </p:nvSpPr>
            <p:spPr>
              <a:xfrm>
                <a:off x="2869099" y="5888908"/>
                <a:ext cx="1533719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de-DE" altLang="vi-VN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de-DE" altLang="vi-VN" sz="2000" b="1" dirty="0">
                            <a:solidFill>
                              <a:srgbClr val="0070C0"/>
                            </a:solidFill>
                            <a:latin typeface=".VnCommercial ScriptH" panose="020B7200000000000000" pitchFamily="34" charset="0"/>
                          </a:rPr>
                          <m:t>P</m:t>
                        </m:r>
                      </m:e>
                      <m:sub>
                        <m:r>
                          <a:rPr lang="en-US" altLang="vi-VN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sub>
                    </m:sSub>
                    <m:r>
                      <a:rPr lang="en-US" sz="2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sSub>
                      <m:sSubPr>
                        <m:ctrlPr>
                          <a:rPr lang="en-US" altLang="vi-VN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altLang="vi-VN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𝑼</m:t>
                        </m:r>
                      </m:e>
                      <m:sub>
                        <m:r>
                          <a:rPr lang="en-US" altLang="vi-VN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𝒃</m:t>
                        </m:r>
                      </m:sub>
                    </m:sSub>
                  </m:oMath>
                </a14:m>
                <a:r>
                  <a:rPr lang="en-US" sz="2000" b="1" dirty="0" smtClean="0">
                    <a:solidFill>
                      <a:srgbClr val="0070C0"/>
                    </a:solidFill>
                  </a:rPr>
                  <a:t>.</a:t>
                </a:r>
                <a:r>
                  <a:rPr lang="en-US" sz="2000" b="1" dirty="0" smtClean="0">
                    <a:solidFill>
                      <a:srgbClr val="0070C0"/>
                    </a:solidFill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𝑰</m:t>
                        </m:r>
                      </m:e>
                      <m:sub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𝒃</m:t>
                        </m:r>
                      </m:sub>
                    </m:sSub>
                  </m:oMath>
                </a14:m>
                <a:endParaRPr lang="vi-VN" sz="20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11" name="Rectangle 1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69099" y="5888908"/>
                <a:ext cx="1533719" cy="400110"/>
              </a:xfrm>
              <a:prstGeom prst="rect">
                <a:avLst/>
              </a:prstGeom>
              <a:blipFill>
                <a:blip r:embed="rId17"/>
                <a:stretch>
                  <a:fillRect t="-7576" b="-25758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2" name="Rectangle 111"/>
          <p:cNvSpPr/>
          <p:nvPr/>
        </p:nvSpPr>
        <p:spPr>
          <a:xfrm>
            <a:off x="4236803" y="5923823"/>
            <a:ext cx="1047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= </a:t>
            </a:r>
            <a:r>
              <a:rPr lang="en-US" b="1" dirty="0" smtClean="0">
                <a:solidFill>
                  <a:srgbClr val="0070C0"/>
                </a:solidFill>
              </a:rPr>
              <a:t>3 . 0,75</a:t>
            </a:r>
            <a:endParaRPr lang="vi-VN" b="1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1" name="Rectangle 120"/>
              <p:cNvSpPr/>
              <p:nvPr/>
            </p:nvSpPr>
            <p:spPr>
              <a:xfrm>
                <a:off x="5200017" y="5908102"/>
                <a:ext cx="123623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b="1" dirty="0" smtClean="0">
                    <a:solidFill>
                      <a:srgbClr val="0070C0"/>
                    </a:solidFill>
                    <a:cs typeface="Times New Roman" panose="02020603050405020304" pitchFamily="18" charset="0"/>
                  </a:rPr>
                  <a:t>= 2,25 </a:t>
                </a:r>
                <a14:m>
                  <m:oMath xmlns:m="http://schemas.openxmlformats.org/officeDocument/2006/math">
                    <m:r>
                      <a:rPr lang="en-US" b="1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(</m:t>
                    </m:r>
                    <m:r>
                      <a:rPr lang="en-US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𝑾</m:t>
                    </m:r>
                    <m:r>
                      <a:rPr lang="en-US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endParaRPr lang="vi-VN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21" name="Rectangle 1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00017" y="5908102"/>
                <a:ext cx="1236236" cy="369332"/>
              </a:xfrm>
              <a:prstGeom prst="rect">
                <a:avLst/>
              </a:prstGeom>
              <a:blipFill>
                <a:blip r:embed="rId18"/>
                <a:stretch>
                  <a:fillRect l="-3941" t="-8197" r="-985" b="-24590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7" name="Rectangle 76"/>
              <p:cNvSpPr/>
              <p:nvPr/>
            </p:nvSpPr>
            <p:spPr>
              <a:xfrm>
                <a:off x="10335031" y="4499243"/>
                <a:ext cx="1647703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 </m:t>
                      </m:r>
                      <m:r>
                        <a:rPr lang="en-US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𝑼</m:t>
                      </m:r>
                      <m:r>
                        <a:rPr lang="en-US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− </m:t>
                      </m:r>
                      <m:sSub>
                        <m:sSubPr>
                          <m:ctrlPr>
                            <a:rPr lang="en-US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𝑼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Đ 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 </m:t>
                      </m:r>
                    </m:oMath>
                  </m:oMathPara>
                </a14:m>
                <a:endParaRPr lang="vi-VN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77" name="Rectangle 7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35031" y="4499243"/>
                <a:ext cx="1647703" cy="369332"/>
              </a:xfrm>
              <a:prstGeom prst="rect">
                <a:avLst/>
              </a:prstGeom>
              <a:blipFill>
                <a:blip r:embed="rId19"/>
                <a:stretch>
                  <a:fillRect b="-1639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8" name="Rectangle 77"/>
              <p:cNvSpPr/>
              <p:nvPr/>
            </p:nvSpPr>
            <p:spPr>
              <a:xfrm>
                <a:off x="8327202" y="5958742"/>
                <a:ext cx="1089398" cy="57220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b="1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𝐑</m:t>
                        </m:r>
                      </m:e>
                      <m:sub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𝒃</m:t>
                        </m:r>
                      </m:sub>
                    </m:sSub>
                    <m:r>
                      <a:rPr lang="en-US" sz="2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𝑼</m:t>
                            </m:r>
                          </m:e>
                          <m:sub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𝒃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𝑰</m:t>
                            </m:r>
                          </m:e>
                          <m:sub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𝒃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2000" b="1" dirty="0" smtClean="0">
                    <a:solidFill>
                      <a:srgbClr val="0070C0"/>
                    </a:solidFill>
                  </a:rPr>
                  <a:t> </a:t>
                </a:r>
                <a:endParaRPr lang="vi-VN" sz="20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78" name="Rectangle 7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27202" y="5958742"/>
                <a:ext cx="1089398" cy="572208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9" name="Group 78"/>
          <p:cNvGrpSpPr/>
          <p:nvPr/>
        </p:nvGrpSpPr>
        <p:grpSpPr>
          <a:xfrm>
            <a:off x="8037644" y="5017487"/>
            <a:ext cx="983933" cy="927240"/>
            <a:chOff x="7837900" y="5804452"/>
            <a:chExt cx="983933" cy="92724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0" name="Rectangle 79"/>
                <p:cNvSpPr/>
                <p:nvPr/>
              </p:nvSpPr>
              <p:spPr>
                <a:xfrm>
                  <a:off x="7837900" y="5804452"/>
                  <a:ext cx="471539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𝑰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𝒃</m:t>
                            </m:r>
                          </m:sub>
                        </m:sSub>
                      </m:oMath>
                    </m:oMathPara>
                  </a14:m>
                  <a:endParaRPr lang="vi-VN" b="1" dirty="0">
                    <a:solidFill>
                      <a:srgbClr val="00B0F0"/>
                    </a:solidFill>
                  </a:endParaRPr>
                </a:p>
              </p:txBody>
            </p:sp>
          </mc:Choice>
          <mc:Fallback xmlns="">
            <p:sp>
              <p:nvSpPr>
                <p:cNvPr id="80" name="Rectangle 7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837900" y="5804452"/>
                  <a:ext cx="471539" cy="369332"/>
                </a:xfrm>
                <a:prstGeom prst="rect">
                  <a:avLst/>
                </a:prstGeom>
                <a:blipFill>
                  <a:blip r:embed="rId21"/>
                  <a:stretch>
                    <a:fillRect b="-1639"/>
                  </a:stretch>
                </a:blipFill>
              </p:spPr>
              <p:txBody>
                <a:bodyPr/>
                <a:lstStyle/>
                <a:p>
                  <a:r>
                    <a:rPr lang="vi-VN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81" name="Straight Arrow Connector 80"/>
            <p:cNvCxnSpPr/>
            <p:nvPr/>
          </p:nvCxnSpPr>
          <p:spPr>
            <a:xfrm flipH="1" flipV="1">
              <a:off x="8127458" y="6212525"/>
              <a:ext cx="694375" cy="519167"/>
            </a:xfrm>
            <a:prstGeom prst="straightConnector1">
              <a:avLst/>
            </a:prstGeom>
            <a:ln w="28575">
              <a:solidFill>
                <a:srgbClr val="7030A0"/>
              </a:solidFill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83" name="Rectangle 82"/>
              <p:cNvSpPr/>
              <p:nvPr/>
            </p:nvSpPr>
            <p:spPr>
              <a:xfrm>
                <a:off x="8323583" y="5034129"/>
                <a:ext cx="1329846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=</m:t>
                        </m:r>
                        <m: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𝑰</m:t>
                        </m:r>
                      </m:e>
                      <m:sub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Đ</m:t>
                        </m:r>
                      </m:sub>
                    </m:sSub>
                  </m:oMath>
                </a14:m>
                <a:r>
                  <a:rPr lang="en-US" sz="2000" b="1" dirty="0" smtClean="0">
                    <a:solidFill>
                      <a:srgbClr val="0070C0"/>
                    </a:solidFill>
                  </a:rPr>
                  <a:t> 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𝑰</m:t>
                        </m:r>
                      </m:e>
                      <m:sub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𝒃</m:t>
                        </m:r>
                      </m:sub>
                    </m:sSub>
                  </m:oMath>
                </a14:m>
                <a:endParaRPr lang="vi-VN" sz="2000" b="1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83" name="Rectangle 8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23583" y="5034129"/>
                <a:ext cx="1329846" cy="400110"/>
              </a:xfrm>
              <a:prstGeom prst="rect">
                <a:avLst/>
              </a:prstGeom>
              <a:blipFill>
                <a:blip r:embed="rId22"/>
                <a:stretch>
                  <a:fillRect t="-9231" b="-27692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4" name="Group 83"/>
          <p:cNvGrpSpPr/>
          <p:nvPr/>
        </p:nvGrpSpPr>
        <p:grpSpPr>
          <a:xfrm>
            <a:off x="9364186" y="4491610"/>
            <a:ext cx="1096164" cy="1397298"/>
            <a:chOff x="7619548" y="5848377"/>
            <a:chExt cx="1096164" cy="139729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5" name="Rectangle 84"/>
                <p:cNvSpPr/>
                <p:nvPr/>
              </p:nvSpPr>
              <p:spPr>
                <a:xfrm>
                  <a:off x="8186465" y="5848377"/>
                  <a:ext cx="52924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𝑼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𝒃</m:t>
                            </m:r>
                          </m:sub>
                        </m:sSub>
                      </m:oMath>
                    </m:oMathPara>
                  </a14:m>
                  <a:endParaRPr lang="vi-VN" b="1" dirty="0">
                    <a:solidFill>
                      <a:srgbClr val="00B0F0"/>
                    </a:solidFill>
                  </a:endParaRPr>
                </a:p>
              </p:txBody>
            </p:sp>
          </mc:Choice>
          <mc:Fallback xmlns="">
            <p:sp>
              <p:nvSpPr>
                <p:cNvPr id="85" name="Rectangle 8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186465" y="5848377"/>
                  <a:ext cx="529247" cy="369332"/>
                </a:xfrm>
                <a:prstGeom prst="rect">
                  <a:avLst/>
                </a:prstGeom>
                <a:blipFill>
                  <a:blip r:embed="rId23"/>
                  <a:stretch>
                    <a:fillRect b="-3333"/>
                  </a:stretch>
                </a:blipFill>
              </p:spPr>
              <p:txBody>
                <a:bodyPr/>
                <a:lstStyle/>
                <a:p>
                  <a:r>
                    <a:rPr lang="vi-VN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86" name="Straight Arrow Connector 85"/>
            <p:cNvCxnSpPr/>
            <p:nvPr/>
          </p:nvCxnSpPr>
          <p:spPr>
            <a:xfrm flipV="1">
              <a:off x="7619548" y="6199609"/>
              <a:ext cx="994493" cy="1046066"/>
            </a:xfrm>
            <a:prstGeom prst="straightConnector1">
              <a:avLst/>
            </a:prstGeom>
            <a:ln w="28575">
              <a:solidFill>
                <a:srgbClr val="7030A0"/>
              </a:solidFill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89" name="Line 48"/>
          <p:cNvSpPr>
            <a:spLocks noChangeShapeType="1"/>
          </p:cNvSpPr>
          <p:nvPr/>
        </p:nvSpPr>
        <p:spPr bwMode="auto">
          <a:xfrm flipH="1" flipV="1">
            <a:off x="8485788" y="5326799"/>
            <a:ext cx="707483" cy="562108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90" name="Line 54"/>
          <p:cNvSpPr>
            <a:spLocks noChangeShapeType="1"/>
          </p:cNvSpPr>
          <p:nvPr/>
        </p:nvSpPr>
        <p:spPr bwMode="auto">
          <a:xfrm flipV="1">
            <a:off x="9469721" y="4961667"/>
            <a:ext cx="939794" cy="957947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2929337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5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0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5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0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" grpId="0"/>
      <p:bldP spid="120" grpId="0"/>
      <p:bldP spid="9" grpId="0"/>
      <p:bldP spid="92" grpId="0"/>
      <p:bldP spid="12" grpId="0"/>
      <p:bldP spid="95" grpId="0"/>
      <p:bldP spid="109" grpId="0"/>
      <p:bldP spid="110" grpId="0"/>
      <p:bldP spid="111" grpId="0"/>
      <p:bldP spid="112" grpId="0"/>
      <p:bldP spid="121" grpId="0"/>
      <p:bldP spid="77" grpId="0"/>
      <p:bldP spid="78" grpId="0"/>
      <p:bldP spid="83" grpId="0"/>
      <p:bldP spid="89" grpId="0" animBg="1"/>
      <p:bldP spid="9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ext Box 51"/>
          <p:cNvSpPr txBox="1">
            <a:spLocks noChangeArrowheads="1"/>
          </p:cNvSpPr>
          <p:nvPr/>
        </p:nvSpPr>
        <p:spPr bwMode="auto">
          <a:xfrm>
            <a:off x="259307" y="561601"/>
            <a:ext cx="11723427" cy="163121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altLang="vi-VN" sz="2000" b="1" u="sng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Bài 2: </a:t>
            </a:r>
            <a:r>
              <a:rPr lang="vi-VN" altLang="vi-VN" sz="2000" dirty="0" smtClean="0">
                <a:solidFill>
                  <a:srgbClr val="000000"/>
                </a:solidFill>
                <a:latin typeface="Open Sans"/>
              </a:rPr>
              <a:t>Một </a:t>
            </a:r>
            <a:r>
              <a:rPr lang="vi-VN" altLang="vi-VN" sz="2000" dirty="0">
                <a:solidFill>
                  <a:srgbClr val="000000"/>
                </a:solidFill>
                <a:latin typeface="Open Sans"/>
              </a:rPr>
              <a:t>đoạn mạch gồm một bóng đèn có ghi </a:t>
            </a:r>
            <a:r>
              <a:rPr lang="vi-VN" altLang="vi-VN" sz="2000" dirty="0">
                <a:solidFill>
                  <a:srgbClr val="FF0000"/>
                </a:solidFill>
                <a:latin typeface="Open Sans"/>
              </a:rPr>
              <a:t>6V - 4,5W </a:t>
            </a:r>
            <a:r>
              <a:rPr lang="vi-VN" altLang="vi-VN" sz="2000" dirty="0">
                <a:solidFill>
                  <a:srgbClr val="000000"/>
                </a:solidFill>
                <a:latin typeface="Open Sans"/>
              </a:rPr>
              <a:t>được mắc nối tiếp với một biến trở và được đặt vào hiệu điện thế không đổi </a:t>
            </a:r>
            <a:r>
              <a:rPr lang="vi-VN" altLang="vi-VN" sz="2000" dirty="0">
                <a:solidFill>
                  <a:srgbClr val="FF0000"/>
                </a:solidFill>
                <a:latin typeface="Open Sans"/>
              </a:rPr>
              <a:t>9V</a:t>
            </a:r>
            <a:r>
              <a:rPr lang="vi-VN" altLang="vi-VN" sz="2000" dirty="0">
                <a:solidFill>
                  <a:srgbClr val="000000"/>
                </a:solidFill>
                <a:latin typeface="Open Sans"/>
              </a:rPr>
              <a:t> như hình 14.1. Điện trở của dây nối và ampe kế là rất nhỏ.</a:t>
            </a:r>
            <a:endParaRPr lang="vi-VN" altLang="vi-VN" dirty="0"/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vi-VN" altLang="vi-VN" sz="2000" dirty="0">
                <a:solidFill>
                  <a:srgbClr val="000000"/>
                </a:solidFill>
                <a:latin typeface="Open Sans"/>
              </a:rPr>
              <a:t>a) Đóng công tắc K, bóng đèn sáng bình thường. Tính </a:t>
            </a:r>
            <a:r>
              <a:rPr lang="vi-VN" altLang="vi-VN" sz="2000" dirty="0">
                <a:solidFill>
                  <a:srgbClr val="FF0000"/>
                </a:solidFill>
                <a:latin typeface="Open Sans"/>
              </a:rPr>
              <a:t>số chỉ </a:t>
            </a:r>
            <a:r>
              <a:rPr lang="vi-VN" altLang="vi-VN" sz="2000" dirty="0">
                <a:solidFill>
                  <a:srgbClr val="000000"/>
                </a:solidFill>
                <a:latin typeface="Open Sans"/>
              </a:rPr>
              <a:t>của </a:t>
            </a:r>
            <a:r>
              <a:rPr lang="vi-VN" altLang="vi-VN" sz="2000" dirty="0">
                <a:solidFill>
                  <a:srgbClr val="FF0000"/>
                </a:solidFill>
                <a:latin typeface="Open Sans"/>
              </a:rPr>
              <a:t>ampe kế</a:t>
            </a:r>
            <a:r>
              <a:rPr lang="vi-VN" altLang="vi-VN" sz="2000" dirty="0">
                <a:solidFill>
                  <a:srgbClr val="000000"/>
                </a:solidFill>
                <a:latin typeface="Open Sans"/>
              </a:rPr>
              <a:t>.</a:t>
            </a:r>
            <a:endParaRPr lang="vi-VN" altLang="vi-VN" dirty="0"/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vi-VN" altLang="vi-VN" sz="2000" dirty="0" smtClean="0">
                <a:solidFill>
                  <a:srgbClr val="000000"/>
                </a:solidFill>
                <a:latin typeface="Open Sans"/>
              </a:rPr>
              <a:t>b</a:t>
            </a:r>
            <a:r>
              <a:rPr lang="vi-VN" altLang="vi-VN" sz="2000" dirty="0">
                <a:solidFill>
                  <a:srgbClr val="000000"/>
                </a:solidFill>
                <a:latin typeface="Open Sans"/>
              </a:rPr>
              <a:t>) Tính </a:t>
            </a:r>
            <a:r>
              <a:rPr lang="vi-VN" altLang="vi-VN" sz="2000" dirty="0">
                <a:solidFill>
                  <a:srgbClr val="FF0000"/>
                </a:solidFill>
                <a:latin typeface="Open Sans"/>
              </a:rPr>
              <a:t>điện trở </a:t>
            </a:r>
            <a:r>
              <a:rPr lang="vi-VN" altLang="vi-VN" sz="2000" dirty="0">
                <a:solidFill>
                  <a:srgbClr val="000000"/>
                </a:solidFill>
                <a:latin typeface="Open Sans"/>
              </a:rPr>
              <a:t>và </a:t>
            </a:r>
            <a:r>
              <a:rPr lang="vi-VN" altLang="vi-VN" sz="2000" dirty="0">
                <a:solidFill>
                  <a:srgbClr val="FF0000"/>
                </a:solidFill>
                <a:latin typeface="Open Sans"/>
              </a:rPr>
              <a:t>công suất </a:t>
            </a:r>
            <a:r>
              <a:rPr lang="vi-VN" altLang="vi-VN" sz="2000" dirty="0">
                <a:solidFill>
                  <a:srgbClr val="000000"/>
                </a:solidFill>
                <a:latin typeface="Open Sans"/>
              </a:rPr>
              <a:t>tiêu thụ điện của </a:t>
            </a:r>
            <a:r>
              <a:rPr lang="vi-VN" altLang="vi-VN" sz="2000" dirty="0">
                <a:solidFill>
                  <a:srgbClr val="FF0000"/>
                </a:solidFill>
                <a:latin typeface="Open Sans"/>
              </a:rPr>
              <a:t>biến trở </a:t>
            </a:r>
            <a:r>
              <a:rPr lang="vi-VN" altLang="vi-VN" sz="2000" dirty="0">
                <a:solidFill>
                  <a:srgbClr val="000000"/>
                </a:solidFill>
                <a:latin typeface="Open Sans"/>
              </a:rPr>
              <a:t>khi </a:t>
            </a:r>
            <a:r>
              <a:rPr lang="vi-VN" altLang="vi-VN" sz="2000" dirty="0" smtClean="0">
                <a:solidFill>
                  <a:srgbClr val="000000"/>
                </a:solidFill>
                <a:latin typeface="Open Sans"/>
              </a:rPr>
              <a:t>đó.</a:t>
            </a:r>
            <a:endParaRPr lang="en-US" altLang="vi-VN" dirty="0" smtClean="0"/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vi-VN" altLang="vi-VN" sz="2000" dirty="0" smtClean="0">
                <a:solidFill>
                  <a:srgbClr val="000000"/>
                </a:solidFill>
                <a:latin typeface="Open Sans"/>
              </a:rPr>
              <a:t>c</a:t>
            </a:r>
            <a:r>
              <a:rPr lang="vi-VN" altLang="vi-VN" sz="2000" dirty="0">
                <a:solidFill>
                  <a:srgbClr val="000000"/>
                </a:solidFill>
                <a:latin typeface="Open Sans"/>
              </a:rPr>
              <a:t>) Tính </a:t>
            </a:r>
            <a:r>
              <a:rPr lang="vi-VN" altLang="vi-VN" sz="2000" dirty="0">
                <a:solidFill>
                  <a:srgbClr val="FF0000"/>
                </a:solidFill>
                <a:latin typeface="Open Sans"/>
              </a:rPr>
              <a:t>công</a:t>
            </a:r>
            <a:r>
              <a:rPr lang="vi-VN" altLang="vi-VN" sz="2000" dirty="0">
                <a:solidFill>
                  <a:srgbClr val="000000"/>
                </a:solidFill>
                <a:latin typeface="Open Sans"/>
              </a:rPr>
              <a:t> của dòng điện sản ra ở </a:t>
            </a:r>
            <a:r>
              <a:rPr lang="vi-VN" altLang="vi-VN" sz="2000" dirty="0">
                <a:solidFill>
                  <a:srgbClr val="FF0000"/>
                </a:solidFill>
                <a:latin typeface="Open Sans"/>
              </a:rPr>
              <a:t>biến trở </a:t>
            </a:r>
            <a:r>
              <a:rPr lang="vi-VN" altLang="vi-VN" sz="2000" dirty="0">
                <a:solidFill>
                  <a:srgbClr val="000000"/>
                </a:solidFill>
                <a:latin typeface="Open Sans"/>
              </a:rPr>
              <a:t>và ở </a:t>
            </a:r>
            <a:r>
              <a:rPr lang="vi-VN" altLang="vi-VN" sz="2000" dirty="0">
                <a:solidFill>
                  <a:srgbClr val="FF0000"/>
                </a:solidFill>
                <a:latin typeface="Open Sans"/>
              </a:rPr>
              <a:t>toàn </a:t>
            </a:r>
            <a:r>
              <a:rPr lang="vi-VN" altLang="vi-VN" sz="2000" dirty="0" smtClean="0">
                <a:solidFill>
                  <a:srgbClr val="FF0000"/>
                </a:solidFill>
                <a:latin typeface="Open Sans"/>
              </a:rPr>
              <a:t>mạch </a:t>
            </a:r>
            <a:r>
              <a:rPr lang="vi-VN" altLang="vi-VN" sz="2000" dirty="0">
                <a:solidFill>
                  <a:srgbClr val="000000"/>
                </a:solidFill>
                <a:latin typeface="Open Sans"/>
              </a:rPr>
              <a:t>trong </a:t>
            </a:r>
            <a:r>
              <a:rPr lang="vi-VN" altLang="vi-VN" sz="2000" dirty="0">
                <a:solidFill>
                  <a:srgbClr val="FF0000"/>
                </a:solidFill>
                <a:latin typeface="Open Sans"/>
              </a:rPr>
              <a:t>10 phút</a:t>
            </a:r>
            <a:r>
              <a:rPr lang="vi-VN" altLang="vi-VN" sz="2000" dirty="0" smtClean="0">
                <a:solidFill>
                  <a:srgbClr val="000000"/>
                </a:solidFill>
                <a:latin typeface="Open Sans"/>
              </a:rPr>
              <a:t>.</a:t>
            </a:r>
            <a:endParaRPr lang="vi-VN" altLang="vi-VN" dirty="0"/>
          </a:p>
        </p:txBody>
      </p:sp>
      <p:sp>
        <p:nvSpPr>
          <p:cNvPr id="43" name="Text Box 5"/>
          <p:cNvSpPr txBox="1">
            <a:spLocks noChangeArrowheads="1"/>
          </p:cNvSpPr>
          <p:nvPr/>
        </p:nvSpPr>
        <p:spPr bwMode="auto">
          <a:xfrm>
            <a:off x="5244133" y="10058"/>
            <a:ext cx="2981740" cy="52322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VẬN DỤNG:</a:t>
            </a:r>
            <a:endParaRPr lang="en-US" sz="2800" b="1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2" name="Rectangle 51"/>
              <p:cNvSpPr/>
              <p:nvPr/>
            </p:nvSpPr>
            <p:spPr>
              <a:xfrm>
                <a:off x="306876" y="2575596"/>
                <a:ext cx="2006876" cy="297549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0480" marR="30480">
                  <a:spcAft>
                    <a:spcPts val="0"/>
                  </a:spcAft>
                </a:pPr>
                <a:r>
                  <a:rPr lang="en-US" sz="2000" b="1" dirty="0" smtClean="0">
                    <a:solidFill>
                      <a:srgbClr val="00B0F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Đ: 6V – 4,5W</a:t>
                </a:r>
              </a:p>
              <a:p>
                <a:pPr marL="30480" marR="30480">
                  <a:spcAft>
                    <a:spcPts val="0"/>
                  </a:spcAft>
                </a:pPr>
                <a:r>
                  <a:rPr lang="en-US" sz="2000" b="1" dirty="0" smtClean="0">
                    <a:solidFill>
                      <a:srgbClr val="00B0F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U=9V</a:t>
                </a:r>
                <a:endParaRPr lang="en-US" sz="2000" b="1" dirty="0">
                  <a:solidFill>
                    <a:srgbClr val="00B0F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30480" marR="30480"/>
                <a:r>
                  <a:rPr lang="en-US" sz="2000" b="1" dirty="0" smtClean="0">
                    <a:solidFill>
                      <a:srgbClr val="00B0F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a/ đèn sáng </a:t>
                </a:r>
              </a:p>
              <a:p>
                <a:pPr marL="30480" marR="30480"/>
                <a:r>
                  <a:rPr lang="en-US" sz="2000" b="1" dirty="0" smtClean="0">
                    <a:solidFill>
                      <a:srgbClr val="00B0F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bình thường</a:t>
                </a:r>
              </a:p>
              <a:p>
                <a:pPr marL="30480" marR="30480"/>
                <a:r>
                  <a:rPr lang="en-US" sz="2000" b="1" dirty="0" smtClean="0">
                    <a:solidFill>
                      <a:srgbClr val="FF0000"/>
                    </a:solidFill>
                    <a:cs typeface="Times New Roman" panose="02020603050405020304" pitchFamily="18" charset="0"/>
                  </a:rPr>
                  <a:t>a/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𝑰</m:t>
                        </m:r>
                      </m:e>
                      <m:sub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𝑨</m:t>
                        </m:r>
                      </m:sub>
                    </m:sSub>
                  </m:oMath>
                </a14:m>
                <a:r>
                  <a:rPr lang="en-US" sz="2000" b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:r>
                  <a:rPr lang="en-US" sz="20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?</a:t>
                </a:r>
              </a:p>
              <a:p>
                <a:pPr marL="30480" marR="30480"/>
                <a:r>
                  <a:rPr lang="en-US" sz="20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b/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𝑹</m:t>
                        </m:r>
                      </m:e>
                      <m:sub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𝒃</m:t>
                        </m:r>
                      </m:sub>
                    </m:sSub>
                  </m:oMath>
                </a14:m>
                <a:r>
                  <a:rPr lang="en-US" sz="2000" b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:r>
                  <a:rPr lang="en-US" sz="20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?</a:t>
                </a:r>
              </a:p>
              <a:p>
                <a:pPr marL="30480" marR="30480"/>
                <a14:m>
                  <m:oMath xmlns:m="http://schemas.openxmlformats.org/officeDocument/2006/math">
                    <m:sSub>
                      <m:sSubPr>
                        <m:ctrlPr>
                          <a:rPr lang="de-DE" altLang="vi-VN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de-DE" altLang="vi-VN" sz="2000" b="1" dirty="0">
                            <a:solidFill>
                              <a:srgbClr val="FF0000"/>
                            </a:solidFill>
                            <a:latin typeface=".VnCommercial ScriptH" panose="020B7200000000000000" pitchFamily="34" charset="0"/>
                          </a:rPr>
                          <m:t>P</m:t>
                        </m:r>
                      </m:e>
                      <m:sub>
                        <m:r>
                          <a:rPr lang="en-US" altLang="vi-VN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sub>
                    </m:sSub>
                  </m:oMath>
                </a14:m>
                <a:r>
                  <a:rPr lang="en-US" altLang="vi-VN" sz="2000" b="1" dirty="0" smtClean="0">
                    <a:solidFill>
                      <a:srgbClr val="FF0000"/>
                    </a:solidFill>
                    <a:latin typeface="VNI-Script" pitchFamily="2" charset="0"/>
                  </a:rPr>
                  <a:t>  </a:t>
                </a:r>
                <a:r>
                  <a:rPr lang="en-US" altLang="vi-VN" sz="20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 ? </a:t>
                </a:r>
              </a:p>
              <a:p>
                <a:pPr marL="30480" marR="30480">
                  <a:spcAft>
                    <a:spcPts val="0"/>
                  </a:spcAft>
                </a:pPr>
                <a:r>
                  <a:rPr lang="en-US" sz="20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c/ A= ?</a:t>
                </a:r>
              </a:p>
              <a:p>
                <a:pPr marL="30480" marR="30480">
                  <a:spcAft>
                    <a:spcPts val="0"/>
                  </a:spcAft>
                </a:pPr>
                <a:r>
                  <a:rPr lang="en-US" sz="2000" b="1" dirty="0" smtClean="0">
                    <a:solidFill>
                      <a:srgbClr val="00B0F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 = 10 ph = 600s</a:t>
                </a:r>
                <a:endParaRPr lang="en-US" sz="2000" b="1" dirty="0">
                  <a:solidFill>
                    <a:srgbClr val="00B0F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2" name="Rectangle 5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6876" y="2575596"/>
                <a:ext cx="2006876" cy="2975495"/>
              </a:xfrm>
              <a:prstGeom prst="rect">
                <a:avLst/>
              </a:prstGeom>
              <a:blipFill>
                <a:blip r:embed="rId3"/>
                <a:stretch>
                  <a:fillRect l="-1515" t="-1230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3" name="Straight Connector 52"/>
          <p:cNvCxnSpPr/>
          <p:nvPr/>
        </p:nvCxnSpPr>
        <p:spPr>
          <a:xfrm>
            <a:off x="2375578" y="2268112"/>
            <a:ext cx="62520" cy="4445035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4" name="Text Box 53"/>
          <p:cNvSpPr txBox="1">
            <a:spLocks noChangeArrowheads="1"/>
          </p:cNvSpPr>
          <p:nvPr/>
        </p:nvSpPr>
        <p:spPr bwMode="auto">
          <a:xfrm>
            <a:off x="283749" y="2175486"/>
            <a:ext cx="189865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vi-VN" sz="2000" b="1" u="sng" dirty="0">
                <a:solidFill>
                  <a:srgbClr val="0000CC"/>
                </a:solidFill>
                <a:latin typeface="Times New Roman" panose="02020603050405020304" pitchFamily="18" charset="0"/>
              </a:rPr>
              <a:t>Tóm tắt:</a:t>
            </a:r>
          </a:p>
        </p:txBody>
      </p:sp>
      <p:sp>
        <p:nvSpPr>
          <p:cNvPr id="55" name="Text Box 53"/>
          <p:cNvSpPr txBox="1">
            <a:spLocks noChangeArrowheads="1"/>
          </p:cNvSpPr>
          <p:nvPr/>
        </p:nvSpPr>
        <p:spPr bwMode="auto">
          <a:xfrm>
            <a:off x="2455316" y="2205040"/>
            <a:ext cx="96430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vi-VN" sz="2000" b="1" u="sng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Giải:</a:t>
            </a:r>
            <a:endParaRPr lang="en-US" altLang="vi-VN" sz="2000" b="1" u="sng" dirty="0">
              <a:solidFill>
                <a:srgbClr val="0000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73" name="Text Box 60"/>
          <p:cNvSpPr txBox="1">
            <a:spLocks noChangeArrowheads="1"/>
          </p:cNvSpPr>
          <p:nvPr/>
        </p:nvSpPr>
        <p:spPr bwMode="auto">
          <a:xfrm>
            <a:off x="2469834" y="2557815"/>
            <a:ext cx="352153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0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a/ đèn sáng bình thường nên:</a:t>
            </a:r>
            <a:endParaRPr lang="en-US" altLang="vi-VN" sz="2000" b="1" u="sng" dirty="0">
              <a:solidFill>
                <a:srgbClr val="0070C0"/>
              </a:solidFill>
              <a:latin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3274644" y="2182411"/>
                <a:ext cx="1546642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𝑨</m:t>
                        </m:r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𝒏𝒕</m:t>
                        </m:r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𝑹</m:t>
                        </m:r>
                      </m:e>
                      <m:sub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𝒃</m:t>
                        </m:r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</m:sub>
                    </m:sSub>
                  </m:oMath>
                </a14:m>
                <a:r>
                  <a:rPr lang="en-US" sz="2000" b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nt </a:t>
                </a:r>
                <a14:m>
                  <m:oMath xmlns:m="http://schemas.openxmlformats.org/officeDocument/2006/math">
                    <m:r>
                      <a:rPr lang="en-US" sz="2000" b="1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Đ</m:t>
                    </m:r>
                  </m:oMath>
                </a14:m>
                <a:endParaRPr lang="vi-VN" sz="20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4644" y="2182411"/>
                <a:ext cx="1546642" cy="400110"/>
              </a:xfrm>
              <a:prstGeom prst="rect">
                <a:avLst/>
              </a:prstGeom>
              <a:blipFill>
                <a:blip r:embed="rId4"/>
                <a:stretch>
                  <a:fillRect t="-7576" b="-25758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 2"/>
          <p:cNvSpPr/>
          <p:nvPr/>
        </p:nvSpPr>
        <p:spPr>
          <a:xfrm>
            <a:off x="2501052" y="4338544"/>
            <a:ext cx="453780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0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b/</a:t>
            </a:r>
            <a:endParaRPr lang="en-US" altLang="vi-VN" sz="2000" b="1" dirty="0">
              <a:solidFill>
                <a:srgbClr val="0070C0"/>
              </a:solidFill>
              <a:latin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3" name="Rectangle 92"/>
              <p:cNvSpPr/>
              <p:nvPr/>
            </p:nvSpPr>
            <p:spPr>
              <a:xfrm>
                <a:off x="5123007" y="3890479"/>
                <a:ext cx="2526786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𝑰</m:t>
                        </m:r>
                      </m:e>
                      <m:sub>
                        <m:r>
                          <a:rPr lang="en-US" sz="2000" b="1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𝐀</m:t>
                        </m:r>
                      </m:sub>
                    </m:sSub>
                  </m:oMath>
                </a14:m>
                <a:r>
                  <a:rPr lang="en-US" sz="2000" b="1" dirty="0" smtClean="0">
                    <a:solidFill>
                      <a:srgbClr val="0070C0"/>
                    </a:solidFill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𝑰</m:t>
                        </m:r>
                      </m:e>
                      <m:sub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Đ</m:t>
                        </m:r>
                      </m:sub>
                    </m:sSub>
                  </m:oMath>
                </a14:m>
                <a:r>
                  <a:rPr lang="en-US" sz="2000" b="1" dirty="0" smtClean="0">
                    <a:solidFill>
                      <a:srgbClr val="0070C0"/>
                    </a:solidFill>
                  </a:rPr>
                  <a:t> 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𝑰</m:t>
                        </m:r>
                      </m:e>
                      <m:sub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𝒃</m:t>
                        </m:r>
                      </m:sub>
                    </m:sSub>
                  </m:oMath>
                </a14:m>
                <a:r>
                  <a:rPr lang="en-US" sz="2000" b="1" dirty="0" smtClean="0">
                    <a:solidFill>
                      <a:srgbClr val="0070C0"/>
                    </a:solidFill>
                  </a:rPr>
                  <a:t> =I = 0,75A</a:t>
                </a:r>
                <a:endParaRPr lang="vi-VN" sz="20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93" name="Rectangle 9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23007" y="3890479"/>
                <a:ext cx="2526786" cy="400110"/>
              </a:xfrm>
              <a:prstGeom prst="rect">
                <a:avLst/>
              </a:prstGeom>
              <a:blipFill>
                <a:blip r:embed="rId5"/>
                <a:stretch>
                  <a:fillRect t="-7576" b="-25758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4" name="Rectangle 113"/>
              <p:cNvSpPr/>
              <p:nvPr/>
            </p:nvSpPr>
            <p:spPr>
              <a:xfrm>
                <a:off x="2524245" y="3429452"/>
                <a:ext cx="1533719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de-DE" altLang="vi-VN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de-DE" altLang="vi-VN" sz="2000" b="1" dirty="0">
                            <a:solidFill>
                              <a:srgbClr val="0070C0"/>
                            </a:solidFill>
                            <a:latin typeface=".VnCommercial ScriptH" panose="020B7200000000000000" pitchFamily="34" charset="0"/>
                          </a:rPr>
                          <m:t>P</m:t>
                        </m:r>
                      </m:e>
                      <m:sub>
                        <m:r>
                          <a:rPr lang="en-US" altLang="vi-VN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Đ</m:t>
                        </m:r>
                      </m:sub>
                    </m:sSub>
                    <m:r>
                      <a:rPr lang="en-US" sz="2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sSub>
                      <m:sSubPr>
                        <m:ctrlPr>
                          <a:rPr lang="en-US" altLang="vi-VN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altLang="vi-VN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𝑼</m:t>
                        </m:r>
                      </m:e>
                      <m:sub>
                        <m:r>
                          <a:rPr lang="en-US" altLang="vi-VN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Đ</m:t>
                        </m:r>
                      </m:sub>
                    </m:sSub>
                  </m:oMath>
                </a14:m>
                <a:r>
                  <a:rPr lang="en-US" sz="2000" b="1" dirty="0" smtClean="0">
                    <a:solidFill>
                      <a:srgbClr val="0070C0"/>
                    </a:solidFill>
                  </a:rPr>
                  <a:t>.</a:t>
                </a:r>
                <a:r>
                  <a:rPr lang="en-US" sz="2000" b="1" dirty="0" smtClean="0">
                    <a:solidFill>
                      <a:srgbClr val="0070C0"/>
                    </a:solidFill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𝑰</m:t>
                        </m:r>
                      </m:e>
                      <m:sub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Đ</m:t>
                        </m:r>
                      </m:sub>
                    </m:sSub>
                  </m:oMath>
                </a14:m>
                <a:endParaRPr lang="vi-VN" sz="20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14" name="Rectangle 1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24245" y="3429452"/>
                <a:ext cx="1533719" cy="400110"/>
              </a:xfrm>
              <a:prstGeom prst="rect">
                <a:avLst/>
              </a:prstGeom>
              <a:blipFill>
                <a:blip r:embed="rId6"/>
                <a:stretch>
                  <a:fillRect t="-9231" b="-27692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5" name="Rectangle 114"/>
              <p:cNvSpPr/>
              <p:nvPr/>
            </p:nvSpPr>
            <p:spPr>
              <a:xfrm>
                <a:off x="4975153" y="3408836"/>
                <a:ext cx="691215" cy="54149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b="1" dirty="0" smtClean="0">
                    <a:solidFill>
                      <a:srgbClr val="0070C0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b="1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1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  <m:r>
                          <a:rPr lang="en-US" sz="2000" b="1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000" b="1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2000" b="1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  <m:r>
                          <a:rPr lang="en-US" sz="2000" b="1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endParaRPr lang="vi-VN" sz="20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15" name="Rectangle 1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75153" y="3408836"/>
                <a:ext cx="691215" cy="541495"/>
              </a:xfrm>
              <a:prstGeom prst="rect">
                <a:avLst/>
              </a:prstGeom>
              <a:blipFill>
                <a:blip r:embed="rId7"/>
                <a:stretch>
                  <a:fillRect l="-877" b="-7865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6" name="Rectangle 115"/>
              <p:cNvSpPr/>
              <p:nvPr/>
            </p:nvSpPr>
            <p:spPr>
              <a:xfrm>
                <a:off x="5472966" y="3452719"/>
                <a:ext cx="1457642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sz="20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0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𝟕𝟓</m:t>
                      </m:r>
                      <m:r>
                        <a:rPr lang="en-US" sz="20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0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  <m:r>
                        <a:rPr lang="en-US" sz="20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vi-VN" sz="20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16" name="Rectangle 1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72966" y="3452719"/>
                <a:ext cx="1457642" cy="400110"/>
              </a:xfrm>
              <a:prstGeom prst="rect">
                <a:avLst/>
              </a:prstGeom>
              <a:blipFill>
                <a:blip r:embed="rId8"/>
                <a:stretch>
                  <a:fillRect b="-18182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9" name="Rectangle 118"/>
          <p:cNvSpPr/>
          <p:nvPr/>
        </p:nvSpPr>
        <p:spPr>
          <a:xfrm>
            <a:off x="4199527" y="4347813"/>
            <a:ext cx="8611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= </a:t>
            </a:r>
            <a:r>
              <a:rPr lang="en-US" b="1" dirty="0" smtClean="0">
                <a:solidFill>
                  <a:srgbClr val="0070C0"/>
                </a:solidFill>
              </a:rPr>
              <a:t>9 – 6 </a:t>
            </a:r>
            <a:endParaRPr lang="vi-VN" b="1" dirty="0">
              <a:solidFill>
                <a:srgbClr val="0070C0"/>
              </a:solidFill>
            </a:endParaRPr>
          </a:p>
        </p:txBody>
      </p:sp>
      <p:sp>
        <p:nvSpPr>
          <p:cNvPr id="120" name="Rectangle 119"/>
          <p:cNvSpPr/>
          <p:nvPr/>
        </p:nvSpPr>
        <p:spPr>
          <a:xfrm>
            <a:off x="4493348" y="5034129"/>
            <a:ext cx="85632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rgbClr val="0070C0"/>
                </a:solidFill>
              </a:rPr>
              <a:t>= </a:t>
            </a:r>
            <a:r>
              <a:rPr lang="en-US" sz="2000" b="1" dirty="0" smtClean="0">
                <a:solidFill>
                  <a:srgbClr val="0070C0"/>
                </a:solidFill>
              </a:rPr>
              <a:t>4(</a:t>
            </a:r>
            <a:r>
              <a:rPr lang="el-GR" sz="2000" b="1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Ω</a:t>
            </a:r>
            <a:r>
              <a:rPr lang="en-US" sz="2000" b="1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)</a:t>
            </a:r>
            <a:endParaRPr lang="vi-VN" sz="2000" b="1" dirty="0">
              <a:solidFill>
                <a:srgbClr val="0070C0"/>
              </a:solidFill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9567805" y="1021501"/>
            <a:ext cx="2414930" cy="1548282"/>
            <a:chOff x="7314096" y="2195061"/>
            <a:chExt cx="3440113" cy="2057402"/>
          </a:xfrm>
        </p:grpSpPr>
        <p:grpSp>
          <p:nvGrpSpPr>
            <p:cNvPr id="115775" name="Group 63"/>
            <p:cNvGrpSpPr>
              <a:grpSpLocks/>
            </p:cNvGrpSpPr>
            <p:nvPr/>
          </p:nvGrpSpPr>
          <p:grpSpPr bwMode="auto">
            <a:xfrm>
              <a:off x="7314096" y="2195061"/>
              <a:ext cx="3440113" cy="2057402"/>
              <a:chOff x="144" y="2358"/>
              <a:chExt cx="2167" cy="1296"/>
            </a:xfrm>
          </p:grpSpPr>
          <p:sp>
            <p:nvSpPr>
              <p:cNvPr id="4106" name="Text Box 46"/>
              <p:cNvSpPr txBox="1">
                <a:spLocks noChangeArrowheads="1"/>
              </p:cNvSpPr>
              <p:nvPr/>
            </p:nvSpPr>
            <p:spPr bwMode="auto">
              <a:xfrm>
                <a:off x="948" y="2633"/>
                <a:ext cx="538" cy="30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vi-VN" dirty="0" smtClean="0"/>
                  <a:t>9V</a:t>
                </a:r>
                <a:endParaRPr lang="en-US" altLang="vi-VN" dirty="0"/>
              </a:p>
            </p:txBody>
          </p:sp>
          <p:grpSp>
            <p:nvGrpSpPr>
              <p:cNvPr id="4107" name="Group 61"/>
              <p:cNvGrpSpPr>
                <a:grpSpLocks/>
              </p:cNvGrpSpPr>
              <p:nvPr/>
            </p:nvGrpSpPr>
            <p:grpSpPr bwMode="auto">
              <a:xfrm>
                <a:off x="144" y="2358"/>
                <a:ext cx="2167" cy="1296"/>
                <a:chOff x="144" y="2358"/>
                <a:chExt cx="2167" cy="1296"/>
              </a:xfrm>
            </p:grpSpPr>
            <p:sp>
              <p:nvSpPr>
                <p:cNvPr id="4108" name="Line 34"/>
                <p:cNvSpPr>
                  <a:spLocks noChangeShapeType="1"/>
                </p:cNvSpPr>
                <p:nvPr/>
              </p:nvSpPr>
              <p:spPr bwMode="auto">
                <a:xfrm>
                  <a:off x="1059" y="3264"/>
                  <a:ext cx="576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grpSp>
              <p:nvGrpSpPr>
                <p:cNvPr id="4109" name="Group 26"/>
                <p:cNvGrpSpPr>
                  <a:grpSpLocks/>
                </p:cNvGrpSpPr>
                <p:nvPr/>
              </p:nvGrpSpPr>
              <p:grpSpPr bwMode="auto">
                <a:xfrm>
                  <a:off x="1615" y="3115"/>
                  <a:ext cx="339" cy="309"/>
                  <a:chOff x="3778" y="3346"/>
                  <a:chExt cx="339" cy="309"/>
                </a:xfrm>
              </p:grpSpPr>
              <p:sp>
                <p:nvSpPr>
                  <p:cNvPr id="4136" name="Oval 23"/>
                  <p:cNvSpPr>
                    <a:spLocks noChangeArrowheads="1"/>
                  </p:cNvSpPr>
                  <p:nvPr/>
                </p:nvSpPr>
                <p:spPr bwMode="auto">
                  <a:xfrm>
                    <a:off x="3792" y="3390"/>
                    <a:ext cx="229" cy="201"/>
                  </a:xfrm>
                  <a:prstGeom prst="ellips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vi-VN" altLang="vi-VN"/>
                  </a:p>
                </p:txBody>
              </p:sp>
              <p:sp>
                <p:nvSpPr>
                  <p:cNvPr id="4137" name="Text Box 2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778" y="3346"/>
                    <a:ext cx="339" cy="309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2857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</a:pPr>
                    <a:r>
                      <a:rPr lang="en-US" altLang="vi-VN" dirty="0"/>
                      <a:t>X</a:t>
                    </a:r>
                  </a:p>
                </p:txBody>
              </p:sp>
            </p:grpSp>
            <p:grpSp>
              <p:nvGrpSpPr>
                <p:cNvPr id="4110" name="Group 33"/>
                <p:cNvGrpSpPr>
                  <a:grpSpLocks/>
                </p:cNvGrpSpPr>
                <p:nvPr/>
              </p:nvGrpSpPr>
              <p:grpSpPr bwMode="auto">
                <a:xfrm>
                  <a:off x="531" y="3063"/>
                  <a:ext cx="534" cy="297"/>
                  <a:chOff x="3168" y="3438"/>
                  <a:chExt cx="534" cy="297"/>
                </a:xfrm>
              </p:grpSpPr>
              <p:sp>
                <p:nvSpPr>
                  <p:cNvPr id="4132" name="Rectangle 27"/>
                  <p:cNvSpPr>
                    <a:spLocks noChangeArrowheads="1"/>
                  </p:cNvSpPr>
                  <p:nvPr/>
                </p:nvSpPr>
                <p:spPr bwMode="auto">
                  <a:xfrm>
                    <a:off x="3168" y="3591"/>
                    <a:ext cx="336" cy="144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vi-VN" altLang="vi-VN"/>
                  </a:p>
                </p:txBody>
              </p:sp>
              <p:sp>
                <p:nvSpPr>
                  <p:cNvPr id="4133" name="Line 29"/>
                  <p:cNvSpPr>
                    <a:spLocks noChangeShapeType="1"/>
                  </p:cNvSpPr>
                  <p:nvPr/>
                </p:nvSpPr>
                <p:spPr bwMode="auto">
                  <a:xfrm>
                    <a:off x="3318" y="3444"/>
                    <a:ext cx="0" cy="144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vi-VN"/>
                  </a:p>
                </p:txBody>
              </p:sp>
              <p:sp>
                <p:nvSpPr>
                  <p:cNvPr id="4134" name="Line 30"/>
                  <p:cNvSpPr>
                    <a:spLocks noChangeShapeType="1"/>
                  </p:cNvSpPr>
                  <p:nvPr/>
                </p:nvSpPr>
                <p:spPr bwMode="auto">
                  <a:xfrm>
                    <a:off x="3312" y="3438"/>
                    <a:ext cx="384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vi-VN"/>
                  </a:p>
                </p:txBody>
              </p:sp>
              <p:sp>
                <p:nvSpPr>
                  <p:cNvPr id="4135" name="Line 32"/>
                  <p:cNvSpPr>
                    <a:spLocks noChangeShapeType="1"/>
                  </p:cNvSpPr>
                  <p:nvPr/>
                </p:nvSpPr>
                <p:spPr bwMode="auto">
                  <a:xfrm>
                    <a:off x="3702" y="3438"/>
                    <a:ext cx="0" cy="192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vi-VN"/>
                  </a:p>
                </p:txBody>
              </p:sp>
            </p:grpSp>
            <p:sp>
              <p:nvSpPr>
                <p:cNvPr id="4111" name="Line 35"/>
                <p:cNvSpPr>
                  <a:spLocks noChangeShapeType="1"/>
                </p:cNvSpPr>
                <p:nvPr/>
              </p:nvSpPr>
              <p:spPr bwMode="auto">
                <a:xfrm>
                  <a:off x="150" y="3264"/>
                  <a:ext cx="384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112" name="Line 37"/>
                <p:cNvSpPr>
                  <a:spLocks noChangeShapeType="1"/>
                </p:cNvSpPr>
                <p:nvPr/>
              </p:nvSpPr>
              <p:spPr bwMode="auto">
                <a:xfrm>
                  <a:off x="1867" y="3264"/>
                  <a:ext cx="317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113" name="Line 38"/>
                <p:cNvSpPr>
                  <a:spLocks noChangeShapeType="1"/>
                </p:cNvSpPr>
                <p:nvPr/>
              </p:nvSpPr>
              <p:spPr bwMode="auto">
                <a:xfrm>
                  <a:off x="144" y="2592"/>
                  <a:ext cx="0" cy="67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114" name="Line 39"/>
                <p:cNvSpPr>
                  <a:spLocks noChangeShapeType="1"/>
                </p:cNvSpPr>
                <p:nvPr/>
              </p:nvSpPr>
              <p:spPr bwMode="auto">
                <a:xfrm>
                  <a:off x="2175" y="2592"/>
                  <a:ext cx="0" cy="67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115" name="Line 40"/>
                <p:cNvSpPr>
                  <a:spLocks noChangeShapeType="1"/>
                </p:cNvSpPr>
                <p:nvPr/>
              </p:nvSpPr>
              <p:spPr bwMode="auto">
                <a:xfrm>
                  <a:off x="147" y="2592"/>
                  <a:ext cx="91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116" name="Line 41"/>
                <p:cNvSpPr>
                  <a:spLocks noChangeShapeType="1"/>
                </p:cNvSpPr>
                <p:nvPr/>
              </p:nvSpPr>
              <p:spPr bwMode="auto">
                <a:xfrm>
                  <a:off x="1260" y="2589"/>
                  <a:ext cx="91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117" name="Oval 42"/>
                <p:cNvSpPr>
                  <a:spLocks noChangeArrowheads="1"/>
                </p:cNvSpPr>
                <p:nvPr/>
              </p:nvSpPr>
              <p:spPr bwMode="auto">
                <a:xfrm>
                  <a:off x="1059" y="2565"/>
                  <a:ext cx="48" cy="48"/>
                </a:xfrm>
                <a:prstGeom prst="ellipse">
                  <a:avLst/>
                </a:prstGeom>
                <a:solidFill>
                  <a:schemeClr val="tx1"/>
                </a:solidFill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vi-VN" altLang="vi-VN"/>
                </a:p>
              </p:txBody>
            </p:sp>
            <p:sp>
              <p:nvSpPr>
                <p:cNvPr id="4118" name="Oval 43"/>
                <p:cNvSpPr>
                  <a:spLocks noChangeArrowheads="1"/>
                </p:cNvSpPr>
                <p:nvPr/>
              </p:nvSpPr>
              <p:spPr bwMode="auto">
                <a:xfrm>
                  <a:off x="1227" y="2571"/>
                  <a:ext cx="48" cy="48"/>
                </a:xfrm>
                <a:prstGeom prst="ellipse">
                  <a:avLst/>
                </a:prstGeom>
                <a:solidFill>
                  <a:schemeClr val="tx1"/>
                </a:solidFill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vi-VN" altLang="vi-VN"/>
                </a:p>
              </p:txBody>
            </p:sp>
            <p:sp>
              <p:nvSpPr>
                <p:cNvPr id="4119" name="Line 44"/>
                <p:cNvSpPr>
                  <a:spLocks noChangeShapeType="1"/>
                </p:cNvSpPr>
                <p:nvPr/>
              </p:nvSpPr>
              <p:spPr bwMode="auto">
                <a:xfrm flipH="1">
                  <a:off x="1011" y="2496"/>
                  <a:ext cx="144" cy="19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120" name="Line 45"/>
                <p:cNvSpPr>
                  <a:spLocks noChangeShapeType="1"/>
                </p:cNvSpPr>
                <p:nvPr/>
              </p:nvSpPr>
              <p:spPr bwMode="auto">
                <a:xfrm flipH="1">
                  <a:off x="1170" y="2502"/>
                  <a:ext cx="144" cy="19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121" name="Text Box 47"/>
                <p:cNvSpPr txBox="1">
                  <a:spLocks noChangeArrowheads="1"/>
                </p:cNvSpPr>
                <p:nvPr/>
              </p:nvSpPr>
              <p:spPr bwMode="auto">
                <a:xfrm>
                  <a:off x="927" y="2362"/>
                  <a:ext cx="336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vi-VN" dirty="0"/>
                    <a:t>+</a:t>
                  </a:r>
                </a:p>
              </p:txBody>
            </p:sp>
            <p:sp>
              <p:nvSpPr>
                <p:cNvPr id="4122" name="Text Box 48"/>
                <p:cNvSpPr txBox="1">
                  <a:spLocks noChangeArrowheads="1"/>
                </p:cNvSpPr>
                <p:nvPr/>
              </p:nvSpPr>
              <p:spPr bwMode="auto">
                <a:xfrm>
                  <a:off x="1298" y="2358"/>
                  <a:ext cx="336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vi-VN"/>
                    <a:t>-</a:t>
                  </a:r>
                </a:p>
              </p:txBody>
            </p:sp>
            <p:sp>
              <p:nvSpPr>
                <p:cNvPr id="4123" name="Text Box 49"/>
                <p:cNvSpPr txBox="1">
                  <a:spLocks noChangeArrowheads="1"/>
                </p:cNvSpPr>
                <p:nvPr/>
              </p:nvSpPr>
              <p:spPr bwMode="auto">
                <a:xfrm>
                  <a:off x="576" y="3345"/>
                  <a:ext cx="483" cy="30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squar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vi-VN" dirty="0" smtClean="0"/>
                    <a:t>R</a:t>
                  </a:r>
                  <a:r>
                    <a:rPr lang="en-US" altLang="vi-VN" baseline="-25000" dirty="0" smtClean="0"/>
                    <a:t>b</a:t>
                  </a:r>
                  <a:endParaRPr lang="en-US" altLang="vi-VN" dirty="0"/>
                </a:p>
              </p:txBody>
            </p:sp>
            <p:sp>
              <p:nvSpPr>
                <p:cNvPr id="4124" name="Text Box 50"/>
                <p:cNvSpPr txBox="1">
                  <a:spLocks noChangeArrowheads="1"/>
                </p:cNvSpPr>
                <p:nvPr/>
              </p:nvSpPr>
              <p:spPr bwMode="auto">
                <a:xfrm>
                  <a:off x="1653" y="2867"/>
                  <a:ext cx="658" cy="30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squar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vi-VN" dirty="0"/>
                    <a:t>Đ</a:t>
                  </a:r>
                </a:p>
              </p:txBody>
            </p:sp>
            <p:sp>
              <p:nvSpPr>
                <p:cNvPr id="4127" name="Text Box 53"/>
                <p:cNvSpPr txBox="1">
                  <a:spLocks noChangeArrowheads="1"/>
                </p:cNvSpPr>
                <p:nvPr/>
              </p:nvSpPr>
              <p:spPr bwMode="auto">
                <a:xfrm>
                  <a:off x="439" y="2406"/>
                  <a:ext cx="192" cy="23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squar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vi-VN" dirty="0" smtClean="0">
                      <a:latin typeface=".VnTimeH" panose="020B7200000000000000" pitchFamily="34" charset="0"/>
                    </a:rPr>
                    <a:t>a</a:t>
                  </a:r>
                  <a:endParaRPr lang="en-US" altLang="vi-VN" dirty="0">
                    <a:latin typeface=".VnTimeH" panose="020B7200000000000000" pitchFamily="34" charset="0"/>
                  </a:endParaRPr>
                </a:p>
              </p:txBody>
            </p:sp>
          </p:grpSp>
        </p:grpSp>
        <p:sp>
          <p:nvSpPr>
            <p:cNvPr id="7" name="Oval 6"/>
            <p:cNvSpPr/>
            <p:nvPr/>
          </p:nvSpPr>
          <p:spPr>
            <a:xfrm>
              <a:off x="7831621" y="2414130"/>
              <a:ext cx="395287" cy="336093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1" name="Rectangle 70"/>
              <p:cNvSpPr/>
              <p:nvPr/>
            </p:nvSpPr>
            <p:spPr>
              <a:xfrm>
                <a:off x="4541925" y="2920463"/>
                <a:ext cx="2045175" cy="43088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spcBef>
                    <a:spcPct val="50000"/>
                  </a:spcBef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de-DE" altLang="vi-VN" sz="2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de-DE" altLang="vi-VN" sz="2200" b="1" dirty="0">
                            <a:solidFill>
                              <a:srgbClr val="0070C0"/>
                            </a:solidFill>
                            <a:latin typeface=".VnCommercial ScriptH" panose="020B7200000000000000" pitchFamily="34" charset="0"/>
                          </a:rPr>
                          <m:t>P</m:t>
                        </m:r>
                      </m:e>
                      <m:sub>
                        <m:r>
                          <a:rPr lang="en-US" altLang="vi-VN" sz="2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Đ</m:t>
                        </m:r>
                      </m:sub>
                    </m:sSub>
                  </m:oMath>
                </a14:m>
                <a:r>
                  <a:rPr lang="en-US" altLang="vi-VN" sz="2200" b="1" dirty="0">
                    <a:solidFill>
                      <a:srgbClr val="0070C0"/>
                    </a:solidFill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altLang="vi-VN" sz="2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de-DE" altLang="vi-VN" sz="2200" b="1" dirty="0">
                            <a:solidFill>
                              <a:srgbClr val="0070C0"/>
                            </a:solidFill>
                            <a:latin typeface=".VnCommercial ScriptH" panose="020B7200000000000000" pitchFamily="34" charset="0"/>
                          </a:rPr>
                          <m:t>P</m:t>
                        </m:r>
                      </m:e>
                      <m:sub>
                        <m:r>
                          <a:rPr lang="en-US" altLang="vi-VN" sz="2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đ</m:t>
                        </m:r>
                        <m:r>
                          <a:rPr lang="en-US" altLang="vi-VN" sz="2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𝒎</m:t>
                        </m:r>
                      </m:sub>
                    </m:sSub>
                  </m:oMath>
                </a14:m>
                <a:r>
                  <a:rPr lang="en-US" altLang="vi-VN" sz="2200" b="1" dirty="0" smtClean="0">
                    <a:solidFill>
                      <a:srgbClr val="0070C0"/>
                    </a:solidFill>
                    <a:cs typeface="Arial" panose="020B0604020202020204" pitchFamily="34" charset="0"/>
                  </a:rPr>
                  <a:t> =4,5 </a:t>
                </a:r>
                <a:r>
                  <a:rPr lang="en-US" altLang="vi-VN" sz="2200" b="1" dirty="0">
                    <a:solidFill>
                      <a:srgbClr val="0070C0"/>
                    </a:solidFill>
                    <a:cs typeface="Arial" panose="020B0604020202020204" pitchFamily="34" charset="0"/>
                  </a:rPr>
                  <a:t>W</a:t>
                </a:r>
              </a:p>
            </p:txBody>
          </p:sp>
        </mc:Choice>
        <mc:Fallback xmlns="">
          <p:sp>
            <p:nvSpPr>
              <p:cNvPr id="71" name="Rectangle 7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41925" y="2920463"/>
                <a:ext cx="2045175" cy="430887"/>
              </a:xfrm>
              <a:prstGeom prst="rect">
                <a:avLst/>
              </a:prstGeom>
              <a:blipFill>
                <a:blip r:embed="rId9"/>
                <a:stretch>
                  <a:fillRect t="-9859" r="-2976" b="-28169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2" name="Rectangle 71"/>
              <p:cNvSpPr/>
              <p:nvPr/>
            </p:nvSpPr>
            <p:spPr>
              <a:xfrm>
                <a:off x="2517588" y="2947277"/>
                <a:ext cx="2024337" cy="43088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spcBef>
                    <a:spcPct val="50000"/>
                  </a:spcBef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altLang="vi-VN" sz="2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altLang="vi-VN" sz="2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𝑼</m:t>
                        </m:r>
                      </m:e>
                      <m:sub>
                        <m:r>
                          <a:rPr lang="en-US" altLang="vi-VN" sz="2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Đ</m:t>
                        </m:r>
                      </m:sub>
                    </m:sSub>
                  </m:oMath>
                </a14:m>
                <a:r>
                  <a:rPr lang="en-US" altLang="vi-VN" sz="2200" b="1" dirty="0" smtClean="0">
                    <a:solidFill>
                      <a:srgbClr val="0070C0"/>
                    </a:solidFill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vi-VN" sz="2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altLang="vi-VN" sz="2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𝑼</m:t>
                        </m:r>
                      </m:e>
                      <m:sub>
                        <m:r>
                          <a:rPr lang="en-US" altLang="vi-VN" sz="2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đ</m:t>
                        </m:r>
                        <m:r>
                          <a:rPr lang="en-US" altLang="vi-VN" sz="2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𝒎</m:t>
                        </m:r>
                      </m:sub>
                    </m:sSub>
                  </m:oMath>
                </a14:m>
                <a:r>
                  <a:rPr lang="en-US" altLang="vi-VN" sz="2200" b="1" dirty="0" smtClean="0">
                    <a:solidFill>
                      <a:srgbClr val="0070C0"/>
                    </a:solidFill>
                    <a:cs typeface="Arial" panose="020B0604020202020204" pitchFamily="34" charset="0"/>
                  </a:rPr>
                  <a:t>  = 6V</a:t>
                </a:r>
                <a:endParaRPr lang="en-US" altLang="vi-VN" sz="2200" b="1" dirty="0">
                  <a:solidFill>
                    <a:srgbClr val="0070C0"/>
                  </a:solidFill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2" name="Rectangle 7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7588" y="2947277"/>
                <a:ext cx="2024337" cy="430887"/>
              </a:xfrm>
              <a:prstGeom prst="rect">
                <a:avLst/>
              </a:prstGeom>
              <a:blipFill>
                <a:blip r:embed="rId10"/>
                <a:stretch>
                  <a:fillRect l="-301" t="-8451" r="-301" b="-28169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4" name="Straight Connector 73"/>
          <p:cNvCxnSpPr/>
          <p:nvPr/>
        </p:nvCxnSpPr>
        <p:spPr>
          <a:xfrm>
            <a:off x="7436480" y="2216186"/>
            <a:ext cx="62520" cy="4445035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4971270" y="4355447"/>
                <a:ext cx="86433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b="1" dirty="0" smtClean="0">
                    <a:solidFill>
                      <a:srgbClr val="0070C0"/>
                    </a:solidFill>
                    <a:cs typeface="Times New Roman" panose="02020603050405020304" pitchFamily="18" charset="0"/>
                  </a:rPr>
                  <a:t>= 3 </a:t>
                </a:r>
                <a14:m>
                  <m:oMath xmlns:m="http://schemas.openxmlformats.org/officeDocument/2006/math">
                    <m:r>
                      <a:rPr lang="en-US" b="1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(</m:t>
                    </m:r>
                    <m:r>
                      <a:rPr lang="en-US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𝑽</m:t>
                    </m:r>
                    <m:r>
                      <a:rPr lang="en-US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endParaRPr lang="vi-VN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71270" y="4355447"/>
                <a:ext cx="864339" cy="369332"/>
              </a:xfrm>
              <a:prstGeom prst="rect">
                <a:avLst/>
              </a:prstGeom>
              <a:blipFill>
                <a:blip r:embed="rId11"/>
                <a:stretch>
                  <a:fillRect l="-5634" t="-8197" r="-1408" b="-24590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3849391" y="3351501"/>
                <a:ext cx="1350626" cy="57919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⇒ </m:t>
                        </m:r>
                        <m: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𝑰</m:t>
                        </m:r>
                      </m:e>
                      <m:sub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Đ</m:t>
                        </m:r>
                      </m:sub>
                    </m:sSub>
                    <m:r>
                      <a:rPr lang="en-US" sz="2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de-DE" altLang="vi-VN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nor/>
                              </m:rPr>
                              <a:rPr lang="de-DE" altLang="vi-VN" sz="2000" b="1" dirty="0">
                                <a:solidFill>
                                  <a:srgbClr val="0070C0"/>
                                </a:solidFill>
                                <a:latin typeface=".VnCommercial ScriptH" panose="020B7200000000000000" pitchFamily="34" charset="0"/>
                              </a:rPr>
                              <m:t>P</m:t>
                            </m:r>
                          </m:e>
                          <m:sub>
                            <m:r>
                              <a:rPr lang="en-US" altLang="vi-VN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Đ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altLang="vi-VN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altLang="vi-VN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𝑼</m:t>
                            </m:r>
                          </m:e>
                          <m:sub>
                            <m:r>
                              <a:rPr lang="en-US" altLang="vi-VN" sz="20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Đ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2000" b="1" dirty="0" smtClean="0">
                    <a:solidFill>
                      <a:srgbClr val="0070C0"/>
                    </a:solidFill>
                  </a:rPr>
                  <a:t> </a:t>
                </a:r>
                <a:endParaRPr lang="vi-VN" sz="20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49391" y="3351501"/>
                <a:ext cx="1350626" cy="579198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/>
              <p:cNvSpPr/>
              <p:nvPr/>
            </p:nvSpPr>
            <p:spPr>
              <a:xfrm>
                <a:off x="2430422" y="3904418"/>
                <a:ext cx="2862387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⇒</m:t>
                      </m:r>
                      <m:r>
                        <a:rPr lang="en-US" sz="2000" b="1" i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𝐬</m:t>
                      </m:r>
                      <m:r>
                        <a:rPr lang="en-US" sz="2000" b="1" i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ố </m:t>
                      </m:r>
                      <m:r>
                        <a:rPr lang="en-US" sz="2000" b="1" i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𝐜𝐡</m:t>
                      </m:r>
                      <m:r>
                        <a:rPr lang="en-US" sz="2000" b="1" i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ỉ </m:t>
                      </m:r>
                      <m:r>
                        <a:rPr lang="en-US" sz="2000" b="1" i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𝐜</m:t>
                      </m:r>
                      <m:r>
                        <a:rPr lang="en-US" sz="2000" b="1" i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ủ</m:t>
                      </m:r>
                      <m:r>
                        <a:rPr lang="en-US" sz="2000" b="1" i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𝐚</m:t>
                      </m:r>
                      <m:r>
                        <a:rPr lang="en-US" sz="2000" b="1" i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a:rPr lang="en-US" sz="2000" b="1" i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𝐚𝐦𝐩𝐞</m:t>
                      </m:r>
                      <m:r>
                        <a:rPr lang="en-US" sz="2000" b="1" i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a:rPr lang="en-US" sz="2000" b="1" i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𝐤</m:t>
                      </m:r>
                      <m:r>
                        <a:rPr lang="en-US" sz="2000" b="1" i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ế: </m:t>
                      </m:r>
                    </m:oMath>
                  </m:oMathPara>
                </a14:m>
                <a:endParaRPr lang="vi-VN" sz="2000" dirty="0"/>
              </a:p>
            </p:txBody>
          </p:sp>
        </mc:Choice>
        <mc:Fallback xmlns=""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30422" y="3904418"/>
                <a:ext cx="2862387" cy="400110"/>
              </a:xfrm>
              <a:prstGeom prst="rect">
                <a:avLst/>
              </a:prstGeom>
              <a:blipFill>
                <a:blip r:embed="rId13"/>
                <a:stretch>
                  <a:fillRect b="-12121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2" name="Rectangle 91"/>
              <p:cNvSpPr/>
              <p:nvPr/>
            </p:nvSpPr>
            <p:spPr>
              <a:xfrm>
                <a:off x="2779258" y="4966545"/>
                <a:ext cx="1089398" cy="57220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b="1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𝐑</m:t>
                        </m:r>
                      </m:e>
                      <m:sub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𝒃</m:t>
                        </m:r>
                      </m:sub>
                    </m:sSub>
                    <m:r>
                      <a:rPr lang="en-US" sz="2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𝑼</m:t>
                            </m:r>
                          </m:e>
                          <m:sub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𝒃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𝑰</m:t>
                            </m:r>
                          </m:e>
                          <m:sub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𝒃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2000" b="1" dirty="0" smtClean="0">
                    <a:solidFill>
                      <a:srgbClr val="0070C0"/>
                    </a:solidFill>
                  </a:rPr>
                  <a:t> </a:t>
                </a:r>
                <a:endParaRPr lang="vi-VN" sz="20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92" name="Rectangle 9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79258" y="4966545"/>
                <a:ext cx="1089398" cy="572208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3816269" y="4966545"/>
                <a:ext cx="745717" cy="56066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b="1" dirty="0" smtClean="0">
                    <a:solidFill>
                      <a:srgbClr val="0070C0"/>
                    </a:solidFill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𝟎</m:t>
                        </m:r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𝟕𝟓</m:t>
                        </m:r>
                      </m:den>
                    </m:f>
                  </m:oMath>
                </a14:m>
                <a:endParaRPr lang="vi-VN" sz="20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6269" y="4966545"/>
                <a:ext cx="745717" cy="560666"/>
              </a:xfrm>
              <a:prstGeom prst="rect">
                <a:avLst/>
              </a:prstGeom>
              <a:blipFill>
                <a:blip r:embed="rId15"/>
                <a:stretch>
                  <a:fillRect l="-8197" b="-3261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5" name="Rectangle 94"/>
          <p:cNvSpPr/>
          <p:nvPr/>
        </p:nvSpPr>
        <p:spPr>
          <a:xfrm>
            <a:off x="2667587" y="5519505"/>
            <a:ext cx="453780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0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Công suất tiêu thụ của biến trở:  </a:t>
            </a:r>
            <a:endParaRPr lang="en-US" altLang="vi-VN" sz="2000" b="1" dirty="0">
              <a:solidFill>
                <a:srgbClr val="0070C0"/>
              </a:solidFill>
              <a:latin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9" name="Rectangle 108"/>
              <p:cNvSpPr/>
              <p:nvPr/>
            </p:nvSpPr>
            <p:spPr>
              <a:xfrm>
                <a:off x="2759443" y="4347813"/>
                <a:ext cx="1647703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b="1" i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 </m:t>
                          </m:r>
                          <m:r>
                            <a:rPr lang="en-US" b="1" i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𝐔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𝒃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𝑼</m:t>
                      </m:r>
                      <m:r>
                        <a:rPr lang="en-US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− </m:t>
                      </m:r>
                      <m:sSub>
                        <m:sSubPr>
                          <m:ctrlPr>
                            <a:rPr lang="en-US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𝑼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Đ 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 </m:t>
                      </m:r>
                    </m:oMath>
                  </m:oMathPara>
                </a14:m>
                <a:endParaRPr lang="vi-VN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09" name="Rectangle 10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59443" y="4347813"/>
                <a:ext cx="1647703" cy="369332"/>
              </a:xfrm>
              <a:prstGeom prst="rect">
                <a:avLst/>
              </a:prstGeom>
              <a:blipFill>
                <a:blip r:embed="rId16"/>
                <a:stretch>
                  <a:fillRect b="-1639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0" name="Rectangle 109"/>
          <p:cNvSpPr/>
          <p:nvPr/>
        </p:nvSpPr>
        <p:spPr>
          <a:xfrm>
            <a:off x="2754633" y="4712621"/>
            <a:ext cx="453780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0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Điện trở của biến trở:  </a:t>
            </a:r>
            <a:endParaRPr lang="en-US" altLang="vi-VN" sz="2000" b="1" dirty="0">
              <a:solidFill>
                <a:srgbClr val="0070C0"/>
              </a:solidFill>
              <a:latin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1" name="Rectangle 110"/>
              <p:cNvSpPr/>
              <p:nvPr/>
            </p:nvSpPr>
            <p:spPr>
              <a:xfrm>
                <a:off x="2869099" y="5888908"/>
                <a:ext cx="1533719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de-DE" altLang="vi-VN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de-DE" altLang="vi-VN" sz="2000" b="1" dirty="0">
                            <a:solidFill>
                              <a:srgbClr val="0070C0"/>
                            </a:solidFill>
                            <a:latin typeface=".VnCommercial ScriptH" panose="020B7200000000000000" pitchFamily="34" charset="0"/>
                          </a:rPr>
                          <m:t>P</m:t>
                        </m:r>
                      </m:e>
                      <m:sub>
                        <m:r>
                          <a:rPr lang="en-US" altLang="vi-VN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sub>
                    </m:sSub>
                    <m:r>
                      <a:rPr lang="en-US" sz="2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sSub>
                      <m:sSubPr>
                        <m:ctrlPr>
                          <a:rPr lang="en-US" altLang="vi-VN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altLang="vi-VN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𝑼</m:t>
                        </m:r>
                      </m:e>
                      <m:sub>
                        <m:r>
                          <a:rPr lang="en-US" altLang="vi-VN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𝒃</m:t>
                        </m:r>
                      </m:sub>
                    </m:sSub>
                  </m:oMath>
                </a14:m>
                <a:r>
                  <a:rPr lang="en-US" sz="2000" b="1" dirty="0" smtClean="0">
                    <a:solidFill>
                      <a:srgbClr val="0070C0"/>
                    </a:solidFill>
                  </a:rPr>
                  <a:t>.</a:t>
                </a:r>
                <a:r>
                  <a:rPr lang="en-US" sz="2000" b="1" dirty="0" smtClean="0">
                    <a:solidFill>
                      <a:srgbClr val="0070C0"/>
                    </a:solidFill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𝑰</m:t>
                        </m:r>
                      </m:e>
                      <m:sub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𝒃</m:t>
                        </m:r>
                      </m:sub>
                    </m:sSub>
                  </m:oMath>
                </a14:m>
                <a:endParaRPr lang="vi-VN" sz="20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11" name="Rectangle 1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69099" y="5888908"/>
                <a:ext cx="1533719" cy="400110"/>
              </a:xfrm>
              <a:prstGeom prst="rect">
                <a:avLst/>
              </a:prstGeom>
              <a:blipFill>
                <a:blip r:embed="rId17"/>
                <a:stretch>
                  <a:fillRect t="-7576" b="-25758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2" name="Rectangle 111"/>
          <p:cNvSpPr/>
          <p:nvPr/>
        </p:nvSpPr>
        <p:spPr>
          <a:xfrm>
            <a:off x="4236803" y="5923823"/>
            <a:ext cx="1047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= </a:t>
            </a:r>
            <a:r>
              <a:rPr lang="en-US" b="1" dirty="0" smtClean="0">
                <a:solidFill>
                  <a:srgbClr val="0070C0"/>
                </a:solidFill>
              </a:rPr>
              <a:t>3 . 0,75</a:t>
            </a:r>
            <a:endParaRPr lang="vi-VN" b="1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1" name="Rectangle 120"/>
              <p:cNvSpPr/>
              <p:nvPr/>
            </p:nvSpPr>
            <p:spPr>
              <a:xfrm>
                <a:off x="5200017" y="5908102"/>
                <a:ext cx="123623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b="1" dirty="0" smtClean="0">
                    <a:solidFill>
                      <a:srgbClr val="0070C0"/>
                    </a:solidFill>
                    <a:cs typeface="Times New Roman" panose="02020603050405020304" pitchFamily="18" charset="0"/>
                  </a:rPr>
                  <a:t>= 2,25 </a:t>
                </a:r>
                <a14:m>
                  <m:oMath xmlns:m="http://schemas.openxmlformats.org/officeDocument/2006/math">
                    <m:r>
                      <a:rPr lang="en-US" b="1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(</m:t>
                    </m:r>
                    <m:r>
                      <a:rPr lang="en-US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𝑾</m:t>
                    </m:r>
                    <m:r>
                      <a:rPr lang="en-US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endParaRPr lang="vi-VN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21" name="Rectangle 1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00017" y="5908102"/>
                <a:ext cx="1236236" cy="369332"/>
              </a:xfrm>
              <a:prstGeom prst="rect">
                <a:avLst/>
              </a:prstGeom>
              <a:blipFill>
                <a:blip r:embed="rId18"/>
                <a:stretch>
                  <a:fillRect l="-3941" t="-8197" r="-985" b="-24590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5" name="Rectangle 74"/>
          <p:cNvSpPr/>
          <p:nvPr/>
        </p:nvSpPr>
        <p:spPr>
          <a:xfrm>
            <a:off x="7515869" y="2717416"/>
            <a:ext cx="453780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0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c/ Công dòng điện  sản ra ở biến trở:</a:t>
            </a:r>
            <a:endParaRPr lang="en-US" altLang="vi-VN" sz="2000" b="1" dirty="0">
              <a:solidFill>
                <a:srgbClr val="0070C0"/>
              </a:solidFill>
              <a:latin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6" name="Rectangle 75"/>
              <p:cNvSpPr/>
              <p:nvPr/>
            </p:nvSpPr>
            <p:spPr>
              <a:xfrm>
                <a:off x="7629890" y="3151295"/>
                <a:ext cx="1533719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de-DE" altLang="vi-VN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en-US" altLang="vi-VN" sz="20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altLang="vi-VN" sz="20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𝑨</m:t>
                              </m:r>
                            </m:e>
                            <m:sub>
                              <m:r>
                                <a:rPr lang="en-US" altLang="vi-VN" sz="20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𝒃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altLang="vi-VN" sz="2000" b="1" i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 = </m:t>
                          </m:r>
                          <m:r>
                            <m:rPr>
                              <m:nor/>
                            </m:rPr>
                            <a:rPr lang="de-DE" altLang="vi-VN" sz="2000" b="1" dirty="0">
                              <a:solidFill>
                                <a:srgbClr val="0070C0"/>
                              </a:solidFill>
                              <a:latin typeface=".VnCommercial ScriptH" panose="020B7200000000000000" pitchFamily="34" charset="0"/>
                            </a:rPr>
                            <m:t>P</m:t>
                          </m:r>
                        </m:e>
                        <m:sub>
                          <m:r>
                            <a:rPr lang="en-US" altLang="vi-VN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sub>
                      </m:sSub>
                      <m:r>
                        <a:rPr lang="en-US" altLang="vi-VN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altLang="vi-VN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𝒕</m:t>
                      </m:r>
                    </m:oMath>
                  </m:oMathPara>
                </a14:m>
                <a:endParaRPr lang="vi-VN" sz="20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76" name="Rectangle 7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9890" y="3151295"/>
                <a:ext cx="1533719" cy="400110"/>
              </a:xfrm>
              <a:prstGeom prst="rect">
                <a:avLst/>
              </a:prstGeom>
              <a:blipFill>
                <a:blip r:embed="rId19"/>
                <a:stretch>
                  <a:fillRect b="-4545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2" name="Rectangle 81"/>
          <p:cNvSpPr/>
          <p:nvPr/>
        </p:nvSpPr>
        <p:spPr>
          <a:xfrm>
            <a:off x="9044264" y="3166944"/>
            <a:ext cx="12811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= </a:t>
            </a:r>
            <a:r>
              <a:rPr lang="en-US" b="1" dirty="0" smtClean="0">
                <a:solidFill>
                  <a:srgbClr val="0070C0"/>
                </a:solidFill>
              </a:rPr>
              <a:t>2,25 . 600</a:t>
            </a:r>
            <a:endParaRPr lang="vi-VN" b="1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7" name="Rectangle 86"/>
              <p:cNvSpPr/>
              <p:nvPr/>
            </p:nvSpPr>
            <p:spPr>
              <a:xfrm>
                <a:off x="10303237" y="3166944"/>
                <a:ext cx="116410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b="1" dirty="0" smtClean="0">
                    <a:solidFill>
                      <a:srgbClr val="0070C0"/>
                    </a:solidFill>
                    <a:cs typeface="Times New Roman" panose="02020603050405020304" pitchFamily="18" charset="0"/>
                  </a:rPr>
                  <a:t>= 1350 </a:t>
                </a:r>
                <a14:m>
                  <m:oMath xmlns:m="http://schemas.openxmlformats.org/officeDocument/2006/math">
                    <m:r>
                      <a:rPr lang="en-US" b="1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(</m:t>
                    </m:r>
                    <m:r>
                      <a:rPr lang="en-US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𝑱</m:t>
                    </m:r>
                    <m:r>
                      <a:rPr lang="en-US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endParaRPr lang="vi-VN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87" name="Rectangle 8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03237" y="3166944"/>
                <a:ext cx="1164101" cy="369332"/>
              </a:xfrm>
              <a:prstGeom prst="rect">
                <a:avLst/>
              </a:prstGeom>
              <a:blipFill>
                <a:blip r:embed="rId20"/>
                <a:stretch>
                  <a:fillRect l="-4188" t="-10000" r="-1047" b="-26667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8" name="Rectangle 87"/>
          <p:cNvSpPr/>
          <p:nvPr/>
        </p:nvSpPr>
        <p:spPr>
          <a:xfrm>
            <a:off x="7716172" y="3592858"/>
            <a:ext cx="453780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0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Công dòng điện  sản ra ở toàn mạch:</a:t>
            </a:r>
            <a:endParaRPr lang="en-US" altLang="vi-VN" sz="2000" b="1" dirty="0">
              <a:solidFill>
                <a:srgbClr val="0070C0"/>
              </a:solidFill>
              <a:latin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1" name="Rectangle 90"/>
              <p:cNvSpPr/>
              <p:nvPr/>
            </p:nvSpPr>
            <p:spPr>
              <a:xfrm>
                <a:off x="7629890" y="4053723"/>
                <a:ext cx="1533719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vi-VN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  <m:r>
                        <a:rPr lang="en-US" altLang="vi-VN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vi-VN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𝑼</m:t>
                      </m:r>
                      <m:r>
                        <a:rPr lang="en-US" altLang="vi-VN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. </m:t>
                      </m:r>
                      <m:r>
                        <a:rPr lang="en-US" altLang="vi-VN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𝑰</m:t>
                      </m:r>
                      <m:r>
                        <a:rPr lang="en-US" altLang="vi-VN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altLang="vi-VN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𝒕</m:t>
                      </m:r>
                    </m:oMath>
                  </m:oMathPara>
                </a14:m>
                <a:endParaRPr lang="vi-VN" sz="20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91" name="Rectangle 9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9890" y="4053723"/>
                <a:ext cx="1533719" cy="400110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4" name="Rectangle 93"/>
          <p:cNvSpPr/>
          <p:nvPr/>
        </p:nvSpPr>
        <p:spPr>
          <a:xfrm>
            <a:off x="8947200" y="4081859"/>
            <a:ext cx="14590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= </a:t>
            </a:r>
            <a:r>
              <a:rPr lang="en-US" b="1" dirty="0" smtClean="0">
                <a:solidFill>
                  <a:srgbClr val="0070C0"/>
                </a:solidFill>
              </a:rPr>
              <a:t>9 . 0,75.600</a:t>
            </a:r>
            <a:endParaRPr lang="vi-VN" b="1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6" name="Rectangle 95"/>
              <p:cNvSpPr/>
              <p:nvPr/>
            </p:nvSpPr>
            <p:spPr>
              <a:xfrm>
                <a:off x="10303237" y="4069372"/>
                <a:ext cx="116410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b="1" dirty="0" smtClean="0">
                    <a:solidFill>
                      <a:srgbClr val="0070C0"/>
                    </a:solidFill>
                    <a:cs typeface="Times New Roman" panose="02020603050405020304" pitchFamily="18" charset="0"/>
                  </a:rPr>
                  <a:t>= 4050 </a:t>
                </a:r>
                <a14:m>
                  <m:oMath xmlns:m="http://schemas.openxmlformats.org/officeDocument/2006/math">
                    <m:r>
                      <a:rPr lang="en-US" b="1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(</m:t>
                    </m:r>
                    <m:r>
                      <a:rPr lang="en-US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𝑱</m:t>
                    </m:r>
                    <m:r>
                      <a:rPr lang="en-US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endParaRPr lang="vi-VN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96" name="Rectangle 9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03237" y="4069372"/>
                <a:ext cx="1164101" cy="369332"/>
              </a:xfrm>
              <a:prstGeom prst="rect">
                <a:avLst/>
              </a:prstGeom>
              <a:blipFill>
                <a:blip r:embed="rId22"/>
                <a:stretch>
                  <a:fillRect l="-4188" t="-10000" r="-1047" b="-26667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078475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" grpId="0"/>
      <p:bldP spid="76" grpId="0"/>
      <p:bldP spid="82" grpId="0"/>
      <p:bldP spid="87" grpId="0"/>
      <p:bldP spid="88" grpId="0"/>
      <p:bldP spid="91" grpId="0"/>
      <p:bldP spid="94" grpId="0"/>
      <p:bldP spid="9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Text Box 51"/>
          <p:cNvSpPr txBox="1">
            <a:spLocks noChangeArrowheads="1"/>
          </p:cNvSpPr>
          <p:nvPr/>
        </p:nvSpPr>
        <p:spPr bwMode="auto">
          <a:xfrm>
            <a:off x="477672" y="600966"/>
            <a:ext cx="11354937" cy="163121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altLang="vi-VN" sz="2000" b="1" u="sng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Bài 3: </a:t>
            </a:r>
            <a:r>
              <a:rPr lang="vi-VN" sz="2000" dirty="0">
                <a:solidFill>
                  <a:srgbClr val="000000"/>
                </a:solidFill>
                <a:latin typeface="Open Sans"/>
              </a:rPr>
              <a:t>Một bóng đèn dây tóc có ghi </a:t>
            </a:r>
            <a:r>
              <a:rPr lang="vi-VN" sz="2000" dirty="0">
                <a:solidFill>
                  <a:srgbClr val="FF0000"/>
                </a:solidFill>
                <a:latin typeface="Open Sans"/>
              </a:rPr>
              <a:t>220V - 100W </a:t>
            </a:r>
            <a:r>
              <a:rPr lang="vi-VN" sz="2000" dirty="0">
                <a:solidFill>
                  <a:srgbClr val="000000"/>
                </a:solidFill>
                <a:latin typeface="Open Sans"/>
              </a:rPr>
              <a:t>và một bàn là có ghi </a:t>
            </a:r>
            <a:r>
              <a:rPr lang="vi-VN" sz="2000" dirty="0">
                <a:solidFill>
                  <a:srgbClr val="FF0000"/>
                </a:solidFill>
                <a:latin typeface="Open Sans"/>
              </a:rPr>
              <a:t>220V - 1000W </a:t>
            </a:r>
            <a:r>
              <a:rPr lang="vi-VN" sz="2000" dirty="0">
                <a:solidFill>
                  <a:srgbClr val="000000"/>
                </a:solidFill>
                <a:latin typeface="Open Sans"/>
              </a:rPr>
              <a:t>cùng được mắc vào ổ lấy điện </a:t>
            </a:r>
            <a:r>
              <a:rPr lang="vi-VN" sz="2000" dirty="0">
                <a:solidFill>
                  <a:srgbClr val="FF0000"/>
                </a:solidFill>
                <a:latin typeface="Open Sans"/>
              </a:rPr>
              <a:t>220V</a:t>
            </a:r>
            <a:r>
              <a:rPr lang="vi-VN" sz="2000" dirty="0">
                <a:solidFill>
                  <a:srgbClr val="000000"/>
                </a:solidFill>
                <a:latin typeface="Open Sans"/>
              </a:rPr>
              <a:t> ở gia đình để cả hai cùng hoạt động bình thường.</a:t>
            </a:r>
          </a:p>
          <a:p>
            <a:pPr algn="just"/>
            <a:r>
              <a:rPr lang="vi-VN" sz="2000" dirty="0">
                <a:solidFill>
                  <a:srgbClr val="000000"/>
                </a:solidFill>
                <a:latin typeface="Open Sans"/>
              </a:rPr>
              <a:t>a) </a:t>
            </a:r>
            <a:r>
              <a:rPr lang="vi-VN" sz="2000" dirty="0">
                <a:solidFill>
                  <a:srgbClr val="FF0000"/>
                </a:solidFill>
                <a:latin typeface="Open Sans"/>
              </a:rPr>
              <a:t>Vẽ sơ đồ</a:t>
            </a:r>
            <a:r>
              <a:rPr lang="vi-VN" sz="2000" dirty="0">
                <a:solidFill>
                  <a:srgbClr val="000000"/>
                </a:solidFill>
                <a:latin typeface="Open Sans"/>
              </a:rPr>
              <a:t> mạch điện, trong đó bàn là được kí hiệu như một điện trở và tính </a:t>
            </a:r>
            <a:r>
              <a:rPr lang="vi-VN" sz="2000" dirty="0">
                <a:solidFill>
                  <a:srgbClr val="FF0000"/>
                </a:solidFill>
                <a:latin typeface="Open Sans"/>
              </a:rPr>
              <a:t>điện trở </a:t>
            </a:r>
            <a:r>
              <a:rPr lang="vi-VN" sz="2000" dirty="0">
                <a:solidFill>
                  <a:srgbClr val="000000"/>
                </a:solidFill>
                <a:latin typeface="Open Sans"/>
              </a:rPr>
              <a:t>tương đương của đoạn mạch này.</a:t>
            </a:r>
          </a:p>
          <a:p>
            <a:pPr algn="just"/>
            <a:r>
              <a:rPr lang="vi-VN" sz="2000" dirty="0">
                <a:solidFill>
                  <a:srgbClr val="000000"/>
                </a:solidFill>
                <a:latin typeface="Open Sans"/>
              </a:rPr>
              <a:t>b) Tính </a:t>
            </a:r>
            <a:r>
              <a:rPr lang="vi-VN" sz="2000" dirty="0">
                <a:solidFill>
                  <a:srgbClr val="FF0000"/>
                </a:solidFill>
                <a:latin typeface="Open Sans"/>
              </a:rPr>
              <a:t>điện năng </a:t>
            </a:r>
            <a:r>
              <a:rPr lang="vi-VN" sz="2000" dirty="0">
                <a:solidFill>
                  <a:srgbClr val="000000"/>
                </a:solidFill>
                <a:latin typeface="Open Sans"/>
              </a:rPr>
              <a:t>mà đoạn mạch này tiêu thụ trong </a:t>
            </a:r>
            <a:r>
              <a:rPr lang="vi-VN" sz="2000" dirty="0" smtClean="0">
                <a:solidFill>
                  <a:srgbClr val="FF0000"/>
                </a:solidFill>
                <a:latin typeface="Open Sans"/>
              </a:rPr>
              <a:t>1giờ </a:t>
            </a:r>
            <a:r>
              <a:rPr lang="vi-VN" sz="2000" dirty="0">
                <a:solidFill>
                  <a:srgbClr val="000000"/>
                </a:solidFill>
                <a:latin typeface="Open Sans"/>
              </a:rPr>
              <a:t>theo đơn vị </a:t>
            </a:r>
            <a:r>
              <a:rPr lang="vi-VN" sz="2000" dirty="0">
                <a:solidFill>
                  <a:srgbClr val="FF0000"/>
                </a:solidFill>
                <a:latin typeface="Open Sans"/>
              </a:rPr>
              <a:t>jun</a:t>
            </a:r>
            <a:r>
              <a:rPr lang="vi-VN" sz="2000" dirty="0">
                <a:solidFill>
                  <a:srgbClr val="000000"/>
                </a:solidFill>
                <a:latin typeface="Open Sans"/>
              </a:rPr>
              <a:t> và đơn vị </a:t>
            </a:r>
            <a:r>
              <a:rPr lang="vi-VN" sz="2000" dirty="0">
                <a:solidFill>
                  <a:srgbClr val="FF0000"/>
                </a:solidFill>
                <a:latin typeface="Open Sans"/>
              </a:rPr>
              <a:t>kilooat giờ</a:t>
            </a:r>
            <a:r>
              <a:rPr lang="vi-VN" sz="2000" dirty="0" smtClean="0">
                <a:solidFill>
                  <a:srgbClr val="FF0000"/>
                </a:solidFill>
                <a:latin typeface="Open Sans"/>
              </a:rPr>
              <a:t>.</a:t>
            </a:r>
            <a:endParaRPr lang="vi-VN" sz="2000" dirty="0">
              <a:solidFill>
                <a:srgbClr val="FF0000"/>
              </a:solidFill>
              <a:latin typeface="Open Sans"/>
            </a:endParaRPr>
          </a:p>
        </p:txBody>
      </p:sp>
      <p:sp>
        <p:nvSpPr>
          <p:cNvPr id="76" name="Text Box 5"/>
          <p:cNvSpPr txBox="1">
            <a:spLocks noChangeArrowheads="1"/>
          </p:cNvSpPr>
          <p:nvPr/>
        </p:nvSpPr>
        <p:spPr bwMode="auto">
          <a:xfrm>
            <a:off x="5234608" y="58696"/>
            <a:ext cx="2981740" cy="52322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VẬN DỤNG:</a:t>
            </a:r>
            <a:endParaRPr lang="en-US" sz="2800" b="1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412409" y="2616611"/>
            <a:ext cx="2561323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480" marR="30480">
              <a:spcAft>
                <a:spcPts val="0"/>
              </a:spcAft>
            </a:pPr>
            <a:r>
              <a:rPr lang="en-US" sz="2000" b="1" dirty="0" smtClean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Đ: 220V – 100W</a:t>
            </a:r>
          </a:p>
          <a:p>
            <a:pPr marL="30480" marR="30480"/>
            <a:r>
              <a:rPr lang="en-US" sz="2000" b="1" dirty="0" smtClean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BL: 220V – 1000W</a:t>
            </a:r>
          </a:p>
          <a:p>
            <a:pPr marL="30480" marR="30480">
              <a:spcAft>
                <a:spcPts val="0"/>
              </a:spcAft>
            </a:pPr>
            <a:r>
              <a:rPr lang="en-US" sz="2000" b="1" dirty="0" smtClean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U=220V</a:t>
            </a:r>
            <a:endParaRPr lang="en-US" sz="2000" b="1" dirty="0">
              <a:solidFill>
                <a:srgbClr val="00B0F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" marR="30480"/>
            <a:r>
              <a:rPr lang="en-US" sz="2000" b="1" dirty="0" smtClean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a/ 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vẽ sơ đồ?</a:t>
            </a:r>
            <a:r>
              <a:rPr lang="en-US" sz="2000" b="1" dirty="0" smtClean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30480" marR="30480"/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R = ?</a:t>
            </a:r>
          </a:p>
          <a:p>
            <a:pPr marL="30480" marR="30480">
              <a:spcAft>
                <a:spcPts val="0"/>
              </a:spcAft>
            </a:pP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b/ A= ? (J; kW.h)</a:t>
            </a:r>
          </a:p>
          <a:p>
            <a:pPr marL="30480" marR="30480">
              <a:spcAft>
                <a:spcPts val="0"/>
              </a:spcAft>
            </a:pPr>
            <a:r>
              <a:rPr lang="en-US" sz="2000" b="1" dirty="0" smtClean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 = 1h= 3600s</a:t>
            </a:r>
            <a:endParaRPr lang="en-US" sz="2000" b="1" dirty="0">
              <a:solidFill>
                <a:srgbClr val="00B0F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7" name="Straight Connector 66"/>
          <p:cNvCxnSpPr/>
          <p:nvPr/>
        </p:nvCxnSpPr>
        <p:spPr>
          <a:xfrm>
            <a:off x="2591439" y="2251232"/>
            <a:ext cx="62520" cy="4445035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8" name="Text Box 53"/>
          <p:cNvSpPr txBox="1">
            <a:spLocks noChangeArrowheads="1"/>
          </p:cNvSpPr>
          <p:nvPr/>
        </p:nvSpPr>
        <p:spPr bwMode="auto">
          <a:xfrm>
            <a:off x="412409" y="2203834"/>
            <a:ext cx="189865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vi-VN" sz="2000" b="1" u="sng" dirty="0">
                <a:solidFill>
                  <a:srgbClr val="0000CC"/>
                </a:solidFill>
                <a:latin typeface="Times New Roman" panose="02020603050405020304" pitchFamily="18" charset="0"/>
              </a:rPr>
              <a:t>Tóm tắt:</a:t>
            </a:r>
          </a:p>
        </p:txBody>
      </p:sp>
      <p:sp>
        <p:nvSpPr>
          <p:cNvPr id="69" name="Text Box 53"/>
          <p:cNvSpPr txBox="1">
            <a:spLocks noChangeArrowheads="1"/>
          </p:cNvSpPr>
          <p:nvPr/>
        </p:nvSpPr>
        <p:spPr bwMode="auto">
          <a:xfrm>
            <a:off x="2592014" y="2203834"/>
            <a:ext cx="96430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vi-VN" sz="2000" b="1" u="sng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Giải:</a:t>
            </a:r>
            <a:endParaRPr lang="en-US" altLang="vi-VN" sz="2000" b="1" u="sng" dirty="0">
              <a:solidFill>
                <a:srgbClr val="0000CC"/>
              </a:solidFill>
              <a:latin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3" name="Rectangle 72"/>
              <p:cNvSpPr/>
              <p:nvPr/>
            </p:nvSpPr>
            <p:spPr>
              <a:xfrm>
                <a:off x="3587003" y="2530903"/>
                <a:ext cx="2954078" cy="43088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spcBef>
                    <a:spcPct val="50000"/>
                  </a:spcBef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altLang="vi-VN" sz="22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altLang="vi-VN" sz="22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𝑼</m:t>
                        </m:r>
                      </m:e>
                      <m:sub>
                        <m:r>
                          <a:rPr lang="en-US" altLang="vi-VN" sz="22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đ</m:t>
                        </m:r>
                        <m:r>
                          <a:rPr lang="en-US" altLang="vi-VN" sz="22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𝒎</m:t>
                        </m:r>
                        <m:r>
                          <a:rPr lang="en-US" altLang="vi-VN" sz="22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Đ</m:t>
                        </m:r>
                      </m:sub>
                    </m:sSub>
                  </m:oMath>
                </a14:m>
                <a:r>
                  <a:rPr lang="en-US" altLang="vi-VN" sz="2200" b="1" dirty="0" smtClean="0">
                    <a:solidFill>
                      <a:srgbClr val="7030A0"/>
                    </a:solidFill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vi-VN" sz="22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altLang="vi-VN" sz="22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𝑼</m:t>
                        </m:r>
                      </m:e>
                      <m:sub>
                        <m:r>
                          <a:rPr lang="en-US" altLang="vi-VN" sz="22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đ</m:t>
                        </m:r>
                        <m:r>
                          <a:rPr lang="en-US" altLang="vi-VN" sz="22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𝒎𝑩𝑳</m:t>
                        </m:r>
                      </m:sub>
                    </m:sSub>
                  </m:oMath>
                </a14:m>
                <a:r>
                  <a:rPr lang="en-US" altLang="vi-VN" sz="2200" b="1" dirty="0" smtClean="0">
                    <a:solidFill>
                      <a:srgbClr val="7030A0"/>
                    </a:solidFill>
                    <a:cs typeface="Arial" panose="020B0604020202020204" pitchFamily="34" charset="0"/>
                  </a:rPr>
                  <a:t>  = 220V </a:t>
                </a:r>
                <a:endParaRPr lang="en-US" altLang="vi-VN" sz="2200" b="1" dirty="0">
                  <a:solidFill>
                    <a:srgbClr val="7030A0"/>
                  </a:solidFill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3" name="Rectangle 7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7003" y="2530903"/>
                <a:ext cx="2954078" cy="430887"/>
              </a:xfrm>
              <a:prstGeom prst="rect">
                <a:avLst/>
              </a:prstGeom>
              <a:blipFill>
                <a:blip r:embed="rId3"/>
                <a:stretch>
                  <a:fillRect l="-206" t="-9859" b="-28169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4" name="Picture 2" descr="Giải bài tập Vật Lý 9 | Để học tốt Vật Lý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0899" y="4142722"/>
            <a:ext cx="3061941" cy="15186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2653959" y="3807208"/>
            <a:ext cx="23871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vi-VN" b="1" dirty="0" smtClean="0">
                <a:solidFill>
                  <a:srgbClr val="7030A0"/>
                </a:solidFill>
                <a:latin typeface="Open Sans"/>
              </a:rPr>
              <a:t>=&gt; Sơ đồ mạch điện</a:t>
            </a:r>
            <a:endParaRPr lang="vi-VN" dirty="0">
              <a:solidFill>
                <a:srgbClr val="7030A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587003" y="3029658"/>
            <a:ext cx="10967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vi-VN" b="1" dirty="0">
                <a:solidFill>
                  <a:srgbClr val="7030A0"/>
                </a:solidFill>
                <a:cs typeface="Arial" panose="020B0604020202020204" pitchFamily="34" charset="0"/>
              </a:rPr>
              <a:t>U = 220V </a:t>
            </a:r>
            <a:endParaRPr lang="vi-VN" dirty="0">
              <a:solidFill>
                <a:srgbClr val="7030A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622699" y="2603944"/>
            <a:ext cx="11208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vi-VN" b="1" dirty="0" smtClean="0">
                <a:solidFill>
                  <a:srgbClr val="7030A0"/>
                </a:solidFill>
                <a:latin typeface="Open Sans"/>
              </a:rPr>
              <a:t>a/ ta có: </a:t>
            </a:r>
            <a:endParaRPr lang="vi-VN" dirty="0">
              <a:solidFill>
                <a:srgbClr val="7030A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633514" y="3366467"/>
            <a:ext cx="490297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vi-VN" b="1" dirty="0" smtClean="0">
                <a:solidFill>
                  <a:srgbClr val="7030A0"/>
                </a:solidFill>
                <a:latin typeface="Open Sans"/>
              </a:rPr>
              <a:t>=&gt; Để </a:t>
            </a:r>
            <a:r>
              <a:rPr lang="vi-VN" altLang="vi-VN" b="1" dirty="0" smtClean="0">
                <a:solidFill>
                  <a:srgbClr val="7030A0"/>
                </a:solidFill>
                <a:latin typeface="Open Sans"/>
              </a:rPr>
              <a:t>hoạt động bình thường</a:t>
            </a:r>
            <a:r>
              <a:rPr lang="en-US" altLang="vi-VN" b="1" dirty="0" smtClean="0">
                <a:solidFill>
                  <a:srgbClr val="7030A0"/>
                </a:solidFill>
                <a:latin typeface="Open Sans"/>
              </a:rPr>
              <a:t> thì: Đ // BL </a:t>
            </a:r>
            <a:endParaRPr lang="vi-VN" dirty="0">
              <a:solidFill>
                <a:srgbClr val="7030A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7" name="Rectangle 106"/>
              <p:cNvSpPr/>
              <p:nvPr/>
            </p:nvSpPr>
            <p:spPr>
              <a:xfrm>
                <a:off x="2827349" y="5755038"/>
                <a:ext cx="1826334" cy="67928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de-DE" altLang="vi-VN" sz="2000" b="1" dirty="0" smtClean="0">
                    <a:solidFill>
                      <a:srgbClr val="7030A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Ta có:  </a:t>
                </a:r>
                <a:r>
                  <a:rPr lang="de-DE" altLang="vi-VN" sz="2400" b="1" dirty="0" smtClean="0">
                    <a:solidFill>
                      <a:srgbClr val="7030A0"/>
                    </a:solidFill>
                    <a:latin typeface=".VnCommercial ScriptH" panose="020B7200000000000000" pitchFamily="34" charset="0"/>
                  </a:rPr>
                  <a:t>P</a:t>
                </a:r>
                <a:r>
                  <a:rPr lang="en-US" altLang="vi-VN" sz="2400" b="1" dirty="0" smtClean="0">
                    <a:solidFill>
                      <a:srgbClr val="7030A0"/>
                    </a:solidFill>
                  </a:rPr>
                  <a:t> 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vi-VN" sz="2400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altLang="vi-VN" sz="24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vi-VN" sz="24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𝑼</m:t>
                            </m:r>
                          </m:e>
                          <m:sup>
                            <m:r>
                              <a:rPr lang="en-US" altLang="vi-VN" sz="24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r>
                          <a:rPr lang="en-US" altLang="vi-VN" sz="2400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𝑹</m:t>
                        </m:r>
                      </m:den>
                    </m:f>
                  </m:oMath>
                </a14:m>
                <a:endParaRPr lang="vi-VN" sz="2400" b="1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07" name="Rectangle 10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27349" y="5755038"/>
                <a:ext cx="1826334" cy="679289"/>
              </a:xfrm>
              <a:prstGeom prst="rect">
                <a:avLst/>
              </a:prstGeom>
              <a:blipFill>
                <a:blip r:embed="rId5"/>
                <a:stretch>
                  <a:fillRect l="-3679" b="-9910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8" name="Rectangle 107"/>
              <p:cNvSpPr/>
              <p:nvPr/>
            </p:nvSpPr>
            <p:spPr>
              <a:xfrm>
                <a:off x="4650230" y="5732622"/>
                <a:ext cx="1231940" cy="63042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vi-VN" sz="2200" b="1" dirty="0" smtClean="0">
                    <a:solidFill>
                      <a:srgbClr val="7030A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→ </a:t>
                </a:r>
                <a:r>
                  <a:rPr lang="en-US" altLang="vi-VN" sz="2200" b="1" dirty="0">
                    <a:solidFill>
                      <a:srgbClr val="7030A0"/>
                    </a:solidFill>
                  </a:rPr>
                  <a:t>R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vi-VN" sz="2200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altLang="vi-VN" sz="22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vi-VN" sz="22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𝑼</m:t>
                            </m:r>
                          </m:e>
                          <m:sup>
                            <m:r>
                              <a:rPr lang="en-US" altLang="vi-VN" sz="22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r>
                          <m:rPr>
                            <m:nor/>
                          </m:rPr>
                          <a:rPr lang="de-DE" altLang="vi-VN" sz="2200" b="1" dirty="0">
                            <a:solidFill>
                              <a:srgbClr val="7030A0"/>
                            </a:solidFill>
                            <a:latin typeface=".VnCommercial ScriptH" panose="020B7200000000000000" pitchFamily="34" charset="0"/>
                          </a:rPr>
                          <m:t>P</m:t>
                        </m:r>
                      </m:den>
                    </m:f>
                  </m:oMath>
                </a14:m>
                <a:endParaRPr lang="vi-VN" sz="2200" b="1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08" name="Rectangle 10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50230" y="5732622"/>
                <a:ext cx="1231940" cy="630429"/>
              </a:xfrm>
              <a:prstGeom prst="rect">
                <a:avLst/>
              </a:prstGeom>
              <a:blipFill>
                <a:blip r:embed="rId6"/>
                <a:stretch>
                  <a:fillRect l="-6436" b="-7692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9" name="Rectangle 108"/>
              <p:cNvSpPr/>
              <p:nvPr/>
            </p:nvSpPr>
            <p:spPr>
              <a:xfrm>
                <a:off x="7569148" y="2234379"/>
                <a:ext cx="1399166" cy="69095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vi-VN" sz="2200" b="1" dirty="0" smtClean="0">
                    <a:solidFill>
                      <a:srgbClr val="7030A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vi-VN" sz="22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vi-VN" sz="22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𝑹</m:t>
                        </m:r>
                      </m:e>
                      <m:sub>
                        <m:r>
                          <a:rPr lang="en-US" altLang="vi-VN" sz="22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Đ</m:t>
                        </m:r>
                      </m:sub>
                    </m:sSub>
                  </m:oMath>
                </a14:m>
                <a:r>
                  <a:rPr lang="en-US" altLang="vi-VN" sz="2200" b="1" dirty="0" smtClean="0">
                    <a:solidFill>
                      <a:srgbClr val="7030A0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vi-VN" sz="2200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Sup>
                          <m:sSubSupPr>
                            <m:ctrlPr>
                              <a:rPr lang="en-US" altLang="vi-VN" sz="22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altLang="vi-VN" sz="22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𝑼</m:t>
                            </m:r>
                          </m:e>
                          <m:sub>
                            <m:r>
                              <a:rPr lang="en-US" altLang="vi-VN" sz="22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đ</m:t>
                            </m:r>
                            <m:r>
                              <a:rPr lang="en-US" altLang="vi-VN" sz="22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𝒎</m:t>
                            </m:r>
                            <m:r>
                              <a:rPr lang="en-US" altLang="vi-VN" sz="22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Đ</m:t>
                            </m:r>
                          </m:sub>
                          <m:sup>
                            <m:r>
                              <a:rPr lang="en-US" altLang="vi-VN" sz="22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bSup>
                      </m:num>
                      <m:den>
                        <m:sSub>
                          <m:sSubPr>
                            <m:ctrlPr>
                              <a:rPr lang="de-DE" altLang="vi-VN" sz="2200" b="1" i="1" dirty="0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nor/>
                              </m:rPr>
                              <a:rPr lang="de-DE" altLang="vi-VN" sz="2200" b="1" dirty="0">
                                <a:solidFill>
                                  <a:srgbClr val="7030A0"/>
                                </a:solidFill>
                                <a:latin typeface=".VnCommercial ScriptH" panose="020B7200000000000000" pitchFamily="34" charset="0"/>
                              </a:rPr>
                              <m:t>P</m:t>
                            </m:r>
                          </m:e>
                          <m:sub>
                            <m:r>
                              <a:rPr lang="en-US" altLang="vi-VN" sz="2200" b="1" i="1" dirty="0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đ</m:t>
                            </m:r>
                            <m:r>
                              <a:rPr lang="en-US" altLang="vi-VN" sz="2200" b="1" i="1" dirty="0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𝒎</m:t>
                            </m:r>
                            <m:r>
                              <a:rPr lang="en-US" altLang="vi-VN" sz="2200" b="1" i="1" dirty="0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Đ</m:t>
                            </m:r>
                          </m:sub>
                        </m:sSub>
                      </m:den>
                    </m:f>
                  </m:oMath>
                </a14:m>
                <a:endParaRPr lang="vi-VN" sz="2200" b="1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09" name="Rectangle 10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69148" y="2234379"/>
                <a:ext cx="1399166" cy="690958"/>
              </a:xfrm>
              <a:prstGeom prst="rect">
                <a:avLst/>
              </a:prstGeom>
              <a:blipFill>
                <a:blip r:embed="rId7"/>
                <a:stretch>
                  <a:fillRect b="-885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0" name="Rectangle 109"/>
              <p:cNvSpPr/>
              <p:nvPr/>
            </p:nvSpPr>
            <p:spPr>
              <a:xfrm>
                <a:off x="7536492" y="2932524"/>
                <a:ext cx="1634807" cy="69095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vi-VN" sz="2200" b="1" dirty="0" smtClean="0">
                    <a:solidFill>
                      <a:srgbClr val="7030A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vi-VN" sz="22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vi-VN" sz="22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𝑹</m:t>
                        </m:r>
                      </m:e>
                      <m:sub>
                        <m:r>
                          <a:rPr lang="en-US" altLang="vi-VN" sz="22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𝑩𝑳</m:t>
                        </m:r>
                      </m:sub>
                    </m:sSub>
                  </m:oMath>
                </a14:m>
                <a:r>
                  <a:rPr lang="en-US" altLang="vi-VN" sz="2200" b="1" dirty="0" smtClean="0">
                    <a:solidFill>
                      <a:srgbClr val="7030A0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vi-VN" sz="2200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Sup>
                          <m:sSubSupPr>
                            <m:ctrlPr>
                              <a:rPr lang="en-US" altLang="vi-VN" sz="22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altLang="vi-VN" sz="22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𝑼</m:t>
                            </m:r>
                          </m:e>
                          <m:sub>
                            <m:r>
                              <a:rPr lang="en-US" altLang="vi-VN" sz="22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đ</m:t>
                            </m:r>
                            <m:r>
                              <a:rPr lang="en-US" altLang="vi-VN" sz="22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𝒎𝑩𝑳</m:t>
                            </m:r>
                          </m:sub>
                          <m:sup>
                            <m:r>
                              <a:rPr lang="en-US" altLang="vi-VN" sz="22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bSup>
                      </m:num>
                      <m:den>
                        <m:sSub>
                          <m:sSubPr>
                            <m:ctrlPr>
                              <a:rPr lang="de-DE" altLang="vi-VN" sz="2200" b="1" i="1" dirty="0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nor/>
                              </m:rPr>
                              <a:rPr lang="de-DE" altLang="vi-VN" sz="2200" b="1" dirty="0">
                                <a:solidFill>
                                  <a:srgbClr val="7030A0"/>
                                </a:solidFill>
                                <a:latin typeface=".VnCommercial ScriptH" panose="020B7200000000000000" pitchFamily="34" charset="0"/>
                              </a:rPr>
                              <m:t>P</m:t>
                            </m:r>
                          </m:e>
                          <m:sub>
                            <m:r>
                              <a:rPr lang="en-US" altLang="vi-VN" sz="2200" b="1" i="1" dirty="0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đ</m:t>
                            </m:r>
                            <m:r>
                              <a:rPr lang="en-US" altLang="vi-VN" sz="2200" b="1" i="1" dirty="0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𝒎𝑩𝑳</m:t>
                            </m:r>
                          </m:sub>
                        </m:sSub>
                      </m:den>
                    </m:f>
                  </m:oMath>
                </a14:m>
                <a:endParaRPr lang="vi-VN" sz="2200" b="1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10" name="Rectangle 10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36492" y="2932524"/>
                <a:ext cx="1634807" cy="690958"/>
              </a:xfrm>
              <a:prstGeom prst="rect">
                <a:avLst/>
              </a:prstGeom>
              <a:blipFill>
                <a:blip r:embed="rId8"/>
                <a:stretch>
                  <a:fillRect b="-1770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1" name="Rectangle 110"/>
              <p:cNvSpPr/>
              <p:nvPr/>
            </p:nvSpPr>
            <p:spPr>
              <a:xfrm>
                <a:off x="9060945" y="2224835"/>
                <a:ext cx="869662" cy="63042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vi-VN" sz="2200" b="1" dirty="0" smtClean="0">
                    <a:solidFill>
                      <a:srgbClr val="7030A0"/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vi-VN" sz="2200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altLang="vi-VN" sz="22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vi-VN" sz="22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𝟐𝟐𝟎</m:t>
                            </m:r>
                          </m:e>
                          <m:sup>
                            <m:r>
                              <a:rPr lang="en-US" altLang="vi-VN" sz="22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r>
                          <m:rPr>
                            <m:nor/>
                          </m:rPr>
                          <a:rPr lang="en-US" altLang="vi-VN" sz="2200" b="1" i="0" dirty="0" smtClean="0">
                            <a:solidFill>
                              <a:srgbClr val="7030A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100</m:t>
                        </m:r>
                      </m:den>
                    </m:f>
                  </m:oMath>
                </a14:m>
                <a:endParaRPr lang="vi-VN" sz="2200" b="1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11" name="Rectangle 1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60945" y="2224835"/>
                <a:ext cx="869662" cy="630429"/>
              </a:xfrm>
              <a:prstGeom prst="rect">
                <a:avLst/>
              </a:prstGeom>
              <a:blipFill>
                <a:blip r:embed="rId9"/>
                <a:stretch>
                  <a:fillRect l="-9091" b="-7767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2" name="Rectangle 111"/>
              <p:cNvSpPr/>
              <p:nvPr/>
            </p:nvSpPr>
            <p:spPr>
              <a:xfrm>
                <a:off x="9061918" y="2932524"/>
                <a:ext cx="1027845" cy="6343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vi-VN" sz="2200" b="1" dirty="0" smtClean="0">
                    <a:solidFill>
                      <a:srgbClr val="7030A0"/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vi-VN" sz="2200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altLang="vi-VN" sz="22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vi-VN" sz="22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𝟐𝟐𝟎</m:t>
                            </m:r>
                          </m:e>
                          <m:sup>
                            <m:r>
                              <a:rPr lang="en-US" altLang="vi-VN" sz="22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r>
                          <m:rPr>
                            <m:nor/>
                          </m:rPr>
                          <a:rPr lang="en-US" altLang="vi-VN" sz="2200" b="1" i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 1</m:t>
                        </m:r>
                        <m:r>
                          <m:rPr>
                            <m:nor/>
                          </m:rPr>
                          <a:rPr lang="en-US" altLang="vi-VN" sz="2200" b="1" i="0" dirty="0" smtClean="0">
                            <a:solidFill>
                              <a:srgbClr val="7030A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000</m:t>
                        </m:r>
                      </m:den>
                    </m:f>
                  </m:oMath>
                </a14:m>
                <a:endParaRPr lang="vi-VN" sz="2200" b="1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12" name="Rectangle 1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61918" y="2932524"/>
                <a:ext cx="1027845" cy="634341"/>
              </a:xfrm>
              <a:prstGeom prst="rect">
                <a:avLst/>
              </a:prstGeom>
              <a:blipFill>
                <a:blip r:embed="rId10"/>
                <a:stretch>
                  <a:fillRect l="-7738" b="-7692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3" name="Rectangle 112"/>
          <p:cNvSpPr/>
          <p:nvPr/>
        </p:nvSpPr>
        <p:spPr>
          <a:xfrm>
            <a:off x="9896530" y="2345794"/>
            <a:ext cx="1208985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vi-VN" sz="2200" b="1" dirty="0" smtClean="0">
                <a:solidFill>
                  <a:srgbClr val="7030A0"/>
                </a:solidFill>
              </a:rPr>
              <a:t>=484 (</a:t>
            </a:r>
            <a:r>
              <a:rPr lang="el-GR" altLang="vi-VN" sz="2200" b="1" dirty="0" smtClean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Ω</a:t>
            </a:r>
            <a:r>
              <a:rPr lang="en-US" altLang="vi-VN" sz="2200" b="1" dirty="0" smtClean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)</a:t>
            </a:r>
            <a:endParaRPr lang="vi-VN" sz="2200" b="1" dirty="0">
              <a:solidFill>
                <a:srgbClr val="7030A0"/>
              </a:solidFill>
            </a:endParaRPr>
          </a:p>
        </p:txBody>
      </p:sp>
      <p:sp>
        <p:nvSpPr>
          <p:cNvPr id="114" name="Rectangle 113"/>
          <p:cNvSpPr/>
          <p:nvPr/>
        </p:nvSpPr>
        <p:spPr>
          <a:xfrm>
            <a:off x="10010830" y="3062559"/>
            <a:ext cx="1281120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vi-VN" sz="2200" b="1" dirty="0" smtClean="0">
                <a:solidFill>
                  <a:srgbClr val="7030A0"/>
                </a:solidFill>
              </a:rPr>
              <a:t>=48,4 (</a:t>
            </a:r>
            <a:r>
              <a:rPr lang="el-GR" altLang="vi-VN" sz="2200" b="1" dirty="0" smtClean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Ω</a:t>
            </a:r>
            <a:r>
              <a:rPr lang="en-US" altLang="vi-VN" sz="2200" b="1" dirty="0" smtClean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)</a:t>
            </a:r>
            <a:endParaRPr lang="vi-VN" sz="2200" b="1" dirty="0">
              <a:solidFill>
                <a:srgbClr val="7030A0"/>
              </a:solidFill>
            </a:endParaRPr>
          </a:p>
        </p:txBody>
      </p:sp>
      <p:cxnSp>
        <p:nvCxnSpPr>
          <p:cNvPr id="115" name="Straight Connector 114"/>
          <p:cNvCxnSpPr/>
          <p:nvPr/>
        </p:nvCxnSpPr>
        <p:spPr>
          <a:xfrm>
            <a:off x="7260915" y="2273409"/>
            <a:ext cx="62520" cy="4445035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6" name="Rectangle 115"/>
              <p:cNvSpPr/>
              <p:nvPr/>
            </p:nvSpPr>
            <p:spPr>
              <a:xfrm>
                <a:off x="7599012" y="3697658"/>
                <a:ext cx="1487330" cy="62017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vi-VN" sz="2200" b="1" dirty="0" smtClean="0">
                    <a:solidFill>
                      <a:srgbClr val="7030A0"/>
                    </a:solidFill>
                  </a:rPr>
                  <a:t>R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vi-VN" sz="2200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altLang="vi-VN" sz="22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vi-VN" sz="22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altLang="vi-VN" sz="22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Đ</m:t>
                            </m:r>
                          </m:sub>
                        </m:sSub>
                        <m:sSub>
                          <m:sSubPr>
                            <m:ctrlPr>
                              <a:rPr lang="en-US" altLang="vi-VN" sz="22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vi-VN" sz="22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 .  </m:t>
                            </m:r>
                            <m:r>
                              <a:rPr lang="en-US" altLang="vi-VN" sz="22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altLang="vi-VN" sz="22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𝑩𝑳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altLang="vi-VN" sz="22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vi-VN" sz="22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altLang="vi-VN" sz="22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Đ</m:t>
                            </m:r>
                          </m:sub>
                        </m:sSub>
                        <m:sSub>
                          <m:sSubPr>
                            <m:ctrlPr>
                              <a:rPr lang="en-US" altLang="vi-VN" sz="22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vi-VN" sz="22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 + </m:t>
                            </m:r>
                            <m:r>
                              <a:rPr lang="en-US" altLang="vi-VN" sz="22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altLang="vi-VN" sz="22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𝑩𝑳</m:t>
                            </m:r>
                          </m:sub>
                        </m:sSub>
                      </m:den>
                    </m:f>
                  </m:oMath>
                </a14:m>
                <a:endParaRPr lang="vi-VN" sz="2200" b="1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16" name="Rectangle 1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99012" y="3697658"/>
                <a:ext cx="1487330" cy="620170"/>
              </a:xfrm>
              <a:prstGeom prst="rect">
                <a:avLst/>
              </a:prstGeom>
              <a:blipFill>
                <a:blip r:embed="rId11"/>
                <a:stretch>
                  <a:fillRect l="-5328" b="-1980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/>
              <p:cNvSpPr/>
              <p:nvPr/>
            </p:nvSpPr>
            <p:spPr>
              <a:xfrm>
                <a:off x="8961703" y="3697658"/>
                <a:ext cx="1425390" cy="6543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vi-VN" sz="2400" b="1" dirty="0" smtClean="0">
                    <a:solidFill>
                      <a:srgbClr val="7030A0"/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vi-VN" sz="2400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vi-VN" sz="24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𝟒𝟖𝟒</m:t>
                        </m:r>
                        <m:r>
                          <a:rPr lang="en-US" altLang="vi-VN" sz="24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 . </m:t>
                        </m:r>
                        <m:r>
                          <a:rPr lang="en-US" altLang="vi-VN" sz="24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𝟒𝟖</m:t>
                        </m:r>
                        <m:r>
                          <a:rPr lang="en-US" altLang="vi-VN" sz="24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altLang="vi-VN" sz="24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en-US" altLang="vi-VN" sz="24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𝟒𝟖𝟒</m:t>
                        </m:r>
                        <m:r>
                          <a:rPr lang="en-US" altLang="vi-VN" sz="24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altLang="vi-VN" sz="24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𝟒𝟖</m:t>
                        </m:r>
                        <m:r>
                          <a:rPr lang="en-US" altLang="vi-VN" sz="24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altLang="vi-VN" sz="24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endParaRPr lang="vi-VN" sz="2400" dirty="0"/>
              </a:p>
            </p:txBody>
          </p:sp>
        </mc:Choice>
        <mc:Fallback xmlns="">
          <p:sp>
            <p:nvSpPr>
              <p:cNvPr id="18" name="Rectangle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61703" y="3697658"/>
                <a:ext cx="1425390" cy="654346"/>
              </a:xfrm>
              <a:prstGeom prst="rect">
                <a:avLst/>
              </a:prstGeom>
              <a:blipFill>
                <a:blip r:embed="rId12"/>
                <a:stretch>
                  <a:fillRect l="-6410" b="-4673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7" name="Rectangle 116"/>
          <p:cNvSpPr/>
          <p:nvPr/>
        </p:nvSpPr>
        <p:spPr>
          <a:xfrm>
            <a:off x="10387093" y="3767280"/>
            <a:ext cx="1066318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vi-VN" sz="2200" b="1" dirty="0" smtClean="0">
                <a:solidFill>
                  <a:srgbClr val="7030A0"/>
                </a:solidFill>
              </a:rPr>
              <a:t>=44 (</a:t>
            </a:r>
            <a:r>
              <a:rPr lang="el-GR" altLang="vi-VN" sz="2200" b="1" dirty="0" smtClean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Ω</a:t>
            </a:r>
            <a:r>
              <a:rPr lang="en-US" altLang="vi-VN" sz="2200" b="1" dirty="0" smtClean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)</a:t>
            </a:r>
            <a:endParaRPr lang="vi-VN" sz="2200" b="1" dirty="0">
              <a:solidFill>
                <a:srgbClr val="7030A0"/>
              </a:solidFill>
            </a:endParaRPr>
          </a:p>
        </p:txBody>
      </p:sp>
      <p:sp>
        <p:nvSpPr>
          <p:cNvPr id="119" name="Rectangle 118"/>
          <p:cNvSpPr/>
          <p:nvPr/>
        </p:nvSpPr>
        <p:spPr>
          <a:xfrm>
            <a:off x="7571211" y="4447273"/>
            <a:ext cx="37240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vi-VN" b="1" dirty="0" smtClean="0">
                <a:solidFill>
                  <a:srgbClr val="7030A0"/>
                </a:solidFill>
                <a:latin typeface="Open Sans"/>
              </a:rPr>
              <a:t>b/ Điện năng đoạn mạch tiêu thụ</a:t>
            </a:r>
            <a:endParaRPr lang="vi-VN" dirty="0">
              <a:solidFill>
                <a:srgbClr val="7030A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0" name="Rectangle 119"/>
              <p:cNvSpPr/>
              <p:nvPr/>
            </p:nvSpPr>
            <p:spPr>
              <a:xfrm>
                <a:off x="7504444" y="4841023"/>
                <a:ext cx="1138966" cy="63042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vi-VN" sz="2200" b="1" dirty="0" smtClean="0">
                    <a:solidFill>
                      <a:srgbClr val="7030A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vi-VN" sz="22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𝑨</m:t>
                    </m:r>
                  </m:oMath>
                </a14:m>
                <a:r>
                  <a:rPr lang="en-US" altLang="vi-VN" sz="2200" b="1" dirty="0" smtClean="0">
                    <a:solidFill>
                      <a:srgbClr val="7030A0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vi-VN" sz="2200" b="1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altLang="vi-VN" sz="2200" b="1" i="1" dirty="0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vi-VN" sz="2200" b="1" i="1" dirty="0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𝑼</m:t>
                            </m:r>
                          </m:e>
                          <m:sup>
                            <m:r>
                              <a:rPr lang="en-US" altLang="vi-VN" sz="2200" b="1" i="1" dirty="0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r>
                          <a:rPr lang="en-US" altLang="vi-VN" sz="2200" b="1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𝑹</m:t>
                        </m:r>
                      </m:den>
                    </m:f>
                  </m:oMath>
                </a14:m>
                <a:r>
                  <a:rPr lang="en-US" altLang="vi-VN" sz="2200" b="1" dirty="0" smtClean="0">
                    <a:solidFill>
                      <a:srgbClr val="7030A0"/>
                    </a:solidFill>
                  </a:rPr>
                  <a:t> t</a:t>
                </a:r>
                <a:endParaRPr lang="vi-VN" sz="2200" b="1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20" name="Rectangle 1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04444" y="4841023"/>
                <a:ext cx="1138966" cy="630429"/>
              </a:xfrm>
              <a:prstGeom prst="rect">
                <a:avLst/>
              </a:prstGeom>
              <a:blipFill>
                <a:blip r:embed="rId13"/>
                <a:stretch>
                  <a:fillRect r="-5882" b="-7692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/>
              <p:cNvSpPr/>
              <p:nvPr/>
            </p:nvSpPr>
            <p:spPr>
              <a:xfrm>
                <a:off x="8602705" y="4818699"/>
                <a:ext cx="1703993" cy="67928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vi-VN" sz="2400" b="1" dirty="0" smtClean="0">
                    <a:solidFill>
                      <a:srgbClr val="7030A0"/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vi-VN" sz="2400" b="1" i="1" dirty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altLang="vi-VN" sz="2400" b="1" i="1" dirty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vi-VN" sz="2400" b="1" i="1" dirty="0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𝟐𝟐𝟎</m:t>
                            </m:r>
                          </m:e>
                          <m:sup>
                            <m:r>
                              <a:rPr lang="en-US" altLang="vi-VN" sz="2400" b="1" i="1" dirty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r>
                          <a:rPr lang="en-US" altLang="vi-VN" sz="2400" b="1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𝟒𝟒</m:t>
                        </m:r>
                      </m:den>
                    </m:f>
                  </m:oMath>
                </a14:m>
                <a:r>
                  <a:rPr lang="en-US" altLang="vi-VN" sz="2400" b="1" dirty="0">
                    <a:solidFill>
                      <a:srgbClr val="7030A0"/>
                    </a:solidFill>
                  </a:rPr>
                  <a:t> </a:t>
                </a:r>
                <a:r>
                  <a:rPr lang="en-US" altLang="vi-VN" sz="2400" b="1" dirty="0" smtClean="0">
                    <a:solidFill>
                      <a:srgbClr val="7030A0"/>
                    </a:solidFill>
                  </a:rPr>
                  <a:t>.3600</a:t>
                </a:r>
                <a:endParaRPr lang="vi-VN" sz="2400" dirty="0"/>
              </a:p>
            </p:txBody>
          </p:sp>
        </mc:Choice>
        <mc:Fallback xmlns="">
          <p:sp>
            <p:nvSpPr>
              <p:cNvPr id="20" name="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02705" y="4818699"/>
                <a:ext cx="1703993" cy="679289"/>
              </a:xfrm>
              <a:prstGeom prst="rect">
                <a:avLst/>
              </a:prstGeom>
              <a:blipFill>
                <a:blip r:embed="rId14"/>
                <a:stretch>
                  <a:fillRect l="-5357" r="-3929" b="-8036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1" name="Rectangle 120"/>
          <p:cNvSpPr/>
          <p:nvPr/>
        </p:nvSpPr>
        <p:spPr>
          <a:xfrm>
            <a:off x="10296654" y="4953553"/>
            <a:ext cx="1677062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vi-VN" sz="2200" b="1" dirty="0" smtClean="0">
                <a:solidFill>
                  <a:srgbClr val="7030A0"/>
                </a:solidFill>
              </a:rPr>
              <a:t>=3960000 (</a:t>
            </a:r>
            <a:r>
              <a:rPr lang="en-US" altLang="vi-VN" sz="2200" b="1" dirty="0" smtClean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J)</a:t>
            </a:r>
            <a:endParaRPr lang="vi-VN" sz="2200" b="1" dirty="0">
              <a:solidFill>
                <a:srgbClr val="7030A0"/>
              </a:solidFill>
            </a:endParaRPr>
          </a:p>
        </p:txBody>
      </p:sp>
      <p:sp>
        <p:nvSpPr>
          <p:cNvPr id="122" name="Rectangle 121"/>
          <p:cNvSpPr/>
          <p:nvPr/>
        </p:nvSpPr>
        <p:spPr>
          <a:xfrm>
            <a:off x="10306698" y="5573615"/>
            <a:ext cx="1340239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vi-VN" sz="2200" b="1" dirty="0" smtClean="0">
                <a:solidFill>
                  <a:srgbClr val="7030A0"/>
                </a:solidFill>
              </a:rPr>
              <a:t>=1,1 kW.h</a:t>
            </a:r>
            <a:endParaRPr lang="vi-VN" sz="22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0833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/>
      <p:bldP spid="7" grpId="0"/>
      <p:bldP spid="8" grpId="0"/>
      <p:bldP spid="9" grpId="0"/>
      <p:bldP spid="14" grpId="0"/>
      <p:bldP spid="107" grpId="0"/>
      <p:bldP spid="108" grpId="0"/>
      <p:bldP spid="109" grpId="0"/>
      <p:bldP spid="110" grpId="0"/>
      <p:bldP spid="111" grpId="0"/>
      <p:bldP spid="112" grpId="0"/>
      <p:bldP spid="113" grpId="0"/>
      <p:bldP spid="114" grpId="0"/>
      <p:bldP spid="116" grpId="0"/>
      <p:bldP spid="18" grpId="0"/>
      <p:bldP spid="117" grpId="0"/>
      <p:bldP spid="119" grpId="0"/>
      <p:bldP spid="120" grpId="0"/>
      <p:bldP spid="20" grpId="0"/>
      <p:bldP spid="121" grpId="0"/>
      <p:bldP spid="12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9" descr="cim (5)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4724400"/>
            <a:ext cx="23622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5" name="Text Box 2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9525000" y="4038600"/>
            <a:ext cx="609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0" tIns="45715" rIns="91430" bIns="45715">
            <a:spAutoFit/>
          </a:bodyPr>
          <a:lstStyle>
            <a:lvl1pPr defTabSz="912813">
              <a:defRPr sz="2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12813">
              <a:defRPr sz="2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12813">
              <a:defRPr sz="2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12813">
              <a:defRPr sz="2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12813">
              <a:defRPr sz="2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altLang="vi-VN" sz="3200">
              <a:latin typeface="VNI-Times" pitchFamily="2" charset="0"/>
              <a:cs typeface="Arial" panose="020B0604020202020204" pitchFamily="34" charset="0"/>
            </a:endParaRPr>
          </a:p>
        </p:txBody>
      </p:sp>
      <p:sp>
        <p:nvSpPr>
          <p:cNvPr id="23556" name="Text Box 4">
            <a:hlinkClick r:id="rId3" action="ppaction://hlinksldjump" tooltip="PHAN I"/>
          </p:cNvPr>
          <p:cNvSpPr txBox="1">
            <a:spLocks noChangeArrowheads="1"/>
          </p:cNvSpPr>
          <p:nvPr/>
        </p:nvSpPr>
        <p:spPr bwMode="auto">
          <a:xfrm>
            <a:off x="4648200" y="3429000"/>
            <a:ext cx="914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0" tIns="45715" rIns="91430" bIns="45715">
            <a:spAutoFit/>
          </a:bodyPr>
          <a:lstStyle>
            <a:lvl1pPr defTabSz="912813">
              <a:defRPr sz="2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12813">
              <a:defRPr sz="2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12813">
              <a:defRPr sz="2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12813">
              <a:defRPr sz="2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12813">
              <a:defRPr sz="2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altLang="vi-VN" sz="3200">
              <a:latin typeface="VNI-Times" pitchFamily="2" charset="0"/>
              <a:cs typeface="Arial" panose="020B0604020202020204" pitchFamily="34" charset="0"/>
            </a:endParaRPr>
          </a:p>
        </p:txBody>
      </p:sp>
      <p:grpSp>
        <p:nvGrpSpPr>
          <p:cNvPr id="23557" name="Group 10"/>
          <p:cNvGrpSpPr>
            <a:grpSpLocks/>
          </p:cNvGrpSpPr>
          <p:nvPr/>
        </p:nvGrpSpPr>
        <p:grpSpPr bwMode="auto">
          <a:xfrm>
            <a:off x="1524000" y="1295400"/>
            <a:ext cx="9144000" cy="5562600"/>
            <a:chOff x="1104" y="1056"/>
            <a:chExt cx="4656" cy="3264"/>
          </a:xfrm>
        </p:grpSpPr>
        <p:pic>
          <p:nvPicPr>
            <p:cNvPr id="23562" name="Picture 11" descr="FLOW04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28" y="2592"/>
              <a:ext cx="432" cy="4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563" name="Picture 12" descr="FLOW04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28" y="1824"/>
              <a:ext cx="432" cy="4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564" name="Picture 13" descr="FLOW04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28" y="1056"/>
              <a:ext cx="432" cy="4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565" name="Picture 14" descr="FLOW04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28" y="3408"/>
              <a:ext cx="432" cy="4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566" name="Picture 15" descr="FLOW01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64" y="3888"/>
              <a:ext cx="2160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567" name="Picture 16" descr="FLOW01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04" y="3888"/>
              <a:ext cx="2160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3558" name="AutoShape 12"/>
          <p:cNvSpPr>
            <a:spLocks noChangeArrowheads="1"/>
          </p:cNvSpPr>
          <p:nvPr/>
        </p:nvSpPr>
        <p:spPr bwMode="auto">
          <a:xfrm>
            <a:off x="3200400" y="1371600"/>
            <a:ext cx="6096000" cy="838200"/>
          </a:xfrm>
          <a:prstGeom prst="star24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CC0099"/>
              </a:gs>
            </a:gsLst>
            <a:path path="shape">
              <a:fillToRect l="50000" t="50000" r="50000" b="50000"/>
            </a:path>
          </a:gradFill>
          <a:ln w="28575">
            <a:solidFill>
              <a:srgbClr val="00FF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vi-VN" sz="2800" b="1">
                <a:solidFill>
                  <a:srgbClr val="000066"/>
                </a:solidFill>
                <a:latin typeface="Tahoma" panose="020B0604030504040204" pitchFamily="34" charset="0"/>
                <a:cs typeface="Arial" panose="020B0604020202020204" pitchFamily="34" charset="0"/>
              </a:rPr>
              <a:t>HƯỚNG DẪN VỀ NHÀ</a:t>
            </a:r>
            <a:r>
              <a:rPr lang="en-US" altLang="vi-VN" sz="2800" b="1">
                <a:solidFill>
                  <a:srgbClr val="000000"/>
                </a:solidFill>
                <a:latin typeface=".VnTime" panose="020B7200000000000000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3559" name="Rectangle 25"/>
          <p:cNvSpPr>
            <a:spLocks noChangeArrowheads="1"/>
          </p:cNvSpPr>
          <p:nvPr/>
        </p:nvSpPr>
        <p:spPr bwMode="auto">
          <a:xfrm>
            <a:off x="3048000" y="3401826"/>
            <a:ext cx="6400800" cy="2239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sz="2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</a:pPr>
            <a:r>
              <a:rPr lang="en-US" altLang="vi-VN" sz="2600" b="1" dirty="0">
                <a:solidFill>
                  <a:srgbClr val="0000FF"/>
                </a:solidFill>
              </a:rPr>
              <a:t>Học thuộc </a:t>
            </a:r>
            <a:r>
              <a:rPr lang="en-US" altLang="vi-VN" sz="2600" b="1" dirty="0" smtClean="0">
                <a:solidFill>
                  <a:srgbClr val="0000FF"/>
                </a:solidFill>
              </a:rPr>
              <a:t>bài</a:t>
            </a:r>
            <a:endParaRPr lang="en-US" altLang="vi-VN" sz="2600" b="1" dirty="0">
              <a:solidFill>
                <a:srgbClr val="0000FF"/>
              </a:solidFill>
            </a:endParaRPr>
          </a:p>
          <a:p>
            <a:pPr eaLnBrk="1" hangingPunct="1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</a:pPr>
            <a:r>
              <a:rPr lang="en-US" altLang="vi-VN" sz="2600" b="1" dirty="0">
                <a:solidFill>
                  <a:srgbClr val="0000FF"/>
                </a:solidFill>
              </a:rPr>
              <a:t>Làm các bài tập trong sách bài </a:t>
            </a:r>
            <a:r>
              <a:rPr lang="en-US" altLang="vi-VN" sz="2600" b="1" dirty="0" smtClean="0">
                <a:solidFill>
                  <a:srgbClr val="0000FF"/>
                </a:solidFill>
              </a:rPr>
              <a:t>tập</a:t>
            </a:r>
            <a:endParaRPr lang="en-US" altLang="vi-VN" sz="2600" b="1" dirty="0">
              <a:solidFill>
                <a:srgbClr val="0000FF"/>
              </a:solidFill>
            </a:endParaRPr>
          </a:p>
        </p:txBody>
      </p:sp>
      <p:sp>
        <p:nvSpPr>
          <p:cNvPr id="23560" name="Text Box 27"/>
          <p:cNvSpPr txBox="1">
            <a:spLocks noChangeArrowheads="1"/>
          </p:cNvSpPr>
          <p:nvPr/>
        </p:nvSpPr>
        <p:spPr bwMode="auto">
          <a:xfrm>
            <a:off x="2209800" y="1"/>
            <a:ext cx="838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altLang="vi-VN" sz="1800">
              <a:latin typeface="Arial" panose="020B0604020202020204" pitchFamily="34" charset="0"/>
            </a:endParaRPr>
          </a:p>
        </p:txBody>
      </p:sp>
      <p:pic>
        <p:nvPicPr>
          <p:cNvPr id="23561" name="Picture 21" descr="j023213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2286000"/>
            <a:ext cx="1676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75050670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358</TotalTime>
  <Words>1183</Words>
  <Application>Microsoft Office PowerPoint</Application>
  <PresentationFormat>Widescreen</PresentationFormat>
  <Paragraphs>248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13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22" baseType="lpstr">
      <vt:lpstr>.VnCommercial ScriptH</vt:lpstr>
      <vt:lpstr>.VnTime</vt:lpstr>
      <vt:lpstr>.VnTimeH</vt:lpstr>
      <vt:lpstr>Arial</vt:lpstr>
      <vt:lpstr>Calibri</vt:lpstr>
      <vt:lpstr>Calibri Light</vt:lpstr>
      <vt:lpstr>Cambria Math</vt:lpstr>
      <vt:lpstr>Open Sans</vt:lpstr>
      <vt:lpstr>Tahoma</vt:lpstr>
      <vt:lpstr>Times New Roman</vt:lpstr>
      <vt:lpstr>VNI-Script</vt:lpstr>
      <vt:lpstr>VNI-Times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http://dichvusuamaytinhtainha.com/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</dc:creator>
  <cp:lastModifiedBy>PC</cp:lastModifiedBy>
  <cp:revision>31</cp:revision>
  <dcterms:created xsi:type="dcterms:W3CDTF">2021-10-15T08:51:52Z</dcterms:created>
  <dcterms:modified xsi:type="dcterms:W3CDTF">2021-10-23T02:00:52Z</dcterms:modified>
</cp:coreProperties>
</file>