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57" r:id="rId3"/>
    <p:sldId id="259" r:id="rId4"/>
    <p:sldId id="263" r:id="rId5"/>
    <p:sldId id="261" r:id="rId6"/>
    <p:sldId id="264" r:id="rId7"/>
    <p:sldId id="262" r:id="rId8"/>
    <p:sldId id="265" r:id="rId9"/>
    <p:sldId id="266" r:id="rId10"/>
    <p:sldId id="260" r:id="rId11"/>
    <p:sldId id="267"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53" d="100"/>
          <a:sy n="53" d="100"/>
        </p:scale>
        <p:origin x="96"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5945A2-FEB2-4663-8F77-C066AC0D9D8C}" type="datetimeFigureOut">
              <a:rPr lang="vi-VN" smtClean="0"/>
              <a:t>26/10/2021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DD1AD-0DD7-4A26-AC92-F41C64BDD1BD}" type="slidenum">
              <a:rPr lang="vi-VN" smtClean="0"/>
              <a:t>‹#›</a:t>
            </a:fld>
            <a:endParaRPr lang="vi-VN"/>
          </a:p>
        </p:txBody>
      </p:sp>
    </p:spTree>
    <p:extLst>
      <p:ext uri="{BB962C8B-B14F-4D97-AF65-F5344CB8AC3E}">
        <p14:creationId xmlns:p14="http://schemas.microsoft.com/office/powerpoint/2010/main" val="1627829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2B21A066-6F88-4E2F-A19A-200886238B8C}" type="slidenum">
              <a:rPr lang="vi-VN" smtClean="0"/>
              <a:t>1</a:t>
            </a:fld>
            <a:endParaRPr lang="vi-VN"/>
          </a:p>
        </p:txBody>
      </p:sp>
    </p:spTree>
    <p:extLst>
      <p:ext uri="{BB962C8B-B14F-4D97-AF65-F5344CB8AC3E}">
        <p14:creationId xmlns:p14="http://schemas.microsoft.com/office/powerpoint/2010/main" val="2915142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10"/>
          </p:nvPr>
        </p:nvSpPr>
        <p:spPr/>
        <p:txBody>
          <a:bodyPr/>
          <a:lstStyle/>
          <a:p>
            <a:fld id="{2B21A066-6F88-4E2F-A19A-200886238B8C}" type="slidenum">
              <a:rPr lang="vi-VN" smtClean="0"/>
              <a:t>2</a:t>
            </a:fld>
            <a:endParaRPr lang="vi-VN"/>
          </a:p>
        </p:txBody>
      </p:sp>
    </p:spTree>
    <p:extLst>
      <p:ext uri="{BB962C8B-B14F-4D97-AF65-F5344CB8AC3E}">
        <p14:creationId xmlns:p14="http://schemas.microsoft.com/office/powerpoint/2010/main" val="600175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53EB2A9-E9D4-4722-9551-0B173E30B136}" type="datetimeFigureOut">
              <a:rPr lang="vi-VN" smtClean="0"/>
              <a:t>26/10/2021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390650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53EB2A9-E9D4-4722-9551-0B173E30B136}" type="datetimeFigureOut">
              <a:rPr lang="vi-VN" smtClean="0"/>
              <a:t>26/10/2021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403127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53EB2A9-E9D4-4722-9551-0B173E30B136}" type="datetimeFigureOut">
              <a:rPr lang="vi-VN" smtClean="0"/>
              <a:t>26/10/2021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2336355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7309517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4_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14321831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3_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337632095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cSld name="2_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22679236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cSld name="1_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42278740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53EB2A9-E9D4-4722-9551-0B173E30B136}" type="datetimeFigureOut">
              <a:rPr lang="vi-VN" smtClean="0"/>
              <a:t>26/10/2021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2051775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3EB2A9-E9D4-4722-9551-0B173E30B136}" type="datetimeFigureOut">
              <a:rPr lang="vi-VN" smtClean="0"/>
              <a:t>26/10/2021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322723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53EB2A9-E9D4-4722-9551-0B173E30B136}" type="datetimeFigureOut">
              <a:rPr lang="vi-VN" smtClean="0"/>
              <a:t>26/10/2021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269385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53EB2A9-E9D4-4722-9551-0B173E30B136}" type="datetimeFigureOut">
              <a:rPr lang="vi-VN" smtClean="0"/>
              <a:t>26/10/2021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2837906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53EB2A9-E9D4-4722-9551-0B173E30B136}" type="datetimeFigureOut">
              <a:rPr lang="vi-VN" smtClean="0"/>
              <a:t>26/10/2021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82377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EB2A9-E9D4-4722-9551-0B173E30B136}" type="datetimeFigureOut">
              <a:rPr lang="vi-VN" smtClean="0"/>
              <a:t>26/10/2021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420400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EB2A9-E9D4-4722-9551-0B173E30B136}" type="datetimeFigureOut">
              <a:rPr lang="vi-VN" smtClean="0"/>
              <a:t>26/10/2021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1803006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EB2A9-E9D4-4722-9551-0B173E30B136}" type="datetimeFigureOut">
              <a:rPr lang="vi-VN" smtClean="0"/>
              <a:t>26/10/2021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882EBB6-6655-4A24-98D2-D874FED87781}" type="slidenum">
              <a:rPr lang="vi-VN" smtClean="0"/>
              <a:t>‹#›</a:t>
            </a:fld>
            <a:endParaRPr lang="vi-VN"/>
          </a:p>
        </p:txBody>
      </p:sp>
    </p:spTree>
    <p:extLst>
      <p:ext uri="{BB962C8B-B14F-4D97-AF65-F5344CB8AC3E}">
        <p14:creationId xmlns:p14="http://schemas.microsoft.com/office/powerpoint/2010/main" val="3590782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EB2A9-E9D4-4722-9551-0B173E30B136}" type="datetimeFigureOut">
              <a:rPr lang="vi-VN" smtClean="0"/>
              <a:t>26/10/2021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82EBB6-6655-4A24-98D2-D874FED87781}" type="slidenum">
              <a:rPr lang="vi-VN" smtClean="0"/>
              <a:t>‹#›</a:t>
            </a:fld>
            <a:endParaRPr lang="vi-VN"/>
          </a:p>
        </p:txBody>
      </p:sp>
    </p:spTree>
    <p:extLst>
      <p:ext uri="{BB962C8B-B14F-4D97-AF65-F5344CB8AC3E}">
        <p14:creationId xmlns:p14="http://schemas.microsoft.com/office/powerpoint/2010/main" val="2987672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4" r:id="rId13"/>
    <p:sldLayoutId id="2147483663" r:id="rId14"/>
    <p:sldLayoutId id="2147483662" r:id="rId15"/>
    <p:sldLayoutId id="2147483661"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8" Type="http://schemas.openxmlformats.org/officeDocument/2006/relationships/image" Target="NULL"/><Relationship Id="rId13" Type="http://schemas.openxmlformats.org/officeDocument/2006/relationships/image" Target="NULL"/><Relationship Id="rId3" Type="http://schemas.openxmlformats.org/officeDocument/2006/relationships/image" Target="NULL"/><Relationship Id="rId7" Type="http://schemas.openxmlformats.org/officeDocument/2006/relationships/image" Target="NULL"/><Relationship Id="rId12" Type="http://schemas.openxmlformats.org/officeDocument/2006/relationships/image" Target="NULL"/><Relationship Id="rId17" Type="http://schemas.openxmlformats.org/officeDocument/2006/relationships/image" Target="NULL"/><Relationship Id="rId2" Type="http://schemas.openxmlformats.org/officeDocument/2006/relationships/image" Target="../media/image22.png"/><Relationship Id="rId16" Type="http://schemas.openxmlformats.org/officeDocument/2006/relationships/image" Target="NULL"/><Relationship Id="rId1" Type="http://schemas.openxmlformats.org/officeDocument/2006/relationships/slideLayout" Target="../slideLayouts/slideLayout12.xml"/><Relationship Id="rId6" Type="http://schemas.openxmlformats.org/officeDocument/2006/relationships/image" Target="NULL"/><Relationship Id="rId11" Type="http://schemas.openxmlformats.org/officeDocument/2006/relationships/image" Target="NULL"/><Relationship Id="rId5" Type="http://schemas.openxmlformats.org/officeDocument/2006/relationships/image" Target="NULL"/><Relationship Id="rId15" Type="http://schemas.openxmlformats.org/officeDocument/2006/relationships/image" Target="NULL"/><Relationship Id="rId10" Type="http://schemas.openxmlformats.org/officeDocument/2006/relationships/image" Target="NULL"/><Relationship Id="rId4" Type="http://schemas.openxmlformats.org/officeDocument/2006/relationships/image" Target="NULL"/><Relationship Id="rId9" Type="http://schemas.openxmlformats.org/officeDocument/2006/relationships/image" Target="NULL"/><Relationship Id="rId14" Type="http://schemas.openxmlformats.org/officeDocument/2006/relationships/image" Target="NULL"/></Relationships>
</file>

<file path=ppt/slides/_rels/slide1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image" Target="NULL"/><Relationship Id="rId7"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12.xml"/><Relationship Id="rId6" Type="http://schemas.openxmlformats.org/officeDocument/2006/relationships/image" Target="NULL"/><Relationship Id="rId5" Type="http://schemas.openxmlformats.org/officeDocument/2006/relationships/image" Target="NULL"/><Relationship Id="rId4" Type="http://schemas.openxmlformats.org/officeDocument/2006/relationships/image" Target="NUL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10.png"/><Relationship Id="rId4" Type="http://schemas.openxmlformats.org/officeDocument/2006/relationships/image" Target="../media/image30.png"/></Relationships>
</file>

<file path=ppt/slides/_rels/slide5.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20.png"/><Relationship Id="rId2" Type="http://schemas.openxmlformats.org/officeDocument/2006/relationships/image" Target="../media/image50.png"/><Relationship Id="rId1" Type="http://schemas.openxmlformats.org/officeDocument/2006/relationships/slideLayout" Target="../slideLayouts/slideLayout1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90.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image" Target="../media/image110.png"/><Relationship Id="rId1" Type="http://schemas.openxmlformats.org/officeDocument/2006/relationships/slideLayout" Target="../slideLayouts/slideLayout12.xml"/><Relationship Id="rId5" Type="http://schemas.openxmlformats.org/officeDocument/2006/relationships/image" Target="../media/image140.png"/><Relationship Id="rId4" Type="http://schemas.openxmlformats.org/officeDocument/2006/relationships/image" Target="../media/image13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Kho hình nền powerpoint đơn giản và đẹp nhất cho slide của bạ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248338" y="713669"/>
            <a:ext cx="3762568" cy="1323439"/>
          </a:xfrm>
          <a:prstGeom prst="rect">
            <a:avLst/>
          </a:prstGeom>
        </p:spPr>
        <p:txBody>
          <a:bodyPr wrap="none">
            <a:spAutoFit/>
            <a:scene3d>
              <a:camera prst="orthographicFront"/>
              <a:lightRig rig="threePt" dir="t"/>
            </a:scene3d>
            <a:sp3d extrusionH="57150">
              <a:bevelT w="82550" h="38100" prst="coolSlant"/>
            </a:sp3d>
          </a:bodyPr>
          <a:lstStyle/>
          <a:p>
            <a:r>
              <a:rPr lang="en-US" sz="8000" b="1">
                <a:ln w="13462">
                  <a:solidFill>
                    <a:schemeClr val="bg1"/>
                  </a:solidFill>
                  <a:prstDash val="solid"/>
                </a:ln>
                <a:solidFill>
                  <a:srgbClr val="FF0000"/>
                </a:solidFill>
                <a:effectLst>
                  <a:outerShdw dist="38100" dir="2700000" algn="bl" rotWithShape="0">
                    <a:schemeClr val="accent5"/>
                  </a:outerShdw>
                </a:effectLst>
              </a:rPr>
              <a:t>TIẾT </a:t>
            </a:r>
            <a:r>
              <a:rPr lang="en-US" sz="8000" b="1" smtClean="0">
                <a:ln w="13462">
                  <a:solidFill>
                    <a:schemeClr val="bg1"/>
                  </a:solidFill>
                  <a:prstDash val="solid"/>
                </a:ln>
                <a:solidFill>
                  <a:srgbClr val="FF0000"/>
                </a:solidFill>
                <a:effectLst>
                  <a:outerShdw dist="38100" dir="2700000" algn="bl" rotWithShape="0">
                    <a:schemeClr val="accent5"/>
                  </a:outerShdw>
                </a:effectLst>
              </a:rPr>
              <a:t>15: </a:t>
            </a:r>
            <a:endParaRPr lang="en-US" sz="8000" b="1" dirty="0">
              <a:ln w="13462">
                <a:solidFill>
                  <a:schemeClr val="bg1"/>
                </a:solidFill>
                <a:prstDash val="solid"/>
              </a:ln>
              <a:solidFill>
                <a:srgbClr val="FF0000"/>
              </a:solidFill>
              <a:effectLst>
                <a:outerShdw dist="38100" dir="2700000" algn="bl" rotWithShape="0">
                  <a:schemeClr val="accent5"/>
                </a:outerShdw>
              </a:effectLst>
            </a:endParaRPr>
          </a:p>
        </p:txBody>
      </p:sp>
      <p:pic>
        <p:nvPicPr>
          <p:cNvPr id="6" name="Picture 14" descr="dividers_85"/>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8443403" y="3273034"/>
            <a:ext cx="6834188"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1" descr="dividers_85"/>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483902" y="6471194"/>
            <a:ext cx="8686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2" descr="dividers_85"/>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420706" y="81951"/>
            <a:ext cx="9373251"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 descr="dividers_85"/>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890329" y="3300423"/>
            <a:ext cx="6748462" cy="50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WhitecornerFlow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86836" y="4314956"/>
            <a:ext cx="2924461"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WhitecornerFlow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901" y="-109815"/>
            <a:ext cx="2397126" cy="267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1801091" y="2338625"/>
            <a:ext cx="9171709" cy="1323439"/>
          </a:xfrm>
          <a:prstGeom prst="rect">
            <a:avLst/>
          </a:prstGeom>
        </p:spPr>
        <p:txBody>
          <a:bodyPr wrap="square">
            <a:spAutoFit/>
          </a:bodyPr>
          <a:lstStyle/>
          <a:p>
            <a:pPr algn="ctr">
              <a:defRPr/>
            </a:pPr>
            <a:r>
              <a:rPr lang="en-US" altLang="en-US" sz="4000" dirty="0" smtClean="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ÔN TẬP </a:t>
            </a:r>
            <a:r>
              <a:rPr lang="en-US" altLang="en-US" sz="400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VỀ CÔNG SUẤT ĐIỆN VÀ ĐIỆN NĂNG SỬ DỤNG</a:t>
            </a:r>
            <a:endParaRPr lang="vi-VN" sz="400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182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450432" y="226731"/>
            <a:ext cx="11253216" cy="1477328"/>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b="1" u="sng" dirty="0">
                <a:solidFill>
                  <a:srgbClr val="FF0000"/>
                </a:solidFill>
              </a:rPr>
              <a:t>Bài </a:t>
            </a:r>
            <a:r>
              <a:rPr lang="en-US" b="1" u="sng" dirty="0" smtClean="0">
                <a:solidFill>
                  <a:srgbClr val="FF0000"/>
                </a:solidFill>
              </a:rPr>
              <a:t>12.</a:t>
            </a:r>
            <a:r>
              <a:rPr lang="vi-VN" b="1" u="sng" dirty="0" smtClean="0">
                <a:solidFill>
                  <a:srgbClr val="FF0000"/>
                </a:solidFill>
              </a:rPr>
              <a:t>15:</a:t>
            </a:r>
            <a:r>
              <a:rPr lang="vi-VN" b="1" dirty="0"/>
              <a:t> Trên hai bóng đèn dây tóc Đ</a:t>
            </a:r>
            <a:r>
              <a:rPr lang="vi-VN" b="1" baseline="-25000" dirty="0"/>
              <a:t>1</a:t>
            </a:r>
            <a:r>
              <a:rPr lang="vi-VN" b="1" dirty="0"/>
              <a:t> và Đ</a:t>
            </a:r>
            <a:r>
              <a:rPr lang="vi-VN" b="1" baseline="-25000" dirty="0"/>
              <a:t>2</a:t>
            </a:r>
            <a:r>
              <a:rPr lang="vi-VN" b="1" dirty="0"/>
              <a:t> có ghi số tương ứng là </a:t>
            </a:r>
            <a:r>
              <a:rPr lang="vi-VN" b="1" dirty="0">
                <a:solidFill>
                  <a:srgbClr val="FF0000"/>
                </a:solidFill>
              </a:rPr>
              <a:t>3V – 1,2W </a:t>
            </a:r>
            <a:r>
              <a:rPr lang="vi-VN" b="1" dirty="0"/>
              <a:t>và </a:t>
            </a:r>
            <a:r>
              <a:rPr lang="vi-VN" b="1" dirty="0">
                <a:solidFill>
                  <a:srgbClr val="FF0000"/>
                </a:solidFill>
              </a:rPr>
              <a:t>6V – 6W</a:t>
            </a:r>
            <a:r>
              <a:rPr lang="vi-VN" b="1" dirty="0"/>
              <a:t>. Cần mắc hai đèn này cùng với một biến trở vào hiệu điện thế </a:t>
            </a:r>
            <a:r>
              <a:rPr lang="vi-VN" b="1" dirty="0">
                <a:solidFill>
                  <a:srgbClr val="FF0000"/>
                </a:solidFill>
              </a:rPr>
              <a:t>U = 9V </a:t>
            </a:r>
            <a:r>
              <a:rPr lang="vi-VN" b="1" dirty="0"/>
              <a:t>để hai bóng đèn này sáng bình thường</a:t>
            </a:r>
          </a:p>
          <a:p>
            <a:r>
              <a:rPr lang="vi-VN" b="1" dirty="0"/>
              <a:t>a) Vẽ </a:t>
            </a:r>
            <a:r>
              <a:rPr lang="vi-VN" b="1" dirty="0">
                <a:solidFill>
                  <a:srgbClr val="FF0000"/>
                </a:solidFill>
              </a:rPr>
              <a:t>sơ đồ </a:t>
            </a:r>
            <a:r>
              <a:rPr lang="vi-VN" b="1" dirty="0"/>
              <a:t>mạch điện thỏa mãn yêu cầu nói trên và </a:t>
            </a:r>
            <a:r>
              <a:rPr lang="vi-VN" b="1" dirty="0">
                <a:solidFill>
                  <a:srgbClr val="FF0000"/>
                </a:solidFill>
              </a:rPr>
              <a:t>giải thích </a:t>
            </a:r>
            <a:r>
              <a:rPr lang="vi-VN" b="1" dirty="0"/>
              <a:t>tại sao khi đó hai bóng đèn có thể sáng</a:t>
            </a:r>
          </a:p>
          <a:p>
            <a:r>
              <a:rPr lang="vi-VN" b="1" dirty="0"/>
              <a:t>b) Tính </a:t>
            </a:r>
            <a:r>
              <a:rPr lang="vi-VN" b="1" dirty="0">
                <a:solidFill>
                  <a:srgbClr val="FF0000"/>
                </a:solidFill>
              </a:rPr>
              <a:t>điện trở </a:t>
            </a:r>
            <a:r>
              <a:rPr lang="vi-VN" b="1" dirty="0"/>
              <a:t>của mỗi bóng đèn và của biến trở khi đó</a:t>
            </a:r>
          </a:p>
          <a:p>
            <a:r>
              <a:rPr lang="vi-VN" b="1" dirty="0"/>
              <a:t>c) Tính </a:t>
            </a:r>
            <a:r>
              <a:rPr lang="vi-VN" b="1" dirty="0">
                <a:solidFill>
                  <a:srgbClr val="FF0000"/>
                </a:solidFill>
              </a:rPr>
              <a:t>công suất </a:t>
            </a:r>
            <a:r>
              <a:rPr lang="vi-VN" b="1" dirty="0"/>
              <a:t>điện của biến trở khi đó</a:t>
            </a:r>
          </a:p>
        </p:txBody>
      </p:sp>
      <p:sp>
        <p:nvSpPr>
          <p:cNvPr id="113717" name="Text Box 53"/>
          <p:cNvSpPr txBox="1">
            <a:spLocks noChangeArrowheads="1"/>
          </p:cNvSpPr>
          <p:nvPr/>
        </p:nvSpPr>
        <p:spPr bwMode="auto">
          <a:xfrm>
            <a:off x="516956" y="1918767"/>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369312" y="2121408"/>
            <a:ext cx="0" cy="473659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57451" y="1953255"/>
            <a:ext cx="189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000" b="1" u="sng" dirty="0" smtClean="0">
                <a:solidFill>
                  <a:srgbClr val="0000CC"/>
                </a:solidFill>
                <a:latin typeface="Times New Roman" panose="02020603050405020304" pitchFamily="18" charset="0"/>
              </a:rPr>
              <a:t>Giải:</a:t>
            </a:r>
            <a:endParaRPr lang="en-US" altLang="vi-VN" sz="2000" b="1" u="sng" dirty="0">
              <a:solidFill>
                <a:srgbClr val="0000CC"/>
              </a:solidFill>
              <a:latin typeface="Times New Roman" panose="02020603050405020304" pitchFamily="18" charset="0"/>
            </a:endParaRPr>
          </a:p>
        </p:txBody>
      </p:sp>
      <p:sp>
        <p:nvSpPr>
          <p:cNvPr id="3" name="Rectangle 2"/>
          <p:cNvSpPr/>
          <p:nvPr/>
        </p:nvSpPr>
        <p:spPr>
          <a:xfrm>
            <a:off x="459193" y="2247905"/>
            <a:ext cx="1996127" cy="3462486"/>
          </a:xfrm>
          <a:prstGeom prst="rect">
            <a:avLst/>
          </a:prstGeom>
        </p:spPr>
        <p:txBody>
          <a:bodyPr wrap="square">
            <a:spAutoFit/>
          </a:bodyPr>
          <a:lstStyle/>
          <a:p>
            <a:pPr>
              <a:lnSpc>
                <a:spcPct val="150000"/>
              </a:lnSpc>
            </a:pPr>
            <a:r>
              <a:rPr lang="vi-VN" b="1" dirty="0" smtClean="0">
                <a:solidFill>
                  <a:srgbClr val="0070C0"/>
                </a:solidFill>
              </a:rPr>
              <a:t>Đ</a:t>
            </a:r>
            <a:r>
              <a:rPr lang="vi-VN" b="1" baseline="-25000" dirty="0" smtClean="0">
                <a:solidFill>
                  <a:srgbClr val="0070C0"/>
                </a:solidFill>
              </a:rPr>
              <a:t>1</a:t>
            </a:r>
            <a:r>
              <a:rPr lang="en-US" b="1" dirty="0" smtClean="0">
                <a:solidFill>
                  <a:srgbClr val="0070C0"/>
                </a:solidFill>
              </a:rPr>
              <a:t>: </a:t>
            </a:r>
            <a:r>
              <a:rPr lang="en-US" sz="2000" b="1" dirty="0" smtClean="0">
                <a:solidFill>
                  <a:srgbClr val="0070C0"/>
                </a:solidFill>
              </a:rPr>
              <a:t>3</a:t>
            </a:r>
            <a:r>
              <a:rPr lang="vi-VN" b="1" dirty="0" smtClean="0">
                <a:solidFill>
                  <a:srgbClr val="0070C0"/>
                </a:solidFill>
              </a:rPr>
              <a:t>V</a:t>
            </a:r>
            <a:r>
              <a:rPr lang="vi-VN" b="1" baseline="-25000" dirty="0" smtClean="0">
                <a:solidFill>
                  <a:srgbClr val="0070C0"/>
                </a:solidFill>
              </a:rPr>
              <a:t> </a:t>
            </a:r>
            <a:r>
              <a:rPr lang="vi-VN" b="1" dirty="0" smtClean="0">
                <a:solidFill>
                  <a:srgbClr val="0070C0"/>
                </a:solidFill>
              </a:rPr>
              <a:t>– 1,2W</a:t>
            </a:r>
            <a:endParaRPr lang="en-US" b="1" dirty="0" smtClean="0">
              <a:solidFill>
                <a:srgbClr val="0070C0"/>
              </a:solidFill>
            </a:endParaRPr>
          </a:p>
          <a:p>
            <a:pPr>
              <a:lnSpc>
                <a:spcPct val="150000"/>
              </a:lnSpc>
            </a:pPr>
            <a:r>
              <a:rPr lang="vi-VN" b="1" dirty="0" smtClean="0">
                <a:solidFill>
                  <a:srgbClr val="0070C0"/>
                </a:solidFill>
              </a:rPr>
              <a:t>Đ</a:t>
            </a:r>
            <a:r>
              <a:rPr lang="vi-VN" b="1" baseline="-25000" dirty="0" smtClean="0">
                <a:solidFill>
                  <a:srgbClr val="0070C0"/>
                </a:solidFill>
              </a:rPr>
              <a:t>2</a:t>
            </a:r>
            <a:r>
              <a:rPr lang="en-US" b="1" dirty="0" smtClean="0">
                <a:solidFill>
                  <a:srgbClr val="0070C0"/>
                </a:solidFill>
              </a:rPr>
              <a:t>: </a:t>
            </a:r>
            <a:r>
              <a:rPr lang="vi-VN" b="1" dirty="0" smtClean="0">
                <a:solidFill>
                  <a:srgbClr val="0070C0"/>
                </a:solidFill>
              </a:rPr>
              <a:t>6V </a:t>
            </a:r>
            <a:r>
              <a:rPr lang="vi-VN" b="1" dirty="0">
                <a:solidFill>
                  <a:srgbClr val="0070C0"/>
                </a:solidFill>
              </a:rPr>
              <a:t>– 6W</a:t>
            </a:r>
            <a:endParaRPr lang="vi-VN" b="1" i="0" dirty="0" smtClean="0">
              <a:solidFill>
                <a:srgbClr val="0070C0"/>
              </a:solidFill>
              <a:effectLst/>
              <a:latin typeface="Open Sans"/>
            </a:endParaRPr>
          </a:p>
          <a:p>
            <a:pPr>
              <a:lnSpc>
                <a:spcPct val="150000"/>
              </a:lnSpc>
            </a:pPr>
            <a:r>
              <a:rPr lang="vi-VN" b="1" i="0" dirty="0" smtClean="0">
                <a:solidFill>
                  <a:srgbClr val="0070C0"/>
                </a:solidFill>
                <a:effectLst/>
                <a:latin typeface="Open Sans"/>
              </a:rPr>
              <a:t>U = 9V</a:t>
            </a:r>
          </a:p>
          <a:p>
            <a:pPr>
              <a:lnSpc>
                <a:spcPct val="150000"/>
              </a:lnSpc>
            </a:pPr>
            <a:r>
              <a:rPr lang="vi-VN" b="1" i="0" dirty="0" smtClean="0">
                <a:solidFill>
                  <a:srgbClr val="0070C0"/>
                </a:solidFill>
                <a:effectLst/>
                <a:latin typeface="Open Sans"/>
              </a:rPr>
              <a:t>a</a:t>
            </a:r>
            <a:r>
              <a:rPr lang="en-US" b="1" i="0" dirty="0" smtClean="0">
                <a:solidFill>
                  <a:srgbClr val="0070C0"/>
                </a:solidFill>
                <a:effectLst/>
                <a:latin typeface="Open Sans"/>
              </a:rPr>
              <a:t>/ </a:t>
            </a:r>
            <a:r>
              <a:rPr lang="vi-VN" b="1" i="0" dirty="0" smtClean="0">
                <a:solidFill>
                  <a:srgbClr val="0070C0"/>
                </a:solidFill>
                <a:effectLst/>
                <a:latin typeface="Open Sans"/>
              </a:rPr>
              <a:t>Vẽ sơ đồ </a:t>
            </a:r>
            <a:r>
              <a:rPr lang="en-US" b="1" i="0" dirty="0" smtClean="0">
                <a:solidFill>
                  <a:srgbClr val="0070C0"/>
                </a:solidFill>
                <a:effectLst/>
                <a:latin typeface="Open Sans"/>
              </a:rPr>
              <a:t>mđ?</a:t>
            </a:r>
          </a:p>
          <a:p>
            <a:pPr>
              <a:lnSpc>
                <a:spcPct val="150000"/>
              </a:lnSpc>
            </a:pPr>
            <a:r>
              <a:rPr lang="vi-VN" b="1" i="0" dirty="0" smtClean="0">
                <a:solidFill>
                  <a:srgbClr val="0070C0"/>
                </a:solidFill>
                <a:effectLst/>
                <a:latin typeface="Open Sans"/>
              </a:rPr>
              <a:t>giải thích?</a:t>
            </a:r>
          </a:p>
          <a:p>
            <a:pPr>
              <a:lnSpc>
                <a:spcPct val="150000"/>
              </a:lnSpc>
            </a:pPr>
            <a:r>
              <a:rPr lang="vi-VN" b="1" i="0" dirty="0" smtClean="0">
                <a:solidFill>
                  <a:srgbClr val="0070C0"/>
                </a:solidFill>
                <a:effectLst/>
                <a:latin typeface="Open Sans"/>
              </a:rPr>
              <a:t>b) R</a:t>
            </a:r>
            <a:r>
              <a:rPr lang="vi-VN" b="1" i="0" baseline="-25000" dirty="0" smtClean="0">
                <a:solidFill>
                  <a:srgbClr val="0070C0"/>
                </a:solidFill>
                <a:effectLst/>
                <a:latin typeface="Open Sans"/>
              </a:rPr>
              <a:t>1</a:t>
            </a:r>
            <a:r>
              <a:rPr lang="vi-VN" b="1" i="0" dirty="0" smtClean="0">
                <a:solidFill>
                  <a:srgbClr val="0070C0"/>
                </a:solidFill>
                <a:effectLst/>
                <a:latin typeface="Open Sans"/>
              </a:rPr>
              <a:t> = ? </a:t>
            </a:r>
            <a:endParaRPr lang="en-US" b="1" i="0" dirty="0" smtClean="0">
              <a:solidFill>
                <a:srgbClr val="0070C0"/>
              </a:solidFill>
              <a:effectLst/>
              <a:latin typeface="Open Sans"/>
            </a:endParaRPr>
          </a:p>
          <a:p>
            <a:pPr>
              <a:lnSpc>
                <a:spcPct val="150000"/>
              </a:lnSpc>
            </a:pPr>
            <a:r>
              <a:rPr lang="en-US" b="1" dirty="0">
                <a:solidFill>
                  <a:srgbClr val="0070C0"/>
                </a:solidFill>
                <a:latin typeface="Open Sans"/>
              </a:rPr>
              <a:t> </a:t>
            </a:r>
            <a:r>
              <a:rPr lang="en-US" b="1" dirty="0" smtClean="0">
                <a:solidFill>
                  <a:srgbClr val="0070C0"/>
                </a:solidFill>
                <a:latin typeface="Open Sans"/>
              </a:rPr>
              <a:t>   </a:t>
            </a:r>
            <a:r>
              <a:rPr lang="vi-VN" b="1" i="0" dirty="0" smtClean="0">
                <a:solidFill>
                  <a:srgbClr val="0070C0"/>
                </a:solidFill>
                <a:effectLst/>
                <a:latin typeface="Open Sans"/>
              </a:rPr>
              <a:t>R</a:t>
            </a:r>
            <a:r>
              <a:rPr lang="vi-VN" b="1" i="0" baseline="-25000" dirty="0" smtClean="0">
                <a:solidFill>
                  <a:srgbClr val="0070C0"/>
                </a:solidFill>
                <a:effectLst/>
                <a:latin typeface="Open Sans"/>
              </a:rPr>
              <a:t>2</a:t>
            </a:r>
            <a:r>
              <a:rPr lang="vi-VN" b="1" i="0" dirty="0" smtClean="0">
                <a:solidFill>
                  <a:srgbClr val="0070C0"/>
                </a:solidFill>
                <a:effectLst/>
                <a:latin typeface="Open Sans"/>
              </a:rPr>
              <a:t> = ?</a:t>
            </a:r>
          </a:p>
          <a:p>
            <a:pPr>
              <a:lnSpc>
                <a:spcPct val="150000"/>
              </a:lnSpc>
            </a:pPr>
            <a:r>
              <a:rPr lang="vi-VN" b="1" i="0" dirty="0" smtClean="0">
                <a:solidFill>
                  <a:srgbClr val="0070C0"/>
                </a:solidFill>
                <a:effectLst/>
                <a:latin typeface="Open Sans"/>
              </a:rPr>
              <a:t>c) P</a:t>
            </a:r>
            <a:r>
              <a:rPr lang="vi-VN" b="1" i="0" baseline="-25000" dirty="0" smtClean="0">
                <a:solidFill>
                  <a:srgbClr val="0070C0"/>
                </a:solidFill>
                <a:effectLst/>
                <a:latin typeface="Open Sans"/>
              </a:rPr>
              <a:t>b</a:t>
            </a:r>
            <a:r>
              <a:rPr lang="vi-VN" b="1" i="0" dirty="0" smtClean="0">
                <a:solidFill>
                  <a:srgbClr val="0070C0"/>
                </a:solidFill>
                <a:effectLst/>
                <a:latin typeface="Open Sans"/>
              </a:rPr>
              <a:t> = ?</a:t>
            </a:r>
            <a:endParaRPr lang="vi-VN" b="1" i="0" dirty="0">
              <a:solidFill>
                <a:srgbClr val="0070C0"/>
              </a:solidFill>
              <a:effectLst/>
              <a:latin typeface="Open Sans"/>
            </a:endParaRPr>
          </a:p>
        </p:txBody>
      </p:sp>
      <p:sp>
        <p:nvSpPr>
          <p:cNvPr id="5" name="Rectangle 1"/>
          <p:cNvSpPr>
            <a:spLocks noChangeArrowheads="1"/>
          </p:cNvSpPr>
          <p:nvPr/>
        </p:nvSpPr>
        <p:spPr bwMode="auto">
          <a:xfrm>
            <a:off x="2466657" y="3960862"/>
            <a:ext cx="66805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70C0"/>
                </a:solidFill>
                <a:effectLst/>
                <a:latin typeface="Open Sans"/>
              </a:rPr>
              <a:t>I</a:t>
            </a:r>
            <a:r>
              <a:rPr kumimoji="0" lang="en-US" altLang="en-US" b="1" i="0" u="none" strike="noStrike" cap="none" normalizeH="0" baseline="-30000" dirty="0" smtClean="0">
                <a:ln>
                  <a:noFill/>
                </a:ln>
                <a:solidFill>
                  <a:srgbClr val="0070C0"/>
                </a:solidFill>
                <a:effectLst/>
                <a:latin typeface="Open Sans"/>
              </a:rPr>
              <a:t>2</a:t>
            </a:r>
            <a:r>
              <a:rPr kumimoji="0" lang="en-US" altLang="en-US" b="1" i="0" u="none" strike="noStrike" cap="none" normalizeH="0" baseline="0" dirty="0" smtClean="0">
                <a:ln>
                  <a:noFill/>
                </a:ln>
                <a:solidFill>
                  <a:srgbClr val="0070C0"/>
                </a:solidFill>
                <a:effectLst/>
                <a:latin typeface="Open Sans"/>
              </a:rPr>
              <a:t> &gt; I</a:t>
            </a:r>
            <a:r>
              <a:rPr kumimoji="0" lang="en-US" altLang="en-US" b="1" i="0" u="none" strike="noStrike" cap="none" normalizeH="0" baseline="-30000" dirty="0" smtClean="0">
                <a:ln>
                  <a:noFill/>
                </a:ln>
                <a:solidFill>
                  <a:srgbClr val="0070C0"/>
                </a:solidFill>
                <a:effectLst/>
                <a:latin typeface="Open Sans"/>
              </a:rPr>
              <a:t>1</a:t>
            </a:r>
            <a:r>
              <a:rPr kumimoji="0" lang="en-US" altLang="en-US" b="1" i="0" u="none" strike="noStrike" cap="none" normalizeH="0" baseline="0" dirty="0" smtClean="0">
                <a:ln>
                  <a:noFill/>
                </a:ln>
                <a:solidFill>
                  <a:srgbClr val="0070C0"/>
                </a:solidFill>
                <a:effectLst/>
                <a:latin typeface="Open Sans"/>
              </a:rPr>
              <a:t> nên để hai đèn sáng bình thường thì phải mắc R</a:t>
            </a:r>
            <a:r>
              <a:rPr kumimoji="0" lang="en-US" altLang="en-US" sz="1200" b="1" i="0" u="none" strike="noStrike" cap="none" normalizeH="0" baseline="0" dirty="0" smtClean="0">
                <a:ln>
                  <a:noFill/>
                </a:ln>
                <a:solidFill>
                  <a:srgbClr val="0070C0"/>
                </a:solidFill>
                <a:effectLst/>
                <a:latin typeface="Open Sans"/>
              </a:rPr>
              <a:t>b</a:t>
            </a:r>
            <a:r>
              <a:rPr lang="en-US" altLang="en-US" b="1" dirty="0" smtClean="0">
                <a:solidFill>
                  <a:srgbClr val="0070C0"/>
                </a:solidFill>
                <a:latin typeface="Open Sans"/>
              </a:rPr>
              <a:t>//</a:t>
            </a:r>
            <a:r>
              <a:rPr kumimoji="0" lang="en-US" altLang="en-US" b="1" i="0" u="none" strike="noStrike" cap="none" normalizeH="0" baseline="0" dirty="0" smtClean="0">
                <a:ln>
                  <a:noFill/>
                </a:ln>
                <a:solidFill>
                  <a:srgbClr val="0070C0"/>
                </a:solidFill>
                <a:effectLst/>
                <a:latin typeface="Open Sans"/>
              </a:rPr>
              <a:t> Đ</a:t>
            </a:r>
            <a:r>
              <a:rPr kumimoji="0" lang="en-US" altLang="en-US" sz="1100" b="1" i="0" u="none" strike="noStrike" cap="none" normalizeH="0" baseline="0" dirty="0" smtClean="0">
                <a:ln>
                  <a:noFill/>
                </a:ln>
                <a:solidFill>
                  <a:srgbClr val="0070C0"/>
                </a:solidFill>
                <a:effectLst/>
                <a:latin typeface="Open Sans"/>
              </a:rPr>
              <a:t>1</a:t>
            </a:r>
            <a:r>
              <a:rPr kumimoji="0" lang="en-US" altLang="en-US" b="1" i="0" u="none" strike="noStrike" cap="none" normalizeH="0" baseline="0" dirty="0" smtClean="0">
                <a:ln>
                  <a:noFill/>
                </a:ln>
                <a:solidFill>
                  <a:srgbClr val="0070C0"/>
                </a:solidFill>
                <a:effectLst/>
                <a:latin typeface="Open Sans"/>
              </a:rPr>
              <a:t> </a:t>
            </a:r>
            <a:endParaRPr kumimoji="0" lang="en-US" altLang="en-US" b="1" i="0" u="none" strike="noStrike" cap="none" normalizeH="0" baseline="0" dirty="0" smtClean="0">
              <a:ln>
                <a:noFill/>
              </a:ln>
              <a:solidFill>
                <a:srgbClr val="0070C0"/>
              </a:solidFill>
              <a:effectLst/>
            </a:endParaRPr>
          </a:p>
        </p:txBody>
      </p:sp>
      <p:pic>
        <p:nvPicPr>
          <p:cNvPr id="15364" name="Picture 4"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3763" y="2120487"/>
            <a:ext cx="2058901" cy="132879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2392729" y="6263140"/>
            <a:ext cx="38619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rgbClr val="0070C0"/>
                </a:solidFill>
                <a:effectLst/>
                <a:latin typeface="Open Sans"/>
              </a:rPr>
              <a:t>c) Công suất của biến trở khí đó: </a:t>
            </a:r>
            <a:endParaRPr kumimoji="0" lang="en-US" altLang="en-US" b="1" i="0" u="none" strike="noStrike" cap="none" normalizeH="0" baseline="0" dirty="0" smtClean="0">
              <a:ln>
                <a:noFill/>
              </a:ln>
              <a:solidFill>
                <a:srgbClr val="0070C0"/>
              </a:solidFill>
              <a:effectLst/>
            </a:endParaRPr>
          </a:p>
        </p:txBody>
      </p:sp>
      <p:sp>
        <p:nvSpPr>
          <p:cNvPr id="2" name="Rectangle 1"/>
          <p:cNvSpPr/>
          <p:nvPr/>
        </p:nvSpPr>
        <p:spPr>
          <a:xfrm>
            <a:off x="2517395" y="2429781"/>
            <a:ext cx="1726755" cy="369332"/>
          </a:xfrm>
          <a:prstGeom prst="rect">
            <a:avLst/>
          </a:prstGeom>
        </p:spPr>
        <p:txBody>
          <a:bodyPr wrap="none">
            <a:spAutoFit/>
          </a:bodyPr>
          <a:lstStyle/>
          <a:p>
            <a:r>
              <a:rPr lang="vi-VN" b="1" dirty="0">
                <a:solidFill>
                  <a:srgbClr val="0070C0"/>
                </a:solidFill>
                <a:latin typeface="Open Sans"/>
              </a:rPr>
              <a:t>U</a:t>
            </a:r>
            <a:r>
              <a:rPr lang="vi-VN" b="1" baseline="-25000" dirty="0">
                <a:solidFill>
                  <a:srgbClr val="0070C0"/>
                </a:solidFill>
                <a:latin typeface="Open Sans"/>
              </a:rPr>
              <a:t>đm1</a:t>
            </a:r>
            <a:r>
              <a:rPr lang="vi-VN" b="1" dirty="0">
                <a:solidFill>
                  <a:srgbClr val="0070C0"/>
                </a:solidFill>
                <a:latin typeface="Open Sans"/>
              </a:rPr>
              <a:t> = U</a:t>
            </a:r>
            <a:r>
              <a:rPr lang="vi-VN" b="1" baseline="-25000" dirty="0">
                <a:solidFill>
                  <a:srgbClr val="0070C0"/>
                </a:solidFill>
                <a:latin typeface="Open Sans"/>
              </a:rPr>
              <a:t>1</a:t>
            </a:r>
            <a:r>
              <a:rPr lang="vi-VN" b="1" dirty="0">
                <a:solidFill>
                  <a:srgbClr val="0070C0"/>
                </a:solidFill>
                <a:latin typeface="Open Sans"/>
              </a:rPr>
              <a:t> = 3V</a:t>
            </a:r>
            <a:endParaRPr lang="vi-VN" dirty="0">
              <a:solidFill>
                <a:srgbClr val="0070C0"/>
              </a:solidFill>
            </a:endParaRPr>
          </a:p>
        </p:txBody>
      </p:sp>
      <p:sp>
        <p:nvSpPr>
          <p:cNvPr id="7" name="Rectangle 6"/>
          <p:cNvSpPr/>
          <p:nvPr/>
        </p:nvSpPr>
        <p:spPr>
          <a:xfrm>
            <a:off x="4286713" y="2412075"/>
            <a:ext cx="1872629" cy="369332"/>
          </a:xfrm>
          <a:prstGeom prst="rect">
            <a:avLst/>
          </a:prstGeom>
        </p:spPr>
        <p:txBody>
          <a:bodyPr wrap="none">
            <a:spAutoFit/>
          </a:bodyPr>
          <a:lstStyle/>
          <a:p>
            <a:r>
              <a:rPr lang="vi-VN" b="1" dirty="0">
                <a:solidFill>
                  <a:srgbClr val="0070C0"/>
                </a:solidFill>
                <a:latin typeface="Open Sans"/>
              </a:rPr>
              <a:t>P</a:t>
            </a:r>
            <a:r>
              <a:rPr lang="vi-VN" b="1" baseline="-25000" dirty="0">
                <a:solidFill>
                  <a:srgbClr val="0070C0"/>
                </a:solidFill>
                <a:latin typeface="Open Sans"/>
              </a:rPr>
              <a:t>đm1</a:t>
            </a:r>
            <a:r>
              <a:rPr lang="vi-VN" b="1" dirty="0">
                <a:solidFill>
                  <a:srgbClr val="0070C0"/>
                </a:solidFill>
                <a:latin typeface="Open Sans"/>
              </a:rPr>
              <a:t>=</a:t>
            </a:r>
            <a:r>
              <a:rPr lang="en-US" b="1" dirty="0">
                <a:solidFill>
                  <a:srgbClr val="0070C0"/>
                </a:solidFill>
                <a:latin typeface="Open Sans"/>
              </a:rPr>
              <a:t> </a:t>
            </a:r>
            <a:r>
              <a:rPr lang="vi-VN" b="1" dirty="0">
                <a:solidFill>
                  <a:srgbClr val="0070C0"/>
                </a:solidFill>
                <a:latin typeface="Open Sans"/>
              </a:rPr>
              <a:t>P</a:t>
            </a:r>
            <a:r>
              <a:rPr lang="vi-VN" b="1" baseline="-25000" dirty="0">
                <a:solidFill>
                  <a:srgbClr val="0070C0"/>
                </a:solidFill>
                <a:latin typeface="Open Sans"/>
              </a:rPr>
              <a:t>1</a:t>
            </a:r>
            <a:r>
              <a:rPr lang="en-US" b="1" baseline="-25000" dirty="0">
                <a:solidFill>
                  <a:srgbClr val="0070C0"/>
                </a:solidFill>
                <a:latin typeface="Open Sans"/>
              </a:rPr>
              <a:t> </a:t>
            </a:r>
            <a:r>
              <a:rPr lang="vi-VN" b="1" dirty="0">
                <a:solidFill>
                  <a:srgbClr val="0070C0"/>
                </a:solidFill>
                <a:latin typeface="Open Sans"/>
              </a:rPr>
              <a:t>=</a:t>
            </a:r>
            <a:r>
              <a:rPr lang="en-US" b="1" dirty="0">
                <a:solidFill>
                  <a:srgbClr val="0070C0"/>
                </a:solidFill>
                <a:latin typeface="Open Sans"/>
              </a:rPr>
              <a:t> </a:t>
            </a:r>
            <a:r>
              <a:rPr lang="vi-VN" b="1" dirty="0">
                <a:solidFill>
                  <a:srgbClr val="0070C0"/>
                </a:solidFill>
                <a:latin typeface="Open Sans"/>
              </a:rPr>
              <a:t>1,2W</a:t>
            </a:r>
            <a:endParaRPr lang="vi-VN" dirty="0">
              <a:solidFill>
                <a:srgbClr val="0070C0"/>
              </a:solidFill>
            </a:endParaRPr>
          </a:p>
        </p:txBody>
      </p:sp>
      <p:sp>
        <p:nvSpPr>
          <p:cNvPr id="8" name="Rectangle 7"/>
          <p:cNvSpPr/>
          <p:nvPr/>
        </p:nvSpPr>
        <p:spPr>
          <a:xfrm>
            <a:off x="2478606" y="3049612"/>
            <a:ext cx="1705916" cy="369332"/>
          </a:xfrm>
          <a:prstGeom prst="rect">
            <a:avLst/>
          </a:prstGeom>
        </p:spPr>
        <p:txBody>
          <a:bodyPr wrap="none">
            <a:spAutoFit/>
          </a:bodyPr>
          <a:lstStyle/>
          <a:p>
            <a:r>
              <a:rPr lang="vi-VN" b="1" dirty="0">
                <a:solidFill>
                  <a:srgbClr val="0070C0"/>
                </a:solidFill>
                <a:latin typeface="Open Sans"/>
              </a:rPr>
              <a:t>U</a:t>
            </a:r>
            <a:r>
              <a:rPr lang="vi-VN" b="1" baseline="-25000" dirty="0">
                <a:solidFill>
                  <a:srgbClr val="0070C0"/>
                </a:solidFill>
                <a:latin typeface="Open Sans"/>
              </a:rPr>
              <a:t>đm2</a:t>
            </a:r>
            <a:r>
              <a:rPr lang="vi-VN" b="1" dirty="0">
                <a:solidFill>
                  <a:srgbClr val="0070C0"/>
                </a:solidFill>
                <a:latin typeface="Open Sans"/>
              </a:rPr>
              <a:t> = U</a:t>
            </a:r>
            <a:r>
              <a:rPr lang="vi-VN" b="1" baseline="-25000" dirty="0">
                <a:solidFill>
                  <a:srgbClr val="0070C0"/>
                </a:solidFill>
                <a:latin typeface="Open Sans"/>
              </a:rPr>
              <a:t>2</a:t>
            </a:r>
            <a:r>
              <a:rPr lang="en-US" b="1" baseline="-25000" dirty="0">
                <a:solidFill>
                  <a:srgbClr val="0070C0"/>
                </a:solidFill>
                <a:latin typeface="Open Sans"/>
              </a:rPr>
              <a:t> </a:t>
            </a:r>
            <a:r>
              <a:rPr lang="vi-VN" b="1" dirty="0">
                <a:solidFill>
                  <a:srgbClr val="0070C0"/>
                </a:solidFill>
                <a:latin typeface="Open Sans"/>
              </a:rPr>
              <a:t>= 6V</a:t>
            </a:r>
            <a:endParaRPr lang="vi-VN" dirty="0">
              <a:solidFill>
                <a:srgbClr val="0070C0"/>
              </a:solidFill>
            </a:endParaRPr>
          </a:p>
        </p:txBody>
      </p:sp>
      <p:sp>
        <p:nvSpPr>
          <p:cNvPr id="9" name="Rectangle 8"/>
          <p:cNvSpPr/>
          <p:nvPr/>
        </p:nvSpPr>
        <p:spPr>
          <a:xfrm>
            <a:off x="4321261" y="3040934"/>
            <a:ext cx="1765227" cy="369332"/>
          </a:xfrm>
          <a:prstGeom prst="rect">
            <a:avLst/>
          </a:prstGeom>
        </p:spPr>
        <p:txBody>
          <a:bodyPr wrap="none">
            <a:spAutoFit/>
          </a:bodyPr>
          <a:lstStyle/>
          <a:p>
            <a:r>
              <a:rPr lang="vi-VN" b="1" dirty="0">
                <a:solidFill>
                  <a:srgbClr val="0070C0"/>
                </a:solidFill>
                <a:latin typeface="Open Sans"/>
              </a:rPr>
              <a:t>P</a:t>
            </a:r>
            <a:r>
              <a:rPr lang="vi-VN" b="1" baseline="-25000" dirty="0">
                <a:solidFill>
                  <a:srgbClr val="0070C0"/>
                </a:solidFill>
                <a:latin typeface="Open Sans"/>
              </a:rPr>
              <a:t>đm2</a:t>
            </a:r>
            <a:r>
              <a:rPr lang="vi-VN" b="1" dirty="0">
                <a:solidFill>
                  <a:srgbClr val="0070C0"/>
                </a:solidFill>
                <a:latin typeface="Open Sans"/>
              </a:rPr>
              <a:t> = P</a:t>
            </a:r>
            <a:r>
              <a:rPr lang="vi-VN" b="1" baseline="-25000" dirty="0">
                <a:solidFill>
                  <a:srgbClr val="0070C0"/>
                </a:solidFill>
                <a:latin typeface="Open Sans"/>
              </a:rPr>
              <a:t>2</a:t>
            </a:r>
            <a:r>
              <a:rPr lang="vi-VN" b="1" dirty="0">
                <a:solidFill>
                  <a:srgbClr val="0070C0"/>
                </a:solidFill>
                <a:latin typeface="Open Sans"/>
              </a:rPr>
              <a:t> = 6W</a:t>
            </a:r>
            <a:endParaRPr lang="vi-VN" dirty="0">
              <a:solidFill>
                <a:srgbClr val="0070C0"/>
              </a:solidFill>
            </a:endParaRPr>
          </a:p>
        </p:txBody>
      </p:sp>
      <p:sp>
        <p:nvSpPr>
          <p:cNvPr id="10" name="Rectangle 9"/>
          <p:cNvSpPr/>
          <p:nvPr/>
        </p:nvSpPr>
        <p:spPr>
          <a:xfrm>
            <a:off x="3354388" y="1978866"/>
            <a:ext cx="4541628" cy="369332"/>
          </a:xfrm>
          <a:prstGeom prst="rect">
            <a:avLst/>
          </a:prstGeom>
        </p:spPr>
        <p:txBody>
          <a:bodyPr wrap="none">
            <a:spAutoFit/>
          </a:bodyPr>
          <a:lstStyle/>
          <a:p>
            <a:r>
              <a:rPr lang="en-US" altLang="en-US" b="1" dirty="0" smtClean="0">
                <a:solidFill>
                  <a:srgbClr val="0070C0"/>
                </a:solidFill>
                <a:latin typeface="Open Sans"/>
              </a:rPr>
              <a:t>a/ Các </a:t>
            </a:r>
            <a:r>
              <a:rPr lang="en-US" altLang="en-US" b="1" dirty="0">
                <a:solidFill>
                  <a:srgbClr val="0070C0"/>
                </a:solidFill>
                <a:latin typeface="Open Sans"/>
              </a:rPr>
              <a:t>đèn sáng bình thường nên ta </a:t>
            </a:r>
            <a:r>
              <a:rPr lang="en-US" altLang="en-US" b="1" dirty="0" smtClean="0">
                <a:solidFill>
                  <a:srgbClr val="0070C0"/>
                </a:solidFill>
                <a:latin typeface="Open Sans"/>
              </a:rPr>
              <a:t>có:</a:t>
            </a:r>
            <a:endParaRPr lang="vi-VN" b="1" dirty="0">
              <a:solidFill>
                <a:srgbClr val="0070C0"/>
              </a:solidFill>
            </a:endParaRPr>
          </a:p>
        </p:txBody>
      </p:sp>
      <p:sp>
        <p:nvSpPr>
          <p:cNvPr id="11" name="Rectangle 10"/>
          <p:cNvSpPr/>
          <p:nvPr/>
        </p:nvSpPr>
        <p:spPr>
          <a:xfrm>
            <a:off x="2415606" y="3539196"/>
            <a:ext cx="3338286" cy="369332"/>
          </a:xfrm>
          <a:prstGeom prst="rect">
            <a:avLst/>
          </a:prstGeom>
        </p:spPr>
        <p:txBody>
          <a:bodyPr wrap="none">
            <a:spAutoFit/>
          </a:bodyPr>
          <a:lstStyle/>
          <a:p>
            <a:r>
              <a:rPr lang="en-US" altLang="en-US" b="1" dirty="0">
                <a:solidFill>
                  <a:srgbClr val="0070C0"/>
                </a:solidFill>
                <a:latin typeface="Open Sans"/>
              </a:rPr>
              <a:t>Ta </a:t>
            </a:r>
            <a:r>
              <a:rPr lang="en-US" altLang="en-US" b="1" dirty="0" smtClean="0">
                <a:solidFill>
                  <a:srgbClr val="0070C0"/>
                </a:solidFill>
                <a:latin typeface="Open Sans"/>
              </a:rPr>
              <a:t>thấy:  </a:t>
            </a:r>
            <a:r>
              <a:rPr lang="en-US" altLang="en-US" b="1" dirty="0">
                <a:solidFill>
                  <a:srgbClr val="0070C0"/>
                </a:solidFill>
                <a:latin typeface="Open Sans"/>
              </a:rPr>
              <a:t>U</a:t>
            </a:r>
            <a:r>
              <a:rPr lang="en-US" altLang="en-US" b="1" baseline="-30000" dirty="0">
                <a:solidFill>
                  <a:srgbClr val="0070C0"/>
                </a:solidFill>
                <a:latin typeface="Open Sans"/>
              </a:rPr>
              <a:t>1</a:t>
            </a:r>
            <a:r>
              <a:rPr lang="en-US" altLang="en-US" b="1" dirty="0">
                <a:solidFill>
                  <a:srgbClr val="0070C0"/>
                </a:solidFill>
                <a:latin typeface="Open Sans"/>
              </a:rPr>
              <a:t> + U</a:t>
            </a:r>
            <a:r>
              <a:rPr lang="en-US" altLang="en-US" b="1" baseline="-30000" dirty="0">
                <a:solidFill>
                  <a:srgbClr val="0070C0"/>
                </a:solidFill>
                <a:latin typeface="Open Sans"/>
              </a:rPr>
              <a:t>2</a:t>
            </a:r>
            <a:r>
              <a:rPr lang="en-US" altLang="en-US" b="1" dirty="0">
                <a:solidFill>
                  <a:srgbClr val="0070C0"/>
                </a:solidFill>
                <a:latin typeface="Open Sans"/>
              </a:rPr>
              <a:t> = 3 + 6 = 9V </a:t>
            </a:r>
            <a:endParaRPr lang="vi-VN" b="1" dirty="0">
              <a:solidFill>
                <a:srgbClr val="0070C0"/>
              </a:solidFill>
            </a:endParaRPr>
          </a:p>
        </p:txBody>
      </p:sp>
      <p:sp>
        <p:nvSpPr>
          <p:cNvPr id="12" name="Rectangle 11"/>
          <p:cNvSpPr/>
          <p:nvPr/>
        </p:nvSpPr>
        <p:spPr>
          <a:xfrm>
            <a:off x="5595164" y="3552437"/>
            <a:ext cx="550151" cy="369332"/>
          </a:xfrm>
          <a:prstGeom prst="rect">
            <a:avLst/>
          </a:prstGeom>
        </p:spPr>
        <p:txBody>
          <a:bodyPr wrap="none">
            <a:spAutoFit/>
          </a:bodyPr>
          <a:lstStyle/>
          <a:p>
            <a:r>
              <a:rPr lang="en-US" altLang="en-US" b="1" dirty="0">
                <a:solidFill>
                  <a:srgbClr val="0070C0"/>
                </a:solidFill>
                <a:latin typeface="Open Sans"/>
              </a:rPr>
              <a:t>= U</a:t>
            </a:r>
            <a:endParaRPr lang="vi-VN" b="1" dirty="0">
              <a:solidFill>
                <a:srgbClr val="0070C0"/>
              </a:solidFill>
            </a:endParaRPr>
          </a:p>
        </p:txBody>
      </p:sp>
      <p:sp>
        <p:nvSpPr>
          <p:cNvPr id="13" name="Rectangle 12"/>
          <p:cNvSpPr/>
          <p:nvPr/>
        </p:nvSpPr>
        <p:spPr>
          <a:xfrm>
            <a:off x="6092688" y="3564747"/>
            <a:ext cx="1367682" cy="369332"/>
          </a:xfrm>
          <a:prstGeom prst="rect">
            <a:avLst/>
          </a:prstGeom>
        </p:spPr>
        <p:txBody>
          <a:bodyPr wrap="none">
            <a:spAutoFit/>
          </a:bodyPr>
          <a:lstStyle/>
          <a:p>
            <a:pPr lvl="0" algn="just" eaLnBrk="0" fontAlgn="base" hangingPunct="0">
              <a:spcBef>
                <a:spcPct val="0"/>
              </a:spcBef>
              <a:spcAft>
                <a:spcPct val="0"/>
              </a:spcAft>
            </a:pPr>
            <a:r>
              <a:rPr lang="en-US" altLang="en-US" b="1" dirty="0">
                <a:solidFill>
                  <a:srgbClr val="0070C0"/>
                </a:solidFill>
                <a:latin typeface="Open Sans"/>
              </a:rPr>
              <a:t>=&gt; Đ</a:t>
            </a:r>
            <a:r>
              <a:rPr lang="en-US" altLang="en-US" sz="1200" b="1" dirty="0">
                <a:solidFill>
                  <a:srgbClr val="0070C0"/>
                </a:solidFill>
                <a:latin typeface="Open Sans"/>
              </a:rPr>
              <a:t>1</a:t>
            </a:r>
            <a:r>
              <a:rPr lang="en-US" altLang="en-US" b="1" dirty="0">
                <a:solidFill>
                  <a:srgbClr val="0070C0"/>
                </a:solidFill>
                <a:latin typeface="Open Sans"/>
              </a:rPr>
              <a:t> nt Đ</a:t>
            </a:r>
            <a:r>
              <a:rPr lang="en-US" altLang="en-US" sz="1200" b="1" dirty="0">
                <a:solidFill>
                  <a:srgbClr val="0070C0"/>
                </a:solidFill>
                <a:latin typeface="Open Sans"/>
              </a:rPr>
              <a:t>2</a:t>
            </a:r>
            <a:endParaRPr lang="en-US" altLang="en-US" sz="1200" b="1" dirty="0">
              <a:solidFill>
                <a:srgbClr val="0070C0"/>
              </a:solidFill>
            </a:endParaRPr>
          </a:p>
        </p:txBody>
      </p:sp>
      <mc:AlternateContent xmlns:mc="http://schemas.openxmlformats.org/markup-compatibility/2006" xmlns:a14="http://schemas.microsoft.com/office/drawing/2010/main">
        <mc:Choice Requires="a14">
          <p:sp>
            <p:nvSpPr>
              <p:cNvPr id="14" name="Rectangle 13"/>
              <p:cNvSpPr/>
              <p:nvPr/>
            </p:nvSpPr>
            <p:spPr>
              <a:xfrm>
                <a:off x="5968331" y="2279626"/>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𝑰</m:t>
                          </m:r>
                        </m:e>
                        <m:sub>
                          <m:r>
                            <a:rPr lang="en-US" b="1" i="1">
                              <a:solidFill>
                                <a:srgbClr val="0070C0"/>
                              </a:solidFill>
                              <a:latin typeface="Cambria Math" panose="02040503050406030204" pitchFamily="18" charset="0"/>
                              <a:cs typeface="Times New Roman" panose="02020603050405020304" pitchFamily="18" charset="0"/>
                            </a:rPr>
                            <m:t>𝟏</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𝑷</m:t>
                              </m:r>
                            </m:e>
                            <m:sub>
                              <m:r>
                                <a:rPr lang="en-US" b="1" i="1" smtClean="0">
                                  <a:solidFill>
                                    <a:srgbClr val="0070C0"/>
                                  </a:solidFill>
                                  <a:latin typeface="Cambria Math" panose="02040503050406030204" pitchFamily="18" charset="0"/>
                                  <a:cs typeface="Times New Roman" panose="02020603050405020304" pitchFamily="18" charset="0"/>
                                </a:rPr>
                                <m:t>𝟏</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a:solidFill>
                                    <a:srgbClr val="0070C0"/>
                                  </a:solidFill>
                                  <a:latin typeface="Cambria Math" panose="02040503050406030204" pitchFamily="18" charset="0"/>
                                  <a:cs typeface="Times New Roman" panose="02020603050405020304" pitchFamily="18" charset="0"/>
                                </a:rPr>
                                <m:t>𝟏</m:t>
                              </m:r>
                            </m:sub>
                          </m:sSub>
                        </m:den>
                      </m:f>
                    </m:oMath>
                  </m:oMathPara>
                </a14:m>
                <a:endParaRPr lang="vi-VN" dirty="0"/>
              </a:p>
            </p:txBody>
          </p:sp>
        </mc:Choice>
        <mc:Fallback xmlns="">
          <p:sp>
            <p:nvSpPr>
              <p:cNvPr id="14" name="Rectangle 13"/>
              <p:cNvSpPr>
                <a:spLocks noRot="1" noChangeAspect="1" noMove="1" noResize="1" noEditPoints="1" noAdjustHandles="1" noChangeArrowheads="1" noChangeShapeType="1" noTextEdit="1"/>
              </p:cNvSpPr>
              <p:nvPr/>
            </p:nvSpPr>
            <p:spPr>
              <a:xfrm>
                <a:off x="5968331" y="2279626"/>
                <a:ext cx="1471510" cy="656205"/>
              </a:xfrm>
              <a:prstGeom prst="rect">
                <a:avLst/>
              </a:prstGeom>
              <a:blipFill>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7136021" y="2283607"/>
                <a:ext cx="89960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𝟏</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𝟐</m:t>
                          </m:r>
                        </m:num>
                        <m:den>
                          <m:r>
                            <a:rPr lang="en-US" b="1" i="1" smtClean="0">
                              <a:solidFill>
                                <a:srgbClr val="0070C0"/>
                              </a:solidFill>
                              <a:latin typeface="Cambria Math" panose="02040503050406030204" pitchFamily="18" charset="0"/>
                              <a:cs typeface="Times New Roman" panose="02020603050405020304" pitchFamily="18" charset="0"/>
                            </a:rPr>
                            <m:t>𝟑</m:t>
                          </m:r>
                        </m:den>
                      </m:f>
                    </m:oMath>
                  </m:oMathPara>
                </a14:m>
                <a:endParaRPr lang="vi-VN" dirty="0"/>
              </a:p>
            </p:txBody>
          </p:sp>
        </mc:Choice>
        <mc:Fallback xmlns="">
          <p:sp>
            <p:nvSpPr>
              <p:cNvPr id="15" name="Rectangle 14"/>
              <p:cNvSpPr>
                <a:spLocks noRot="1" noChangeAspect="1" noMove="1" noResize="1" noEditPoints="1" noAdjustHandles="1" noChangeArrowheads="1" noChangeShapeType="1" noTextEdit="1"/>
              </p:cNvSpPr>
              <p:nvPr/>
            </p:nvSpPr>
            <p:spPr>
              <a:xfrm>
                <a:off x="7136021" y="2283607"/>
                <a:ext cx="899605" cy="610936"/>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7932466" y="2440396"/>
                <a:ext cx="1027845"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0,4 (A)</a:t>
                </a:r>
                <a:endParaRPr lang="vi-VN" dirty="0">
                  <a:solidFill>
                    <a:srgbClr val="0070C0"/>
                  </a:solidFill>
                </a:endParaRPr>
              </a:p>
            </p:txBody>
          </p:sp>
        </mc:Choice>
        <mc:Fallback xmlns="">
          <p:sp>
            <p:nvSpPr>
              <p:cNvPr id="16" name="Rectangle 15"/>
              <p:cNvSpPr>
                <a:spLocks noRot="1" noChangeAspect="1" noMove="1" noResize="1" noEditPoints="1" noAdjustHandles="1" noChangeArrowheads="1" noChangeShapeType="1" noTextEdit="1"/>
              </p:cNvSpPr>
              <p:nvPr/>
            </p:nvSpPr>
            <p:spPr>
              <a:xfrm>
                <a:off x="7932466" y="2440396"/>
                <a:ext cx="1027845" cy="369332"/>
              </a:xfrm>
              <a:prstGeom prst="rect">
                <a:avLst/>
              </a:prstGeom>
              <a:blipFill>
                <a:blip r:embed="rId5"/>
                <a:stretch>
                  <a:fillRect t="-8197" r="-4734" b="-2459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Rectangle 23"/>
              <p:cNvSpPr/>
              <p:nvPr/>
            </p:nvSpPr>
            <p:spPr>
              <a:xfrm>
                <a:off x="5890631" y="2936662"/>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𝟐</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𝑷</m:t>
                              </m:r>
                            </m:e>
                            <m:sub>
                              <m:r>
                                <a:rPr lang="en-US"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𝟐</m:t>
                              </m:r>
                            </m:sub>
                          </m:sSub>
                        </m:den>
                      </m:f>
                    </m:oMath>
                  </m:oMathPara>
                </a14:m>
                <a:endParaRPr lang="vi-VN" dirty="0"/>
              </a:p>
            </p:txBody>
          </p:sp>
        </mc:Choice>
        <mc:Fallback xmlns="">
          <p:sp>
            <p:nvSpPr>
              <p:cNvPr id="24" name="Rectangle 23"/>
              <p:cNvSpPr>
                <a:spLocks noRot="1" noChangeAspect="1" noMove="1" noResize="1" noEditPoints="1" noAdjustHandles="1" noChangeArrowheads="1" noChangeShapeType="1" noTextEdit="1"/>
              </p:cNvSpPr>
              <p:nvPr/>
            </p:nvSpPr>
            <p:spPr>
              <a:xfrm>
                <a:off x="5890631" y="2936662"/>
                <a:ext cx="1471510" cy="656205"/>
              </a:xfrm>
              <a:prstGeom prst="rect">
                <a:avLst/>
              </a:prstGeom>
              <a:blipFill>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7058321" y="2873274"/>
                <a:ext cx="675185" cy="6127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𝟔</m:t>
                          </m:r>
                        </m:num>
                        <m:den>
                          <m:r>
                            <a:rPr lang="en-US" b="1" i="1" smtClean="0">
                              <a:solidFill>
                                <a:srgbClr val="0070C0"/>
                              </a:solidFill>
                              <a:latin typeface="Cambria Math" panose="02040503050406030204" pitchFamily="18" charset="0"/>
                              <a:cs typeface="Times New Roman" panose="02020603050405020304" pitchFamily="18" charset="0"/>
                            </a:rPr>
                            <m:t>𝟔</m:t>
                          </m:r>
                        </m:den>
                      </m:f>
                    </m:oMath>
                  </m:oMathPara>
                </a14:m>
                <a:endParaRPr lang="vi-VN" dirty="0"/>
              </a:p>
            </p:txBody>
          </p:sp>
        </mc:Choice>
        <mc:Fallback xmlns="">
          <p:sp>
            <p:nvSpPr>
              <p:cNvPr id="25" name="Rectangle 24"/>
              <p:cNvSpPr>
                <a:spLocks noRot="1" noChangeAspect="1" noMove="1" noResize="1" noEditPoints="1" noAdjustHandles="1" noChangeArrowheads="1" noChangeShapeType="1" noTextEdit="1"/>
              </p:cNvSpPr>
              <p:nvPr/>
            </p:nvSpPr>
            <p:spPr>
              <a:xfrm>
                <a:off x="7058321" y="2873274"/>
                <a:ext cx="675185" cy="612732"/>
              </a:xfrm>
              <a:prstGeom prst="rect">
                <a:avLst/>
              </a:prstGeom>
              <a:blipFill>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7854766" y="3097432"/>
                <a:ext cx="853119"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1 (A)</a:t>
                </a:r>
                <a:endParaRPr lang="vi-VN" dirty="0">
                  <a:solidFill>
                    <a:srgbClr val="0070C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7854766" y="3097432"/>
                <a:ext cx="853119" cy="369332"/>
              </a:xfrm>
              <a:prstGeom prst="rect">
                <a:avLst/>
              </a:prstGeom>
              <a:blipFill>
                <a:blip r:embed="rId8"/>
                <a:stretch>
                  <a:fillRect t="-8197" r="-6475" b="-24590"/>
                </a:stretch>
              </a:blipFill>
            </p:spPr>
            <p:txBody>
              <a:bodyPr/>
              <a:lstStyle/>
              <a:p>
                <a:r>
                  <a:rPr lang="vi-VN">
                    <a:noFill/>
                  </a:rPr>
                  <a:t> </a:t>
                </a:r>
              </a:p>
            </p:txBody>
          </p:sp>
        </mc:Fallback>
      </mc:AlternateContent>
      <p:sp>
        <p:nvSpPr>
          <p:cNvPr id="17" name="Rectangle 16"/>
          <p:cNvSpPr/>
          <p:nvPr/>
        </p:nvSpPr>
        <p:spPr>
          <a:xfrm>
            <a:off x="2448358" y="4385412"/>
            <a:ext cx="8510995" cy="369332"/>
          </a:xfrm>
          <a:prstGeom prst="rect">
            <a:avLst/>
          </a:prstGeom>
        </p:spPr>
        <p:txBody>
          <a:bodyPr wrap="square">
            <a:spAutoFit/>
          </a:bodyPr>
          <a:lstStyle/>
          <a:p>
            <a:pPr algn="just" eaLnBrk="0" fontAlgn="base" hangingPunct="0">
              <a:spcBef>
                <a:spcPct val="0"/>
              </a:spcBef>
              <a:spcAft>
                <a:spcPct val="0"/>
              </a:spcAft>
            </a:pPr>
            <a:r>
              <a:rPr lang="en-US" altLang="en-US" b="1" dirty="0" smtClean="0">
                <a:solidFill>
                  <a:srgbClr val="0070C0"/>
                </a:solidFill>
                <a:latin typeface="Open Sans"/>
              </a:rPr>
              <a:t>=&gt; mạch điện (Đ</a:t>
            </a:r>
            <a:r>
              <a:rPr lang="en-US" altLang="en-US" sz="1200" b="1" dirty="0" smtClean="0">
                <a:solidFill>
                  <a:srgbClr val="0070C0"/>
                </a:solidFill>
                <a:latin typeface="Open Sans"/>
              </a:rPr>
              <a:t>1</a:t>
            </a:r>
            <a:r>
              <a:rPr lang="en-US" altLang="en-US" b="1" dirty="0" smtClean="0">
                <a:solidFill>
                  <a:srgbClr val="0070C0"/>
                </a:solidFill>
                <a:latin typeface="Open Sans"/>
              </a:rPr>
              <a:t> //R</a:t>
            </a:r>
            <a:r>
              <a:rPr lang="en-US" altLang="en-US" sz="1200" b="1" dirty="0" smtClean="0">
                <a:solidFill>
                  <a:srgbClr val="0070C0"/>
                </a:solidFill>
                <a:latin typeface="Open Sans"/>
              </a:rPr>
              <a:t>b</a:t>
            </a:r>
            <a:r>
              <a:rPr lang="en-US" altLang="en-US" b="1" dirty="0" smtClean="0">
                <a:solidFill>
                  <a:srgbClr val="0070C0"/>
                </a:solidFill>
                <a:latin typeface="Open Sans"/>
              </a:rPr>
              <a:t>) nt Đ</a:t>
            </a:r>
            <a:r>
              <a:rPr lang="en-US" altLang="en-US" sz="1200" b="1" dirty="0" smtClean="0">
                <a:solidFill>
                  <a:srgbClr val="0070C0"/>
                </a:solidFill>
                <a:latin typeface="Open Sans"/>
              </a:rPr>
              <a:t>2   </a:t>
            </a:r>
            <a:r>
              <a:rPr lang="en-US" altLang="en-US" b="1" dirty="0" smtClean="0">
                <a:solidFill>
                  <a:srgbClr val="0070C0"/>
                </a:solidFill>
                <a:latin typeface="Open Sans"/>
              </a:rPr>
              <a:t>như </a:t>
            </a:r>
            <a:r>
              <a:rPr lang="en-US" altLang="en-US" b="1" dirty="0">
                <a:solidFill>
                  <a:srgbClr val="0070C0"/>
                </a:solidFill>
                <a:latin typeface="Open Sans"/>
              </a:rPr>
              <a:t>hình vẽ.</a:t>
            </a:r>
            <a:endParaRPr lang="en-US" altLang="en-US" b="1" dirty="0">
              <a:solidFill>
                <a:srgbClr val="0070C0"/>
              </a:solidFill>
            </a:endParaRPr>
          </a:p>
        </p:txBody>
      </p:sp>
      <p:sp>
        <p:nvSpPr>
          <p:cNvPr id="18" name="Rectangle 17"/>
          <p:cNvSpPr/>
          <p:nvPr/>
        </p:nvSpPr>
        <p:spPr>
          <a:xfrm>
            <a:off x="2448358" y="4803422"/>
            <a:ext cx="2582758" cy="369332"/>
          </a:xfrm>
          <a:prstGeom prst="rect">
            <a:avLst/>
          </a:prstGeom>
        </p:spPr>
        <p:txBody>
          <a:bodyPr wrap="none">
            <a:spAutoFit/>
          </a:bodyPr>
          <a:lstStyle/>
          <a:p>
            <a:pPr lvl="0" eaLnBrk="0" fontAlgn="base" hangingPunct="0">
              <a:spcBef>
                <a:spcPct val="0"/>
              </a:spcBef>
              <a:spcAft>
                <a:spcPct val="0"/>
              </a:spcAft>
            </a:pPr>
            <a:r>
              <a:rPr lang="en-US" altLang="en-US" b="1" dirty="0" smtClean="0">
                <a:solidFill>
                  <a:srgbClr val="0070C0"/>
                </a:solidFill>
                <a:latin typeface="Open Sans"/>
              </a:rPr>
              <a:t>b/  ta có: U</a:t>
            </a:r>
            <a:r>
              <a:rPr lang="en-US" altLang="en-US" b="1" baseline="-30000" dirty="0" smtClean="0">
                <a:solidFill>
                  <a:srgbClr val="0070C0"/>
                </a:solidFill>
                <a:latin typeface="Open Sans"/>
              </a:rPr>
              <a:t>1</a:t>
            </a:r>
            <a:r>
              <a:rPr lang="en-US" altLang="en-US" b="1" dirty="0">
                <a:solidFill>
                  <a:srgbClr val="0070C0"/>
                </a:solidFill>
                <a:latin typeface="Open Sans"/>
              </a:rPr>
              <a:t> = U</a:t>
            </a:r>
            <a:r>
              <a:rPr lang="en-US" altLang="en-US" b="1" baseline="-30000" dirty="0">
                <a:solidFill>
                  <a:srgbClr val="0070C0"/>
                </a:solidFill>
                <a:latin typeface="Open Sans"/>
              </a:rPr>
              <a:t>b</a:t>
            </a:r>
            <a:r>
              <a:rPr lang="en-US" altLang="en-US" b="1" dirty="0">
                <a:solidFill>
                  <a:srgbClr val="0070C0"/>
                </a:solidFill>
                <a:latin typeface="Open Sans"/>
              </a:rPr>
              <a:t> = 3V </a:t>
            </a:r>
            <a:endParaRPr lang="en-US" altLang="en-US" b="1" dirty="0">
              <a:solidFill>
                <a:srgbClr val="0070C0"/>
              </a:solidFill>
            </a:endParaRPr>
          </a:p>
        </p:txBody>
      </p:sp>
      <p:sp>
        <p:nvSpPr>
          <p:cNvPr id="19" name="Rectangle 18"/>
          <p:cNvSpPr/>
          <p:nvPr/>
        </p:nvSpPr>
        <p:spPr>
          <a:xfrm>
            <a:off x="5219152" y="4803422"/>
            <a:ext cx="2514353" cy="369332"/>
          </a:xfrm>
          <a:prstGeom prst="rect">
            <a:avLst/>
          </a:prstGeom>
        </p:spPr>
        <p:txBody>
          <a:bodyPr wrap="square">
            <a:spAutoFit/>
          </a:bodyPr>
          <a:lstStyle/>
          <a:p>
            <a:pPr lvl="0" eaLnBrk="0" fontAlgn="base" hangingPunct="0">
              <a:spcBef>
                <a:spcPct val="0"/>
              </a:spcBef>
              <a:spcAft>
                <a:spcPct val="0"/>
              </a:spcAft>
            </a:pPr>
            <a:r>
              <a:rPr lang="en-US" altLang="en-US" b="1" dirty="0">
                <a:solidFill>
                  <a:srgbClr val="0070C0"/>
                </a:solidFill>
                <a:latin typeface="Open Sans"/>
              </a:rPr>
              <a:t>I</a:t>
            </a:r>
            <a:r>
              <a:rPr lang="en-US" altLang="en-US" b="1" baseline="-30000" dirty="0">
                <a:solidFill>
                  <a:srgbClr val="0070C0"/>
                </a:solidFill>
                <a:latin typeface="Open Sans"/>
              </a:rPr>
              <a:t>1</a:t>
            </a:r>
            <a:r>
              <a:rPr lang="en-US" altLang="en-US" b="1" dirty="0">
                <a:solidFill>
                  <a:srgbClr val="0070C0"/>
                </a:solidFill>
                <a:latin typeface="Open Sans"/>
              </a:rPr>
              <a:t> + I</a:t>
            </a:r>
            <a:r>
              <a:rPr lang="en-US" altLang="en-US" b="1" baseline="-30000" dirty="0">
                <a:solidFill>
                  <a:srgbClr val="0070C0"/>
                </a:solidFill>
                <a:latin typeface="Open Sans"/>
              </a:rPr>
              <a:t>b</a:t>
            </a:r>
            <a:r>
              <a:rPr lang="en-US" altLang="en-US" b="1" dirty="0">
                <a:solidFill>
                  <a:srgbClr val="0070C0"/>
                </a:solidFill>
                <a:latin typeface="Open Sans"/>
              </a:rPr>
              <a:t> = I</a:t>
            </a:r>
            <a:r>
              <a:rPr lang="en-US" altLang="en-US" b="1" baseline="-30000" dirty="0">
                <a:solidFill>
                  <a:srgbClr val="0070C0"/>
                </a:solidFill>
                <a:latin typeface="Open Sans"/>
              </a:rPr>
              <a:t>2</a:t>
            </a:r>
            <a:r>
              <a:rPr lang="en-US" altLang="en-US" b="1" dirty="0">
                <a:solidFill>
                  <a:srgbClr val="0070C0"/>
                </a:solidFill>
                <a:latin typeface="Open Sans"/>
              </a:rPr>
              <a:t> = </a:t>
            </a:r>
            <a:r>
              <a:rPr lang="en-US" altLang="en-US" b="1" dirty="0" smtClean="0">
                <a:solidFill>
                  <a:srgbClr val="0070C0"/>
                </a:solidFill>
                <a:latin typeface="Open Sans"/>
              </a:rPr>
              <a:t>I = 1A</a:t>
            </a:r>
            <a:endParaRPr lang="en-US" altLang="en-US" b="1" dirty="0">
              <a:solidFill>
                <a:srgbClr val="0070C0"/>
              </a:solidFill>
            </a:endParaRPr>
          </a:p>
        </p:txBody>
      </p:sp>
      <p:sp>
        <p:nvSpPr>
          <p:cNvPr id="20" name="Rectangle 19"/>
          <p:cNvSpPr/>
          <p:nvPr/>
        </p:nvSpPr>
        <p:spPr>
          <a:xfrm>
            <a:off x="7252856" y="4814366"/>
            <a:ext cx="3305713"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 I</a:t>
            </a:r>
            <a:r>
              <a:rPr lang="en-US" altLang="en-US" b="1" baseline="-30000" dirty="0">
                <a:solidFill>
                  <a:srgbClr val="0070C0"/>
                </a:solidFill>
                <a:latin typeface="Open Sans"/>
              </a:rPr>
              <a:t>b</a:t>
            </a:r>
            <a:r>
              <a:rPr lang="en-US" altLang="en-US" b="1" dirty="0">
                <a:solidFill>
                  <a:srgbClr val="0070C0"/>
                </a:solidFill>
                <a:latin typeface="Open Sans"/>
              </a:rPr>
              <a:t> = I</a:t>
            </a:r>
            <a:r>
              <a:rPr lang="en-US" altLang="en-US" b="1" baseline="-30000" dirty="0">
                <a:solidFill>
                  <a:srgbClr val="0070C0"/>
                </a:solidFill>
                <a:latin typeface="Open Sans"/>
              </a:rPr>
              <a:t>2</a:t>
            </a:r>
            <a:r>
              <a:rPr lang="en-US" altLang="en-US" b="1" dirty="0">
                <a:solidFill>
                  <a:srgbClr val="0070C0"/>
                </a:solidFill>
                <a:latin typeface="Open Sans"/>
              </a:rPr>
              <a:t> – I</a:t>
            </a:r>
            <a:r>
              <a:rPr lang="en-US" altLang="en-US" b="1" baseline="-30000" dirty="0">
                <a:solidFill>
                  <a:srgbClr val="0070C0"/>
                </a:solidFill>
                <a:latin typeface="Open Sans"/>
              </a:rPr>
              <a:t>1</a:t>
            </a:r>
            <a:r>
              <a:rPr lang="en-US" altLang="en-US" b="1" dirty="0">
                <a:solidFill>
                  <a:srgbClr val="0070C0"/>
                </a:solidFill>
                <a:latin typeface="Open Sans"/>
              </a:rPr>
              <a:t> = 1 – 0,4 = </a:t>
            </a:r>
            <a:r>
              <a:rPr lang="en-US" altLang="en-US" b="1" dirty="0" smtClean="0">
                <a:solidFill>
                  <a:srgbClr val="0070C0"/>
                </a:solidFill>
                <a:latin typeface="Open Sans"/>
              </a:rPr>
              <a:t>0,6(A)</a:t>
            </a:r>
            <a:endParaRPr lang="en-US" altLang="en-US" b="1" dirty="0">
              <a:solidFill>
                <a:srgbClr val="0070C0"/>
              </a:solidFill>
            </a:endParaRPr>
          </a:p>
        </p:txBody>
      </p:sp>
      <p:sp>
        <p:nvSpPr>
          <p:cNvPr id="21" name="Rectangle 20"/>
          <p:cNvSpPr/>
          <p:nvPr/>
        </p:nvSpPr>
        <p:spPr>
          <a:xfrm>
            <a:off x="2448358" y="5210256"/>
            <a:ext cx="4564070"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Điện trở của mỗi đèn và biến trở khi đó:</a:t>
            </a:r>
            <a:endParaRPr lang="en-US" altLang="en-US" b="1" dirty="0">
              <a:solidFill>
                <a:srgbClr val="0070C0"/>
              </a:solidFill>
            </a:endParaRPr>
          </a:p>
        </p:txBody>
      </p:sp>
      <mc:AlternateContent xmlns:mc="http://schemas.openxmlformats.org/markup-compatibility/2006" xmlns:a14="http://schemas.microsoft.com/office/drawing/2010/main">
        <mc:Choice Requires="a14">
          <p:sp>
            <p:nvSpPr>
              <p:cNvPr id="32" name="Rectangle 31"/>
              <p:cNvSpPr/>
              <p:nvPr/>
            </p:nvSpPr>
            <p:spPr>
              <a:xfrm>
                <a:off x="5178146" y="5506717"/>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smtClean="0">
                              <a:solidFill>
                                <a:srgbClr val="0070C0"/>
                              </a:solidFill>
                              <a:latin typeface="Cambria Math" panose="02040503050406030204" pitchFamily="18" charset="0"/>
                              <a:cs typeface="Times New Roman" panose="02020603050405020304" pitchFamily="18" charset="0"/>
                            </a:rPr>
                            <m:t>𝟐</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𝟐</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𝟐</m:t>
                              </m:r>
                            </m:sub>
                          </m:sSub>
                        </m:den>
                      </m:f>
                    </m:oMath>
                  </m:oMathPara>
                </a14:m>
                <a:endParaRPr lang="vi-VN" dirty="0"/>
              </a:p>
            </p:txBody>
          </p:sp>
        </mc:Choice>
        <mc:Fallback xmlns="">
          <p:sp>
            <p:nvSpPr>
              <p:cNvPr id="32" name="Rectangle 31"/>
              <p:cNvSpPr>
                <a:spLocks noRot="1" noChangeAspect="1" noMove="1" noResize="1" noEditPoints="1" noAdjustHandles="1" noChangeArrowheads="1" noChangeShapeType="1" noTextEdit="1"/>
              </p:cNvSpPr>
              <p:nvPr/>
            </p:nvSpPr>
            <p:spPr>
              <a:xfrm>
                <a:off x="5178146" y="5506717"/>
                <a:ext cx="1471510" cy="656205"/>
              </a:xfrm>
              <a:prstGeom prst="rect">
                <a:avLst/>
              </a:prstGeom>
              <a:blipFill>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3" name="Rectangle 32"/>
              <p:cNvSpPr/>
              <p:nvPr/>
            </p:nvSpPr>
            <p:spPr>
              <a:xfrm>
                <a:off x="6345836" y="5510698"/>
                <a:ext cx="67518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𝟔</m:t>
                          </m:r>
                        </m:num>
                        <m:den>
                          <m:r>
                            <a:rPr lang="en-US" b="1" i="1" smtClean="0">
                              <a:solidFill>
                                <a:srgbClr val="0070C0"/>
                              </a:solidFill>
                              <a:latin typeface="Cambria Math" panose="02040503050406030204" pitchFamily="18" charset="0"/>
                              <a:cs typeface="Times New Roman" panose="02020603050405020304" pitchFamily="18" charset="0"/>
                            </a:rPr>
                            <m:t>𝟏</m:t>
                          </m:r>
                        </m:den>
                      </m:f>
                    </m:oMath>
                  </m:oMathPara>
                </a14:m>
                <a:endParaRPr lang="vi-VN" dirty="0"/>
              </a:p>
            </p:txBody>
          </p:sp>
        </mc:Choice>
        <mc:Fallback xmlns="">
          <p:sp>
            <p:nvSpPr>
              <p:cNvPr id="33" name="Rectangle 32"/>
              <p:cNvSpPr>
                <a:spLocks noRot="1" noChangeAspect="1" noMove="1" noResize="1" noEditPoints="1" noAdjustHandles="1" noChangeArrowheads="1" noChangeShapeType="1" noTextEdit="1"/>
              </p:cNvSpPr>
              <p:nvPr/>
            </p:nvSpPr>
            <p:spPr>
              <a:xfrm>
                <a:off x="6345836" y="5510698"/>
                <a:ext cx="675185" cy="610936"/>
              </a:xfrm>
              <a:prstGeom prst="rect">
                <a:avLst/>
              </a:prstGeom>
              <a:blipFill>
                <a:blip r:embed="rId10"/>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4" name="Rectangle 33"/>
              <p:cNvSpPr/>
              <p:nvPr/>
            </p:nvSpPr>
            <p:spPr>
              <a:xfrm>
                <a:off x="7142281" y="5667487"/>
                <a:ext cx="901209"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m:t>
                    </m:r>
                    <m:r>
                      <a:rPr lang="en-US" b="0" i="0" smtClean="0">
                        <a:solidFill>
                          <a:srgbClr val="0070C0"/>
                        </a:solidFill>
                        <a:latin typeface="Cambria Math" panose="02040503050406030204" pitchFamily="18" charset="0"/>
                        <a:cs typeface="Times New Roman" panose="02020603050405020304" pitchFamily="18" charset="0"/>
                      </a:rPr>
                      <m:t>6</m:t>
                    </m:r>
                  </m:oMath>
                </a14:m>
                <a:r>
                  <a:rPr lang="en-US" dirty="0" smtClean="0">
                    <a:solidFill>
                      <a:srgbClr val="0070C0"/>
                    </a:solidFill>
                  </a:rPr>
                  <a:t>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34" name="Rectangle 33"/>
              <p:cNvSpPr>
                <a:spLocks noRot="1" noChangeAspect="1" noMove="1" noResize="1" noEditPoints="1" noAdjustHandles="1" noChangeArrowheads="1" noChangeShapeType="1" noTextEdit="1"/>
              </p:cNvSpPr>
              <p:nvPr/>
            </p:nvSpPr>
            <p:spPr>
              <a:xfrm>
                <a:off x="7142281" y="5667487"/>
                <a:ext cx="901209" cy="369332"/>
              </a:xfrm>
              <a:prstGeom prst="rect">
                <a:avLst/>
              </a:prstGeom>
              <a:blipFill>
                <a:blip r:embed="rId11"/>
                <a:stretch>
                  <a:fillRect t="-13333" r="-6122" b="-26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5" name="Rectangle 34"/>
              <p:cNvSpPr/>
              <p:nvPr/>
            </p:nvSpPr>
            <p:spPr>
              <a:xfrm>
                <a:off x="2253509" y="5549621"/>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a:solidFill>
                                <a:srgbClr val="0070C0"/>
                              </a:solidFill>
                              <a:latin typeface="Cambria Math" panose="02040503050406030204" pitchFamily="18" charset="0"/>
                              <a:cs typeface="Times New Roman" panose="02020603050405020304" pitchFamily="18" charset="0"/>
                            </a:rPr>
                            <m:t>𝟏</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𝟏</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a:solidFill>
                                    <a:srgbClr val="0070C0"/>
                                  </a:solidFill>
                                  <a:latin typeface="Cambria Math" panose="02040503050406030204" pitchFamily="18" charset="0"/>
                                  <a:cs typeface="Times New Roman" panose="02020603050405020304" pitchFamily="18" charset="0"/>
                                </a:rPr>
                                <m:t>𝟏</m:t>
                              </m:r>
                            </m:sub>
                          </m:sSub>
                        </m:den>
                      </m:f>
                    </m:oMath>
                  </m:oMathPara>
                </a14:m>
                <a:endParaRPr lang="vi-VN" dirty="0"/>
              </a:p>
            </p:txBody>
          </p:sp>
        </mc:Choice>
        <mc:Fallback xmlns="">
          <p:sp>
            <p:nvSpPr>
              <p:cNvPr id="35" name="Rectangle 34"/>
              <p:cNvSpPr>
                <a:spLocks noRot="1" noChangeAspect="1" noMove="1" noResize="1" noEditPoints="1" noAdjustHandles="1" noChangeArrowheads="1" noChangeShapeType="1" noTextEdit="1"/>
              </p:cNvSpPr>
              <p:nvPr/>
            </p:nvSpPr>
            <p:spPr>
              <a:xfrm>
                <a:off x="2253509" y="5549621"/>
                <a:ext cx="1471510" cy="656205"/>
              </a:xfrm>
              <a:prstGeom prst="rect">
                <a:avLst/>
              </a:prstGeom>
              <a:blipFill>
                <a:blip r:embed="rId1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6" name="Rectangle 35"/>
              <p:cNvSpPr/>
              <p:nvPr/>
            </p:nvSpPr>
            <p:spPr>
              <a:xfrm>
                <a:off x="3421199" y="5553602"/>
                <a:ext cx="899605" cy="6420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𝟑</m:t>
                          </m:r>
                        </m:num>
                        <m:den>
                          <m:r>
                            <a:rPr lang="en-US" b="1" i="1" smtClean="0">
                              <a:solidFill>
                                <a:srgbClr val="0070C0"/>
                              </a:solidFill>
                              <a:latin typeface="Cambria Math" panose="02040503050406030204" pitchFamily="18" charset="0"/>
                              <a:cs typeface="Times New Roman" panose="02020603050405020304" pitchFamily="18" charset="0"/>
                            </a:rPr>
                            <m:t>𝟎</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𝟒</m:t>
                          </m:r>
                        </m:den>
                      </m:f>
                    </m:oMath>
                  </m:oMathPara>
                </a14:m>
                <a:endParaRPr lang="vi-VN" dirty="0"/>
              </a:p>
            </p:txBody>
          </p:sp>
        </mc:Choice>
        <mc:Fallback xmlns="">
          <p:sp>
            <p:nvSpPr>
              <p:cNvPr id="36" name="Rectangle 35"/>
              <p:cNvSpPr>
                <a:spLocks noRot="1" noChangeAspect="1" noMove="1" noResize="1" noEditPoints="1" noAdjustHandles="1" noChangeArrowheads="1" noChangeShapeType="1" noTextEdit="1"/>
              </p:cNvSpPr>
              <p:nvPr/>
            </p:nvSpPr>
            <p:spPr>
              <a:xfrm>
                <a:off x="3421199" y="5553602"/>
                <a:ext cx="899605" cy="642035"/>
              </a:xfrm>
              <a:prstGeom prst="rect">
                <a:avLst/>
              </a:prstGeom>
              <a:blipFill>
                <a:blip r:embed="rId1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7" name="Rectangle 36"/>
              <p:cNvSpPr/>
              <p:nvPr/>
            </p:nvSpPr>
            <p:spPr>
              <a:xfrm>
                <a:off x="4217644" y="5710391"/>
                <a:ext cx="1048685"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7,5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37" name="Rectangle 36"/>
              <p:cNvSpPr>
                <a:spLocks noRot="1" noChangeAspect="1" noMove="1" noResize="1" noEditPoints="1" noAdjustHandles="1" noChangeArrowheads="1" noChangeShapeType="1" noTextEdit="1"/>
              </p:cNvSpPr>
              <p:nvPr/>
            </p:nvSpPr>
            <p:spPr>
              <a:xfrm>
                <a:off x="4217644" y="5710391"/>
                <a:ext cx="1048685" cy="369332"/>
              </a:xfrm>
              <a:prstGeom prst="rect">
                <a:avLst/>
              </a:prstGeom>
              <a:blipFill>
                <a:blip r:embed="rId14"/>
                <a:stretch>
                  <a:fillRect t="-13333" r="-4651" b="-26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9" name="Rectangle 38"/>
              <p:cNvSpPr/>
              <p:nvPr/>
            </p:nvSpPr>
            <p:spPr>
              <a:xfrm>
                <a:off x="7950105" y="5496528"/>
                <a:ext cx="1471510" cy="65620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𝑹</m:t>
                          </m:r>
                        </m:e>
                        <m:sub>
                          <m:r>
                            <a:rPr lang="en-US" b="1" i="1" smtClean="0">
                              <a:solidFill>
                                <a:srgbClr val="0070C0"/>
                              </a:solidFill>
                              <a:latin typeface="Cambria Math" panose="02040503050406030204" pitchFamily="18" charset="0"/>
                              <a:cs typeface="Times New Roman" panose="02020603050405020304" pitchFamily="18" charset="0"/>
                            </a:rPr>
                            <m:t>𝒃</m:t>
                          </m:r>
                        </m:sub>
                      </m:sSub>
                      <m:r>
                        <a:rPr lang="en-US" b="1" i="1">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𝑼</m:t>
                              </m:r>
                            </m:e>
                            <m:sub>
                              <m:r>
                                <a:rPr lang="en-US" b="1" i="1" smtClean="0">
                                  <a:solidFill>
                                    <a:srgbClr val="0070C0"/>
                                  </a:solidFill>
                                  <a:latin typeface="Cambria Math" panose="02040503050406030204" pitchFamily="18" charset="0"/>
                                  <a:cs typeface="Times New Roman" panose="02020603050405020304" pitchFamily="18" charset="0"/>
                                </a:rPr>
                                <m:t>𝒃</m:t>
                              </m:r>
                            </m:sub>
                          </m:sSub>
                        </m:num>
                        <m:den>
                          <m:sSub>
                            <m:sSubPr>
                              <m:ctrlPr>
                                <a:rPr lang="en-US" b="1" i="1">
                                  <a:solidFill>
                                    <a:srgbClr val="0070C0"/>
                                  </a:solidFill>
                                  <a:latin typeface="Cambria Math" panose="02040503050406030204" pitchFamily="18" charset="0"/>
                                  <a:cs typeface="Times New Roman" panose="02020603050405020304" pitchFamily="18" charset="0"/>
                                </a:rPr>
                              </m:ctrlPr>
                            </m:sSubPr>
                            <m:e>
                              <m:r>
                                <a:rPr lang="en-US" b="1" i="1" smtClean="0">
                                  <a:solidFill>
                                    <a:srgbClr val="0070C0"/>
                                  </a:solidFill>
                                  <a:latin typeface="Cambria Math" panose="02040503050406030204" pitchFamily="18" charset="0"/>
                                  <a:cs typeface="Times New Roman" panose="02020603050405020304" pitchFamily="18" charset="0"/>
                                </a:rPr>
                                <m:t>𝑰</m:t>
                              </m:r>
                            </m:e>
                            <m:sub>
                              <m:r>
                                <a:rPr lang="en-US" b="1" i="1" smtClean="0">
                                  <a:solidFill>
                                    <a:srgbClr val="0070C0"/>
                                  </a:solidFill>
                                  <a:latin typeface="Cambria Math" panose="02040503050406030204" pitchFamily="18" charset="0"/>
                                  <a:cs typeface="Times New Roman" panose="02020603050405020304" pitchFamily="18" charset="0"/>
                                </a:rPr>
                                <m:t>𝒃</m:t>
                              </m:r>
                            </m:sub>
                          </m:sSub>
                        </m:den>
                      </m:f>
                    </m:oMath>
                  </m:oMathPara>
                </a14:m>
                <a:endParaRPr lang="vi-VN" dirty="0"/>
              </a:p>
            </p:txBody>
          </p:sp>
        </mc:Choice>
        <mc:Fallback xmlns="">
          <p:sp>
            <p:nvSpPr>
              <p:cNvPr id="39" name="Rectangle 38"/>
              <p:cNvSpPr>
                <a:spLocks noRot="1" noChangeAspect="1" noMove="1" noResize="1" noEditPoints="1" noAdjustHandles="1" noChangeArrowheads="1" noChangeShapeType="1" noTextEdit="1"/>
              </p:cNvSpPr>
              <p:nvPr/>
            </p:nvSpPr>
            <p:spPr>
              <a:xfrm>
                <a:off x="7950105" y="5496528"/>
                <a:ext cx="1471510" cy="656205"/>
              </a:xfrm>
              <a:prstGeom prst="rect">
                <a:avLst/>
              </a:prstGeom>
              <a:blipFill>
                <a:blip r:embed="rId1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0" name="Rectangle 39"/>
              <p:cNvSpPr/>
              <p:nvPr/>
            </p:nvSpPr>
            <p:spPr>
              <a:xfrm>
                <a:off x="9117795" y="5500509"/>
                <a:ext cx="899605" cy="6420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f>
                        <m:fPr>
                          <m:ctrlPr>
                            <a:rPr lang="en-US" b="1" i="1">
                              <a:solidFill>
                                <a:srgbClr val="0070C0"/>
                              </a:solidFill>
                              <a:latin typeface="Cambria Math" panose="02040503050406030204" pitchFamily="18" charset="0"/>
                              <a:cs typeface="Times New Roman" panose="02020603050405020304" pitchFamily="18" charset="0"/>
                            </a:rPr>
                          </m:ctrlPr>
                        </m:fPr>
                        <m:num>
                          <m:r>
                            <a:rPr lang="en-US" b="1" i="1" smtClean="0">
                              <a:solidFill>
                                <a:srgbClr val="0070C0"/>
                              </a:solidFill>
                              <a:latin typeface="Cambria Math" panose="02040503050406030204" pitchFamily="18" charset="0"/>
                              <a:cs typeface="Times New Roman" panose="02020603050405020304" pitchFamily="18" charset="0"/>
                            </a:rPr>
                            <m:t>𝟑</m:t>
                          </m:r>
                        </m:num>
                        <m:den>
                          <m:r>
                            <a:rPr lang="en-US" b="1" i="1" smtClean="0">
                              <a:solidFill>
                                <a:srgbClr val="0070C0"/>
                              </a:solidFill>
                              <a:latin typeface="Cambria Math" panose="02040503050406030204" pitchFamily="18" charset="0"/>
                              <a:cs typeface="Times New Roman" panose="02020603050405020304" pitchFamily="18" charset="0"/>
                            </a:rPr>
                            <m:t>𝟎</m:t>
                          </m:r>
                          <m:r>
                            <a:rPr lang="en-US" b="1" i="1" smtClean="0">
                              <a:solidFill>
                                <a:srgbClr val="0070C0"/>
                              </a:solidFill>
                              <a:latin typeface="Cambria Math" panose="02040503050406030204" pitchFamily="18" charset="0"/>
                              <a:cs typeface="Times New Roman" panose="02020603050405020304" pitchFamily="18" charset="0"/>
                            </a:rPr>
                            <m:t>,</m:t>
                          </m:r>
                          <m:r>
                            <a:rPr lang="en-US" b="1" i="1" smtClean="0">
                              <a:solidFill>
                                <a:srgbClr val="0070C0"/>
                              </a:solidFill>
                              <a:latin typeface="Cambria Math" panose="02040503050406030204" pitchFamily="18" charset="0"/>
                              <a:cs typeface="Times New Roman" panose="02020603050405020304" pitchFamily="18" charset="0"/>
                            </a:rPr>
                            <m:t>𝟔</m:t>
                          </m:r>
                        </m:den>
                      </m:f>
                    </m:oMath>
                  </m:oMathPara>
                </a14:m>
                <a:endParaRPr lang="vi-VN" dirty="0"/>
              </a:p>
            </p:txBody>
          </p:sp>
        </mc:Choice>
        <mc:Fallback xmlns="">
          <p:sp>
            <p:nvSpPr>
              <p:cNvPr id="40" name="Rectangle 39"/>
              <p:cNvSpPr>
                <a:spLocks noRot="1" noChangeAspect="1" noMove="1" noResize="1" noEditPoints="1" noAdjustHandles="1" noChangeArrowheads="1" noChangeShapeType="1" noTextEdit="1"/>
              </p:cNvSpPr>
              <p:nvPr/>
            </p:nvSpPr>
            <p:spPr>
              <a:xfrm>
                <a:off x="9117795" y="5500509"/>
                <a:ext cx="899605" cy="642035"/>
              </a:xfrm>
              <a:prstGeom prst="rect">
                <a:avLst/>
              </a:prstGeom>
              <a:blipFill>
                <a:blip r:embed="rId1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41" name="Rectangle 40"/>
              <p:cNvSpPr/>
              <p:nvPr/>
            </p:nvSpPr>
            <p:spPr>
              <a:xfrm>
                <a:off x="9914240" y="5657298"/>
                <a:ext cx="877163" cy="369332"/>
              </a:xfrm>
              <a:prstGeom prst="rect">
                <a:avLst/>
              </a:prstGeom>
            </p:spPr>
            <p:txBody>
              <a:bodyPr wrap="none">
                <a:spAutoFit/>
              </a:bodyPr>
              <a:lstStyle/>
              <a:p>
                <a14:m>
                  <m:oMath xmlns:m="http://schemas.openxmlformats.org/officeDocument/2006/math">
                    <m:r>
                      <a:rPr lang="en-US" b="1" i="1" smtClean="0">
                        <a:solidFill>
                          <a:srgbClr val="0070C0"/>
                        </a:solidFill>
                        <a:latin typeface="Cambria Math" panose="02040503050406030204" pitchFamily="18" charset="0"/>
                        <a:cs typeface="Times New Roman" panose="02020603050405020304" pitchFamily="18" charset="0"/>
                      </a:rPr>
                      <m:t>= </m:t>
                    </m:r>
                  </m:oMath>
                </a14:m>
                <a:r>
                  <a:rPr lang="en-US" dirty="0" smtClean="0">
                    <a:solidFill>
                      <a:srgbClr val="0070C0"/>
                    </a:solidFill>
                  </a:rPr>
                  <a:t>5 (</a:t>
                </a:r>
                <a:r>
                  <a:rPr lang="el-GR" dirty="0" smtClean="0">
                    <a:solidFill>
                      <a:srgbClr val="0070C0"/>
                    </a:solidFill>
                    <a:latin typeface="Cambria Math" panose="02040503050406030204" pitchFamily="18" charset="0"/>
                    <a:ea typeface="Cambria Math" panose="02040503050406030204" pitchFamily="18" charset="0"/>
                  </a:rPr>
                  <a:t>Ω</a:t>
                </a:r>
                <a:r>
                  <a:rPr lang="en-US" dirty="0" smtClean="0">
                    <a:solidFill>
                      <a:srgbClr val="0070C0"/>
                    </a:solidFill>
                  </a:rPr>
                  <a:t>)</a:t>
                </a:r>
                <a:endParaRPr lang="vi-VN" dirty="0">
                  <a:solidFill>
                    <a:srgbClr val="0070C0"/>
                  </a:solidFill>
                </a:endParaRPr>
              </a:p>
            </p:txBody>
          </p:sp>
        </mc:Choice>
        <mc:Fallback xmlns="">
          <p:sp>
            <p:nvSpPr>
              <p:cNvPr id="41" name="Rectangle 40"/>
              <p:cNvSpPr>
                <a:spLocks noRot="1" noChangeAspect="1" noMove="1" noResize="1" noEditPoints="1" noAdjustHandles="1" noChangeArrowheads="1" noChangeShapeType="1" noTextEdit="1"/>
              </p:cNvSpPr>
              <p:nvPr/>
            </p:nvSpPr>
            <p:spPr>
              <a:xfrm>
                <a:off x="9914240" y="5657298"/>
                <a:ext cx="877163" cy="369332"/>
              </a:xfrm>
              <a:prstGeom prst="rect">
                <a:avLst/>
              </a:prstGeom>
              <a:blipFill>
                <a:blip r:embed="rId17"/>
                <a:stretch>
                  <a:fillRect t="-11475" r="-6250" b="-24590"/>
                </a:stretch>
              </a:blipFill>
            </p:spPr>
            <p:txBody>
              <a:bodyPr/>
              <a:lstStyle/>
              <a:p>
                <a:r>
                  <a:rPr lang="vi-VN">
                    <a:noFill/>
                  </a:rPr>
                  <a:t> </a:t>
                </a:r>
              </a:p>
            </p:txBody>
          </p:sp>
        </mc:Fallback>
      </mc:AlternateContent>
      <p:sp>
        <p:nvSpPr>
          <p:cNvPr id="22" name="Rectangle 21"/>
          <p:cNvSpPr/>
          <p:nvPr/>
        </p:nvSpPr>
        <p:spPr>
          <a:xfrm>
            <a:off x="6077040" y="6260195"/>
            <a:ext cx="1308371" cy="369332"/>
          </a:xfrm>
          <a:prstGeom prst="rect">
            <a:avLst/>
          </a:prstGeom>
        </p:spPr>
        <p:txBody>
          <a:bodyPr wrap="none">
            <a:spAutoFit/>
          </a:bodyPr>
          <a:lstStyle/>
          <a:p>
            <a:pPr lvl="0" eaLnBrk="0" fontAlgn="base" hangingPunct="0">
              <a:spcBef>
                <a:spcPct val="0"/>
              </a:spcBef>
              <a:spcAft>
                <a:spcPct val="0"/>
              </a:spcAft>
            </a:pPr>
            <a:r>
              <a:rPr lang="en-US" altLang="en-US" b="1" dirty="0">
                <a:solidFill>
                  <a:srgbClr val="0070C0"/>
                </a:solidFill>
                <a:latin typeface="Open Sans"/>
              </a:rPr>
              <a:t>P</a:t>
            </a:r>
            <a:r>
              <a:rPr lang="en-US" altLang="en-US" b="1" baseline="-30000" dirty="0">
                <a:solidFill>
                  <a:srgbClr val="0070C0"/>
                </a:solidFill>
                <a:latin typeface="Open Sans"/>
              </a:rPr>
              <a:t>b</a:t>
            </a:r>
            <a:r>
              <a:rPr lang="en-US" altLang="en-US" b="1" dirty="0">
                <a:solidFill>
                  <a:srgbClr val="0070C0"/>
                </a:solidFill>
                <a:latin typeface="Open Sans"/>
              </a:rPr>
              <a:t> = U</a:t>
            </a:r>
            <a:r>
              <a:rPr lang="en-US" altLang="en-US" b="1" baseline="-30000" dirty="0">
                <a:solidFill>
                  <a:srgbClr val="0070C0"/>
                </a:solidFill>
                <a:latin typeface="Open Sans"/>
              </a:rPr>
              <a:t>b</a:t>
            </a:r>
            <a:r>
              <a:rPr lang="en-US" altLang="en-US" b="1" dirty="0">
                <a:solidFill>
                  <a:srgbClr val="0070C0"/>
                </a:solidFill>
                <a:latin typeface="Open Sans"/>
              </a:rPr>
              <a:t> .I</a:t>
            </a:r>
            <a:r>
              <a:rPr lang="en-US" altLang="en-US" b="1" baseline="-30000" dirty="0">
                <a:solidFill>
                  <a:srgbClr val="0070C0"/>
                </a:solidFill>
                <a:latin typeface="Open Sans"/>
              </a:rPr>
              <a:t>b</a:t>
            </a:r>
            <a:r>
              <a:rPr lang="en-US" altLang="en-US" b="1" dirty="0">
                <a:solidFill>
                  <a:srgbClr val="0070C0"/>
                </a:solidFill>
                <a:latin typeface="Open Sans"/>
              </a:rPr>
              <a:t> </a:t>
            </a:r>
            <a:endParaRPr lang="en-US" altLang="en-US" b="1" dirty="0">
              <a:solidFill>
                <a:srgbClr val="0070C0"/>
              </a:solidFill>
            </a:endParaRPr>
          </a:p>
        </p:txBody>
      </p:sp>
      <p:sp>
        <p:nvSpPr>
          <p:cNvPr id="23" name="Rectangle 22"/>
          <p:cNvSpPr/>
          <p:nvPr/>
        </p:nvSpPr>
        <p:spPr>
          <a:xfrm>
            <a:off x="8110361" y="6256738"/>
            <a:ext cx="1075936" cy="369332"/>
          </a:xfrm>
          <a:prstGeom prst="rect">
            <a:avLst/>
          </a:prstGeom>
        </p:spPr>
        <p:txBody>
          <a:bodyPr wrap="none">
            <a:spAutoFit/>
          </a:bodyPr>
          <a:lstStyle/>
          <a:p>
            <a:pPr lvl="0"/>
            <a:r>
              <a:rPr lang="en-US" altLang="en-US" b="1" dirty="0" smtClean="0">
                <a:solidFill>
                  <a:srgbClr val="0070C0"/>
                </a:solidFill>
                <a:latin typeface="Open Sans"/>
              </a:rPr>
              <a:t>= 1,8(W)</a:t>
            </a:r>
            <a:endParaRPr lang="en-US" altLang="en-US" b="1" dirty="0">
              <a:solidFill>
                <a:srgbClr val="0070C0"/>
              </a:solidFill>
            </a:endParaRPr>
          </a:p>
        </p:txBody>
      </p:sp>
      <p:sp>
        <p:nvSpPr>
          <p:cNvPr id="27" name="Rectangle 26"/>
          <p:cNvSpPr/>
          <p:nvPr/>
        </p:nvSpPr>
        <p:spPr>
          <a:xfrm>
            <a:off x="7221104" y="6256738"/>
            <a:ext cx="960519" cy="369332"/>
          </a:xfrm>
          <a:prstGeom prst="rect">
            <a:avLst/>
          </a:prstGeom>
        </p:spPr>
        <p:txBody>
          <a:bodyPr wrap="none">
            <a:spAutoFit/>
          </a:bodyPr>
          <a:lstStyle/>
          <a:p>
            <a:r>
              <a:rPr lang="en-US" altLang="en-US" b="1" dirty="0">
                <a:solidFill>
                  <a:srgbClr val="0070C0"/>
                </a:solidFill>
                <a:latin typeface="Open Sans"/>
              </a:rPr>
              <a:t>= 3.0,6 </a:t>
            </a:r>
            <a:endParaRPr lang="vi-VN" b="1" dirty="0">
              <a:solidFill>
                <a:srgbClr val="0070C0"/>
              </a:solidFill>
            </a:endParaRPr>
          </a:p>
        </p:txBody>
      </p:sp>
    </p:spTree>
    <p:extLst>
      <p:ext uri="{BB962C8B-B14F-4D97-AF65-F5344CB8AC3E}">
        <p14:creationId xmlns:p14="http://schemas.microsoft.com/office/powerpoint/2010/main" val="26447259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arn(inVertic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barn(inVertical)">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barn(inVertical)">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barn(inVertical)">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arn(inVertical)">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barn(inVertical)">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9"/>
                                        </p:tgtEl>
                                        <p:attrNameLst>
                                          <p:attrName>style.visibility</p:attrName>
                                        </p:attrNameLst>
                                      </p:cBhvr>
                                      <p:to>
                                        <p:strVal val="visible"/>
                                      </p:to>
                                    </p:set>
                                    <p:animEffect transition="in" filter="barn(inVertical)">
                                      <p:cBhvr>
                                        <p:cTn id="82" dur="500"/>
                                        <p:tgtEl>
                                          <p:spTgt spid="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arn(inVertic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barn(inVertical)">
                                      <p:cBhvr>
                                        <p:cTn id="92" dur="500"/>
                                        <p:tgtEl>
                                          <p:spTgt spid="25"/>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barn(inVertical)">
                                      <p:cBhvr>
                                        <p:cTn id="97" dur="500"/>
                                        <p:tgtEl>
                                          <p:spTgt spid="26"/>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barn(inVertical)">
                                      <p:cBhvr>
                                        <p:cTn id="102" dur="500"/>
                                        <p:tgtEl>
                                          <p:spTgt spid="11"/>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barn(inVertical)">
                                      <p:cBhvr>
                                        <p:cTn id="107" dur="500"/>
                                        <p:tgtEl>
                                          <p:spTgt spid="12"/>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barn(inVertical)">
                                      <p:cBhvr>
                                        <p:cTn id="112" dur="500"/>
                                        <p:tgtEl>
                                          <p:spTgt spid="13"/>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5"/>
                                        </p:tgtEl>
                                        <p:attrNameLst>
                                          <p:attrName>style.visibility</p:attrName>
                                        </p:attrNameLst>
                                      </p:cBhvr>
                                      <p:to>
                                        <p:strVal val="visible"/>
                                      </p:to>
                                    </p:set>
                                    <p:animEffect transition="in" filter="barn(inVertical)">
                                      <p:cBhvr>
                                        <p:cTn id="117" dur="500"/>
                                        <p:tgtEl>
                                          <p:spTgt spid="5"/>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17"/>
                                        </p:tgtEl>
                                        <p:attrNameLst>
                                          <p:attrName>style.visibility</p:attrName>
                                        </p:attrNameLst>
                                      </p:cBhvr>
                                      <p:to>
                                        <p:strVal val="visible"/>
                                      </p:to>
                                    </p:set>
                                    <p:animEffect transition="in" filter="barn(inVertical)">
                                      <p:cBhvr>
                                        <p:cTn id="122" dur="500"/>
                                        <p:tgtEl>
                                          <p:spTgt spid="17"/>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18"/>
                                        </p:tgtEl>
                                        <p:attrNameLst>
                                          <p:attrName>style.visibility</p:attrName>
                                        </p:attrNameLst>
                                      </p:cBhvr>
                                      <p:to>
                                        <p:strVal val="visible"/>
                                      </p:to>
                                    </p:set>
                                    <p:animEffect transition="in" filter="barn(inVertical)">
                                      <p:cBhvr>
                                        <p:cTn id="127" dur="500"/>
                                        <p:tgtEl>
                                          <p:spTgt spid="18"/>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19"/>
                                        </p:tgtEl>
                                        <p:attrNameLst>
                                          <p:attrName>style.visibility</p:attrName>
                                        </p:attrNameLst>
                                      </p:cBhvr>
                                      <p:to>
                                        <p:strVal val="visible"/>
                                      </p:to>
                                    </p:set>
                                    <p:animEffect transition="in" filter="barn(inVertical)">
                                      <p:cBhvr>
                                        <p:cTn id="132" dur="500"/>
                                        <p:tgtEl>
                                          <p:spTgt spid="19"/>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0"/>
                                        </p:tgtEl>
                                        <p:attrNameLst>
                                          <p:attrName>style.visibility</p:attrName>
                                        </p:attrNameLst>
                                      </p:cBhvr>
                                      <p:to>
                                        <p:strVal val="visible"/>
                                      </p:to>
                                    </p:set>
                                    <p:animEffect transition="in" filter="barn(inVertical)">
                                      <p:cBhvr>
                                        <p:cTn id="137" dur="500"/>
                                        <p:tgtEl>
                                          <p:spTgt spid="20"/>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1"/>
                                        </p:tgtEl>
                                        <p:attrNameLst>
                                          <p:attrName>style.visibility</p:attrName>
                                        </p:attrNameLst>
                                      </p:cBhvr>
                                      <p:to>
                                        <p:strVal val="visible"/>
                                      </p:to>
                                    </p:set>
                                    <p:animEffect transition="in" filter="barn(inVertical)">
                                      <p:cBhvr>
                                        <p:cTn id="142" dur="500"/>
                                        <p:tgtEl>
                                          <p:spTgt spid="21"/>
                                        </p:tgtEl>
                                      </p:cBhvr>
                                    </p:animEffect>
                                  </p:childTnLst>
                                </p:cTn>
                              </p:par>
                            </p:childTnLst>
                          </p:cTn>
                        </p:par>
                      </p:childTnLst>
                    </p:cTn>
                  </p:par>
                  <p:par>
                    <p:cTn id="143" fill="hold">
                      <p:stCondLst>
                        <p:cond delay="indefinite"/>
                      </p:stCondLst>
                      <p:childTnLst>
                        <p:par>
                          <p:cTn id="144" fill="hold">
                            <p:stCondLst>
                              <p:cond delay="0"/>
                            </p:stCondLst>
                            <p:childTnLst>
                              <p:par>
                                <p:cTn id="145" presetID="16" presetClass="entr" presetSubtype="21" fill="hold" grpId="0" nodeType="clickEffect">
                                  <p:stCondLst>
                                    <p:cond delay="0"/>
                                  </p:stCondLst>
                                  <p:childTnLst>
                                    <p:set>
                                      <p:cBhvr>
                                        <p:cTn id="146" dur="1" fill="hold">
                                          <p:stCondLst>
                                            <p:cond delay="0"/>
                                          </p:stCondLst>
                                        </p:cTn>
                                        <p:tgtEl>
                                          <p:spTgt spid="35"/>
                                        </p:tgtEl>
                                        <p:attrNameLst>
                                          <p:attrName>style.visibility</p:attrName>
                                        </p:attrNameLst>
                                      </p:cBhvr>
                                      <p:to>
                                        <p:strVal val="visible"/>
                                      </p:to>
                                    </p:set>
                                    <p:animEffect transition="in" filter="barn(inVertical)">
                                      <p:cBhvr>
                                        <p:cTn id="147" dur="500"/>
                                        <p:tgtEl>
                                          <p:spTgt spid="35"/>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21" fill="hold" grpId="0" nodeType="clickEffect">
                                  <p:stCondLst>
                                    <p:cond delay="0"/>
                                  </p:stCondLst>
                                  <p:childTnLst>
                                    <p:set>
                                      <p:cBhvr>
                                        <p:cTn id="151" dur="1" fill="hold">
                                          <p:stCondLst>
                                            <p:cond delay="0"/>
                                          </p:stCondLst>
                                        </p:cTn>
                                        <p:tgtEl>
                                          <p:spTgt spid="36"/>
                                        </p:tgtEl>
                                        <p:attrNameLst>
                                          <p:attrName>style.visibility</p:attrName>
                                        </p:attrNameLst>
                                      </p:cBhvr>
                                      <p:to>
                                        <p:strVal val="visible"/>
                                      </p:to>
                                    </p:set>
                                    <p:animEffect transition="in" filter="barn(inVertical)">
                                      <p:cBhvr>
                                        <p:cTn id="152" dur="500"/>
                                        <p:tgtEl>
                                          <p:spTgt spid="36"/>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21" fill="hold" grpId="0" nodeType="clickEffect">
                                  <p:stCondLst>
                                    <p:cond delay="0"/>
                                  </p:stCondLst>
                                  <p:childTnLst>
                                    <p:set>
                                      <p:cBhvr>
                                        <p:cTn id="156" dur="1" fill="hold">
                                          <p:stCondLst>
                                            <p:cond delay="0"/>
                                          </p:stCondLst>
                                        </p:cTn>
                                        <p:tgtEl>
                                          <p:spTgt spid="37"/>
                                        </p:tgtEl>
                                        <p:attrNameLst>
                                          <p:attrName>style.visibility</p:attrName>
                                        </p:attrNameLst>
                                      </p:cBhvr>
                                      <p:to>
                                        <p:strVal val="visible"/>
                                      </p:to>
                                    </p:set>
                                    <p:animEffect transition="in" filter="barn(inVertical)">
                                      <p:cBhvr>
                                        <p:cTn id="157" dur="500"/>
                                        <p:tgtEl>
                                          <p:spTgt spid="37"/>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21" fill="hold" grpId="0" nodeType="clickEffect">
                                  <p:stCondLst>
                                    <p:cond delay="0"/>
                                  </p:stCondLst>
                                  <p:childTnLst>
                                    <p:set>
                                      <p:cBhvr>
                                        <p:cTn id="161" dur="1" fill="hold">
                                          <p:stCondLst>
                                            <p:cond delay="0"/>
                                          </p:stCondLst>
                                        </p:cTn>
                                        <p:tgtEl>
                                          <p:spTgt spid="32"/>
                                        </p:tgtEl>
                                        <p:attrNameLst>
                                          <p:attrName>style.visibility</p:attrName>
                                        </p:attrNameLst>
                                      </p:cBhvr>
                                      <p:to>
                                        <p:strVal val="visible"/>
                                      </p:to>
                                    </p:set>
                                    <p:animEffect transition="in" filter="barn(inVertical)">
                                      <p:cBhvr>
                                        <p:cTn id="162" dur="500"/>
                                        <p:tgtEl>
                                          <p:spTgt spid="32"/>
                                        </p:tgtEl>
                                      </p:cBhvr>
                                    </p:animEffect>
                                  </p:childTnLst>
                                </p:cTn>
                              </p:par>
                            </p:childTnLst>
                          </p:cTn>
                        </p:par>
                      </p:childTnLst>
                    </p:cTn>
                  </p:par>
                  <p:par>
                    <p:cTn id="163" fill="hold">
                      <p:stCondLst>
                        <p:cond delay="indefinite"/>
                      </p:stCondLst>
                      <p:childTnLst>
                        <p:par>
                          <p:cTn id="164" fill="hold">
                            <p:stCondLst>
                              <p:cond delay="0"/>
                            </p:stCondLst>
                            <p:childTnLst>
                              <p:par>
                                <p:cTn id="165" presetID="16" presetClass="entr" presetSubtype="21" fill="hold" grpId="0" nodeType="clickEffect">
                                  <p:stCondLst>
                                    <p:cond delay="0"/>
                                  </p:stCondLst>
                                  <p:childTnLst>
                                    <p:set>
                                      <p:cBhvr>
                                        <p:cTn id="166" dur="1" fill="hold">
                                          <p:stCondLst>
                                            <p:cond delay="0"/>
                                          </p:stCondLst>
                                        </p:cTn>
                                        <p:tgtEl>
                                          <p:spTgt spid="33"/>
                                        </p:tgtEl>
                                        <p:attrNameLst>
                                          <p:attrName>style.visibility</p:attrName>
                                        </p:attrNameLst>
                                      </p:cBhvr>
                                      <p:to>
                                        <p:strVal val="visible"/>
                                      </p:to>
                                    </p:set>
                                    <p:animEffect transition="in" filter="barn(inVertical)">
                                      <p:cBhvr>
                                        <p:cTn id="167" dur="500"/>
                                        <p:tgtEl>
                                          <p:spTgt spid="33"/>
                                        </p:tgtEl>
                                      </p:cBhvr>
                                    </p:animEffect>
                                  </p:childTnLst>
                                </p:cTn>
                              </p:par>
                            </p:childTnLst>
                          </p:cTn>
                        </p:par>
                      </p:childTnLst>
                    </p:cTn>
                  </p:par>
                  <p:par>
                    <p:cTn id="168" fill="hold">
                      <p:stCondLst>
                        <p:cond delay="indefinite"/>
                      </p:stCondLst>
                      <p:childTnLst>
                        <p:par>
                          <p:cTn id="169" fill="hold">
                            <p:stCondLst>
                              <p:cond delay="0"/>
                            </p:stCondLst>
                            <p:childTnLst>
                              <p:par>
                                <p:cTn id="170" presetID="16" presetClass="entr" presetSubtype="21" fill="hold" grpId="0" nodeType="clickEffect">
                                  <p:stCondLst>
                                    <p:cond delay="0"/>
                                  </p:stCondLst>
                                  <p:childTnLst>
                                    <p:set>
                                      <p:cBhvr>
                                        <p:cTn id="171" dur="1" fill="hold">
                                          <p:stCondLst>
                                            <p:cond delay="0"/>
                                          </p:stCondLst>
                                        </p:cTn>
                                        <p:tgtEl>
                                          <p:spTgt spid="34"/>
                                        </p:tgtEl>
                                        <p:attrNameLst>
                                          <p:attrName>style.visibility</p:attrName>
                                        </p:attrNameLst>
                                      </p:cBhvr>
                                      <p:to>
                                        <p:strVal val="visible"/>
                                      </p:to>
                                    </p:set>
                                    <p:animEffect transition="in" filter="barn(inVertical)">
                                      <p:cBhvr>
                                        <p:cTn id="172" dur="500"/>
                                        <p:tgtEl>
                                          <p:spTgt spid="34"/>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ntr" presetSubtype="21" fill="hold" grpId="0" nodeType="clickEffect">
                                  <p:stCondLst>
                                    <p:cond delay="0"/>
                                  </p:stCondLst>
                                  <p:childTnLst>
                                    <p:set>
                                      <p:cBhvr>
                                        <p:cTn id="176" dur="1" fill="hold">
                                          <p:stCondLst>
                                            <p:cond delay="0"/>
                                          </p:stCondLst>
                                        </p:cTn>
                                        <p:tgtEl>
                                          <p:spTgt spid="39"/>
                                        </p:tgtEl>
                                        <p:attrNameLst>
                                          <p:attrName>style.visibility</p:attrName>
                                        </p:attrNameLst>
                                      </p:cBhvr>
                                      <p:to>
                                        <p:strVal val="visible"/>
                                      </p:to>
                                    </p:set>
                                    <p:animEffect transition="in" filter="barn(inVertical)">
                                      <p:cBhvr>
                                        <p:cTn id="177" dur="500"/>
                                        <p:tgtEl>
                                          <p:spTgt spid="39"/>
                                        </p:tgtEl>
                                      </p:cBhvr>
                                    </p:animEffec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grpId="0" nodeType="clickEffect">
                                  <p:stCondLst>
                                    <p:cond delay="0"/>
                                  </p:stCondLst>
                                  <p:childTnLst>
                                    <p:set>
                                      <p:cBhvr>
                                        <p:cTn id="181" dur="1" fill="hold">
                                          <p:stCondLst>
                                            <p:cond delay="0"/>
                                          </p:stCondLst>
                                        </p:cTn>
                                        <p:tgtEl>
                                          <p:spTgt spid="40"/>
                                        </p:tgtEl>
                                        <p:attrNameLst>
                                          <p:attrName>style.visibility</p:attrName>
                                        </p:attrNameLst>
                                      </p:cBhvr>
                                      <p:to>
                                        <p:strVal val="visible"/>
                                      </p:to>
                                    </p:set>
                                    <p:animEffect transition="in" filter="barn(inVertical)">
                                      <p:cBhvr>
                                        <p:cTn id="182" dur="500"/>
                                        <p:tgtEl>
                                          <p:spTgt spid="40"/>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41"/>
                                        </p:tgtEl>
                                        <p:attrNameLst>
                                          <p:attrName>style.visibility</p:attrName>
                                        </p:attrNameLst>
                                      </p:cBhvr>
                                      <p:to>
                                        <p:strVal val="visible"/>
                                      </p:to>
                                    </p:set>
                                    <p:animEffect transition="in" filter="barn(inVertical)">
                                      <p:cBhvr>
                                        <p:cTn id="187" dur="500"/>
                                        <p:tgtEl>
                                          <p:spTgt spid="41"/>
                                        </p:tgtEl>
                                      </p:cBhvr>
                                    </p:animEffect>
                                  </p:childTnLst>
                                </p:cTn>
                              </p:par>
                            </p:childTnLst>
                          </p:cTn>
                        </p:par>
                      </p:childTnLst>
                    </p:cTn>
                  </p:par>
                  <p:par>
                    <p:cTn id="188" fill="hold">
                      <p:stCondLst>
                        <p:cond delay="indefinite"/>
                      </p:stCondLst>
                      <p:childTnLst>
                        <p:par>
                          <p:cTn id="189" fill="hold">
                            <p:stCondLst>
                              <p:cond delay="0"/>
                            </p:stCondLst>
                            <p:childTnLst>
                              <p:par>
                                <p:cTn id="190" presetID="16" presetClass="entr" presetSubtype="21" fill="hold" grpId="0" nodeType="clickEffect">
                                  <p:stCondLst>
                                    <p:cond delay="0"/>
                                  </p:stCondLst>
                                  <p:childTnLst>
                                    <p:set>
                                      <p:cBhvr>
                                        <p:cTn id="191" dur="1" fill="hold">
                                          <p:stCondLst>
                                            <p:cond delay="0"/>
                                          </p:stCondLst>
                                        </p:cTn>
                                        <p:tgtEl>
                                          <p:spTgt spid="6"/>
                                        </p:tgtEl>
                                        <p:attrNameLst>
                                          <p:attrName>style.visibility</p:attrName>
                                        </p:attrNameLst>
                                      </p:cBhvr>
                                      <p:to>
                                        <p:strVal val="visible"/>
                                      </p:to>
                                    </p:set>
                                    <p:animEffect transition="in" filter="barn(inVertical)">
                                      <p:cBhvr>
                                        <p:cTn id="192" dur="500"/>
                                        <p:tgtEl>
                                          <p:spTgt spid="6"/>
                                        </p:tgtEl>
                                      </p:cBhvr>
                                    </p:animEffect>
                                  </p:childTnLst>
                                </p:cTn>
                              </p:par>
                            </p:childTnLst>
                          </p:cTn>
                        </p:par>
                      </p:childTnLst>
                    </p:cTn>
                  </p:par>
                  <p:par>
                    <p:cTn id="193" fill="hold">
                      <p:stCondLst>
                        <p:cond delay="indefinite"/>
                      </p:stCondLst>
                      <p:childTnLst>
                        <p:par>
                          <p:cTn id="194" fill="hold">
                            <p:stCondLst>
                              <p:cond delay="0"/>
                            </p:stCondLst>
                            <p:childTnLst>
                              <p:par>
                                <p:cTn id="195" presetID="16" presetClass="entr" presetSubtype="21" fill="hold" grpId="0" nodeType="clickEffect">
                                  <p:stCondLst>
                                    <p:cond delay="0"/>
                                  </p:stCondLst>
                                  <p:childTnLst>
                                    <p:set>
                                      <p:cBhvr>
                                        <p:cTn id="196" dur="1" fill="hold">
                                          <p:stCondLst>
                                            <p:cond delay="0"/>
                                          </p:stCondLst>
                                        </p:cTn>
                                        <p:tgtEl>
                                          <p:spTgt spid="22"/>
                                        </p:tgtEl>
                                        <p:attrNameLst>
                                          <p:attrName>style.visibility</p:attrName>
                                        </p:attrNameLst>
                                      </p:cBhvr>
                                      <p:to>
                                        <p:strVal val="visible"/>
                                      </p:to>
                                    </p:set>
                                    <p:animEffect transition="in" filter="barn(inVertical)">
                                      <p:cBhvr>
                                        <p:cTn id="197" dur="500"/>
                                        <p:tgtEl>
                                          <p:spTgt spid="22"/>
                                        </p:tgtEl>
                                      </p:cBhvr>
                                    </p:animEffect>
                                  </p:childTnLst>
                                </p:cTn>
                              </p:par>
                            </p:childTnLst>
                          </p:cTn>
                        </p:par>
                      </p:childTnLst>
                    </p:cTn>
                  </p:par>
                  <p:par>
                    <p:cTn id="198" fill="hold">
                      <p:stCondLst>
                        <p:cond delay="indefinite"/>
                      </p:stCondLst>
                      <p:childTnLst>
                        <p:par>
                          <p:cTn id="199" fill="hold">
                            <p:stCondLst>
                              <p:cond delay="0"/>
                            </p:stCondLst>
                            <p:childTnLst>
                              <p:par>
                                <p:cTn id="200" presetID="16" presetClass="entr" presetSubtype="21" fill="hold" grpId="0" nodeType="clickEffect">
                                  <p:stCondLst>
                                    <p:cond delay="0"/>
                                  </p:stCondLst>
                                  <p:childTnLst>
                                    <p:set>
                                      <p:cBhvr>
                                        <p:cTn id="201" dur="1" fill="hold">
                                          <p:stCondLst>
                                            <p:cond delay="0"/>
                                          </p:stCondLst>
                                        </p:cTn>
                                        <p:tgtEl>
                                          <p:spTgt spid="27"/>
                                        </p:tgtEl>
                                        <p:attrNameLst>
                                          <p:attrName>style.visibility</p:attrName>
                                        </p:attrNameLst>
                                      </p:cBhvr>
                                      <p:to>
                                        <p:strVal val="visible"/>
                                      </p:to>
                                    </p:set>
                                    <p:animEffect transition="in" filter="barn(inVertical)">
                                      <p:cBhvr>
                                        <p:cTn id="202" dur="500"/>
                                        <p:tgtEl>
                                          <p:spTgt spid="27"/>
                                        </p:tgtEl>
                                      </p:cBhvr>
                                    </p:animEffect>
                                  </p:childTnLst>
                                </p:cTn>
                              </p:par>
                            </p:childTnLst>
                          </p:cTn>
                        </p:par>
                      </p:childTnLst>
                    </p:cTn>
                  </p:par>
                  <p:par>
                    <p:cTn id="203" fill="hold">
                      <p:stCondLst>
                        <p:cond delay="indefinite"/>
                      </p:stCondLst>
                      <p:childTnLst>
                        <p:par>
                          <p:cTn id="204" fill="hold">
                            <p:stCondLst>
                              <p:cond delay="0"/>
                            </p:stCondLst>
                            <p:childTnLst>
                              <p:par>
                                <p:cTn id="205" presetID="16" presetClass="entr" presetSubtype="21" fill="hold" grpId="0" nodeType="clickEffect">
                                  <p:stCondLst>
                                    <p:cond delay="0"/>
                                  </p:stCondLst>
                                  <p:childTnLst>
                                    <p:set>
                                      <p:cBhvr>
                                        <p:cTn id="206" dur="1" fill="hold">
                                          <p:stCondLst>
                                            <p:cond delay="0"/>
                                          </p:stCondLst>
                                        </p:cTn>
                                        <p:tgtEl>
                                          <p:spTgt spid="23"/>
                                        </p:tgtEl>
                                        <p:attrNameLst>
                                          <p:attrName>style.visibility</p:attrName>
                                        </p:attrNameLst>
                                      </p:cBhvr>
                                      <p:to>
                                        <p:strVal val="visible"/>
                                      </p:to>
                                    </p:set>
                                    <p:animEffect transition="in" filter="barn(inVertical)">
                                      <p:cBhvr>
                                        <p:cTn id="20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7" grpId="0"/>
      <p:bldP spid="8" grpId="0"/>
      <p:bldP spid="9" grpId="0"/>
      <p:bldP spid="10" grpId="0"/>
      <p:bldP spid="11" grpId="0"/>
      <p:bldP spid="12" grpId="0"/>
      <p:bldP spid="13" grpId="0"/>
      <p:bldP spid="14" grpId="0"/>
      <p:bldP spid="15" grpId="0"/>
      <p:bldP spid="16" grpId="0"/>
      <p:bldP spid="24" grpId="0"/>
      <p:bldP spid="25" grpId="0"/>
      <p:bldP spid="26" grpId="0"/>
      <p:bldP spid="17" grpId="0"/>
      <p:bldP spid="18" grpId="0"/>
      <p:bldP spid="19" grpId="0"/>
      <p:bldP spid="20" grpId="0"/>
      <p:bldP spid="21" grpId="0"/>
      <p:bldP spid="32" grpId="0"/>
      <p:bldP spid="33" grpId="0"/>
      <p:bldP spid="34" grpId="0"/>
      <p:bldP spid="35" grpId="0"/>
      <p:bldP spid="36" grpId="0"/>
      <p:bldP spid="37" grpId="0"/>
      <p:bldP spid="39" grpId="0"/>
      <p:bldP spid="40" grpId="0"/>
      <p:bldP spid="41" grpId="0"/>
      <p:bldP spid="22" grpId="0"/>
      <p:bldP spid="23" grpId="0"/>
      <p:bldP spid="2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94" name="Text Box 18"/>
          <p:cNvSpPr txBox="1">
            <a:spLocks noChangeArrowheads="1"/>
          </p:cNvSpPr>
          <p:nvPr/>
        </p:nvSpPr>
        <p:spPr bwMode="auto">
          <a:xfrm>
            <a:off x="1771650" y="1389064"/>
            <a:ext cx="8382000" cy="3043237"/>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sz="2400" b="1" dirty="0">
                <a:solidFill>
                  <a:srgbClr val="FF0000"/>
                </a:solidFill>
                <a:effectLst>
                  <a:outerShdw blurRad="38100" dist="38100" dir="2700000" algn="tl">
                    <a:srgbClr val="C0C0C0"/>
                  </a:outerShdw>
                </a:effectLst>
                <a:sym typeface="Wingdings 2" pitchFamily="18" charset="2"/>
              </a:rPr>
              <a:t> </a:t>
            </a: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Bài</a:t>
            </a: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cũ</a:t>
            </a: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a:t>
            </a:r>
          </a:p>
          <a:p>
            <a:pPr eaLnBrk="1" hangingPunct="1">
              <a:spcBef>
                <a:spcPct val="50000"/>
              </a:spcBef>
              <a:buFont typeface="Wingdings 2" pitchFamily="18" charset="2"/>
              <a:buChar char="ã"/>
              <a:defRPr/>
            </a:pP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Học</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thuộc</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phần</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I (</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lý</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thuyết</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r>
            <a:b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b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Làm</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bài</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tập</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trong</a:t>
            </a:r>
            <a:r>
              <a:rPr lang="en-US" sz="3200" b="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SBT 12.15, 13.12</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r>
            <a:b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b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 </a:t>
            </a:r>
            <a:r>
              <a:rPr lang="en-US" sz="3200" b="1" dirty="0" err="1">
                <a:solidFill>
                  <a:srgbClr val="FF3300"/>
                </a:solidFill>
                <a:effectLst>
                  <a:outerShdw blurRad="38100" dist="38100" dir="2700000" algn="tl">
                    <a:srgbClr val="C0C0C0"/>
                  </a:outerShdw>
                </a:effectLst>
                <a:latin typeface="Times New Roman" pitchFamily="18" charset="0"/>
                <a:cs typeface="Times New Roman" pitchFamily="18" charset="0"/>
                <a:sym typeface="Wingdings 2" pitchFamily="18" charset="2"/>
              </a:rPr>
              <a:t>Bài</a:t>
            </a:r>
            <a:r>
              <a:rPr lang="en-US" sz="3200" b="1" dirty="0">
                <a:solidFill>
                  <a:srgbClr val="FF33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FF3300"/>
                </a:solidFill>
                <a:effectLst>
                  <a:outerShdw blurRad="38100" dist="38100" dir="2700000" algn="tl">
                    <a:srgbClr val="C0C0C0"/>
                  </a:outerShdw>
                </a:effectLst>
                <a:latin typeface="Times New Roman" pitchFamily="18" charset="0"/>
                <a:cs typeface="Times New Roman" pitchFamily="18" charset="0"/>
                <a:sym typeface="Wingdings 2" pitchFamily="18" charset="2"/>
              </a:rPr>
              <a:t>mới</a:t>
            </a:r>
            <a:r>
              <a:rPr lang="en-US" sz="3200" b="1" dirty="0">
                <a:solidFill>
                  <a:srgbClr val="FF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a:t>
            </a:r>
            <a:r>
              <a:rPr lang="en-US" sz="3200" b="1" dirty="0">
                <a:solidFill>
                  <a:srgbClr val="3333FF"/>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p>
          <a:p>
            <a:pPr eaLnBrk="1" hangingPunct="1">
              <a:spcBef>
                <a:spcPct val="50000"/>
              </a:spcBef>
              <a:buFont typeface="Wingdings 2" pitchFamily="18" charset="2"/>
              <a:buChar char="ã"/>
              <a:defRPr/>
            </a:pP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Chuẩn</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bị</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bài</a:t>
            </a:r>
            <a:r>
              <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 </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Định</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luật</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 Jun-</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len</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a:t>
            </a:r>
            <a:r>
              <a:rPr lang="en-US" sz="3200" b="1" dirty="0" err="1"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xơ</a:t>
            </a:r>
            <a:r>
              <a:rPr lang="en-US" sz="3200" b="1" dirty="0" smtClean="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rPr>
              <a:t>”</a:t>
            </a:r>
            <a:endParaRPr lang="en-US" sz="3200" b="1" dirty="0">
              <a:solidFill>
                <a:srgbClr val="000000"/>
              </a:solidFill>
              <a:effectLst>
                <a:outerShdw blurRad="38100" dist="38100" dir="2700000" algn="tl">
                  <a:srgbClr val="C0C0C0"/>
                </a:outerShdw>
              </a:effectLst>
              <a:latin typeface="Times New Roman" pitchFamily="18" charset="0"/>
              <a:cs typeface="Times New Roman" pitchFamily="18" charset="0"/>
              <a:sym typeface="Wingdings 2" pitchFamily="18" charset="2"/>
            </a:endParaRPr>
          </a:p>
        </p:txBody>
      </p:sp>
      <p:sp>
        <p:nvSpPr>
          <p:cNvPr id="24595" name="Text Box 19"/>
          <p:cNvSpPr txBox="1">
            <a:spLocks noChangeArrowheads="1"/>
          </p:cNvSpPr>
          <p:nvPr/>
        </p:nvSpPr>
        <p:spPr bwMode="auto">
          <a:xfrm>
            <a:off x="2286000" y="457201"/>
            <a:ext cx="5638800" cy="708025"/>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eaLnBrk="1" hangingPunct="1">
              <a:spcBef>
                <a:spcPct val="50000"/>
              </a:spcBef>
              <a:defRPr/>
            </a:pPr>
            <a:r>
              <a:rPr lang="en-US" sz="4000" b="1" dirty="0">
                <a:solidFill>
                  <a:srgbClr val="FF3300"/>
                </a:solidFill>
                <a:effectLst>
                  <a:outerShdw blurRad="38100" dist="38100" dir="2700000" algn="tl">
                    <a:srgbClr val="C0C0C0"/>
                  </a:outerShdw>
                </a:effectLst>
                <a:latin typeface="Times New Roman" pitchFamily="18" charset="0"/>
                <a:cs typeface="Times New Roman" pitchFamily="18" charset="0"/>
              </a:rPr>
              <a:t>HƯỚNG DẪN VỀ NHÀ</a:t>
            </a:r>
          </a:p>
        </p:txBody>
      </p:sp>
      <p:pic>
        <p:nvPicPr>
          <p:cNvPr id="29703" name="Picture 2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8153400" y="303214"/>
            <a:ext cx="2152650" cy="1874837"/>
          </a:xfrm>
          <a:prstGeom prst="rect">
            <a:avLst/>
          </a:prstGeom>
          <a:ln/>
        </p:spPr>
        <p:style>
          <a:lnRef idx="2">
            <a:schemeClr val="dk1"/>
          </a:lnRef>
          <a:fillRef idx="1">
            <a:schemeClr val="lt1"/>
          </a:fillRef>
          <a:effectRef idx="0">
            <a:schemeClr val="dk1"/>
          </a:effectRef>
          <a:fontRef idx="minor">
            <a:schemeClr val="dk1"/>
          </a:fontRef>
        </p:style>
      </p:pic>
    </p:spTree>
    <p:extLst>
      <p:ext uri="{BB962C8B-B14F-4D97-AF65-F5344CB8AC3E}">
        <p14:creationId xmlns:p14="http://schemas.microsoft.com/office/powerpoint/2010/main" val="38966353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withEffect">
                                  <p:stCondLst>
                                    <p:cond delay="0"/>
                                  </p:stCondLst>
                                  <p:childTnLst>
                                    <p:set>
                                      <p:cBhvr>
                                        <p:cTn id="6" dur="1" fill="hold">
                                          <p:stCondLst>
                                            <p:cond delay="0"/>
                                          </p:stCondLst>
                                        </p:cTn>
                                        <p:tgtEl>
                                          <p:spTgt spid="24594"/>
                                        </p:tgtEl>
                                        <p:attrNameLst>
                                          <p:attrName>style.visibility</p:attrName>
                                        </p:attrNameLst>
                                      </p:cBhvr>
                                      <p:to>
                                        <p:strVal val="visible"/>
                                      </p:to>
                                    </p:set>
                                    <p:animEffect transition="in" filter="wedge">
                                      <p:cBhvr>
                                        <p:cTn id="7" dur="2000"/>
                                        <p:tgtEl>
                                          <p:spTgt spid="24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1308100" y="0"/>
            <a:ext cx="4267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800" b="1" dirty="0">
                <a:solidFill>
                  <a:srgbClr val="000066"/>
                </a:solidFill>
                <a:latin typeface="Times New Roman" panose="02020603050405020304" pitchFamily="18" charset="0"/>
              </a:rPr>
              <a:t>I. </a:t>
            </a:r>
            <a:r>
              <a:rPr lang="en-US" altLang="vi-VN" sz="2800" b="1" dirty="0" smtClean="0">
                <a:solidFill>
                  <a:srgbClr val="000066"/>
                </a:solidFill>
                <a:latin typeface="Times New Roman" panose="02020603050405020304" pitchFamily="18" charset="0"/>
              </a:rPr>
              <a:t>LÝ THUYẾT:</a:t>
            </a:r>
            <a:endParaRPr lang="en-US" altLang="vi-VN" sz="2800" b="1" dirty="0">
              <a:solidFill>
                <a:srgbClr val="000066"/>
              </a:solidFill>
              <a:latin typeface="Times New Roman" panose="02020603050405020304" pitchFamily="18" charset="0"/>
            </a:endParaRPr>
          </a:p>
        </p:txBody>
      </p:sp>
      <p:sp>
        <p:nvSpPr>
          <p:cNvPr id="5" name="Text Box 6"/>
          <p:cNvSpPr txBox="1">
            <a:spLocks noChangeArrowheads="1"/>
          </p:cNvSpPr>
          <p:nvPr/>
        </p:nvSpPr>
        <p:spPr bwMode="auto">
          <a:xfrm>
            <a:off x="1303340" y="523220"/>
            <a:ext cx="25638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a:solidFill>
                  <a:srgbClr val="0000CC"/>
                </a:solidFill>
                <a:latin typeface="Times New Roman" panose="02020603050405020304" pitchFamily="18" charset="0"/>
              </a:rPr>
              <a:t>1</a:t>
            </a:r>
            <a:r>
              <a:rPr lang="en-US" altLang="vi-VN" sz="2400" b="1" dirty="0" smtClean="0">
                <a:solidFill>
                  <a:srgbClr val="0000CC"/>
                </a:solidFill>
                <a:latin typeface="Times New Roman" panose="02020603050405020304" pitchFamily="18" charset="0"/>
              </a:rPr>
              <a:t>. Định </a:t>
            </a:r>
            <a:r>
              <a:rPr lang="en-US" altLang="vi-VN" sz="2400" b="1" dirty="0">
                <a:solidFill>
                  <a:srgbClr val="0000CC"/>
                </a:solidFill>
                <a:latin typeface="Times New Roman" panose="02020603050405020304" pitchFamily="18" charset="0"/>
              </a:rPr>
              <a:t>luật ôm.</a:t>
            </a:r>
          </a:p>
        </p:txBody>
      </p:sp>
      <p:sp>
        <p:nvSpPr>
          <p:cNvPr id="7" name="Text Box 8"/>
          <p:cNvSpPr txBox="1">
            <a:spLocks noChangeArrowheads="1"/>
          </p:cNvSpPr>
          <p:nvPr/>
        </p:nvSpPr>
        <p:spPr bwMode="auto">
          <a:xfrm>
            <a:off x="1303340" y="1063621"/>
            <a:ext cx="1019016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a:solidFill>
                  <a:srgbClr val="0000CC"/>
                </a:solidFill>
                <a:latin typeface="Times New Roman" panose="02020603050405020304" pitchFamily="18" charset="0"/>
              </a:rPr>
              <a:t>2. </a:t>
            </a:r>
            <a:r>
              <a:rPr lang="en-US" altLang="vi-VN" sz="2400" b="1" dirty="0" smtClean="0">
                <a:solidFill>
                  <a:srgbClr val="0000CC"/>
                </a:solidFill>
                <a:latin typeface="Times New Roman" panose="02020603050405020304" pitchFamily="18" charset="0"/>
              </a:rPr>
              <a:t>Đoạn </a:t>
            </a:r>
            <a:r>
              <a:rPr lang="en-US" altLang="vi-VN" sz="2400" b="1" dirty="0">
                <a:solidFill>
                  <a:srgbClr val="0000CC"/>
                </a:solidFill>
                <a:latin typeface="Times New Roman" panose="02020603050405020304" pitchFamily="18" charset="0"/>
              </a:rPr>
              <a:t>mạch gồm </a:t>
            </a:r>
            <a:r>
              <a:rPr lang="en-US" altLang="vi-VN" sz="2400" b="1" dirty="0" smtClean="0">
                <a:solidFill>
                  <a:srgbClr val="0000CC"/>
                </a:solidFill>
                <a:latin typeface="Times New Roman" panose="02020603050405020304" pitchFamily="18" charset="0"/>
              </a:rPr>
              <a:t>các điện </a:t>
            </a:r>
            <a:r>
              <a:rPr lang="en-US" altLang="vi-VN" sz="2400" b="1" dirty="0">
                <a:solidFill>
                  <a:srgbClr val="0000CC"/>
                </a:solidFill>
                <a:latin typeface="Times New Roman" panose="02020603050405020304" pitchFamily="18" charset="0"/>
              </a:rPr>
              <a:t>trở mắc </a:t>
            </a:r>
            <a:r>
              <a:rPr lang="en-US" altLang="vi-VN" sz="2400" b="1" dirty="0" smtClean="0">
                <a:solidFill>
                  <a:srgbClr val="0000CC"/>
                </a:solidFill>
                <a:latin typeface="Times New Roman" panose="02020603050405020304" pitchFamily="18" charset="0"/>
              </a:rPr>
              <a:t>nt hoặc </a:t>
            </a:r>
            <a:r>
              <a:rPr lang="en-US" altLang="vi-VN" sz="2400" b="1" dirty="0">
                <a:solidFill>
                  <a:srgbClr val="0000CC"/>
                </a:solidFill>
                <a:latin typeface="Times New Roman" panose="02020603050405020304" pitchFamily="18" charset="0"/>
              </a:rPr>
              <a:t>mắc </a:t>
            </a:r>
            <a:r>
              <a:rPr lang="en-US" altLang="vi-VN" sz="2400" b="1" dirty="0" smtClean="0">
                <a:solidFill>
                  <a:srgbClr val="0000CC"/>
                </a:solidFill>
                <a:latin typeface="Times New Roman" panose="02020603050405020304" pitchFamily="18" charset="0"/>
              </a:rPr>
              <a:t>//:</a:t>
            </a:r>
            <a:endParaRPr lang="en-US" altLang="vi-VN" sz="2400" b="1" dirty="0">
              <a:solidFill>
                <a:srgbClr val="0000CC"/>
              </a:solidFill>
              <a:latin typeface="Times New Roman" panose="02020603050405020304" pitchFamily="18" charset="0"/>
            </a:endParaRPr>
          </a:p>
        </p:txBody>
      </p:sp>
      <p:graphicFrame>
        <p:nvGraphicFramePr>
          <p:cNvPr id="19" name="Bảng 1"/>
          <p:cNvGraphicFramePr>
            <a:graphicFrameLocks noGrp="1"/>
          </p:cNvGraphicFramePr>
          <p:nvPr>
            <p:extLst>
              <p:ext uri="{D42A27DB-BD31-4B8C-83A1-F6EECF244321}">
                <p14:modId xmlns:p14="http://schemas.microsoft.com/office/powerpoint/2010/main" val="1493569959"/>
              </p:ext>
            </p:extLst>
          </p:nvPr>
        </p:nvGraphicFramePr>
        <p:xfrm>
          <a:off x="1626387" y="1459616"/>
          <a:ext cx="9265848" cy="3097033"/>
        </p:xfrm>
        <a:graphic>
          <a:graphicData uri="http://schemas.openxmlformats.org/drawingml/2006/table">
            <a:tbl>
              <a:tblPr firstRow="1" bandRow="1">
                <a:tableStyleId>{5C22544A-7EE6-4342-B048-85BDC9FD1C3A}</a:tableStyleId>
              </a:tblPr>
              <a:tblGrid>
                <a:gridCol w="2765630">
                  <a:extLst>
                    <a:ext uri="{9D8B030D-6E8A-4147-A177-3AD203B41FA5}">
                      <a16:colId xmlns:a16="http://schemas.microsoft.com/office/drawing/2014/main" val="20000"/>
                    </a:ext>
                  </a:extLst>
                </a:gridCol>
                <a:gridCol w="3319397">
                  <a:extLst>
                    <a:ext uri="{9D8B030D-6E8A-4147-A177-3AD203B41FA5}">
                      <a16:colId xmlns:a16="http://schemas.microsoft.com/office/drawing/2014/main" val="20001"/>
                    </a:ext>
                  </a:extLst>
                </a:gridCol>
                <a:gridCol w="3180821">
                  <a:extLst>
                    <a:ext uri="{9D8B030D-6E8A-4147-A177-3AD203B41FA5}">
                      <a16:colId xmlns:a16="http://schemas.microsoft.com/office/drawing/2014/main" val="20002"/>
                    </a:ext>
                  </a:extLst>
                </a:gridCol>
              </a:tblGrid>
              <a:tr h="530087">
                <a:tc>
                  <a:txBody>
                    <a:bodyPr/>
                    <a:lstStyle/>
                    <a:p>
                      <a:endParaRPr lang="vi-VN" sz="2400" dirty="0">
                        <a:latin typeface="+mj-lt"/>
                      </a:endParaRPr>
                    </a:p>
                  </a:txBody>
                  <a:tcPr/>
                </a:tc>
                <a:tc>
                  <a:txBody>
                    <a:bodyPr/>
                    <a:lstStyle/>
                    <a:p>
                      <a:r>
                        <a:rPr lang="en-US" sz="2400" dirty="0" err="1" smtClean="0">
                          <a:solidFill>
                            <a:schemeClr val="tx1"/>
                          </a:solidFill>
                          <a:latin typeface="+mj-lt"/>
                        </a:rPr>
                        <a:t>Đoạn</a:t>
                      </a:r>
                      <a:r>
                        <a:rPr lang="en-US" sz="2400" dirty="0" smtClean="0">
                          <a:solidFill>
                            <a:schemeClr val="tx1"/>
                          </a:solidFill>
                          <a:latin typeface="+mj-lt"/>
                        </a:rPr>
                        <a:t> </a:t>
                      </a:r>
                      <a:r>
                        <a:rPr lang="en-US" sz="2400" dirty="0" err="1" smtClean="0">
                          <a:solidFill>
                            <a:schemeClr val="tx1"/>
                          </a:solidFill>
                          <a:latin typeface="+mj-lt"/>
                        </a:rPr>
                        <a:t>mạch</a:t>
                      </a:r>
                      <a:r>
                        <a:rPr lang="en-US" sz="2400" baseline="0" dirty="0" smtClean="0">
                          <a:solidFill>
                            <a:schemeClr val="tx1"/>
                          </a:solidFill>
                          <a:latin typeface="+mj-lt"/>
                        </a:rPr>
                        <a:t> </a:t>
                      </a:r>
                      <a:r>
                        <a:rPr lang="en-US" sz="2400" baseline="0" dirty="0" err="1" smtClean="0">
                          <a:solidFill>
                            <a:schemeClr val="tx1"/>
                          </a:solidFill>
                          <a:latin typeface="+mj-lt"/>
                        </a:rPr>
                        <a:t>nối</a:t>
                      </a:r>
                      <a:r>
                        <a:rPr lang="en-US" sz="2400" baseline="0" dirty="0" smtClean="0">
                          <a:solidFill>
                            <a:schemeClr val="tx1"/>
                          </a:solidFill>
                          <a:latin typeface="+mj-lt"/>
                        </a:rPr>
                        <a:t> </a:t>
                      </a:r>
                      <a:r>
                        <a:rPr lang="en-US" sz="2400" baseline="0" dirty="0" err="1" smtClean="0">
                          <a:solidFill>
                            <a:schemeClr val="tx1"/>
                          </a:solidFill>
                          <a:latin typeface="+mj-lt"/>
                        </a:rPr>
                        <a:t>tiếp</a:t>
                      </a:r>
                      <a:endParaRPr lang="vi-VN" sz="2400" dirty="0">
                        <a:solidFill>
                          <a:schemeClr val="tx1"/>
                        </a:solidFill>
                        <a:latin typeface="+mj-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solidFill>
                            <a:schemeClr val="tx1"/>
                          </a:solidFill>
                          <a:latin typeface="+mj-lt"/>
                        </a:rPr>
                        <a:t>Đoạn</a:t>
                      </a:r>
                      <a:r>
                        <a:rPr lang="en-US" sz="2400" dirty="0" smtClean="0">
                          <a:solidFill>
                            <a:schemeClr val="tx1"/>
                          </a:solidFill>
                          <a:latin typeface="+mj-lt"/>
                        </a:rPr>
                        <a:t> </a:t>
                      </a:r>
                      <a:r>
                        <a:rPr lang="en-US" sz="2400" dirty="0" err="1" smtClean="0">
                          <a:solidFill>
                            <a:schemeClr val="tx1"/>
                          </a:solidFill>
                          <a:latin typeface="+mj-lt"/>
                        </a:rPr>
                        <a:t>mạch</a:t>
                      </a:r>
                      <a:r>
                        <a:rPr lang="en-US" sz="2400" baseline="0" dirty="0" smtClean="0">
                          <a:solidFill>
                            <a:schemeClr val="tx1"/>
                          </a:solidFill>
                          <a:latin typeface="+mj-lt"/>
                        </a:rPr>
                        <a:t> song </a:t>
                      </a:r>
                      <a:r>
                        <a:rPr lang="en-US" sz="2400" baseline="0" dirty="0" err="1" smtClean="0">
                          <a:solidFill>
                            <a:schemeClr val="tx1"/>
                          </a:solidFill>
                          <a:latin typeface="+mj-lt"/>
                        </a:rPr>
                        <a:t>song</a:t>
                      </a:r>
                      <a:endParaRPr lang="vi-VN" sz="2400" dirty="0">
                        <a:solidFill>
                          <a:schemeClr val="tx1"/>
                        </a:solidFill>
                        <a:latin typeface="+mj-lt"/>
                      </a:endParaRPr>
                    </a:p>
                  </a:txBody>
                  <a:tcPr/>
                </a:tc>
                <a:extLst>
                  <a:ext uri="{0D108BD9-81ED-4DB2-BD59-A6C34878D82A}">
                    <a16:rowId xmlns:a16="http://schemas.microsoft.com/office/drawing/2014/main" val="10000"/>
                  </a:ext>
                </a:extLst>
              </a:tr>
              <a:tr h="463826">
                <a:tc>
                  <a:txBody>
                    <a:bodyPr/>
                    <a:lstStyle/>
                    <a:p>
                      <a:r>
                        <a:rPr lang="en-US" sz="2400" b="1" dirty="0" err="1" smtClean="0">
                          <a:latin typeface="+mj-lt"/>
                        </a:rPr>
                        <a:t>Cường</a:t>
                      </a:r>
                      <a:r>
                        <a:rPr lang="en-US" sz="2400" b="1" dirty="0" smtClean="0">
                          <a:latin typeface="+mj-lt"/>
                        </a:rPr>
                        <a:t> </a:t>
                      </a:r>
                      <a:r>
                        <a:rPr lang="en-US" sz="2400" b="1" dirty="0" err="1" smtClean="0">
                          <a:latin typeface="+mj-lt"/>
                        </a:rPr>
                        <a:t>độ</a:t>
                      </a:r>
                      <a:r>
                        <a:rPr lang="en-US" sz="2400" b="1" baseline="0" dirty="0" smtClean="0">
                          <a:latin typeface="+mj-lt"/>
                        </a:rPr>
                        <a:t> </a:t>
                      </a:r>
                      <a:r>
                        <a:rPr lang="en-US" sz="2400" b="1" baseline="0" dirty="0" err="1" smtClean="0">
                          <a:latin typeface="+mj-lt"/>
                        </a:rPr>
                        <a:t>dòng</a:t>
                      </a:r>
                      <a:r>
                        <a:rPr lang="en-US" sz="2400" b="1" baseline="0" dirty="0" smtClean="0">
                          <a:latin typeface="+mj-lt"/>
                        </a:rPr>
                        <a:t> </a:t>
                      </a:r>
                      <a:r>
                        <a:rPr lang="en-US" sz="2400" b="1" baseline="0" dirty="0" err="1" smtClean="0">
                          <a:latin typeface="+mj-lt"/>
                        </a:rPr>
                        <a:t>điện</a:t>
                      </a:r>
                      <a:endParaRPr lang="vi-VN" sz="2400" b="1" dirty="0">
                        <a:latin typeface="+mj-lt"/>
                      </a:endParaRPr>
                    </a:p>
                  </a:txBody>
                  <a:tcPr/>
                </a:tc>
                <a:tc>
                  <a:txBody>
                    <a:bodyPr/>
                    <a:lstStyle/>
                    <a:p>
                      <a:endParaRPr lang="vi-VN" sz="2400" b="1" dirty="0">
                        <a:latin typeface="+mj-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vi-VN" sz="2400" b="1" dirty="0">
                        <a:latin typeface="+mj-lt"/>
                      </a:endParaRPr>
                    </a:p>
                  </a:txBody>
                  <a:tcPr/>
                </a:tc>
                <a:extLst>
                  <a:ext uri="{0D108BD9-81ED-4DB2-BD59-A6C34878D82A}">
                    <a16:rowId xmlns:a16="http://schemas.microsoft.com/office/drawing/2014/main" val="10001"/>
                  </a:ext>
                </a:extLst>
              </a:tr>
              <a:tr h="4240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err="1" smtClean="0">
                          <a:latin typeface="+mj-lt"/>
                        </a:rPr>
                        <a:t>Hiệu</a:t>
                      </a:r>
                      <a:r>
                        <a:rPr lang="en-US" sz="2400" b="1" dirty="0" smtClean="0">
                          <a:latin typeface="+mj-lt"/>
                        </a:rPr>
                        <a:t> </a:t>
                      </a:r>
                      <a:r>
                        <a:rPr lang="en-US" sz="2400" b="1" dirty="0" err="1" smtClean="0">
                          <a:latin typeface="+mj-lt"/>
                        </a:rPr>
                        <a:t>điện</a:t>
                      </a:r>
                      <a:r>
                        <a:rPr lang="en-US" sz="2400" b="1" baseline="0" dirty="0" smtClean="0">
                          <a:latin typeface="+mj-lt"/>
                        </a:rPr>
                        <a:t> </a:t>
                      </a:r>
                      <a:r>
                        <a:rPr lang="en-US" sz="2400" b="1" baseline="0" dirty="0" err="1" smtClean="0">
                          <a:latin typeface="+mj-lt"/>
                        </a:rPr>
                        <a:t>thế</a:t>
                      </a:r>
                      <a:endParaRPr lang="vi-VN" sz="2400" b="1" dirty="0">
                        <a:latin typeface="+mj-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vi-VN" sz="2400" b="1" dirty="0">
                        <a:latin typeface="+mj-lt"/>
                      </a:endParaRPr>
                    </a:p>
                  </a:txBody>
                  <a:tcPr/>
                </a:tc>
                <a:tc>
                  <a:txBody>
                    <a:bodyPr/>
                    <a:lstStyle/>
                    <a:p>
                      <a:endParaRPr lang="vi-VN" sz="2400" dirty="0">
                        <a:latin typeface="+mj-lt"/>
                      </a:endParaRPr>
                    </a:p>
                  </a:txBody>
                  <a:tcPr/>
                </a:tc>
                <a:extLst>
                  <a:ext uri="{0D108BD9-81ED-4DB2-BD59-A6C34878D82A}">
                    <a16:rowId xmlns:a16="http://schemas.microsoft.com/office/drawing/2014/main" val="10002"/>
                  </a:ext>
                </a:extLst>
              </a:tr>
              <a:tr h="7222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err="1" smtClean="0">
                          <a:latin typeface="+mj-lt"/>
                        </a:rPr>
                        <a:t>Điện</a:t>
                      </a:r>
                      <a:r>
                        <a:rPr lang="en-US" sz="2400" b="1" dirty="0" smtClean="0">
                          <a:latin typeface="+mj-lt"/>
                        </a:rPr>
                        <a:t> </a:t>
                      </a:r>
                      <a:r>
                        <a:rPr lang="en-US" sz="2400" b="1" dirty="0" err="1" smtClean="0">
                          <a:latin typeface="+mj-lt"/>
                        </a:rPr>
                        <a:t>trở</a:t>
                      </a:r>
                      <a:endParaRPr lang="en-US" sz="2400" b="1" dirty="0" smtClean="0">
                        <a:latin typeface="+mj-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vi-VN" sz="2400" b="1" dirty="0">
                        <a:latin typeface="+mj-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vi-VN" sz="2400" dirty="0">
                        <a:latin typeface="+mj-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vi-VN" sz="2400" b="1" dirty="0">
                        <a:latin typeface="+mj-lt"/>
                      </a:endParaRPr>
                    </a:p>
                  </a:txBody>
                  <a:tcPr/>
                </a:tc>
                <a:extLst>
                  <a:ext uri="{0D108BD9-81ED-4DB2-BD59-A6C34878D82A}">
                    <a16:rowId xmlns:a16="http://schemas.microsoft.com/office/drawing/2014/main" val="10003"/>
                  </a:ext>
                </a:extLst>
              </a:tr>
              <a:tr h="597986">
                <a:tc>
                  <a:txBody>
                    <a:bodyPr/>
                    <a:lstStyle/>
                    <a:p>
                      <a:r>
                        <a:rPr lang="en-US" sz="2400" dirty="0" err="1" smtClean="0">
                          <a:latin typeface="Times New Roman" panose="02020603050405020304" pitchFamily="18" charset="0"/>
                          <a:cs typeface="Times New Roman" panose="02020603050405020304" pitchFamily="18" charset="0"/>
                        </a:rPr>
                        <a:t>Mối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hệ</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giữa</a:t>
                      </a:r>
                      <a:r>
                        <a:rPr lang="en-US" sz="2400" baseline="0" dirty="0" smtClean="0">
                          <a:latin typeface="Times New Roman" panose="02020603050405020304" pitchFamily="18" charset="0"/>
                          <a:cs typeface="Times New Roman" panose="02020603050405020304" pitchFamily="18" charset="0"/>
                        </a:rPr>
                        <a:t> U (I) </a:t>
                      </a:r>
                      <a:r>
                        <a:rPr lang="en-US" sz="2400" baseline="0" dirty="0" err="1" smtClean="0">
                          <a:latin typeface="Times New Roman" panose="02020603050405020304" pitchFamily="18" charset="0"/>
                          <a:cs typeface="Times New Roman" panose="02020603050405020304" pitchFamily="18" charset="0"/>
                        </a:rPr>
                        <a:t>và</a:t>
                      </a:r>
                      <a:r>
                        <a:rPr lang="en-US" sz="2400" baseline="0" dirty="0" smtClean="0">
                          <a:latin typeface="Times New Roman" panose="02020603050405020304" pitchFamily="18" charset="0"/>
                          <a:cs typeface="Times New Roman" panose="02020603050405020304" pitchFamily="18" charset="0"/>
                        </a:rPr>
                        <a:t> R</a:t>
                      </a:r>
                      <a:endParaRPr lang="en-US" sz="2400" dirty="0" smtClean="0">
                        <a:latin typeface="Times New Roman" panose="02020603050405020304" pitchFamily="18" charset="0"/>
                        <a:cs typeface="Times New Roman" panose="02020603050405020304" pitchFamily="18" charset="0"/>
                      </a:endParaRPr>
                    </a:p>
                  </a:txBody>
                  <a:tcPr/>
                </a:tc>
                <a:tc>
                  <a:txBody>
                    <a:bodyPr/>
                    <a:lstStyle/>
                    <a:p>
                      <a:endParaRPr lang="vi-VN" sz="2400" dirty="0">
                        <a:latin typeface="+mj-lt"/>
                      </a:endParaRPr>
                    </a:p>
                  </a:txBody>
                  <a:tcPr/>
                </a:tc>
                <a:tc>
                  <a:txBody>
                    <a:bodyPr/>
                    <a:lstStyle/>
                    <a:p>
                      <a:endParaRPr lang="vi-VN" sz="2400" dirty="0">
                        <a:latin typeface="+mj-lt"/>
                      </a:endParaRPr>
                    </a:p>
                  </a:txBody>
                  <a:tcPr/>
                </a:tc>
                <a:extLst>
                  <a:ext uri="{0D108BD9-81ED-4DB2-BD59-A6C34878D82A}">
                    <a16:rowId xmlns:a16="http://schemas.microsoft.com/office/drawing/2014/main" val="10004"/>
                  </a:ext>
                </a:extLst>
              </a:tr>
            </a:tbl>
          </a:graphicData>
        </a:graphic>
      </p:graphicFrame>
      <mc:AlternateContent xmlns:mc="http://schemas.openxmlformats.org/markup-compatibility/2006" xmlns:a14="http://schemas.microsoft.com/office/drawing/2010/main">
        <mc:Choice Requires="a14">
          <p:sp>
            <p:nvSpPr>
              <p:cNvPr id="20" name="Hình chữ nhật 2"/>
              <p:cNvSpPr/>
              <p:nvPr/>
            </p:nvSpPr>
            <p:spPr>
              <a:xfrm>
                <a:off x="4328898" y="1990109"/>
                <a:ext cx="2699585" cy="461665"/>
              </a:xfrm>
              <a:prstGeom prst="rect">
                <a:avLst/>
              </a:prstGeom>
            </p:spPr>
            <p:txBody>
              <a:bodyPr wrap="none">
                <a:spAutoFit/>
              </a:bodyPr>
              <a:lstStyle/>
              <a:p>
                <a14:m>
                  <m:oMath xmlns:m="http://schemas.openxmlformats.org/officeDocument/2006/math">
                    <m:sSub>
                      <m:sSubPr>
                        <m:ctrlPr>
                          <a:rPr lang="vi-VN" sz="2400" b="1" i="1" smtClean="0">
                            <a:solidFill>
                              <a:schemeClr val="accent6">
                                <a:lumMod val="75000"/>
                              </a:schemeClr>
                            </a:solidFill>
                            <a:latin typeface="Cambria Math" panose="02040503050406030204" pitchFamily="18" charset="0"/>
                          </a:rPr>
                        </m:ctrlPr>
                      </m:sSubPr>
                      <m:e>
                        <m:r>
                          <a:rPr lang="en-US" sz="2400" b="1" i="1" smtClean="0">
                            <a:solidFill>
                              <a:schemeClr val="accent6">
                                <a:lumMod val="75000"/>
                              </a:schemeClr>
                            </a:solidFill>
                            <a:latin typeface="Cambria Math" panose="02040503050406030204" pitchFamily="18" charset="0"/>
                          </a:rPr>
                          <m:t>𝑰</m:t>
                        </m:r>
                        <m:r>
                          <a:rPr lang="en-US" sz="2400" b="1" i="1" smtClean="0">
                            <a:solidFill>
                              <a:schemeClr val="accent6">
                                <a:lumMod val="75000"/>
                              </a:schemeClr>
                            </a:solidFill>
                            <a:latin typeface="Cambria Math" panose="02040503050406030204" pitchFamily="18" charset="0"/>
                          </a:rPr>
                          <m:t> </m:t>
                        </m:r>
                        <m:r>
                          <m:rPr>
                            <m:nor/>
                          </m:rPr>
                          <a:rPr lang="en-US" sz="2400" b="1" dirty="0" smtClean="0">
                            <a:solidFill>
                              <a:schemeClr val="accent6">
                                <a:lumMod val="75000"/>
                              </a:schemeClr>
                            </a:solidFill>
                          </a:rPr>
                          <m:t>=</m:t>
                        </m:r>
                        <m:r>
                          <m:rPr>
                            <m:nor/>
                          </m:rPr>
                          <a:rPr lang="en-US" sz="2400" b="1" i="0" dirty="0" smtClean="0">
                            <a:solidFill>
                              <a:schemeClr val="accent6">
                                <a:lumMod val="75000"/>
                              </a:schemeClr>
                            </a:solidFill>
                          </a:rPr>
                          <m:t> </m:t>
                        </m:r>
                        <m:r>
                          <a:rPr lang="en-US" sz="2400" b="1" i="1" smtClean="0">
                            <a:solidFill>
                              <a:schemeClr val="accent6">
                                <a:lumMod val="75000"/>
                              </a:schemeClr>
                            </a:solidFill>
                            <a:latin typeface="Cambria Math" panose="02040503050406030204" pitchFamily="18" charset="0"/>
                          </a:rPr>
                          <m:t>𝑰</m:t>
                        </m:r>
                      </m:e>
                      <m:sub>
                        <m:r>
                          <a:rPr lang="en-US" sz="2400" b="1" i="1" smtClean="0">
                            <a:solidFill>
                              <a:schemeClr val="accent6">
                                <a:lumMod val="75000"/>
                              </a:schemeClr>
                            </a:solidFill>
                            <a:latin typeface="Cambria Math" panose="02040503050406030204" pitchFamily="18" charset="0"/>
                          </a:rPr>
                          <m:t>𝟏</m:t>
                        </m:r>
                      </m:sub>
                    </m:sSub>
                  </m:oMath>
                </a14:m>
                <a:r>
                  <a:rPr lang="en-US" sz="2400" b="1" dirty="0" smtClean="0">
                    <a:solidFill>
                      <a:schemeClr val="accent6">
                        <a:lumMod val="75000"/>
                      </a:schemeClr>
                    </a:solidFill>
                  </a:rPr>
                  <a:t> =  </a:t>
                </a:r>
                <a14:m>
                  <m:oMath xmlns:m="http://schemas.openxmlformats.org/officeDocument/2006/math">
                    <m:sSub>
                      <m:sSubPr>
                        <m:ctrlPr>
                          <a:rPr lang="en-US" sz="2400" b="1" i="1" dirty="0" smtClean="0">
                            <a:solidFill>
                              <a:schemeClr val="accent6">
                                <a:lumMod val="75000"/>
                              </a:schemeClr>
                            </a:solidFill>
                            <a:latin typeface="Cambria Math" panose="02040503050406030204" pitchFamily="18" charset="0"/>
                          </a:rPr>
                        </m:ctrlPr>
                      </m:sSubPr>
                      <m:e>
                        <m:r>
                          <a:rPr lang="en-US" sz="2400" b="1" i="1" dirty="0" smtClean="0">
                            <a:solidFill>
                              <a:schemeClr val="accent6">
                                <a:lumMod val="75000"/>
                              </a:schemeClr>
                            </a:solidFill>
                            <a:latin typeface="Cambria Math" panose="02040503050406030204" pitchFamily="18" charset="0"/>
                          </a:rPr>
                          <m:t>𝑰</m:t>
                        </m:r>
                      </m:e>
                      <m:sub>
                        <m:r>
                          <a:rPr lang="en-US" sz="2400" b="1" i="1" dirty="0" smtClean="0">
                            <a:solidFill>
                              <a:schemeClr val="accent6">
                                <a:lumMod val="75000"/>
                              </a:schemeClr>
                            </a:solidFill>
                            <a:latin typeface="Cambria Math" panose="02040503050406030204" pitchFamily="18" charset="0"/>
                          </a:rPr>
                          <m:t>𝟐</m:t>
                        </m:r>
                      </m:sub>
                    </m:sSub>
                  </m:oMath>
                </a14:m>
                <a:r>
                  <a:rPr lang="en-US" sz="2400" b="1" dirty="0" smtClean="0">
                    <a:solidFill>
                      <a:schemeClr val="accent6">
                        <a:lumMod val="75000"/>
                      </a:schemeClr>
                    </a:solidFill>
                  </a:rPr>
                  <a:t> = … =  </a:t>
                </a:r>
                <a14:m>
                  <m:oMath xmlns:m="http://schemas.openxmlformats.org/officeDocument/2006/math">
                    <m:sSub>
                      <m:sSubPr>
                        <m:ctrlPr>
                          <a:rPr lang="en-US" sz="2400" b="1" i="1" dirty="0" smtClean="0">
                            <a:solidFill>
                              <a:schemeClr val="accent6">
                                <a:lumMod val="75000"/>
                              </a:schemeClr>
                            </a:solidFill>
                            <a:latin typeface="Cambria Math" panose="02040503050406030204" pitchFamily="18" charset="0"/>
                          </a:rPr>
                        </m:ctrlPr>
                      </m:sSubPr>
                      <m:e>
                        <m:r>
                          <a:rPr lang="en-US" sz="2400" b="1" i="1" dirty="0" smtClean="0">
                            <a:solidFill>
                              <a:schemeClr val="accent6">
                                <a:lumMod val="75000"/>
                              </a:schemeClr>
                            </a:solidFill>
                            <a:latin typeface="Cambria Math" panose="02040503050406030204" pitchFamily="18" charset="0"/>
                          </a:rPr>
                          <m:t>𝑰</m:t>
                        </m:r>
                      </m:e>
                      <m:sub>
                        <m:r>
                          <a:rPr lang="en-US" sz="2400" b="1" i="1" dirty="0" smtClean="0">
                            <a:solidFill>
                              <a:schemeClr val="accent6">
                                <a:lumMod val="75000"/>
                              </a:schemeClr>
                            </a:solidFill>
                            <a:latin typeface="Cambria Math" panose="02040503050406030204" pitchFamily="18" charset="0"/>
                          </a:rPr>
                          <m:t>𝒏</m:t>
                        </m:r>
                      </m:sub>
                    </m:sSub>
                  </m:oMath>
                </a14:m>
                <a:endParaRPr lang="vi-VN" sz="2400" b="1" dirty="0">
                  <a:solidFill>
                    <a:schemeClr val="accent6">
                      <a:lumMod val="75000"/>
                    </a:schemeClr>
                  </a:solidFill>
                </a:endParaRPr>
              </a:p>
            </p:txBody>
          </p:sp>
        </mc:Choice>
        <mc:Fallback xmlns="">
          <p:sp>
            <p:nvSpPr>
              <p:cNvPr id="20" name="Hình chữ nhật 2"/>
              <p:cNvSpPr>
                <a:spLocks noRot="1" noChangeAspect="1" noMove="1" noResize="1" noEditPoints="1" noAdjustHandles="1" noChangeArrowheads="1" noChangeShapeType="1" noTextEdit="1"/>
              </p:cNvSpPr>
              <p:nvPr/>
            </p:nvSpPr>
            <p:spPr>
              <a:xfrm>
                <a:off x="4328898" y="1990109"/>
                <a:ext cx="2699585" cy="461665"/>
              </a:xfrm>
              <a:prstGeom prst="rect">
                <a:avLst/>
              </a:prstGeom>
              <a:blipFill>
                <a:blip r:embed="rId3"/>
                <a:stretch>
                  <a:fillRect l="-451" t="-10526" b="-2894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Hình chữ nhật 3"/>
              <p:cNvSpPr/>
              <p:nvPr/>
            </p:nvSpPr>
            <p:spPr>
              <a:xfrm>
                <a:off x="7761268" y="1986225"/>
                <a:ext cx="2697983" cy="461665"/>
              </a:xfrm>
              <a:prstGeom prst="rect">
                <a:avLst/>
              </a:prstGeom>
            </p:spPr>
            <p:txBody>
              <a:bodyPr wrap="none">
                <a:spAutoFit/>
              </a:bodyPr>
              <a:lstStyle/>
              <a:p>
                <a14:m>
                  <m:oMath xmlns:m="http://schemas.openxmlformats.org/officeDocument/2006/math">
                    <m:sSub>
                      <m:sSubPr>
                        <m:ctrlPr>
                          <a:rPr lang="vi-VN" sz="2400" b="1" i="1" smtClean="0">
                            <a:solidFill>
                              <a:schemeClr val="accent6">
                                <a:lumMod val="75000"/>
                              </a:schemeClr>
                            </a:solidFill>
                            <a:latin typeface="Cambria Math" panose="02040503050406030204" pitchFamily="18" charset="0"/>
                          </a:rPr>
                        </m:ctrlPr>
                      </m:sSubPr>
                      <m:e>
                        <m:r>
                          <a:rPr lang="en-US" sz="2400" b="1" i="1" smtClean="0">
                            <a:solidFill>
                              <a:schemeClr val="accent6">
                                <a:lumMod val="75000"/>
                              </a:schemeClr>
                            </a:solidFill>
                            <a:latin typeface="Cambria Math" panose="02040503050406030204" pitchFamily="18" charset="0"/>
                          </a:rPr>
                          <m:t>𝑰</m:t>
                        </m:r>
                        <m:r>
                          <a:rPr lang="en-US" sz="2400" b="1" i="1" smtClean="0">
                            <a:solidFill>
                              <a:schemeClr val="accent6">
                                <a:lumMod val="75000"/>
                              </a:schemeClr>
                            </a:solidFill>
                            <a:latin typeface="Cambria Math" panose="02040503050406030204" pitchFamily="18" charset="0"/>
                          </a:rPr>
                          <m:t> </m:t>
                        </m:r>
                        <m:r>
                          <m:rPr>
                            <m:nor/>
                          </m:rPr>
                          <a:rPr lang="en-US" sz="2400" b="1" dirty="0" smtClean="0">
                            <a:solidFill>
                              <a:schemeClr val="accent6">
                                <a:lumMod val="75000"/>
                              </a:schemeClr>
                            </a:solidFill>
                          </a:rPr>
                          <m:t>=</m:t>
                        </m:r>
                        <m:r>
                          <a:rPr lang="en-US" sz="2400" b="1" i="1" dirty="0" smtClean="0">
                            <a:solidFill>
                              <a:schemeClr val="accent6">
                                <a:lumMod val="75000"/>
                              </a:schemeClr>
                            </a:solidFill>
                            <a:latin typeface="Cambria Math" panose="02040503050406030204" pitchFamily="18" charset="0"/>
                          </a:rPr>
                          <m:t> </m:t>
                        </m:r>
                        <m:r>
                          <a:rPr lang="en-US" sz="2400" b="1" i="1" smtClean="0">
                            <a:solidFill>
                              <a:schemeClr val="accent6">
                                <a:lumMod val="75000"/>
                              </a:schemeClr>
                            </a:solidFill>
                            <a:latin typeface="Cambria Math" panose="02040503050406030204" pitchFamily="18" charset="0"/>
                          </a:rPr>
                          <m:t>𝑰</m:t>
                        </m:r>
                      </m:e>
                      <m:sub>
                        <m:r>
                          <a:rPr lang="en-US" sz="2400" b="1" i="1" smtClean="0">
                            <a:solidFill>
                              <a:schemeClr val="accent6">
                                <a:lumMod val="75000"/>
                              </a:schemeClr>
                            </a:solidFill>
                            <a:latin typeface="Cambria Math" panose="02040503050406030204" pitchFamily="18" charset="0"/>
                          </a:rPr>
                          <m:t>𝟏</m:t>
                        </m:r>
                      </m:sub>
                    </m:sSub>
                  </m:oMath>
                </a14:m>
                <a:r>
                  <a:rPr lang="en-US" sz="2400" b="1" dirty="0" smtClean="0">
                    <a:solidFill>
                      <a:schemeClr val="accent6">
                        <a:lumMod val="75000"/>
                      </a:schemeClr>
                    </a:solidFill>
                  </a:rPr>
                  <a:t> +  </a:t>
                </a:r>
                <a14:m>
                  <m:oMath xmlns:m="http://schemas.openxmlformats.org/officeDocument/2006/math">
                    <m:sSub>
                      <m:sSubPr>
                        <m:ctrlPr>
                          <a:rPr lang="en-US" sz="2400" b="1" i="1" dirty="0" smtClean="0">
                            <a:solidFill>
                              <a:schemeClr val="accent6">
                                <a:lumMod val="75000"/>
                              </a:schemeClr>
                            </a:solidFill>
                            <a:latin typeface="Cambria Math" panose="02040503050406030204" pitchFamily="18" charset="0"/>
                          </a:rPr>
                        </m:ctrlPr>
                      </m:sSubPr>
                      <m:e>
                        <m:r>
                          <a:rPr lang="en-US" sz="2400" b="1" i="1" dirty="0" smtClean="0">
                            <a:solidFill>
                              <a:schemeClr val="accent6">
                                <a:lumMod val="75000"/>
                              </a:schemeClr>
                            </a:solidFill>
                            <a:latin typeface="Cambria Math" panose="02040503050406030204" pitchFamily="18" charset="0"/>
                          </a:rPr>
                          <m:t>𝑰</m:t>
                        </m:r>
                      </m:e>
                      <m:sub>
                        <m:r>
                          <a:rPr lang="en-US" sz="2400" b="1" i="1" dirty="0" smtClean="0">
                            <a:solidFill>
                              <a:schemeClr val="accent6">
                                <a:lumMod val="75000"/>
                              </a:schemeClr>
                            </a:solidFill>
                            <a:latin typeface="Cambria Math" panose="02040503050406030204" pitchFamily="18" charset="0"/>
                          </a:rPr>
                          <m:t>𝟐</m:t>
                        </m:r>
                      </m:sub>
                    </m:sSub>
                  </m:oMath>
                </a14:m>
                <a:r>
                  <a:rPr lang="en-US" sz="2400" b="1" dirty="0" smtClean="0">
                    <a:solidFill>
                      <a:schemeClr val="accent6">
                        <a:lumMod val="75000"/>
                      </a:schemeClr>
                    </a:solidFill>
                  </a:rPr>
                  <a:t> + … +  </a:t>
                </a:r>
                <a14:m>
                  <m:oMath xmlns:m="http://schemas.openxmlformats.org/officeDocument/2006/math">
                    <m:sSub>
                      <m:sSubPr>
                        <m:ctrlPr>
                          <a:rPr lang="en-US" sz="2400" b="1" i="1" dirty="0" smtClean="0">
                            <a:solidFill>
                              <a:schemeClr val="accent6">
                                <a:lumMod val="75000"/>
                              </a:schemeClr>
                            </a:solidFill>
                            <a:latin typeface="Cambria Math" panose="02040503050406030204" pitchFamily="18" charset="0"/>
                          </a:rPr>
                        </m:ctrlPr>
                      </m:sSubPr>
                      <m:e>
                        <m:r>
                          <a:rPr lang="en-US" sz="2400" b="1" i="1" dirty="0" smtClean="0">
                            <a:solidFill>
                              <a:schemeClr val="accent6">
                                <a:lumMod val="75000"/>
                              </a:schemeClr>
                            </a:solidFill>
                            <a:latin typeface="Cambria Math" panose="02040503050406030204" pitchFamily="18" charset="0"/>
                          </a:rPr>
                          <m:t>𝑰</m:t>
                        </m:r>
                      </m:e>
                      <m:sub>
                        <m:r>
                          <a:rPr lang="en-US" sz="2400" b="1" i="1" dirty="0" smtClean="0">
                            <a:solidFill>
                              <a:schemeClr val="accent6">
                                <a:lumMod val="75000"/>
                              </a:schemeClr>
                            </a:solidFill>
                            <a:latin typeface="Cambria Math" panose="02040503050406030204" pitchFamily="18" charset="0"/>
                          </a:rPr>
                          <m:t>𝒏</m:t>
                        </m:r>
                      </m:sub>
                    </m:sSub>
                  </m:oMath>
                </a14:m>
                <a:endParaRPr lang="vi-VN" sz="2400" dirty="0">
                  <a:solidFill>
                    <a:schemeClr val="accent6">
                      <a:lumMod val="75000"/>
                    </a:schemeClr>
                  </a:solidFill>
                </a:endParaRPr>
              </a:p>
            </p:txBody>
          </p:sp>
        </mc:Choice>
        <mc:Fallback xmlns="">
          <p:sp>
            <p:nvSpPr>
              <p:cNvPr id="21" name="Hình chữ nhật 3"/>
              <p:cNvSpPr>
                <a:spLocks noRot="1" noChangeAspect="1" noMove="1" noResize="1" noEditPoints="1" noAdjustHandles="1" noChangeArrowheads="1" noChangeShapeType="1" noTextEdit="1"/>
              </p:cNvSpPr>
              <p:nvPr/>
            </p:nvSpPr>
            <p:spPr>
              <a:xfrm>
                <a:off x="7761268" y="1986225"/>
                <a:ext cx="2697983" cy="461665"/>
              </a:xfrm>
              <a:prstGeom prst="rect">
                <a:avLst/>
              </a:prstGeom>
              <a:blipFill>
                <a:blip r:embed="rId4"/>
                <a:stretch>
                  <a:fillRect l="-451" t="-10526" b="-2894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Hình chữ nhật 4"/>
              <p:cNvSpPr/>
              <p:nvPr/>
            </p:nvSpPr>
            <p:spPr>
              <a:xfrm>
                <a:off x="4283474" y="2419670"/>
                <a:ext cx="2989729" cy="461665"/>
              </a:xfrm>
              <a:prstGeom prst="rect">
                <a:avLst/>
              </a:prstGeom>
            </p:spPr>
            <p:txBody>
              <a:bodyPr wrap="none">
                <a:spAutoFit/>
              </a:bodyPr>
              <a:lstStyle/>
              <a:p>
                <a:pPr>
                  <a:defRPr/>
                </a:pPr>
                <a14:m>
                  <m:oMath xmlns:m="http://schemas.openxmlformats.org/officeDocument/2006/math">
                    <m:sSub>
                      <m:sSubPr>
                        <m:ctrlPr>
                          <a:rPr lang="vi-VN" sz="2400" b="1"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𝑼</m:t>
                        </m:r>
                        <m:r>
                          <m:rPr>
                            <m:nor/>
                          </m:rPr>
                          <a:rPr lang="en-US" sz="2400" b="1" dirty="0">
                            <a:solidFill>
                              <a:srgbClr val="00B050"/>
                            </a:solidFill>
                          </a:rPr>
                          <m:t>=</m:t>
                        </m:r>
                        <m:r>
                          <a:rPr lang="en-US" sz="2400" b="1" i="1" dirty="0" smtClean="0">
                            <a:solidFill>
                              <a:srgbClr val="00B050"/>
                            </a:solidFill>
                            <a:latin typeface="Cambria Math" panose="02040503050406030204" pitchFamily="18" charset="0"/>
                          </a:rPr>
                          <m:t> </m:t>
                        </m:r>
                        <m:r>
                          <a:rPr lang="en-US" sz="2400" b="1" i="1">
                            <a:solidFill>
                              <a:srgbClr val="00B050"/>
                            </a:solidFill>
                            <a:latin typeface="Cambria Math" panose="02040503050406030204" pitchFamily="18" charset="0"/>
                          </a:rPr>
                          <m:t>𝑼</m:t>
                        </m:r>
                      </m:e>
                      <m:sub>
                        <m:r>
                          <a:rPr lang="en-US" sz="2400" b="1" i="1">
                            <a:solidFill>
                              <a:srgbClr val="00B050"/>
                            </a:solidFill>
                            <a:latin typeface="Cambria Math" panose="02040503050406030204" pitchFamily="18" charset="0"/>
                          </a:rPr>
                          <m:t>𝟏</m:t>
                        </m:r>
                      </m:sub>
                    </m:sSub>
                  </m:oMath>
                </a14:m>
                <a:r>
                  <a:rPr lang="en-US" sz="2400" b="1" dirty="0">
                    <a:solidFill>
                      <a:srgbClr val="00B050"/>
                    </a:solidFill>
                  </a:rPr>
                  <a:t> +  </a:t>
                </a:r>
                <a14:m>
                  <m:oMath xmlns:m="http://schemas.openxmlformats.org/officeDocument/2006/math">
                    <m:sSub>
                      <m:sSubPr>
                        <m:ctrlPr>
                          <a:rPr lang="en-US" sz="2400" b="1" i="1" dirty="0">
                            <a:solidFill>
                              <a:srgbClr val="00B050"/>
                            </a:solidFill>
                            <a:latin typeface="Cambria Math" panose="02040503050406030204" pitchFamily="18" charset="0"/>
                          </a:rPr>
                        </m:ctrlPr>
                      </m:sSubPr>
                      <m:e>
                        <m:r>
                          <a:rPr lang="en-US" sz="2400" b="1" i="1" dirty="0">
                            <a:solidFill>
                              <a:srgbClr val="00B050"/>
                            </a:solidFill>
                            <a:latin typeface="Cambria Math" panose="02040503050406030204" pitchFamily="18" charset="0"/>
                          </a:rPr>
                          <m:t>𝑼</m:t>
                        </m:r>
                      </m:e>
                      <m:sub>
                        <m:r>
                          <a:rPr lang="en-US" sz="2400" b="1" i="1" dirty="0">
                            <a:solidFill>
                              <a:srgbClr val="00B050"/>
                            </a:solidFill>
                            <a:latin typeface="Cambria Math" panose="02040503050406030204" pitchFamily="18" charset="0"/>
                          </a:rPr>
                          <m:t>𝟐</m:t>
                        </m:r>
                      </m:sub>
                    </m:sSub>
                  </m:oMath>
                </a14:m>
                <a:r>
                  <a:rPr lang="en-US" sz="2400" b="1" dirty="0">
                    <a:solidFill>
                      <a:srgbClr val="00B050"/>
                    </a:solidFill>
                  </a:rPr>
                  <a:t> + … +  </a:t>
                </a:r>
                <a14:m>
                  <m:oMath xmlns:m="http://schemas.openxmlformats.org/officeDocument/2006/math">
                    <m:sSub>
                      <m:sSubPr>
                        <m:ctrlPr>
                          <a:rPr lang="en-US" sz="2400" b="1" i="1" dirty="0">
                            <a:solidFill>
                              <a:srgbClr val="00B050"/>
                            </a:solidFill>
                            <a:latin typeface="Cambria Math" panose="02040503050406030204" pitchFamily="18" charset="0"/>
                          </a:rPr>
                        </m:ctrlPr>
                      </m:sSubPr>
                      <m:e>
                        <m:r>
                          <a:rPr lang="en-US" sz="2400" b="1" i="1" dirty="0">
                            <a:solidFill>
                              <a:srgbClr val="00B050"/>
                            </a:solidFill>
                            <a:latin typeface="Cambria Math" panose="02040503050406030204" pitchFamily="18" charset="0"/>
                          </a:rPr>
                          <m:t>𝑼</m:t>
                        </m:r>
                      </m:e>
                      <m:sub>
                        <m:r>
                          <a:rPr lang="en-US" sz="2400" b="1" i="1" dirty="0">
                            <a:solidFill>
                              <a:srgbClr val="00B050"/>
                            </a:solidFill>
                            <a:latin typeface="Cambria Math" panose="02040503050406030204" pitchFamily="18" charset="0"/>
                          </a:rPr>
                          <m:t>𝒏</m:t>
                        </m:r>
                      </m:sub>
                    </m:sSub>
                  </m:oMath>
                </a14:m>
                <a:endParaRPr lang="vi-VN" sz="2400" b="1" dirty="0">
                  <a:solidFill>
                    <a:srgbClr val="00B050"/>
                  </a:solidFill>
                </a:endParaRPr>
              </a:p>
            </p:txBody>
          </p:sp>
        </mc:Choice>
        <mc:Fallback xmlns="">
          <p:sp>
            <p:nvSpPr>
              <p:cNvPr id="22" name="Hình chữ nhật 4"/>
              <p:cNvSpPr>
                <a:spLocks noRot="1" noChangeAspect="1" noMove="1" noResize="1" noEditPoints="1" noAdjustHandles="1" noChangeArrowheads="1" noChangeShapeType="1" noTextEdit="1"/>
              </p:cNvSpPr>
              <p:nvPr/>
            </p:nvSpPr>
            <p:spPr>
              <a:xfrm>
                <a:off x="4283474" y="2419670"/>
                <a:ext cx="2989729" cy="461665"/>
              </a:xfrm>
              <a:prstGeom prst="rect">
                <a:avLst/>
              </a:prstGeom>
              <a:blipFill>
                <a:blip r:embed="rId5"/>
                <a:stretch>
                  <a:fillRect l="-612" t="-10526" b="-2894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Hình chữ nhật 5"/>
              <p:cNvSpPr/>
              <p:nvPr/>
            </p:nvSpPr>
            <p:spPr>
              <a:xfrm>
                <a:off x="7721926" y="2501719"/>
                <a:ext cx="3058658" cy="461665"/>
              </a:xfrm>
              <a:prstGeom prst="rect">
                <a:avLst/>
              </a:prstGeom>
            </p:spPr>
            <p:txBody>
              <a:bodyPr wrap="none">
                <a:spAutoFit/>
              </a:bodyPr>
              <a:lstStyle/>
              <a:p>
                <a14:m>
                  <m:oMath xmlns:m="http://schemas.openxmlformats.org/officeDocument/2006/math">
                    <m:sSub>
                      <m:sSubPr>
                        <m:ctrlPr>
                          <a:rPr lang="vi-VN" sz="2400" b="1" i="1" smtClean="0">
                            <a:solidFill>
                              <a:srgbClr val="00B050"/>
                            </a:solidFill>
                            <a:latin typeface="Cambria Math" panose="02040503050406030204" pitchFamily="18" charset="0"/>
                          </a:rPr>
                        </m:ctrlPr>
                      </m:sSubPr>
                      <m:e>
                        <m:r>
                          <a:rPr lang="en-US" sz="2400" b="1" i="1" smtClean="0">
                            <a:solidFill>
                              <a:srgbClr val="00B050"/>
                            </a:solidFill>
                            <a:latin typeface="Cambria Math" panose="02040503050406030204" pitchFamily="18" charset="0"/>
                          </a:rPr>
                          <m:t>𝑼</m:t>
                        </m:r>
                        <m:r>
                          <a:rPr lang="en-US" sz="2400" b="1" i="1" smtClean="0">
                            <a:solidFill>
                              <a:srgbClr val="00B050"/>
                            </a:solidFill>
                            <a:latin typeface="Cambria Math" panose="02040503050406030204" pitchFamily="18" charset="0"/>
                          </a:rPr>
                          <m:t> </m:t>
                        </m:r>
                        <m:r>
                          <m:rPr>
                            <m:nor/>
                          </m:rPr>
                          <a:rPr lang="en-US" sz="2400" b="1" dirty="0" smtClean="0">
                            <a:solidFill>
                              <a:srgbClr val="00B050"/>
                            </a:solidFill>
                          </a:rPr>
                          <m:t>=</m:t>
                        </m:r>
                        <m:r>
                          <m:rPr>
                            <m:nor/>
                          </m:rPr>
                          <a:rPr lang="en-US" sz="2400" b="1" i="0" dirty="0" smtClean="0">
                            <a:solidFill>
                              <a:srgbClr val="00B050"/>
                            </a:solidFill>
                          </a:rPr>
                          <m:t> </m:t>
                        </m:r>
                        <m:r>
                          <a:rPr lang="en-US" sz="2400" b="1" i="1" smtClean="0">
                            <a:solidFill>
                              <a:srgbClr val="00B050"/>
                            </a:solidFill>
                            <a:latin typeface="Cambria Math" panose="02040503050406030204" pitchFamily="18" charset="0"/>
                          </a:rPr>
                          <m:t>𝑼</m:t>
                        </m:r>
                      </m:e>
                      <m:sub>
                        <m:r>
                          <a:rPr lang="en-US" sz="2400" b="1" i="1" smtClean="0">
                            <a:solidFill>
                              <a:srgbClr val="00B050"/>
                            </a:solidFill>
                            <a:latin typeface="Cambria Math" panose="02040503050406030204" pitchFamily="18" charset="0"/>
                          </a:rPr>
                          <m:t>𝟏</m:t>
                        </m:r>
                      </m:sub>
                    </m:sSub>
                  </m:oMath>
                </a14:m>
                <a:r>
                  <a:rPr lang="en-US" sz="2400" b="1" dirty="0" smtClean="0">
                    <a:solidFill>
                      <a:srgbClr val="00B050"/>
                    </a:solidFill>
                  </a:rPr>
                  <a:t> =  </a:t>
                </a:r>
                <a14:m>
                  <m:oMath xmlns:m="http://schemas.openxmlformats.org/officeDocument/2006/math">
                    <m:sSub>
                      <m:sSubPr>
                        <m:ctrlPr>
                          <a:rPr lang="en-US" sz="2400" b="1" i="1" dirty="0" smtClean="0">
                            <a:solidFill>
                              <a:srgbClr val="00B050"/>
                            </a:solidFill>
                            <a:latin typeface="Cambria Math" panose="02040503050406030204" pitchFamily="18" charset="0"/>
                          </a:rPr>
                        </m:ctrlPr>
                      </m:sSubPr>
                      <m:e>
                        <m:r>
                          <a:rPr lang="en-US" sz="2400" b="1" i="1" dirty="0" smtClean="0">
                            <a:solidFill>
                              <a:srgbClr val="00B050"/>
                            </a:solidFill>
                            <a:latin typeface="Cambria Math" panose="02040503050406030204" pitchFamily="18" charset="0"/>
                          </a:rPr>
                          <m:t>𝑼</m:t>
                        </m:r>
                      </m:e>
                      <m:sub>
                        <m:r>
                          <a:rPr lang="en-US" sz="2400" b="1" i="1" dirty="0" smtClean="0">
                            <a:solidFill>
                              <a:srgbClr val="00B050"/>
                            </a:solidFill>
                            <a:latin typeface="Cambria Math" panose="02040503050406030204" pitchFamily="18" charset="0"/>
                          </a:rPr>
                          <m:t>𝟐</m:t>
                        </m:r>
                      </m:sub>
                    </m:sSub>
                  </m:oMath>
                </a14:m>
                <a:r>
                  <a:rPr lang="en-US" sz="2400" b="1" dirty="0" smtClean="0">
                    <a:solidFill>
                      <a:srgbClr val="00B050"/>
                    </a:solidFill>
                  </a:rPr>
                  <a:t> = … =  </a:t>
                </a:r>
                <a14:m>
                  <m:oMath xmlns:m="http://schemas.openxmlformats.org/officeDocument/2006/math">
                    <m:sSub>
                      <m:sSubPr>
                        <m:ctrlPr>
                          <a:rPr lang="en-US" sz="2400" b="1" i="1" dirty="0" smtClean="0">
                            <a:solidFill>
                              <a:srgbClr val="00B050"/>
                            </a:solidFill>
                            <a:latin typeface="Cambria Math" panose="02040503050406030204" pitchFamily="18" charset="0"/>
                          </a:rPr>
                        </m:ctrlPr>
                      </m:sSubPr>
                      <m:e>
                        <m:r>
                          <a:rPr lang="en-US" sz="2400" b="1" i="1" dirty="0" smtClean="0">
                            <a:solidFill>
                              <a:srgbClr val="00B050"/>
                            </a:solidFill>
                            <a:latin typeface="Cambria Math" panose="02040503050406030204" pitchFamily="18" charset="0"/>
                          </a:rPr>
                          <m:t>𝑼</m:t>
                        </m:r>
                      </m:e>
                      <m:sub>
                        <m:r>
                          <a:rPr lang="en-US" sz="2400" b="1" i="1" dirty="0" smtClean="0">
                            <a:solidFill>
                              <a:srgbClr val="00B050"/>
                            </a:solidFill>
                            <a:latin typeface="Cambria Math" panose="02040503050406030204" pitchFamily="18" charset="0"/>
                          </a:rPr>
                          <m:t>𝒏</m:t>
                        </m:r>
                      </m:sub>
                    </m:sSub>
                  </m:oMath>
                </a14:m>
                <a:endParaRPr lang="vi-VN" sz="2400" dirty="0">
                  <a:solidFill>
                    <a:srgbClr val="00B050"/>
                  </a:solidFill>
                </a:endParaRPr>
              </a:p>
            </p:txBody>
          </p:sp>
        </mc:Choice>
        <mc:Fallback xmlns="">
          <p:sp>
            <p:nvSpPr>
              <p:cNvPr id="23" name="Hình chữ nhật 5"/>
              <p:cNvSpPr>
                <a:spLocks noRot="1" noChangeAspect="1" noMove="1" noResize="1" noEditPoints="1" noAdjustHandles="1" noChangeArrowheads="1" noChangeShapeType="1" noTextEdit="1"/>
              </p:cNvSpPr>
              <p:nvPr/>
            </p:nvSpPr>
            <p:spPr>
              <a:xfrm>
                <a:off x="7721926" y="2501719"/>
                <a:ext cx="3058658" cy="461665"/>
              </a:xfrm>
              <a:prstGeom prst="rect">
                <a:avLst/>
              </a:prstGeom>
              <a:blipFill>
                <a:blip r:embed="rId6"/>
                <a:stretch>
                  <a:fillRect l="-599" t="-10526" b="-2894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Hình chữ nhật 6"/>
              <p:cNvSpPr/>
              <p:nvPr/>
            </p:nvSpPr>
            <p:spPr>
              <a:xfrm>
                <a:off x="4328898" y="2930549"/>
                <a:ext cx="3005759" cy="461665"/>
              </a:xfrm>
              <a:prstGeom prst="rect">
                <a:avLst/>
              </a:prstGeom>
            </p:spPr>
            <p:txBody>
              <a:bodyPr wrap="none">
                <a:spAutoFit/>
              </a:bodyPr>
              <a:lstStyle/>
              <a:p>
                <a:pPr>
                  <a:defRPr/>
                </a:pPr>
                <a14:m>
                  <m:oMath xmlns:m="http://schemas.openxmlformats.org/officeDocument/2006/math">
                    <m:sSub>
                      <m:sSubPr>
                        <m:ctrlPr>
                          <a:rPr lang="vi-VN" sz="2400" i="1" smtClean="0">
                            <a:solidFill>
                              <a:schemeClr val="accent2">
                                <a:lumMod val="75000"/>
                              </a:schemeClr>
                            </a:solidFill>
                            <a:latin typeface="Cambria Math" panose="02040503050406030204" pitchFamily="18" charset="0"/>
                          </a:rPr>
                        </m:ctrlPr>
                      </m:sSubPr>
                      <m:e>
                        <m:r>
                          <a:rPr lang="en-US" sz="2400" b="1" i="1">
                            <a:solidFill>
                              <a:schemeClr val="accent2">
                                <a:lumMod val="75000"/>
                              </a:schemeClr>
                            </a:solidFill>
                            <a:latin typeface="Cambria Math" panose="02040503050406030204" pitchFamily="18" charset="0"/>
                          </a:rPr>
                          <m:t>𝑹</m:t>
                        </m:r>
                        <m:r>
                          <m:rPr>
                            <m:nor/>
                          </m:rPr>
                          <a:rPr lang="en-US" sz="2400" b="1" dirty="0">
                            <a:solidFill>
                              <a:schemeClr val="accent2">
                                <a:lumMod val="75000"/>
                              </a:schemeClr>
                            </a:solidFill>
                          </a:rPr>
                          <m:t>=</m:t>
                        </m:r>
                        <m:r>
                          <a:rPr lang="en-US" sz="2400" b="1" i="1" dirty="0" smtClean="0">
                            <a:solidFill>
                              <a:schemeClr val="accent2">
                                <a:lumMod val="75000"/>
                              </a:schemeClr>
                            </a:solidFill>
                            <a:latin typeface="Cambria Math" panose="02040503050406030204" pitchFamily="18" charset="0"/>
                          </a:rPr>
                          <m:t> </m:t>
                        </m:r>
                        <m:r>
                          <a:rPr lang="en-US" sz="2400" b="1" i="1">
                            <a:solidFill>
                              <a:schemeClr val="accent2">
                                <a:lumMod val="75000"/>
                              </a:schemeClr>
                            </a:solidFill>
                            <a:latin typeface="Cambria Math" panose="02040503050406030204" pitchFamily="18" charset="0"/>
                          </a:rPr>
                          <m:t>𝑹</m:t>
                        </m:r>
                      </m:e>
                      <m:sub>
                        <m:r>
                          <a:rPr lang="en-US" sz="2400" b="1" i="1">
                            <a:solidFill>
                              <a:schemeClr val="accent2">
                                <a:lumMod val="75000"/>
                              </a:schemeClr>
                            </a:solidFill>
                            <a:latin typeface="Cambria Math" panose="02040503050406030204" pitchFamily="18" charset="0"/>
                          </a:rPr>
                          <m:t>𝟏</m:t>
                        </m:r>
                      </m:sub>
                    </m:sSub>
                  </m:oMath>
                </a14:m>
                <a:r>
                  <a:rPr lang="en-US" sz="2400" dirty="0">
                    <a:solidFill>
                      <a:schemeClr val="accent2">
                        <a:lumMod val="75000"/>
                      </a:schemeClr>
                    </a:solidFill>
                  </a:rPr>
                  <a:t> +  </a:t>
                </a:r>
                <a14:m>
                  <m:oMath xmlns:m="http://schemas.openxmlformats.org/officeDocument/2006/math">
                    <m:sSub>
                      <m:sSubPr>
                        <m:ctrlPr>
                          <a:rPr lang="en-US" sz="2400" i="1" dirty="0">
                            <a:solidFill>
                              <a:schemeClr val="accent2">
                                <a:lumMod val="75000"/>
                              </a:schemeClr>
                            </a:solidFill>
                            <a:latin typeface="Cambria Math" panose="02040503050406030204" pitchFamily="18" charset="0"/>
                          </a:rPr>
                        </m:ctrlPr>
                      </m:sSubPr>
                      <m:e>
                        <m:r>
                          <a:rPr lang="en-US" sz="2400" b="1" i="1" dirty="0">
                            <a:solidFill>
                              <a:schemeClr val="accent2">
                                <a:lumMod val="75000"/>
                              </a:schemeClr>
                            </a:solidFill>
                            <a:latin typeface="Cambria Math" panose="02040503050406030204" pitchFamily="18" charset="0"/>
                          </a:rPr>
                          <m:t>𝑹</m:t>
                        </m:r>
                      </m:e>
                      <m:sub>
                        <m:r>
                          <a:rPr lang="en-US" sz="2400" b="1" i="1" dirty="0">
                            <a:solidFill>
                              <a:schemeClr val="accent2">
                                <a:lumMod val="75000"/>
                              </a:schemeClr>
                            </a:solidFill>
                            <a:latin typeface="Cambria Math" panose="02040503050406030204" pitchFamily="18" charset="0"/>
                          </a:rPr>
                          <m:t>𝟐</m:t>
                        </m:r>
                      </m:sub>
                    </m:sSub>
                  </m:oMath>
                </a14:m>
                <a:r>
                  <a:rPr lang="en-US" sz="2400" dirty="0" smtClean="0">
                    <a:solidFill>
                      <a:schemeClr val="accent2">
                        <a:lumMod val="75000"/>
                      </a:schemeClr>
                    </a:solidFill>
                  </a:rPr>
                  <a:t> + … +  </a:t>
                </a:r>
                <a14:m>
                  <m:oMath xmlns:m="http://schemas.openxmlformats.org/officeDocument/2006/math">
                    <m:sSub>
                      <m:sSubPr>
                        <m:ctrlPr>
                          <a:rPr lang="en-US" sz="2400" i="1" dirty="0">
                            <a:solidFill>
                              <a:schemeClr val="accent2">
                                <a:lumMod val="75000"/>
                              </a:schemeClr>
                            </a:solidFill>
                            <a:latin typeface="Cambria Math" panose="02040503050406030204" pitchFamily="18" charset="0"/>
                          </a:rPr>
                        </m:ctrlPr>
                      </m:sSubPr>
                      <m:e>
                        <m:r>
                          <a:rPr lang="en-US" sz="2400" b="1" i="1" dirty="0">
                            <a:solidFill>
                              <a:schemeClr val="accent2">
                                <a:lumMod val="75000"/>
                              </a:schemeClr>
                            </a:solidFill>
                            <a:latin typeface="Cambria Math" panose="02040503050406030204" pitchFamily="18" charset="0"/>
                          </a:rPr>
                          <m:t>𝑹</m:t>
                        </m:r>
                      </m:e>
                      <m:sub>
                        <m:r>
                          <a:rPr lang="en-US" sz="2400" b="1" i="1" dirty="0" smtClean="0">
                            <a:solidFill>
                              <a:schemeClr val="accent2">
                                <a:lumMod val="75000"/>
                              </a:schemeClr>
                            </a:solidFill>
                            <a:latin typeface="Cambria Math" panose="02040503050406030204" pitchFamily="18" charset="0"/>
                          </a:rPr>
                          <m:t>𝒏</m:t>
                        </m:r>
                      </m:sub>
                    </m:sSub>
                  </m:oMath>
                </a14:m>
                <a:endParaRPr lang="vi-VN" sz="2400" dirty="0">
                  <a:solidFill>
                    <a:schemeClr val="accent2">
                      <a:lumMod val="75000"/>
                    </a:schemeClr>
                  </a:solidFill>
                </a:endParaRPr>
              </a:p>
            </p:txBody>
          </p:sp>
        </mc:Choice>
        <mc:Fallback xmlns="">
          <p:sp>
            <p:nvSpPr>
              <p:cNvPr id="24" name="Hình chữ nhật 6"/>
              <p:cNvSpPr>
                <a:spLocks noRot="1" noChangeAspect="1" noMove="1" noResize="1" noEditPoints="1" noAdjustHandles="1" noChangeArrowheads="1" noChangeShapeType="1" noTextEdit="1"/>
              </p:cNvSpPr>
              <p:nvPr/>
            </p:nvSpPr>
            <p:spPr>
              <a:xfrm>
                <a:off x="4328898" y="2930549"/>
                <a:ext cx="3005759" cy="461665"/>
              </a:xfrm>
              <a:prstGeom prst="rect">
                <a:avLst/>
              </a:prstGeom>
              <a:blipFill>
                <a:blip r:embed="rId7"/>
                <a:stretch>
                  <a:fillRect l="-406" t="-10667" b="-30667"/>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Hình chữ nhật 7"/>
              <p:cNvSpPr/>
              <p:nvPr/>
            </p:nvSpPr>
            <p:spPr>
              <a:xfrm>
                <a:off x="7703476" y="2943778"/>
                <a:ext cx="2568973" cy="671274"/>
              </a:xfrm>
              <a:prstGeom prst="rect">
                <a:avLst/>
              </a:prstGeom>
            </p:spPr>
            <p:txBody>
              <a:bodyPr wrap="none">
                <a:spAutoFit/>
              </a:bodyPr>
              <a:lstStyle/>
              <a:p>
                <a:pPr>
                  <a:defRPr/>
                </a:pPr>
                <a14:m>
                  <m:oMath xmlns:m="http://schemas.openxmlformats.org/officeDocument/2006/math">
                    <m:f>
                      <m:fPr>
                        <m:ctrlPr>
                          <a:rPr lang="vi-VN" sz="2400" b="1" i="1" smtClean="0">
                            <a:solidFill>
                              <a:schemeClr val="accent2">
                                <a:lumMod val="75000"/>
                              </a:schemeClr>
                            </a:solidFill>
                            <a:latin typeface="Cambria Math" panose="02040503050406030204" pitchFamily="18" charset="0"/>
                          </a:rPr>
                        </m:ctrlPr>
                      </m:fPr>
                      <m:num>
                        <m:r>
                          <a:rPr lang="en-US" sz="2400" b="1" i="1">
                            <a:solidFill>
                              <a:schemeClr val="accent2">
                                <a:lumMod val="75000"/>
                              </a:schemeClr>
                            </a:solidFill>
                            <a:latin typeface="Cambria Math" panose="02040503050406030204" pitchFamily="18" charset="0"/>
                          </a:rPr>
                          <m:t>𝟏</m:t>
                        </m:r>
                      </m:num>
                      <m:den>
                        <m:r>
                          <a:rPr lang="en-US" sz="2400" b="1" i="1">
                            <a:solidFill>
                              <a:schemeClr val="accent2">
                                <a:lumMod val="75000"/>
                              </a:schemeClr>
                            </a:solidFill>
                            <a:latin typeface="Cambria Math" panose="02040503050406030204" pitchFamily="18" charset="0"/>
                          </a:rPr>
                          <m:t>𝑹</m:t>
                        </m:r>
                      </m:den>
                    </m:f>
                  </m:oMath>
                </a14:m>
                <a:r>
                  <a:rPr lang="en-US" sz="2400" b="1" dirty="0">
                    <a:solidFill>
                      <a:schemeClr val="accent2">
                        <a:lumMod val="75000"/>
                      </a:schemeClr>
                    </a:solidFill>
                  </a:rPr>
                  <a:t> = </a:t>
                </a:r>
                <a14:m>
                  <m:oMath xmlns:m="http://schemas.openxmlformats.org/officeDocument/2006/math">
                    <m:f>
                      <m:fPr>
                        <m:ctrlPr>
                          <a:rPr lang="en-US" sz="2400" b="1" i="1">
                            <a:solidFill>
                              <a:schemeClr val="accent2">
                                <a:lumMod val="75000"/>
                              </a:schemeClr>
                            </a:solidFill>
                            <a:latin typeface="Cambria Math" panose="02040503050406030204" pitchFamily="18" charset="0"/>
                          </a:rPr>
                        </m:ctrlPr>
                      </m:fPr>
                      <m:num>
                        <m:r>
                          <a:rPr lang="en-US" sz="2400" b="1" i="1">
                            <a:solidFill>
                              <a:schemeClr val="accent2">
                                <a:lumMod val="75000"/>
                              </a:schemeClr>
                            </a:solidFill>
                            <a:latin typeface="Cambria Math" panose="02040503050406030204" pitchFamily="18" charset="0"/>
                          </a:rPr>
                          <m:t>𝟏</m:t>
                        </m:r>
                      </m:num>
                      <m:den>
                        <m:sSub>
                          <m:sSubPr>
                            <m:ctrlPr>
                              <a:rPr lang="en-US" sz="2400" b="1" i="1">
                                <a:solidFill>
                                  <a:schemeClr val="accent2">
                                    <a:lumMod val="75000"/>
                                  </a:schemeClr>
                                </a:solidFill>
                                <a:latin typeface="Cambria Math" panose="02040503050406030204" pitchFamily="18" charset="0"/>
                              </a:rPr>
                            </m:ctrlPr>
                          </m:sSubPr>
                          <m:e>
                            <m:r>
                              <a:rPr lang="en-US" sz="2400" b="1" i="1">
                                <a:solidFill>
                                  <a:schemeClr val="accent2">
                                    <a:lumMod val="75000"/>
                                  </a:schemeClr>
                                </a:solidFill>
                                <a:latin typeface="Cambria Math" panose="02040503050406030204" pitchFamily="18" charset="0"/>
                              </a:rPr>
                              <m:t>𝑹</m:t>
                            </m:r>
                          </m:e>
                          <m:sub>
                            <m:r>
                              <a:rPr lang="en-US" sz="2400" b="1" i="1">
                                <a:solidFill>
                                  <a:schemeClr val="accent2">
                                    <a:lumMod val="75000"/>
                                  </a:schemeClr>
                                </a:solidFill>
                                <a:latin typeface="Cambria Math" panose="02040503050406030204" pitchFamily="18" charset="0"/>
                              </a:rPr>
                              <m:t>𝟏</m:t>
                            </m:r>
                          </m:sub>
                        </m:sSub>
                      </m:den>
                    </m:f>
                  </m:oMath>
                </a14:m>
                <a:r>
                  <a:rPr lang="en-US" sz="2400" b="1" dirty="0">
                    <a:solidFill>
                      <a:schemeClr val="accent2">
                        <a:lumMod val="75000"/>
                      </a:schemeClr>
                    </a:solidFill>
                  </a:rPr>
                  <a:t> </a:t>
                </a:r>
                <a:r>
                  <a:rPr lang="en-US" sz="2400" b="1" dirty="0" smtClean="0">
                    <a:solidFill>
                      <a:schemeClr val="accent2">
                        <a:lumMod val="75000"/>
                      </a:schemeClr>
                    </a:solidFill>
                  </a:rPr>
                  <a:t>+ </a:t>
                </a:r>
                <a14:m>
                  <m:oMath xmlns:m="http://schemas.openxmlformats.org/officeDocument/2006/math">
                    <m:f>
                      <m:fPr>
                        <m:ctrlPr>
                          <a:rPr lang="en-US" sz="2400" b="1" i="1">
                            <a:solidFill>
                              <a:schemeClr val="accent2">
                                <a:lumMod val="75000"/>
                              </a:schemeClr>
                            </a:solidFill>
                            <a:latin typeface="Cambria Math" panose="02040503050406030204" pitchFamily="18" charset="0"/>
                          </a:rPr>
                        </m:ctrlPr>
                      </m:fPr>
                      <m:num>
                        <m:r>
                          <a:rPr lang="en-US" sz="2400" b="1" i="1">
                            <a:solidFill>
                              <a:schemeClr val="accent2">
                                <a:lumMod val="75000"/>
                              </a:schemeClr>
                            </a:solidFill>
                            <a:latin typeface="Cambria Math" panose="02040503050406030204" pitchFamily="18" charset="0"/>
                          </a:rPr>
                          <m:t>𝟏</m:t>
                        </m:r>
                      </m:num>
                      <m:den>
                        <m:sSub>
                          <m:sSubPr>
                            <m:ctrlPr>
                              <a:rPr lang="en-US" sz="2400" b="1" i="1">
                                <a:solidFill>
                                  <a:schemeClr val="accent2">
                                    <a:lumMod val="75000"/>
                                  </a:schemeClr>
                                </a:solidFill>
                                <a:latin typeface="Cambria Math" panose="02040503050406030204" pitchFamily="18" charset="0"/>
                              </a:rPr>
                            </m:ctrlPr>
                          </m:sSubPr>
                          <m:e>
                            <m:r>
                              <a:rPr lang="en-US" sz="2400" b="1" i="1">
                                <a:solidFill>
                                  <a:schemeClr val="accent2">
                                    <a:lumMod val="75000"/>
                                  </a:schemeClr>
                                </a:solidFill>
                                <a:latin typeface="Cambria Math" panose="02040503050406030204" pitchFamily="18" charset="0"/>
                              </a:rPr>
                              <m:t>𝑹</m:t>
                            </m:r>
                          </m:e>
                          <m:sub>
                            <m:r>
                              <a:rPr lang="en-US" sz="2400" b="1" i="1">
                                <a:solidFill>
                                  <a:schemeClr val="accent2">
                                    <a:lumMod val="75000"/>
                                  </a:schemeClr>
                                </a:solidFill>
                                <a:latin typeface="Cambria Math" panose="02040503050406030204" pitchFamily="18" charset="0"/>
                              </a:rPr>
                              <m:t>𝟐</m:t>
                            </m:r>
                          </m:sub>
                        </m:sSub>
                      </m:den>
                    </m:f>
                  </m:oMath>
                </a14:m>
                <a:r>
                  <a:rPr lang="en-US" sz="2400" b="1" dirty="0">
                    <a:solidFill>
                      <a:schemeClr val="accent2">
                        <a:lumMod val="75000"/>
                      </a:schemeClr>
                    </a:solidFill>
                  </a:rPr>
                  <a:t> +… </a:t>
                </a:r>
                <a:r>
                  <a:rPr lang="en-US" sz="2400" b="1" dirty="0" smtClean="0">
                    <a:solidFill>
                      <a:schemeClr val="accent2">
                        <a:lumMod val="75000"/>
                      </a:schemeClr>
                    </a:solidFill>
                  </a:rPr>
                  <a:t>+ </a:t>
                </a:r>
                <a14:m>
                  <m:oMath xmlns:m="http://schemas.openxmlformats.org/officeDocument/2006/math">
                    <m:f>
                      <m:fPr>
                        <m:ctrlPr>
                          <a:rPr lang="en-US" sz="2400" b="1" i="1">
                            <a:solidFill>
                              <a:schemeClr val="accent2">
                                <a:lumMod val="75000"/>
                              </a:schemeClr>
                            </a:solidFill>
                            <a:latin typeface="Cambria Math" panose="02040503050406030204" pitchFamily="18" charset="0"/>
                          </a:rPr>
                        </m:ctrlPr>
                      </m:fPr>
                      <m:num>
                        <m:r>
                          <a:rPr lang="en-US" sz="2400" b="1" i="1">
                            <a:solidFill>
                              <a:schemeClr val="accent2">
                                <a:lumMod val="75000"/>
                              </a:schemeClr>
                            </a:solidFill>
                            <a:latin typeface="Cambria Math" panose="02040503050406030204" pitchFamily="18" charset="0"/>
                          </a:rPr>
                          <m:t>𝟏</m:t>
                        </m:r>
                      </m:num>
                      <m:den>
                        <m:sSub>
                          <m:sSubPr>
                            <m:ctrlPr>
                              <a:rPr lang="en-US" sz="2400" b="1" i="1">
                                <a:solidFill>
                                  <a:schemeClr val="accent2">
                                    <a:lumMod val="75000"/>
                                  </a:schemeClr>
                                </a:solidFill>
                                <a:latin typeface="Cambria Math" panose="02040503050406030204" pitchFamily="18" charset="0"/>
                              </a:rPr>
                            </m:ctrlPr>
                          </m:sSubPr>
                          <m:e>
                            <m:r>
                              <a:rPr lang="en-US" sz="2400" b="1" i="1">
                                <a:solidFill>
                                  <a:schemeClr val="accent2">
                                    <a:lumMod val="75000"/>
                                  </a:schemeClr>
                                </a:solidFill>
                                <a:latin typeface="Cambria Math" panose="02040503050406030204" pitchFamily="18" charset="0"/>
                              </a:rPr>
                              <m:t>𝑹</m:t>
                            </m:r>
                          </m:e>
                          <m:sub>
                            <m:r>
                              <a:rPr lang="en-US" sz="2400" b="1" i="1">
                                <a:solidFill>
                                  <a:schemeClr val="accent2">
                                    <a:lumMod val="75000"/>
                                  </a:schemeClr>
                                </a:solidFill>
                                <a:latin typeface="Cambria Math" panose="02040503050406030204" pitchFamily="18" charset="0"/>
                              </a:rPr>
                              <m:t>𝒏</m:t>
                            </m:r>
                          </m:sub>
                        </m:sSub>
                      </m:den>
                    </m:f>
                  </m:oMath>
                </a14:m>
                <a:r>
                  <a:rPr lang="en-US" sz="2400" b="1" dirty="0">
                    <a:solidFill>
                      <a:schemeClr val="accent2">
                        <a:lumMod val="75000"/>
                      </a:schemeClr>
                    </a:solidFill>
                  </a:rPr>
                  <a:t> </a:t>
                </a:r>
                <a:endParaRPr lang="vi-VN" sz="2400" b="1" dirty="0">
                  <a:solidFill>
                    <a:schemeClr val="accent2">
                      <a:lumMod val="75000"/>
                    </a:schemeClr>
                  </a:solidFill>
                </a:endParaRPr>
              </a:p>
            </p:txBody>
          </p:sp>
        </mc:Choice>
        <mc:Fallback xmlns="">
          <p:sp>
            <p:nvSpPr>
              <p:cNvPr id="25" name="Hình chữ nhật 7"/>
              <p:cNvSpPr>
                <a:spLocks noRot="1" noChangeAspect="1" noMove="1" noResize="1" noEditPoints="1" noAdjustHandles="1" noChangeArrowheads="1" noChangeShapeType="1" noTextEdit="1"/>
              </p:cNvSpPr>
              <p:nvPr/>
            </p:nvSpPr>
            <p:spPr>
              <a:xfrm>
                <a:off x="7703476" y="2943778"/>
                <a:ext cx="2568973" cy="671274"/>
              </a:xfrm>
              <a:prstGeom prst="rect">
                <a:avLst/>
              </a:prstGeom>
              <a:blipFill>
                <a:blip r:embed="rId8"/>
                <a:stretch>
                  <a:fillRect b="-181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Hình chữ nhật 8"/>
              <p:cNvSpPr/>
              <p:nvPr/>
            </p:nvSpPr>
            <p:spPr>
              <a:xfrm>
                <a:off x="4421663" y="3744954"/>
                <a:ext cx="1035220" cy="668068"/>
              </a:xfrm>
              <a:prstGeom prst="rect">
                <a:avLst/>
              </a:prstGeom>
            </p:spPr>
            <p:txBody>
              <a:bodyPr wrap="none">
                <a:spAutoFit/>
              </a:bodyPr>
              <a:lstStyle/>
              <a:p>
                <a14:m>
                  <m:oMath xmlns:m="http://schemas.openxmlformats.org/officeDocument/2006/math">
                    <m:f>
                      <m:fPr>
                        <m:ctrlPr>
                          <a:rPr lang="en-US" sz="2400" b="1" i="1" smtClean="0">
                            <a:solidFill>
                              <a:schemeClr val="accent1">
                                <a:lumMod val="50000"/>
                              </a:schemeClr>
                            </a:solidFill>
                            <a:latin typeface="Cambria Math" panose="02040503050406030204" pitchFamily="18" charset="0"/>
                          </a:rPr>
                        </m:ctrlPr>
                      </m:fPr>
                      <m:num>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𝑼</m:t>
                            </m:r>
                          </m:e>
                          <m:sub>
                            <m:r>
                              <a:rPr lang="en-US" sz="2400" b="1" i="1" smtClean="0">
                                <a:solidFill>
                                  <a:schemeClr val="accent1">
                                    <a:lumMod val="50000"/>
                                  </a:schemeClr>
                                </a:solidFill>
                                <a:latin typeface="Cambria Math" panose="02040503050406030204" pitchFamily="18" charset="0"/>
                              </a:rPr>
                              <m:t>𝟏</m:t>
                            </m:r>
                          </m:sub>
                        </m:sSub>
                      </m:num>
                      <m:den>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𝑼</m:t>
                            </m:r>
                          </m:e>
                          <m:sub>
                            <m:r>
                              <a:rPr lang="en-US" sz="2400" b="1" i="1" smtClean="0">
                                <a:solidFill>
                                  <a:schemeClr val="accent1">
                                    <a:lumMod val="50000"/>
                                  </a:schemeClr>
                                </a:solidFill>
                                <a:latin typeface="Cambria Math" panose="02040503050406030204" pitchFamily="18" charset="0"/>
                              </a:rPr>
                              <m:t>𝟐</m:t>
                            </m:r>
                          </m:sub>
                        </m:sSub>
                      </m:den>
                    </m:f>
                  </m:oMath>
                </a14:m>
                <a:r>
                  <a:rPr lang="en-US" sz="2400" b="1" dirty="0" smtClean="0">
                    <a:solidFill>
                      <a:schemeClr val="accent1">
                        <a:lumMod val="50000"/>
                      </a:schemeClr>
                    </a:solidFill>
                  </a:rPr>
                  <a:t> =</a:t>
                </a:r>
                <a14:m>
                  <m:oMath xmlns:m="http://schemas.openxmlformats.org/officeDocument/2006/math">
                    <m:r>
                      <a:rPr lang="en-US" sz="2400" b="1" i="0" smtClean="0">
                        <a:solidFill>
                          <a:schemeClr val="accent1">
                            <a:lumMod val="50000"/>
                          </a:schemeClr>
                        </a:solidFill>
                        <a:latin typeface="Cambria Math" panose="02040503050406030204" pitchFamily="18" charset="0"/>
                      </a:rPr>
                      <m:t> </m:t>
                    </m:r>
                    <m:f>
                      <m:fPr>
                        <m:ctrlPr>
                          <a:rPr lang="en-US" sz="2400" b="1" i="1" smtClean="0">
                            <a:solidFill>
                              <a:schemeClr val="accent1">
                                <a:lumMod val="50000"/>
                              </a:schemeClr>
                            </a:solidFill>
                            <a:latin typeface="Cambria Math" panose="02040503050406030204" pitchFamily="18" charset="0"/>
                          </a:rPr>
                        </m:ctrlPr>
                      </m:fPr>
                      <m:num>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𝑹</m:t>
                            </m:r>
                          </m:e>
                          <m:sub>
                            <m:r>
                              <a:rPr lang="en-US" sz="2400" b="1" i="1" smtClean="0">
                                <a:solidFill>
                                  <a:schemeClr val="accent1">
                                    <a:lumMod val="50000"/>
                                  </a:schemeClr>
                                </a:solidFill>
                                <a:latin typeface="Cambria Math" panose="02040503050406030204" pitchFamily="18" charset="0"/>
                              </a:rPr>
                              <m:t>𝟏</m:t>
                            </m:r>
                          </m:sub>
                        </m:sSub>
                      </m:num>
                      <m:den>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𝑹</m:t>
                            </m:r>
                          </m:e>
                          <m:sub>
                            <m:r>
                              <a:rPr lang="en-US" sz="2400" b="1" i="1" smtClean="0">
                                <a:solidFill>
                                  <a:schemeClr val="accent1">
                                    <a:lumMod val="50000"/>
                                  </a:schemeClr>
                                </a:solidFill>
                                <a:latin typeface="Cambria Math" panose="02040503050406030204" pitchFamily="18" charset="0"/>
                              </a:rPr>
                              <m:t>𝟐</m:t>
                            </m:r>
                          </m:sub>
                        </m:sSub>
                      </m:den>
                    </m:f>
                  </m:oMath>
                </a14:m>
                <a:endParaRPr lang="vi-VN" sz="2400" dirty="0">
                  <a:solidFill>
                    <a:schemeClr val="accent1">
                      <a:lumMod val="50000"/>
                    </a:schemeClr>
                  </a:solidFill>
                </a:endParaRPr>
              </a:p>
            </p:txBody>
          </p:sp>
        </mc:Choice>
        <mc:Fallback xmlns="">
          <p:sp>
            <p:nvSpPr>
              <p:cNvPr id="26" name="Hình chữ nhật 8"/>
              <p:cNvSpPr>
                <a:spLocks noRot="1" noChangeAspect="1" noMove="1" noResize="1" noEditPoints="1" noAdjustHandles="1" noChangeArrowheads="1" noChangeShapeType="1" noTextEdit="1"/>
              </p:cNvSpPr>
              <p:nvPr/>
            </p:nvSpPr>
            <p:spPr>
              <a:xfrm>
                <a:off x="4421663" y="3744954"/>
                <a:ext cx="1035220" cy="668068"/>
              </a:xfrm>
              <a:prstGeom prst="rect">
                <a:avLst/>
              </a:prstGeom>
              <a:blipFill>
                <a:blip r:embed="rId9"/>
                <a:stretch>
                  <a:fillRect b="-1818"/>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Hình chữ nhật 9"/>
              <p:cNvSpPr/>
              <p:nvPr/>
            </p:nvSpPr>
            <p:spPr>
              <a:xfrm>
                <a:off x="7767510" y="3744954"/>
                <a:ext cx="969496" cy="668068"/>
              </a:xfrm>
              <a:prstGeom prst="rect">
                <a:avLst/>
              </a:prstGeom>
            </p:spPr>
            <p:txBody>
              <a:bodyPr wrap="none">
                <a:spAutoFit/>
              </a:bodyPr>
              <a:lstStyle/>
              <a:p>
                <a14:m>
                  <m:oMath xmlns:m="http://schemas.openxmlformats.org/officeDocument/2006/math">
                    <m:f>
                      <m:fPr>
                        <m:ctrlPr>
                          <a:rPr lang="en-US" sz="2400" b="1" i="1" smtClean="0">
                            <a:solidFill>
                              <a:schemeClr val="accent1">
                                <a:lumMod val="50000"/>
                              </a:schemeClr>
                            </a:solidFill>
                            <a:latin typeface="Cambria Math" panose="02040503050406030204" pitchFamily="18" charset="0"/>
                          </a:rPr>
                        </m:ctrlPr>
                      </m:fPr>
                      <m:num>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𝑰</m:t>
                            </m:r>
                          </m:e>
                          <m:sub>
                            <m:r>
                              <a:rPr lang="en-US" sz="2400" b="1" i="1" smtClean="0">
                                <a:solidFill>
                                  <a:schemeClr val="accent1">
                                    <a:lumMod val="50000"/>
                                  </a:schemeClr>
                                </a:solidFill>
                                <a:latin typeface="Cambria Math" panose="02040503050406030204" pitchFamily="18" charset="0"/>
                              </a:rPr>
                              <m:t>𝟏</m:t>
                            </m:r>
                          </m:sub>
                        </m:sSub>
                      </m:num>
                      <m:den>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𝑰</m:t>
                            </m:r>
                          </m:e>
                          <m:sub>
                            <m:r>
                              <a:rPr lang="en-US" sz="2400" b="1" i="1" smtClean="0">
                                <a:solidFill>
                                  <a:schemeClr val="accent1">
                                    <a:lumMod val="50000"/>
                                  </a:schemeClr>
                                </a:solidFill>
                                <a:latin typeface="Cambria Math" panose="02040503050406030204" pitchFamily="18" charset="0"/>
                              </a:rPr>
                              <m:t>𝟐</m:t>
                            </m:r>
                          </m:sub>
                        </m:sSub>
                      </m:den>
                    </m:f>
                  </m:oMath>
                </a14:m>
                <a:r>
                  <a:rPr lang="en-US" sz="2400" b="1" dirty="0" smtClean="0">
                    <a:solidFill>
                      <a:schemeClr val="accent1">
                        <a:lumMod val="50000"/>
                      </a:schemeClr>
                    </a:solidFill>
                  </a:rPr>
                  <a:t> =</a:t>
                </a:r>
                <a14:m>
                  <m:oMath xmlns:m="http://schemas.openxmlformats.org/officeDocument/2006/math">
                    <m:r>
                      <a:rPr lang="en-US" sz="2400" b="1" i="0" smtClean="0">
                        <a:solidFill>
                          <a:schemeClr val="accent1">
                            <a:lumMod val="50000"/>
                          </a:schemeClr>
                        </a:solidFill>
                        <a:latin typeface="Cambria Math" panose="02040503050406030204" pitchFamily="18" charset="0"/>
                      </a:rPr>
                      <m:t> </m:t>
                    </m:r>
                    <m:f>
                      <m:fPr>
                        <m:ctrlPr>
                          <a:rPr lang="en-US" sz="2400" b="1" i="1" smtClean="0">
                            <a:solidFill>
                              <a:schemeClr val="accent1">
                                <a:lumMod val="50000"/>
                              </a:schemeClr>
                            </a:solidFill>
                            <a:latin typeface="Cambria Math" panose="02040503050406030204" pitchFamily="18" charset="0"/>
                          </a:rPr>
                        </m:ctrlPr>
                      </m:fPr>
                      <m:num>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𝑹</m:t>
                            </m:r>
                          </m:e>
                          <m:sub>
                            <m:r>
                              <a:rPr lang="en-US" sz="2400" b="1" i="1" smtClean="0">
                                <a:solidFill>
                                  <a:schemeClr val="accent1">
                                    <a:lumMod val="50000"/>
                                  </a:schemeClr>
                                </a:solidFill>
                                <a:latin typeface="Cambria Math" panose="02040503050406030204" pitchFamily="18" charset="0"/>
                              </a:rPr>
                              <m:t>𝟐</m:t>
                            </m:r>
                          </m:sub>
                        </m:sSub>
                      </m:num>
                      <m:den>
                        <m:sSub>
                          <m:sSubPr>
                            <m:ctrlPr>
                              <a:rPr lang="en-US" sz="2400" b="1" i="1" smtClean="0">
                                <a:solidFill>
                                  <a:schemeClr val="accent1">
                                    <a:lumMod val="50000"/>
                                  </a:schemeClr>
                                </a:solidFill>
                                <a:latin typeface="Cambria Math" panose="02040503050406030204" pitchFamily="18" charset="0"/>
                              </a:rPr>
                            </m:ctrlPr>
                          </m:sSubPr>
                          <m:e>
                            <m:r>
                              <a:rPr lang="en-US" sz="2400" b="1" i="1" smtClean="0">
                                <a:solidFill>
                                  <a:schemeClr val="accent1">
                                    <a:lumMod val="50000"/>
                                  </a:schemeClr>
                                </a:solidFill>
                                <a:latin typeface="Cambria Math" panose="02040503050406030204" pitchFamily="18" charset="0"/>
                              </a:rPr>
                              <m:t>𝑹</m:t>
                            </m:r>
                          </m:e>
                          <m:sub>
                            <m:r>
                              <a:rPr lang="en-US" sz="2400" b="1" i="1" smtClean="0">
                                <a:solidFill>
                                  <a:schemeClr val="accent1">
                                    <a:lumMod val="50000"/>
                                  </a:schemeClr>
                                </a:solidFill>
                                <a:latin typeface="Cambria Math" panose="02040503050406030204" pitchFamily="18" charset="0"/>
                              </a:rPr>
                              <m:t>𝟏</m:t>
                            </m:r>
                          </m:sub>
                        </m:sSub>
                      </m:den>
                    </m:f>
                  </m:oMath>
                </a14:m>
                <a:endParaRPr lang="vi-VN" sz="2400" dirty="0">
                  <a:solidFill>
                    <a:schemeClr val="accent1">
                      <a:lumMod val="50000"/>
                    </a:schemeClr>
                  </a:solidFill>
                </a:endParaRPr>
              </a:p>
            </p:txBody>
          </p:sp>
        </mc:Choice>
        <mc:Fallback xmlns="">
          <p:sp>
            <p:nvSpPr>
              <p:cNvPr id="27" name="Hình chữ nhật 9"/>
              <p:cNvSpPr>
                <a:spLocks noRot="1" noChangeAspect="1" noMove="1" noResize="1" noEditPoints="1" noAdjustHandles="1" noChangeArrowheads="1" noChangeShapeType="1" noTextEdit="1"/>
              </p:cNvSpPr>
              <p:nvPr/>
            </p:nvSpPr>
            <p:spPr>
              <a:xfrm>
                <a:off x="7767510" y="3744954"/>
                <a:ext cx="969496" cy="668068"/>
              </a:xfrm>
              <a:prstGeom prst="rect">
                <a:avLst/>
              </a:prstGeom>
              <a:blipFill>
                <a:blip r:embed="rId10"/>
                <a:stretch>
                  <a:fillRect b="-1818"/>
                </a:stretch>
              </a:blipFill>
            </p:spPr>
            <p:txBody>
              <a:bodyPr/>
              <a:lstStyle/>
              <a:p>
                <a:r>
                  <a:rPr lang="vi-VN">
                    <a:noFill/>
                  </a:rPr>
                  <a:t> </a:t>
                </a:r>
              </a:p>
            </p:txBody>
          </p:sp>
        </mc:Fallback>
      </mc:AlternateContent>
      <p:sp>
        <p:nvSpPr>
          <p:cNvPr id="28" name="Text Box 46"/>
          <p:cNvSpPr txBox="1">
            <a:spLocks noChangeArrowheads="1"/>
          </p:cNvSpPr>
          <p:nvPr/>
        </p:nvSpPr>
        <p:spPr bwMode="auto">
          <a:xfrm>
            <a:off x="1265240" y="4613367"/>
            <a:ext cx="717217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a:solidFill>
                  <a:srgbClr val="0000CC"/>
                </a:solidFill>
                <a:latin typeface="Times New Roman" panose="02020603050405020304" pitchFamily="18" charset="0"/>
              </a:rPr>
              <a:t>3. Công thức tính điện </a:t>
            </a:r>
            <a:r>
              <a:rPr lang="en-US" altLang="vi-VN" sz="2400" b="1" dirty="0" smtClean="0">
                <a:solidFill>
                  <a:srgbClr val="0000CC"/>
                </a:solidFill>
                <a:latin typeface="Times New Roman" panose="02020603050405020304" pitchFamily="18" charset="0"/>
              </a:rPr>
              <a:t>trở dây dẫn:</a:t>
            </a:r>
            <a:endParaRPr lang="en-US" altLang="vi-VN" sz="2400" b="1" dirty="0">
              <a:solidFill>
                <a:srgbClr val="0000CC"/>
              </a:solidFill>
              <a:latin typeface="Times New Roman" panose="02020603050405020304" pitchFamily="18" charset="0"/>
            </a:endParaRPr>
          </a:p>
        </p:txBody>
      </p:sp>
      <p:sp>
        <p:nvSpPr>
          <p:cNvPr id="17" name="Text Box 46"/>
          <p:cNvSpPr txBox="1">
            <a:spLocks noChangeArrowheads="1"/>
          </p:cNvSpPr>
          <p:nvPr/>
        </p:nvSpPr>
        <p:spPr bwMode="auto">
          <a:xfrm>
            <a:off x="1265240" y="5250646"/>
            <a:ext cx="27248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smtClean="0">
                <a:solidFill>
                  <a:srgbClr val="0000CC"/>
                </a:solidFill>
                <a:latin typeface="Times New Roman" panose="02020603050405020304" pitchFamily="18" charset="0"/>
              </a:rPr>
              <a:t>4. </a:t>
            </a:r>
            <a:r>
              <a:rPr lang="en-US" altLang="vi-VN" sz="2400" b="1" dirty="0">
                <a:solidFill>
                  <a:srgbClr val="0000CC"/>
                </a:solidFill>
                <a:latin typeface="Times New Roman" panose="02020603050405020304" pitchFamily="18" charset="0"/>
              </a:rPr>
              <a:t>Công </a:t>
            </a:r>
            <a:r>
              <a:rPr lang="en-US" altLang="vi-VN" sz="2400" b="1" dirty="0" smtClean="0">
                <a:solidFill>
                  <a:srgbClr val="0000CC"/>
                </a:solidFill>
                <a:latin typeface="Times New Roman" panose="02020603050405020304" pitchFamily="18" charset="0"/>
              </a:rPr>
              <a:t>suất điện:</a:t>
            </a:r>
            <a:endParaRPr lang="en-US" altLang="vi-VN" sz="2400" b="1" dirty="0">
              <a:solidFill>
                <a:srgbClr val="0000CC"/>
              </a:solidFill>
              <a:latin typeface="Times New Roman" panose="02020603050405020304" pitchFamily="18" charset="0"/>
            </a:endParaRPr>
          </a:p>
        </p:txBody>
      </p:sp>
      <p:sp>
        <p:nvSpPr>
          <p:cNvPr id="2" name="Rectangle 1"/>
          <p:cNvSpPr/>
          <p:nvPr/>
        </p:nvSpPr>
        <p:spPr>
          <a:xfrm>
            <a:off x="3779709" y="5183474"/>
            <a:ext cx="1098378" cy="584775"/>
          </a:xfrm>
          <a:prstGeom prst="rect">
            <a:avLst/>
          </a:prstGeom>
        </p:spPr>
        <p:txBody>
          <a:bodyPr wrap="none">
            <a:spAutoFit/>
          </a:bodyPr>
          <a:lstStyle/>
          <a:p>
            <a:r>
              <a:rPr lang="de-DE" altLang="vi-VN" sz="3200" b="1" dirty="0" smtClean="0">
                <a:solidFill>
                  <a:srgbClr val="7030A0"/>
                </a:solidFill>
                <a:latin typeface=".VnCommercial ScriptH" panose="020B7200000000000000" pitchFamily="34" charset="0"/>
              </a:rPr>
              <a:t>P</a:t>
            </a:r>
            <a:r>
              <a:rPr lang="de-DE" altLang="vi-VN" sz="2400" b="1" dirty="0" smtClean="0">
                <a:solidFill>
                  <a:srgbClr val="7030A0"/>
                </a:solidFill>
                <a:latin typeface=".VnCommercial ScriptH" panose="020B7200000000000000" pitchFamily="34" charset="0"/>
              </a:rPr>
              <a:t> </a:t>
            </a:r>
            <a:r>
              <a:rPr lang="de-DE" altLang="vi-VN" sz="2400" b="1" dirty="0">
                <a:solidFill>
                  <a:srgbClr val="7030A0"/>
                </a:solidFill>
                <a:latin typeface="Arial" panose="020B0604020202020204" pitchFamily="34" charset="0"/>
              </a:rPr>
              <a:t>= U.I</a:t>
            </a:r>
            <a:endParaRPr lang="vi-VN" sz="2400" b="1" dirty="0">
              <a:solidFill>
                <a:srgbClr val="7030A0"/>
              </a:solidFill>
            </a:endParaRPr>
          </a:p>
        </p:txBody>
      </p:sp>
      <p:sp>
        <p:nvSpPr>
          <p:cNvPr id="3" name="Rectangle 2"/>
          <p:cNvSpPr/>
          <p:nvPr/>
        </p:nvSpPr>
        <p:spPr>
          <a:xfrm>
            <a:off x="4761451" y="5288468"/>
            <a:ext cx="917239" cy="461665"/>
          </a:xfrm>
          <a:prstGeom prst="rect">
            <a:avLst/>
          </a:prstGeom>
        </p:spPr>
        <p:txBody>
          <a:bodyPr wrap="none">
            <a:spAutoFit/>
          </a:bodyPr>
          <a:lstStyle/>
          <a:p>
            <a:r>
              <a:rPr lang="en-US" altLang="vi-VN" sz="2400" b="1" dirty="0">
                <a:solidFill>
                  <a:srgbClr val="7030A0"/>
                </a:solidFill>
              </a:rPr>
              <a:t>= </a:t>
            </a:r>
            <a:r>
              <a:rPr lang="en-US" altLang="vi-VN" sz="2400" b="1" dirty="0" smtClean="0">
                <a:solidFill>
                  <a:srgbClr val="7030A0"/>
                </a:solidFill>
                <a:cs typeface="Times New Roman" panose="02020603050405020304" pitchFamily="18" charset="0"/>
              </a:rPr>
              <a:t>I</a:t>
            </a:r>
            <a:r>
              <a:rPr lang="en-US" altLang="vi-VN" sz="2400" b="1" baseline="30000" dirty="0" smtClean="0">
                <a:solidFill>
                  <a:srgbClr val="7030A0"/>
                </a:solidFill>
              </a:rPr>
              <a:t>2</a:t>
            </a:r>
            <a:r>
              <a:rPr lang="en-US" altLang="vi-VN" sz="2400" b="1" dirty="0" smtClean="0">
                <a:solidFill>
                  <a:srgbClr val="7030A0"/>
                </a:solidFill>
              </a:rPr>
              <a:t>.R </a:t>
            </a:r>
            <a:endParaRPr lang="vi-VN" sz="2400" b="1" dirty="0">
              <a:solidFill>
                <a:srgbClr val="7030A0"/>
              </a:solidFill>
            </a:endParaRPr>
          </a:p>
        </p:txBody>
      </p:sp>
      <p:sp>
        <p:nvSpPr>
          <p:cNvPr id="32" name="Text Box 46"/>
          <p:cNvSpPr txBox="1">
            <a:spLocks noChangeArrowheads="1"/>
          </p:cNvSpPr>
          <p:nvPr/>
        </p:nvSpPr>
        <p:spPr bwMode="auto">
          <a:xfrm>
            <a:off x="1231687" y="5944155"/>
            <a:ext cx="51667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dirty="0" smtClean="0">
                <a:solidFill>
                  <a:srgbClr val="0000CC"/>
                </a:solidFill>
                <a:latin typeface="Times New Roman" panose="02020603050405020304" pitchFamily="18" charset="0"/>
              </a:rPr>
              <a:t>5. Điện năng - công của dòng điện:</a:t>
            </a:r>
            <a:endParaRPr lang="en-US" altLang="vi-VN" sz="2400" b="1" dirty="0">
              <a:solidFill>
                <a:srgbClr val="0000CC"/>
              </a:solidFill>
              <a:latin typeface="Times New Roman" panose="02020603050405020304" pitchFamily="18" charset="0"/>
            </a:endParaRPr>
          </a:p>
        </p:txBody>
      </p:sp>
      <p:sp>
        <p:nvSpPr>
          <p:cNvPr id="9" name="Rectangle 8"/>
          <p:cNvSpPr/>
          <p:nvPr/>
        </p:nvSpPr>
        <p:spPr>
          <a:xfrm>
            <a:off x="5778338" y="5930508"/>
            <a:ext cx="1137363" cy="461665"/>
          </a:xfrm>
          <a:prstGeom prst="rect">
            <a:avLst/>
          </a:prstGeom>
        </p:spPr>
        <p:txBody>
          <a:bodyPr wrap="none">
            <a:spAutoFit/>
          </a:bodyPr>
          <a:lstStyle/>
          <a:p>
            <a:r>
              <a:rPr lang="en-US" altLang="vi-VN" sz="2400" b="1" dirty="0">
                <a:solidFill>
                  <a:srgbClr val="C00000"/>
                </a:solidFill>
              </a:rPr>
              <a:t>A = </a:t>
            </a:r>
            <a:r>
              <a:rPr lang="en-US" altLang="vi-VN" sz="2400" b="1" dirty="0">
                <a:solidFill>
                  <a:srgbClr val="C00000"/>
                </a:solidFill>
                <a:latin typeface="VNI-Script" pitchFamily="2" charset="0"/>
              </a:rPr>
              <a:t>P</a:t>
            </a:r>
            <a:r>
              <a:rPr lang="en-US" altLang="vi-VN" sz="2400" b="1" dirty="0" smtClean="0">
                <a:solidFill>
                  <a:srgbClr val="C00000"/>
                </a:solidFill>
              </a:rPr>
              <a:t>.</a:t>
            </a:r>
            <a:r>
              <a:rPr lang="en-US" altLang="vi-VN" sz="2400" b="1" dirty="0">
                <a:solidFill>
                  <a:srgbClr val="C00000"/>
                </a:solidFill>
              </a:rPr>
              <a:t>t </a:t>
            </a:r>
            <a:endParaRPr lang="en-US" altLang="vi-VN" sz="2400" b="1" dirty="0">
              <a:solidFill>
                <a:srgbClr val="C00000"/>
              </a:solidFill>
              <a:latin typeface=".VnTime" panose="020B7200000000000000" pitchFamily="34" charset="0"/>
            </a:endParaRPr>
          </a:p>
        </p:txBody>
      </p:sp>
      <p:sp>
        <p:nvSpPr>
          <p:cNvPr id="10" name="Rectangle 9"/>
          <p:cNvSpPr/>
          <p:nvPr/>
        </p:nvSpPr>
        <p:spPr>
          <a:xfrm>
            <a:off x="6763078" y="5916861"/>
            <a:ext cx="817853" cy="461665"/>
          </a:xfrm>
          <a:prstGeom prst="rect">
            <a:avLst/>
          </a:prstGeom>
        </p:spPr>
        <p:txBody>
          <a:bodyPr wrap="none">
            <a:spAutoFit/>
          </a:bodyPr>
          <a:lstStyle/>
          <a:p>
            <a:r>
              <a:rPr lang="en-US" altLang="vi-VN" sz="2400" b="1" dirty="0">
                <a:solidFill>
                  <a:srgbClr val="C00000"/>
                </a:solidFill>
                <a:latin typeface=".VnTime" panose="020B7200000000000000" pitchFamily="34" charset="0"/>
              </a:rPr>
              <a:t>=</a:t>
            </a:r>
            <a:r>
              <a:rPr lang="en-US" altLang="vi-VN" sz="2400" b="1" dirty="0">
                <a:solidFill>
                  <a:srgbClr val="C00000"/>
                </a:solidFill>
              </a:rPr>
              <a:t> UIt</a:t>
            </a:r>
            <a:endParaRPr lang="en-US" altLang="vi-VN" sz="2400" b="1" dirty="0">
              <a:solidFill>
                <a:srgbClr val="C00000"/>
              </a:solidFill>
              <a:latin typeface=".VnTime" panose="020B7200000000000000" pitchFamily="34" charset="0"/>
            </a:endParaRPr>
          </a:p>
        </p:txBody>
      </p:sp>
      <p:sp>
        <p:nvSpPr>
          <p:cNvPr id="11" name="Rectangle 10"/>
          <p:cNvSpPr/>
          <p:nvPr/>
        </p:nvSpPr>
        <p:spPr>
          <a:xfrm>
            <a:off x="7508567" y="5903214"/>
            <a:ext cx="1100366" cy="461665"/>
          </a:xfrm>
          <a:prstGeom prst="rect">
            <a:avLst/>
          </a:prstGeom>
        </p:spPr>
        <p:txBody>
          <a:bodyPr wrap="none">
            <a:spAutoFit/>
          </a:bodyPr>
          <a:lstStyle/>
          <a:p>
            <a:r>
              <a:rPr lang="en-US" altLang="vi-VN" sz="2400" b="1" dirty="0" smtClean="0">
                <a:solidFill>
                  <a:srgbClr val="C00000"/>
                </a:solidFill>
                <a:cs typeface="Times New Roman" panose="02020603050405020304" pitchFamily="18" charset="0"/>
              </a:rPr>
              <a:t>= I</a:t>
            </a:r>
            <a:r>
              <a:rPr lang="en-US" altLang="vi-VN" sz="2400" b="1" baseline="30000" dirty="0" smtClean="0">
                <a:solidFill>
                  <a:srgbClr val="C00000"/>
                </a:solidFill>
              </a:rPr>
              <a:t>2</a:t>
            </a:r>
            <a:r>
              <a:rPr lang="en-US" altLang="vi-VN" sz="2400" b="1" dirty="0" smtClean="0">
                <a:solidFill>
                  <a:srgbClr val="C00000"/>
                </a:solidFill>
              </a:rPr>
              <a:t>.R.t </a:t>
            </a:r>
            <a:endParaRPr lang="vi-VN" sz="2400" dirty="0">
              <a:solidFill>
                <a:srgbClr val="C00000"/>
              </a:solidFill>
            </a:endParaRPr>
          </a:p>
        </p:txBody>
      </p:sp>
      <mc:AlternateContent xmlns:mc="http://schemas.openxmlformats.org/markup-compatibility/2006" xmlns:a14="http://schemas.microsoft.com/office/drawing/2010/main">
        <mc:Choice Requires="a14">
          <p:sp>
            <p:nvSpPr>
              <p:cNvPr id="12" name="Rectangle 11"/>
              <p:cNvSpPr/>
              <p:nvPr/>
            </p:nvSpPr>
            <p:spPr>
              <a:xfrm>
                <a:off x="8537431" y="5703292"/>
                <a:ext cx="793487" cy="679289"/>
              </a:xfrm>
              <a:prstGeom prst="rect">
                <a:avLst/>
              </a:prstGeom>
            </p:spPr>
            <p:txBody>
              <a:bodyPr wrap="none">
                <a:spAutoFit/>
              </a:bodyPr>
              <a:lstStyle/>
              <a:p>
                <a:r>
                  <a:rPr lang="en-US" altLang="vi-VN" sz="2400" b="1" dirty="0" smtClean="0">
                    <a:solidFill>
                      <a:srgbClr val="C00000"/>
                    </a:solidFill>
                  </a:rPr>
                  <a:t>= </a:t>
                </a:r>
                <a14:m>
                  <m:oMath xmlns:m="http://schemas.openxmlformats.org/officeDocument/2006/math">
                    <m:f>
                      <m:fPr>
                        <m:ctrlPr>
                          <a:rPr lang="en-US" altLang="vi-VN" sz="2400" b="1" i="1">
                            <a:solidFill>
                              <a:srgbClr val="C00000"/>
                            </a:solidFill>
                            <a:latin typeface="Cambria Math" panose="02040503050406030204" pitchFamily="18" charset="0"/>
                          </a:rPr>
                        </m:ctrlPr>
                      </m:fPr>
                      <m:num>
                        <m:sSup>
                          <m:sSupPr>
                            <m:ctrlPr>
                              <a:rPr lang="en-US" altLang="vi-VN" sz="2400" b="1" i="1">
                                <a:solidFill>
                                  <a:srgbClr val="C00000"/>
                                </a:solidFill>
                                <a:latin typeface="Cambria Math" panose="02040503050406030204" pitchFamily="18" charset="0"/>
                              </a:rPr>
                            </m:ctrlPr>
                          </m:sSupPr>
                          <m:e>
                            <m:r>
                              <a:rPr lang="en-US" altLang="vi-VN" sz="2400" b="1" i="1">
                                <a:solidFill>
                                  <a:srgbClr val="C00000"/>
                                </a:solidFill>
                                <a:latin typeface="Cambria Math" panose="02040503050406030204" pitchFamily="18" charset="0"/>
                              </a:rPr>
                              <m:t>𝑼</m:t>
                            </m:r>
                          </m:e>
                          <m:sup>
                            <m:r>
                              <a:rPr lang="en-US" altLang="vi-VN" sz="2400" b="1" i="1">
                                <a:solidFill>
                                  <a:srgbClr val="C00000"/>
                                </a:solidFill>
                                <a:latin typeface="Cambria Math" panose="02040503050406030204" pitchFamily="18" charset="0"/>
                              </a:rPr>
                              <m:t>𝟐</m:t>
                            </m:r>
                          </m:sup>
                        </m:sSup>
                      </m:num>
                      <m:den>
                        <m:r>
                          <a:rPr lang="en-US" altLang="vi-VN" sz="2400" b="1" i="1">
                            <a:solidFill>
                              <a:srgbClr val="C00000"/>
                            </a:solidFill>
                            <a:latin typeface="Cambria Math" panose="02040503050406030204" pitchFamily="18" charset="0"/>
                          </a:rPr>
                          <m:t>𝑹</m:t>
                        </m:r>
                      </m:den>
                    </m:f>
                  </m:oMath>
                </a14:m>
                <a:r>
                  <a:rPr lang="en-US" sz="2400" dirty="0" smtClean="0">
                    <a:solidFill>
                      <a:srgbClr val="C00000"/>
                    </a:solidFill>
                  </a:rPr>
                  <a:t>t</a:t>
                </a:r>
                <a:endParaRPr lang="vi-VN" sz="2400" dirty="0">
                  <a:solidFill>
                    <a:srgbClr val="C00000"/>
                  </a:solidFill>
                </a:endParaRPr>
              </a:p>
            </p:txBody>
          </p:sp>
        </mc:Choice>
        <mc:Fallback xmlns="">
          <p:sp>
            <p:nvSpPr>
              <p:cNvPr id="12" name="Rectangle 11"/>
              <p:cNvSpPr>
                <a:spLocks noRot="1" noChangeAspect="1" noMove="1" noResize="1" noEditPoints="1" noAdjustHandles="1" noChangeArrowheads="1" noChangeShapeType="1" noTextEdit="1"/>
              </p:cNvSpPr>
              <p:nvPr/>
            </p:nvSpPr>
            <p:spPr>
              <a:xfrm>
                <a:off x="8537431" y="5703292"/>
                <a:ext cx="793487" cy="679289"/>
              </a:xfrm>
              <a:prstGeom prst="rect">
                <a:avLst/>
              </a:prstGeom>
              <a:blipFill>
                <a:blip r:embed="rId11"/>
                <a:stretch>
                  <a:fillRect l="-11450" r="-10687" b="-900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5589804" y="5136218"/>
                <a:ext cx="690895" cy="679289"/>
              </a:xfrm>
              <a:prstGeom prst="rect">
                <a:avLst/>
              </a:prstGeom>
            </p:spPr>
            <p:txBody>
              <a:bodyPr wrap="none">
                <a:spAutoFit/>
              </a:bodyPr>
              <a:lstStyle/>
              <a:p>
                <a:r>
                  <a:rPr lang="en-US" altLang="vi-VN" sz="2400" b="1" dirty="0" smtClean="0">
                    <a:solidFill>
                      <a:srgbClr val="7030A0"/>
                    </a:solidFill>
                  </a:rPr>
                  <a:t>= </a:t>
                </a:r>
                <a14:m>
                  <m:oMath xmlns:m="http://schemas.openxmlformats.org/officeDocument/2006/math">
                    <m:f>
                      <m:fPr>
                        <m:ctrlPr>
                          <a:rPr lang="en-US" altLang="vi-VN" sz="2400" b="1" i="1">
                            <a:solidFill>
                              <a:srgbClr val="7030A0"/>
                            </a:solidFill>
                            <a:latin typeface="Cambria Math" panose="02040503050406030204" pitchFamily="18" charset="0"/>
                          </a:rPr>
                        </m:ctrlPr>
                      </m:fPr>
                      <m:num>
                        <m:sSup>
                          <m:sSupPr>
                            <m:ctrlPr>
                              <a:rPr lang="en-US" altLang="vi-VN" sz="2400" b="1" i="1">
                                <a:solidFill>
                                  <a:srgbClr val="7030A0"/>
                                </a:solidFill>
                                <a:latin typeface="Cambria Math" panose="02040503050406030204" pitchFamily="18" charset="0"/>
                              </a:rPr>
                            </m:ctrlPr>
                          </m:sSupPr>
                          <m:e>
                            <m:r>
                              <a:rPr lang="en-US" altLang="vi-VN" sz="2400" b="1" i="1">
                                <a:solidFill>
                                  <a:srgbClr val="7030A0"/>
                                </a:solidFill>
                                <a:latin typeface="Cambria Math" panose="02040503050406030204" pitchFamily="18" charset="0"/>
                              </a:rPr>
                              <m:t>𝑼</m:t>
                            </m:r>
                          </m:e>
                          <m:sup>
                            <m:r>
                              <a:rPr lang="en-US" altLang="vi-VN" sz="2400" b="1" i="1">
                                <a:solidFill>
                                  <a:srgbClr val="7030A0"/>
                                </a:solidFill>
                                <a:latin typeface="Cambria Math" panose="02040503050406030204" pitchFamily="18" charset="0"/>
                              </a:rPr>
                              <m:t>𝟐</m:t>
                            </m:r>
                          </m:sup>
                        </m:sSup>
                      </m:num>
                      <m:den>
                        <m:r>
                          <a:rPr lang="en-US" altLang="vi-VN" sz="2400" b="1" i="1">
                            <a:solidFill>
                              <a:srgbClr val="7030A0"/>
                            </a:solidFill>
                            <a:latin typeface="Cambria Math" panose="02040503050406030204" pitchFamily="18" charset="0"/>
                          </a:rPr>
                          <m:t>𝑹</m:t>
                        </m:r>
                      </m:den>
                    </m:f>
                  </m:oMath>
                </a14:m>
                <a:endParaRPr lang="vi-VN" sz="2400" b="1" dirty="0">
                  <a:solidFill>
                    <a:srgbClr val="7030A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5589804" y="5136218"/>
                <a:ext cx="690895" cy="679289"/>
              </a:xfrm>
              <a:prstGeom prst="rect">
                <a:avLst/>
              </a:prstGeom>
              <a:blipFill>
                <a:blip r:embed="rId12"/>
                <a:stretch>
                  <a:fillRect l="-14159" b="-9009"/>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3629273" y="448218"/>
                <a:ext cx="721672" cy="622286"/>
              </a:xfrm>
              <a:prstGeom prst="rect">
                <a:avLst/>
              </a:prstGeom>
            </p:spPr>
            <p:txBody>
              <a:bodyPr wrap="none">
                <a:spAutoFit/>
              </a:bodyPr>
              <a:lstStyle/>
              <a:p>
                <a:r>
                  <a:rPr lang="en-US" altLang="vi-VN" sz="2400" b="1" dirty="0" smtClean="0">
                    <a:solidFill>
                      <a:schemeClr val="accent6">
                        <a:lumMod val="50000"/>
                      </a:schemeClr>
                    </a:solidFill>
                  </a:rPr>
                  <a:t>I = </a:t>
                </a:r>
                <a14:m>
                  <m:oMath xmlns:m="http://schemas.openxmlformats.org/officeDocument/2006/math">
                    <m:f>
                      <m:fPr>
                        <m:ctrlPr>
                          <a:rPr lang="en-US" altLang="vi-VN" sz="2400" b="1" i="1">
                            <a:solidFill>
                              <a:schemeClr val="accent6">
                                <a:lumMod val="50000"/>
                              </a:schemeClr>
                            </a:solidFill>
                            <a:latin typeface="Cambria Math" panose="02040503050406030204" pitchFamily="18" charset="0"/>
                          </a:rPr>
                        </m:ctrlPr>
                      </m:fPr>
                      <m:num>
                        <m:r>
                          <a:rPr lang="en-US" altLang="vi-VN" sz="2400" b="1" i="1" smtClean="0">
                            <a:solidFill>
                              <a:schemeClr val="accent6">
                                <a:lumMod val="50000"/>
                              </a:schemeClr>
                            </a:solidFill>
                            <a:latin typeface="Cambria Math" panose="02040503050406030204" pitchFamily="18" charset="0"/>
                          </a:rPr>
                          <m:t>𝑼</m:t>
                        </m:r>
                      </m:num>
                      <m:den>
                        <m:r>
                          <a:rPr lang="en-US" altLang="vi-VN" sz="2400" b="1" i="1">
                            <a:solidFill>
                              <a:schemeClr val="accent6">
                                <a:lumMod val="50000"/>
                              </a:schemeClr>
                            </a:solidFill>
                            <a:latin typeface="Cambria Math" panose="02040503050406030204" pitchFamily="18" charset="0"/>
                          </a:rPr>
                          <m:t>𝑹</m:t>
                        </m:r>
                      </m:den>
                    </m:f>
                  </m:oMath>
                </a14:m>
                <a:endParaRPr lang="vi-VN" sz="2400" dirty="0">
                  <a:solidFill>
                    <a:schemeClr val="accent6">
                      <a:lumMod val="50000"/>
                    </a:schemeClr>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3629273" y="448218"/>
                <a:ext cx="721672" cy="622286"/>
              </a:xfrm>
              <a:prstGeom prst="rect">
                <a:avLst/>
              </a:prstGeom>
              <a:blipFill>
                <a:blip r:embed="rId13"/>
                <a:stretch>
                  <a:fillRect l="-12605" b="-980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6077010" y="4498003"/>
                <a:ext cx="1008609" cy="631391"/>
              </a:xfrm>
              <a:prstGeom prst="rect">
                <a:avLst/>
              </a:prstGeom>
            </p:spPr>
            <p:txBody>
              <a:bodyPr wrap="none">
                <a:spAutoFit/>
              </a:bodyPr>
              <a:lstStyle/>
              <a:p>
                <a:r>
                  <a:rPr lang="en-US" altLang="vi-VN" sz="2400" b="1" dirty="0" smtClean="0">
                    <a:solidFill>
                      <a:srgbClr val="0070C0"/>
                    </a:solidFill>
                  </a:rPr>
                  <a:t>R = </a:t>
                </a:r>
                <a:r>
                  <a:rPr lang="en-US" altLang="vi-VN" sz="2400" b="1" i="1" dirty="0" smtClean="0">
                    <a:solidFill>
                      <a:srgbClr val="0070C0"/>
                    </a:solidFill>
                  </a:rPr>
                  <a:t>p</a:t>
                </a:r>
                <a:r>
                  <a:rPr lang="en-US" altLang="vi-VN" sz="2400" b="1" dirty="0" smtClean="0">
                    <a:solidFill>
                      <a:srgbClr val="0070C0"/>
                    </a:solidFill>
                  </a:rPr>
                  <a:t> </a:t>
                </a:r>
                <a14:m>
                  <m:oMath xmlns:m="http://schemas.openxmlformats.org/officeDocument/2006/math">
                    <m:f>
                      <m:fPr>
                        <m:ctrlPr>
                          <a:rPr lang="en-US" altLang="vi-VN" sz="2400" b="1" i="1">
                            <a:solidFill>
                              <a:srgbClr val="0070C0"/>
                            </a:solidFill>
                            <a:latin typeface="Cambria Math" panose="02040503050406030204" pitchFamily="18" charset="0"/>
                          </a:rPr>
                        </m:ctrlPr>
                      </m:fPr>
                      <m:num>
                        <m:r>
                          <a:rPr lang="en-US" altLang="vi-VN" sz="2400" b="1" i="1" smtClean="0">
                            <a:solidFill>
                              <a:srgbClr val="0070C0"/>
                            </a:solidFill>
                            <a:latin typeface="Cambria Math" panose="02040503050406030204" pitchFamily="18" charset="0"/>
                          </a:rPr>
                          <m:t>𝒍</m:t>
                        </m:r>
                      </m:num>
                      <m:den>
                        <m:r>
                          <a:rPr lang="en-US" altLang="vi-VN" sz="2400" b="1" i="1" smtClean="0">
                            <a:solidFill>
                              <a:srgbClr val="0070C0"/>
                            </a:solidFill>
                            <a:latin typeface="Cambria Math" panose="02040503050406030204" pitchFamily="18" charset="0"/>
                          </a:rPr>
                          <m:t>𝑺</m:t>
                        </m:r>
                      </m:den>
                    </m:f>
                  </m:oMath>
                </a14:m>
                <a:endParaRPr lang="vi-VN" sz="2400" dirty="0">
                  <a:solidFill>
                    <a:srgbClr val="0070C0"/>
                  </a:solidFill>
                </a:endParaRPr>
              </a:p>
            </p:txBody>
          </p:sp>
        </mc:Choice>
        <mc:Fallback xmlns="">
          <p:sp>
            <p:nvSpPr>
              <p:cNvPr id="16" name="Rectangle 15"/>
              <p:cNvSpPr>
                <a:spLocks noRot="1" noChangeAspect="1" noMove="1" noResize="1" noEditPoints="1" noAdjustHandles="1" noChangeArrowheads="1" noChangeShapeType="1" noTextEdit="1"/>
              </p:cNvSpPr>
              <p:nvPr/>
            </p:nvSpPr>
            <p:spPr>
              <a:xfrm>
                <a:off x="6077010" y="4498003"/>
                <a:ext cx="1008609" cy="631391"/>
              </a:xfrm>
              <a:prstGeom prst="rect">
                <a:avLst/>
              </a:prstGeom>
              <a:blipFill>
                <a:blip r:embed="rId14"/>
                <a:stretch>
                  <a:fillRect l="-9697" b="-9709"/>
                </a:stretch>
              </a:blipFill>
            </p:spPr>
            <p:txBody>
              <a:bodyPr/>
              <a:lstStyle/>
              <a:p>
                <a:r>
                  <a:rPr lang="vi-VN">
                    <a:noFill/>
                  </a:rPr>
                  <a:t> </a:t>
                </a:r>
              </a:p>
            </p:txBody>
          </p:sp>
        </mc:Fallback>
      </mc:AlternateContent>
    </p:spTree>
    <p:extLst>
      <p:ext uri="{BB962C8B-B14F-4D97-AF65-F5344CB8AC3E}">
        <p14:creationId xmlns:p14="http://schemas.microsoft.com/office/powerpoint/2010/main" val="129292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arn(inVertic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arn(inVertic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barn(inVertical)">
                                      <p:cBhvr>
                                        <p:cTn id="36" dur="500"/>
                                        <p:tgtEl>
                                          <p:spTgt spid="22"/>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barn(inVertical)">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arn(inVertical)">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barn(inVertical)">
                                      <p:cBhvr>
                                        <p:cTn id="51" dur="500"/>
                                        <p:tgtEl>
                                          <p:spTgt spid="21"/>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barn(inVertical)">
                                      <p:cBhvr>
                                        <p:cTn id="56" dur="500"/>
                                        <p:tgtEl>
                                          <p:spTgt spid="23"/>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barn(inVertical)">
                                      <p:cBhvr>
                                        <p:cTn id="61" dur="500"/>
                                        <p:tgtEl>
                                          <p:spTgt spid="25"/>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7"/>
                                        </p:tgtEl>
                                        <p:attrNameLst>
                                          <p:attrName>style.visibility</p:attrName>
                                        </p:attrNameLst>
                                      </p:cBhvr>
                                      <p:to>
                                        <p:strVal val="visible"/>
                                      </p:to>
                                    </p:set>
                                    <p:animEffect transition="in" filter="barn(inVertical)">
                                      <p:cBhvr>
                                        <p:cTn id="66" dur="500"/>
                                        <p:tgtEl>
                                          <p:spTgt spid="27"/>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blinds(horizontal)">
                                      <p:cBhvr>
                                        <p:cTn id="71" dur="500"/>
                                        <p:tgtEl>
                                          <p:spTgt spid="28"/>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fade">
                                      <p:cBhvr>
                                        <p:cTn id="76" dur="500"/>
                                        <p:tgtEl>
                                          <p:spTgt spid="16"/>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blinds(horizontal)">
                                      <p:cBhvr>
                                        <p:cTn id="81" dur="500"/>
                                        <p:tgtEl>
                                          <p:spTgt spid="17"/>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
                                        </p:tgtEl>
                                        <p:attrNameLst>
                                          <p:attrName>style.visibility</p:attrName>
                                        </p:attrNameLst>
                                      </p:cBhvr>
                                      <p:to>
                                        <p:strVal val="visible"/>
                                      </p:to>
                                    </p:set>
                                    <p:animEffect transition="in" filter="barn(inVertical)">
                                      <p:cBhvr>
                                        <p:cTn id="86" dur="500"/>
                                        <p:tgtEl>
                                          <p:spTgt spid="2"/>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3"/>
                                        </p:tgtEl>
                                        <p:attrNameLst>
                                          <p:attrName>style.visibility</p:attrName>
                                        </p:attrNameLst>
                                      </p:cBhvr>
                                      <p:to>
                                        <p:strVal val="visible"/>
                                      </p:to>
                                    </p:set>
                                    <p:animEffect transition="in" filter="barn(inVertical)">
                                      <p:cBhvr>
                                        <p:cTn id="91" dur="500"/>
                                        <p:tgtEl>
                                          <p:spTgt spid="3"/>
                                        </p:tgtEl>
                                      </p:cBhvr>
                                    </p:animEffect>
                                  </p:childTnLst>
                                </p:cTn>
                              </p:par>
                            </p:childTnLst>
                          </p:cTn>
                        </p:par>
                      </p:childTnLst>
                    </p:cTn>
                  </p:par>
                  <p:par>
                    <p:cTn id="92" fill="hold">
                      <p:stCondLst>
                        <p:cond delay="indefinite"/>
                      </p:stCondLst>
                      <p:childTnLst>
                        <p:par>
                          <p:cTn id="93" fill="hold">
                            <p:stCondLst>
                              <p:cond delay="0"/>
                            </p:stCondLst>
                            <p:childTnLst>
                              <p:par>
                                <p:cTn id="94" presetID="16" presetClass="entr" presetSubtype="21" fill="hold" grpId="0" nodeType="click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barn(inVertical)">
                                      <p:cBhvr>
                                        <p:cTn id="96" dur="500"/>
                                        <p:tgtEl>
                                          <p:spTgt spid="13"/>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blinds(horizontal)">
                                      <p:cBhvr>
                                        <p:cTn id="101" dur="500"/>
                                        <p:tgtEl>
                                          <p:spTgt spid="32"/>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9"/>
                                        </p:tgtEl>
                                        <p:attrNameLst>
                                          <p:attrName>style.visibility</p:attrName>
                                        </p:attrNameLst>
                                      </p:cBhvr>
                                      <p:to>
                                        <p:strVal val="visible"/>
                                      </p:to>
                                    </p:set>
                                    <p:animEffect transition="in" filter="fade">
                                      <p:cBhvr>
                                        <p:cTn id="106" dur="500"/>
                                        <p:tgtEl>
                                          <p:spTgt spid="9"/>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10"/>
                                        </p:tgtEl>
                                        <p:attrNameLst>
                                          <p:attrName>style.visibility</p:attrName>
                                        </p:attrNameLst>
                                      </p:cBhvr>
                                      <p:to>
                                        <p:strVal val="visible"/>
                                      </p:to>
                                    </p:set>
                                    <p:animEffect transition="in" filter="fade">
                                      <p:cBhvr>
                                        <p:cTn id="111" dur="500"/>
                                        <p:tgtEl>
                                          <p:spTgt spid="10"/>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ntr" presetSubtype="0" fill="hold" grpId="0" nodeType="clickEffect">
                                  <p:stCondLst>
                                    <p:cond delay="0"/>
                                  </p:stCondLst>
                                  <p:childTnLst>
                                    <p:set>
                                      <p:cBhvr>
                                        <p:cTn id="115" dur="1" fill="hold">
                                          <p:stCondLst>
                                            <p:cond delay="0"/>
                                          </p:stCondLst>
                                        </p:cTn>
                                        <p:tgtEl>
                                          <p:spTgt spid="11"/>
                                        </p:tgtEl>
                                        <p:attrNameLst>
                                          <p:attrName>style.visibility</p:attrName>
                                        </p:attrNameLst>
                                      </p:cBhvr>
                                      <p:to>
                                        <p:strVal val="visible"/>
                                      </p:to>
                                    </p:set>
                                    <p:animEffect transition="in" filter="fade">
                                      <p:cBhvr>
                                        <p:cTn id="116" dur="500"/>
                                        <p:tgtEl>
                                          <p:spTgt spid="11"/>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12"/>
                                        </p:tgtEl>
                                        <p:attrNameLst>
                                          <p:attrName>style.visibility</p:attrName>
                                        </p:attrNameLst>
                                      </p:cBhvr>
                                      <p:to>
                                        <p:strVal val="visible"/>
                                      </p:to>
                                    </p:set>
                                    <p:animEffect transition="in" filter="fade">
                                      <p:cBhvr>
                                        <p:cTn id="1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5" grpId="0" autoUpdateAnimBg="0"/>
      <p:bldP spid="7" grpId="0" autoUpdateAnimBg="0"/>
      <p:bldP spid="20" grpId="0"/>
      <p:bldP spid="21" grpId="0"/>
      <p:bldP spid="22" grpId="0"/>
      <p:bldP spid="23" grpId="0"/>
      <p:bldP spid="24" grpId="0"/>
      <p:bldP spid="25" grpId="0"/>
      <p:bldP spid="26" grpId="0"/>
      <p:bldP spid="27" grpId="0"/>
      <p:bldP spid="28" grpId="0" autoUpdateAnimBg="0"/>
      <p:bldP spid="17" grpId="0" autoUpdateAnimBg="0"/>
      <p:bldP spid="2" grpId="0"/>
      <p:bldP spid="3" grpId="0"/>
      <p:bldP spid="32" grpId="0" autoUpdateAnimBg="0"/>
      <p:bldP spid="9" grpId="0"/>
      <p:bldP spid="10" grpId="0"/>
      <p:bldP spid="11" grpId="0"/>
      <p:bldP spid="12" grpId="0"/>
      <p:bldP spid="13" grpId="0"/>
      <p:bldP spid="14"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848864" y="270396"/>
            <a:ext cx="1052830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sz="2000" b="1" u="sng" dirty="0" err="1">
                <a:solidFill>
                  <a:srgbClr val="FF0000"/>
                </a:solidFill>
              </a:rPr>
              <a:t>Bài</a:t>
            </a:r>
            <a:r>
              <a:rPr lang="en-US" sz="2000" b="1" u="sng" dirty="0">
                <a:solidFill>
                  <a:srgbClr val="FF0000"/>
                </a:solidFill>
              </a:rPr>
              <a:t> </a:t>
            </a:r>
            <a:r>
              <a:rPr lang="en-US" sz="2000" b="1" u="sng" dirty="0" smtClean="0">
                <a:solidFill>
                  <a:srgbClr val="FF0000"/>
                </a:solidFill>
              </a:rPr>
              <a:t>12.6:</a:t>
            </a:r>
            <a:r>
              <a:rPr lang="en-US" sz="2000" b="1" dirty="0"/>
              <a:t> </a:t>
            </a:r>
            <a:r>
              <a:rPr lang="en-US" sz="2000" b="1" dirty="0" err="1"/>
              <a:t>Mắc</a:t>
            </a:r>
            <a:r>
              <a:rPr lang="en-US" sz="2000" b="1" dirty="0"/>
              <a:t> </a:t>
            </a:r>
            <a:r>
              <a:rPr lang="en-US" sz="2000" b="1" dirty="0" err="1"/>
              <a:t>một</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dây</a:t>
            </a:r>
            <a:r>
              <a:rPr lang="en-US" sz="2000" b="1" dirty="0"/>
              <a:t> </a:t>
            </a:r>
            <a:r>
              <a:rPr lang="en-US" sz="2000" b="1" dirty="0" err="1"/>
              <a:t>tóc</a:t>
            </a:r>
            <a:r>
              <a:rPr lang="en-US" sz="2000" b="1" dirty="0"/>
              <a:t> </a:t>
            </a:r>
            <a:r>
              <a:rPr lang="en-US" sz="2000" b="1" dirty="0" err="1"/>
              <a:t>có</a:t>
            </a:r>
            <a:r>
              <a:rPr lang="en-US" sz="2000" b="1" dirty="0"/>
              <a:t> </a:t>
            </a:r>
            <a:r>
              <a:rPr lang="en-US" sz="2000" b="1" dirty="0" err="1"/>
              <a:t>ghi</a:t>
            </a:r>
            <a:r>
              <a:rPr lang="en-US" sz="2000" b="1" dirty="0"/>
              <a:t> </a:t>
            </a:r>
            <a:r>
              <a:rPr lang="en-US" sz="2000" b="1" dirty="0">
                <a:solidFill>
                  <a:srgbClr val="FF0000"/>
                </a:solidFill>
              </a:rPr>
              <a:t>220V – 60W </a:t>
            </a:r>
            <a:r>
              <a:rPr lang="en-US" sz="2000" b="1" dirty="0" err="1"/>
              <a:t>vào</a:t>
            </a:r>
            <a:r>
              <a:rPr lang="en-US" sz="2000" b="1" dirty="0"/>
              <a:t> ổ </a:t>
            </a:r>
            <a:r>
              <a:rPr lang="en-US" sz="2000" b="1" dirty="0" err="1"/>
              <a:t>lấy</a:t>
            </a:r>
            <a:r>
              <a:rPr lang="en-US" sz="2000" b="1" dirty="0"/>
              <a:t> </a:t>
            </a:r>
            <a:r>
              <a:rPr lang="en-US" sz="2000" b="1" dirty="0" err="1"/>
              <a:t>điện</a:t>
            </a:r>
            <a:r>
              <a:rPr lang="en-US" sz="2000" b="1" dirty="0"/>
              <a:t> </a:t>
            </a:r>
            <a:r>
              <a:rPr lang="en-US" sz="2000" b="1" dirty="0" err="1"/>
              <a:t>có</a:t>
            </a:r>
            <a:r>
              <a:rPr lang="en-US" sz="2000" b="1" dirty="0"/>
              <a:t> </a:t>
            </a:r>
            <a:r>
              <a:rPr lang="en-US" sz="2000" b="1" dirty="0" err="1"/>
              <a:t>hiệu</a:t>
            </a:r>
            <a:r>
              <a:rPr lang="en-US" sz="2000" b="1" dirty="0"/>
              <a:t> </a:t>
            </a:r>
            <a:r>
              <a:rPr lang="en-US" sz="2000" b="1" dirty="0" err="1"/>
              <a:t>điện</a:t>
            </a:r>
            <a:r>
              <a:rPr lang="en-US" sz="2000" b="1" dirty="0"/>
              <a:t> </a:t>
            </a:r>
            <a:r>
              <a:rPr lang="en-US" sz="2000" b="1" dirty="0" err="1"/>
              <a:t>thế</a:t>
            </a:r>
            <a:r>
              <a:rPr lang="en-US" sz="2000" b="1" dirty="0"/>
              <a:t> </a:t>
            </a:r>
            <a:r>
              <a:rPr lang="en-US" sz="2000" b="1" dirty="0">
                <a:solidFill>
                  <a:srgbClr val="FF0000"/>
                </a:solidFill>
              </a:rPr>
              <a:t>110V.</a:t>
            </a:r>
            <a:r>
              <a:rPr lang="en-US" sz="2000" b="1" dirty="0"/>
              <a:t> Cho </a:t>
            </a:r>
            <a:r>
              <a:rPr lang="en-US" sz="2000" b="1" dirty="0" err="1"/>
              <a:t>rằng</a:t>
            </a:r>
            <a:r>
              <a:rPr lang="en-US" sz="2000" b="1" dirty="0"/>
              <a:t> </a:t>
            </a:r>
            <a:r>
              <a:rPr lang="en-US" sz="2000" b="1" dirty="0" err="1"/>
              <a:t>điện</a:t>
            </a:r>
            <a:r>
              <a:rPr lang="en-US" sz="2000" b="1" dirty="0"/>
              <a:t> </a:t>
            </a:r>
            <a:r>
              <a:rPr lang="en-US" sz="2000" b="1" dirty="0" err="1"/>
              <a:t>trở</a:t>
            </a:r>
            <a:r>
              <a:rPr lang="en-US" sz="2000" b="1" dirty="0"/>
              <a:t> </a:t>
            </a:r>
            <a:r>
              <a:rPr lang="en-US" sz="2000" b="1" dirty="0" err="1"/>
              <a:t>của</a:t>
            </a:r>
            <a:r>
              <a:rPr lang="en-US" sz="2000" b="1" dirty="0"/>
              <a:t> </a:t>
            </a:r>
            <a:r>
              <a:rPr lang="en-US" sz="2000" b="1" dirty="0" err="1"/>
              <a:t>dây</a:t>
            </a:r>
            <a:r>
              <a:rPr lang="en-US" sz="2000" b="1" dirty="0"/>
              <a:t> </a:t>
            </a:r>
            <a:r>
              <a:rPr lang="en-US" sz="2000" b="1" dirty="0" err="1"/>
              <a:t>tóc</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không</a:t>
            </a:r>
            <a:r>
              <a:rPr lang="en-US" sz="2000" b="1" dirty="0"/>
              <a:t> </a:t>
            </a:r>
            <a:r>
              <a:rPr lang="en-US" sz="2000" b="1" dirty="0" err="1"/>
              <a:t>phụ</a:t>
            </a:r>
            <a:r>
              <a:rPr lang="en-US" sz="2000" b="1" dirty="0"/>
              <a:t> </a:t>
            </a:r>
            <a:r>
              <a:rPr lang="en-US" sz="2000" b="1" dirty="0" err="1"/>
              <a:t>thuộc</a:t>
            </a:r>
            <a:r>
              <a:rPr lang="en-US" sz="2000" b="1" dirty="0"/>
              <a:t> </a:t>
            </a:r>
            <a:r>
              <a:rPr lang="en-US" sz="2000" b="1" dirty="0" err="1"/>
              <a:t>vào</a:t>
            </a:r>
            <a:r>
              <a:rPr lang="en-US" sz="2000" b="1" dirty="0"/>
              <a:t> </a:t>
            </a:r>
            <a:r>
              <a:rPr lang="en-US" sz="2000" b="1" dirty="0" err="1"/>
              <a:t>nhiệt</a:t>
            </a:r>
            <a:r>
              <a:rPr lang="en-US" sz="2000" b="1" dirty="0"/>
              <a:t> </a:t>
            </a:r>
            <a:r>
              <a:rPr lang="en-US" sz="2000" b="1" dirty="0" err="1"/>
              <a:t>độ</a:t>
            </a:r>
            <a:r>
              <a:rPr lang="en-US" sz="2000" b="1" dirty="0"/>
              <a:t>, </a:t>
            </a:r>
            <a:r>
              <a:rPr lang="en-US" sz="2000" b="1" dirty="0" err="1"/>
              <a:t>tính</a:t>
            </a:r>
            <a:r>
              <a:rPr lang="en-US" sz="2000" b="1" dirty="0"/>
              <a:t> </a:t>
            </a:r>
            <a:r>
              <a:rPr lang="en-US" sz="2000" b="1" dirty="0" err="1">
                <a:solidFill>
                  <a:srgbClr val="FF0000"/>
                </a:solidFill>
              </a:rPr>
              <a:t>công</a:t>
            </a:r>
            <a:r>
              <a:rPr lang="en-US" sz="2000" b="1" dirty="0">
                <a:solidFill>
                  <a:srgbClr val="FF0000"/>
                </a:solidFill>
              </a:rPr>
              <a:t> </a:t>
            </a:r>
            <a:r>
              <a:rPr lang="en-US" sz="2000" b="1" dirty="0" err="1">
                <a:solidFill>
                  <a:srgbClr val="FF0000"/>
                </a:solidFill>
              </a:rPr>
              <a:t>suất</a:t>
            </a:r>
            <a:r>
              <a:rPr lang="en-US" sz="2000" b="1" dirty="0">
                <a:solidFill>
                  <a:srgbClr val="FF0000"/>
                </a:solidFill>
              </a:rPr>
              <a:t> </a:t>
            </a:r>
            <a:r>
              <a:rPr lang="en-US" sz="2000" b="1" dirty="0" err="1"/>
              <a:t>của</a:t>
            </a:r>
            <a:r>
              <a:rPr lang="en-US" sz="2000" b="1" dirty="0"/>
              <a:t> </a:t>
            </a:r>
            <a:r>
              <a:rPr lang="en-US" sz="2000" b="1" dirty="0" err="1"/>
              <a:t>bóng</a:t>
            </a:r>
            <a:r>
              <a:rPr lang="en-US" sz="2000" b="1" dirty="0"/>
              <a:t> </a:t>
            </a:r>
            <a:r>
              <a:rPr lang="en-US" sz="2000" b="1" dirty="0" err="1"/>
              <a:t>đèn</a:t>
            </a:r>
            <a:r>
              <a:rPr lang="en-US" sz="2000" b="1" dirty="0"/>
              <a:t> </a:t>
            </a:r>
            <a:r>
              <a:rPr lang="en-US" sz="2000" b="1" dirty="0" err="1"/>
              <a:t>khi</a:t>
            </a:r>
            <a:r>
              <a:rPr lang="en-US" sz="2000" b="1" dirty="0"/>
              <a:t> </a:t>
            </a:r>
            <a:r>
              <a:rPr lang="en-US" sz="2000" b="1" dirty="0" err="1"/>
              <a:t>đó</a:t>
            </a:r>
            <a:r>
              <a:rPr lang="en-US" sz="2000" b="1" dirty="0"/>
              <a:t>?</a:t>
            </a:r>
            <a:endParaRPr lang="en-US" altLang="vi-VN" sz="2000" b="1" dirty="0">
              <a:latin typeface="Times New Roman" panose="02020603050405020304" pitchFamily="18" charset="0"/>
            </a:endParaRPr>
          </a:p>
        </p:txBody>
      </p:sp>
      <p:sp>
        <p:nvSpPr>
          <p:cNvPr id="113717" name="Text Box 53"/>
          <p:cNvSpPr txBox="1">
            <a:spLocks noChangeArrowheads="1"/>
          </p:cNvSpPr>
          <p:nvPr/>
        </p:nvSpPr>
        <p:spPr bwMode="auto">
          <a:xfrm>
            <a:off x="757126" y="169339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49600" y="1693394"/>
            <a:ext cx="0" cy="5164606"/>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179763" y="166857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7" name="TextBox 6"/>
          <p:cNvSpPr txBox="1"/>
          <p:nvPr/>
        </p:nvSpPr>
        <p:spPr>
          <a:xfrm>
            <a:off x="778152" y="2155059"/>
            <a:ext cx="1856598" cy="1754326"/>
          </a:xfrm>
          <a:prstGeom prst="rect">
            <a:avLst/>
          </a:prstGeom>
          <a:noFill/>
        </p:spPr>
        <p:txBody>
          <a:bodyPr wrap="none" rtlCol="0">
            <a:spAutoFit/>
          </a:bodyPr>
          <a:lstStyle/>
          <a:p>
            <a:pPr>
              <a:lnSpc>
                <a:spcPct val="150000"/>
              </a:lnSpc>
            </a:pPr>
            <a:r>
              <a:rPr lang="en-US" sz="2000" b="1" dirty="0" err="1" smtClean="0">
                <a:solidFill>
                  <a:srgbClr val="00B050"/>
                </a:solidFill>
              </a:rPr>
              <a:t>Đèn</a:t>
            </a:r>
            <a:r>
              <a:rPr lang="en-US" sz="2000" b="1" dirty="0" smtClean="0">
                <a:solidFill>
                  <a:srgbClr val="00B050"/>
                </a:solidFill>
              </a:rPr>
              <a:t>: 220V-60W</a:t>
            </a:r>
          </a:p>
          <a:p>
            <a:pPr>
              <a:lnSpc>
                <a:spcPct val="150000"/>
              </a:lnSpc>
            </a:pPr>
            <a:r>
              <a:rPr lang="en-US" sz="2000" b="1" dirty="0" smtClean="0">
                <a:solidFill>
                  <a:srgbClr val="00B050"/>
                </a:solidFill>
              </a:rPr>
              <a:t>U=110V</a:t>
            </a:r>
          </a:p>
          <a:p>
            <a:pPr>
              <a:lnSpc>
                <a:spcPct val="150000"/>
              </a:lnSpc>
            </a:pPr>
            <a:r>
              <a:rPr lang="de-DE" altLang="vi-VN" sz="3200" b="1" dirty="0" smtClean="0">
                <a:solidFill>
                  <a:srgbClr val="FF0000"/>
                </a:solidFill>
                <a:latin typeface=".VnCommercial ScriptH" panose="020B7200000000000000" pitchFamily="34" charset="0"/>
              </a:rPr>
              <a:t>P</a:t>
            </a:r>
            <a:r>
              <a:rPr lang="en-US" altLang="vi-VN" sz="3200" b="1" dirty="0" smtClean="0">
                <a:solidFill>
                  <a:srgbClr val="FF0000"/>
                </a:solidFill>
              </a:rPr>
              <a:t> </a:t>
            </a:r>
            <a:r>
              <a:rPr lang="en-US" altLang="vi-VN" sz="2000" b="1" dirty="0" smtClean="0">
                <a:solidFill>
                  <a:srgbClr val="FF0000"/>
                </a:solidFill>
              </a:rPr>
              <a:t> =?</a:t>
            </a:r>
            <a:endParaRPr lang="en-US" sz="2000" b="1" dirty="0">
              <a:solidFill>
                <a:srgbClr val="FF0000"/>
              </a:solidFill>
            </a:endParaRPr>
          </a:p>
        </p:txBody>
      </p:sp>
      <mc:AlternateContent xmlns:mc="http://schemas.openxmlformats.org/markup-compatibility/2006" xmlns:a14="http://schemas.microsoft.com/office/drawing/2010/main">
        <mc:Choice Requires="a14">
          <p:sp>
            <p:nvSpPr>
              <p:cNvPr id="9" name="Rectangle 8"/>
              <p:cNvSpPr/>
              <p:nvPr/>
            </p:nvSpPr>
            <p:spPr>
              <a:xfrm>
                <a:off x="3516580" y="2471768"/>
                <a:ext cx="1718028" cy="597151"/>
              </a:xfrm>
              <a:prstGeom prst="rect">
                <a:avLst/>
              </a:prstGeom>
            </p:spPr>
            <p:txBody>
              <a:bodyPr wrap="square">
                <a:spAutoFit/>
              </a:bodyPr>
              <a:lstStyle/>
              <a:p>
                <a:r>
                  <a:rPr lang="de-DE" altLang="vi-VN" sz="3200" b="1" dirty="0" smtClean="0">
                    <a:solidFill>
                      <a:srgbClr val="00B050"/>
                    </a:solidFill>
                    <a:latin typeface=".VnCommercial ScriptH" panose="020B7200000000000000" pitchFamily="34" charset="0"/>
                  </a:rPr>
                  <a:t>P</a:t>
                </a:r>
                <a:r>
                  <a:rPr lang="de-DE" altLang="vi-VN" sz="1600" b="1" dirty="0" smtClean="0">
                    <a:solidFill>
                      <a:srgbClr val="00B050"/>
                    </a:solidFill>
                    <a:latin typeface="Times New Roman" panose="02020603050405020304" pitchFamily="18" charset="0"/>
                    <a:cs typeface="Times New Roman" panose="02020603050405020304" pitchFamily="18" charset="0"/>
                  </a:rPr>
                  <a:t>đm</a:t>
                </a:r>
                <a:r>
                  <a:rPr lang="en-US" altLang="vi-VN" sz="2000" b="1" dirty="0" smtClean="0">
                    <a:solidFill>
                      <a:srgbClr val="00B050"/>
                    </a:solidFill>
                  </a:rPr>
                  <a:t>   =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a:solidFill>
                                  <a:srgbClr val="00B050"/>
                                </a:solidFill>
                                <a:latin typeface="Cambria Math" panose="02040503050406030204" pitchFamily="18" charset="0"/>
                              </a:rPr>
                              <m:t>𝑼</m:t>
                            </m:r>
                          </m:e>
                          <m:sub>
                            <m:r>
                              <a:rPr lang="en-US" altLang="vi-VN" sz="2000" b="1" i="1">
                                <a:solidFill>
                                  <a:srgbClr val="00B050"/>
                                </a:solidFill>
                                <a:latin typeface="Cambria Math" panose="02040503050406030204" pitchFamily="18" charset="0"/>
                              </a:rPr>
                              <m:t>đ</m:t>
                            </m:r>
                            <m:r>
                              <a:rPr lang="en-US" altLang="vi-VN" sz="2000" b="1" i="1">
                                <a:solidFill>
                                  <a:srgbClr val="00B050"/>
                                </a:solidFill>
                                <a:latin typeface="Cambria Math" panose="02040503050406030204" pitchFamily="18" charset="0"/>
                              </a:rPr>
                              <m:t>𝒎</m:t>
                            </m:r>
                          </m:sub>
                          <m:sup>
                            <m:r>
                              <a:rPr lang="en-US" altLang="vi-VN" sz="2000" b="1" i="1">
                                <a:solidFill>
                                  <a:srgbClr val="00B050"/>
                                </a:solidFill>
                                <a:latin typeface="Cambria Math" panose="02040503050406030204" pitchFamily="18" charset="0"/>
                              </a:rPr>
                              <m:t>𝟐</m:t>
                            </m:r>
                          </m:sup>
                        </m:sSubSup>
                      </m:num>
                      <m:den>
                        <m:r>
                          <a:rPr lang="en-US" altLang="vi-VN" sz="2000" b="1" i="1">
                            <a:solidFill>
                              <a:srgbClr val="00B050"/>
                            </a:solidFill>
                            <a:latin typeface="Cambria Math" panose="02040503050406030204" pitchFamily="18" charset="0"/>
                          </a:rPr>
                          <m:t>𝑹</m:t>
                        </m:r>
                      </m:den>
                    </m:f>
                  </m:oMath>
                </a14:m>
                <a:endParaRPr lang="vi-VN" sz="2000" b="1" dirty="0">
                  <a:solidFill>
                    <a:srgbClr val="00B050"/>
                  </a:solidFill>
                </a:endParaRPr>
              </a:p>
            </p:txBody>
          </p:sp>
        </mc:Choice>
        <mc:Fallback xmlns="">
          <p:sp>
            <p:nvSpPr>
              <p:cNvPr id="9" name="Rectangle 8"/>
              <p:cNvSpPr>
                <a:spLocks noRot="1" noChangeAspect="1" noMove="1" noResize="1" noEditPoints="1" noAdjustHandles="1" noChangeArrowheads="1" noChangeShapeType="1" noTextEdit="1"/>
              </p:cNvSpPr>
              <p:nvPr/>
            </p:nvSpPr>
            <p:spPr>
              <a:xfrm>
                <a:off x="3516580" y="2471768"/>
                <a:ext cx="1718028" cy="597151"/>
              </a:xfrm>
              <a:prstGeom prst="rect">
                <a:avLst/>
              </a:prstGeom>
              <a:blipFill>
                <a:blip r:embed="rId2"/>
                <a:stretch>
                  <a:fillRect l="-9220" t="-13265" b="-3061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4912301" y="2480946"/>
                <a:ext cx="1200713" cy="636585"/>
              </a:xfrm>
              <a:prstGeom prst="rect">
                <a:avLst/>
              </a:prstGeom>
            </p:spPr>
            <p:txBody>
              <a:bodyPr wrap="none">
                <a:spAutoFit/>
              </a:bodyPr>
              <a:lstStyle/>
              <a:p>
                <a:r>
                  <a:rPr lang="en-US" altLang="vi-VN" sz="2000" b="1" dirty="0" smtClean="0">
                    <a:solidFill>
                      <a:srgbClr val="00B050"/>
                    </a:solidFill>
                  </a:rPr>
                  <a:t>=&gt; R=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smtClean="0">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𝑼</m:t>
                            </m:r>
                          </m:e>
                          <m:sub>
                            <m:r>
                              <a:rPr lang="en-US" altLang="vi-VN" sz="2000" b="1" i="1" smtClean="0">
                                <a:solidFill>
                                  <a:srgbClr val="00B050"/>
                                </a:solidFill>
                                <a:latin typeface="Cambria Math" panose="02040503050406030204" pitchFamily="18" charset="0"/>
                              </a:rPr>
                              <m:t>đ</m:t>
                            </m:r>
                            <m:r>
                              <a:rPr lang="en-US" altLang="vi-VN" sz="2000" b="1" i="1" smtClean="0">
                                <a:solidFill>
                                  <a:srgbClr val="00B050"/>
                                </a:solidFill>
                                <a:latin typeface="Cambria Math" panose="02040503050406030204" pitchFamily="18" charset="0"/>
                              </a:rPr>
                              <m:t>𝒎</m:t>
                            </m:r>
                          </m:sub>
                          <m:sup>
                            <m:r>
                              <a:rPr lang="en-US" altLang="vi-VN" sz="2000" b="1" i="1" smtClean="0">
                                <a:solidFill>
                                  <a:srgbClr val="00B050"/>
                                </a:solidFill>
                                <a:latin typeface="Cambria Math" panose="02040503050406030204" pitchFamily="18" charset="0"/>
                              </a:rPr>
                              <m:t>𝟐</m:t>
                            </m:r>
                          </m:sup>
                        </m:sSubSup>
                      </m:num>
                      <m:den>
                        <m:sSub>
                          <m:sSubPr>
                            <m:ctrlPr>
                              <a:rPr lang="de-DE" altLang="vi-VN" sz="2000" b="1" i="1" dirty="0" smtClean="0">
                                <a:solidFill>
                                  <a:srgbClr val="00B050"/>
                                </a:solidFill>
                                <a:latin typeface="Cambria Math" panose="02040503050406030204" pitchFamily="18" charset="0"/>
                              </a:rPr>
                            </m:ctrlPr>
                          </m:sSubPr>
                          <m:e>
                            <m:r>
                              <m:rPr>
                                <m:nor/>
                              </m:rPr>
                              <a:rPr lang="de-DE" altLang="vi-VN" sz="2000" b="1" dirty="0">
                                <a:solidFill>
                                  <a:srgbClr val="00B050"/>
                                </a:solidFill>
                                <a:latin typeface=".VnCommercial ScriptH" panose="020B7200000000000000" pitchFamily="34" charset="0"/>
                              </a:rPr>
                              <m:t>P</m:t>
                            </m:r>
                          </m:e>
                          <m:sub>
                            <m:r>
                              <a:rPr lang="en-US" altLang="vi-VN" sz="2000" b="1" i="1" dirty="0" smtClean="0">
                                <a:solidFill>
                                  <a:srgbClr val="00B050"/>
                                </a:solidFill>
                                <a:latin typeface="Cambria Math" panose="02040503050406030204" pitchFamily="18" charset="0"/>
                              </a:rPr>
                              <m:t>đ</m:t>
                            </m:r>
                            <m:r>
                              <a:rPr lang="en-US" altLang="vi-VN" sz="2000" b="1" i="1" dirty="0" smtClean="0">
                                <a:solidFill>
                                  <a:srgbClr val="00B050"/>
                                </a:solidFill>
                                <a:latin typeface="Cambria Math" panose="02040503050406030204" pitchFamily="18" charset="0"/>
                              </a:rPr>
                              <m:t>𝒎</m:t>
                            </m:r>
                          </m:sub>
                        </m:sSub>
                      </m:den>
                    </m:f>
                  </m:oMath>
                </a14:m>
                <a:endParaRPr lang="vi-VN" sz="2000" b="1" dirty="0">
                  <a:solidFill>
                    <a:srgbClr val="00B050"/>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4912301" y="2480946"/>
                <a:ext cx="1200713" cy="636585"/>
              </a:xfrm>
              <a:prstGeom prst="rect">
                <a:avLst/>
              </a:prstGeom>
              <a:blipFill>
                <a:blip r:embed="rId3"/>
                <a:stretch>
                  <a:fillRect l="-5584" b="-96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 name="Rectangle 2"/>
              <p:cNvSpPr/>
              <p:nvPr/>
            </p:nvSpPr>
            <p:spPr>
              <a:xfrm>
                <a:off x="6031160" y="2381239"/>
                <a:ext cx="1218732" cy="73629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vi-VN" sz="2000" b="1" i="1" smtClean="0">
                          <a:solidFill>
                            <a:srgbClr val="00B050"/>
                          </a:solidFill>
                          <a:latin typeface="Cambria Math" panose="02040503050406030204" pitchFamily="18" charset="0"/>
                        </a:rPr>
                        <m:t>= </m:t>
                      </m:r>
                      <m:f>
                        <m:fPr>
                          <m:ctrlPr>
                            <a:rPr lang="en-US" altLang="vi-VN" sz="2000" b="1" i="1" smtClean="0">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𝟐𝟐𝟎</m:t>
                              </m:r>
                            </m:e>
                            <m:sub/>
                            <m:sup>
                              <m:r>
                                <a:rPr lang="en-US" altLang="vi-VN" sz="2000" b="1" i="1">
                                  <a:solidFill>
                                    <a:srgbClr val="00B050"/>
                                  </a:solidFill>
                                  <a:latin typeface="Cambria Math" panose="02040503050406030204" pitchFamily="18" charset="0"/>
                                </a:rPr>
                                <m:t>𝟐</m:t>
                              </m:r>
                            </m:sup>
                          </m:sSubSup>
                        </m:num>
                        <m:den>
                          <m:r>
                            <a:rPr lang="en-US" altLang="vi-VN" sz="2000" b="1" i="1" dirty="0" smtClean="0">
                              <a:solidFill>
                                <a:srgbClr val="00B050"/>
                              </a:solidFill>
                              <a:latin typeface="Cambria Math" panose="02040503050406030204" pitchFamily="18" charset="0"/>
                            </a:rPr>
                            <m:t>𝟔𝟎</m:t>
                          </m:r>
                        </m:den>
                      </m:f>
                    </m:oMath>
                  </m:oMathPara>
                </a14:m>
                <a:endParaRPr lang="vi-VN" sz="2000" b="1" dirty="0">
                  <a:solidFill>
                    <a:srgbClr val="00B050"/>
                  </a:solidFill>
                </a:endParaRPr>
              </a:p>
            </p:txBody>
          </p:sp>
        </mc:Choice>
        <mc:Fallback xmlns="">
          <p:sp>
            <p:nvSpPr>
              <p:cNvPr id="3" name="Rectangle 2"/>
              <p:cNvSpPr>
                <a:spLocks noRot="1" noChangeAspect="1" noMove="1" noResize="1" noEditPoints="1" noAdjustHandles="1" noChangeArrowheads="1" noChangeShapeType="1" noTextEdit="1"/>
              </p:cNvSpPr>
              <p:nvPr/>
            </p:nvSpPr>
            <p:spPr>
              <a:xfrm>
                <a:off x="6031160" y="2381239"/>
                <a:ext cx="1218732" cy="736292"/>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7203895" y="2548710"/>
                <a:ext cx="1343638"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en-US" altLang="vi-VN" sz="2000" b="1" dirty="0" smtClean="0">
                          <a:solidFill>
                            <a:srgbClr val="00B050"/>
                          </a:solidFill>
                        </a:rPr>
                        <m:t>≈</m:t>
                      </m:r>
                      <m:r>
                        <a:rPr lang="en-US" altLang="vi-VN" sz="2000" b="1" i="1" dirty="0" smtClean="0">
                          <a:solidFill>
                            <a:srgbClr val="00B050"/>
                          </a:solidFill>
                          <a:latin typeface="Cambria Math" panose="02040503050406030204" pitchFamily="18" charset="0"/>
                        </a:rPr>
                        <m:t> </m:t>
                      </m:r>
                      <m:r>
                        <a:rPr lang="en-US" altLang="vi-VN" sz="2000" b="1" i="1" smtClean="0">
                          <a:solidFill>
                            <a:srgbClr val="00B050"/>
                          </a:solidFill>
                          <a:latin typeface="Cambria Math" panose="02040503050406030204" pitchFamily="18" charset="0"/>
                        </a:rPr>
                        <m:t>𝟖𝟎𝟕</m:t>
                      </m:r>
                      <m:r>
                        <a:rPr lang="en-US" altLang="vi-VN" sz="2000" b="1" i="1" smtClean="0">
                          <a:solidFill>
                            <a:srgbClr val="00B050"/>
                          </a:solidFill>
                          <a:latin typeface="Cambria Math" panose="02040503050406030204" pitchFamily="18" charset="0"/>
                        </a:rPr>
                        <m:t> (Ω)</m:t>
                      </m:r>
                    </m:oMath>
                  </m:oMathPara>
                </a14:m>
                <a:endParaRPr lang="vi-VN" sz="2000" b="1" dirty="0">
                  <a:solidFill>
                    <a:srgbClr val="00B05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7203895" y="2548710"/>
                <a:ext cx="1343638" cy="400110"/>
              </a:xfrm>
              <a:prstGeom prst="rect">
                <a:avLst/>
              </a:prstGeom>
              <a:blipFill>
                <a:blip r:embed="rId5"/>
                <a:stretch>
                  <a:fillRect b="-18182"/>
                </a:stretch>
              </a:blipFill>
            </p:spPr>
            <p:txBody>
              <a:bodyPr/>
              <a:lstStyle/>
              <a:p>
                <a:r>
                  <a:rPr lang="vi-VN">
                    <a:noFill/>
                  </a:rPr>
                  <a:t> </a:t>
                </a:r>
              </a:p>
            </p:txBody>
          </p:sp>
        </mc:Fallback>
      </mc:AlternateContent>
      <p:sp>
        <p:nvSpPr>
          <p:cNvPr id="5" name="Rectangle 4"/>
          <p:cNvSpPr/>
          <p:nvPr/>
        </p:nvSpPr>
        <p:spPr>
          <a:xfrm>
            <a:off x="3416578" y="2071482"/>
            <a:ext cx="4498384" cy="400110"/>
          </a:xfrm>
          <a:prstGeom prst="rect">
            <a:avLst/>
          </a:prstGeom>
        </p:spPr>
        <p:txBody>
          <a:bodyPr wrap="square">
            <a:spAutoFit/>
          </a:bodyPr>
          <a:lstStyle/>
          <a:p>
            <a:r>
              <a:rPr lang="en-US" sz="2000" b="1" dirty="0" smtClean="0">
                <a:solidFill>
                  <a:srgbClr val="00B050"/>
                </a:solidFill>
                <a:latin typeface="Open Sans"/>
              </a:rPr>
              <a:t>Điện trở của bóng đèn:</a:t>
            </a:r>
            <a:endParaRPr lang="en-US" sz="2000" b="1" dirty="0">
              <a:solidFill>
                <a:srgbClr val="00B050"/>
              </a:solidFill>
              <a:latin typeface="Open Sans"/>
            </a:endParaRPr>
          </a:p>
        </p:txBody>
      </p:sp>
      <mc:AlternateContent xmlns:mc="http://schemas.openxmlformats.org/markup-compatibility/2006" xmlns:a14="http://schemas.microsoft.com/office/drawing/2010/main">
        <mc:Choice Requires="a14">
          <p:sp>
            <p:nvSpPr>
              <p:cNvPr id="15" name="Rectangle 14"/>
              <p:cNvSpPr/>
              <p:nvPr/>
            </p:nvSpPr>
            <p:spPr>
              <a:xfrm>
                <a:off x="3838902" y="4159316"/>
                <a:ext cx="1239511" cy="608115"/>
              </a:xfrm>
              <a:prstGeom prst="rect">
                <a:avLst/>
              </a:prstGeom>
            </p:spPr>
            <p:txBody>
              <a:bodyPr wrap="square">
                <a:spAutoFit/>
              </a:bodyPr>
              <a:lstStyle/>
              <a:p>
                <a:r>
                  <a:rPr lang="de-DE" altLang="vi-VN" sz="3200" b="1" dirty="0" smtClean="0">
                    <a:solidFill>
                      <a:srgbClr val="00B050"/>
                    </a:solidFill>
                    <a:latin typeface=".VnCommercial ScriptH" panose="020B7200000000000000" pitchFamily="34" charset="0"/>
                  </a:rPr>
                  <a:t>P</a:t>
                </a:r>
                <a:r>
                  <a:rPr lang="en-US" altLang="vi-VN" sz="2000" b="1" dirty="0" smtClean="0">
                    <a:solidFill>
                      <a:srgbClr val="00B050"/>
                    </a:solidFill>
                  </a:rPr>
                  <a:t>   =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a:solidFill>
                                  <a:srgbClr val="00B050"/>
                                </a:solidFill>
                                <a:latin typeface="Cambria Math" panose="02040503050406030204" pitchFamily="18" charset="0"/>
                              </a:rPr>
                              <m:t>𝑼</m:t>
                            </m:r>
                          </m:e>
                          <m:sub/>
                          <m:sup>
                            <m:r>
                              <a:rPr lang="en-US" altLang="vi-VN" sz="2000" b="1" i="1">
                                <a:solidFill>
                                  <a:srgbClr val="00B050"/>
                                </a:solidFill>
                                <a:latin typeface="Cambria Math" panose="02040503050406030204" pitchFamily="18" charset="0"/>
                              </a:rPr>
                              <m:t>𝟐</m:t>
                            </m:r>
                          </m:sup>
                        </m:sSubSup>
                      </m:num>
                      <m:den>
                        <m:r>
                          <a:rPr lang="en-US" altLang="vi-VN" sz="2000" b="1" i="1">
                            <a:solidFill>
                              <a:srgbClr val="00B050"/>
                            </a:solidFill>
                            <a:latin typeface="Cambria Math" panose="02040503050406030204" pitchFamily="18" charset="0"/>
                          </a:rPr>
                          <m:t>𝑹</m:t>
                        </m:r>
                      </m:den>
                    </m:f>
                  </m:oMath>
                </a14:m>
                <a:endParaRPr lang="vi-VN" sz="2000" b="1" dirty="0">
                  <a:solidFill>
                    <a:srgbClr val="00B050"/>
                  </a:solidFill>
                </a:endParaRPr>
              </a:p>
            </p:txBody>
          </p:sp>
        </mc:Choice>
        <mc:Fallback xmlns="">
          <p:sp>
            <p:nvSpPr>
              <p:cNvPr id="15" name="Rectangle 14"/>
              <p:cNvSpPr>
                <a:spLocks noRot="1" noChangeAspect="1" noMove="1" noResize="1" noEditPoints="1" noAdjustHandles="1" noChangeArrowheads="1" noChangeShapeType="1" noTextEdit="1"/>
              </p:cNvSpPr>
              <p:nvPr/>
            </p:nvSpPr>
            <p:spPr>
              <a:xfrm>
                <a:off x="3838902" y="4159316"/>
                <a:ext cx="1239511" cy="608115"/>
              </a:xfrm>
              <a:prstGeom prst="rect">
                <a:avLst/>
              </a:prstGeom>
              <a:blipFill>
                <a:blip r:embed="rId6"/>
                <a:stretch>
                  <a:fillRect l="-12808" t="-11000" b="-3000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4809702" y="4174247"/>
                <a:ext cx="856068" cy="608115"/>
              </a:xfrm>
              <a:prstGeom prst="rect">
                <a:avLst/>
              </a:prstGeom>
            </p:spPr>
            <p:txBody>
              <a:bodyPr wrap="none">
                <a:spAutoFit/>
              </a:bodyPr>
              <a:lstStyle/>
              <a:p>
                <a:r>
                  <a:rPr lang="en-US" altLang="vi-VN" sz="2000" b="1" dirty="0" smtClean="0">
                    <a:solidFill>
                      <a:srgbClr val="00B050"/>
                    </a:solidFill>
                  </a:rPr>
                  <a:t>= </a:t>
                </a:r>
                <a14:m>
                  <m:oMath xmlns:m="http://schemas.openxmlformats.org/officeDocument/2006/math">
                    <m:f>
                      <m:fPr>
                        <m:ctrlPr>
                          <a:rPr lang="en-US" altLang="vi-VN" sz="2000" b="1" i="1">
                            <a:solidFill>
                              <a:srgbClr val="00B050"/>
                            </a:solidFill>
                            <a:latin typeface="Cambria Math" panose="02040503050406030204" pitchFamily="18" charset="0"/>
                          </a:rPr>
                        </m:ctrlPr>
                      </m:fPr>
                      <m:num>
                        <m:sSubSup>
                          <m:sSubSupPr>
                            <m:ctrlPr>
                              <a:rPr lang="en-US" altLang="vi-VN" sz="2000" b="1" i="1">
                                <a:solidFill>
                                  <a:srgbClr val="00B050"/>
                                </a:solidFill>
                                <a:latin typeface="Cambria Math" panose="02040503050406030204" pitchFamily="18" charset="0"/>
                              </a:rPr>
                            </m:ctrlPr>
                          </m:sSubSupPr>
                          <m:e>
                            <m:r>
                              <a:rPr lang="en-US" altLang="vi-VN" sz="2000" b="1" i="1" smtClean="0">
                                <a:solidFill>
                                  <a:srgbClr val="00B050"/>
                                </a:solidFill>
                                <a:latin typeface="Cambria Math" panose="02040503050406030204" pitchFamily="18" charset="0"/>
                              </a:rPr>
                              <m:t>𝟏𝟏𝟎</m:t>
                            </m:r>
                          </m:e>
                          <m:sub/>
                          <m:sup>
                            <m:r>
                              <a:rPr lang="en-US" altLang="vi-VN" sz="2000" b="1" i="1">
                                <a:solidFill>
                                  <a:srgbClr val="00B050"/>
                                </a:solidFill>
                                <a:latin typeface="Cambria Math" panose="02040503050406030204" pitchFamily="18" charset="0"/>
                              </a:rPr>
                              <m:t>𝟐</m:t>
                            </m:r>
                          </m:sup>
                        </m:sSubSup>
                      </m:num>
                      <m:den>
                        <m:r>
                          <a:rPr lang="en-US" altLang="vi-VN" sz="2000" b="1" i="1" smtClean="0">
                            <a:solidFill>
                              <a:srgbClr val="00B050"/>
                            </a:solidFill>
                            <a:latin typeface="Cambria Math" panose="02040503050406030204" pitchFamily="18" charset="0"/>
                          </a:rPr>
                          <m:t>𝟖𝟎𝟕</m:t>
                        </m:r>
                      </m:den>
                    </m:f>
                  </m:oMath>
                </a14:m>
                <a:endParaRPr lang="vi-VN" sz="2000" b="1" dirty="0">
                  <a:solidFill>
                    <a:srgbClr val="00B050"/>
                  </a:solidFill>
                </a:endParaRPr>
              </a:p>
            </p:txBody>
          </p:sp>
        </mc:Choice>
        <mc:Fallback xmlns="">
          <p:sp>
            <p:nvSpPr>
              <p:cNvPr id="6" name="Rectangle 5"/>
              <p:cNvSpPr>
                <a:spLocks noRot="1" noChangeAspect="1" noMove="1" noResize="1" noEditPoints="1" noAdjustHandles="1" noChangeArrowheads="1" noChangeShapeType="1" noTextEdit="1"/>
              </p:cNvSpPr>
              <p:nvPr/>
            </p:nvSpPr>
            <p:spPr>
              <a:xfrm>
                <a:off x="4809702" y="4174247"/>
                <a:ext cx="856068" cy="608115"/>
              </a:xfrm>
              <a:prstGeom prst="rect">
                <a:avLst/>
              </a:prstGeom>
              <a:blipFill>
                <a:blip r:embed="rId7"/>
                <a:stretch>
                  <a:fillRect l="-7857" b="-7000"/>
                </a:stretch>
              </a:blipFill>
            </p:spPr>
            <p:txBody>
              <a:bodyPr/>
              <a:lstStyle/>
              <a:p>
                <a:r>
                  <a:rPr lang="vi-VN">
                    <a:noFill/>
                  </a:rPr>
                  <a:t> </a:t>
                </a:r>
              </a:p>
            </p:txBody>
          </p:sp>
        </mc:Fallback>
      </mc:AlternateContent>
      <p:sp>
        <p:nvSpPr>
          <p:cNvPr id="8" name="Rectangle 7"/>
          <p:cNvSpPr/>
          <p:nvPr/>
        </p:nvSpPr>
        <p:spPr>
          <a:xfrm>
            <a:off x="5734327" y="4278250"/>
            <a:ext cx="1080745" cy="400110"/>
          </a:xfrm>
          <a:prstGeom prst="rect">
            <a:avLst/>
          </a:prstGeom>
        </p:spPr>
        <p:txBody>
          <a:bodyPr wrap="none">
            <a:spAutoFit/>
          </a:bodyPr>
          <a:lstStyle/>
          <a:p>
            <a:r>
              <a:rPr lang="en-US" altLang="vi-VN" sz="2000" b="1" dirty="0" smtClean="0">
                <a:solidFill>
                  <a:srgbClr val="00B050"/>
                </a:solidFill>
              </a:rPr>
              <a:t>≈ 15 (W)</a:t>
            </a:r>
            <a:endParaRPr lang="vi-VN" sz="2000" b="1" dirty="0">
              <a:solidFill>
                <a:srgbClr val="00B050"/>
              </a:solidFill>
            </a:endParaRPr>
          </a:p>
        </p:txBody>
      </p:sp>
      <p:sp>
        <p:nvSpPr>
          <p:cNvPr id="18" name="Rectangle 17"/>
          <p:cNvSpPr/>
          <p:nvPr/>
        </p:nvSpPr>
        <p:spPr>
          <a:xfrm>
            <a:off x="3348629" y="3331331"/>
            <a:ext cx="8168437" cy="707886"/>
          </a:xfrm>
          <a:prstGeom prst="rect">
            <a:avLst/>
          </a:prstGeom>
        </p:spPr>
        <p:txBody>
          <a:bodyPr wrap="square">
            <a:spAutoFit/>
          </a:bodyPr>
          <a:lstStyle/>
          <a:p>
            <a:r>
              <a:rPr lang="en-US" sz="2000" b="1" dirty="0">
                <a:solidFill>
                  <a:srgbClr val="00B050"/>
                </a:solidFill>
                <a:latin typeface="Open Sans"/>
              </a:rPr>
              <a:t>Vì điện trở R của đèn không </a:t>
            </a:r>
            <a:r>
              <a:rPr lang="en-US" sz="2000" b="1" dirty="0" smtClean="0">
                <a:solidFill>
                  <a:srgbClr val="00B050"/>
                </a:solidFill>
                <a:latin typeface="Open Sans"/>
              </a:rPr>
              <a:t>đổi</a:t>
            </a:r>
            <a:r>
              <a:rPr lang="en-US" sz="2000" b="1" dirty="0">
                <a:solidFill>
                  <a:srgbClr val="00B050"/>
                </a:solidFill>
                <a:latin typeface="Open Sans"/>
              </a:rPr>
              <a:t>, nên khi mắc đèn vào hiệu điện thế 110V thì đèn chạy với công suất</a:t>
            </a:r>
            <a:r>
              <a:rPr lang="en-US" sz="2000" b="1" dirty="0" smtClean="0">
                <a:solidFill>
                  <a:srgbClr val="00B050"/>
                </a:solidFill>
                <a:latin typeface="Open Sans"/>
              </a:rPr>
              <a:t>:</a:t>
            </a:r>
            <a:endParaRPr lang="en-US" sz="2000" b="1" dirty="0">
              <a:solidFill>
                <a:srgbClr val="00B050"/>
              </a:solidFill>
              <a:latin typeface="Open Sans"/>
            </a:endParaRPr>
          </a:p>
        </p:txBody>
      </p:sp>
    </p:spTree>
    <p:extLst>
      <p:ext uri="{BB962C8B-B14F-4D97-AF65-F5344CB8AC3E}">
        <p14:creationId xmlns:p14="http://schemas.microsoft.com/office/powerpoint/2010/main" val="36270159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barn(inVertical)">
                                      <p:cBhvr>
                                        <p:cTn id="15" dur="5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arn(inVertical)">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arn(inVertical)">
                                      <p:cBhvr>
                                        <p:cTn id="35" dur="500"/>
                                        <p:tgtEl>
                                          <p:spTgt spid="3"/>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arn(inVertic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barn(inVertical)">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arn(inVertical)">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barn(inVertical)">
                                      <p:cBhvr>
                                        <p:cTn id="55" dur="500"/>
                                        <p:tgtEl>
                                          <p:spTgt spid="6"/>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barn(inVertical)">
                                      <p:cBhvr>
                                        <p:cTn id="6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3" grpId="0"/>
      <p:bldP spid="13" grpId="0"/>
      <p:bldP spid="5" grpId="0"/>
      <p:bldP spid="15" grpId="0"/>
      <p:bldP spid="6" grpId="0"/>
      <p:bldP spid="8"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38812" y="238151"/>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0" algn="just" fontAlgn="base">
              <a:spcBef>
                <a:spcPct val="0"/>
              </a:spcBef>
              <a:spcAft>
                <a:spcPct val="0"/>
              </a:spcAft>
            </a:pPr>
            <a:r>
              <a:rPr lang="en-US" altLang="en-US" sz="2000" b="1" dirty="0" err="1">
                <a:solidFill>
                  <a:srgbClr val="008000"/>
                </a:solidFill>
                <a:ea typeface="Times New Roman" panose="02020603050405020304" pitchFamily="18" charset="0"/>
                <a:cs typeface="Arial" panose="020B0604020202020204" pitchFamily="34" charset="0"/>
              </a:rPr>
              <a:t>Bài</a:t>
            </a:r>
            <a:r>
              <a:rPr lang="en-US" altLang="en-US" sz="2000" b="1" dirty="0">
                <a:solidFill>
                  <a:srgbClr val="008000"/>
                </a:solidFill>
                <a:ea typeface="Times New Roman" panose="02020603050405020304" pitchFamily="18" charset="0"/>
                <a:cs typeface="Arial" panose="020B0604020202020204" pitchFamily="34" charset="0"/>
              </a:rPr>
              <a:t> </a:t>
            </a:r>
            <a:r>
              <a:rPr lang="en-US" altLang="en-US" sz="2000" b="1" dirty="0" smtClean="0">
                <a:solidFill>
                  <a:srgbClr val="008000"/>
                </a:solidFill>
                <a:ea typeface="Times New Roman" panose="02020603050405020304" pitchFamily="18" charset="0"/>
                <a:cs typeface="Arial" panose="020B0604020202020204" pitchFamily="34" charset="0"/>
              </a:rPr>
              <a:t>13.3</a:t>
            </a:r>
            <a:r>
              <a:rPr lang="en-US" altLang="en-US" sz="2000" b="1" dirty="0">
                <a:solidFill>
                  <a:srgbClr val="008000"/>
                </a:solidFill>
                <a:ea typeface="Times New Roman" panose="02020603050405020304" pitchFamily="18" charset="0"/>
                <a:cs typeface="Arial" panose="020B0604020202020204" pitchFamily="34" charset="0"/>
              </a:rPr>
              <a:t>:</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Trên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một</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bóng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có</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ghi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a:solidFill>
                  <a:srgbClr val="FF0000"/>
                </a:solidFill>
                <a:ea typeface="Times New Roman" panose="02020603050405020304" pitchFamily="18" charset="0"/>
                <a:cs typeface="Arial" panose="020B0604020202020204" pitchFamily="34" charset="0"/>
              </a:rPr>
              <a:t>12V – 6W</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này</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được</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sử</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dụng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đúng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với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hiệu</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điện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thế</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định</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mức</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Hãy</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tính</a:t>
            </a:r>
            <a:r>
              <a:rPr lang="en-US" altLang="en-US" sz="2000" b="1" dirty="0">
                <a:solidFill>
                  <a:srgbClr val="000000"/>
                </a:solidFill>
                <a:ea typeface="Times New Roman" panose="02020603050405020304" pitchFamily="18" charset="0"/>
                <a:cs typeface="Arial" panose="020B0604020202020204" pitchFamily="34" charset="0"/>
              </a:rPr>
              <a:t>.</a:t>
            </a:r>
            <a:endParaRPr lang="en-US" altLang="en-US" sz="2000" b="1" dirty="0">
              <a:ea typeface="Times New Roman" panose="02020603050405020304" pitchFamily="18" charset="0"/>
            </a:endParaRPr>
          </a:p>
          <a:p>
            <a:pPr lvl="0" algn="just" fontAlgn="base">
              <a:spcBef>
                <a:spcPct val="0"/>
              </a:spcBef>
              <a:spcAft>
                <a:spcPct val="0"/>
              </a:spcAft>
            </a:pPr>
            <a:r>
              <a:rPr lang="en-US" altLang="en-US" sz="2000" b="1" dirty="0">
                <a:solidFill>
                  <a:srgbClr val="000000"/>
                </a:solidFill>
                <a:ea typeface="Times New Roman" panose="02020603050405020304" pitchFamily="18" charset="0"/>
                <a:cs typeface="Arial" panose="020B0604020202020204" pitchFamily="34" charset="0"/>
              </a:rPr>
              <a:t>a) </a:t>
            </a:r>
            <a:r>
              <a:rPr lang="en-US" altLang="en-US" sz="2000" b="1" dirty="0" err="1">
                <a:solidFill>
                  <a:srgbClr val="FF0000"/>
                </a:solidFill>
                <a:ea typeface="Times New Roman" panose="02020603050405020304" pitchFamily="18" charset="0"/>
                <a:cs typeface="Arial" panose="020B0604020202020204" pitchFamily="34" charset="0"/>
              </a:rPr>
              <a:t>Điện</a:t>
            </a:r>
            <a:r>
              <a:rPr lang="en-US" altLang="en-US" sz="2000" b="1" dirty="0">
                <a:solidFill>
                  <a:srgbClr val="FF0000"/>
                </a:solidFill>
                <a:ea typeface="Times New Roman" panose="02020603050405020304" pitchFamily="18" charset="0"/>
                <a:cs typeface="Arial" panose="020B0604020202020204" pitchFamily="34" charset="0"/>
              </a:rPr>
              <a:t> </a:t>
            </a:r>
            <a:r>
              <a:rPr lang="en-US" altLang="en-US" sz="2000" b="1" dirty="0" err="1">
                <a:solidFill>
                  <a:srgbClr val="FF0000"/>
                </a:solidFill>
                <a:ea typeface="Times New Roman" panose="02020603050405020304" pitchFamily="18" charset="0"/>
                <a:cs typeface="Arial" panose="020B0604020202020204" pitchFamily="34" charset="0"/>
              </a:rPr>
              <a:t>trở</a:t>
            </a:r>
            <a:r>
              <a:rPr lang="en-US" altLang="en-US" sz="2000" b="1" dirty="0">
                <a:solidFill>
                  <a:srgbClr val="FF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của</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khi</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đó</a:t>
            </a:r>
            <a:endParaRPr lang="en-US" altLang="en-US" sz="2000" b="1" dirty="0">
              <a:ea typeface="Times New Roman" panose="02020603050405020304" pitchFamily="18" charset="0"/>
            </a:endParaRPr>
          </a:p>
          <a:p>
            <a:pPr lvl="0" algn="just" fontAlgn="base">
              <a:spcBef>
                <a:spcPct val="0"/>
              </a:spcBef>
              <a:spcAft>
                <a:spcPct val="0"/>
              </a:spcAft>
            </a:pPr>
            <a:r>
              <a:rPr lang="en-US" altLang="en-US" sz="2000" b="1" dirty="0">
                <a:solidFill>
                  <a:srgbClr val="000000"/>
                </a:solidFill>
                <a:ea typeface="Times New Roman" panose="02020603050405020304" pitchFamily="18" charset="0"/>
                <a:cs typeface="Arial" panose="020B0604020202020204" pitchFamily="34" charset="0"/>
              </a:rPr>
              <a:t>b) </a:t>
            </a:r>
            <a:r>
              <a:rPr lang="en-US" altLang="en-US" sz="2000" b="1" dirty="0" err="1">
                <a:solidFill>
                  <a:srgbClr val="FF0000"/>
                </a:solidFill>
                <a:ea typeface="Times New Roman" panose="02020603050405020304" pitchFamily="18" charset="0"/>
                <a:cs typeface="Arial" panose="020B0604020202020204" pitchFamily="34" charset="0"/>
              </a:rPr>
              <a:t>điện</a:t>
            </a:r>
            <a:r>
              <a:rPr lang="en-US" altLang="en-US" sz="2000" b="1" dirty="0">
                <a:solidFill>
                  <a:srgbClr val="FF0000"/>
                </a:solidFill>
                <a:ea typeface="Times New Roman" panose="02020603050405020304" pitchFamily="18" charset="0"/>
                <a:cs typeface="Arial" panose="020B0604020202020204" pitchFamily="34" charset="0"/>
              </a:rPr>
              <a:t> </a:t>
            </a:r>
            <a:r>
              <a:rPr lang="en-US" altLang="en-US" sz="2000" b="1" dirty="0" err="1">
                <a:solidFill>
                  <a:srgbClr val="FF0000"/>
                </a:solidFill>
                <a:ea typeface="Times New Roman" panose="02020603050405020304" pitchFamily="18" charset="0"/>
                <a:cs typeface="Arial" panose="020B0604020202020204" pitchFamily="34" charset="0"/>
              </a:rPr>
              <a:t>năng</a:t>
            </a:r>
            <a:r>
              <a:rPr lang="en-US" altLang="en-US" sz="2000" b="1" dirty="0">
                <a:solidFill>
                  <a:srgbClr val="FF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mà</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đèn</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sử</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dụng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err="1">
                <a:solidFill>
                  <a:srgbClr val="000000"/>
                </a:solidFill>
                <a:ea typeface="Times New Roman" panose="02020603050405020304" pitchFamily="18" charset="0"/>
                <a:cs typeface="Arial" panose="020B0604020202020204" pitchFamily="34" charset="0"/>
              </a:rPr>
              <a:t>trong</a:t>
            </a:r>
            <a:r>
              <a:rPr lang="en-US" altLang="en-US" sz="2000" b="1" dirty="0">
                <a:solidFill>
                  <a:srgbClr val="000000"/>
                </a:solidFill>
                <a:ea typeface="Times New Roman" panose="02020603050405020304" pitchFamily="18" charset="0"/>
                <a:cs typeface="Arial" panose="020B0604020202020204" pitchFamily="34" charset="0"/>
              </a:rPr>
              <a:t> </a:t>
            </a:r>
            <a:r>
              <a:rPr lang="en-US" altLang="en-US" sz="2000" b="1" dirty="0">
                <a:solidFill>
                  <a:srgbClr val="FF0000"/>
                </a:solidFill>
                <a:ea typeface="Times New Roman" panose="02020603050405020304" pitchFamily="18" charset="0"/>
                <a:cs typeface="Arial" panose="020B0604020202020204" pitchFamily="34" charset="0"/>
              </a:rPr>
              <a:t>1 </a:t>
            </a:r>
            <a:r>
              <a:rPr lang="en-US" altLang="en-US" sz="2000" b="1" dirty="0" err="1">
                <a:solidFill>
                  <a:srgbClr val="FF0000"/>
                </a:solidFill>
                <a:ea typeface="Times New Roman" panose="02020603050405020304" pitchFamily="18" charset="0"/>
                <a:cs typeface="Arial" panose="020B0604020202020204" pitchFamily="34" charset="0"/>
              </a:rPr>
              <a:t>giờ</a:t>
            </a:r>
            <a:endParaRPr lang="en-US" altLang="en-US" sz="2000" b="1" dirty="0">
              <a:solidFill>
                <a:srgbClr val="FF0000"/>
              </a:solidFill>
            </a:endParaRPr>
          </a:p>
        </p:txBody>
      </p:sp>
      <p:sp>
        <p:nvSpPr>
          <p:cNvPr id="113717" name="Text Box 53"/>
          <p:cNvSpPr txBox="1">
            <a:spLocks noChangeArrowheads="1"/>
          </p:cNvSpPr>
          <p:nvPr/>
        </p:nvSpPr>
        <p:spPr bwMode="auto">
          <a:xfrm>
            <a:off x="256032" y="176200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150618" y="1815868"/>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271459" y="181586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91538" y="2223672"/>
            <a:ext cx="1779014" cy="2400657"/>
          </a:xfrm>
          <a:prstGeom prst="rect">
            <a:avLst/>
          </a:prstGeom>
        </p:spPr>
        <p:txBody>
          <a:bodyPr wrap="square">
            <a:spAutoFit/>
          </a:bodyPr>
          <a:lstStyle/>
          <a:p>
            <a:pPr marL="30480" marR="30480">
              <a:lnSpc>
                <a:spcPct val="150000"/>
              </a:lnSpc>
              <a:spcAft>
                <a:spcPts val="1200"/>
              </a:spcAft>
            </a:pPr>
            <a:r>
              <a:rPr lang="nl-NL" sz="2000" b="1" dirty="0" smtClean="0">
                <a:solidFill>
                  <a:srgbClr val="0070C0"/>
                </a:solidFill>
                <a:latin typeface="Arial" panose="020B0604020202020204" pitchFamily="34" charset="0"/>
                <a:ea typeface="Times New Roman" panose="02020603050405020304" pitchFamily="18" charset="0"/>
              </a:rPr>
              <a:t>Đ: 12V -6W</a:t>
            </a:r>
          </a:p>
          <a:p>
            <a:pPr marL="30480" marR="30480">
              <a:lnSpc>
                <a:spcPct val="150000"/>
              </a:lnSpc>
              <a:spcAft>
                <a:spcPts val="1200"/>
              </a:spcAft>
            </a:pPr>
            <a:r>
              <a:rPr lang="nl-NL" sz="2000" b="1" dirty="0" smtClean="0">
                <a:solidFill>
                  <a:srgbClr val="0070C0"/>
                </a:solidFill>
                <a:latin typeface="Arial" panose="020B0604020202020204" pitchFamily="34" charset="0"/>
                <a:ea typeface="Times New Roman" panose="02020603050405020304" pitchFamily="18" charset="0"/>
              </a:rPr>
              <a:t>t=1h= </a:t>
            </a:r>
            <a:r>
              <a:rPr lang="nl-NL" sz="2000" b="1" dirty="0">
                <a:solidFill>
                  <a:srgbClr val="0070C0"/>
                </a:solidFill>
                <a:latin typeface="Arial" panose="020B0604020202020204" pitchFamily="34" charset="0"/>
                <a:ea typeface="Times New Roman" panose="02020603050405020304" pitchFamily="18" charset="0"/>
              </a:rPr>
              <a:t>3600s</a:t>
            </a:r>
            <a:endParaRPr lang="en-US" sz="20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rPr>
              <a:t>a) R = ?</a:t>
            </a:r>
            <a:endParaRPr lang="en-US" sz="2000" b="1" dirty="0">
              <a:solidFill>
                <a:srgbClr val="FF0000"/>
              </a:solidFill>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rPr>
              <a:t>b) A = ?</a:t>
            </a:r>
            <a:endParaRPr lang="en-US" sz="2000" b="1" dirty="0">
              <a:solidFill>
                <a:srgbClr val="FF0000"/>
              </a:solidFill>
              <a:latin typeface="Times New Roman" panose="02020603050405020304" pitchFamily="18" charset="0"/>
              <a:ea typeface="Times New Roman" panose="02020603050405020304" pitchFamily="18" charset="0"/>
            </a:endParaRPr>
          </a:p>
        </p:txBody>
      </p:sp>
      <p:sp>
        <p:nvSpPr>
          <p:cNvPr id="2" name="Rectangle 1"/>
          <p:cNvSpPr/>
          <p:nvPr/>
        </p:nvSpPr>
        <p:spPr>
          <a:xfrm>
            <a:off x="2340894" y="2507861"/>
            <a:ext cx="1810752" cy="507831"/>
          </a:xfrm>
          <a:prstGeom prst="rect">
            <a:avLst/>
          </a:prstGeom>
        </p:spPr>
        <p:txBody>
          <a:bodyPr wrap="none">
            <a:spAutoFit/>
          </a:bodyPr>
          <a:lstStyle/>
          <a:p>
            <a:pPr marL="30480" marR="30480">
              <a:lnSpc>
                <a:spcPct val="150000"/>
              </a:lnSpc>
              <a:spcAft>
                <a:spcPts val="1200"/>
              </a:spcAft>
            </a:pPr>
            <a:r>
              <a:rPr lang="nl-NL" b="1" dirty="0">
                <a:solidFill>
                  <a:srgbClr val="0070C0"/>
                </a:solidFill>
                <a:latin typeface="Arial" panose="020B0604020202020204" pitchFamily="34" charset="0"/>
                <a:ea typeface="Times New Roman" panose="02020603050405020304" pitchFamily="18" charset="0"/>
              </a:rPr>
              <a:t>U = U</a:t>
            </a:r>
            <a:r>
              <a:rPr lang="nl-NL" b="1" baseline="-25000" dirty="0" smtClean="0">
                <a:solidFill>
                  <a:srgbClr val="0070C0"/>
                </a:solidFill>
                <a:latin typeface="Arial" panose="020B0604020202020204" pitchFamily="34" charset="0"/>
                <a:ea typeface="Times New Roman" panose="02020603050405020304" pitchFamily="18" charset="0"/>
              </a:rPr>
              <a:t>đm</a:t>
            </a:r>
            <a:r>
              <a:rPr lang="nl-NL" b="1" dirty="0">
                <a:solidFill>
                  <a:srgbClr val="0070C0"/>
                </a:solidFill>
                <a:latin typeface="Arial" panose="020B0604020202020204" pitchFamily="34" charset="0"/>
                <a:ea typeface="Times New Roman" panose="02020603050405020304" pitchFamily="18" charset="0"/>
              </a:rPr>
              <a:t> = </a:t>
            </a:r>
            <a:r>
              <a:rPr lang="nl-NL" b="1" dirty="0" smtClean="0">
                <a:solidFill>
                  <a:srgbClr val="0070C0"/>
                </a:solidFill>
                <a:latin typeface="Arial" panose="020B0604020202020204" pitchFamily="34" charset="0"/>
                <a:ea typeface="Times New Roman" panose="02020603050405020304" pitchFamily="18" charset="0"/>
              </a:rPr>
              <a:t>12V </a:t>
            </a:r>
            <a:endParaRPr lang="nl-NL" b="1" dirty="0">
              <a:solidFill>
                <a:srgbClr val="0070C0"/>
              </a:solidFill>
              <a:latin typeface="Arial" panose="020B0604020202020204" pitchFamily="34" charset="0"/>
              <a:ea typeface="Times New Roman" panose="02020603050405020304" pitchFamily="18" charset="0"/>
            </a:endParaRPr>
          </a:p>
        </p:txBody>
      </p:sp>
      <p:sp>
        <p:nvSpPr>
          <p:cNvPr id="6" name="Rectangle 5"/>
          <p:cNvSpPr/>
          <p:nvPr/>
        </p:nvSpPr>
        <p:spPr>
          <a:xfrm>
            <a:off x="4621518" y="2507860"/>
            <a:ext cx="2606750" cy="507831"/>
          </a:xfrm>
          <a:prstGeom prst="rect">
            <a:avLst/>
          </a:prstGeom>
        </p:spPr>
        <p:txBody>
          <a:bodyPr wrap="square">
            <a:spAutoFit/>
          </a:bodyPr>
          <a:lstStyle/>
          <a:p>
            <a:pPr marL="30480" marR="30480">
              <a:lnSpc>
                <a:spcPct val="150000"/>
              </a:lnSpc>
              <a:spcAft>
                <a:spcPts val="1200"/>
              </a:spcAft>
            </a:pPr>
            <a:r>
              <a:rPr lang="en-US" altLang="vi-VN" b="1" dirty="0" smtClean="0">
                <a:solidFill>
                  <a:srgbClr val="0070C0"/>
                </a:solidFill>
                <a:latin typeface="VNI-Script" pitchFamily="2" charset="0"/>
              </a:rPr>
              <a:t>P</a:t>
            </a:r>
            <a:r>
              <a:rPr lang="nl-NL" b="1" dirty="0" smtClean="0">
                <a:solidFill>
                  <a:srgbClr val="0070C0"/>
                </a:solidFill>
                <a:latin typeface="Arial" panose="020B0604020202020204" pitchFamily="34" charset="0"/>
                <a:ea typeface="Times New Roman" panose="02020603050405020304" pitchFamily="18" charset="0"/>
              </a:rPr>
              <a:t> = </a:t>
            </a:r>
            <a:r>
              <a:rPr lang="en-US" altLang="vi-VN" b="1" dirty="0" smtClean="0">
                <a:solidFill>
                  <a:srgbClr val="0070C0"/>
                </a:solidFill>
                <a:latin typeface="VNI-Script" pitchFamily="2" charset="0"/>
              </a:rPr>
              <a:t>P </a:t>
            </a:r>
            <a:r>
              <a:rPr lang="nl-NL" b="1" baseline="-25000" dirty="0" smtClean="0">
                <a:solidFill>
                  <a:srgbClr val="0070C0"/>
                </a:solidFill>
                <a:latin typeface="Arial" panose="020B0604020202020204" pitchFamily="34" charset="0"/>
                <a:ea typeface="Times New Roman" panose="02020603050405020304" pitchFamily="18" charset="0"/>
              </a:rPr>
              <a:t>đm</a:t>
            </a:r>
            <a:r>
              <a:rPr lang="nl-NL" b="1" dirty="0">
                <a:solidFill>
                  <a:srgbClr val="0070C0"/>
                </a:solidFill>
                <a:latin typeface="Arial" panose="020B0604020202020204" pitchFamily="34" charset="0"/>
                <a:ea typeface="Times New Roman" panose="02020603050405020304" pitchFamily="18" charset="0"/>
              </a:rPr>
              <a:t> = </a:t>
            </a:r>
            <a:r>
              <a:rPr lang="nl-NL" b="1" dirty="0" smtClean="0">
                <a:solidFill>
                  <a:srgbClr val="0070C0"/>
                </a:solidFill>
                <a:latin typeface="Arial" panose="020B0604020202020204" pitchFamily="34" charset="0"/>
                <a:ea typeface="Times New Roman" panose="02020603050405020304" pitchFamily="18" charset="0"/>
              </a:rPr>
              <a:t>6W</a:t>
            </a:r>
            <a:endParaRPr lang="nl-NL" b="1" dirty="0">
              <a:solidFill>
                <a:srgbClr val="0070C0"/>
              </a:solidFill>
              <a:latin typeface="Arial" panose="020B0604020202020204" pitchFamily="34" charset="0"/>
              <a:ea typeface="Times New Roman" panose="02020603050405020304" pitchFamily="18" charset="0"/>
            </a:endParaRPr>
          </a:p>
        </p:txBody>
      </p:sp>
      <p:sp>
        <p:nvSpPr>
          <p:cNvPr id="7" name="Rectangle 6"/>
          <p:cNvSpPr/>
          <p:nvPr/>
        </p:nvSpPr>
        <p:spPr>
          <a:xfrm>
            <a:off x="2271459" y="2223672"/>
            <a:ext cx="7537021" cy="400110"/>
          </a:xfrm>
          <a:prstGeom prst="rect">
            <a:avLst/>
          </a:prstGeom>
        </p:spPr>
        <p:txBody>
          <a:bodyPr wrap="square">
            <a:spAutoFit/>
          </a:bodyPr>
          <a:lstStyle/>
          <a:p>
            <a:r>
              <a:rPr lang="en-US" altLang="en-US" sz="2000" b="1" dirty="0">
                <a:solidFill>
                  <a:srgbClr val="0070C0"/>
                </a:solidFill>
                <a:ea typeface="Times New Roman" panose="02020603050405020304" pitchFamily="18" charset="0"/>
                <a:cs typeface="Arial" panose="020B0604020202020204" pitchFamily="34" charset="0"/>
              </a:rPr>
              <a:t>Đèn này được sử dụng đúng với hiệu điện thế định </a:t>
            </a:r>
            <a:r>
              <a:rPr lang="en-US" altLang="en-US" sz="2000" b="1" dirty="0" smtClean="0">
                <a:solidFill>
                  <a:srgbClr val="0070C0"/>
                </a:solidFill>
                <a:ea typeface="Times New Roman" panose="02020603050405020304" pitchFamily="18" charset="0"/>
                <a:cs typeface="Arial" panose="020B0604020202020204" pitchFamily="34" charset="0"/>
              </a:rPr>
              <a:t>mức nên ta có:</a:t>
            </a:r>
            <a:endParaRPr lang="vi-VN" sz="2000" b="1" dirty="0">
              <a:solidFill>
                <a:srgbClr val="0070C0"/>
              </a:solidFill>
            </a:endParaRPr>
          </a:p>
        </p:txBody>
      </p:sp>
      <p:sp>
        <p:nvSpPr>
          <p:cNvPr id="8" name="Rectangle 7"/>
          <p:cNvSpPr/>
          <p:nvPr/>
        </p:nvSpPr>
        <p:spPr>
          <a:xfrm>
            <a:off x="2271459" y="3100835"/>
            <a:ext cx="2947282" cy="323165"/>
          </a:xfrm>
          <a:prstGeom prst="rect">
            <a:avLst/>
          </a:prstGeom>
        </p:spPr>
        <p:txBody>
          <a:bodyPr wrap="none">
            <a:spAutoFit/>
          </a:bodyPr>
          <a:lstStyle/>
          <a:p>
            <a:pPr marL="30480" marR="30480" algn="just">
              <a:lnSpc>
                <a:spcPts val="1800"/>
              </a:lnSpc>
              <a:spcAft>
                <a:spcPts val="1200"/>
              </a:spcAft>
            </a:pPr>
            <a:r>
              <a:rPr lang="en-US" sz="2000" b="1" dirty="0">
                <a:solidFill>
                  <a:srgbClr val="0070C0"/>
                </a:solidFill>
                <a:latin typeface="Arial" panose="020B0604020202020204" pitchFamily="34" charset="0"/>
                <a:ea typeface="Times New Roman" panose="02020603050405020304" pitchFamily="18" charset="0"/>
              </a:rPr>
              <a:t>a) Điện trở của đèn là:</a:t>
            </a:r>
            <a:endParaRPr lang="en-US" sz="2000" b="1" dirty="0">
              <a:solidFill>
                <a:srgbClr val="0070C0"/>
              </a:solidFill>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12" name="Rectangle 11"/>
              <p:cNvSpPr/>
              <p:nvPr/>
            </p:nvSpPr>
            <p:spPr>
              <a:xfrm>
                <a:off x="2549660" y="3424726"/>
                <a:ext cx="815993" cy="581506"/>
              </a:xfrm>
              <a:prstGeom prst="rect">
                <a:avLst/>
              </a:prstGeom>
            </p:spPr>
            <p:txBody>
              <a:bodyPr wrap="none">
                <a:spAutoFit/>
              </a:bodyPr>
              <a:lstStyle/>
              <a:p>
                <a:r>
                  <a:rPr lang="en-US" altLang="vi-VN" sz="2000" b="1" dirty="0" smtClean="0">
                    <a:solidFill>
                      <a:srgbClr val="0070C0"/>
                    </a:solidFill>
                    <a:latin typeface="VNI-Script" pitchFamily="2" charset="0"/>
                  </a:rPr>
                  <a:t>P</a:t>
                </a:r>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r>
                          <a:rPr lang="en-US" altLang="vi-VN" sz="2000" b="1" i="1">
                            <a:solidFill>
                              <a:srgbClr val="0070C0"/>
                            </a:solidFill>
                            <a:latin typeface="Cambria Math" panose="02040503050406030204" pitchFamily="18" charset="0"/>
                          </a:rPr>
                          <m:t>𝑹</m:t>
                        </m:r>
                      </m:den>
                    </m:f>
                  </m:oMath>
                </a14:m>
                <a:endParaRPr lang="vi-VN" sz="2000" b="1" dirty="0">
                  <a:solidFill>
                    <a:srgbClr val="0070C0"/>
                  </a:solidFill>
                </a:endParaRPr>
              </a:p>
            </p:txBody>
          </p:sp>
        </mc:Choice>
        <mc:Fallback xmlns="">
          <p:sp>
            <p:nvSpPr>
              <p:cNvPr id="12" name="Rectangle 11"/>
              <p:cNvSpPr>
                <a:spLocks noRot="1" noChangeAspect="1" noMove="1" noResize="1" noEditPoints="1" noAdjustHandles="1" noChangeArrowheads="1" noChangeShapeType="1" noTextEdit="1"/>
              </p:cNvSpPr>
              <p:nvPr/>
            </p:nvSpPr>
            <p:spPr>
              <a:xfrm>
                <a:off x="2549660" y="3424726"/>
                <a:ext cx="815993" cy="581506"/>
              </a:xfrm>
              <a:prstGeom prst="rect">
                <a:avLst/>
              </a:prstGeom>
              <a:blipFill>
                <a:blip r:embed="rId2"/>
                <a:stretch>
                  <a:fillRect l="-7463" b="-947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3507045" y="3440785"/>
                <a:ext cx="1158138" cy="584071"/>
              </a:xfrm>
              <a:prstGeom prst="rect">
                <a:avLst/>
              </a:prstGeom>
            </p:spPr>
            <p:txBody>
              <a:bodyPr wrap="none">
                <a:spAutoFit/>
              </a:bodyPr>
              <a:lstStyle/>
              <a:p>
                <a14:m>
                  <m:oMath xmlns:m="http://schemas.openxmlformats.org/officeDocument/2006/math">
                    <m:r>
                      <a:rPr lang="en-US" altLang="vi-VN" sz="2000" b="1" i="1" smtClean="0">
                        <a:solidFill>
                          <a:srgbClr val="0070C0"/>
                        </a:solidFill>
                        <a:latin typeface="Cambria Math" panose="02040503050406030204" pitchFamily="18" charset="0"/>
                      </a:rPr>
                      <m:t>⇒ </m:t>
                    </m:r>
                    <m:r>
                      <a:rPr lang="en-US" altLang="vi-VN" sz="2000" b="1" i="1">
                        <a:solidFill>
                          <a:srgbClr val="0070C0"/>
                        </a:solidFill>
                        <a:latin typeface="Cambria Math" panose="02040503050406030204" pitchFamily="18" charset="0"/>
                      </a:rPr>
                      <m:t>𝑹</m:t>
                    </m:r>
                  </m:oMath>
                </a14:m>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a:solidFill>
                                  <a:srgbClr val="0070C0"/>
                                </a:solidFill>
                                <a:latin typeface="Cambria Math" panose="02040503050406030204" pitchFamily="18" charset="0"/>
                              </a:rPr>
                              <m:t>𝑼</m:t>
                            </m:r>
                          </m:e>
                          <m:sup>
                            <m:r>
                              <a:rPr lang="en-US" altLang="vi-VN" sz="2000" b="1" i="1">
                                <a:solidFill>
                                  <a:srgbClr val="0070C0"/>
                                </a:solidFill>
                                <a:latin typeface="Cambria Math" panose="02040503050406030204" pitchFamily="18" charset="0"/>
                              </a:rPr>
                              <m:t>𝟐</m:t>
                            </m:r>
                          </m:sup>
                        </m:sSup>
                      </m:num>
                      <m:den>
                        <m:r>
                          <m:rPr>
                            <m:nor/>
                          </m:rPr>
                          <a:rPr lang="en-US" altLang="vi-VN" sz="2000" b="1" dirty="0">
                            <a:solidFill>
                              <a:srgbClr val="0070C0"/>
                            </a:solidFill>
                            <a:latin typeface="VNI-Script" pitchFamily="2" charset="0"/>
                          </a:rPr>
                          <m:t>P</m:t>
                        </m:r>
                      </m:den>
                    </m:f>
                  </m:oMath>
                </a14:m>
                <a:endParaRPr lang="vi-VN" sz="2000" b="1" dirty="0">
                  <a:solidFill>
                    <a:srgbClr val="0070C0"/>
                  </a:solidFill>
                </a:endParaRPr>
              </a:p>
            </p:txBody>
          </p:sp>
        </mc:Choice>
        <mc:Fallback xmlns="">
          <p:sp>
            <p:nvSpPr>
              <p:cNvPr id="17" name="Rectangle 16"/>
              <p:cNvSpPr>
                <a:spLocks noRot="1" noChangeAspect="1" noMove="1" noResize="1" noEditPoints="1" noAdjustHandles="1" noChangeArrowheads="1" noChangeShapeType="1" noTextEdit="1"/>
              </p:cNvSpPr>
              <p:nvPr/>
            </p:nvSpPr>
            <p:spPr>
              <a:xfrm>
                <a:off x="3507045" y="3440785"/>
                <a:ext cx="1158138" cy="584071"/>
              </a:xfrm>
              <a:prstGeom prst="rect">
                <a:avLst/>
              </a:prstGeom>
              <a:blipFill>
                <a:blip r:embed="rId3"/>
                <a:stretch>
                  <a:fillRect b="-729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4749524" y="3424000"/>
                <a:ext cx="718210" cy="582980"/>
              </a:xfrm>
              <a:prstGeom prst="rect">
                <a:avLst/>
              </a:prstGeom>
            </p:spPr>
            <p:txBody>
              <a:bodyPr wrap="none">
                <a:spAutoFit/>
              </a:bodyPr>
              <a:lstStyle/>
              <a:p>
                <a:r>
                  <a:rPr lang="en-US" altLang="vi-VN" sz="2000" b="1" dirty="0" smtClean="0">
                    <a:solidFill>
                      <a:srgbClr val="0070C0"/>
                    </a:solidFill>
                    <a:latin typeface=".VnTime" panose="020B7200000000000000" pitchFamily="34" charset="0"/>
                  </a:rPr>
                  <a:t>= </a:t>
                </a:r>
                <a14:m>
                  <m:oMath xmlns:m="http://schemas.openxmlformats.org/officeDocument/2006/math">
                    <m:f>
                      <m:fPr>
                        <m:ctrlPr>
                          <a:rPr lang="en-US" altLang="vi-VN" sz="2000" b="1" i="1">
                            <a:solidFill>
                              <a:srgbClr val="0070C0"/>
                            </a:solidFill>
                            <a:latin typeface="Cambria Math" panose="02040503050406030204" pitchFamily="18" charset="0"/>
                          </a:rPr>
                        </m:ctrlPr>
                      </m:fPr>
                      <m:num>
                        <m:sSup>
                          <m:sSupPr>
                            <m:ctrlPr>
                              <a:rPr lang="en-US" altLang="vi-VN" sz="2000" b="1" i="1">
                                <a:solidFill>
                                  <a:srgbClr val="0070C0"/>
                                </a:solidFill>
                                <a:latin typeface="Cambria Math" panose="02040503050406030204" pitchFamily="18" charset="0"/>
                              </a:rPr>
                            </m:ctrlPr>
                          </m:sSupPr>
                          <m:e>
                            <m:r>
                              <a:rPr lang="en-US" altLang="vi-VN" sz="2000" b="1" i="1" smtClean="0">
                                <a:solidFill>
                                  <a:srgbClr val="0070C0"/>
                                </a:solidFill>
                                <a:latin typeface="Cambria Math" panose="02040503050406030204" pitchFamily="18" charset="0"/>
                              </a:rPr>
                              <m:t>𝟏𝟐</m:t>
                            </m:r>
                          </m:e>
                          <m:sup>
                            <m:r>
                              <a:rPr lang="en-US" altLang="vi-VN" sz="2000" b="1" i="1">
                                <a:solidFill>
                                  <a:srgbClr val="0070C0"/>
                                </a:solidFill>
                                <a:latin typeface="Cambria Math" panose="02040503050406030204" pitchFamily="18" charset="0"/>
                              </a:rPr>
                              <m:t>𝟐</m:t>
                            </m:r>
                          </m:sup>
                        </m:sSup>
                      </m:num>
                      <m:den>
                        <m:r>
                          <a:rPr lang="en-US" altLang="vi-VN" sz="2000" b="1" i="1" smtClean="0">
                            <a:solidFill>
                              <a:srgbClr val="0070C0"/>
                            </a:solidFill>
                            <a:latin typeface="Cambria Math" panose="02040503050406030204" pitchFamily="18" charset="0"/>
                          </a:rPr>
                          <m:t>𝟔</m:t>
                        </m:r>
                      </m:den>
                    </m:f>
                  </m:oMath>
                </a14:m>
                <a:endParaRPr lang="vi-VN" sz="2000" b="1" dirty="0">
                  <a:solidFill>
                    <a:srgbClr val="0070C0"/>
                  </a:solidFill>
                </a:endParaRPr>
              </a:p>
            </p:txBody>
          </p:sp>
        </mc:Choice>
        <mc:Fallback xmlns="">
          <p:sp>
            <p:nvSpPr>
              <p:cNvPr id="13" name="Rectangle 12"/>
              <p:cNvSpPr>
                <a:spLocks noRot="1" noChangeAspect="1" noMove="1" noResize="1" noEditPoints="1" noAdjustHandles="1" noChangeArrowheads="1" noChangeShapeType="1" noTextEdit="1"/>
              </p:cNvSpPr>
              <p:nvPr/>
            </p:nvSpPr>
            <p:spPr>
              <a:xfrm>
                <a:off x="4749524" y="3424000"/>
                <a:ext cx="718210" cy="582980"/>
              </a:xfrm>
              <a:prstGeom prst="rect">
                <a:avLst/>
              </a:prstGeom>
              <a:blipFill>
                <a:blip r:embed="rId4"/>
                <a:stretch>
                  <a:fillRect l="-8475" b="-842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5447866" y="3523468"/>
                <a:ext cx="1144865" cy="400110"/>
              </a:xfrm>
              <a:prstGeom prst="rect">
                <a:avLst/>
              </a:prstGeom>
            </p:spPr>
            <p:txBody>
              <a:bodyPr wrap="none">
                <a:spAutoFit/>
              </a:bodyPr>
              <a:lstStyle/>
              <a:p>
                <a:r>
                  <a:rPr lang="en-US" altLang="vi-VN" sz="2000" b="1" dirty="0" smtClean="0">
                    <a:solidFill>
                      <a:srgbClr val="0070C0"/>
                    </a:solidFill>
                    <a:latin typeface=".VnTime" panose="020B7200000000000000" pitchFamily="34" charset="0"/>
                  </a:rPr>
                  <a:t>= </a:t>
                </a:r>
                <a14:m>
                  <m:oMath xmlns:m="http://schemas.openxmlformats.org/officeDocument/2006/math">
                    <m:r>
                      <a:rPr lang="en-US" altLang="vi-VN" sz="2000" b="1" i="1" smtClean="0">
                        <a:solidFill>
                          <a:srgbClr val="0070C0"/>
                        </a:solidFill>
                        <a:latin typeface="Cambria Math" panose="02040503050406030204" pitchFamily="18" charset="0"/>
                      </a:rPr>
                      <m:t>𝟐𝟒</m:t>
                    </m:r>
                    <m:r>
                      <a:rPr lang="en-US" altLang="vi-VN" sz="2000" b="1" i="1" smtClean="0">
                        <a:solidFill>
                          <a:srgbClr val="0070C0"/>
                        </a:solidFill>
                        <a:latin typeface="Cambria Math" panose="02040503050406030204" pitchFamily="18" charset="0"/>
                      </a:rPr>
                      <m:t> (Ω)</m:t>
                    </m:r>
                  </m:oMath>
                </a14:m>
                <a:endParaRPr lang="vi-VN" sz="2000" b="1" dirty="0">
                  <a:solidFill>
                    <a:srgbClr val="0070C0"/>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5447866" y="3523468"/>
                <a:ext cx="1144865" cy="400110"/>
              </a:xfrm>
              <a:prstGeom prst="rect">
                <a:avLst/>
              </a:prstGeom>
              <a:blipFill>
                <a:blip r:embed="rId5"/>
                <a:stretch>
                  <a:fillRect l="-5882" t="-9091" r="-2139" b="-25758"/>
                </a:stretch>
              </a:blipFill>
            </p:spPr>
            <p:txBody>
              <a:bodyPr/>
              <a:lstStyle/>
              <a:p>
                <a:r>
                  <a:rPr lang="vi-VN">
                    <a:noFill/>
                  </a:rPr>
                  <a:t> </a:t>
                </a:r>
              </a:p>
            </p:txBody>
          </p:sp>
        </mc:Fallback>
      </mc:AlternateContent>
      <p:sp>
        <p:nvSpPr>
          <p:cNvPr id="15" name="Rectangle 14"/>
          <p:cNvSpPr/>
          <p:nvPr/>
        </p:nvSpPr>
        <p:spPr>
          <a:xfrm>
            <a:off x="2366621" y="4053959"/>
            <a:ext cx="5663730" cy="400110"/>
          </a:xfrm>
          <a:prstGeom prst="rect">
            <a:avLst/>
          </a:prstGeom>
        </p:spPr>
        <p:txBody>
          <a:bodyPr wrap="none">
            <a:spAutoFit/>
          </a:bodyPr>
          <a:lstStyle/>
          <a:p>
            <a:r>
              <a:rPr lang="en-US" sz="2000" b="1" dirty="0">
                <a:solidFill>
                  <a:srgbClr val="0070C0"/>
                </a:solidFill>
                <a:latin typeface="Arial" panose="020B0604020202020204" pitchFamily="34" charset="0"/>
                <a:ea typeface="Times New Roman" panose="02020603050405020304" pitchFamily="18" charset="0"/>
              </a:rPr>
              <a:t>b) Điện năng mà đèn sử dụng trong 1 giờ là: </a:t>
            </a:r>
            <a:endParaRPr lang="vi-VN" sz="2000" b="1" dirty="0">
              <a:solidFill>
                <a:srgbClr val="0070C0"/>
              </a:solidFill>
            </a:endParaRPr>
          </a:p>
        </p:txBody>
      </p:sp>
      <p:sp>
        <p:nvSpPr>
          <p:cNvPr id="21" name="Rectangle 20"/>
          <p:cNvSpPr/>
          <p:nvPr/>
        </p:nvSpPr>
        <p:spPr>
          <a:xfrm>
            <a:off x="2689889" y="4698473"/>
            <a:ext cx="1026243" cy="400110"/>
          </a:xfrm>
          <a:prstGeom prst="rect">
            <a:avLst/>
          </a:prstGeom>
        </p:spPr>
        <p:txBody>
          <a:bodyPr wrap="none">
            <a:spAutoFit/>
          </a:bodyPr>
          <a:lstStyle/>
          <a:p>
            <a:r>
              <a:rPr lang="en-US" altLang="vi-VN" sz="2000" b="1" dirty="0" smtClean="0">
                <a:solidFill>
                  <a:srgbClr val="0070C0"/>
                </a:solidFill>
                <a:latin typeface="Times New Roman" panose="02020603050405020304" pitchFamily="18" charset="0"/>
                <a:cs typeface="Times New Roman" panose="02020603050405020304" pitchFamily="18" charset="0"/>
              </a:rPr>
              <a:t>A= </a:t>
            </a:r>
            <a:r>
              <a:rPr lang="en-US" altLang="vi-VN" sz="2000" b="1" dirty="0" smtClean="0">
                <a:solidFill>
                  <a:srgbClr val="0070C0"/>
                </a:solidFill>
                <a:latin typeface="VNI-Script" pitchFamily="2" charset="0"/>
              </a:rPr>
              <a:t>P. </a:t>
            </a:r>
            <a:r>
              <a:rPr lang="en-US" altLang="vi-VN" sz="2000" b="1" dirty="0" smtClean="0">
                <a:solidFill>
                  <a:srgbClr val="0070C0"/>
                </a:solidFill>
                <a:latin typeface="Times New Roman" panose="02020603050405020304" pitchFamily="18" charset="0"/>
                <a:cs typeface="Times New Roman" panose="02020603050405020304" pitchFamily="18" charset="0"/>
              </a:rPr>
              <a:t>t </a:t>
            </a:r>
            <a:endParaRPr lang="vi-VN" sz="2000" b="1" dirty="0">
              <a:solidFill>
                <a:srgbClr val="0070C0"/>
              </a:solidFill>
            </a:endParaRPr>
          </a:p>
        </p:txBody>
      </p:sp>
      <p:sp>
        <p:nvSpPr>
          <p:cNvPr id="22" name="Rectangle 21"/>
          <p:cNvSpPr/>
          <p:nvPr/>
        </p:nvSpPr>
        <p:spPr>
          <a:xfrm>
            <a:off x="3655584" y="4683918"/>
            <a:ext cx="1099981" cy="400110"/>
          </a:xfrm>
          <a:prstGeom prst="rect">
            <a:avLst/>
          </a:prstGeom>
        </p:spPr>
        <p:txBody>
          <a:bodyPr wrap="none">
            <a:spAutoFit/>
          </a:bodyPr>
          <a:lstStyle/>
          <a:p>
            <a:r>
              <a:rPr lang="en-US" altLang="vi-VN" sz="2000" b="1" dirty="0" smtClean="0">
                <a:solidFill>
                  <a:srgbClr val="0070C0"/>
                </a:solidFill>
                <a:latin typeface="Times New Roman" panose="02020603050405020304" pitchFamily="18" charset="0"/>
                <a:cs typeface="Times New Roman" panose="02020603050405020304" pitchFamily="18" charset="0"/>
              </a:rPr>
              <a:t>=6.3600 </a:t>
            </a:r>
            <a:endParaRPr lang="vi-VN" sz="2000" b="1" dirty="0">
              <a:solidFill>
                <a:srgbClr val="0070C0"/>
              </a:solidFill>
            </a:endParaRPr>
          </a:p>
        </p:txBody>
      </p:sp>
      <p:sp>
        <p:nvSpPr>
          <p:cNvPr id="16" name="Rectangle 15"/>
          <p:cNvSpPr/>
          <p:nvPr/>
        </p:nvSpPr>
        <p:spPr>
          <a:xfrm>
            <a:off x="4750946" y="4698436"/>
            <a:ext cx="1486304" cy="400110"/>
          </a:xfrm>
          <a:prstGeom prst="rect">
            <a:avLst/>
          </a:prstGeom>
        </p:spPr>
        <p:txBody>
          <a:bodyPr wrap="none">
            <a:spAutoFit/>
          </a:bodyPr>
          <a:lstStyle/>
          <a:p>
            <a:r>
              <a:rPr lang="en-US" sz="2000" b="1" dirty="0">
                <a:solidFill>
                  <a:srgbClr val="0070C0"/>
                </a:solidFill>
                <a:latin typeface="Arial" panose="020B0604020202020204" pitchFamily="34" charset="0"/>
                <a:ea typeface="Times New Roman" panose="02020603050405020304" pitchFamily="18" charset="0"/>
              </a:rPr>
              <a:t>= </a:t>
            </a:r>
            <a:r>
              <a:rPr lang="en-US" sz="2000" b="1" dirty="0" smtClean="0">
                <a:solidFill>
                  <a:srgbClr val="0070C0"/>
                </a:solidFill>
                <a:latin typeface="Arial" panose="020B0604020202020204" pitchFamily="34" charset="0"/>
                <a:ea typeface="Times New Roman" panose="02020603050405020304" pitchFamily="18" charset="0"/>
              </a:rPr>
              <a:t>21600(J) </a:t>
            </a:r>
            <a:endParaRPr lang="vi-VN" sz="2000" b="1" dirty="0">
              <a:solidFill>
                <a:srgbClr val="0070C0"/>
              </a:solidFill>
            </a:endParaRPr>
          </a:p>
        </p:txBody>
      </p:sp>
    </p:spTree>
    <p:extLst>
      <p:ext uri="{BB962C8B-B14F-4D97-AF65-F5344CB8AC3E}">
        <p14:creationId xmlns:p14="http://schemas.microsoft.com/office/powerpoint/2010/main" val="15507839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arn(inVertical)">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arn(inVertical)">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arn(inVertic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arn(inVertical)">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arn(inVertic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barn(inVertical)">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barn(inVertical)">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barn(inVertical)">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arn(inVertical)">
                                      <p:cBhvr>
                                        <p:cTn id="8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12" grpId="0"/>
      <p:bldP spid="17" grpId="0"/>
      <p:bldP spid="13" grpId="0"/>
      <p:bldP spid="14" grpId="0"/>
      <p:bldP spid="15" grpId="0"/>
      <p:bldP spid="21" grpId="0"/>
      <p:bldP spid="22"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48817" y="270625"/>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8000"/>
                </a:solidFill>
                <a:ea typeface="Times New Roman" panose="02020603050405020304" pitchFamily="18" charset="0"/>
                <a:cs typeface="Arial" panose="020B0604020202020204" pitchFamily="34" charset="0"/>
              </a:rPr>
              <a:t>Bài</a:t>
            </a:r>
            <a:r>
              <a:rPr lang="en-US" sz="2000" b="1" dirty="0">
                <a:solidFill>
                  <a:srgbClr val="008000"/>
                </a:solidFill>
                <a:ea typeface="Times New Roman" panose="02020603050405020304" pitchFamily="18" charset="0"/>
                <a:cs typeface="Arial" panose="020B0604020202020204" pitchFamily="34" charset="0"/>
              </a:rPr>
              <a:t> </a:t>
            </a:r>
            <a:r>
              <a:rPr lang="en-US" sz="2000" b="1" dirty="0" smtClean="0">
                <a:solidFill>
                  <a:srgbClr val="008000"/>
                </a:solidFill>
                <a:ea typeface="Times New Roman" panose="02020603050405020304" pitchFamily="18" charset="0"/>
                <a:cs typeface="Arial" panose="020B0604020202020204" pitchFamily="34" charset="0"/>
              </a:rPr>
              <a:t>13.4</a:t>
            </a:r>
            <a:r>
              <a:rPr lang="en-US" sz="2000" b="1" dirty="0">
                <a:solidFill>
                  <a:srgbClr val="008000"/>
                </a:solidFill>
                <a:ea typeface="Times New Roman" panose="02020603050405020304" pitchFamily="18" charset="0"/>
                <a:cs typeface="Arial" panose="020B0604020202020204" pitchFamily="34" charset="0"/>
              </a:rPr>
              <a:t>:</a:t>
            </a:r>
            <a:r>
              <a:rPr lang="en-US" sz="2000" b="1" dirty="0"/>
              <a:t> Một bàn là được sử dụng đúng với hiệu điện thế định mức là 220V trong 15 phút thì tiêu thụ lượng điện năng là 720kJ. Hãy tính :</a:t>
            </a:r>
          </a:p>
          <a:p>
            <a:r>
              <a:rPr lang="en-US" sz="2000" b="1" dirty="0"/>
              <a:t>a) Công suất điện của bàn là</a:t>
            </a:r>
          </a:p>
          <a:p>
            <a:r>
              <a:rPr lang="en-US" sz="2000" b="1" dirty="0"/>
              <a:t>b) Cường độ dòng điện chạy qua bàn là và điện trở của nó khi đó.</a:t>
            </a:r>
          </a:p>
        </p:txBody>
      </p:sp>
      <p:sp>
        <p:nvSpPr>
          <p:cNvPr id="113717" name="Text Box 53"/>
          <p:cNvSpPr txBox="1">
            <a:spLocks noChangeArrowheads="1"/>
          </p:cNvSpPr>
          <p:nvPr/>
        </p:nvSpPr>
        <p:spPr bwMode="auto">
          <a:xfrm>
            <a:off x="248817" y="181615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487485" y="1852551"/>
            <a:ext cx="15939" cy="5041392"/>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631956" y="1838952"/>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48817" y="2331540"/>
            <a:ext cx="2254607" cy="4247317"/>
          </a:xfrm>
          <a:prstGeom prst="rect">
            <a:avLst/>
          </a:prstGeom>
        </p:spPr>
        <p:txBody>
          <a:bodyPr wrap="square">
            <a:spAutoFit/>
          </a:bodyPr>
          <a:lstStyle/>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a:t>
            </a:r>
            <a:r>
              <a:rPr lang="en-US" sz="2000" b="1" baseline="-25000" dirty="0" smtClean="0">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đm</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U =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220V</a:t>
            </a:r>
          </a:p>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t = 15phút =900s</a:t>
            </a:r>
          </a:p>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A </a:t>
            </a:r>
            <a:r>
              <a:rPr lang="en-US" sz="2000"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720kJ</a:t>
            </a:r>
          </a:p>
          <a:p>
            <a:pPr marL="30480" marR="30480" algn="just">
              <a:lnSpc>
                <a:spcPct val="1500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=720 000J</a:t>
            </a:r>
          </a:p>
          <a:p>
            <a:pPr marL="30480" marR="30480" algn="just">
              <a:lnSpc>
                <a:spcPct val="1500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dirty="0">
                <a:solidFill>
                  <a:srgbClr val="FF0000"/>
                </a:solidFill>
                <a:latin typeface="VNI-Script" pitchFamily="2" charset="0"/>
              </a:rPr>
              <a:t>P</a:t>
            </a: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ct val="150000"/>
              </a:lnSpc>
              <a:spcAft>
                <a:spcPts val="1200"/>
              </a:spcAft>
            </a:pP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b) I = ? </a:t>
            </a:r>
            <a:endPar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R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rot="10800000" flipV="1">
            <a:off x="6130998" y="4715332"/>
            <a:ext cx="1955946" cy="323165"/>
          </a:xfrm>
          <a:prstGeom prst="rect">
            <a:avLst/>
          </a:prstGeom>
        </p:spPr>
        <p:txBody>
          <a:bodyPr wrap="square">
            <a:spAutoFit/>
          </a:bodyPr>
          <a:lstStyle/>
          <a:p>
            <a:pPr marL="30480" marR="30480" algn="just">
              <a:lnSpc>
                <a:spcPts val="1800"/>
              </a:lnSpc>
              <a:spcAft>
                <a:spcPts val="1200"/>
              </a:spcAft>
            </a:pPr>
            <a:r>
              <a:rPr lang="en-US" sz="2000"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60,5(Ω) </a:t>
            </a:r>
            <a:endParaRPr lang="en-US" sz="20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2715172" y="2356465"/>
            <a:ext cx="3170099"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a) Công suất của bàn là là:</a:t>
            </a:r>
            <a:endParaRPr lang="en-US"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Rectangle 5"/>
              <p:cNvSpPr/>
              <p:nvPr/>
            </p:nvSpPr>
            <p:spPr>
              <a:xfrm>
                <a:off x="3127395" y="2626282"/>
                <a:ext cx="845103" cy="536109"/>
              </a:xfrm>
              <a:prstGeom prst="rect">
                <a:avLst/>
              </a:prstGeom>
            </p:spPr>
            <p:txBody>
              <a:bodyPr wrap="none">
                <a:spAutoFit/>
              </a:bodyPr>
              <a:lstStyle/>
              <a:p>
                <a:r>
                  <a:rPr lang="en-US" altLang="vi-VN" sz="2000" b="1" dirty="0" smtClean="0">
                    <a:solidFill>
                      <a:srgbClr val="7030A0"/>
                    </a:solidFill>
                    <a:latin typeface="VNI-Script" pitchFamily="2" charset="0"/>
                  </a:rPr>
                  <a:t>P  </a:t>
                </a:r>
                <a:r>
                  <a:rPr lang="en-US" altLang="vi-VN" sz="2000" b="1" dirty="0" smtClean="0">
                    <a:solidFill>
                      <a:srgbClr val="7030A0"/>
                    </a:solidFill>
                    <a:latin typeface=".VnTime" panose="020B7200000000000000" pitchFamily="34" charset="0"/>
                  </a:rPr>
                  <a:t>= </a:t>
                </a:r>
                <a14:m>
                  <m:oMath xmlns:m="http://schemas.openxmlformats.org/officeDocument/2006/math">
                    <m:f>
                      <m:fPr>
                        <m:ctrlPr>
                          <a:rPr lang="en-US" altLang="vi-VN" sz="2000" b="1" i="1">
                            <a:solidFill>
                              <a:srgbClr val="7030A0"/>
                            </a:solidFill>
                            <a:latin typeface="Cambria Math" panose="02040503050406030204" pitchFamily="18" charset="0"/>
                          </a:rPr>
                        </m:ctrlPr>
                      </m:fPr>
                      <m:num>
                        <m:r>
                          <a:rPr lang="en-US" altLang="vi-VN" sz="2000" b="1" i="1" smtClean="0">
                            <a:solidFill>
                              <a:srgbClr val="7030A0"/>
                            </a:solidFill>
                            <a:latin typeface="Cambria Math" panose="02040503050406030204" pitchFamily="18" charset="0"/>
                          </a:rPr>
                          <m:t>𝑨</m:t>
                        </m:r>
                      </m:num>
                      <m:den>
                        <m:r>
                          <a:rPr lang="en-US" altLang="vi-VN" sz="2000" b="1" i="1" smtClean="0">
                            <a:solidFill>
                              <a:srgbClr val="7030A0"/>
                            </a:solidFill>
                            <a:latin typeface="Cambria Math" panose="02040503050406030204" pitchFamily="18" charset="0"/>
                          </a:rPr>
                          <m:t>𝒕</m:t>
                        </m:r>
                      </m:den>
                    </m:f>
                  </m:oMath>
                </a14:m>
                <a:endParaRPr lang="vi-VN" sz="2000" dirty="0">
                  <a:solidFill>
                    <a:srgbClr val="7030A0"/>
                  </a:solidFill>
                </a:endParaRPr>
              </a:p>
            </p:txBody>
          </p:sp>
        </mc:Choice>
        <mc:Fallback xmlns="">
          <p:sp>
            <p:nvSpPr>
              <p:cNvPr id="6" name="Rectangle 5"/>
              <p:cNvSpPr>
                <a:spLocks noRot="1" noChangeAspect="1" noMove="1" noResize="1" noEditPoints="1" noAdjustHandles="1" noChangeArrowheads="1" noChangeShapeType="1" noTextEdit="1"/>
              </p:cNvSpPr>
              <p:nvPr/>
            </p:nvSpPr>
            <p:spPr>
              <a:xfrm>
                <a:off x="3127395" y="2626282"/>
                <a:ext cx="845103" cy="536109"/>
              </a:xfrm>
              <a:prstGeom prst="rect">
                <a:avLst/>
              </a:prstGeom>
              <a:blipFill>
                <a:blip r:embed="rId2"/>
                <a:stretch>
                  <a:fillRect l="-7194" b="-909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3878819" y="2669645"/>
                <a:ext cx="1056700" cy="536942"/>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7030A0"/>
                            </a:solidFill>
                            <a:latin typeface="Cambria Math" panose="02040503050406030204" pitchFamily="18" charset="0"/>
                            <a:cs typeface="Times New Roman" panose="02020603050405020304" pitchFamily="18" charset="0"/>
                          </a:rPr>
                        </m:ctrlPr>
                      </m:fPr>
                      <m:num>
                        <m:r>
                          <a:rPr lang="en-US" sz="2000" b="1" i="1" smtClean="0">
                            <a:solidFill>
                              <a:srgbClr val="7030A0"/>
                            </a:solidFill>
                            <a:latin typeface="Cambria Math" panose="02040503050406030204" pitchFamily="18" charset="0"/>
                            <a:cs typeface="Times New Roman" panose="02020603050405020304" pitchFamily="18" charset="0"/>
                          </a:rPr>
                          <m:t>𝟕𝟐𝟎𝟎𝟎𝟎</m:t>
                        </m:r>
                      </m:num>
                      <m:den>
                        <m:r>
                          <a:rPr lang="en-US" sz="2000" b="1" i="1" smtClean="0">
                            <a:solidFill>
                              <a:srgbClr val="7030A0"/>
                            </a:solidFill>
                            <a:latin typeface="Cambria Math" panose="02040503050406030204" pitchFamily="18" charset="0"/>
                            <a:cs typeface="Times New Roman" panose="02020603050405020304" pitchFamily="18" charset="0"/>
                          </a:rPr>
                          <m:t>𝟗𝟎𝟎</m:t>
                        </m:r>
                      </m:den>
                    </m:f>
                  </m:oMath>
                </a14:m>
                <a:endParaRPr lang="vi-VN" sz="2000" dirty="0"/>
              </a:p>
            </p:txBody>
          </p:sp>
        </mc:Choice>
        <mc:Fallback xmlns="">
          <p:sp>
            <p:nvSpPr>
              <p:cNvPr id="7" name="Rectangle 6"/>
              <p:cNvSpPr>
                <a:spLocks noRot="1" noChangeAspect="1" noMove="1" noResize="1" noEditPoints="1" noAdjustHandles="1" noChangeArrowheads="1" noChangeShapeType="1" noTextEdit="1"/>
              </p:cNvSpPr>
              <p:nvPr/>
            </p:nvSpPr>
            <p:spPr>
              <a:xfrm>
                <a:off x="3878819" y="2669645"/>
                <a:ext cx="1056700" cy="536942"/>
              </a:xfrm>
              <a:prstGeom prst="rect">
                <a:avLst/>
              </a:prstGeom>
              <a:blipFill>
                <a:blip r:embed="rId3"/>
                <a:stretch>
                  <a:fillRect l="-4598" b="-3409"/>
                </a:stretch>
              </a:blipFill>
            </p:spPr>
            <p:txBody>
              <a:bodyPr/>
              <a:lstStyle/>
              <a:p>
                <a:r>
                  <a:rPr lang="vi-VN">
                    <a:noFill/>
                  </a:rPr>
                  <a:t> </a:t>
                </a:r>
              </a:p>
            </p:txBody>
          </p:sp>
        </mc:Fallback>
      </mc:AlternateContent>
      <p:sp>
        <p:nvSpPr>
          <p:cNvPr id="8" name="Rectangle 7"/>
          <p:cNvSpPr/>
          <p:nvPr/>
        </p:nvSpPr>
        <p:spPr>
          <a:xfrm>
            <a:off x="4935519" y="2753450"/>
            <a:ext cx="1204176"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800(W) </a:t>
            </a:r>
            <a:endParaRPr lang="vi-VN" dirty="0"/>
          </a:p>
        </p:txBody>
      </p:sp>
      <p:sp>
        <p:nvSpPr>
          <p:cNvPr id="11" name="Rectangle 10"/>
          <p:cNvSpPr/>
          <p:nvPr/>
        </p:nvSpPr>
        <p:spPr>
          <a:xfrm>
            <a:off x="2695905" y="3324146"/>
            <a:ext cx="4949432"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b) Cường độ dòng điện chạy qua bàn là là:</a:t>
            </a:r>
          </a:p>
        </p:txBody>
      </p:sp>
      <mc:AlternateContent xmlns:mc="http://schemas.openxmlformats.org/markup-compatibility/2006">
        <mc:Choice xmlns:a14="http://schemas.microsoft.com/office/drawing/2010/main" Requires="a14">
          <p:sp>
            <p:nvSpPr>
              <p:cNvPr id="12" name="Rectangle 11"/>
              <p:cNvSpPr/>
              <p:nvPr/>
            </p:nvSpPr>
            <p:spPr>
              <a:xfrm>
                <a:off x="3927041" y="3613484"/>
                <a:ext cx="1013419" cy="530851"/>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=&gt; I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m:rPr>
                            <m:nor/>
                          </m:rPr>
                          <a:rPr lang="en-US" altLang="vi-VN" b="1" dirty="0">
                            <a:solidFill>
                              <a:srgbClr val="7030A0"/>
                            </a:solidFill>
                            <a:latin typeface="VNI-Script" pitchFamily="2" charset="0"/>
                          </a:rPr>
                          <m:t>P</m:t>
                        </m:r>
                      </m:num>
                      <m:den>
                        <m:r>
                          <a:rPr lang="en-US" b="1" i="1" smtClean="0">
                            <a:solidFill>
                              <a:srgbClr val="7030A0"/>
                            </a:solidFill>
                            <a:latin typeface="Cambria Math" panose="02040503050406030204" pitchFamily="18" charset="0"/>
                            <a:cs typeface="Times New Roman" panose="02020603050405020304" pitchFamily="18" charset="0"/>
                          </a:rPr>
                          <m:t>𝑼</m:t>
                        </m:r>
                      </m:den>
                    </m:f>
                  </m:oMath>
                </a14:m>
                <a:endParaRPr lang="vi-VN" dirty="0"/>
              </a:p>
            </p:txBody>
          </p:sp>
        </mc:Choice>
        <mc:Fallback>
          <p:sp>
            <p:nvSpPr>
              <p:cNvPr id="12" name="Rectangle 11"/>
              <p:cNvSpPr>
                <a:spLocks noRot="1" noChangeAspect="1" noMove="1" noResize="1" noEditPoints="1" noAdjustHandles="1" noChangeArrowheads="1" noChangeShapeType="1" noTextEdit="1"/>
              </p:cNvSpPr>
              <p:nvPr/>
            </p:nvSpPr>
            <p:spPr>
              <a:xfrm>
                <a:off x="3927041" y="3613484"/>
                <a:ext cx="1013419" cy="530851"/>
              </a:xfrm>
              <a:prstGeom prst="rect">
                <a:avLst/>
              </a:prstGeom>
              <a:blipFill>
                <a:blip r:embed="rId4"/>
                <a:stretch>
                  <a:fillRect l="-4819" b="-5747"/>
                </a:stretch>
              </a:blipFill>
            </p:spPr>
            <p:txBody>
              <a:bodyPr/>
              <a:lstStyle/>
              <a:p>
                <a:r>
                  <a:rPr lang="vi-VN">
                    <a:noFill/>
                  </a:rPr>
                  <a:t> </a:t>
                </a:r>
              </a:p>
            </p:txBody>
          </p:sp>
        </mc:Fallback>
      </mc:AlternateContent>
      <p:sp>
        <p:nvSpPr>
          <p:cNvPr id="14" name="Rectangle 13"/>
          <p:cNvSpPr/>
          <p:nvPr/>
        </p:nvSpPr>
        <p:spPr>
          <a:xfrm>
            <a:off x="5639422" y="3716379"/>
            <a:ext cx="1217000" cy="369332"/>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3,64 (A)</a:t>
            </a:r>
            <a:endParaRPr lang="vi-VN" dirty="0"/>
          </a:p>
        </p:txBody>
      </p:sp>
      <p:sp>
        <p:nvSpPr>
          <p:cNvPr id="15" name="Rectangle 14"/>
          <p:cNvSpPr/>
          <p:nvPr/>
        </p:nvSpPr>
        <p:spPr>
          <a:xfrm>
            <a:off x="3022464" y="4284063"/>
            <a:ext cx="273087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Điện trở của bàn là là: </a:t>
            </a:r>
          </a:p>
        </p:txBody>
      </p:sp>
      <mc:AlternateContent xmlns:mc="http://schemas.openxmlformats.org/markup-compatibility/2006">
        <mc:Choice xmlns:a14="http://schemas.microsoft.com/office/drawing/2010/main" Requires="a14">
          <p:sp>
            <p:nvSpPr>
              <p:cNvPr id="16" name="Rectangle 15"/>
              <p:cNvSpPr/>
              <p:nvPr/>
            </p:nvSpPr>
            <p:spPr>
              <a:xfrm>
                <a:off x="3413787" y="4587415"/>
                <a:ext cx="1327608" cy="545021"/>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=&gt; R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m:rPr>
                            <m:nor/>
                          </m:rP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U</m:t>
                        </m:r>
                        <m:r>
                          <m:rPr>
                            <m:nor/>
                          </m:rPr>
                          <a:rPr lang="en-US" b="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m:t>2</m:t>
                        </m:r>
                      </m:num>
                      <m:den>
                        <m:r>
                          <m:rPr>
                            <m:nor/>
                          </m:rPr>
                          <a:rPr lang="en-US" altLang="vi-VN" b="1" dirty="0">
                            <a:solidFill>
                              <a:srgbClr val="7030A0"/>
                            </a:solidFill>
                            <a:latin typeface="VNI-Script" pitchFamily="2" charset="0"/>
                          </a:rPr>
                          <m:t>P</m:t>
                        </m:r>
                      </m:den>
                    </m:f>
                  </m:oMath>
                </a14:m>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vi-VN" dirty="0"/>
              </a:p>
            </p:txBody>
          </p:sp>
        </mc:Choice>
        <mc:Fallback>
          <p:sp>
            <p:nvSpPr>
              <p:cNvPr id="16" name="Rectangle 15"/>
              <p:cNvSpPr>
                <a:spLocks noRot="1" noChangeAspect="1" noMove="1" noResize="1" noEditPoints="1" noAdjustHandles="1" noChangeArrowheads="1" noChangeShapeType="1" noTextEdit="1"/>
              </p:cNvSpPr>
              <p:nvPr/>
            </p:nvSpPr>
            <p:spPr>
              <a:xfrm>
                <a:off x="3413787" y="4587415"/>
                <a:ext cx="1327608" cy="545021"/>
              </a:xfrm>
              <a:prstGeom prst="rect">
                <a:avLst/>
              </a:prstGeom>
              <a:blipFill>
                <a:blip r:embed="rId5"/>
                <a:stretch>
                  <a:fillRect l="-3670" b="-5618"/>
                </a:stretch>
              </a:blipFill>
            </p:spPr>
            <p:txBody>
              <a:bodyPr/>
              <a:lstStyle/>
              <a:p>
                <a:r>
                  <a:rPr lang="vi-VN">
                    <a:noFill/>
                  </a:rPr>
                  <a:t> </a:t>
                </a:r>
              </a:p>
            </p:txBody>
          </p:sp>
        </mc:Fallback>
      </mc:AlternateContent>
      <p:sp>
        <p:nvSpPr>
          <p:cNvPr id="17" name="Rectangle 16"/>
          <p:cNvSpPr/>
          <p:nvPr/>
        </p:nvSpPr>
        <p:spPr>
          <a:xfrm>
            <a:off x="4636677" y="4706204"/>
            <a:ext cx="149432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220</a:t>
            </a:r>
            <a:r>
              <a:rPr lang="en-US" b="1" baseline="30000"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cs typeface="Times New Roman" panose="02020603050405020304" pitchFamily="18" charset="0"/>
              </a:rPr>
              <a:t> / 800</a:t>
            </a:r>
            <a:endParaRPr lang="vi-VN" dirty="0"/>
          </a:p>
        </p:txBody>
      </p:sp>
      <mc:AlternateContent xmlns:mc="http://schemas.openxmlformats.org/markup-compatibility/2006">
        <mc:Choice xmlns:a14="http://schemas.microsoft.com/office/drawing/2010/main" Requires="a14">
          <p:sp>
            <p:nvSpPr>
              <p:cNvPr id="22" name="Rectangle 21"/>
              <p:cNvSpPr/>
              <p:nvPr/>
            </p:nvSpPr>
            <p:spPr>
              <a:xfrm>
                <a:off x="4879370" y="3617446"/>
                <a:ext cx="720069" cy="536942"/>
              </a:xfrm>
              <a:prstGeom prst="rect">
                <a:avLst/>
              </a:prstGeom>
            </p:spPr>
            <p:txBody>
              <a:bodyPr wrap="none">
                <a:spAutoFit/>
              </a:bodyPr>
              <a:lstStyle/>
              <a:p>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7030A0"/>
                            </a:solidFill>
                            <a:latin typeface="Cambria Math" panose="02040503050406030204" pitchFamily="18" charset="0"/>
                            <a:cs typeface="Times New Roman" panose="02020603050405020304" pitchFamily="18" charset="0"/>
                          </a:rPr>
                        </m:ctrlPr>
                      </m:fPr>
                      <m:num>
                        <m:r>
                          <a:rPr lang="en-US" sz="2000" b="1" i="1" smtClean="0">
                            <a:solidFill>
                              <a:srgbClr val="7030A0"/>
                            </a:solidFill>
                            <a:latin typeface="Cambria Math" panose="02040503050406030204" pitchFamily="18" charset="0"/>
                            <a:cs typeface="Times New Roman" panose="02020603050405020304" pitchFamily="18" charset="0"/>
                          </a:rPr>
                          <m:t>𝟖𝟎𝟎</m:t>
                        </m:r>
                      </m:num>
                      <m:den>
                        <m:r>
                          <a:rPr lang="en-US" sz="2000" b="1" i="1" smtClean="0">
                            <a:solidFill>
                              <a:srgbClr val="7030A0"/>
                            </a:solidFill>
                            <a:latin typeface="Cambria Math" panose="02040503050406030204" pitchFamily="18" charset="0"/>
                            <a:cs typeface="Times New Roman" panose="02020603050405020304" pitchFamily="18" charset="0"/>
                          </a:rPr>
                          <m:t>𝟐𝟐𝟎</m:t>
                        </m:r>
                      </m:den>
                    </m:f>
                  </m:oMath>
                </a14:m>
                <a:endParaRPr lang="vi-VN" sz="2000" dirty="0"/>
              </a:p>
            </p:txBody>
          </p:sp>
        </mc:Choice>
        <mc:Fallback>
          <p:sp>
            <p:nvSpPr>
              <p:cNvPr id="22" name="Rectangle 21"/>
              <p:cNvSpPr>
                <a:spLocks noRot="1" noChangeAspect="1" noMove="1" noResize="1" noEditPoints="1" noAdjustHandles="1" noChangeArrowheads="1" noChangeShapeType="1" noTextEdit="1"/>
              </p:cNvSpPr>
              <p:nvPr/>
            </p:nvSpPr>
            <p:spPr>
              <a:xfrm>
                <a:off x="4879370" y="3617446"/>
                <a:ext cx="720069" cy="536942"/>
              </a:xfrm>
              <a:prstGeom prst="rect">
                <a:avLst/>
              </a:prstGeom>
              <a:blipFill>
                <a:blip r:embed="rId6"/>
                <a:stretch>
                  <a:fillRect l="-6723" b="-3409"/>
                </a:stretch>
              </a:blipFill>
            </p:spPr>
            <p:txBody>
              <a:bodyPr/>
              <a:lstStyle/>
              <a:p>
                <a:r>
                  <a:rPr lang="vi-VN">
                    <a:noFill/>
                  </a:rPr>
                  <a:t> </a:t>
                </a:r>
              </a:p>
            </p:txBody>
          </p:sp>
        </mc:Fallback>
      </mc:AlternateContent>
      <p:sp>
        <p:nvSpPr>
          <p:cNvPr id="21" name="Rectangle 20"/>
          <p:cNvSpPr/>
          <p:nvPr/>
        </p:nvSpPr>
        <p:spPr>
          <a:xfrm>
            <a:off x="2908968" y="3656755"/>
            <a:ext cx="1093569" cy="369332"/>
          </a:xfrm>
          <a:prstGeom prst="rect">
            <a:avLst/>
          </a:prstGeom>
        </p:spPr>
        <p:txBody>
          <a:bodyPr wrap="none">
            <a:spAutoFit/>
          </a:bodyPr>
          <a:lstStyle/>
          <a:p>
            <a:r>
              <a:rPr lang="en-US" altLang="vi-VN" b="1" dirty="0">
                <a:solidFill>
                  <a:srgbClr val="7030A0"/>
                </a:solidFill>
                <a:latin typeface="VNI-Script" pitchFamily="2" charset="0"/>
              </a:rPr>
              <a:t>P  </a:t>
            </a:r>
            <a:r>
              <a:rPr lang="en-US" altLang="vi-VN" b="1" dirty="0">
                <a:solidFill>
                  <a:srgbClr val="7030A0"/>
                </a:solidFill>
                <a:latin typeface=".VnTime" panose="020B7200000000000000" pitchFamily="34" charset="0"/>
              </a:rPr>
              <a:t>=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U.I </a:t>
            </a:r>
            <a:r>
              <a:rPr lang="en-US" b="1" dirty="0" smtClean="0">
                <a:solidFill>
                  <a:srgbClr val="7030A0"/>
                </a:solidFill>
                <a:latin typeface="Arial" panose="020B0604020202020204" pitchFamily="34" charset="0"/>
                <a:ea typeface="Times New Roman" panose="02020603050405020304" pitchFamily="18" charset="0"/>
                <a:cs typeface="Times New Roman" panose="02020603050405020304" pitchFamily="18" charset="0"/>
              </a:rPr>
              <a:t> </a:t>
            </a:r>
            <a:endParaRPr lang="vi-VN" dirty="0"/>
          </a:p>
        </p:txBody>
      </p:sp>
      <mc:AlternateContent xmlns:mc="http://schemas.openxmlformats.org/markup-compatibility/2006">
        <mc:Choice xmlns:a14="http://schemas.microsoft.com/office/drawing/2010/main" Requires="a14">
          <p:sp>
            <p:nvSpPr>
              <p:cNvPr id="23" name="Rectangle 22"/>
              <p:cNvSpPr/>
              <p:nvPr/>
            </p:nvSpPr>
            <p:spPr>
              <a:xfrm>
                <a:off x="2487485" y="4565775"/>
                <a:ext cx="1239511" cy="608115"/>
              </a:xfrm>
              <a:prstGeom prst="rect">
                <a:avLst/>
              </a:prstGeom>
            </p:spPr>
            <p:txBody>
              <a:bodyPr wrap="square">
                <a:spAutoFit/>
              </a:bodyPr>
              <a:lstStyle/>
              <a:p>
                <a:r>
                  <a:rPr lang="de-DE" altLang="vi-VN" sz="3200" b="1" dirty="0" smtClean="0">
                    <a:solidFill>
                      <a:srgbClr val="7030A0"/>
                    </a:solidFill>
                    <a:latin typeface=".VnCommercial ScriptH" panose="020B7200000000000000" pitchFamily="34" charset="0"/>
                  </a:rPr>
                  <a:t>P</a:t>
                </a:r>
                <a:r>
                  <a:rPr lang="en-US" altLang="vi-VN" sz="2000" b="1" dirty="0" smtClean="0">
                    <a:solidFill>
                      <a:srgbClr val="7030A0"/>
                    </a:solidFill>
                  </a:rPr>
                  <a:t>   = </a:t>
                </a:r>
                <a14:m>
                  <m:oMath xmlns:m="http://schemas.openxmlformats.org/officeDocument/2006/math">
                    <m:f>
                      <m:fPr>
                        <m:ctrlPr>
                          <a:rPr lang="en-US" altLang="vi-VN" sz="2000" b="1" i="1">
                            <a:solidFill>
                              <a:srgbClr val="7030A0"/>
                            </a:solidFill>
                            <a:latin typeface="Cambria Math" panose="02040503050406030204" pitchFamily="18" charset="0"/>
                          </a:rPr>
                        </m:ctrlPr>
                      </m:fPr>
                      <m:num>
                        <m:sSubSup>
                          <m:sSubSupPr>
                            <m:ctrlPr>
                              <a:rPr lang="en-US" altLang="vi-VN" sz="2000" b="1" i="1">
                                <a:solidFill>
                                  <a:srgbClr val="7030A0"/>
                                </a:solidFill>
                                <a:latin typeface="Cambria Math" panose="02040503050406030204" pitchFamily="18" charset="0"/>
                              </a:rPr>
                            </m:ctrlPr>
                          </m:sSubSupPr>
                          <m:e>
                            <m:r>
                              <a:rPr lang="en-US" altLang="vi-VN" sz="2000" b="1" i="1">
                                <a:solidFill>
                                  <a:srgbClr val="7030A0"/>
                                </a:solidFill>
                                <a:latin typeface="Cambria Math" panose="02040503050406030204" pitchFamily="18" charset="0"/>
                              </a:rPr>
                              <m:t>𝑼</m:t>
                            </m:r>
                          </m:e>
                          <m:sub/>
                          <m:sup>
                            <m:r>
                              <a:rPr lang="en-US" altLang="vi-VN" sz="2000" b="1" i="1">
                                <a:solidFill>
                                  <a:srgbClr val="7030A0"/>
                                </a:solidFill>
                                <a:latin typeface="Cambria Math" panose="02040503050406030204" pitchFamily="18" charset="0"/>
                              </a:rPr>
                              <m:t>𝟐</m:t>
                            </m:r>
                          </m:sup>
                        </m:sSubSup>
                      </m:num>
                      <m:den>
                        <m:r>
                          <a:rPr lang="en-US" altLang="vi-VN" sz="2000" b="1" i="1">
                            <a:solidFill>
                              <a:srgbClr val="7030A0"/>
                            </a:solidFill>
                            <a:latin typeface="Cambria Math" panose="02040503050406030204" pitchFamily="18" charset="0"/>
                          </a:rPr>
                          <m:t>𝑹</m:t>
                        </m:r>
                      </m:den>
                    </m:f>
                  </m:oMath>
                </a14:m>
                <a:endParaRPr lang="vi-VN" sz="2000" b="1" dirty="0">
                  <a:solidFill>
                    <a:srgbClr val="7030A0"/>
                  </a:solidFill>
                </a:endParaRPr>
              </a:p>
            </p:txBody>
          </p:sp>
        </mc:Choice>
        <mc:Fallback>
          <p:sp>
            <p:nvSpPr>
              <p:cNvPr id="23" name="Rectangle 22"/>
              <p:cNvSpPr>
                <a:spLocks noRot="1" noChangeAspect="1" noMove="1" noResize="1" noEditPoints="1" noAdjustHandles="1" noChangeArrowheads="1" noChangeShapeType="1" noTextEdit="1"/>
              </p:cNvSpPr>
              <p:nvPr/>
            </p:nvSpPr>
            <p:spPr>
              <a:xfrm>
                <a:off x="2487485" y="4565775"/>
                <a:ext cx="1239511" cy="608115"/>
              </a:xfrm>
              <a:prstGeom prst="rect">
                <a:avLst/>
              </a:prstGeom>
              <a:blipFill>
                <a:blip r:embed="rId7"/>
                <a:stretch>
                  <a:fillRect l="-12315" t="-11000" b="-30000"/>
                </a:stretch>
              </a:blipFill>
            </p:spPr>
            <p:txBody>
              <a:bodyPr/>
              <a:lstStyle/>
              <a:p>
                <a:r>
                  <a:rPr lang="vi-VN">
                    <a:noFill/>
                  </a:rPr>
                  <a:t> </a:t>
                </a:r>
              </a:p>
            </p:txBody>
          </p:sp>
        </mc:Fallback>
      </mc:AlternateContent>
    </p:spTree>
    <p:extLst>
      <p:ext uri="{BB962C8B-B14F-4D97-AF65-F5344CB8AC3E}">
        <p14:creationId xmlns:p14="http://schemas.microsoft.com/office/powerpoint/2010/main" val="266502977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arn(inVertical)">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arn(inVertical)">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arn(inVertical)">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arn(inVertical)">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arn(inVertical)">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barn(inVertical)">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barn(inVertical)">
                                      <p:cBhvr>
                                        <p:cTn id="77" dur="5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barn(inVertical)">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arn(inVertical)">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arn(inVertical)">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barn(inVertical)">
                                      <p:cBhvr>
                                        <p:cTn id="97" dur="500"/>
                                        <p:tgtEl>
                                          <p:spTgt spid="16"/>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7"/>
                                        </p:tgtEl>
                                        <p:attrNameLst>
                                          <p:attrName>style.visibility</p:attrName>
                                        </p:attrNameLst>
                                      </p:cBhvr>
                                      <p:to>
                                        <p:strVal val="visible"/>
                                      </p:to>
                                    </p:set>
                                    <p:animEffect transition="in" filter="barn(inVertical)">
                                      <p:cBhvr>
                                        <p:cTn id="102" dur="500"/>
                                        <p:tgtEl>
                                          <p:spTgt spid="17"/>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5"/>
                                        </p:tgtEl>
                                        <p:attrNameLst>
                                          <p:attrName>style.visibility</p:attrName>
                                        </p:attrNameLst>
                                      </p:cBhvr>
                                      <p:to>
                                        <p:strVal val="visible"/>
                                      </p:to>
                                    </p:set>
                                    <p:animEffect transition="in" filter="barn(inVertical)">
                                      <p:cBhvr>
                                        <p:cTn id="10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6" grpId="0"/>
      <p:bldP spid="7" grpId="0"/>
      <p:bldP spid="8" grpId="0"/>
      <p:bldP spid="11" grpId="0"/>
      <p:bldP spid="12" grpId="0"/>
      <p:bldP spid="14" grpId="0"/>
      <p:bldP spid="15" grpId="0"/>
      <p:bldP spid="16" grpId="0"/>
      <p:bldP spid="17" grpId="0"/>
      <p:bldP spid="22" grpId="0"/>
      <p:bldP spid="21"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61394" y="250747"/>
            <a:ext cx="11530940" cy="1015663"/>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8000"/>
                </a:solidFill>
                <a:ea typeface="Times New Roman" panose="02020603050405020304" pitchFamily="18" charset="0"/>
                <a:cs typeface="Arial" panose="020B0604020202020204" pitchFamily="34" charset="0"/>
              </a:rPr>
              <a:t>Bài</a:t>
            </a:r>
            <a:r>
              <a:rPr lang="en-US" sz="2000" b="1" dirty="0">
                <a:solidFill>
                  <a:srgbClr val="008000"/>
                </a:solidFill>
                <a:ea typeface="Times New Roman" panose="02020603050405020304" pitchFamily="18" charset="0"/>
                <a:cs typeface="Arial" panose="020B0604020202020204" pitchFamily="34" charset="0"/>
              </a:rPr>
              <a:t> </a:t>
            </a:r>
            <a:r>
              <a:rPr lang="en-US" sz="2000" b="1" dirty="0" smtClean="0">
                <a:solidFill>
                  <a:srgbClr val="008000"/>
                </a:solidFill>
                <a:ea typeface="Times New Roman" panose="02020603050405020304" pitchFamily="18" charset="0"/>
                <a:cs typeface="Arial" panose="020B0604020202020204" pitchFamily="34" charset="0"/>
              </a:rPr>
              <a:t>13.5</a:t>
            </a:r>
            <a:r>
              <a:rPr lang="en-US" sz="2000" b="1" dirty="0">
                <a:solidFill>
                  <a:srgbClr val="008000"/>
                </a:solidFill>
                <a:ea typeface="Times New Roman" panose="02020603050405020304" pitchFamily="18" charset="0"/>
                <a:cs typeface="Arial" panose="020B0604020202020204" pitchFamily="34" charset="0"/>
              </a:rPr>
              <a:t>:</a:t>
            </a:r>
            <a:r>
              <a:rPr lang="en-US" sz="2000" b="1" dirty="0"/>
              <a:t> </a:t>
            </a:r>
            <a:r>
              <a:rPr lang="en-US" sz="2000" b="1" dirty="0" err="1"/>
              <a:t>Trong</a:t>
            </a:r>
            <a:r>
              <a:rPr lang="en-US" sz="2000" b="1" dirty="0"/>
              <a:t> </a:t>
            </a:r>
            <a:r>
              <a:rPr lang="en-US" sz="2000" b="1" dirty="0">
                <a:solidFill>
                  <a:srgbClr val="FF0000"/>
                </a:solidFill>
              </a:rPr>
              <a:t>30 </a:t>
            </a:r>
            <a:r>
              <a:rPr lang="en-US" sz="2000" b="1" dirty="0" err="1">
                <a:solidFill>
                  <a:srgbClr val="FF0000"/>
                </a:solidFill>
              </a:rPr>
              <a:t>ngày</a:t>
            </a:r>
            <a:r>
              <a:rPr lang="en-US" sz="2000" b="1" dirty="0"/>
              <a:t>, </a:t>
            </a:r>
            <a:r>
              <a:rPr lang="en-US" sz="2000" b="1" dirty="0" err="1"/>
              <a:t>số</a:t>
            </a:r>
            <a:r>
              <a:rPr lang="en-US" sz="2000" b="1" dirty="0"/>
              <a:t> </a:t>
            </a:r>
            <a:r>
              <a:rPr lang="en-US" sz="2000" b="1" dirty="0" err="1"/>
              <a:t>chỉ</a:t>
            </a:r>
            <a:r>
              <a:rPr lang="en-US" sz="2000" b="1" dirty="0"/>
              <a:t> </a:t>
            </a:r>
            <a:r>
              <a:rPr lang="en-US" sz="2000" b="1" dirty="0" err="1"/>
              <a:t>công</a:t>
            </a:r>
            <a:r>
              <a:rPr lang="en-US" sz="2000" b="1" dirty="0"/>
              <a:t> </a:t>
            </a:r>
            <a:r>
              <a:rPr lang="en-US" sz="2000" b="1" dirty="0" err="1"/>
              <a:t>tơ</a:t>
            </a:r>
            <a:r>
              <a:rPr lang="en-US" sz="2000" b="1" dirty="0"/>
              <a:t> </a:t>
            </a:r>
            <a:r>
              <a:rPr lang="en-US" sz="2000" b="1" dirty="0" err="1"/>
              <a:t>điện</a:t>
            </a:r>
            <a:r>
              <a:rPr lang="en-US" sz="2000" b="1" dirty="0"/>
              <a:t> </a:t>
            </a:r>
            <a:r>
              <a:rPr lang="en-US" sz="2000" b="1" dirty="0" err="1"/>
              <a:t>của</a:t>
            </a:r>
            <a:r>
              <a:rPr lang="en-US" sz="2000" b="1" dirty="0"/>
              <a:t> </a:t>
            </a:r>
            <a:r>
              <a:rPr lang="en-US" sz="2000" b="1" dirty="0" err="1"/>
              <a:t>một</a:t>
            </a:r>
            <a:r>
              <a:rPr lang="en-US" sz="2000" b="1" dirty="0"/>
              <a:t> </a:t>
            </a:r>
            <a:r>
              <a:rPr lang="en-US" sz="2000" b="1" dirty="0" err="1"/>
              <a:t>gia</a:t>
            </a:r>
            <a:r>
              <a:rPr lang="en-US" sz="2000" b="1" dirty="0"/>
              <a:t> </a:t>
            </a:r>
            <a:r>
              <a:rPr lang="en-US" sz="2000" b="1" dirty="0" err="1"/>
              <a:t>đình</a:t>
            </a:r>
            <a:r>
              <a:rPr lang="en-US" sz="2000" b="1" dirty="0"/>
              <a:t> </a:t>
            </a:r>
            <a:r>
              <a:rPr lang="en-US" sz="2000" b="1" dirty="0" err="1"/>
              <a:t>tăng</a:t>
            </a:r>
            <a:r>
              <a:rPr lang="en-US" sz="2000" b="1" dirty="0"/>
              <a:t> </a:t>
            </a:r>
            <a:r>
              <a:rPr lang="en-US" sz="2000" b="1" dirty="0" err="1"/>
              <a:t>thêm</a:t>
            </a:r>
            <a:r>
              <a:rPr lang="en-US" sz="2000" b="1" dirty="0"/>
              <a:t> </a:t>
            </a:r>
            <a:r>
              <a:rPr lang="en-US" sz="2000" b="1" dirty="0">
                <a:solidFill>
                  <a:srgbClr val="FF0000"/>
                </a:solidFill>
              </a:rPr>
              <a:t>90 </a:t>
            </a:r>
            <a:r>
              <a:rPr lang="en-US" sz="2000" b="1" dirty="0" err="1">
                <a:solidFill>
                  <a:srgbClr val="FF0000"/>
                </a:solidFill>
              </a:rPr>
              <a:t>số</a:t>
            </a:r>
            <a:r>
              <a:rPr lang="en-US" sz="2000" b="1" dirty="0"/>
              <a:t>. </a:t>
            </a:r>
            <a:r>
              <a:rPr lang="en-US" sz="2000" b="1" dirty="0" err="1"/>
              <a:t>Biết</a:t>
            </a:r>
            <a:r>
              <a:rPr lang="en-US" sz="2000" b="1" dirty="0"/>
              <a:t> </a:t>
            </a:r>
            <a:r>
              <a:rPr lang="en-US" sz="2000" b="1" dirty="0" err="1"/>
              <a:t>rằng</a:t>
            </a:r>
            <a:r>
              <a:rPr lang="en-US" sz="2000" b="1" dirty="0"/>
              <a:t> </a:t>
            </a:r>
            <a:r>
              <a:rPr lang="en-US" sz="2000" b="1" dirty="0" err="1"/>
              <a:t>thời</a:t>
            </a:r>
            <a:r>
              <a:rPr lang="en-US" sz="2000" b="1" dirty="0"/>
              <a:t> </a:t>
            </a:r>
            <a:r>
              <a:rPr lang="en-US" sz="2000" b="1" dirty="0" err="1"/>
              <a:t>gian</a:t>
            </a:r>
            <a:r>
              <a:rPr lang="en-US" sz="2000" b="1" dirty="0"/>
              <a:t> </a:t>
            </a:r>
            <a:r>
              <a:rPr lang="en-US" sz="2000" b="1" dirty="0" err="1"/>
              <a:t>sử</a:t>
            </a:r>
            <a:r>
              <a:rPr lang="en-US" sz="2000" b="1" dirty="0"/>
              <a:t> </a:t>
            </a:r>
            <a:r>
              <a:rPr lang="en-US" sz="2000" b="1" dirty="0" err="1"/>
              <a:t>dụng</a:t>
            </a:r>
            <a:r>
              <a:rPr lang="en-US" sz="2000" b="1" dirty="0"/>
              <a:t> </a:t>
            </a:r>
            <a:r>
              <a:rPr lang="en-US" sz="2000" b="1" dirty="0" err="1"/>
              <a:t>điện</a:t>
            </a:r>
            <a:r>
              <a:rPr lang="en-US" sz="2000" b="1" dirty="0"/>
              <a:t> </a:t>
            </a:r>
            <a:r>
              <a:rPr lang="en-US" sz="2000" b="1" dirty="0" err="1"/>
              <a:t>trung</a:t>
            </a:r>
            <a:r>
              <a:rPr lang="en-US" sz="2000" b="1" dirty="0"/>
              <a:t> </a:t>
            </a:r>
            <a:r>
              <a:rPr lang="en-US" sz="2000" b="1" dirty="0" err="1"/>
              <a:t>bình</a:t>
            </a:r>
            <a:r>
              <a:rPr lang="en-US" sz="2000" b="1" dirty="0"/>
              <a:t> </a:t>
            </a:r>
            <a:r>
              <a:rPr lang="en-US" sz="2000" b="1" dirty="0" err="1"/>
              <a:t>mỗi</a:t>
            </a:r>
            <a:r>
              <a:rPr lang="en-US" sz="2000" b="1" dirty="0"/>
              <a:t> </a:t>
            </a:r>
            <a:r>
              <a:rPr lang="en-US" sz="2000" b="1" dirty="0" err="1"/>
              <a:t>ngày</a:t>
            </a:r>
            <a:r>
              <a:rPr lang="en-US" sz="2000" b="1" dirty="0"/>
              <a:t> </a:t>
            </a:r>
            <a:r>
              <a:rPr lang="en-US" sz="2000" b="1" dirty="0" err="1"/>
              <a:t>là</a:t>
            </a:r>
            <a:r>
              <a:rPr lang="en-US" sz="2000" b="1" dirty="0"/>
              <a:t> </a:t>
            </a:r>
            <a:r>
              <a:rPr lang="en-US" sz="2000" b="1" dirty="0">
                <a:solidFill>
                  <a:srgbClr val="FF0000"/>
                </a:solidFill>
              </a:rPr>
              <a:t>4 </a:t>
            </a:r>
            <a:r>
              <a:rPr lang="en-US" sz="2000" b="1" dirty="0" err="1">
                <a:solidFill>
                  <a:srgbClr val="FF0000"/>
                </a:solidFill>
              </a:rPr>
              <a:t>giờ</a:t>
            </a:r>
            <a:r>
              <a:rPr lang="en-US" sz="2000" b="1" dirty="0"/>
              <a:t>, </a:t>
            </a:r>
            <a:r>
              <a:rPr lang="en-US" sz="2000" b="1" dirty="0" err="1"/>
              <a:t>tính</a:t>
            </a:r>
            <a:r>
              <a:rPr lang="en-US" sz="2000" b="1" dirty="0"/>
              <a:t> </a:t>
            </a:r>
            <a:r>
              <a:rPr lang="en-US" sz="2000" b="1" dirty="0" err="1"/>
              <a:t>công</a:t>
            </a:r>
            <a:r>
              <a:rPr lang="en-US" sz="2000" b="1" dirty="0"/>
              <a:t> </a:t>
            </a:r>
            <a:r>
              <a:rPr lang="en-US" sz="2000" b="1" dirty="0" err="1"/>
              <a:t>suất</a:t>
            </a:r>
            <a:r>
              <a:rPr lang="en-US" sz="2000" b="1" dirty="0"/>
              <a:t> </a:t>
            </a:r>
            <a:r>
              <a:rPr lang="en-US" sz="2000" b="1" dirty="0" err="1"/>
              <a:t>tiêu</a:t>
            </a:r>
            <a:r>
              <a:rPr lang="en-US" sz="2000" b="1" dirty="0"/>
              <a:t> </a:t>
            </a:r>
            <a:r>
              <a:rPr lang="en-US" sz="2000" b="1" dirty="0" err="1"/>
              <a:t>thụ</a:t>
            </a:r>
            <a:r>
              <a:rPr lang="en-US" sz="2000" b="1" dirty="0"/>
              <a:t> </a:t>
            </a:r>
            <a:r>
              <a:rPr lang="en-US" sz="2000" b="1" dirty="0" err="1"/>
              <a:t>điện</a:t>
            </a:r>
            <a:r>
              <a:rPr lang="en-US" sz="2000" b="1" dirty="0"/>
              <a:t> </a:t>
            </a:r>
            <a:r>
              <a:rPr lang="en-US" sz="2000" b="1" dirty="0" err="1"/>
              <a:t>năng</a:t>
            </a:r>
            <a:r>
              <a:rPr lang="en-US" sz="2000" b="1" dirty="0"/>
              <a:t> </a:t>
            </a:r>
            <a:r>
              <a:rPr lang="en-US" sz="2000" b="1" dirty="0" err="1"/>
              <a:t>trung</a:t>
            </a:r>
            <a:r>
              <a:rPr lang="en-US" sz="2000" b="1" dirty="0"/>
              <a:t> </a:t>
            </a:r>
            <a:r>
              <a:rPr lang="en-US" sz="2000" b="1" dirty="0" err="1"/>
              <a:t>bình</a:t>
            </a:r>
            <a:r>
              <a:rPr lang="en-US" sz="2000" b="1" dirty="0"/>
              <a:t> </a:t>
            </a:r>
            <a:r>
              <a:rPr lang="en-US" sz="2000" b="1" dirty="0" err="1"/>
              <a:t>của</a:t>
            </a:r>
            <a:r>
              <a:rPr lang="en-US" sz="2000" b="1" dirty="0"/>
              <a:t> </a:t>
            </a:r>
            <a:r>
              <a:rPr lang="en-US" sz="2000" b="1" dirty="0" err="1"/>
              <a:t>gia</a:t>
            </a:r>
            <a:r>
              <a:rPr lang="en-US" sz="2000" b="1" dirty="0"/>
              <a:t> </a:t>
            </a:r>
            <a:r>
              <a:rPr lang="en-US" sz="2000" b="1" dirty="0" err="1"/>
              <a:t>đình</a:t>
            </a:r>
            <a:r>
              <a:rPr lang="en-US" sz="2000" b="1" dirty="0"/>
              <a:t> </a:t>
            </a:r>
            <a:r>
              <a:rPr lang="en-US" sz="2000" b="1" dirty="0" err="1"/>
              <a:t>này</a:t>
            </a:r>
            <a:endParaRPr lang="en-US" sz="2000" b="1" dirty="0"/>
          </a:p>
        </p:txBody>
      </p:sp>
      <p:sp>
        <p:nvSpPr>
          <p:cNvPr id="113717" name="Text Box 53"/>
          <p:cNvSpPr txBox="1">
            <a:spLocks noChangeArrowheads="1"/>
          </p:cNvSpPr>
          <p:nvPr/>
        </p:nvSpPr>
        <p:spPr bwMode="auto">
          <a:xfrm>
            <a:off x="312111" y="162350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228109" y="1561953"/>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419874" y="1547724"/>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2"/>
          <p:cNvSpPr>
            <a:spLocks noChangeArrowheads="1"/>
          </p:cNvSpPr>
          <p:nvPr/>
        </p:nvSpPr>
        <p:spPr bwMode="auto">
          <a:xfrm>
            <a:off x="2887381" y="2375241"/>
            <a:ext cx="632619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10"/>
          <p:cNvSpPr/>
          <p:nvPr/>
        </p:nvSpPr>
        <p:spPr>
          <a:xfrm>
            <a:off x="261393" y="2190575"/>
            <a:ext cx="2236733" cy="2400657"/>
          </a:xfrm>
          <a:prstGeom prst="rect">
            <a:avLst/>
          </a:prstGeom>
        </p:spPr>
        <p:txBody>
          <a:bodyPr wrap="square">
            <a:spAutoFit/>
          </a:bodyPr>
          <a:lstStyle/>
          <a:p>
            <a:pPr marL="30480" marR="30480">
              <a:lnSpc>
                <a:spcPct val="150000"/>
              </a:lnSpc>
              <a:spcAft>
                <a:spcPts val="1200"/>
              </a:spcAft>
            </a:pPr>
            <a:r>
              <a:rPr lang="nl-NL" sz="2000" b="1" dirty="0" smtClean="0">
                <a:solidFill>
                  <a:srgbClr val="00B050"/>
                </a:solidFill>
                <a:latin typeface="Arial" panose="020B0604020202020204" pitchFamily="34" charset="0"/>
                <a:ea typeface="Times New Roman" panose="02020603050405020304" pitchFamily="18" charset="0"/>
              </a:rPr>
              <a:t>t = </a:t>
            </a:r>
            <a:r>
              <a:rPr lang="nl-NL" sz="2000" b="1" dirty="0" smtClean="0">
                <a:solidFill>
                  <a:srgbClr val="00B050"/>
                </a:solidFill>
                <a:latin typeface="Arial" panose="020B0604020202020204" pitchFamily="34" charset="0"/>
                <a:ea typeface="Times New Roman" panose="02020603050405020304" pitchFamily="18" charset="0"/>
              </a:rPr>
              <a:t>4h . 30 ngày</a:t>
            </a:r>
          </a:p>
          <a:p>
            <a:pPr marL="30480" marR="30480">
              <a:lnSpc>
                <a:spcPct val="150000"/>
              </a:lnSpc>
              <a:spcAft>
                <a:spcPts val="1200"/>
              </a:spcAft>
            </a:pPr>
            <a:r>
              <a:rPr lang="nl-NL" sz="2000" b="1" dirty="0">
                <a:solidFill>
                  <a:srgbClr val="00B050"/>
                </a:solidFill>
                <a:latin typeface="Arial" panose="020B0604020202020204" pitchFamily="34" charset="0"/>
                <a:ea typeface="Times New Roman" panose="02020603050405020304" pitchFamily="18" charset="0"/>
              </a:rPr>
              <a:t> </a:t>
            </a:r>
            <a:r>
              <a:rPr lang="nl-NL" sz="2000" b="1" dirty="0" smtClean="0">
                <a:solidFill>
                  <a:srgbClr val="00B050"/>
                </a:solidFill>
                <a:latin typeface="Arial" panose="020B0604020202020204" pitchFamily="34" charset="0"/>
                <a:ea typeface="Times New Roman" panose="02020603050405020304" pitchFamily="18" charset="0"/>
              </a:rPr>
              <a:t>   = 120h</a:t>
            </a:r>
            <a:endParaRPr lang="nl-NL" sz="2000" b="1" dirty="0" smtClean="0">
              <a:solidFill>
                <a:srgbClr val="00B050"/>
              </a:solidFill>
              <a:latin typeface="Arial" panose="020B0604020202020204" pitchFamily="34" charset="0"/>
              <a:ea typeface="Times New Roman" panose="02020603050405020304" pitchFamily="18" charset="0"/>
            </a:endParaRPr>
          </a:p>
          <a:p>
            <a:pPr marL="30480" marR="30480">
              <a:lnSpc>
                <a:spcPct val="150000"/>
              </a:lnSpc>
              <a:spcAft>
                <a:spcPts val="1200"/>
              </a:spcAft>
            </a:pPr>
            <a:r>
              <a:rPr lang="nl-NL" sz="2000" b="1" dirty="0" smtClean="0">
                <a:solidFill>
                  <a:srgbClr val="00B050"/>
                </a:solidFill>
                <a:latin typeface="Arial" panose="020B0604020202020204" pitchFamily="34" charset="0"/>
                <a:ea typeface="Times New Roman" panose="02020603050405020304" pitchFamily="18" charset="0"/>
              </a:rPr>
              <a:t> </a:t>
            </a:r>
            <a:r>
              <a:rPr lang="nl-NL" sz="2000" b="1" dirty="0" smtClean="0">
                <a:solidFill>
                  <a:srgbClr val="00B050"/>
                </a:solidFill>
                <a:latin typeface="Arial" panose="020B0604020202020204" pitchFamily="34" charset="0"/>
                <a:ea typeface="Times New Roman" panose="02020603050405020304" pitchFamily="18" charset="0"/>
              </a:rPr>
              <a:t>N = 90 </a:t>
            </a:r>
            <a:r>
              <a:rPr lang="nl-NL" sz="2000" b="1" dirty="0" smtClean="0">
                <a:solidFill>
                  <a:srgbClr val="00B050"/>
                </a:solidFill>
                <a:latin typeface="Arial" panose="020B0604020202020204" pitchFamily="34" charset="0"/>
                <a:ea typeface="Times New Roman" panose="02020603050405020304" pitchFamily="18" charset="0"/>
              </a:rPr>
              <a:t>số</a:t>
            </a:r>
          </a:p>
          <a:p>
            <a:pPr marL="30480" marR="30480">
              <a:lnSpc>
                <a:spcPct val="150000"/>
              </a:lnSpc>
              <a:spcAft>
                <a:spcPts val="1200"/>
              </a:spcAft>
            </a:pPr>
            <a:r>
              <a:rPr lang="en-US" altLang="vi-VN" sz="2000" b="1" dirty="0" smtClean="0">
                <a:solidFill>
                  <a:srgbClr val="FF0000"/>
                </a:solidFill>
                <a:latin typeface="VNI-Script" pitchFamily="2" charset="0"/>
              </a:rPr>
              <a:t>P</a:t>
            </a: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a:t>
            </a:r>
            <a:r>
              <a:rPr lang="en-US" sz="2000" b="1" dirty="0" smtClean="0">
                <a:solidFill>
                  <a:srgbClr val="FF0000"/>
                </a:solidFill>
                <a:latin typeface="Arial" panose="020B0604020202020204" pitchFamily="34" charset="0"/>
                <a:ea typeface="Times New Roman" panose="02020603050405020304" pitchFamily="18" charset="0"/>
              </a:rPr>
              <a:t>?</a:t>
            </a:r>
            <a:r>
              <a:rPr lang="en-US" sz="2000" b="1" dirty="0" smtClean="0">
                <a:solidFill>
                  <a:srgbClr val="00B050"/>
                </a:solidFill>
                <a:latin typeface="Arial" panose="020B0604020202020204" pitchFamily="34" charset="0"/>
                <a:ea typeface="Times New Roman" panose="02020603050405020304" pitchFamily="18" charset="0"/>
              </a:rPr>
              <a:t> </a:t>
            </a:r>
            <a:endParaRPr lang="en-US" sz="2000" b="1" dirty="0">
              <a:solidFill>
                <a:srgbClr val="00B050"/>
              </a:solidFill>
              <a:latin typeface="Times New Roman" panose="02020603050405020304" pitchFamily="18" charset="0"/>
              <a:ea typeface="Times New Roman" panose="02020603050405020304" pitchFamily="18" charset="0"/>
            </a:endParaRPr>
          </a:p>
        </p:txBody>
      </p:sp>
      <p:sp>
        <p:nvSpPr>
          <p:cNvPr id="3" name="Rectangle 2"/>
          <p:cNvSpPr/>
          <p:nvPr/>
        </p:nvSpPr>
        <p:spPr>
          <a:xfrm>
            <a:off x="2498127" y="2636851"/>
            <a:ext cx="5424883"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Công suất tiêu thụ điện năng trung bình là:</a:t>
            </a:r>
          </a:p>
        </p:txBody>
      </p:sp>
      <p:sp>
        <p:nvSpPr>
          <p:cNvPr id="5" name="Rectangle 4"/>
          <p:cNvSpPr/>
          <p:nvPr/>
        </p:nvSpPr>
        <p:spPr>
          <a:xfrm>
            <a:off x="2498127" y="2085173"/>
            <a:ext cx="4478470"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Ta có: A = </a:t>
            </a:r>
            <a:r>
              <a:rPr lang="en-US" altLang="en-US" sz="2000" b="1" dirty="0" smtClean="0">
                <a:solidFill>
                  <a:srgbClr val="00B050"/>
                </a:solidFill>
                <a:latin typeface="Arial" panose="020B0604020202020204" pitchFamily="34" charset="0"/>
                <a:ea typeface="Times New Roman" panose="02020603050405020304" pitchFamily="18" charset="0"/>
                <a:cs typeface="Arial" panose="020B0604020202020204" pitchFamily="34" charset="0"/>
              </a:rPr>
              <a:t>N =  </a:t>
            </a:r>
            <a:r>
              <a:rPr lang="en-US" altLang="en-US" sz="2000" b="1" dirty="0">
                <a:solidFill>
                  <a:srgbClr val="00B050"/>
                </a:solidFill>
                <a:latin typeface="Arial" panose="020B0604020202020204" pitchFamily="34" charset="0"/>
                <a:ea typeface="Times New Roman" panose="02020603050405020304" pitchFamily="18" charset="0"/>
                <a:cs typeface="Arial" panose="020B0604020202020204" pitchFamily="34" charset="0"/>
              </a:rPr>
              <a:t>90 kW.h = 90.000W.h</a:t>
            </a:r>
            <a:endParaRPr lang="en-US" altLang="en-US" sz="2000" b="1" dirty="0">
              <a:solidFill>
                <a:srgbClr val="00B050"/>
              </a:solidFill>
              <a:ea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Rectangle 13"/>
              <p:cNvSpPr/>
              <p:nvPr/>
            </p:nvSpPr>
            <p:spPr>
              <a:xfrm>
                <a:off x="2887381" y="3205336"/>
                <a:ext cx="845103" cy="536109"/>
              </a:xfrm>
              <a:prstGeom prst="rect">
                <a:avLst/>
              </a:prstGeom>
            </p:spPr>
            <p:txBody>
              <a:bodyPr wrap="none">
                <a:spAutoFit/>
              </a:bodyPr>
              <a:lstStyle/>
              <a:p>
                <a:r>
                  <a:rPr lang="en-US" altLang="vi-VN" sz="2000" b="1" dirty="0" smtClean="0">
                    <a:solidFill>
                      <a:srgbClr val="00B050"/>
                    </a:solidFill>
                    <a:latin typeface="VNI-Script" pitchFamily="2" charset="0"/>
                  </a:rPr>
                  <a:t>P  </a:t>
                </a:r>
                <a:r>
                  <a:rPr lang="en-US" altLang="vi-VN" sz="2000" b="1" dirty="0" smtClean="0">
                    <a:solidFill>
                      <a:srgbClr val="00B050"/>
                    </a:solidFill>
                    <a:latin typeface=".VnTime" panose="020B7200000000000000" pitchFamily="34" charset="0"/>
                  </a:rPr>
                  <a:t>= </a:t>
                </a:r>
                <a14:m>
                  <m:oMath xmlns:m="http://schemas.openxmlformats.org/officeDocument/2006/math">
                    <m:f>
                      <m:fPr>
                        <m:ctrlPr>
                          <a:rPr lang="en-US" altLang="vi-VN" sz="2000" b="1" i="1">
                            <a:solidFill>
                              <a:srgbClr val="00B050"/>
                            </a:solidFill>
                            <a:latin typeface="Cambria Math" panose="02040503050406030204" pitchFamily="18" charset="0"/>
                          </a:rPr>
                        </m:ctrlPr>
                      </m:fPr>
                      <m:num>
                        <m:r>
                          <a:rPr lang="en-US" altLang="vi-VN" sz="2000" b="1" i="1" smtClean="0">
                            <a:solidFill>
                              <a:srgbClr val="00B050"/>
                            </a:solidFill>
                            <a:latin typeface="Cambria Math" panose="02040503050406030204" pitchFamily="18" charset="0"/>
                          </a:rPr>
                          <m:t>𝑨</m:t>
                        </m:r>
                      </m:num>
                      <m:den>
                        <m:r>
                          <a:rPr lang="en-US" altLang="vi-VN" sz="2000" b="1" i="1" smtClean="0">
                            <a:solidFill>
                              <a:srgbClr val="00B050"/>
                            </a:solidFill>
                            <a:latin typeface="Cambria Math" panose="02040503050406030204" pitchFamily="18" charset="0"/>
                          </a:rPr>
                          <m:t>𝒕</m:t>
                        </m:r>
                      </m:den>
                    </m:f>
                  </m:oMath>
                </a14:m>
                <a:endParaRPr lang="vi-VN" sz="2000" b="1" dirty="0">
                  <a:solidFill>
                    <a:srgbClr val="00B050"/>
                  </a:solidFill>
                </a:endParaRPr>
              </a:p>
            </p:txBody>
          </p:sp>
        </mc:Choice>
        <mc:Fallback xmlns="">
          <p:sp>
            <p:nvSpPr>
              <p:cNvPr id="14" name="Rectangle 13"/>
              <p:cNvSpPr>
                <a:spLocks noRot="1" noChangeAspect="1" noMove="1" noResize="1" noEditPoints="1" noAdjustHandles="1" noChangeArrowheads="1" noChangeShapeType="1" noTextEdit="1"/>
              </p:cNvSpPr>
              <p:nvPr/>
            </p:nvSpPr>
            <p:spPr>
              <a:xfrm>
                <a:off x="2887381" y="3205336"/>
                <a:ext cx="845103" cy="536109"/>
              </a:xfrm>
              <a:prstGeom prst="rect">
                <a:avLst/>
              </a:prstGeom>
              <a:blipFill>
                <a:blip r:embed="rId2"/>
                <a:stretch>
                  <a:fillRect l="-7971" b="-9091"/>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5" name="Rectangle 14"/>
              <p:cNvSpPr/>
              <p:nvPr/>
            </p:nvSpPr>
            <p:spPr>
              <a:xfrm>
                <a:off x="3716224" y="3248154"/>
                <a:ext cx="965329" cy="536942"/>
              </a:xfrm>
              <a:prstGeom prst="rect">
                <a:avLst/>
              </a:prstGeom>
            </p:spPr>
            <p:txBody>
              <a:bodyPr wrap="none">
                <a:spAutoFit/>
              </a:bodyPr>
              <a:lstStyle/>
              <a:p>
                <a:r>
                  <a:rPr lang="en-US" sz="20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000" b="1" i="1" smtClean="0">
                            <a:solidFill>
                              <a:srgbClr val="00B050"/>
                            </a:solidFill>
                            <a:latin typeface="Cambria Math" panose="02040503050406030204" pitchFamily="18" charset="0"/>
                            <a:cs typeface="Times New Roman" panose="02020603050405020304" pitchFamily="18" charset="0"/>
                          </a:rPr>
                        </m:ctrlPr>
                      </m:fPr>
                      <m:num>
                        <m:r>
                          <a:rPr lang="en-US" sz="2000" b="1" i="1" smtClean="0">
                            <a:solidFill>
                              <a:srgbClr val="00B050"/>
                            </a:solidFill>
                            <a:latin typeface="Cambria Math" panose="02040503050406030204" pitchFamily="18" charset="0"/>
                            <a:cs typeface="Times New Roman" panose="02020603050405020304" pitchFamily="18" charset="0"/>
                          </a:rPr>
                          <m:t>𝟗𝟎𝟎𝟎𝟎</m:t>
                        </m:r>
                      </m:num>
                      <m:den>
                        <m:r>
                          <a:rPr lang="en-US" sz="2000" b="1" i="1" smtClean="0">
                            <a:solidFill>
                              <a:srgbClr val="00B050"/>
                            </a:solidFill>
                            <a:latin typeface="Cambria Math" panose="02040503050406030204" pitchFamily="18" charset="0"/>
                            <a:cs typeface="Times New Roman" panose="02020603050405020304" pitchFamily="18" charset="0"/>
                          </a:rPr>
                          <m:t>𝟏𝟐𝟎</m:t>
                        </m:r>
                      </m:den>
                    </m:f>
                  </m:oMath>
                </a14:m>
                <a:endParaRPr lang="vi-VN" sz="2000" b="1" dirty="0">
                  <a:solidFill>
                    <a:srgbClr val="00B050"/>
                  </a:solidFill>
                </a:endParaRPr>
              </a:p>
            </p:txBody>
          </p:sp>
        </mc:Choice>
        <mc:Fallback>
          <p:sp>
            <p:nvSpPr>
              <p:cNvPr id="15" name="Rectangle 14"/>
              <p:cNvSpPr>
                <a:spLocks noRot="1" noChangeAspect="1" noMove="1" noResize="1" noEditPoints="1" noAdjustHandles="1" noChangeArrowheads="1" noChangeShapeType="1" noTextEdit="1"/>
              </p:cNvSpPr>
              <p:nvPr/>
            </p:nvSpPr>
            <p:spPr>
              <a:xfrm>
                <a:off x="3716224" y="3248154"/>
                <a:ext cx="965329" cy="536942"/>
              </a:xfrm>
              <a:prstGeom prst="rect">
                <a:avLst/>
              </a:prstGeom>
              <a:blipFill>
                <a:blip r:embed="rId3"/>
                <a:stretch>
                  <a:fillRect l="-6962" b="-6818"/>
                </a:stretch>
              </a:blipFill>
            </p:spPr>
            <p:txBody>
              <a:bodyPr/>
              <a:lstStyle/>
              <a:p>
                <a:r>
                  <a:rPr lang="vi-VN">
                    <a:noFill/>
                  </a:rPr>
                  <a:t> </a:t>
                </a:r>
              </a:p>
            </p:txBody>
          </p:sp>
        </mc:Fallback>
      </mc:AlternateContent>
      <p:sp>
        <p:nvSpPr>
          <p:cNvPr id="16" name="Rectangle 15"/>
          <p:cNvSpPr/>
          <p:nvPr/>
        </p:nvSpPr>
        <p:spPr>
          <a:xfrm>
            <a:off x="4695505" y="3332504"/>
            <a:ext cx="1314784" cy="400110"/>
          </a:xfrm>
          <a:prstGeom prst="rect">
            <a:avLst/>
          </a:prstGeom>
        </p:spPr>
        <p:txBody>
          <a:bodyPr wrap="none">
            <a:spAutoFit/>
          </a:bodyPr>
          <a:lstStyle/>
          <a:p>
            <a:r>
              <a:rPr lang="en-US" sz="20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750(W) </a:t>
            </a:r>
            <a:endParaRPr lang="vi-VN" sz="2000" b="1" dirty="0">
              <a:solidFill>
                <a:srgbClr val="00B050"/>
              </a:solidFill>
            </a:endParaRPr>
          </a:p>
        </p:txBody>
      </p:sp>
    </p:spTree>
    <p:extLst>
      <p:ext uri="{BB962C8B-B14F-4D97-AF65-F5344CB8AC3E}">
        <p14:creationId xmlns:p14="http://schemas.microsoft.com/office/powerpoint/2010/main" val="42939591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arn(inVertical)">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arn(inVertical)">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barn(inVertical)">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barn(inVertical)">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arn(inVertic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4"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56032" y="197967"/>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B050"/>
                </a:solidFill>
              </a:rPr>
              <a:t>Bài</a:t>
            </a:r>
            <a:r>
              <a:rPr lang="en-US" sz="2000" b="1" dirty="0">
                <a:solidFill>
                  <a:srgbClr val="00B050"/>
                </a:solidFill>
              </a:rPr>
              <a:t> </a:t>
            </a:r>
            <a:r>
              <a:rPr lang="en-US" sz="2000" b="1" dirty="0" smtClean="0">
                <a:solidFill>
                  <a:srgbClr val="00B050"/>
                </a:solidFill>
              </a:rPr>
              <a:t>13.10</a:t>
            </a:r>
            <a:r>
              <a:rPr lang="en-US" sz="2000" b="1" dirty="0">
                <a:solidFill>
                  <a:srgbClr val="00B050"/>
                </a:solidFill>
              </a:rPr>
              <a:t>:</a:t>
            </a:r>
            <a:r>
              <a:rPr lang="en-US" sz="2000" b="1" dirty="0"/>
              <a:t> Một ấm điện loại 220V – 1100W được sử dụng với hiệu điện thế 220V để đun nước.</a:t>
            </a:r>
          </a:p>
          <a:p>
            <a:r>
              <a:rPr lang="en-US" sz="2000" b="1" dirty="0"/>
              <a:t>a) Tính cường độ dòng điện chạy qua dây đun của ấm khi đó.</a:t>
            </a:r>
          </a:p>
          <a:p>
            <a:r>
              <a:rPr lang="en-US" sz="2000" b="1" dirty="0"/>
              <a:t>b) Thời gian dùng ấm để đun nước của mỗi ngày là 30 phút. Hỏi trong 1 tháng (30 ngày) phải trả bao nhiêu tiền điện cho việc đun nước này? Cho rằng giá tiền điện là 1000đ/kW.h</a:t>
            </a:r>
          </a:p>
        </p:txBody>
      </p:sp>
      <p:sp>
        <p:nvSpPr>
          <p:cNvPr id="113717" name="Text Box 53"/>
          <p:cNvSpPr txBox="1">
            <a:spLocks noChangeArrowheads="1"/>
          </p:cNvSpPr>
          <p:nvPr/>
        </p:nvSpPr>
        <p:spPr bwMode="auto">
          <a:xfrm>
            <a:off x="372510" y="186972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3101914" y="1869729"/>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3240955" y="1690687"/>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339675" y="2392949"/>
            <a:ext cx="2901279" cy="3729995"/>
          </a:xfrm>
          <a:prstGeom prst="rect">
            <a:avLst/>
          </a:prstGeom>
        </p:spPr>
        <p:txBody>
          <a:bodyPr wrap="square">
            <a:spAutoFit/>
          </a:bodyPr>
          <a:lstStyle/>
          <a:p>
            <a:pPr marL="30480" marR="30480" algn="just">
              <a:lnSpc>
                <a:spcPct val="150000"/>
              </a:lnSpc>
            </a:pPr>
            <a:r>
              <a:rPr lang="nl-NL" sz="2000" b="1" dirty="0">
                <a:solidFill>
                  <a:srgbClr val="0070C0"/>
                </a:solidFill>
                <a:latin typeface="Arial" panose="020B0604020202020204" pitchFamily="34" charset="0"/>
                <a:ea typeface="Times New Roman" panose="02020603050405020304" pitchFamily="18" charset="0"/>
              </a:rPr>
              <a:t>U</a:t>
            </a:r>
            <a:r>
              <a:rPr lang="nl-NL" sz="2000" b="1" baseline="-25000" dirty="0">
                <a:solidFill>
                  <a:srgbClr val="0070C0"/>
                </a:solidFill>
                <a:latin typeface="Arial" panose="020B0604020202020204" pitchFamily="34" charset="0"/>
                <a:ea typeface="Times New Roman" panose="02020603050405020304" pitchFamily="18" charset="0"/>
              </a:rPr>
              <a:t>Đ</a:t>
            </a:r>
            <a:r>
              <a:rPr lang="nl-NL" sz="2000" b="1" dirty="0">
                <a:solidFill>
                  <a:srgbClr val="0070C0"/>
                </a:solidFill>
                <a:latin typeface="Arial" panose="020B0604020202020204" pitchFamily="34" charset="0"/>
                <a:ea typeface="Times New Roman" panose="02020603050405020304" pitchFamily="18" charset="0"/>
              </a:rPr>
              <a:t> = </a:t>
            </a:r>
            <a:r>
              <a:rPr lang="nl-NL" sz="2000" b="1" dirty="0" smtClean="0">
                <a:solidFill>
                  <a:srgbClr val="0070C0"/>
                </a:solidFill>
                <a:latin typeface="Arial" panose="020B0604020202020204" pitchFamily="34" charset="0"/>
                <a:ea typeface="Times New Roman" panose="02020603050405020304" pitchFamily="18" charset="0"/>
              </a:rPr>
              <a:t>220V</a:t>
            </a:r>
          </a:p>
          <a:p>
            <a:pPr marL="30480" marR="30480" algn="just">
              <a:lnSpc>
                <a:spcPct val="150000"/>
              </a:lnSpc>
            </a:pPr>
            <a:r>
              <a:rPr lang="nl-NL" sz="2000" b="1" dirty="0" smtClean="0">
                <a:solidFill>
                  <a:srgbClr val="0070C0"/>
                </a:solidFill>
                <a:latin typeface="Arial" panose="020B0604020202020204" pitchFamily="34" charset="0"/>
                <a:ea typeface="Times New Roman" panose="02020603050405020304" pitchFamily="18" charset="0"/>
              </a:rPr>
              <a:t>P</a:t>
            </a:r>
            <a:r>
              <a:rPr lang="nl-NL" sz="2000" b="1" baseline="-25000" dirty="0" smtClean="0">
                <a:solidFill>
                  <a:srgbClr val="0070C0"/>
                </a:solidFill>
                <a:latin typeface="Arial" panose="020B0604020202020204" pitchFamily="34" charset="0"/>
                <a:ea typeface="Times New Roman" panose="02020603050405020304" pitchFamily="18" charset="0"/>
              </a:rPr>
              <a:t>Đ</a:t>
            </a:r>
            <a:r>
              <a:rPr lang="nl-NL" sz="2000" b="1" dirty="0">
                <a:solidFill>
                  <a:srgbClr val="0070C0"/>
                </a:solidFill>
                <a:latin typeface="Arial" panose="020B0604020202020204" pitchFamily="34" charset="0"/>
                <a:ea typeface="Times New Roman" panose="02020603050405020304" pitchFamily="18" charset="0"/>
              </a:rPr>
              <a:t> = </a:t>
            </a:r>
            <a:r>
              <a:rPr lang="nl-NL" sz="2000" b="1" dirty="0" smtClean="0">
                <a:solidFill>
                  <a:srgbClr val="0070C0"/>
                </a:solidFill>
                <a:latin typeface="Arial" panose="020B0604020202020204" pitchFamily="34" charset="0"/>
                <a:ea typeface="Times New Roman" panose="02020603050405020304" pitchFamily="18" charset="0"/>
              </a:rPr>
              <a:t>1100W  = 1,1kW</a:t>
            </a:r>
          </a:p>
          <a:p>
            <a:pPr marL="30480" marR="30480" algn="just">
              <a:lnSpc>
                <a:spcPct val="150000"/>
              </a:lnSpc>
            </a:pPr>
            <a:r>
              <a:rPr lang="nl-NL" sz="2000" b="1" dirty="0" smtClean="0">
                <a:solidFill>
                  <a:srgbClr val="0070C0"/>
                </a:solidFill>
                <a:latin typeface="Arial" panose="020B0604020202020204" pitchFamily="34" charset="0"/>
                <a:ea typeface="Times New Roman" panose="02020603050405020304" pitchFamily="18" charset="0"/>
              </a:rPr>
              <a:t>U </a:t>
            </a:r>
            <a:r>
              <a:rPr lang="nl-NL" sz="2000" b="1" dirty="0">
                <a:solidFill>
                  <a:srgbClr val="0070C0"/>
                </a:solidFill>
                <a:latin typeface="Arial" panose="020B0604020202020204" pitchFamily="34" charset="0"/>
                <a:ea typeface="Times New Roman" panose="02020603050405020304" pitchFamily="18" charset="0"/>
              </a:rPr>
              <a:t>= </a:t>
            </a:r>
            <a:r>
              <a:rPr lang="nl-NL" sz="2000" b="1" dirty="0" smtClean="0">
                <a:solidFill>
                  <a:srgbClr val="0070C0"/>
                </a:solidFill>
                <a:latin typeface="Arial" panose="020B0604020202020204" pitchFamily="34" charset="0"/>
                <a:ea typeface="Times New Roman" panose="02020603050405020304" pitchFamily="18" charset="0"/>
              </a:rPr>
              <a:t>220V</a:t>
            </a:r>
            <a:endParaRPr lang="en-US" sz="2000" b="1" dirty="0">
              <a:solidFill>
                <a:srgbClr val="0070C0"/>
              </a:solidFill>
              <a:latin typeface="Times New Roman" panose="02020603050405020304" pitchFamily="18" charset="0"/>
              <a:ea typeface="Times New Roman" panose="02020603050405020304" pitchFamily="18" charset="0"/>
            </a:endParaRPr>
          </a:p>
          <a:p>
            <a:pPr marL="30480" marR="30480" algn="just">
              <a:lnSpc>
                <a:spcPct val="150000"/>
              </a:lnSpc>
            </a:pPr>
            <a:r>
              <a:rPr lang="en-US" sz="2000" b="1" dirty="0">
                <a:solidFill>
                  <a:srgbClr val="0070C0"/>
                </a:solidFill>
                <a:latin typeface="Arial" panose="020B0604020202020204" pitchFamily="34" charset="0"/>
                <a:ea typeface="Times New Roman" panose="02020603050405020304" pitchFamily="18" charset="0"/>
              </a:rPr>
              <a:t>a) </a:t>
            </a:r>
            <a:r>
              <a:rPr lang="en-US" sz="2000" b="1" dirty="0">
                <a:solidFill>
                  <a:srgbClr val="FF0000"/>
                </a:solidFill>
                <a:latin typeface="Arial" panose="020B0604020202020204" pitchFamily="34" charset="0"/>
                <a:ea typeface="Times New Roman" panose="02020603050405020304" pitchFamily="18" charset="0"/>
              </a:rPr>
              <a:t>I = ?</a:t>
            </a:r>
            <a:endParaRPr lang="en-US" sz="2000" b="1" dirty="0">
              <a:solidFill>
                <a:srgbClr val="FF0000"/>
              </a:solidFill>
              <a:latin typeface="Times New Roman" panose="02020603050405020304" pitchFamily="18" charset="0"/>
              <a:ea typeface="Times New Roman" panose="02020603050405020304" pitchFamily="18" charset="0"/>
            </a:endParaRPr>
          </a:p>
          <a:p>
            <a:pPr marL="30480" marR="30480" algn="just">
              <a:lnSpc>
                <a:spcPct val="150000"/>
              </a:lnSpc>
            </a:pPr>
            <a:r>
              <a:rPr lang="en-US" sz="2000" b="1" dirty="0" smtClean="0">
                <a:solidFill>
                  <a:srgbClr val="0070C0"/>
                </a:solidFill>
                <a:latin typeface="Arial" panose="020B0604020202020204" pitchFamily="34" charset="0"/>
                <a:ea typeface="Times New Roman" panose="02020603050405020304" pitchFamily="18" charset="0"/>
              </a:rPr>
              <a:t>b)t =30ph.30ngày</a:t>
            </a:r>
          </a:p>
          <a:p>
            <a:pPr marL="30480" marR="30480" algn="just">
              <a:lnSpc>
                <a:spcPct val="150000"/>
              </a:lnSpc>
            </a:pPr>
            <a:r>
              <a:rPr lang="en-US" sz="2000" b="1" dirty="0">
                <a:solidFill>
                  <a:srgbClr val="0070C0"/>
                </a:solidFill>
                <a:latin typeface="Arial" panose="020B0604020202020204" pitchFamily="34" charset="0"/>
                <a:ea typeface="Times New Roman" panose="02020603050405020304" pitchFamily="18" charset="0"/>
              </a:rPr>
              <a:t> </a:t>
            </a:r>
            <a:r>
              <a:rPr lang="en-US" sz="2000" b="1" dirty="0" smtClean="0">
                <a:solidFill>
                  <a:srgbClr val="0070C0"/>
                </a:solidFill>
                <a:latin typeface="Arial" panose="020B0604020202020204" pitchFamily="34" charset="0"/>
                <a:ea typeface="Times New Roman" panose="02020603050405020304" pitchFamily="18" charset="0"/>
              </a:rPr>
              <a:t>   =900ph = 15h</a:t>
            </a:r>
          </a:p>
          <a:p>
            <a:pPr marL="30480" marR="30480" algn="just">
              <a:lnSpc>
                <a:spcPct val="150000"/>
              </a:lnSpc>
            </a:pPr>
            <a:r>
              <a:rPr lang="en-US" sz="2000" b="1" dirty="0" smtClean="0">
                <a:solidFill>
                  <a:srgbClr val="0070C0"/>
                </a:solidFill>
                <a:latin typeface="Arial" panose="020B0604020202020204" pitchFamily="34" charset="0"/>
                <a:ea typeface="Times New Roman" panose="02020603050405020304" pitchFamily="18" charset="0"/>
              </a:rPr>
              <a:t>1000đ/kW.h </a:t>
            </a:r>
          </a:p>
          <a:p>
            <a:pPr marL="30480" marR="30480" algn="just">
              <a:lnSpc>
                <a:spcPct val="150000"/>
              </a:lnSpc>
            </a:pPr>
            <a:r>
              <a:rPr lang="en-US" sz="2000" b="1" dirty="0" smtClean="0">
                <a:solidFill>
                  <a:srgbClr val="FF0000"/>
                </a:solidFill>
                <a:latin typeface="Arial" panose="020B0604020202020204" pitchFamily="34" charset="0"/>
                <a:ea typeface="Times New Roman" panose="02020603050405020304" pitchFamily="18" charset="0"/>
              </a:rPr>
              <a:t>T </a:t>
            </a:r>
            <a:r>
              <a:rPr lang="en-US" sz="2000" b="1" dirty="0">
                <a:solidFill>
                  <a:srgbClr val="FF0000"/>
                </a:solidFill>
                <a:latin typeface="Arial" panose="020B0604020202020204" pitchFamily="34" charset="0"/>
                <a:ea typeface="Times New Roman" panose="02020603050405020304" pitchFamily="18" charset="0"/>
              </a:rPr>
              <a:t>= </a:t>
            </a:r>
            <a:r>
              <a:rPr lang="en-US" sz="2000" b="1" dirty="0" smtClean="0">
                <a:solidFill>
                  <a:srgbClr val="FF0000"/>
                </a:solidFill>
                <a:latin typeface="Arial" panose="020B0604020202020204" pitchFamily="34" charset="0"/>
                <a:ea typeface="Times New Roman" panose="02020603050405020304" pitchFamily="18" charset="0"/>
              </a:rPr>
              <a:t>?</a:t>
            </a:r>
            <a:endParaRPr lang="en-US" sz="2000" b="1" dirty="0">
              <a:solidFill>
                <a:srgbClr val="FF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448077" y="5044168"/>
            <a:ext cx="6096000" cy="325217"/>
          </a:xfrm>
          <a:prstGeom prst="rect">
            <a:avLst/>
          </a:prstGeom>
        </p:spPr>
        <p:txBody>
          <a:bodyPr>
            <a:spAutoFit/>
          </a:bodyPr>
          <a:lstStyle/>
          <a:p>
            <a:pPr marL="30480" marR="30480" algn="just">
              <a:lnSpc>
                <a:spcPts val="1800"/>
              </a:lnSpc>
              <a:spcAft>
                <a:spcPts val="1200"/>
              </a:spcAft>
            </a:pPr>
            <a:r>
              <a:rPr lang="en-US" sz="2000" b="1" dirty="0" smtClean="0">
                <a:solidFill>
                  <a:srgbClr val="0070C0"/>
                </a:solidFill>
                <a:latin typeface="Arial" panose="020B0604020202020204" pitchFamily="34" charset="0"/>
                <a:ea typeface="Times New Roman" panose="02020603050405020304" pitchFamily="18" charset="0"/>
              </a:rPr>
              <a:t>T </a:t>
            </a:r>
            <a:r>
              <a:rPr lang="en-US" sz="2000" b="1" dirty="0">
                <a:solidFill>
                  <a:srgbClr val="0070C0"/>
                </a:solidFill>
                <a:latin typeface="Arial" panose="020B0604020202020204" pitchFamily="34" charset="0"/>
                <a:ea typeface="Times New Roman" panose="02020603050405020304" pitchFamily="18" charset="0"/>
              </a:rPr>
              <a:t>= 16,5.1000 = 16500 đồng.</a:t>
            </a:r>
            <a:endParaRPr lang="en-US" sz="2000" b="1" dirty="0">
              <a:solidFill>
                <a:srgbClr val="0070C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185093" y="2112872"/>
            <a:ext cx="2534825" cy="369332"/>
          </a:xfrm>
          <a:prstGeom prst="rect">
            <a:avLst/>
          </a:prstGeom>
        </p:spPr>
        <p:txBody>
          <a:bodyPr wrap="square">
            <a:spAutoFit/>
          </a:bodyPr>
          <a:lstStyle/>
          <a:p>
            <a:r>
              <a:rPr lang="en-US" b="1" dirty="0">
                <a:solidFill>
                  <a:srgbClr val="0070C0"/>
                </a:solidFill>
                <a:latin typeface="Arial" panose="020B0604020202020204" pitchFamily="34" charset="0"/>
                <a:ea typeface="Times New Roman" panose="02020603050405020304" pitchFamily="18" charset="0"/>
              </a:rPr>
              <a:t>a) Vì U</a:t>
            </a:r>
            <a:r>
              <a:rPr lang="en-US" b="1" baseline="-25000" dirty="0">
                <a:solidFill>
                  <a:srgbClr val="0070C0"/>
                </a:solidFill>
                <a:latin typeface="Arial" panose="020B0604020202020204" pitchFamily="34" charset="0"/>
                <a:ea typeface="Times New Roman" panose="02020603050405020304" pitchFamily="18" charset="0"/>
              </a:rPr>
              <a:t>Đ</a:t>
            </a:r>
            <a:r>
              <a:rPr lang="en-US" b="1" dirty="0">
                <a:solidFill>
                  <a:srgbClr val="0070C0"/>
                </a:solidFill>
                <a:latin typeface="Arial" panose="020B0604020202020204" pitchFamily="34" charset="0"/>
                <a:ea typeface="Times New Roman" panose="02020603050405020304" pitchFamily="18" charset="0"/>
              </a:rPr>
              <a:t> = U = </a:t>
            </a:r>
            <a:r>
              <a:rPr lang="en-US" b="1" dirty="0" smtClean="0">
                <a:solidFill>
                  <a:srgbClr val="0070C0"/>
                </a:solidFill>
                <a:latin typeface="Arial" panose="020B0604020202020204" pitchFamily="34" charset="0"/>
                <a:ea typeface="Times New Roman" panose="02020603050405020304" pitchFamily="18" charset="0"/>
              </a:rPr>
              <a:t>220V</a:t>
            </a:r>
            <a:endParaRPr lang="vi-VN" dirty="0"/>
          </a:p>
        </p:txBody>
      </p:sp>
      <p:sp>
        <p:nvSpPr>
          <p:cNvPr id="7" name="Rectangle 6"/>
          <p:cNvSpPr/>
          <p:nvPr/>
        </p:nvSpPr>
        <p:spPr>
          <a:xfrm>
            <a:off x="5719918" y="2100561"/>
            <a:ext cx="3184590" cy="369332"/>
          </a:xfrm>
          <a:prstGeom prst="rect">
            <a:avLst/>
          </a:prstGeom>
        </p:spPr>
        <p:txBody>
          <a:bodyPr wrap="none">
            <a:spAutoFit/>
          </a:bodyPr>
          <a:lstStyle/>
          <a:p>
            <a:r>
              <a:rPr lang="en-US" b="1" dirty="0" smtClean="0">
                <a:solidFill>
                  <a:srgbClr val="0070C0"/>
                </a:solidFill>
                <a:latin typeface="Arial" panose="020B0604020202020204" pitchFamily="34" charset="0"/>
                <a:ea typeface="Times New Roman" panose="02020603050405020304" pitchFamily="18" charset="0"/>
              </a:rPr>
              <a:t>=&gt; </a:t>
            </a:r>
            <a:r>
              <a:rPr lang="en-US" altLang="vi-VN" b="1" dirty="0">
                <a:solidFill>
                  <a:srgbClr val="0070C0"/>
                </a:solidFill>
                <a:latin typeface="VNI-Script" pitchFamily="2" charset="0"/>
              </a:rPr>
              <a:t>P</a:t>
            </a:r>
            <a:r>
              <a:rPr lang="en-US" b="1" dirty="0" smtClean="0">
                <a:solidFill>
                  <a:srgbClr val="0070C0"/>
                </a:solidFill>
                <a:latin typeface="Arial" panose="020B0604020202020204" pitchFamily="34" charset="0"/>
                <a:ea typeface="Times New Roman" panose="02020603050405020304" pitchFamily="18" charset="0"/>
              </a:rPr>
              <a:t> </a:t>
            </a:r>
            <a:r>
              <a:rPr lang="en-US" b="1" dirty="0">
                <a:solidFill>
                  <a:srgbClr val="0070C0"/>
                </a:solidFill>
                <a:latin typeface="Arial" panose="020B0604020202020204" pitchFamily="34" charset="0"/>
                <a:ea typeface="Times New Roman" panose="02020603050405020304" pitchFamily="18" charset="0"/>
              </a:rPr>
              <a:t>= </a:t>
            </a:r>
            <a:r>
              <a:rPr lang="en-US" altLang="vi-VN" b="1" dirty="0">
                <a:solidFill>
                  <a:srgbClr val="0070C0"/>
                </a:solidFill>
                <a:latin typeface="VNI-Script" pitchFamily="2" charset="0"/>
              </a:rPr>
              <a:t>P </a:t>
            </a:r>
            <a:r>
              <a:rPr lang="en-US" b="1" baseline="-25000" dirty="0" smtClean="0">
                <a:solidFill>
                  <a:srgbClr val="0070C0"/>
                </a:solidFill>
                <a:latin typeface="Arial" panose="020B0604020202020204" pitchFamily="34" charset="0"/>
                <a:ea typeface="Times New Roman" panose="02020603050405020304" pitchFamily="18" charset="0"/>
              </a:rPr>
              <a:t>Đ</a:t>
            </a:r>
            <a:r>
              <a:rPr lang="en-US" b="1" dirty="0">
                <a:solidFill>
                  <a:srgbClr val="0070C0"/>
                </a:solidFill>
                <a:latin typeface="Arial" panose="020B0604020202020204" pitchFamily="34" charset="0"/>
                <a:ea typeface="Times New Roman" panose="02020603050405020304" pitchFamily="18" charset="0"/>
              </a:rPr>
              <a:t> = 1100W = 1,1kW</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8" name="Rectangle 7"/>
          <p:cNvSpPr/>
          <p:nvPr/>
        </p:nvSpPr>
        <p:spPr>
          <a:xfrm>
            <a:off x="3505249" y="2617626"/>
            <a:ext cx="4179990"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Cường độ dòng điện qua dây nung:</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1" name="Rectangle 10"/>
          <p:cNvSpPr/>
          <p:nvPr/>
        </p:nvSpPr>
        <p:spPr>
          <a:xfrm>
            <a:off x="3541678" y="3038277"/>
            <a:ext cx="910827" cy="369332"/>
          </a:xfrm>
          <a:prstGeom prst="rect">
            <a:avLst/>
          </a:prstGeom>
        </p:spPr>
        <p:txBody>
          <a:bodyPr wrap="none">
            <a:spAutoFit/>
          </a:bodyPr>
          <a:lstStyle/>
          <a:p>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 = UI </a:t>
            </a:r>
            <a:endParaRPr lang="vi-VN" dirty="0"/>
          </a:p>
        </p:txBody>
      </p:sp>
      <p:sp>
        <p:nvSpPr>
          <p:cNvPr id="12" name="Rectangle 11"/>
          <p:cNvSpPr/>
          <p:nvPr/>
        </p:nvSpPr>
        <p:spPr>
          <a:xfrm>
            <a:off x="4370121" y="3033885"/>
            <a:ext cx="1362874" cy="369332"/>
          </a:xfrm>
          <a:prstGeom prst="rect">
            <a:avLst/>
          </a:prstGeom>
        </p:spPr>
        <p:txBody>
          <a:bodyPr wrap="none">
            <a:spAutoFit/>
          </a:bodyPr>
          <a:lstStyle/>
          <a:p>
            <a:r>
              <a:rPr lang="en-US" b="1" dirty="0">
                <a:solidFill>
                  <a:srgbClr val="0070C0"/>
                </a:solidFill>
                <a:latin typeface="Cambria Math" panose="02040503050406030204" pitchFamily="18" charset="0"/>
                <a:ea typeface="Times New Roman" panose="02020603050405020304" pitchFamily="18" charset="0"/>
                <a:cs typeface="Cambria Math" panose="02040503050406030204" pitchFamily="18" charset="0"/>
              </a:rPr>
              <a:t>⇒</a:t>
            </a:r>
            <a:r>
              <a:rPr lang="en-US" b="1" dirty="0">
                <a:solidFill>
                  <a:srgbClr val="0070C0"/>
                </a:solidFill>
                <a:latin typeface="Arial" panose="020B0604020202020204" pitchFamily="34" charset="0"/>
                <a:ea typeface="Times New Roman" panose="02020603050405020304" pitchFamily="18" charset="0"/>
              </a:rPr>
              <a:t> I = </a:t>
            </a:r>
            <a:r>
              <a:rPr lang="en-US" altLang="vi-VN" b="1" dirty="0">
                <a:solidFill>
                  <a:srgbClr val="0070C0"/>
                </a:solidFill>
                <a:latin typeface="VNI-Script" pitchFamily="2" charset="0"/>
              </a:rPr>
              <a:t>P</a:t>
            </a:r>
            <a:r>
              <a:rPr lang="en-US" b="1" dirty="0">
                <a:solidFill>
                  <a:srgbClr val="0070C0"/>
                </a:solidFill>
                <a:latin typeface="Arial" panose="020B0604020202020204" pitchFamily="34" charset="0"/>
                <a:ea typeface="Times New Roman" panose="02020603050405020304" pitchFamily="18" charset="0"/>
              </a:rPr>
              <a:t> / U </a:t>
            </a:r>
            <a:endParaRPr lang="vi-VN" dirty="0"/>
          </a:p>
        </p:txBody>
      </p:sp>
      <p:sp>
        <p:nvSpPr>
          <p:cNvPr id="13" name="Rectangle 12"/>
          <p:cNvSpPr/>
          <p:nvPr/>
        </p:nvSpPr>
        <p:spPr>
          <a:xfrm>
            <a:off x="5595244" y="2981031"/>
            <a:ext cx="1524841"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1100 / 220 </a:t>
            </a:r>
            <a:endParaRPr lang="vi-VN" dirty="0"/>
          </a:p>
        </p:txBody>
      </p:sp>
      <p:sp>
        <p:nvSpPr>
          <p:cNvPr id="14" name="Rectangle 13"/>
          <p:cNvSpPr/>
          <p:nvPr/>
        </p:nvSpPr>
        <p:spPr>
          <a:xfrm>
            <a:off x="6958118" y="3029585"/>
            <a:ext cx="957955"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5 (A)</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5" name="Rectangle 14"/>
          <p:cNvSpPr/>
          <p:nvPr/>
        </p:nvSpPr>
        <p:spPr>
          <a:xfrm>
            <a:off x="3045495" y="3588421"/>
            <a:ext cx="5042406"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b) Điện năng tiêu thụ của dây trong 30 ngày</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6" name="Rectangle 15"/>
          <p:cNvSpPr/>
          <p:nvPr/>
        </p:nvSpPr>
        <p:spPr>
          <a:xfrm>
            <a:off x="3440750" y="4095234"/>
            <a:ext cx="1043299"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A = </a:t>
            </a:r>
            <a:r>
              <a:rPr lang="en-US" altLang="vi-VN" b="1" dirty="0">
                <a:solidFill>
                  <a:srgbClr val="0070C0"/>
                </a:solidFill>
                <a:latin typeface="VNI-Script" pitchFamily="2" charset="0"/>
              </a:rPr>
              <a:t>P </a:t>
            </a:r>
            <a:r>
              <a:rPr lang="en-US" b="1" dirty="0">
                <a:solidFill>
                  <a:srgbClr val="0070C0"/>
                </a:solidFill>
                <a:latin typeface="Arial" panose="020B0604020202020204" pitchFamily="34" charset="0"/>
                <a:ea typeface="Times New Roman" panose="02020603050405020304" pitchFamily="18" charset="0"/>
              </a:rPr>
              <a:t>.t </a:t>
            </a:r>
            <a:endParaRPr lang="vi-VN" dirty="0"/>
          </a:p>
        </p:txBody>
      </p:sp>
      <p:sp>
        <p:nvSpPr>
          <p:cNvPr id="17" name="Rectangle 16"/>
          <p:cNvSpPr/>
          <p:nvPr/>
        </p:nvSpPr>
        <p:spPr>
          <a:xfrm>
            <a:off x="4370121" y="4080867"/>
            <a:ext cx="1088760"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 </a:t>
            </a:r>
            <a:r>
              <a:rPr lang="en-US" b="1" dirty="0" smtClean="0">
                <a:solidFill>
                  <a:srgbClr val="0070C0"/>
                </a:solidFill>
                <a:latin typeface="Arial" panose="020B0604020202020204" pitchFamily="34" charset="0"/>
                <a:ea typeface="Times New Roman" panose="02020603050405020304" pitchFamily="18" charset="0"/>
              </a:rPr>
              <a:t>1,1.15 </a:t>
            </a:r>
            <a:endParaRPr lang="vi-VN" dirty="0"/>
          </a:p>
        </p:txBody>
      </p:sp>
      <p:sp>
        <p:nvSpPr>
          <p:cNvPr id="18" name="Rectangle 17"/>
          <p:cNvSpPr/>
          <p:nvPr/>
        </p:nvSpPr>
        <p:spPr>
          <a:xfrm>
            <a:off x="5363762" y="4118902"/>
            <a:ext cx="1586396" cy="323165"/>
          </a:xfrm>
          <a:prstGeom prst="rect">
            <a:avLst/>
          </a:prstGeom>
        </p:spPr>
        <p:txBody>
          <a:bodyPr wrap="none">
            <a:spAutoFit/>
          </a:bodyPr>
          <a:lstStyle/>
          <a:p>
            <a:pPr marL="30480" marR="30480" algn="just">
              <a:lnSpc>
                <a:spcPts val="1800"/>
              </a:lnSpc>
              <a:spcAft>
                <a:spcPts val="1200"/>
              </a:spcAft>
            </a:pPr>
            <a:r>
              <a:rPr lang="en-US" b="1" dirty="0">
                <a:solidFill>
                  <a:srgbClr val="0070C0"/>
                </a:solidFill>
                <a:latin typeface="Arial" panose="020B0604020202020204" pitchFamily="34" charset="0"/>
                <a:ea typeface="Times New Roman" panose="02020603050405020304" pitchFamily="18" charset="0"/>
              </a:rPr>
              <a:t>= 16,5(kW.h)</a:t>
            </a:r>
            <a:endParaRPr lang="en-US" b="1" dirty="0">
              <a:solidFill>
                <a:srgbClr val="0070C0"/>
              </a:solidFill>
              <a:latin typeface="Times New Roman" panose="02020603050405020304" pitchFamily="18" charset="0"/>
              <a:ea typeface="Times New Roman" panose="02020603050405020304" pitchFamily="18" charset="0"/>
            </a:endParaRPr>
          </a:p>
        </p:txBody>
      </p:sp>
      <p:sp>
        <p:nvSpPr>
          <p:cNvPr id="19" name="Rectangle 18"/>
          <p:cNvSpPr/>
          <p:nvPr/>
        </p:nvSpPr>
        <p:spPr>
          <a:xfrm>
            <a:off x="3420427" y="4513826"/>
            <a:ext cx="2232342" cy="369332"/>
          </a:xfrm>
          <a:prstGeom prst="rect">
            <a:avLst/>
          </a:prstGeom>
        </p:spPr>
        <p:txBody>
          <a:bodyPr wrap="none">
            <a:spAutoFit/>
          </a:bodyPr>
          <a:lstStyle/>
          <a:p>
            <a:r>
              <a:rPr lang="en-US" b="1" dirty="0">
                <a:solidFill>
                  <a:srgbClr val="0070C0"/>
                </a:solidFill>
                <a:latin typeface="Arial" panose="020B0604020202020204" pitchFamily="34" charset="0"/>
                <a:ea typeface="Times New Roman" panose="02020603050405020304" pitchFamily="18" charset="0"/>
              </a:rPr>
              <a:t>Tiền điện phải trả: </a:t>
            </a:r>
            <a:endParaRPr lang="vi-VN" dirty="0"/>
          </a:p>
        </p:txBody>
      </p:sp>
    </p:spTree>
    <p:extLst>
      <p:ext uri="{BB962C8B-B14F-4D97-AF65-F5344CB8AC3E}">
        <p14:creationId xmlns:p14="http://schemas.microsoft.com/office/powerpoint/2010/main" val="11550053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arn(inVertical)">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arn(inVertical)">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arn(inVertical)">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barn(inVertical)">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arn(inVertical)">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arn(inVertical)">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arn(inVertical)">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barn(inVertical)">
                                      <p:cBhvr>
                                        <p:cTn id="82" dur="500"/>
                                        <p:tgtEl>
                                          <p:spTgt spid="15"/>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barn(inVertical)">
                                      <p:cBhvr>
                                        <p:cTn id="87" dur="500"/>
                                        <p:tgtEl>
                                          <p:spTgt spid="16"/>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barn(inVertical)">
                                      <p:cBhvr>
                                        <p:cTn id="92" dur="500"/>
                                        <p:tgtEl>
                                          <p:spTgt spid="17"/>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barn(inVertical)">
                                      <p:cBhvr>
                                        <p:cTn id="97" dur="500"/>
                                        <p:tgtEl>
                                          <p:spTgt spid="18"/>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barn(inVertical)">
                                      <p:cBhvr>
                                        <p:cTn id="102" dur="500"/>
                                        <p:tgtEl>
                                          <p:spTgt spid="19"/>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3"/>
                                        </p:tgtEl>
                                        <p:attrNameLst>
                                          <p:attrName>style.visibility</p:attrName>
                                        </p:attrNameLst>
                                      </p:cBhvr>
                                      <p:to>
                                        <p:strVal val="visible"/>
                                      </p:to>
                                    </p:set>
                                    <p:animEffect transition="in" filter="barn(inVertical)">
                                      <p:cBhvr>
                                        <p:cTn id="10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11" grpId="0"/>
      <p:bldP spid="12" grpId="0"/>
      <p:bldP spid="13" grpId="0"/>
      <p:bldP spid="14" grpId="0"/>
      <p:bldP spid="15" grpId="0"/>
      <p:bldP spid="16" grpId="0"/>
      <p:bldP spid="17" grpId="0"/>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262366" y="250022"/>
            <a:ext cx="11801856" cy="1323439"/>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B050"/>
                </a:solidFill>
              </a:rPr>
              <a:t>Bài</a:t>
            </a:r>
            <a:r>
              <a:rPr lang="en-US" sz="2000" b="1" dirty="0">
                <a:solidFill>
                  <a:srgbClr val="00B050"/>
                </a:solidFill>
              </a:rPr>
              <a:t> </a:t>
            </a:r>
            <a:r>
              <a:rPr lang="en-US" sz="2000" b="1" dirty="0" smtClean="0">
                <a:solidFill>
                  <a:srgbClr val="00B050"/>
                </a:solidFill>
              </a:rPr>
              <a:t>13.11</a:t>
            </a:r>
            <a:r>
              <a:rPr lang="en-US" sz="2000" b="1" dirty="0">
                <a:solidFill>
                  <a:srgbClr val="00B050"/>
                </a:solidFill>
              </a:rPr>
              <a:t>: </a:t>
            </a:r>
            <a:r>
              <a:rPr lang="en-US" sz="2000" b="1" dirty="0"/>
              <a:t>Một nồi cơm điện có số ghi trên vỏ là: 220V – 400W được sử dụng với hiệu điện thế 220V, Trung bình mỗi ngày trong thời gian 2 giờ.</a:t>
            </a:r>
          </a:p>
          <a:p>
            <a:r>
              <a:rPr lang="en-US" sz="2000" b="1" dirty="0"/>
              <a:t>a) tính điện trở của dây nung của nồi và cường độ dòng điện chạy qua khi đó.</a:t>
            </a:r>
          </a:p>
          <a:p>
            <a:r>
              <a:rPr lang="en-US" sz="2000" b="1" dirty="0"/>
              <a:t>b) Tính điện năng mà nồi tiêu thụ trong 30 ngày.</a:t>
            </a:r>
          </a:p>
        </p:txBody>
      </p:sp>
      <p:sp>
        <p:nvSpPr>
          <p:cNvPr id="113717" name="Text Box 53"/>
          <p:cNvSpPr txBox="1">
            <a:spLocks noChangeArrowheads="1"/>
          </p:cNvSpPr>
          <p:nvPr/>
        </p:nvSpPr>
        <p:spPr bwMode="auto">
          <a:xfrm>
            <a:off x="151196" y="176117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499360" y="1730284"/>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562775" y="1792789"/>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16785" y="2307332"/>
            <a:ext cx="2323223" cy="2631490"/>
          </a:xfrm>
          <a:prstGeom prst="rect">
            <a:avLst/>
          </a:prstGeom>
        </p:spPr>
        <p:txBody>
          <a:bodyPr wrap="square">
            <a:spAutoFit/>
          </a:bodyPr>
          <a:lstStyle/>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NC: 220V – 400W</a:t>
            </a:r>
          </a:p>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U = 220V</a:t>
            </a:r>
            <a:endParaRPr lang="en-US" sz="20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 R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a:t>
            </a:r>
          </a:p>
          <a:p>
            <a:pPr marL="30480" marR="30480" algn="just">
              <a:lnSpc>
                <a:spcPts val="1800"/>
              </a:lnSpc>
              <a:spcAft>
                <a:spcPts val="1200"/>
              </a:spcAft>
            </a:pPr>
            <a:r>
              <a:rPr lang="en-US" sz="2000" b="1" dirty="0" smtClean="0">
                <a:solidFill>
                  <a:srgbClr val="FF0000"/>
                </a:solidFill>
                <a:latin typeface="Arial" panose="020B0604020202020204" pitchFamily="34" charset="0"/>
                <a:ea typeface="Times New Roman" panose="02020603050405020304" pitchFamily="18" charset="0"/>
                <a:cs typeface="Times New Roman" panose="02020603050405020304" pitchFamily="18" charset="0"/>
              </a:rPr>
              <a:t>I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 ?</a:t>
            </a:r>
            <a:endParaRPr lang="en-US" sz="20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b/ t </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2h.30ngày</a:t>
            </a:r>
          </a:p>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60h</a:t>
            </a:r>
          </a:p>
          <a:p>
            <a:pPr marL="30480" marR="30480" algn="just">
              <a:lnSpc>
                <a:spcPts val="1800"/>
              </a:lnSpc>
              <a:spcAft>
                <a:spcPts val="1200"/>
              </a:spcAft>
            </a:pPr>
            <a:r>
              <a:rPr lang="en-US"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sz="2000" b="1" dirty="0">
                <a:solidFill>
                  <a:srgbClr val="FF0000"/>
                </a:solidFill>
                <a:latin typeface="Arial" panose="020B0604020202020204" pitchFamily="34" charset="0"/>
                <a:ea typeface="Times New Roman" panose="02020603050405020304" pitchFamily="18" charset="0"/>
                <a:cs typeface="Times New Roman" panose="02020603050405020304" pitchFamily="18" charset="0"/>
              </a:rPr>
              <a:t>A = ?</a:t>
            </a:r>
            <a:endParaRPr lang="en-US"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3"/>
          <p:cNvSpPr>
            <a:spLocks noChangeArrowheads="1"/>
          </p:cNvSpPr>
          <p:nvPr/>
        </p:nvSpPr>
        <p:spPr bwMode="auto">
          <a:xfrm>
            <a:off x="2673640" y="2743148"/>
            <a:ext cx="592721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Điện trở của dây nung của nồi khi đ</a:t>
            </a:r>
            <a:r>
              <a:rPr kumimoji="0" lang="en-US" altLang="en-US" sz="2000" b="1" i="0" u="none" strike="noStrike" cap="none" normalizeH="0" baseline="0" dirty="0" smtClean="0">
                <a:ln>
                  <a:noFill/>
                </a:ln>
                <a:solidFill>
                  <a:srgbClr val="002060"/>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l</a:t>
            </a:r>
            <a:r>
              <a:rPr kumimoji="0" lang="en-US" altLang="en-US" sz="2000" b="1" i="0" u="none" strike="noStrike" cap="none" normalizeH="0" baseline="0" dirty="0" smtClean="0">
                <a:ln>
                  <a:noFill/>
                </a:ln>
                <a:solidFill>
                  <a:srgbClr val="002060"/>
                </a:solidFill>
                <a:effectLst/>
                <a:latin typeface="Calibri" panose="020F0502020204030204" pitchFamily="34" charset="0"/>
                <a:ea typeface="Times New Roman" panose="02020603050405020304" pitchFamily="18" charset="0"/>
                <a:cs typeface="Arial" panose="020B0604020202020204" pitchFamily="34" charset="0"/>
              </a:rPr>
              <a:t>à</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002060"/>
              </a:solidFill>
              <a:effectLst/>
            </a:endParaRPr>
          </a:p>
        </p:txBody>
      </p:sp>
      <p:sp>
        <p:nvSpPr>
          <p:cNvPr id="5" name="Rectangle 4"/>
          <p:cNvSpPr>
            <a:spLocks noChangeArrowheads="1"/>
          </p:cNvSpPr>
          <p:nvPr/>
        </p:nvSpPr>
        <p:spPr bwMode="auto">
          <a:xfrm rot="10800000" flipV="1">
            <a:off x="2720908" y="3795048"/>
            <a:ext cx="549543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Cường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độ</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dòng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điện</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chạy</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qua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dây</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2000" b="1" i="0" u="none" strike="noStrike" cap="none" normalizeH="0" baseline="0" dirty="0" err="1"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nung</a:t>
            </a:r>
            <a:r>
              <a:rPr kumimoji="0" lang="en-US" altLang="en-US" sz="2000" b="1" i="0" u="none" strike="noStrike" cap="none" normalizeH="0" baseline="0" dirty="0" smtClean="0">
                <a:ln>
                  <a:noFill/>
                </a:ln>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000" b="1" i="0" u="none" strike="noStrike" cap="none" normalizeH="0" baseline="0" dirty="0" smtClean="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solidFill>
                <a:srgbClr val="002060"/>
              </a:solidFill>
              <a:effectLst/>
              <a:latin typeface="Arial" panose="020B0604020202020204" pitchFamily="34" charset="0"/>
            </a:endParaRPr>
          </a:p>
        </p:txBody>
      </p:sp>
      <p:sp>
        <p:nvSpPr>
          <p:cNvPr id="11" name="Rectangle 10"/>
          <p:cNvSpPr/>
          <p:nvPr/>
        </p:nvSpPr>
        <p:spPr>
          <a:xfrm>
            <a:off x="5153320" y="2362630"/>
            <a:ext cx="3640511" cy="335733"/>
          </a:xfrm>
          <a:prstGeom prst="rect">
            <a:avLst/>
          </a:prstGeom>
        </p:spPr>
        <p:txBody>
          <a:bodyPr wrap="square">
            <a:spAutoFit/>
          </a:bodyPr>
          <a:lstStyle/>
          <a:p>
            <a:pPr marL="30480" marR="30480" algn="just">
              <a:lnSpc>
                <a:spcPts val="1800"/>
              </a:lnSpc>
              <a:spcAft>
                <a:spcPts val="1200"/>
              </a:spcAft>
            </a:pP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=&gt; </a:t>
            </a:r>
            <a:r>
              <a:rPr lang="en-US" altLang="vi-VN" sz="2000" b="1" dirty="0">
                <a:solidFill>
                  <a:srgbClr val="002060"/>
                </a:solidFill>
                <a:latin typeface="VNI-Script" pitchFamily="2" charset="0"/>
              </a:rPr>
              <a:t>P </a:t>
            </a:r>
            <a:r>
              <a:rPr lang="nl-NL" sz="2000" b="1" baseline="-250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đm</a:t>
            </a:r>
            <a:r>
              <a:rPr lang="nl-NL"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dirty="0">
                <a:solidFill>
                  <a:srgbClr val="002060"/>
                </a:solidFill>
                <a:latin typeface="VNI-Script" pitchFamily="2" charset="0"/>
              </a:rPr>
              <a:t>P</a:t>
            </a:r>
            <a:r>
              <a:rPr lang="nl-NL" sz="2000" b="1"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  = 400W = </a:t>
            </a:r>
            <a:r>
              <a:rPr lang="nl-NL" sz="2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0,4kW</a:t>
            </a:r>
          </a:p>
        </p:txBody>
      </p:sp>
      <p:sp>
        <p:nvSpPr>
          <p:cNvPr id="12" name="Rectangle 11"/>
          <p:cNvSpPr/>
          <p:nvPr/>
        </p:nvSpPr>
        <p:spPr>
          <a:xfrm>
            <a:off x="2488686" y="2281722"/>
            <a:ext cx="2653290"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a) V</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ì</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U</a:t>
            </a:r>
            <a:r>
              <a:rPr lang="en-US" altLang="en-US" sz="2000" b="1" baseline="-30000" dirty="0">
                <a:solidFill>
                  <a:srgbClr val="002060"/>
                </a:solidFill>
                <a:latin typeface="Arial" panose="020B0604020202020204" pitchFamily="34" charset="0"/>
                <a:ea typeface="Times New Roman" panose="02020603050405020304" pitchFamily="18" charset="0"/>
                <a:cs typeface="Arial" panose="020B0604020202020204" pitchFamily="34" charset="0"/>
              </a:rPr>
              <a:t>đm</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 </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U = 220V </a:t>
            </a:r>
            <a:endParaRPr lang="vi-VN" sz="2000" b="1" dirty="0">
              <a:solidFill>
                <a:srgbClr val="002060"/>
              </a:solidFill>
            </a:endParaRPr>
          </a:p>
        </p:txBody>
      </p:sp>
      <mc:AlternateContent xmlns:mc="http://schemas.openxmlformats.org/markup-compatibility/2006" xmlns:a14="http://schemas.microsoft.com/office/drawing/2010/main">
        <mc:Choice Requires="a14">
          <p:sp>
            <p:nvSpPr>
              <p:cNvPr id="19" name="Rectangle 18"/>
              <p:cNvSpPr/>
              <p:nvPr/>
            </p:nvSpPr>
            <p:spPr>
              <a:xfrm>
                <a:off x="2827560" y="3173563"/>
                <a:ext cx="815993" cy="581506"/>
              </a:xfrm>
              <a:prstGeom prst="rect">
                <a:avLst/>
              </a:prstGeom>
            </p:spPr>
            <p:txBody>
              <a:bodyPr wrap="none">
                <a:spAutoFit/>
              </a:bodyPr>
              <a:lstStyle/>
              <a:p>
                <a:r>
                  <a:rPr lang="en-US" altLang="vi-VN" sz="2000" b="1" dirty="0" smtClean="0">
                    <a:solidFill>
                      <a:srgbClr val="002060"/>
                    </a:solidFill>
                    <a:latin typeface="VNI-Script" pitchFamily="2" charset="0"/>
                  </a:rPr>
                  <a:t>P</a:t>
                </a:r>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a:solidFill>
                                  <a:srgbClr val="002060"/>
                                </a:solidFill>
                                <a:latin typeface="Cambria Math" panose="02040503050406030204" pitchFamily="18" charset="0"/>
                              </a:rPr>
                              <m:t>𝑼</m:t>
                            </m:r>
                          </m:e>
                          <m:sup>
                            <m:r>
                              <a:rPr lang="en-US" altLang="vi-VN" sz="2000" b="1" i="1">
                                <a:solidFill>
                                  <a:srgbClr val="002060"/>
                                </a:solidFill>
                                <a:latin typeface="Cambria Math" panose="02040503050406030204" pitchFamily="18" charset="0"/>
                              </a:rPr>
                              <m:t>𝟐</m:t>
                            </m:r>
                          </m:sup>
                        </m:sSup>
                      </m:num>
                      <m:den>
                        <m:r>
                          <a:rPr lang="en-US" altLang="vi-VN" sz="2000" b="1" i="1">
                            <a:solidFill>
                              <a:srgbClr val="002060"/>
                            </a:solidFill>
                            <a:latin typeface="Cambria Math" panose="02040503050406030204" pitchFamily="18" charset="0"/>
                          </a:rPr>
                          <m:t>𝑹</m:t>
                        </m:r>
                      </m:den>
                    </m:f>
                  </m:oMath>
                </a14:m>
                <a:endParaRPr lang="vi-VN" sz="2000" b="1" dirty="0">
                  <a:solidFill>
                    <a:srgbClr val="002060"/>
                  </a:solidFill>
                </a:endParaRPr>
              </a:p>
            </p:txBody>
          </p:sp>
        </mc:Choice>
        <mc:Fallback xmlns="">
          <p:sp>
            <p:nvSpPr>
              <p:cNvPr id="19" name="Rectangle 18"/>
              <p:cNvSpPr>
                <a:spLocks noRot="1" noChangeAspect="1" noMove="1" noResize="1" noEditPoints="1" noAdjustHandles="1" noChangeArrowheads="1" noChangeShapeType="1" noTextEdit="1"/>
              </p:cNvSpPr>
              <p:nvPr/>
            </p:nvSpPr>
            <p:spPr>
              <a:xfrm>
                <a:off x="2827560" y="3173563"/>
                <a:ext cx="815993" cy="581506"/>
              </a:xfrm>
              <a:prstGeom prst="rect">
                <a:avLst/>
              </a:prstGeom>
              <a:blipFill>
                <a:blip r:embed="rId2"/>
                <a:stretch>
                  <a:fillRect l="-8209" b="-947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3784945" y="3189622"/>
                <a:ext cx="1158138" cy="584071"/>
              </a:xfrm>
              <a:prstGeom prst="rect">
                <a:avLst/>
              </a:prstGeom>
            </p:spPr>
            <p:txBody>
              <a:bodyPr wrap="none">
                <a:spAutoFit/>
              </a:bodyPr>
              <a:lstStyle/>
              <a:p>
                <a14:m>
                  <m:oMath xmlns:m="http://schemas.openxmlformats.org/officeDocument/2006/math">
                    <m:r>
                      <a:rPr lang="en-US" altLang="vi-VN" sz="2000" b="1" i="1" smtClean="0">
                        <a:solidFill>
                          <a:srgbClr val="002060"/>
                        </a:solidFill>
                        <a:latin typeface="Cambria Math" panose="02040503050406030204" pitchFamily="18" charset="0"/>
                      </a:rPr>
                      <m:t>⇒ </m:t>
                    </m:r>
                    <m:r>
                      <a:rPr lang="en-US" altLang="vi-VN" sz="2000" b="1" i="1">
                        <a:solidFill>
                          <a:srgbClr val="002060"/>
                        </a:solidFill>
                        <a:latin typeface="Cambria Math" panose="02040503050406030204" pitchFamily="18" charset="0"/>
                      </a:rPr>
                      <m:t>𝑹</m:t>
                    </m:r>
                  </m:oMath>
                </a14:m>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a:solidFill>
                                  <a:srgbClr val="002060"/>
                                </a:solidFill>
                                <a:latin typeface="Cambria Math" panose="02040503050406030204" pitchFamily="18" charset="0"/>
                              </a:rPr>
                              <m:t>𝑼</m:t>
                            </m:r>
                          </m:e>
                          <m:sup>
                            <m:r>
                              <a:rPr lang="en-US" altLang="vi-VN" sz="2000" b="1" i="1">
                                <a:solidFill>
                                  <a:srgbClr val="002060"/>
                                </a:solidFill>
                                <a:latin typeface="Cambria Math" panose="02040503050406030204" pitchFamily="18" charset="0"/>
                              </a:rPr>
                              <m:t>𝟐</m:t>
                            </m:r>
                          </m:sup>
                        </m:sSup>
                      </m:num>
                      <m:den>
                        <m:r>
                          <m:rPr>
                            <m:nor/>
                          </m:rPr>
                          <a:rPr lang="en-US" altLang="vi-VN" sz="2000" b="1" dirty="0">
                            <a:solidFill>
                              <a:srgbClr val="002060"/>
                            </a:solidFill>
                            <a:latin typeface="VNI-Script" pitchFamily="2" charset="0"/>
                          </a:rPr>
                          <m:t>P</m:t>
                        </m:r>
                      </m:den>
                    </m:f>
                  </m:oMath>
                </a14:m>
                <a:endParaRPr lang="vi-VN" sz="2000" b="1" dirty="0">
                  <a:solidFill>
                    <a:srgbClr val="002060"/>
                  </a:solidFill>
                </a:endParaRPr>
              </a:p>
            </p:txBody>
          </p:sp>
        </mc:Choice>
        <mc:Fallback xmlns="">
          <p:sp>
            <p:nvSpPr>
              <p:cNvPr id="20" name="Rectangle 19"/>
              <p:cNvSpPr>
                <a:spLocks noRot="1" noChangeAspect="1" noMove="1" noResize="1" noEditPoints="1" noAdjustHandles="1" noChangeArrowheads="1" noChangeShapeType="1" noTextEdit="1"/>
              </p:cNvSpPr>
              <p:nvPr/>
            </p:nvSpPr>
            <p:spPr>
              <a:xfrm>
                <a:off x="3784945" y="3189622"/>
                <a:ext cx="1158138" cy="584071"/>
              </a:xfrm>
              <a:prstGeom prst="rect">
                <a:avLst/>
              </a:prstGeom>
              <a:blipFill>
                <a:blip r:embed="rId3"/>
                <a:stretch>
                  <a:fillRect b="-729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Rectangle 20"/>
              <p:cNvSpPr/>
              <p:nvPr/>
            </p:nvSpPr>
            <p:spPr>
              <a:xfrm>
                <a:off x="5027424" y="3172837"/>
                <a:ext cx="830420" cy="582980"/>
              </a:xfrm>
              <a:prstGeom prst="rect">
                <a:avLst/>
              </a:prstGeom>
            </p:spPr>
            <p:txBody>
              <a:bodyPr wrap="none">
                <a:spAutoFit/>
              </a:bodyPr>
              <a:lstStyle/>
              <a:p>
                <a:r>
                  <a:rPr lang="en-US" altLang="vi-VN" sz="2000" b="1" dirty="0" smtClean="0">
                    <a:solidFill>
                      <a:srgbClr val="002060"/>
                    </a:solidFill>
                    <a:latin typeface=".VnTime" panose="020B7200000000000000" pitchFamily="34" charset="0"/>
                  </a:rPr>
                  <a:t>= </a:t>
                </a:r>
                <a14:m>
                  <m:oMath xmlns:m="http://schemas.openxmlformats.org/officeDocument/2006/math">
                    <m:f>
                      <m:fPr>
                        <m:ctrlPr>
                          <a:rPr lang="en-US" altLang="vi-VN" sz="2000" b="1" i="1">
                            <a:solidFill>
                              <a:srgbClr val="002060"/>
                            </a:solidFill>
                            <a:latin typeface="Cambria Math" panose="02040503050406030204" pitchFamily="18" charset="0"/>
                          </a:rPr>
                        </m:ctrlPr>
                      </m:fPr>
                      <m:num>
                        <m:sSup>
                          <m:sSupPr>
                            <m:ctrlPr>
                              <a:rPr lang="en-US" altLang="vi-VN" sz="2000" b="1" i="1">
                                <a:solidFill>
                                  <a:srgbClr val="002060"/>
                                </a:solidFill>
                                <a:latin typeface="Cambria Math" panose="02040503050406030204" pitchFamily="18" charset="0"/>
                              </a:rPr>
                            </m:ctrlPr>
                          </m:sSupPr>
                          <m:e>
                            <m:r>
                              <a:rPr lang="en-US" altLang="vi-VN" sz="2000" b="1" i="1" smtClean="0">
                                <a:solidFill>
                                  <a:srgbClr val="002060"/>
                                </a:solidFill>
                                <a:latin typeface="Cambria Math" panose="02040503050406030204" pitchFamily="18" charset="0"/>
                              </a:rPr>
                              <m:t>𝟐𝟐𝟎</m:t>
                            </m:r>
                          </m:e>
                          <m:sup>
                            <m:r>
                              <a:rPr lang="en-US" altLang="vi-VN" sz="2000" b="1" i="1">
                                <a:solidFill>
                                  <a:srgbClr val="002060"/>
                                </a:solidFill>
                                <a:latin typeface="Cambria Math" panose="02040503050406030204" pitchFamily="18" charset="0"/>
                              </a:rPr>
                              <m:t>𝟐</m:t>
                            </m:r>
                          </m:sup>
                        </m:sSup>
                      </m:num>
                      <m:den>
                        <m:r>
                          <a:rPr lang="en-US" altLang="vi-VN" sz="2000" b="1" i="1" smtClean="0">
                            <a:solidFill>
                              <a:srgbClr val="002060"/>
                            </a:solidFill>
                            <a:latin typeface="Cambria Math" panose="02040503050406030204" pitchFamily="18" charset="0"/>
                          </a:rPr>
                          <m:t>𝟒𝟎𝟎</m:t>
                        </m:r>
                      </m:den>
                    </m:f>
                  </m:oMath>
                </a14:m>
                <a:endParaRPr lang="vi-VN" sz="2000" b="1" dirty="0">
                  <a:solidFill>
                    <a:srgbClr val="002060"/>
                  </a:solidFill>
                </a:endParaRPr>
              </a:p>
            </p:txBody>
          </p:sp>
        </mc:Choice>
        <mc:Fallback xmlns="">
          <p:sp>
            <p:nvSpPr>
              <p:cNvPr id="21" name="Rectangle 20"/>
              <p:cNvSpPr>
                <a:spLocks noRot="1" noChangeAspect="1" noMove="1" noResize="1" noEditPoints="1" noAdjustHandles="1" noChangeArrowheads="1" noChangeShapeType="1" noTextEdit="1"/>
              </p:cNvSpPr>
              <p:nvPr/>
            </p:nvSpPr>
            <p:spPr>
              <a:xfrm>
                <a:off x="5027424" y="3172837"/>
                <a:ext cx="830420" cy="582980"/>
              </a:xfrm>
              <a:prstGeom prst="rect">
                <a:avLst/>
              </a:prstGeom>
              <a:blipFill>
                <a:blip r:embed="rId4"/>
                <a:stretch>
                  <a:fillRect l="-8088" b="-7292"/>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5725766" y="3272305"/>
                <a:ext cx="1298753" cy="400110"/>
              </a:xfrm>
              <a:prstGeom prst="rect">
                <a:avLst/>
              </a:prstGeom>
            </p:spPr>
            <p:txBody>
              <a:bodyPr wrap="none">
                <a:spAutoFit/>
              </a:bodyPr>
              <a:lstStyle/>
              <a:p>
                <a:r>
                  <a:rPr lang="en-US" altLang="vi-VN" sz="2000" b="1" dirty="0" smtClean="0">
                    <a:solidFill>
                      <a:srgbClr val="002060"/>
                    </a:solidFill>
                    <a:latin typeface=".VnTime" panose="020B7200000000000000" pitchFamily="34" charset="0"/>
                  </a:rPr>
                  <a:t>= </a:t>
                </a:r>
                <a14:m>
                  <m:oMath xmlns:m="http://schemas.openxmlformats.org/officeDocument/2006/math">
                    <m:r>
                      <a:rPr lang="en-US" altLang="vi-VN" sz="2000" b="1" i="1" smtClean="0">
                        <a:solidFill>
                          <a:srgbClr val="002060"/>
                        </a:solidFill>
                        <a:latin typeface="Cambria Math" panose="02040503050406030204" pitchFamily="18" charset="0"/>
                      </a:rPr>
                      <m:t>𝟏𝟐𝟏</m:t>
                    </m:r>
                    <m:r>
                      <a:rPr lang="en-US" altLang="vi-VN" sz="2000" b="1" i="1" smtClean="0">
                        <a:solidFill>
                          <a:srgbClr val="002060"/>
                        </a:solidFill>
                        <a:latin typeface="Cambria Math" panose="02040503050406030204" pitchFamily="18" charset="0"/>
                      </a:rPr>
                      <m:t> (Ω)</m:t>
                    </m:r>
                  </m:oMath>
                </a14:m>
                <a:endParaRPr lang="vi-VN" sz="2000" b="1" dirty="0">
                  <a:solidFill>
                    <a:srgbClr val="002060"/>
                  </a:solidFill>
                </a:endParaRPr>
              </a:p>
            </p:txBody>
          </p:sp>
        </mc:Choice>
        <mc:Fallback xmlns="">
          <p:sp>
            <p:nvSpPr>
              <p:cNvPr id="22" name="Rectangle 21"/>
              <p:cNvSpPr>
                <a:spLocks noRot="1" noChangeAspect="1" noMove="1" noResize="1" noEditPoints="1" noAdjustHandles="1" noChangeArrowheads="1" noChangeShapeType="1" noTextEdit="1"/>
              </p:cNvSpPr>
              <p:nvPr/>
            </p:nvSpPr>
            <p:spPr>
              <a:xfrm>
                <a:off x="5725766" y="3272305"/>
                <a:ext cx="1298753" cy="400110"/>
              </a:xfrm>
              <a:prstGeom prst="rect">
                <a:avLst/>
              </a:prstGeom>
              <a:blipFill>
                <a:blip r:embed="rId5"/>
                <a:stretch>
                  <a:fillRect l="-4695" t="-9231" r="-1408" b="-27692"/>
                </a:stretch>
              </a:blipFill>
            </p:spPr>
            <p:txBody>
              <a:bodyPr/>
              <a:lstStyle/>
              <a:p>
                <a:r>
                  <a:rPr lang="vi-VN">
                    <a:noFill/>
                  </a:rPr>
                  <a:t> </a:t>
                </a:r>
              </a:p>
            </p:txBody>
          </p:sp>
        </mc:Fallback>
      </mc:AlternateContent>
      <p:sp>
        <p:nvSpPr>
          <p:cNvPr id="23" name="Rectangle 22"/>
          <p:cNvSpPr/>
          <p:nvPr/>
        </p:nvSpPr>
        <p:spPr>
          <a:xfrm>
            <a:off x="2827560" y="4322153"/>
            <a:ext cx="987771" cy="400110"/>
          </a:xfrm>
          <a:prstGeom prst="rect">
            <a:avLst/>
          </a:prstGeom>
        </p:spPr>
        <p:txBody>
          <a:bodyPr wrap="none">
            <a:spAutoFit/>
          </a:bodyPr>
          <a:lstStyle/>
          <a:p>
            <a:r>
              <a:rPr lang="en-US" altLang="vi-VN" sz="2000" b="1" dirty="0">
                <a:solidFill>
                  <a:srgbClr val="002060"/>
                </a:solidFill>
                <a:latin typeface="VNI-Script" pitchFamily="2" charset="0"/>
              </a:rPr>
              <a:t>P</a:t>
            </a:r>
            <a:r>
              <a:rPr lang="en-US" sz="2000" b="1" dirty="0">
                <a:solidFill>
                  <a:srgbClr val="002060"/>
                </a:solidFill>
                <a:latin typeface="Arial" panose="020B0604020202020204" pitchFamily="34" charset="0"/>
                <a:ea typeface="Times New Roman" panose="02020603050405020304" pitchFamily="18" charset="0"/>
              </a:rPr>
              <a:t> = UI </a:t>
            </a:r>
            <a:endParaRPr lang="vi-VN" sz="2000" b="1" dirty="0">
              <a:solidFill>
                <a:srgbClr val="002060"/>
              </a:solidFill>
            </a:endParaRPr>
          </a:p>
        </p:txBody>
      </p:sp>
      <p:sp>
        <p:nvSpPr>
          <p:cNvPr id="24" name="Rectangle 23"/>
          <p:cNvSpPr/>
          <p:nvPr/>
        </p:nvSpPr>
        <p:spPr>
          <a:xfrm>
            <a:off x="3656003" y="4317761"/>
            <a:ext cx="1487908" cy="400110"/>
          </a:xfrm>
          <a:prstGeom prst="rect">
            <a:avLst/>
          </a:prstGeom>
        </p:spPr>
        <p:txBody>
          <a:bodyPr wrap="none">
            <a:spAutoFit/>
          </a:bodyPr>
          <a:lstStyle/>
          <a:p>
            <a:r>
              <a:rPr lang="en-US" sz="2000" b="1"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US" sz="2000" b="1" dirty="0">
                <a:solidFill>
                  <a:srgbClr val="002060"/>
                </a:solidFill>
                <a:latin typeface="Arial" panose="020B0604020202020204" pitchFamily="34" charset="0"/>
                <a:ea typeface="Times New Roman" panose="02020603050405020304" pitchFamily="18" charset="0"/>
              </a:rPr>
              <a:t> I = </a:t>
            </a:r>
            <a:r>
              <a:rPr lang="en-US" altLang="vi-VN" sz="2000" b="1" dirty="0">
                <a:solidFill>
                  <a:srgbClr val="002060"/>
                </a:solidFill>
                <a:latin typeface="VNI-Script" pitchFamily="2" charset="0"/>
              </a:rPr>
              <a:t>P</a:t>
            </a:r>
            <a:r>
              <a:rPr lang="en-US" sz="2000" b="1" dirty="0">
                <a:solidFill>
                  <a:srgbClr val="002060"/>
                </a:solidFill>
                <a:latin typeface="Arial" panose="020B0604020202020204" pitchFamily="34" charset="0"/>
                <a:ea typeface="Times New Roman" panose="02020603050405020304" pitchFamily="18" charset="0"/>
              </a:rPr>
              <a:t> / U </a:t>
            </a:r>
            <a:endParaRPr lang="vi-VN" sz="2000" b="1" dirty="0">
              <a:solidFill>
                <a:srgbClr val="002060"/>
              </a:solidFill>
            </a:endParaRPr>
          </a:p>
        </p:txBody>
      </p:sp>
      <p:sp>
        <p:nvSpPr>
          <p:cNvPr id="25" name="Rectangle 24"/>
          <p:cNvSpPr/>
          <p:nvPr/>
        </p:nvSpPr>
        <p:spPr>
          <a:xfrm>
            <a:off x="4881126" y="4264907"/>
            <a:ext cx="1542410" cy="400110"/>
          </a:xfrm>
          <a:prstGeom prst="rect">
            <a:avLst/>
          </a:prstGeom>
        </p:spPr>
        <p:txBody>
          <a:bodyPr wrap="none">
            <a:spAutoFit/>
          </a:bodyPr>
          <a:lstStyle/>
          <a:p>
            <a:r>
              <a:rPr lang="en-US" sz="2000" b="1" dirty="0">
                <a:solidFill>
                  <a:srgbClr val="002060"/>
                </a:solidFill>
                <a:latin typeface="Arial" panose="020B0604020202020204" pitchFamily="34" charset="0"/>
                <a:ea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rPr>
              <a:t>400 </a:t>
            </a:r>
            <a:r>
              <a:rPr lang="en-US" sz="2000" b="1" dirty="0">
                <a:solidFill>
                  <a:srgbClr val="002060"/>
                </a:solidFill>
                <a:latin typeface="Arial" panose="020B0604020202020204" pitchFamily="34" charset="0"/>
                <a:ea typeface="Times New Roman" panose="02020603050405020304" pitchFamily="18" charset="0"/>
              </a:rPr>
              <a:t>/ 220 </a:t>
            </a:r>
            <a:endParaRPr lang="vi-VN" sz="2000" b="1" dirty="0">
              <a:solidFill>
                <a:srgbClr val="002060"/>
              </a:solidFill>
            </a:endParaRPr>
          </a:p>
        </p:txBody>
      </p:sp>
      <p:sp>
        <p:nvSpPr>
          <p:cNvPr id="26" name="Rectangle 25"/>
          <p:cNvSpPr/>
          <p:nvPr/>
        </p:nvSpPr>
        <p:spPr>
          <a:xfrm>
            <a:off x="6027595" y="4313461"/>
            <a:ext cx="1390765" cy="323165"/>
          </a:xfrm>
          <a:prstGeom prst="rect">
            <a:avLst/>
          </a:prstGeom>
        </p:spPr>
        <p:txBody>
          <a:bodyPr wrap="none">
            <a:spAutoFit/>
          </a:bodyPr>
          <a:lstStyle/>
          <a:p>
            <a:pPr marL="30480" marR="30480" algn="just">
              <a:lnSpc>
                <a:spcPts val="1800"/>
              </a:lnSpc>
              <a:spcAft>
                <a:spcPts val="1200"/>
              </a:spcAft>
            </a:pPr>
            <a:r>
              <a:rPr lang="en-US" sz="2000" b="1" dirty="0">
                <a:solidFill>
                  <a:srgbClr val="002060"/>
                </a:solidFill>
                <a:latin typeface="Arial" panose="020B0604020202020204" pitchFamily="34" charset="0"/>
                <a:ea typeface="Times New Roman" panose="02020603050405020304" pitchFamily="18" charset="0"/>
              </a:rPr>
              <a:t>= </a:t>
            </a:r>
            <a:r>
              <a:rPr lang="en-US" sz="2000" b="1" dirty="0" smtClean="0">
                <a:solidFill>
                  <a:srgbClr val="002060"/>
                </a:solidFill>
                <a:latin typeface="Arial" panose="020B0604020202020204" pitchFamily="34" charset="0"/>
                <a:ea typeface="Times New Roman" panose="02020603050405020304" pitchFamily="18" charset="0"/>
              </a:rPr>
              <a:t>1,82 (A)</a:t>
            </a:r>
            <a:endParaRPr lang="en-US" sz="2000" b="1" dirty="0">
              <a:solidFill>
                <a:srgbClr val="002060"/>
              </a:solidFill>
              <a:latin typeface="Times New Roman" panose="02020603050405020304" pitchFamily="18" charset="0"/>
              <a:ea typeface="Times New Roman" panose="02020603050405020304" pitchFamily="18" charset="0"/>
            </a:endParaRPr>
          </a:p>
        </p:txBody>
      </p:sp>
      <p:sp>
        <p:nvSpPr>
          <p:cNvPr id="13" name="Rectangle 12"/>
          <p:cNvSpPr/>
          <p:nvPr/>
        </p:nvSpPr>
        <p:spPr>
          <a:xfrm>
            <a:off x="2499360" y="4821293"/>
            <a:ext cx="4469493" cy="400110"/>
          </a:xfrm>
          <a:prstGeom prst="rect">
            <a:avLst/>
          </a:prstGeom>
        </p:spPr>
        <p:txBody>
          <a:bodyPr wrap="none">
            <a:spAutoFit/>
          </a:bodyPr>
          <a:lstStyle/>
          <a:p>
            <a:pPr lvl="0" algn="just" eaLnBrk="0" fontAlgn="base" hangingPunct="0">
              <a:spcBef>
                <a:spcPct val="0"/>
              </a:spcBef>
              <a:spcAft>
                <a:spcPct val="0"/>
              </a:spcAft>
            </a:pP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b) Điện năng tiêu thụ trong 30 ng</a:t>
            </a:r>
            <a:r>
              <a:rPr lang="en-US" altLang="en-US" sz="2000" b="1" dirty="0">
                <a:solidFill>
                  <a:srgbClr val="002060"/>
                </a:solidFill>
                <a:latin typeface="Calibri" panose="020F0502020204030204" pitchFamily="34" charset="0"/>
                <a:ea typeface="Times New Roman" panose="02020603050405020304" pitchFamily="18" charset="0"/>
                <a:cs typeface="Arial" panose="020B0604020202020204" pitchFamily="34" charset="0"/>
              </a:rPr>
              <a:t>à</a:t>
            </a:r>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y</a:t>
            </a:r>
            <a:endParaRPr lang="en-US" altLang="en-US" sz="2000" b="1" dirty="0">
              <a:solidFill>
                <a:srgbClr val="002060"/>
              </a:solidFill>
            </a:endParaRPr>
          </a:p>
        </p:txBody>
      </p:sp>
      <p:sp>
        <p:nvSpPr>
          <p:cNvPr id="14" name="Rectangle 13"/>
          <p:cNvSpPr/>
          <p:nvPr/>
        </p:nvSpPr>
        <p:spPr>
          <a:xfrm>
            <a:off x="2818887" y="5359277"/>
            <a:ext cx="1063240"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A = </a:t>
            </a:r>
            <a:r>
              <a:rPr lang="en-US" altLang="vi-VN" sz="2000" b="1" dirty="0">
                <a:solidFill>
                  <a:srgbClr val="002060"/>
                </a:solidFill>
                <a:latin typeface="VNI-Script" pitchFamily="2" charset="0"/>
              </a:rPr>
              <a:t>P</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.t </a:t>
            </a:r>
            <a:endParaRPr lang="vi-VN" sz="2000" b="1" dirty="0">
              <a:solidFill>
                <a:srgbClr val="002060"/>
              </a:solidFill>
            </a:endParaRPr>
          </a:p>
        </p:txBody>
      </p:sp>
      <p:sp>
        <p:nvSpPr>
          <p:cNvPr id="15" name="Rectangle 14"/>
          <p:cNvSpPr/>
          <p:nvPr/>
        </p:nvSpPr>
        <p:spPr>
          <a:xfrm>
            <a:off x="3678464" y="5347583"/>
            <a:ext cx="1116011"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0,4.60</a:t>
            </a:r>
            <a:endParaRPr lang="vi-VN" sz="2000" b="1" dirty="0">
              <a:solidFill>
                <a:srgbClr val="002060"/>
              </a:solidFill>
            </a:endParaRPr>
          </a:p>
        </p:txBody>
      </p:sp>
      <p:sp>
        <p:nvSpPr>
          <p:cNvPr id="16" name="Rectangle 15"/>
          <p:cNvSpPr/>
          <p:nvPr/>
        </p:nvSpPr>
        <p:spPr>
          <a:xfrm>
            <a:off x="4758451" y="5358453"/>
            <a:ext cx="1528239" cy="400110"/>
          </a:xfrm>
          <a:prstGeom prst="rect">
            <a:avLst/>
          </a:prstGeom>
        </p:spPr>
        <p:txBody>
          <a:bodyPr wrap="none">
            <a:spAutoFit/>
          </a:bodyPr>
          <a:lstStyle/>
          <a:p>
            <a:r>
              <a:rPr lang="en-US" altLang="en-US" sz="2000" b="1"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n-US" altLang="en-US" sz="2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24(kW.h) </a:t>
            </a:r>
            <a:endParaRPr lang="vi-VN" sz="2000" b="1" dirty="0">
              <a:solidFill>
                <a:srgbClr val="002060"/>
              </a:solidFill>
            </a:endParaRPr>
          </a:p>
        </p:txBody>
      </p:sp>
    </p:spTree>
    <p:extLst>
      <p:ext uri="{BB962C8B-B14F-4D97-AF65-F5344CB8AC3E}">
        <p14:creationId xmlns:p14="http://schemas.microsoft.com/office/powerpoint/2010/main" val="13050859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arn(inVertic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Vertic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arn(inVertical)">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arn(inVertic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barn(inVertical)">
                                      <p:cBhvr>
                                        <p:cTn id="77" dur="500"/>
                                        <p:tgtEl>
                                          <p:spTgt spid="5"/>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barn(inVertical)">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arn(inVertic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barn(inVertical)">
                                      <p:cBhvr>
                                        <p:cTn id="92" dur="5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barn(inVertical)">
                                      <p:cBhvr>
                                        <p:cTn id="97" dur="5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barn(inVertical)">
                                      <p:cBhvr>
                                        <p:cTn id="102" dur="500"/>
                                        <p:tgtEl>
                                          <p:spTgt spid="26"/>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4"/>
                                        </p:tgtEl>
                                        <p:attrNameLst>
                                          <p:attrName>style.visibility</p:attrName>
                                        </p:attrNameLst>
                                      </p:cBhvr>
                                      <p:to>
                                        <p:strVal val="visible"/>
                                      </p:to>
                                    </p:set>
                                    <p:animEffect transition="in" filter="barn(inVertical)">
                                      <p:cBhvr>
                                        <p:cTn id="107" dur="500"/>
                                        <p:tgtEl>
                                          <p:spTgt spid="14"/>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5"/>
                                        </p:tgtEl>
                                        <p:attrNameLst>
                                          <p:attrName>style.visibility</p:attrName>
                                        </p:attrNameLst>
                                      </p:cBhvr>
                                      <p:to>
                                        <p:strVal val="visible"/>
                                      </p:to>
                                    </p:set>
                                    <p:animEffect transition="in" filter="barn(inVertical)">
                                      <p:cBhvr>
                                        <p:cTn id="112" dur="500"/>
                                        <p:tgtEl>
                                          <p:spTgt spid="15"/>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16"/>
                                        </p:tgtEl>
                                        <p:attrNameLst>
                                          <p:attrName>style.visibility</p:attrName>
                                        </p:attrNameLst>
                                      </p:cBhvr>
                                      <p:to>
                                        <p:strVal val="visible"/>
                                      </p:to>
                                    </p:set>
                                    <p:animEffect transition="in" filter="barn(inVertical)">
                                      <p:cBhvr>
                                        <p:cTn id="1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11" grpId="0"/>
      <p:bldP spid="12" grpId="0"/>
      <p:bldP spid="19" grpId="0"/>
      <p:bldP spid="20" grpId="0"/>
      <p:bldP spid="21" grpId="0"/>
      <p:bldP spid="22" grpId="0"/>
      <p:bldP spid="23" grpId="0"/>
      <p:bldP spid="24" grpId="0"/>
      <p:bldP spid="25" grpId="0"/>
      <p:bldP spid="26" grpId="0"/>
      <p:bldP spid="13"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0" y="496591"/>
            <a:ext cx="12192000" cy="1938992"/>
          </a:xfrm>
          <a:prstGeom prst="rect">
            <a:avLst/>
          </a:prstGeom>
          <a:solidFill>
            <a:schemeClr val="accent2">
              <a:lumMod val="20000"/>
              <a:lumOff val="80000"/>
            </a:schemeClr>
          </a:solidFill>
          <a:ln>
            <a:no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000" b="1" dirty="0" err="1">
                <a:solidFill>
                  <a:srgbClr val="00B050"/>
                </a:solidFill>
              </a:rPr>
              <a:t>Bài</a:t>
            </a:r>
            <a:r>
              <a:rPr lang="en-US" sz="2000" b="1" dirty="0">
                <a:solidFill>
                  <a:srgbClr val="00B050"/>
                </a:solidFill>
              </a:rPr>
              <a:t> </a:t>
            </a:r>
            <a:r>
              <a:rPr lang="en-US" sz="2000" b="1" dirty="0" smtClean="0">
                <a:solidFill>
                  <a:srgbClr val="00B050"/>
                </a:solidFill>
              </a:rPr>
              <a:t>13.12</a:t>
            </a:r>
            <a:r>
              <a:rPr lang="en-US" sz="2000" b="1" dirty="0">
                <a:solidFill>
                  <a:srgbClr val="00B050"/>
                </a:solidFill>
              </a:rPr>
              <a:t>: </a:t>
            </a:r>
            <a:r>
              <a:rPr lang="en-US" sz="2000" b="1" dirty="0"/>
              <a:t>Một gia đình sử dụng đèn chiều sáng với tổng công suất là 150W, trung bình mỗi ngày trong 10 giờ; sử dụng tủ lạnh có công suất 100W, trung bình mỗi ngày trong 12 giờ và sử dụng các thiết bị khác có công suất tổng cộng là 500W, trung bình mỗi ngày trong 5 giờ.</a:t>
            </a:r>
          </a:p>
          <a:p>
            <a:r>
              <a:rPr lang="en-US" sz="2000" b="1" dirty="0"/>
              <a:t>a) Tính điện năng mà gia đình này sử dụng trong 30 ngày</a:t>
            </a:r>
          </a:p>
          <a:p>
            <a:r>
              <a:rPr lang="en-US" sz="2000" b="1" dirty="0"/>
              <a:t>b) Tính tiền điện mà gia đình này phải trả trong 1 tháng(30 ngày), cho rằng giá tiền điện là 1000đ/kW.h</a:t>
            </a:r>
          </a:p>
        </p:txBody>
      </p:sp>
      <p:sp>
        <p:nvSpPr>
          <p:cNvPr id="113717" name="Text Box 53"/>
          <p:cNvSpPr txBox="1">
            <a:spLocks noChangeArrowheads="1"/>
          </p:cNvSpPr>
          <p:nvPr/>
        </p:nvSpPr>
        <p:spPr bwMode="auto">
          <a:xfrm>
            <a:off x="86714" y="2329765"/>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a:solidFill>
                  <a:srgbClr val="0000CC"/>
                </a:solidFill>
                <a:latin typeface="Times New Roman" panose="02020603050405020304" pitchFamily="18" charset="0"/>
              </a:rPr>
              <a:t>Tóm tắt:</a:t>
            </a:r>
          </a:p>
        </p:txBody>
      </p:sp>
      <p:cxnSp>
        <p:nvCxnSpPr>
          <p:cNvPr id="4" name="Straight Connector 3"/>
          <p:cNvCxnSpPr/>
          <p:nvPr/>
        </p:nvCxnSpPr>
        <p:spPr>
          <a:xfrm>
            <a:off x="2792187" y="2483178"/>
            <a:ext cx="4064" cy="5187407"/>
          </a:xfrm>
          <a:prstGeom prst="line">
            <a:avLst/>
          </a:prstGeom>
          <a:ln w="38100"/>
        </p:spPr>
        <p:style>
          <a:lnRef idx="1">
            <a:schemeClr val="dk1"/>
          </a:lnRef>
          <a:fillRef idx="0">
            <a:schemeClr val="dk1"/>
          </a:fillRef>
          <a:effectRef idx="0">
            <a:schemeClr val="dk1"/>
          </a:effectRef>
          <a:fontRef idx="minor">
            <a:schemeClr val="tx1"/>
          </a:fontRef>
        </p:style>
      </p:cxnSp>
      <p:sp>
        <p:nvSpPr>
          <p:cNvPr id="43" name="Text Box 53"/>
          <p:cNvSpPr txBox="1">
            <a:spLocks noChangeArrowheads="1"/>
          </p:cNvSpPr>
          <p:nvPr/>
        </p:nvSpPr>
        <p:spPr bwMode="auto">
          <a:xfrm>
            <a:off x="2860512" y="2377360"/>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Rectangle 1"/>
          <p:cNvSpPr/>
          <p:nvPr/>
        </p:nvSpPr>
        <p:spPr>
          <a:xfrm>
            <a:off x="120874" y="2839025"/>
            <a:ext cx="2671313" cy="4170372"/>
          </a:xfrm>
          <a:prstGeom prst="rect">
            <a:avLst/>
          </a:prstGeom>
        </p:spPr>
        <p:txBody>
          <a:bodyPr wrap="square">
            <a:spAutoFit/>
          </a:bodyPr>
          <a:lstStyle/>
          <a:p>
            <a:pPr marL="30480" marR="30480" algn="just">
              <a:lnSpc>
                <a:spcPts val="1800"/>
              </a:lnSpc>
              <a:spcAft>
                <a:spcPts val="1200"/>
              </a:spcAft>
            </a:pPr>
            <a:r>
              <a:rPr lang="en-US" altLang="vi-VN" b="1" dirty="0" smtClean="0">
                <a:solidFill>
                  <a:srgbClr val="7030A0"/>
                </a:solidFill>
                <a:latin typeface="VNI-Script" pitchFamily="2" charset="0"/>
              </a:rPr>
              <a:t>P</a:t>
            </a:r>
            <a:r>
              <a:rPr lang="en-US" altLang="vi-VN" b="1" dirty="0" smtClean="0">
                <a:solidFill>
                  <a:srgbClr val="002060"/>
                </a:solidFill>
                <a:latin typeface="VNI-Script" pitchFamily="2" charset="0"/>
              </a:rPr>
              <a:t> </a:t>
            </a:r>
            <a:r>
              <a:rPr lang="en-US" sz="1100" b="1" baseline="-25000" dirty="0" smtClean="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150W=0,15kW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t</a:t>
            </a:r>
            <a:r>
              <a:rPr lang="en-US" sz="1100" b="1" baseline="-25000" dirty="0" smtClean="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10h</a:t>
            </a:r>
          </a:p>
          <a:p>
            <a:pPr marL="30480" marR="30480" algn="just">
              <a:lnSpc>
                <a:spcPts val="1800"/>
              </a:lnSpc>
              <a:spcAft>
                <a:spcPts val="1200"/>
              </a:spcAft>
            </a:pPr>
            <a:r>
              <a:rPr lang="en-US" altLang="vi-VN" b="1" dirty="0">
                <a:solidFill>
                  <a:srgbClr val="7030A0"/>
                </a:solidFill>
                <a:latin typeface="VNI-Script" pitchFamily="2" charset="0"/>
              </a:rPr>
              <a:t>P </a:t>
            </a:r>
            <a:r>
              <a:rPr lang="en-US" sz="1100" b="1" baseline="-25000" dirty="0" smtClean="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100W=0,1kW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 </a:t>
            </a:r>
            <a:r>
              <a:rPr lang="en-US" b="1" dirty="0">
                <a:solidFill>
                  <a:srgbClr val="7030A0"/>
                </a:solidFill>
                <a:latin typeface="Arial" panose="020B0604020202020204" pitchFamily="34" charset="0"/>
                <a:ea typeface="Times New Roman" panose="02020603050405020304" pitchFamily="18" charset="0"/>
              </a:rPr>
              <a:t>t</a:t>
            </a:r>
            <a:r>
              <a:rPr lang="en-US" sz="1100"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12h</a:t>
            </a:r>
            <a:endParaRPr lang="en-US" b="1" dirty="0">
              <a:solidFill>
                <a:srgbClr val="7030A0"/>
              </a:solidFill>
              <a:latin typeface="Times New Roman" panose="02020603050405020304" pitchFamily="18" charset="0"/>
              <a:ea typeface="Times New Roman" panose="02020603050405020304" pitchFamily="18" charset="0"/>
            </a:endParaRPr>
          </a:p>
          <a:p>
            <a:pPr marL="30480" marR="30480" algn="just">
              <a:lnSpc>
                <a:spcPts val="1800"/>
              </a:lnSpc>
              <a:spcAft>
                <a:spcPts val="1200"/>
              </a:spcAft>
            </a:pPr>
            <a:r>
              <a:rPr lang="en-US" altLang="vi-VN" b="1" dirty="0">
                <a:solidFill>
                  <a:srgbClr val="7030A0"/>
                </a:solidFill>
                <a:latin typeface="VNI-Script" pitchFamily="2" charset="0"/>
              </a:rPr>
              <a:t>P </a:t>
            </a:r>
            <a:r>
              <a:rPr lang="en-US" sz="1100" b="1" baseline="-25000" dirty="0" smtClean="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500W=0,5kW</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 </a:t>
            </a:r>
            <a:r>
              <a:rPr lang="en-US" b="1" dirty="0">
                <a:solidFill>
                  <a:srgbClr val="7030A0"/>
                </a:solidFill>
                <a:latin typeface="Arial" panose="020B0604020202020204" pitchFamily="34" charset="0"/>
                <a:ea typeface="Times New Roman" panose="02020603050405020304" pitchFamily="18" charset="0"/>
              </a:rPr>
              <a:t>t</a:t>
            </a:r>
            <a:r>
              <a:rPr lang="en-US" sz="1100"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b="1" dirty="0" smtClean="0">
                <a:solidFill>
                  <a:srgbClr val="7030A0"/>
                </a:solidFill>
                <a:latin typeface="Arial" panose="020B0604020202020204" pitchFamily="34" charset="0"/>
                <a:ea typeface="Times New Roman" panose="02020603050405020304" pitchFamily="18" charset="0"/>
              </a:rPr>
              <a:t>5h </a:t>
            </a: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30 ngày </a:t>
            </a:r>
          </a:p>
          <a:p>
            <a:pPr marL="30480" marR="30480" algn="just">
              <a:lnSpc>
                <a:spcPts val="1800"/>
              </a:lnSpc>
              <a:spcAft>
                <a:spcPts val="1200"/>
              </a:spcAft>
            </a:pPr>
            <a:r>
              <a:rPr lang="en-US" b="1" dirty="0" smtClean="0">
                <a:solidFill>
                  <a:srgbClr val="FF0000"/>
                </a:solidFill>
                <a:latin typeface="Arial" panose="020B0604020202020204" pitchFamily="34" charset="0"/>
                <a:ea typeface="Times New Roman" panose="02020603050405020304" pitchFamily="18" charset="0"/>
              </a:rPr>
              <a:t>a/ A </a:t>
            </a:r>
            <a:r>
              <a:rPr lang="en-US" b="1" dirty="0">
                <a:solidFill>
                  <a:srgbClr val="FF0000"/>
                </a:solidFill>
                <a:latin typeface="Arial" panose="020B0604020202020204" pitchFamily="34" charset="0"/>
                <a:ea typeface="Times New Roman" panose="02020603050405020304" pitchFamily="18" charset="0"/>
              </a:rPr>
              <a:t>= ?</a:t>
            </a:r>
            <a:endParaRPr lang="en-US" b="1" dirty="0">
              <a:solidFill>
                <a:srgbClr val="FF0000"/>
              </a:solidFill>
              <a:latin typeface="Times New Roman" panose="02020603050405020304" pitchFamily="18" charset="0"/>
              <a:ea typeface="Times New Roman" panose="02020603050405020304" pitchFamily="18" charset="0"/>
            </a:endParaRPr>
          </a:p>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b) </a:t>
            </a:r>
            <a:r>
              <a:rPr lang="en-US" b="1" dirty="0" smtClean="0">
                <a:solidFill>
                  <a:srgbClr val="FF0000"/>
                </a:solidFill>
                <a:latin typeface="Arial" panose="020B0604020202020204" pitchFamily="34" charset="0"/>
                <a:ea typeface="Times New Roman" panose="02020603050405020304" pitchFamily="18" charset="0"/>
              </a:rPr>
              <a:t>b/ T </a:t>
            </a:r>
            <a:r>
              <a:rPr lang="en-US" b="1" dirty="0">
                <a:solidFill>
                  <a:srgbClr val="FF0000"/>
                </a:solidFill>
                <a:latin typeface="Arial" panose="020B0604020202020204" pitchFamily="34" charset="0"/>
                <a:ea typeface="Times New Roman" panose="02020603050405020304" pitchFamily="18" charset="0"/>
              </a:rPr>
              <a:t>= </a:t>
            </a:r>
            <a:r>
              <a:rPr lang="en-US" b="1" dirty="0" smtClean="0">
                <a:solidFill>
                  <a:srgbClr val="FF0000"/>
                </a:solidFill>
                <a:latin typeface="Arial" panose="020B0604020202020204" pitchFamily="34" charset="0"/>
                <a:ea typeface="Times New Roman" panose="02020603050405020304" pitchFamily="18" charset="0"/>
              </a:rPr>
              <a:t>?</a:t>
            </a:r>
            <a:r>
              <a:rPr lang="en-US" b="1" dirty="0">
                <a:solidFill>
                  <a:srgbClr val="7030A0"/>
                </a:solidFill>
                <a:latin typeface="Arial" panose="020B0604020202020204" pitchFamily="34" charset="0"/>
                <a:ea typeface="Times New Roman" panose="02020603050405020304" pitchFamily="18" charset="0"/>
              </a:rPr>
              <a:t> </a:t>
            </a:r>
            <a:endParaRPr lang="en-US" b="1" dirty="0" smtClean="0">
              <a:solidFill>
                <a:srgbClr val="7030A0"/>
              </a:solidFill>
              <a:latin typeface="Arial" panose="020B0604020202020204" pitchFamily="34" charset="0"/>
              <a:ea typeface="Times New Roman" panose="02020603050405020304" pitchFamily="18" charset="0"/>
            </a:endParaRPr>
          </a:p>
          <a:p>
            <a:pPr marL="30480" marR="30480" algn="just">
              <a:lnSpc>
                <a:spcPts val="1800"/>
              </a:lnSpc>
              <a:spcAft>
                <a:spcPts val="1200"/>
              </a:spcAft>
            </a:pPr>
            <a:r>
              <a:rPr lang="en-US" b="1" dirty="0" smtClean="0">
                <a:solidFill>
                  <a:srgbClr val="7030A0"/>
                </a:solidFill>
                <a:latin typeface="Arial" panose="020B0604020202020204" pitchFamily="34" charset="0"/>
                <a:ea typeface="Times New Roman" panose="02020603050405020304" pitchFamily="18" charset="0"/>
              </a:rPr>
              <a:t>1000đ/kW.h</a:t>
            </a:r>
            <a:endParaRPr lang="en-US" b="1" dirty="0">
              <a:solidFill>
                <a:srgbClr val="7030A0"/>
              </a:solidFill>
              <a:latin typeface="Arial" panose="020B0604020202020204" pitchFamily="34" charset="0"/>
              <a:ea typeface="Times New Roman" panose="02020603050405020304" pitchFamily="18" charset="0"/>
            </a:endParaRPr>
          </a:p>
          <a:p>
            <a:pPr marL="30480" marR="30480" algn="just">
              <a:lnSpc>
                <a:spcPts val="1800"/>
              </a:lnSpc>
              <a:spcAft>
                <a:spcPts val="1200"/>
              </a:spcAft>
            </a:pPr>
            <a:endParaRPr lang="en-US" b="1" dirty="0">
              <a:solidFill>
                <a:srgbClr val="FF000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350958" y="5462566"/>
            <a:ext cx="4484688" cy="323165"/>
          </a:xfrm>
          <a:prstGeom prst="rect">
            <a:avLst/>
          </a:prstGeom>
        </p:spPr>
        <p:txBody>
          <a:bodyPr wrap="square">
            <a:spAutoFit/>
          </a:bodyPr>
          <a:lstStyle/>
          <a:p>
            <a:pPr marL="30480" marR="30480" algn="just">
              <a:lnSpc>
                <a:spcPts val="1800"/>
              </a:lnSpc>
              <a:spcAft>
                <a:spcPts val="1200"/>
              </a:spcAft>
            </a:pPr>
            <a:r>
              <a:rPr lang="en-US" sz="2000" b="1" dirty="0">
                <a:solidFill>
                  <a:srgbClr val="7030A0"/>
                </a:solidFill>
                <a:latin typeface="Arial" panose="020B0604020202020204" pitchFamily="34" charset="0"/>
                <a:ea typeface="Times New Roman" panose="02020603050405020304" pitchFamily="18" charset="0"/>
              </a:rPr>
              <a:t> </a:t>
            </a:r>
            <a:r>
              <a:rPr lang="en-US" sz="2000" b="1" dirty="0" smtClean="0">
                <a:solidFill>
                  <a:srgbClr val="7030A0"/>
                </a:solidFill>
                <a:latin typeface="Arial" panose="020B0604020202020204" pitchFamily="34" charset="0"/>
                <a:ea typeface="Times New Roman" panose="02020603050405020304" pitchFamily="18" charset="0"/>
              </a:rPr>
              <a:t>T </a:t>
            </a:r>
            <a:r>
              <a:rPr lang="en-US" sz="2000" b="1" dirty="0">
                <a:solidFill>
                  <a:srgbClr val="7030A0"/>
                </a:solidFill>
                <a:latin typeface="Arial" panose="020B0604020202020204" pitchFamily="34" charset="0"/>
                <a:ea typeface="Times New Roman" panose="02020603050405020304" pitchFamily="18" charset="0"/>
              </a:rPr>
              <a:t>= 156.1000 = 156 000 đồng</a:t>
            </a:r>
            <a:r>
              <a:rPr lang="en-US" sz="2000" b="1" dirty="0" smtClean="0">
                <a:solidFill>
                  <a:srgbClr val="7030A0"/>
                </a:solidFill>
                <a:latin typeface="Arial" panose="020B0604020202020204" pitchFamily="34" charset="0"/>
                <a:ea typeface="Times New Roman" panose="02020603050405020304" pitchFamily="18" charset="0"/>
              </a:rPr>
              <a:t>.</a:t>
            </a:r>
            <a:endParaRPr lang="en-US" sz="2000" b="1" dirty="0">
              <a:solidFill>
                <a:srgbClr val="7030A0"/>
              </a:solidFill>
              <a:latin typeface="Times New Roman" panose="02020603050405020304" pitchFamily="18" charset="0"/>
              <a:ea typeface="Times New Roman" panose="02020603050405020304" pitchFamily="18" charset="0"/>
            </a:endParaRPr>
          </a:p>
        </p:txBody>
      </p:sp>
      <p:sp>
        <p:nvSpPr>
          <p:cNvPr id="5" name="Rectangle 4"/>
          <p:cNvSpPr/>
          <p:nvPr/>
        </p:nvSpPr>
        <p:spPr>
          <a:xfrm>
            <a:off x="3036192" y="2918353"/>
            <a:ext cx="5542543"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a) Điện năng mà gia đình sử dụng trong 30 ngày</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320662" y="3288641"/>
            <a:ext cx="217239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Đèn chiếu sáng: </a:t>
            </a:r>
            <a:endParaRPr lang="vi-VN" dirty="0"/>
          </a:p>
        </p:txBody>
      </p:sp>
      <p:sp>
        <p:nvSpPr>
          <p:cNvPr id="7" name="Rectangle 6"/>
          <p:cNvSpPr/>
          <p:nvPr/>
        </p:nvSpPr>
        <p:spPr>
          <a:xfrm>
            <a:off x="5410288" y="3265558"/>
            <a:ext cx="124264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.t</a:t>
            </a:r>
            <a:r>
              <a:rPr lang="en-US" b="1" baseline="-25000" dirty="0">
                <a:solidFill>
                  <a:srgbClr val="7030A0"/>
                </a:solidFill>
                <a:latin typeface="Arial" panose="020B0604020202020204" pitchFamily="34" charset="0"/>
                <a:ea typeface="Times New Roman" panose="02020603050405020304" pitchFamily="18" charset="0"/>
              </a:rPr>
              <a:t>1</a:t>
            </a:r>
            <a:endParaRPr lang="vi-VN" dirty="0"/>
          </a:p>
        </p:txBody>
      </p:sp>
      <p:sp>
        <p:nvSpPr>
          <p:cNvPr id="8" name="Rectangle 7"/>
          <p:cNvSpPr/>
          <p:nvPr/>
        </p:nvSpPr>
        <p:spPr>
          <a:xfrm>
            <a:off x="6652936" y="3265558"/>
            <a:ext cx="1691489"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0,15.(10.30) </a:t>
            </a:r>
            <a:endParaRPr lang="vi-VN" dirty="0"/>
          </a:p>
        </p:txBody>
      </p:sp>
      <p:sp>
        <p:nvSpPr>
          <p:cNvPr id="11" name="Rectangle 10"/>
          <p:cNvSpPr/>
          <p:nvPr/>
        </p:nvSpPr>
        <p:spPr>
          <a:xfrm>
            <a:off x="8068329" y="3311725"/>
            <a:ext cx="152227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 45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12" name="Rectangle 11"/>
          <p:cNvSpPr/>
          <p:nvPr/>
        </p:nvSpPr>
        <p:spPr>
          <a:xfrm>
            <a:off x="3197449" y="3654845"/>
            <a:ext cx="1287532"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Tủ lạnh: </a:t>
            </a:r>
            <a:endParaRPr lang="vi-VN" dirty="0"/>
          </a:p>
        </p:txBody>
      </p:sp>
      <p:sp>
        <p:nvSpPr>
          <p:cNvPr id="13" name="Rectangle 12"/>
          <p:cNvSpPr/>
          <p:nvPr/>
        </p:nvSpPr>
        <p:spPr>
          <a:xfrm>
            <a:off x="5287075" y="3652567"/>
            <a:ext cx="1569660"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.t</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t>
            </a:r>
            <a:endParaRPr lang="vi-VN" dirty="0"/>
          </a:p>
        </p:txBody>
      </p:sp>
      <p:sp>
        <p:nvSpPr>
          <p:cNvPr id="14" name="Rectangle 13"/>
          <p:cNvSpPr/>
          <p:nvPr/>
        </p:nvSpPr>
        <p:spPr>
          <a:xfrm>
            <a:off x="6650402" y="3644076"/>
            <a:ext cx="1364476"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0,1.(12.30) </a:t>
            </a:r>
            <a:endParaRPr lang="vi-VN" dirty="0"/>
          </a:p>
        </p:txBody>
      </p:sp>
      <p:sp>
        <p:nvSpPr>
          <p:cNvPr id="15" name="Rectangle 14"/>
          <p:cNvSpPr/>
          <p:nvPr/>
        </p:nvSpPr>
        <p:spPr>
          <a:xfrm>
            <a:off x="8041727" y="3624050"/>
            <a:ext cx="1460721"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 36 </a:t>
            </a:r>
            <a:r>
              <a:rPr lang="en-US" b="1" dirty="0" smtClean="0">
                <a:solidFill>
                  <a:srgbClr val="7030A0"/>
                </a:solidFill>
                <a:latin typeface="Arial" panose="020B0604020202020204" pitchFamily="34" charset="0"/>
                <a:ea typeface="Times New Roman" panose="02020603050405020304" pitchFamily="18" charset="0"/>
              </a:rPr>
              <a:t>(kW.h)</a:t>
            </a:r>
            <a:endParaRPr lang="vi-VN" dirty="0"/>
          </a:p>
        </p:txBody>
      </p:sp>
      <p:sp>
        <p:nvSpPr>
          <p:cNvPr id="16" name="Rectangle 15"/>
          <p:cNvSpPr/>
          <p:nvPr/>
        </p:nvSpPr>
        <p:spPr>
          <a:xfrm>
            <a:off x="3155665" y="4085524"/>
            <a:ext cx="1877437"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Thiết bị khác: </a:t>
            </a:r>
            <a:endParaRPr lang="vi-VN" dirty="0"/>
          </a:p>
        </p:txBody>
      </p:sp>
      <p:sp>
        <p:nvSpPr>
          <p:cNvPr id="17" name="Rectangle 16"/>
          <p:cNvSpPr/>
          <p:nvPr/>
        </p:nvSpPr>
        <p:spPr>
          <a:xfrm>
            <a:off x="5229581" y="4055327"/>
            <a:ext cx="137088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A</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 </a:t>
            </a:r>
            <a:r>
              <a:rPr lang="en-US" altLang="vi-VN" b="1" dirty="0">
                <a:solidFill>
                  <a:srgbClr val="7030A0"/>
                </a:solidFill>
                <a:latin typeface="VNI-Script" pitchFamily="2" charset="0"/>
              </a:rPr>
              <a:t>P </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.t</a:t>
            </a:r>
            <a:r>
              <a:rPr lang="en-US" b="1" baseline="-25000" dirty="0">
                <a:solidFill>
                  <a:srgbClr val="7030A0"/>
                </a:solidFill>
                <a:latin typeface="Arial" panose="020B0604020202020204" pitchFamily="34" charset="0"/>
                <a:ea typeface="Times New Roman" panose="02020603050405020304" pitchFamily="18" charset="0"/>
              </a:rPr>
              <a:t>3</a:t>
            </a:r>
            <a:r>
              <a:rPr lang="en-US" b="1" dirty="0">
                <a:solidFill>
                  <a:srgbClr val="7030A0"/>
                </a:solidFill>
                <a:latin typeface="Arial" panose="020B0604020202020204" pitchFamily="34" charset="0"/>
                <a:ea typeface="Times New Roman" panose="02020603050405020304" pitchFamily="18" charset="0"/>
              </a:rPr>
              <a:t> </a:t>
            </a:r>
            <a:endParaRPr lang="vi-VN" dirty="0"/>
          </a:p>
        </p:txBody>
      </p:sp>
      <p:sp>
        <p:nvSpPr>
          <p:cNvPr id="18" name="Rectangle 17"/>
          <p:cNvSpPr/>
          <p:nvPr/>
        </p:nvSpPr>
        <p:spPr>
          <a:xfrm>
            <a:off x="6465088" y="4055327"/>
            <a:ext cx="1435008"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0,5.(5.30) </a:t>
            </a:r>
            <a:endParaRPr lang="vi-VN" dirty="0"/>
          </a:p>
        </p:txBody>
      </p:sp>
      <p:sp>
        <p:nvSpPr>
          <p:cNvPr id="19" name="Rectangle 18"/>
          <p:cNvSpPr/>
          <p:nvPr/>
        </p:nvSpPr>
        <p:spPr>
          <a:xfrm>
            <a:off x="8044292" y="4108607"/>
            <a:ext cx="145815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75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20" name="Rectangle 19"/>
          <p:cNvSpPr/>
          <p:nvPr/>
        </p:nvSpPr>
        <p:spPr>
          <a:xfrm>
            <a:off x="3175278" y="4484922"/>
            <a:ext cx="2111797" cy="369332"/>
          </a:xfrm>
          <a:prstGeom prst="rect">
            <a:avLst/>
          </a:prstGeom>
        </p:spPr>
        <p:txBody>
          <a:bodyPr wrap="none">
            <a:spAutoFit/>
          </a:bodyPr>
          <a:lstStyle/>
          <a:p>
            <a:r>
              <a:rPr lang="en-US" b="1" dirty="0">
                <a:solidFill>
                  <a:srgbClr val="7030A0"/>
                </a:solidFill>
                <a:latin typeface="Cambria Math" panose="02040503050406030204" pitchFamily="18" charset="0"/>
                <a:ea typeface="Times New Roman" panose="02020603050405020304" pitchFamily="18" charset="0"/>
                <a:cs typeface="Cambria Math" panose="02040503050406030204" pitchFamily="18" charset="0"/>
              </a:rPr>
              <a:t>⇒</a:t>
            </a:r>
            <a:r>
              <a:rPr lang="en-US" b="1" dirty="0">
                <a:solidFill>
                  <a:srgbClr val="7030A0"/>
                </a:solidFill>
                <a:latin typeface="Arial" panose="020B0604020202020204" pitchFamily="34" charset="0"/>
                <a:ea typeface="Times New Roman" panose="02020603050405020304" pitchFamily="18" charset="0"/>
              </a:rPr>
              <a:t> A = A</a:t>
            </a:r>
            <a:r>
              <a:rPr lang="en-US" b="1" baseline="-25000" dirty="0">
                <a:solidFill>
                  <a:srgbClr val="7030A0"/>
                </a:solidFill>
                <a:latin typeface="Arial" panose="020B0604020202020204" pitchFamily="34" charset="0"/>
                <a:ea typeface="Times New Roman" panose="02020603050405020304" pitchFamily="18" charset="0"/>
              </a:rPr>
              <a:t>1</a:t>
            </a:r>
            <a:r>
              <a:rPr lang="en-US" b="1" dirty="0">
                <a:solidFill>
                  <a:srgbClr val="7030A0"/>
                </a:solidFill>
                <a:latin typeface="Arial" panose="020B0604020202020204" pitchFamily="34" charset="0"/>
                <a:ea typeface="Times New Roman" panose="02020603050405020304" pitchFamily="18" charset="0"/>
              </a:rPr>
              <a:t> + A</a:t>
            </a:r>
            <a:r>
              <a:rPr lang="en-US" b="1" baseline="-25000" dirty="0">
                <a:solidFill>
                  <a:srgbClr val="7030A0"/>
                </a:solidFill>
                <a:latin typeface="Arial" panose="020B0604020202020204" pitchFamily="34" charset="0"/>
                <a:ea typeface="Times New Roman" panose="02020603050405020304" pitchFamily="18" charset="0"/>
              </a:rPr>
              <a:t>2</a:t>
            </a:r>
            <a:r>
              <a:rPr lang="en-US" b="1" dirty="0">
                <a:solidFill>
                  <a:srgbClr val="7030A0"/>
                </a:solidFill>
                <a:latin typeface="Arial" panose="020B0604020202020204" pitchFamily="34" charset="0"/>
                <a:ea typeface="Times New Roman" panose="02020603050405020304" pitchFamily="18" charset="0"/>
              </a:rPr>
              <a:t> + A</a:t>
            </a:r>
            <a:r>
              <a:rPr lang="en-US" b="1" baseline="-25000" dirty="0">
                <a:solidFill>
                  <a:srgbClr val="7030A0"/>
                </a:solidFill>
                <a:latin typeface="Arial" panose="020B0604020202020204" pitchFamily="34" charset="0"/>
                <a:ea typeface="Times New Roman" panose="02020603050405020304" pitchFamily="18" charset="0"/>
              </a:rPr>
              <a:t>3</a:t>
            </a:r>
            <a:endParaRPr lang="vi-VN" dirty="0"/>
          </a:p>
        </p:txBody>
      </p:sp>
      <p:sp>
        <p:nvSpPr>
          <p:cNvPr id="21" name="Rectangle 20"/>
          <p:cNvSpPr/>
          <p:nvPr/>
        </p:nvSpPr>
        <p:spPr>
          <a:xfrm>
            <a:off x="5224607" y="4528538"/>
            <a:ext cx="1742785" cy="369332"/>
          </a:xfrm>
          <a:prstGeom prst="rect">
            <a:avLst/>
          </a:prstGeom>
        </p:spPr>
        <p:txBody>
          <a:bodyPr wrap="none">
            <a:spAutoFit/>
          </a:bodyPr>
          <a:lstStyle/>
          <a:p>
            <a:r>
              <a:rPr lang="en-US" b="1" dirty="0">
                <a:solidFill>
                  <a:srgbClr val="7030A0"/>
                </a:solidFill>
                <a:latin typeface="Arial" panose="020B0604020202020204" pitchFamily="34" charset="0"/>
                <a:ea typeface="Times New Roman" panose="02020603050405020304" pitchFamily="18" charset="0"/>
              </a:rPr>
              <a:t>= 45 + 36 + 75 </a:t>
            </a:r>
            <a:endParaRPr lang="vi-VN" dirty="0"/>
          </a:p>
        </p:txBody>
      </p:sp>
      <p:sp>
        <p:nvSpPr>
          <p:cNvPr id="22" name="Rectangle 21"/>
          <p:cNvSpPr/>
          <p:nvPr/>
        </p:nvSpPr>
        <p:spPr>
          <a:xfrm>
            <a:off x="6810205" y="4535966"/>
            <a:ext cx="1586396"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 156 (kW.h)</a:t>
            </a:r>
            <a:endParaRPr lang="en-US" b="1" dirty="0">
              <a:solidFill>
                <a:srgbClr val="7030A0"/>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2873055" y="4948595"/>
            <a:ext cx="4320093" cy="323165"/>
          </a:xfrm>
          <a:prstGeom prst="rect">
            <a:avLst/>
          </a:prstGeom>
        </p:spPr>
        <p:txBody>
          <a:bodyPr wrap="none">
            <a:spAutoFit/>
          </a:bodyPr>
          <a:lstStyle/>
          <a:p>
            <a:pPr marL="30480" marR="30480" algn="just">
              <a:lnSpc>
                <a:spcPts val="1800"/>
              </a:lnSpc>
              <a:spcAft>
                <a:spcPts val="1200"/>
              </a:spcAft>
            </a:pPr>
            <a:r>
              <a:rPr lang="en-US" b="1" dirty="0">
                <a:solidFill>
                  <a:srgbClr val="7030A0"/>
                </a:solidFill>
                <a:latin typeface="Arial" panose="020B0604020202020204" pitchFamily="34" charset="0"/>
                <a:ea typeface="Times New Roman" panose="02020603050405020304" pitchFamily="18" charset="0"/>
              </a:rPr>
              <a:t>b) Tiền điện mà gia đình này phải trả:</a:t>
            </a:r>
            <a:endParaRPr lang="en-US" b="1" dirty="0">
              <a:solidFill>
                <a:srgbClr val="7030A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53651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arn(inVertical)">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barn(inVertical)">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barn(inVertical)">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barn(inVertical)">
                                      <p:cBhvr>
                                        <p:cTn id="57" dur="500"/>
                                        <p:tgtEl>
                                          <p:spTgt spid="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arn(inVertical)">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barn(inVertical)">
                                      <p:cBhvr>
                                        <p:cTn id="67" dur="500"/>
                                        <p:tgtEl>
                                          <p:spTgt spid="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barn(inVertical)">
                                      <p:cBhvr>
                                        <p:cTn id="72" dur="500"/>
                                        <p:tgtEl>
                                          <p:spTgt spid="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arn(inVertical)">
                                      <p:cBhvr>
                                        <p:cTn id="77" dur="500"/>
                                        <p:tgtEl>
                                          <p:spTgt spid="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1"/>
                                        </p:tgtEl>
                                        <p:attrNameLst>
                                          <p:attrName>style.visibility</p:attrName>
                                        </p:attrNameLst>
                                      </p:cBhvr>
                                      <p:to>
                                        <p:strVal val="visible"/>
                                      </p:to>
                                    </p:set>
                                    <p:animEffect transition="in" filter="barn(inVertical)">
                                      <p:cBhvr>
                                        <p:cTn id="82" dur="500"/>
                                        <p:tgtEl>
                                          <p:spTgt spid="11"/>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barn(inVertical)">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barn(inVertical)">
                                      <p:cBhvr>
                                        <p:cTn id="92" dur="500"/>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barn(inVertical)">
                                      <p:cBhvr>
                                        <p:cTn id="97" dur="500"/>
                                        <p:tgtEl>
                                          <p:spTgt spid="14"/>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barn(inVertical)">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barn(inVertical)">
                                      <p:cBhvr>
                                        <p:cTn id="107" dur="500"/>
                                        <p:tgtEl>
                                          <p:spTgt spid="16"/>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7"/>
                                        </p:tgtEl>
                                        <p:attrNameLst>
                                          <p:attrName>style.visibility</p:attrName>
                                        </p:attrNameLst>
                                      </p:cBhvr>
                                      <p:to>
                                        <p:strVal val="visible"/>
                                      </p:to>
                                    </p:set>
                                    <p:animEffect transition="in" filter="barn(inVertical)">
                                      <p:cBhvr>
                                        <p:cTn id="112" dur="500"/>
                                        <p:tgtEl>
                                          <p:spTgt spid="17"/>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18"/>
                                        </p:tgtEl>
                                        <p:attrNameLst>
                                          <p:attrName>style.visibility</p:attrName>
                                        </p:attrNameLst>
                                      </p:cBhvr>
                                      <p:to>
                                        <p:strVal val="visible"/>
                                      </p:to>
                                    </p:set>
                                    <p:animEffect transition="in" filter="barn(inVertical)">
                                      <p:cBhvr>
                                        <p:cTn id="117" dur="500"/>
                                        <p:tgtEl>
                                          <p:spTgt spid="18"/>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19"/>
                                        </p:tgtEl>
                                        <p:attrNameLst>
                                          <p:attrName>style.visibility</p:attrName>
                                        </p:attrNameLst>
                                      </p:cBhvr>
                                      <p:to>
                                        <p:strVal val="visible"/>
                                      </p:to>
                                    </p:set>
                                    <p:animEffect transition="in" filter="barn(inVertical)">
                                      <p:cBhvr>
                                        <p:cTn id="122" dur="500"/>
                                        <p:tgtEl>
                                          <p:spTgt spid="19"/>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20"/>
                                        </p:tgtEl>
                                        <p:attrNameLst>
                                          <p:attrName>style.visibility</p:attrName>
                                        </p:attrNameLst>
                                      </p:cBhvr>
                                      <p:to>
                                        <p:strVal val="visible"/>
                                      </p:to>
                                    </p:set>
                                    <p:animEffect transition="in" filter="barn(inVertical)">
                                      <p:cBhvr>
                                        <p:cTn id="127" dur="500"/>
                                        <p:tgtEl>
                                          <p:spTgt spid="20"/>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21"/>
                                        </p:tgtEl>
                                        <p:attrNameLst>
                                          <p:attrName>style.visibility</p:attrName>
                                        </p:attrNameLst>
                                      </p:cBhvr>
                                      <p:to>
                                        <p:strVal val="visible"/>
                                      </p:to>
                                    </p:set>
                                    <p:animEffect transition="in" filter="barn(inVertical)">
                                      <p:cBhvr>
                                        <p:cTn id="132" dur="500"/>
                                        <p:tgtEl>
                                          <p:spTgt spid="21"/>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grpId="0" nodeType="clickEffect">
                                  <p:stCondLst>
                                    <p:cond delay="0"/>
                                  </p:stCondLst>
                                  <p:childTnLst>
                                    <p:set>
                                      <p:cBhvr>
                                        <p:cTn id="136" dur="1" fill="hold">
                                          <p:stCondLst>
                                            <p:cond delay="0"/>
                                          </p:stCondLst>
                                        </p:cTn>
                                        <p:tgtEl>
                                          <p:spTgt spid="22"/>
                                        </p:tgtEl>
                                        <p:attrNameLst>
                                          <p:attrName>style.visibility</p:attrName>
                                        </p:attrNameLst>
                                      </p:cBhvr>
                                      <p:to>
                                        <p:strVal val="visible"/>
                                      </p:to>
                                    </p:set>
                                    <p:animEffect transition="in" filter="barn(inVertical)">
                                      <p:cBhvr>
                                        <p:cTn id="137" dur="500"/>
                                        <p:tgtEl>
                                          <p:spTgt spid="22"/>
                                        </p:tgtEl>
                                      </p:cBhvr>
                                    </p:animEffec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3"/>
                                        </p:tgtEl>
                                        <p:attrNameLst>
                                          <p:attrName>style.visibility</p:attrName>
                                        </p:attrNameLst>
                                      </p:cBhvr>
                                      <p:to>
                                        <p:strVal val="visible"/>
                                      </p:to>
                                    </p:set>
                                    <p:animEffect transition="in" filter="barn(inVertical)">
                                      <p:cBhvr>
                                        <p:cTn id="1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02768401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835</Words>
  <Application>Microsoft Office PowerPoint</Application>
  <PresentationFormat>Widescreen</PresentationFormat>
  <Paragraphs>260</Paragraphs>
  <Slides>11</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.VnCommercial ScriptH</vt:lpstr>
      <vt:lpstr>.VnTime</vt:lpstr>
      <vt:lpstr>Arial</vt:lpstr>
      <vt:lpstr>Calibri</vt:lpstr>
      <vt:lpstr>Calibri Light</vt:lpstr>
      <vt:lpstr>Cambria Math</vt:lpstr>
      <vt:lpstr>Open Sans</vt:lpstr>
      <vt:lpstr>Times New Roman</vt:lpstr>
      <vt:lpstr>VNI-Script</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15</cp:revision>
  <dcterms:created xsi:type="dcterms:W3CDTF">2021-10-22T09:20:19Z</dcterms:created>
  <dcterms:modified xsi:type="dcterms:W3CDTF">2021-10-26T04:37:31Z</dcterms:modified>
</cp:coreProperties>
</file>