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62" r:id="rId3"/>
    <p:sldId id="263" r:id="rId4"/>
    <p:sldId id="264" r:id="rId5"/>
    <p:sldId id="265" r:id="rId6"/>
    <p:sldId id="266" r:id="rId7"/>
    <p:sldId id="267" r:id="rId8"/>
    <p:sldId id="268" r:id="rId9"/>
    <p:sldId id="269" r:id="rId10"/>
    <p:sldId id="270" r:id="rId11"/>
    <p:sldId id="271" r:id="rId12"/>
    <p:sldId id="272" r:id="rId13"/>
    <p:sldId id="273" r:id="rId14"/>
    <p:sldId id="274"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029" autoAdjust="0"/>
    <p:restoredTop sz="94660"/>
  </p:normalViewPr>
  <p:slideViewPr>
    <p:cSldViewPr snapToGrid="0">
      <p:cViewPr varScale="1">
        <p:scale>
          <a:sx n="69" d="100"/>
          <a:sy n="69" d="100"/>
        </p:scale>
        <p:origin x="48" y="4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vi-VN"/>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vi-VN"/>
          </a:p>
        </p:txBody>
      </p:sp>
      <p:sp>
        <p:nvSpPr>
          <p:cNvPr id="4" name="Date Placeholder 3"/>
          <p:cNvSpPr>
            <a:spLocks noGrp="1"/>
          </p:cNvSpPr>
          <p:nvPr>
            <p:ph type="dt" sz="half" idx="10"/>
          </p:nvPr>
        </p:nvSpPr>
        <p:spPr/>
        <p:txBody>
          <a:bodyPr/>
          <a:lstStyle/>
          <a:p>
            <a:fld id="{A09D7501-EF45-443D-8E59-E5110E77E941}" type="datetimeFigureOut">
              <a:rPr lang="vi-VN" smtClean="0"/>
              <a:t>30/11/2021</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BC50C9A8-A914-46ED-9F50-0E5DEDFA3D20}" type="slidenum">
              <a:rPr lang="vi-VN" smtClean="0"/>
              <a:t>‹#›</a:t>
            </a:fld>
            <a:endParaRPr lang="vi-VN"/>
          </a:p>
        </p:txBody>
      </p:sp>
    </p:spTree>
    <p:extLst>
      <p:ext uri="{BB962C8B-B14F-4D97-AF65-F5344CB8AC3E}">
        <p14:creationId xmlns:p14="http://schemas.microsoft.com/office/powerpoint/2010/main" val="68648732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vi-VN"/>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Date Placeholder 3"/>
          <p:cNvSpPr>
            <a:spLocks noGrp="1"/>
          </p:cNvSpPr>
          <p:nvPr>
            <p:ph type="dt" sz="half" idx="10"/>
          </p:nvPr>
        </p:nvSpPr>
        <p:spPr/>
        <p:txBody>
          <a:bodyPr/>
          <a:lstStyle/>
          <a:p>
            <a:fld id="{A09D7501-EF45-443D-8E59-E5110E77E941}" type="datetimeFigureOut">
              <a:rPr lang="vi-VN" smtClean="0"/>
              <a:t>30/11/2021</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BC50C9A8-A914-46ED-9F50-0E5DEDFA3D20}" type="slidenum">
              <a:rPr lang="vi-VN" smtClean="0"/>
              <a:t>‹#›</a:t>
            </a:fld>
            <a:endParaRPr lang="vi-VN"/>
          </a:p>
        </p:txBody>
      </p:sp>
    </p:spTree>
    <p:extLst>
      <p:ext uri="{BB962C8B-B14F-4D97-AF65-F5344CB8AC3E}">
        <p14:creationId xmlns:p14="http://schemas.microsoft.com/office/powerpoint/2010/main" val="158250406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vi-VN"/>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Date Placeholder 3"/>
          <p:cNvSpPr>
            <a:spLocks noGrp="1"/>
          </p:cNvSpPr>
          <p:nvPr>
            <p:ph type="dt" sz="half" idx="10"/>
          </p:nvPr>
        </p:nvSpPr>
        <p:spPr/>
        <p:txBody>
          <a:bodyPr/>
          <a:lstStyle/>
          <a:p>
            <a:fld id="{A09D7501-EF45-443D-8E59-E5110E77E941}" type="datetimeFigureOut">
              <a:rPr lang="vi-VN" smtClean="0"/>
              <a:t>30/11/2021</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BC50C9A8-A914-46ED-9F50-0E5DEDFA3D20}" type="slidenum">
              <a:rPr lang="vi-VN" smtClean="0"/>
              <a:t>‹#›</a:t>
            </a:fld>
            <a:endParaRPr lang="vi-VN"/>
          </a:p>
        </p:txBody>
      </p:sp>
    </p:spTree>
    <p:extLst>
      <p:ext uri="{BB962C8B-B14F-4D97-AF65-F5344CB8AC3E}">
        <p14:creationId xmlns:p14="http://schemas.microsoft.com/office/powerpoint/2010/main" val="49684438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fourObj">
  <p:cSld name="Title and 4 Content">
    <p:spTree>
      <p:nvGrpSpPr>
        <p:cNvPr id="1" name=""/>
        <p:cNvGrpSpPr/>
        <p:nvPr/>
      </p:nvGrpSpPr>
      <p:grpSpPr>
        <a:xfrm>
          <a:off x="0" y="0"/>
          <a:ext cx="0" cy="0"/>
          <a:chOff x="0" y="0"/>
          <a:chExt cx="0" cy="0"/>
        </a:xfrm>
      </p:grpSpPr>
      <p:sp>
        <p:nvSpPr>
          <p:cNvPr id="2" name="Title 1"/>
          <p:cNvSpPr>
            <a:spLocks noGrp="1"/>
          </p:cNvSpPr>
          <p:nvPr>
            <p:ph type="title" sz="quarter"/>
          </p:nvPr>
        </p:nvSpPr>
        <p:spPr>
          <a:xfrm>
            <a:off x="609600" y="274638"/>
            <a:ext cx="10972800" cy="1143000"/>
          </a:xfrm>
        </p:spPr>
        <p:txBody>
          <a:bodyPr/>
          <a:lstStyle/>
          <a:p>
            <a:r>
              <a:rPr lang="en-US"/>
              <a:t>Click to edit Master title style</a:t>
            </a:r>
            <a:endParaRPr lang="vi-VN"/>
          </a:p>
        </p:txBody>
      </p:sp>
      <p:sp>
        <p:nvSpPr>
          <p:cNvPr id="3" name="Content Placeholder 2"/>
          <p:cNvSpPr>
            <a:spLocks noGrp="1"/>
          </p:cNvSpPr>
          <p:nvPr>
            <p:ph sz="quarter" idx="1"/>
          </p:nvPr>
        </p:nvSpPr>
        <p:spPr>
          <a:xfrm>
            <a:off x="609600" y="1600200"/>
            <a:ext cx="5384800" cy="21859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Content Placeholder 3"/>
          <p:cNvSpPr>
            <a:spLocks noGrp="1"/>
          </p:cNvSpPr>
          <p:nvPr>
            <p:ph sz="quarter" idx="2"/>
          </p:nvPr>
        </p:nvSpPr>
        <p:spPr>
          <a:xfrm>
            <a:off x="6197600" y="1600200"/>
            <a:ext cx="5384800" cy="21859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5" name="Content Placeholder 4"/>
          <p:cNvSpPr>
            <a:spLocks noGrp="1"/>
          </p:cNvSpPr>
          <p:nvPr>
            <p:ph sz="quarter" idx="3"/>
          </p:nvPr>
        </p:nvSpPr>
        <p:spPr>
          <a:xfrm>
            <a:off x="609600" y="3938589"/>
            <a:ext cx="5384800" cy="2187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6" name="Content Placeholder 5"/>
          <p:cNvSpPr>
            <a:spLocks noGrp="1"/>
          </p:cNvSpPr>
          <p:nvPr>
            <p:ph sz="quarter" idx="4"/>
          </p:nvPr>
        </p:nvSpPr>
        <p:spPr>
          <a:xfrm>
            <a:off x="6197600" y="3938589"/>
            <a:ext cx="5384800" cy="2187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fld id="{63179B8E-7DBA-4F78-8AFC-4026B20C287C}" type="slidenum">
              <a:rPr lang="en-US" altLang="vi-VN"/>
              <a:pPr/>
              <a:t>‹#›</a:t>
            </a:fld>
            <a:endParaRPr lang="en-US" altLang="vi-VN"/>
          </a:p>
        </p:txBody>
      </p:sp>
    </p:spTree>
    <p:extLst>
      <p:ext uri="{BB962C8B-B14F-4D97-AF65-F5344CB8AC3E}">
        <p14:creationId xmlns:p14="http://schemas.microsoft.com/office/powerpoint/2010/main" val="6497215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vi-VN"/>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Date Placeholder 3"/>
          <p:cNvSpPr>
            <a:spLocks noGrp="1"/>
          </p:cNvSpPr>
          <p:nvPr>
            <p:ph type="dt" sz="half" idx="10"/>
          </p:nvPr>
        </p:nvSpPr>
        <p:spPr/>
        <p:txBody>
          <a:bodyPr/>
          <a:lstStyle/>
          <a:p>
            <a:fld id="{A09D7501-EF45-443D-8E59-E5110E77E941}" type="datetimeFigureOut">
              <a:rPr lang="vi-VN" smtClean="0"/>
              <a:t>30/11/2021</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BC50C9A8-A914-46ED-9F50-0E5DEDFA3D20}" type="slidenum">
              <a:rPr lang="vi-VN" smtClean="0"/>
              <a:t>‹#›</a:t>
            </a:fld>
            <a:endParaRPr lang="vi-VN"/>
          </a:p>
        </p:txBody>
      </p:sp>
    </p:spTree>
    <p:extLst>
      <p:ext uri="{BB962C8B-B14F-4D97-AF65-F5344CB8AC3E}">
        <p14:creationId xmlns:p14="http://schemas.microsoft.com/office/powerpoint/2010/main" val="237254131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vi-VN"/>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A09D7501-EF45-443D-8E59-E5110E77E941}" type="datetimeFigureOut">
              <a:rPr lang="vi-VN" smtClean="0"/>
              <a:t>30/11/2021</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BC50C9A8-A914-46ED-9F50-0E5DEDFA3D20}" type="slidenum">
              <a:rPr lang="vi-VN" smtClean="0"/>
              <a:t>‹#›</a:t>
            </a:fld>
            <a:endParaRPr lang="vi-VN"/>
          </a:p>
        </p:txBody>
      </p:sp>
    </p:spTree>
    <p:extLst>
      <p:ext uri="{BB962C8B-B14F-4D97-AF65-F5344CB8AC3E}">
        <p14:creationId xmlns:p14="http://schemas.microsoft.com/office/powerpoint/2010/main" val="317341818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vi-VN"/>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5" name="Date Placeholder 4"/>
          <p:cNvSpPr>
            <a:spLocks noGrp="1"/>
          </p:cNvSpPr>
          <p:nvPr>
            <p:ph type="dt" sz="half" idx="10"/>
          </p:nvPr>
        </p:nvSpPr>
        <p:spPr/>
        <p:txBody>
          <a:bodyPr/>
          <a:lstStyle/>
          <a:p>
            <a:fld id="{A09D7501-EF45-443D-8E59-E5110E77E941}" type="datetimeFigureOut">
              <a:rPr lang="vi-VN" smtClean="0"/>
              <a:t>30/11/2021</a:t>
            </a:fld>
            <a:endParaRPr lang="vi-VN"/>
          </a:p>
        </p:txBody>
      </p:sp>
      <p:sp>
        <p:nvSpPr>
          <p:cNvPr id="6" name="Footer Placeholder 5"/>
          <p:cNvSpPr>
            <a:spLocks noGrp="1"/>
          </p:cNvSpPr>
          <p:nvPr>
            <p:ph type="ftr" sz="quarter" idx="11"/>
          </p:nvPr>
        </p:nvSpPr>
        <p:spPr/>
        <p:txBody>
          <a:bodyPr/>
          <a:lstStyle/>
          <a:p>
            <a:endParaRPr lang="vi-VN"/>
          </a:p>
        </p:txBody>
      </p:sp>
      <p:sp>
        <p:nvSpPr>
          <p:cNvPr id="7" name="Slide Number Placeholder 6"/>
          <p:cNvSpPr>
            <a:spLocks noGrp="1"/>
          </p:cNvSpPr>
          <p:nvPr>
            <p:ph type="sldNum" sz="quarter" idx="12"/>
          </p:nvPr>
        </p:nvSpPr>
        <p:spPr/>
        <p:txBody>
          <a:bodyPr/>
          <a:lstStyle/>
          <a:p>
            <a:fld id="{BC50C9A8-A914-46ED-9F50-0E5DEDFA3D20}" type="slidenum">
              <a:rPr lang="vi-VN" smtClean="0"/>
              <a:t>‹#›</a:t>
            </a:fld>
            <a:endParaRPr lang="vi-VN"/>
          </a:p>
        </p:txBody>
      </p:sp>
    </p:spTree>
    <p:extLst>
      <p:ext uri="{BB962C8B-B14F-4D97-AF65-F5344CB8AC3E}">
        <p14:creationId xmlns:p14="http://schemas.microsoft.com/office/powerpoint/2010/main" val="28395138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vi-VN"/>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7" name="Date Placeholder 6"/>
          <p:cNvSpPr>
            <a:spLocks noGrp="1"/>
          </p:cNvSpPr>
          <p:nvPr>
            <p:ph type="dt" sz="half" idx="10"/>
          </p:nvPr>
        </p:nvSpPr>
        <p:spPr/>
        <p:txBody>
          <a:bodyPr/>
          <a:lstStyle/>
          <a:p>
            <a:fld id="{A09D7501-EF45-443D-8E59-E5110E77E941}" type="datetimeFigureOut">
              <a:rPr lang="vi-VN" smtClean="0"/>
              <a:t>30/11/2021</a:t>
            </a:fld>
            <a:endParaRPr lang="vi-VN"/>
          </a:p>
        </p:txBody>
      </p:sp>
      <p:sp>
        <p:nvSpPr>
          <p:cNvPr id="8" name="Footer Placeholder 7"/>
          <p:cNvSpPr>
            <a:spLocks noGrp="1"/>
          </p:cNvSpPr>
          <p:nvPr>
            <p:ph type="ftr" sz="quarter" idx="11"/>
          </p:nvPr>
        </p:nvSpPr>
        <p:spPr/>
        <p:txBody>
          <a:bodyPr/>
          <a:lstStyle/>
          <a:p>
            <a:endParaRPr lang="vi-VN"/>
          </a:p>
        </p:txBody>
      </p:sp>
      <p:sp>
        <p:nvSpPr>
          <p:cNvPr id="9" name="Slide Number Placeholder 8"/>
          <p:cNvSpPr>
            <a:spLocks noGrp="1"/>
          </p:cNvSpPr>
          <p:nvPr>
            <p:ph type="sldNum" sz="quarter" idx="12"/>
          </p:nvPr>
        </p:nvSpPr>
        <p:spPr/>
        <p:txBody>
          <a:bodyPr/>
          <a:lstStyle/>
          <a:p>
            <a:fld id="{BC50C9A8-A914-46ED-9F50-0E5DEDFA3D20}" type="slidenum">
              <a:rPr lang="vi-VN" smtClean="0"/>
              <a:t>‹#›</a:t>
            </a:fld>
            <a:endParaRPr lang="vi-VN"/>
          </a:p>
        </p:txBody>
      </p:sp>
    </p:spTree>
    <p:extLst>
      <p:ext uri="{BB962C8B-B14F-4D97-AF65-F5344CB8AC3E}">
        <p14:creationId xmlns:p14="http://schemas.microsoft.com/office/powerpoint/2010/main" val="38611993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vi-VN"/>
          </a:p>
        </p:txBody>
      </p:sp>
      <p:sp>
        <p:nvSpPr>
          <p:cNvPr id="3" name="Date Placeholder 2"/>
          <p:cNvSpPr>
            <a:spLocks noGrp="1"/>
          </p:cNvSpPr>
          <p:nvPr>
            <p:ph type="dt" sz="half" idx="10"/>
          </p:nvPr>
        </p:nvSpPr>
        <p:spPr/>
        <p:txBody>
          <a:bodyPr/>
          <a:lstStyle/>
          <a:p>
            <a:fld id="{A09D7501-EF45-443D-8E59-E5110E77E941}" type="datetimeFigureOut">
              <a:rPr lang="vi-VN" smtClean="0"/>
              <a:t>30/11/2021</a:t>
            </a:fld>
            <a:endParaRPr lang="vi-VN"/>
          </a:p>
        </p:txBody>
      </p:sp>
      <p:sp>
        <p:nvSpPr>
          <p:cNvPr id="4" name="Footer Placeholder 3"/>
          <p:cNvSpPr>
            <a:spLocks noGrp="1"/>
          </p:cNvSpPr>
          <p:nvPr>
            <p:ph type="ftr" sz="quarter" idx="11"/>
          </p:nvPr>
        </p:nvSpPr>
        <p:spPr/>
        <p:txBody>
          <a:bodyPr/>
          <a:lstStyle/>
          <a:p>
            <a:endParaRPr lang="vi-VN"/>
          </a:p>
        </p:txBody>
      </p:sp>
      <p:sp>
        <p:nvSpPr>
          <p:cNvPr id="5" name="Slide Number Placeholder 4"/>
          <p:cNvSpPr>
            <a:spLocks noGrp="1"/>
          </p:cNvSpPr>
          <p:nvPr>
            <p:ph type="sldNum" sz="quarter" idx="12"/>
          </p:nvPr>
        </p:nvSpPr>
        <p:spPr/>
        <p:txBody>
          <a:bodyPr/>
          <a:lstStyle/>
          <a:p>
            <a:fld id="{BC50C9A8-A914-46ED-9F50-0E5DEDFA3D20}" type="slidenum">
              <a:rPr lang="vi-VN" smtClean="0"/>
              <a:t>‹#›</a:t>
            </a:fld>
            <a:endParaRPr lang="vi-VN"/>
          </a:p>
        </p:txBody>
      </p:sp>
    </p:spTree>
    <p:extLst>
      <p:ext uri="{BB962C8B-B14F-4D97-AF65-F5344CB8AC3E}">
        <p14:creationId xmlns:p14="http://schemas.microsoft.com/office/powerpoint/2010/main" val="24209566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09D7501-EF45-443D-8E59-E5110E77E941}" type="datetimeFigureOut">
              <a:rPr lang="vi-VN" smtClean="0"/>
              <a:t>30/11/2021</a:t>
            </a:fld>
            <a:endParaRPr lang="vi-VN"/>
          </a:p>
        </p:txBody>
      </p:sp>
      <p:sp>
        <p:nvSpPr>
          <p:cNvPr id="3" name="Footer Placeholder 2"/>
          <p:cNvSpPr>
            <a:spLocks noGrp="1"/>
          </p:cNvSpPr>
          <p:nvPr>
            <p:ph type="ftr" sz="quarter" idx="11"/>
          </p:nvPr>
        </p:nvSpPr>
        <p:spPr/>
        <p:txBody>
          <a:bodyPr/>
          <a:lstStyle/>
          <a:p>
            <a:endParaRPr lang="vi-VN"/>
          </a:p>
        </p:txBody>
      </p:sp>
      <p:sp>
        <p:nvSpPr>
          <p:cNvPr id="4" name="Slide Number Placeholder 3"/>
          <p:cNvSpPr>
            <a:spLocks noGrp="1"/>
          </p:cNvSpPr>
          <p:nvPr>
            <p:ph type="sldNum" sz="quarter" idx="12"/>
          </p:nvPr>
        </p:nvSpPr>
        <p:spPr/>
        <p:txBody>
          <a:bodyPr/>
          <a:lstStyle/>
          <a:p>
            <a:fld id="{BC50C9A8-A914-46ED-9F50-0E5DEDFA3D20}" type="slidenum">
              <a:rPr lang="vi-VN" smtClean="0"/>
              <a:t>‹#›</a:t>
            </a:fld>
            <a:endParaRPr lang="vi-VN"/>
          </a:p>
        </p:txBody>
      </p:sp>
    </p:spTree>
    <p:extLst>
      <p:ext uri="{BB962C8B-B14F-4D97-AF65-F5344CB8AC3E}">
        <p14:creationId xmlns:p14="http://schemas.microsoft.com/office/powerpoint/2010/main" val="122793965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vi-VN"/>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A09D7501-EF45-443D-8E59-E5110E77E941}" type="datetimeFigureOut">
              <a:rPr lang="vi-VN" smtClean="0"/>
              <a:t>30/11/2021</a:t>
            </a:fld>
            <a:endParaRPr lang="vi-VN"/>
          </a:p>
        </p:txBody>
      </p:sp>
      <p:sp>
        <p:nvSpPr>
          <p:cNvPr id="6" name="Footer Placeholder 5"/>
          <p:cNvSpPr>
            <a:spLocks noGrp="1"/>
          </p:cNvSpPr>
          <p:nvPr>
            <p:ph type="ftr" sz="quarter" idx="11"/>
          </p:nvPr>
        </p:nvSpPr>
        <p:spPr/>
        <p:txBody>
          <a:bodyPr/>
          <a:lstStyle/>
          <a:p>
            <a:endParaRPr lang="vi-VN"/>
          </a:p>
        </p:txBody>
      </p:sp>
      <p:sp>
        <p:nvSpPr>
          <p:cNvPr id="7" name="Slide Number Placeholder 6"/>
          <p:cNvSpPr>
            <a:spLocks noGrp="1"/>
          </p:cNvSpPr>
          <p:nvPr>
            <p:ph type="sldNum" sz="quarter" idx="12"/>
          </p:nvPr>
        </p:nvSpPr>
        <p:spPr/>
        <p:txBody>
          <a:bodyPr/>
          <a:lstStyle/>
          <a:p>
            <a:fld id="{BC50C9A8-A914-46ED-9F50-0E5DEDFA3D20}" type="slidenum">
              <a:rPr lang="vi-VN" smtClean="0"/>
              <a:t>‹#›</a:t>
            </a:fld>
            <a:endParaRPr lang="vi-VN"/>
          </a:p>
        </p:txBody>
      </p:sp>
    </p:spTree>
    <p:extLst>
      <p:ext uri="{BB962C8B-B14F-4D97-AF65-F5344CB8AC3E}">
        <p14:creationId xmlns:p14="http://schemas.microsoft.com/office/powerpoint/2010/main" val="150248044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vi-VN"/>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vi-VN"/>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A09D7501-EF45-443D-8E59-E5110E77E941}" type="datetimeFigureOut">
              <a:rPr lang="vi-VN" smtClean="0"/>
              <a:t>30/11/2021</a:t>
            </a:fld>
            <a:endParaRPr lang="vi-VN"/>
          </a:p>
        </p:txBody>
      </p:sp>
      <p:sp>
        <p:nvSpPr>
          <p:cNvPr id="6" name="Footer Placeholder 5"/>
          <p:cNvSpPr>
            <a:spLocks noGrp="1"/>
          </p:cNvSpPr>
          <p:nvPr>
            <p:ph type="ftr" sz="quarter" idx="11"/>
          </p:nvPr>
        </p:nvSpPr>
        <p:spPr/>
        <p:txBody>
          <a:bodyPr/>
          <a:lstStyle/>
          <a:p>
            <a:endParaRPr lang="vi-VN"/>
          </a:p>
        </p:txBody>
      </p:sp>
      <p:sp>
        <p:nvSpPr>
          <p:cNvPr id="7" name="Slide Number Placeholder 6"/>
          <p:cNvSpPr>
            <a:spLocks noGrp="1"/>
          </p:cNvSpPr>
          <p:nvPr>
            <p:ph type="sldNum" sz="quarter" idx="12"/>
          </p:nvPr>
        </p:nvSpPr>
        <p:spPr/>
        <p:txBody>
          <a:bodyPr/>
          <a:lstStyle/>
          <a:p>
            <a:fld id="{BC50C9A8-A914-46ED-9F50-0E5DEDFA3D20}" type="slidenum">
              <a:rPr lang="vi-VN" smtClean="0"/>
              <a:t>‹#›</a:t>
            </a:fld>
            <a:endParaRPr lang="vi-VN"/>
          </a:p>
        </p:txBody>
      </p:sp>
    </p:spTree>
    <p:extLst>
      <p:ext uri="{BB962C8B-B14F-4D97-AF65-F5344CB8AC3E}">
        <p14:creationId xmlns:p14="http://schemas.microsoft.com/office/powerpoint/2010/main" val="99465094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vi-VN"/>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09D7501-EF45-443D-8E59-E5110E77E941}" type="datetimeFigureOut">
              <a:rPr lang="vi-VN" smtClean="0"/>
              <a:t>30/11/2021</a:t>
            </a:fld>
            <a:endParaRPr lang="vi-VN"/>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vi-VN"/>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C50C9A8-A914-46ED-9F50-0E5DEDFA3D20}" type="slidenum">
              <a:rPr lang="vi-VN" smtClean="0"/>
              <a:t>‹#›</a:t>
            </a:fld>
            <a:endParaRPr lang="vi-VN"/>
          </a:p>
        </p:txBody>
      </p:sp>
    </p:spTree>
    <p:extLst>
      <p:ext uri="{BB962C8B-B14F-4D97-AF65-F5344CB8AC3E}">
        <p14:creationId xmlns:p14="http://schemas.microsoft.com/office/powerpoint/2010/main" val="240800624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8" Type="http://schemas.openxmlformats.org/officeDocument/2006/relationships/image" Target="../media/image25.png"/><Relationship Id="rId3" Type="http://schemas.openxmlformats.org/officeDocument/2006/relationships/image" Target="../media/image20.png"/><Relationship Id="rId7" Type="http://schemas.openxmlformats.org/officeDocument/2006/relationships/image" Target="../media/image24.png"/><Relationship Id="rId2" Type="http://schemas.openxmlformats.org/officeDocument/2006/relationships/image" Target="../media/image19.png"/><Relationship Id="rId1" Type="http://schemas.openxmlformats.org/officeDocument/2006/relationships/slideLayout" Target="../slideLayouts/slideLayout12.xml"/><Relationship Id="rId6" Type="http://schemas.openxmlformats.org/officeDocument/2006/relationships/image" Target="../media/image23.png"/><Relationship Id="rId5" Type="http://schemas.openxmlformats.org/officeDocument/2006/relationships/image" Target="../media/image22.png"/><Relationship Id="rId4" Type="http://schemas.openxmlformats.org/officeDocument/2006/relationships/image" Target="../media/image21.pn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2" Type="http://schemas.openxmlformats.org/officeDocument/2006/relationships/image" Target="../media/image220.png"/><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Layout" Target="../slideLayouts/slideLayout12.xml"/><Relationship Id="rId6" Type="http://schemas.openxmlformats.org/officeDocument/2006/relationships/image" Target="../media/image5.png"/><Relationship Id="rId5" Type="http://schemas.openxmlformats.org/officeDocument/2006/relationships/image" Target="../media/image4.png"/><Relationship Id="rId10" Type="http://schemas.openxmlformats.org/officeDocument/2006/relationships/image" Target="../media/image9.png"/><Relationship Id="rId4" Type="http://schemas.openxmlformats.org/officeDocument/2006/relationships/image" Target="../media/image3.png"/><Relationship Id="rId9" Type="http://schemas.openxmlformats.org/officeDocument/2006/relationships/image" Target="../media/image8.png"/></Relationships>
</file>

<file path=ppt/slides/_rels/slide4.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png"/><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png"/><Relationship Id="rId1" Type="http://schemas.openxmlformats.org/officeDocument/2006/relationships/slideLayout" Target="../slideLayouts/slideLayout12.xml"/><Relationship Id="rId4" Type="http://schemas.openxmlformats.org/officeDocument/2006/relationships/image" Target="../media/image14.png"/></Relationships>
</file>

<file path=ppt/slides/_rels/slide6.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image" Target="../media/image15.png"/><Relationship Id="rId1" Type="http://schemas.openxmlformats.org/officeDocument/2006/relationships/slideLayout" Target="../slideLayouts/slideLayout12.xml"/><Relationship Id="rId4" Type="http://schemas.openxmlformats.org/officeDocument/2006/relationships/image" Target="../media/image17.png"/></Relationships>
</file>

<file path=ppt/slides/_rels/slide7.xml.rels><?xml version="1.0" encoding="UTF-8" standalone="yes"?>
<Relationships xmlns="http://schemas.openxmlformats.org/package/2006/relationships"><Relationship Id="rId2" Type="http://schemas.openxmlformats.org/officeDocument/2006/relationships/image" Target="../media/image18.png"/><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3715" name="Text Box 51"/>
          <p:cNvSpPr txBox="1">
            <a:spLocks noChangeArrowheads="1"/>
          </p:cNvSpPr>
          <p:nvPr/>
        </p:nvSpPr>
        <p:spPr bwMode="auto">
          <a:xfrm>
            <a:off x="1032198" y="612969"/>
            <a:ext cx="9798934" cy="510778"/>
          </a:xfrm>
          <a:prstGeom prst="roundRect">
            <a:avLst/>
          </a:prstGeom>
          <a:solidFill>
            <a:schemeClr val="accent2">
              <a:lumMod val="20000"/>
              <a:lumOff val="80000"/>
            </a:schemeClr>
          </a:solidFill>
          <a:ln w="28575">
            <a:solidFill>
              <a:srgbClr val="FF0000"/>
            </a:solidFill>
          </a:ln>
          <a:effec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vi-VN" sz="2400" b="1" i="1" dirty="0"/>
              <a:t>Bài 1 : Định luật jun – len – xơ cho biết điện năng biến đổi </a:t>
            </a:r>
            <a:r>
              <a:rPr lang="vi-VN" sz="2400" b="1" i="1" dirty="0" err="1"/>
              <a:t>thành</a:t>
            </a:r>
            <a:r>
              <a:rPr lang="vi-VN" sz="2400" b="1" i="1" dirty="0"/>
              <a:t>.</a:t>
            </a:r>
          </a:p>
        </p:txBody>
      </p:sp>
      <p:sp>
        <p:nvSpPr>
          <p:cNvPr id="9" name="Rectangle 6"/>
          <p:cNvSpPr>
            <a:spLocks noChangeArrowheads="1"/>
          </p:cNvSpPr>
          <p:nvPr/>
        </p:nvSpPr>
        <p:spPr bwMode="auto">
          <a:xfrm>
            <a:off x="9225232" y="2160013"/>
            <a:ext cx="312906"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dirty="0">
                <a:ln>
                  <a:noFill/>
                </a:ln>
                <a:solidFill>
                  <a:schemeClr val="tx1"/>
                </a:solidFill>
                <a:effectLst/>
                <a:latin typeface="Arial" panose="020B0604020202020204" pitchFamily="34" charset="0"/>
              </a:rPr>
              <a:t>  </a:t>
            </a:r>
            <a:r>
              <a:rPr kumimoji="0" lang="en-US" altLang="en-US" sz="12400" b="0" i="0" u="none" strike="noStrike" cap="none" normalizeH="0" baseline="0" dirty="0">
                <a:ln>
                  <a:noFill/>
                </a:ln>
                <a:solidFill>
                  <a:schemeClr val="tx1"/>
                </a:solidFill>
                <a:effectLst/>
                <a:latin typeface="Arial" panose="020B0604020202020204" pitchFamily="34" charset="0"/>
              </a:rPr>
              <a:t/>
            </a:r>
            <a:br>
              <a:rPr kumimoji="0" lang="en-US" altLang="en-US" sz="12400" b="0" i="0" u="none" strike="noStrike" cap="none" normalizeH="0" baseline="0" dirty="0">
                <a:ln>
                  <a:noFill/>
                </a:ln>
                <a:solidFill>
                  <a:schemeClr val="tx1"/>
                </a:solidFill>
                <a:effectLst/>
                <a:latin typeface="Arial" panose="020B0604020202020204" pitchFamily="34" charset="0"/>
              </a:rPr>
            </a:b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10" name="Rectangle 8"/>
          <p:cNvSpPr>
            <a:spLocks noChangeArrowheads="1"/>
          </p:cNvSpPr>
          <p:nvPr/>
        </p:nvSpPr>
        <p:spPr bwMode="auto">
          <a:xfrm>
            <a:off x="10324204" y="5642808"/>
            <a:ext cx="365806" cy="6001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en-US" altLang="en-US" sz="1100" b="0" i="0" u="none" strike="noStrike" cap="none" normalizeH="0" baseline="0" dirty="0">
                <a:ln>
                  <a:noFill/>
                </a:ln>
                <a:solidFill>
                  <a:schemeClr val="tx1"/>
                </a:solidFill>
                <a:effectLst/>
              </a:rPr>
              <a:t>  </a:t>
            </a:r>
            <a:r>
              <a:rPr kumimoji="0" lang="en-US" altLang="en-US" sz="3300" b="0" i="0" u="none" strike="noStrike" cap="none" normalizeH="0" baseline="0" dirty="0">
                <a:ln>
                  <a:noFill/>
                </a:ln>
                <a:solidFill>
                  <a:schemeClr val="tx1"/>
                </a:solidFill>
                <a:effectLst/>
                <a:latin typeface="Arial" panose="020B0604020202020204" pitchFamily="34" charset="0"/>
              </a:rPr>
              <a:t> </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3" name="Rectangle 2"/>
          <p:cNvSpPr/>
          <p:nvPr/>
        </p:nvSpPr>
        <p:spPr>
          <a:xfrm>
            <a:off x="382295" y="1992840"/>
            <a:ext cx="1779014" cy="323165"/>
          </a:xfrm>
          <a:prstGeom prst="rect">
            <a:avLst/>
          </a:prstGeom>
        </p:spPr>
        <p:txBody>
          <a:bodyPr wrap="square">
            <a:spAutoFit/>
          </a:bodyPr>
          <a:lstStyle/>
          <a:p>
            <a:pPr marL="30480" marR="30480">
              <a:lnSpc>
                <a:spcPts val="1800"/>
              </a:lnSpc>
              <a:spcAft>
                <a:spcPts val="1200"/>
              </a:spcAft>
            </a:pPr>
            <a:r>
              <a:rPr lang="nl-NL" dirty="0">
                <a:solidFill>
                  <a:srgbClr val="000000"/>
                </a:solidFill>
                <a:latin typeface="Arial" panose="020B0604020202020204" pitchFamily="34" charset="0"/>
                <a:ea typeface="Times New Roman" panose="02020603050405020304" pitchFamily="18" charset="0"/>
              </a:rPr>
              <a:t> </a:t>
            </a:r>
            <a:endParaRPr lang="en-US" dirty="0">
              <a:latin typeface="Times New Roman" panose="02020603050405020304" pitchFamily="18" charset="0"/>
              <a:ea typeface="Times New Roman" panose="02020603050405020304" pitchFamily="18" charset="0"/>
            </a:endParaRPr>
          </a:p>
        </p:txBody>
      </p:sp>
      <p:sp>
        <p:nvSpPr>
          <p:cNvPr id="11" name="Hộp Văn bản 10">
            <a:extLst>
              <a:ext uri="{FF2B5EF4-FFF2-40B4-BE49-F238E27FC236}">
                <a16:creationId xmlns:a16="http://schemas.microsoft.com/office/drawing/2014/main" id="{B4B1612A-4427-4824-8D09-807A2F7CE48E}"/>
              </a:ext>
            </a:extLst>
          </p:cNvPr>
          <p:cNvSpPr txBox="1"/>
          <p:nvPr/>
        </p:nvSpPr>
        <p:spPr>
          <a:xfrm>
            <a:off x="3062691" y="1380340"/>
            <a:ext cx="3879021" cy="2239844"/>
          </a:xfrm>
          <a:prstGeom prst="rect">
            <a:avLst/>
          </a:prstGeom>
          <a:noFill/>
        </p:spPr>
        <p:txBody>
          <a:bodyPr wrap="square">
            <a:spAutoFit/>
          </a:bodyPr>
          <a:lstStyle/>
          <a:p>
            <a:pPr marL="342900" indent="-342900">
              <a:lnSpc>
                <a:spcPct val="150000"/>
              </a:lnSpc>
              <a:buAutoNum type="alphaUcPeriod"/>
            </a:pPr>
            <a:r>
              <a:rPr lang="vi-VN" sz="2400" b="1" i="1" dirty="0">
                <a:solidFill>
                  <a:srgbClr val="0070C0"/>
                </a:solidFill>
              </a:rPr>
              <a:t>Cơ năng</a:t>
            </a:r>
          </a:p>
          <a:p>
            <a:pPr marL="342900" indent="-342900">
              <a:lnSpc>
                <a:spcPct val="150000"/>
              </a:lnSpc>
              <a:buAutoNum type="alphaUcPeriod"/>
            </a:pPr>
            <a:r>
              <a:rPr lang="vi-VN" sz="2400" b="1" i="1" dirty="0">
                <a:solidFill>
                  <a:srgbClr val="0070C0"/>
                </a:solidFill>
              </a:rPr>
              <a:t>Năng </a:t>
            </a:r>
            <a:r>
              <a:rPr lang="vi-VN" sz="2400" b="1" i="1" dirty="0" err="1">
                <a:solidFill>
                  <a:srgbClr val="0070C0"/>
                </a:solidFill>
              </a:rPr>
              <a:t>lượng</a:t>
            </a:r>
            <a:r>
              <a:rPr lang="vi-VN" sz="2400" b="1" i="1" dirty="0">
                <a:solidFill>
                  <a:srgbClr val="0070C0"/>
                </a:solidFill>
              </a:rPr>
              <a:t> </a:t>
            </a:r>
            <a:r>
              <a:rPr lang="vi-VN" sz="2400" b="1" i="1" dirty="0" err="1">
                <a:solidFill>
                  <a:srgbClr val="0070C0"/>
                </a:solidFill>
              </a:rPr>
              <a:t>ánh</a:t>
            </a:r>
            <a:r>
              <a:rPr lang="vi-VN" sz="2400" b="1" i="1" dirty="0">
                <a:solidFill>
                  <a:srgbClr val="0070C0"/>
                </a:solidFill>
              </a:rPr>
              <a:t> </a:t>
            </a:r>
            <a:r>
              <a:rPr lang="vi-VN" sz="2400" b="1" i="1" dirty="0" err="1">
                <a:solidFill>
                  <a:srgbClr val="0070C0"/>
                </a:solidFill>
              </a:rPr>
              <a:t>sáng</a:t>
            </a:r>
            <a:endParaRPr lang="vi-VN" sz="2400" b="1" i="1" dirty="0">
              <a:solidFill>
                <a:srgbClr val="0070C0"/>
              </a:solidFill>
            </a:endParaRPr>
          </a:p>
          <a:p>
            <a:pPr marL="342900" indent="-342900">
              <a:lnSpc>
                <a:spcPct val="150000"/>
              </a:lnSpc>
              <a:buAutoNum type="alphaUcPeriod"/>
            </a:pPr>
            <a:r>
              <a:rPr lang="vi-VN" sz="2400" b="1" i="1" dirty="0" err="1">
                <a:solidFill>
                  <a:srgbClr val="0070C0"/>
                </a:solidFill>
              </a:rPr>
              <a:t>Hóa</a:t>
            </a:r>
            <a:r>
              <a:rPr lang="vi-VN" sz="2400" b="1" i="1" dirty="0">
                <a:solidFill>
                  <a:srgbClr val="0070C0"/>
                </a:solidFill>
              </a:rPr>
              <a:t> năng</a:t>
            </a:r>
          </a:p>
          <a:p>
            <a:pPr marL="342900" indent="-342900">
              <a:lnSpc>
                <a:spcPct val="150000"/>
              </a:lnSpc>
              <a:buAutoNum type="alphaUcPeriod"/>
            </a:pPr>
            <a:r>
              <a:rPr lang="vi-VN" sz="2400" b="1" i="1" dirty="0" err="1">
                <a:solidFill>
                  <a:srgbClr val="0070C0"/>
                </a:solidFill>
              </a:rPr>
              <a:t>Nhiệt</a:t>
            </a:r>
            <a:r>
              <a:rPr lang="vi-VN" sz="2400" b="1" i="1" dirty="0">
                <a:solidFill>
                  <a:srgbClr val="0070C0"/>
                </a:solidFill>
              </a:rPr>
              <a:t> năng</a:t>
            </a:r>
          </a:p>
        </p:txBody>
      </p:sp>
      <p:sp>
        <p:nvSpPr>
          <p:cNvPr id="5" name="Hình Bầu dục 4">
            <a:extLst>
              <a:ext uri="{FF2B5EF4-FFF2-40B4-BE49-F238E27FC236}">
                <a16:creationId xmlns:a16="http://schemas.microsoft.com/office/drawing/2014/main" id="{77D356B9-B9AC-4AB7-ABF7-494D7337A0BA}"/>
              </a:ext>
            </a:extLst>
          </p:cNvPr>
          <p:cNvSpPr/>
          <p:nvPr/>
        </p:nvSpPr>
        <p:spPr>
          <a:xfrm>
            <a:off x="3049812" y="3144285"/>
            <a:ext cx="450761" cy="402883"/>
          </a:xfrm>
          <a:prstGeom prst="ellipse">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p>
        </p:txBody>
      </p:sp>
    </p:spTree>
    <p:extLst>
      <p:ext uri="{BB962C8B-B14F-4D97-AF65-F5344CB8AC3E}">
        <p14:creationId xmlns:p14="http://schemas.microsoft.com/office/powerpoint/2010/main" val="1763538922"/>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down)">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1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3715" name="Text Box 51"/>
          <p:cNvSpPr txBox="1">
            <a:spLocks noChangeArrowheads="1"/>
          </p:cNvSpPr>
          <p:nvPr/>
        </p:nvSpPr>
        <p:spPr bwMode="auto">
          <a:xfrm>
            <a:off x="1412984" y="279135"/>
            <a:ext cx="9878096" cy="1328023"/>
          </a:xfrm>
          <a:prstGeom prst="roundRect">
            <a:avLst/>
          </a:prstGeom>
          <a:solidFill>
            <a:schemeClr val="accent2">
              <a:lumMod val="20000"/>
              <a:lumOff val="80000"/>
            </a:schemeClr>
          </a:solidFill>
          <a:ln w="28575">
            <a:solidFill>
              <a:srgbClr val="FF0000"/>
            </a:solidFill>
          </a:ln>
          <a:effec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vi-VN" sz="2400" b="1" i="1" dirty="0"/>
              <a:t>Bài 10: Dòng điện có cường độ 2mA chạy qua một điện trở 3k</a:t>
            </a:r>
            <a:r>
              <a:rPr lang="el-GR" sz="2400" b="1" i="1" dirty="0"/>
              <a:t>Ω </a:t>
            </a:r>
            <a:r>
              <a:rPr lang="vi-VN" sz="2400" b="1" i="1" dirty="0"/>
              <a:t>trong thời gian 10 phút thì nhiệt lượng tỏa ra ở điện trở này có giá trị dưới đây?</a:t>
            </a:r>
            <a:endParaRPr lang="en-US" sz="2400" b="1" i="1" dirty="0"/>
          </a:p>
        </p:txBody>
      </p:sp>
      <p:sp>
        <p:nvSpPr>
          <p:cNvPr id="9" name="Rectangle 6"/>
          <p:cNvSpPr>
            <a:spLocks noChangeArrowheads="1"/>
          </p:cNvSpPr>
          <p:nvPr/>
        </p:nvSpPr>
        <p:spPr bwMode="auto">
          <a:xfrm>
            <a:off x="9225232" y="2160013"/>
            <a:ext cx="312906"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dirty="0">
                <a:ln>
                  <a:noFill/>
                </a:ln>
                <a:solidFill>
                  <a:schemeClr val="tx1"/>
                </a:solidFill>
                <a:effectLst/>
                <a:latin typeface="Arial" panose="020B0604020202020204" pitchFamily="34" charset="0"/>
              </a:rPr>
              <a:t>  </a:t>
            </a:r>
            <a:r>
              <a:rPr kumimoji="0" lang="en-US" altLang="en-US" sz="12400" b="0" i="0" u="none" strike="noStrike" cap="none" normalizeH="0" baseline="0" dirty="0">
                <a:ln>
                  <a:noFill/>
                </a:ln>
                <a:solidFill>
                  <a:schemeClr val="tx1"/>
                </a:solidFill>
                <a:effectLst/>
                <a:latin typeface="Arial" panose="020B0604020202020204" pitchFamily="34" charset="0"/>
              </a:rPr>
              <a:t/>
            </a:r>
            <a:br>
              <a:rPr kumimoji="0" lang="en-US" altLang="en-US" sz="12400" b="0" i="0" u="none" strike="noStrike" cap="none" normalizeH="0" baseline="0" dirty="0">
                <a:ln>
                  <a:noFill/>
                </a:ln>
                <a:solidFill>
                  <a:schemeClr val="tx1"/>
                </a:solidFill>
                <a:effectLst/>
                <a:latin typeface="Arial" panose="020B0604020202020204" pitchFamily="34" charset="0"/>
              </a:rPr>
            </a:b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10" name="Rectangle 8"/>
          <p:cNvSpPr>
            <a:spLocks noChangeArrowheads="1"/>
          </p:cNvSpPr>
          <p:nvPr/>
        </p:nvSpPr>
        <p:spPr bwMode="auto">
          <a:xfrm>
            <a:off x="10324204" y="5642808"/>
            <a:ext cx="365806" cy="6001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en-US" altLang="en-US" sz="1100" b="0" i="0" u="none" strike="noStrike" cap="none" normalizeH="0" baseline="0" dirty="0">
                <a:ln>
                  <a:noFill/>
                </a:ln>
                <a:solidFill>
                  <a:schemeClr val="tx1"/>
                </a:solidFill>
                <a:effectLst/>
              </a:rPr>
              <a:t>  </a:t>
            </a:r>
            <a:r>
              <a:rPr kumimoji="0" lang="en-US" altLang="en-US" sz="3300" b="0" i="0" u="none" strike="noStrike" cap="none" normalizeH="0" baseline="0" dirty="0">
                <a:ln>
                  <a:noFill/>
                </a:ln>
                <a:solidFill>
                  <a:schemeClr val="tx1"/>
                </a:solidFill>
                <a:effectLst/>
                <a:latin typeface="Arial" panose="020B0604020202020204" pitchFamily="34" charset="0"/>
              </a:rPr>
              <a:t> </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3" name="Rectangle 2"/>
          <p:cNvSpPr/>
          <p:nvPr/>
        </p:nvSpPr>
        <p:spPr>
          <a:xfrm>
            <a:off x="4155506" y="2088261"/>
            <a:ext cx="1779014" cy="2251065"/>
          </a:xfrm>
          <a:prstGeom prst="rect">
            <a:avLst/>
          </a:prstGeom>
        </p:spPr>
        <p:txBody>
          <a:bodyPr wrap="square">
            <a:spAutoFit/>
          </a:bodyPr>
          <a:lstStyle/>
          <a:p>
            <a:pPr>
              <a:lnSpc>
                <a:spcPct val="150000"/>
              </a:lnSpc>
            </a:pPr>
            <a:r>
              <a:rPr lang="en-US" sz="2400" b="1" i="1" dirty="0">
                <a:solidFill>
                  <a:srgbClr val="00B0F0"/>
                </a:solidFill>
              </a:rPr>
              <a:t>A. Q = 7,2J</a:t>
            </a:r>
          </a:p>
          <a:p>
            <a:pPr>
              <a:lnSpc>
                <a:spcPct val="150000"/>
              </a:lnSpc>
            </a:pPr>
            <a:r>
              <a:rPr lang="en-US" sz="2400" b="1" i="1" dirty="0">
                <a:solidFill>
                  <a:srgbClr val="00B0F0"/>
                </a:solidFill>
              </a:rPr>
              <a:t>B. Q = 60J</a:t>
            </a:r>
          </a:p>
          <a:p>
            <a:pPr>
              <a:lnSpc>
                <a:spcPct val="150000"/>
              </a:lnSpc>
            </a:pPr>
            <a:r>
              <a:rPr lang="en-US" sz="2400" b="1" i="1" dirty="0">
                <a:solidFill>
                  <a:srgbClr val="00B0F0"/>
                </a:solidFill>
              </a:rPr>
              <a:t>C. Q = 120J</a:t>
            </a:r>
          </a:p>
          <a:p>
            <a:pPr>
              <a:lnSpc>
                <a:spcPct val="150000"/>
              </a:lnSpc>
            </a:pPr>
            <a:r>
              <a:rPr lang="en-US" sz="2400" b="1" i="1" dirty="0">
                <a:solidFill>
                  <a:srgbClr val="00B0F0"/>
                </a:solidFill>
              </a:rPr>
              <a:t>D. Q = 3600J</a:t>
            </a:r>
          </a:p>
        </p:txBody>
      </p:sp>
      <p:sp>
        <p:nvSpPr>
          <p:cNvPr id="11" name="Hình Bầu dục 10">
            <a:extLst>
              <a:ext uri="{FF2B5EF4-FFF2-40B4-BE49-F238E27FC236}">
                <a16:creationId xmlns:a16="http://schemas.microsoft.com/office/drawing/2014/main" id="{4E292092-33CF-41A5-B29D-5199992079D5}"/>
              </a:ext>
            </a:extLst>
          </p:cNvPr>
          <p:cNvSpPr/>
          <p:nvPr/>
        </p:nvSpPr>
        <p:spPr>
          <a:xfrm>
            <a:off x="4123910" y="2261736"/>
            <a:ext cx="450761" cy="402883"/>
          </a:xfrm>
          <a:prstGeom prst="ellipse">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p>
        </p:txBody>
      </p:sp>
    </p:spTree>
    <p:extLst>
      <p:ext uri="{BB962C8B-B14F-4D97-AF65-F5344CB8AC3E}">
        <p14:creationId xmlns:p14="http://schemas.microsoft.com/office/powerpoint/2010/main" val="2217706310"/>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wipe(down)">
                                      <p:cBhvr>
                                        <p:cTn id="7"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Lst>
  </p:timing>
</p:sld>
</file>

<file path=ppt/slides/slide1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3715" name="Text Box 51"/>
          <p:cNvSpPr txBox="1">
            <a:spLocks noChangeArrowheads="1"/>
          </p:cNvSpPr>
          <p:nvPr/>
        </p:nvSpPr>
        <p:spPr bwMode="auto">
          <a:xfrm>
            <a:off x="1067838" y="155410"/>
            <a:ext cx="10186983" cy="1123712"/>
          </a:xfrm>
          <a:prstGeom prst="roundRect">
            <a:avLst/>
          </a:prstGeom>
          <a:solidFill>
            <a:schemeClr val="accent2">
              <a:lumMod val="20000"/>
              <a:lumOff val="80000"/>
            </a:schemeClr>
          </a:solidFill>
          <a:ln w="19050">
            <a:solidFill>
              <a:srgbClr val="FF0000"/>
            </a:solidFill>
          </a:ln>
          <a:effec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vi-VN" sz="2000" b="1" i="1" dirty="0"/>
              <a:t>Bài 11: Thời gian đun sôi 1,5 lít nước của một ấm điện là 10 phút. Hiệu điện thế giữa hai đầu dây nung của ấm là 220V. </a:t>
            </a:r>
            <a:r>
              <a:rPr lang="en-US" sz="2000" b="1" i="1" dirty="0" smtClean="0"/>
              <a:t>T</a:t>
            </a:r>
            <a:r>
              <a:rPr lang="vi-VN" sz="2000" b="1" i="1" dirty="0" smtClean="0"/>
              <a:t>ính </a:t>
            </a:r>
            <a:r>
              <a:rPr lang="vi-VN" sz="2000" b="1" i="1" dirty="0"/>
              <a:t>điện trở của dây nung này, biết rằng nếu kể cả nhiệt lượng hao phí để đun sôi 1 lít nước cần nhiệt lượng là </a:t>
            </a:r>
            <a:r>
              <a:rPr lang="vi-VN" sz="2000" b="1" i="1" dirty="0" smtClean="0"/>
              <a:t>420</a:t>
            </a:r>
            <a:r>
              <a:rPr lang="en-US" sz="2000" b="1" i="1" dirty="0" smtClean="0"/>
              <a:t> </a:t>
            </a:r>
            <a:r>
              <a:rPr lang="vi-VN" sz="2000" b="1" i="1" dirty="0" smtClean="0"/>
              <a:t>000J</a:t>
            </a:r>
            <a:r>
              <a:rPr lang="vi-VN" sz="2000" b="1" i="1" dirty="0"/>
              <a:t>?</a:t>
            </a:r>
            <a:endParaRPr lang="en-US" sz="2000" b="1" i="1" dirty="0"/>
          </a:p>
        </p:txBody>
      </p:sp>
      <p:sp>
        <p:nvSpPr>
          <p:cNvPr id="113717" name="Text Box 53"/>
          <p:cNvSpPr txBox="1">
            <a:spLocks noChangeArrowheads="1"/>
          </p:cNvSpPr>
          <p:nvPr/>
        </p:nvSpPr>
        <p:spPr bwMode="auto">
          <a:xfrm>
            <a:off x="1098257" y="1302398"/>
            <a:ext cx="1898650"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eaLnBrk="1" hangingPunct="1">
              <a:spcBef>
                <a:spcPct val="50000"/>
              </a:spcBef>
            </a:pPr>
            <a:r>
              <a:rPr lang="en-US" altLang="vi-VN" sz="2400" b="1" i="1" u="sng" dirty="0">
                <a:solidFill>
                  <a:srgbClr val="0000CC"/>
                </a:solidFill>
                <a:latin typeface="Times New Roman" panose="02020603050405020304" pitchFamily="18" charset="0"/>
              </a:rPr>
              <a:t>Tóm tắt:</a:t>
            </a:r>
          </a:p>
        </p:txBody>
      </p:sp>
      <p:cxnSp>
        <p:nvCxnSpPr>
          <p:cNvPr id="4" name="Straight Connector 3"/>
          <p:cNvCxnSpPr/>
          <p:nvPr/>
        </p:nvCxnSpPr>
        <p:spPr>
          <a:xfrm flipH="1">
            <a:off x="2959013" y="1328471"/>
            <a:ext cx="37894" cy="5160145"/>
          </a:xfrm>
          <a:prstGeom prst="line">
            <a:avLst/>
          </a:prstGeom>
          <a:ln w="38100"/>
        </p:spPr>
        <p:style>
          <a:lnRef idx="1">
            <a:schemeClr val="dk1"/>
          </a:lnRef>
          <a:fillRef idx="0">
            <a:schemeClr val="dk1"/>
          </a:fillRef>
          <a:effectRef idx="0">
            <a:schemeClr val="dk1"/>
          </a:effectRef>
          <a:fontRef idx="minor">
            <a:schemeClr val="tx1"/>
          </a:fontRef>
        </p:style>
      </p:cxnSp>
      <p:sp>
        <p:nvSpPr>
          <p:cNvPr id="43" name="Text Box 53"/>
          <p:cNvSpPr txBox="1">
            <a:spLocks noChangeArrowheads="1"/>
          </p:cNvSpPr>
          <p:nvPr/>
        </p:nvSpPr>
        <p:spPr bwMode="auto">
          <a:xfrm>
            <a:off x="2996907" y="1283082"/>
            <a:ext cx="1898650"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eaLnBrk="1" hangingPunct="1">
              <a:spcBef>
                <a:spcPct val="50000"/>
              </a:spcBef>
            </a:pPr>
            <a:r>
              <a:rPr lang="en-US" altLang="vi-VN" sz="2400" b="1" i="1" u="sng" dirty="0">
                <a:solidFill>
                  <a:srgbClr val="0000CC"/>
                </a:solidFill>
                <a:latin typeface="Times New Roman" panose="02020603050405020304" pitchFamily="18" charset="0"/>
              </a:rPr>
              <a:t>Giải:</a:t>
            </a:r>
          </a:p>
        </p:txBody>
      </p:sp>
      <p:sp>
        <p:nvSpPr>
          <p:cNvPr id="9" name="Rectangle 6"/>
          <p:cNvSpPr>
            <a:spLocks noChangeArrowheads="1"/>
          </p:cNvSpPr>
          <p:nvPr/>
        </p:nvSpPr>
        <p:spPr bwMode="auto">
          <a:xfrm>
            <a:off x="9225232" y="2129236"/>
            <a:ext cx="325730" cy="7078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0" i="0" u="none" strike="noStrike" cap="none" normalizeH="0" baseline="0" dirty="0">
                <a:ln>
                  <a:noFill/>
                </a:ln>
                <a:solidFill>
                  <a:schemeClr val="tx1"/>
                </a:solidFill>
                <a:effectLst/>
                <a:latin typeface="Arial" panose="020B0604020202020204" pitchFamily="34" charset="0"/>
              </a:rPr>
              <a:t>  </a:t>
            </a:r>
            <a:br>
              <a:rPr kumimoji="0" lang="en-US" altLang="en-US" sz="2000" b="0" i="0" u="none" strike="noStrike" cap="none" normalizeH="0" baseline="0" dirty="0">
                <a:ln>
                  <a:noFill/>
                </a:ln>
                <a:solidFill>
                  <a:schemeClr val="tx1"/>
                </a:solidFill>
                <a:effectLst/>
                <a:latin typeface="Arial" panose="020B0604020202020204" pitchFamily="34" charset="0"/>
              </a:rPr>
            </a:br>
            <a:endParaRPr kumimoji="0" lang="en-US" altLang="en-US" sz="2000" b="0" i="0" u="none" strike="noStrike" cap="none" normalizeH="0" baseline="0" dirty="0">
              <a:ln>
                <a:noFill/>
              </a:ln>
              <a:solidFill>
                <a:schemeClr val="tx1"/>
              </a:solidFill>
              <a:effectLst/>
              <a:latin typeface="Arial" panose="020B0604020202020204" pitchFamily="34" charset="0"/>
            </a:endParaRPr>
          </a:p>
        </p:txBody>
      </p:sp>
      <mc:AlternateContent xmlns:mc="http://schemas.openxmlformats.org/markup-compatibility/2006">
        <mc:Choice xmlns:a14="http://schemas.microsoft.com/office/drawing/2010/main" Requires="a14">
          <p:sp>
            <p:nvSpPr>
              <p:cNvPr id="2" name="Rectangle 1"/>
              <p:cNvSpPr/>
              <p:nvPr/>
            </p:nvSpPr>
            <p:spPr>
              <a:xfrm>
                <a:off x="1067837" y="1849134"/>
                <a:ext cx="2351223" cy="4268348"/>
              </a:xfrm>
              <a:prstGeom prst="rect">
                <a:avLst/>
              </a:prstGeom>
            </p:spPr>
            <p:txBody>
              <a:bodyPr wrap="square">
                <a:spAutoFit/>
              </a:bodyPr>
              <a:lstStyle/>
              <a:p>
                <a:pPr algn="just">
                  <a:lnSpc>
                    <a:spcPct val="150000"/>
                  </a:lnSpc>
                </a:pPr>
                <a:r>
                  <a:rPr lang="en-US" sz="2000" b="1" i="1" dirty="0">
                    <a:solidFill>
                      <a:srgbClr val="00B050"/>
                    </a:solidFill>
                    <a:effectLst/>
                    <a:latin typeface="Open Sans"/>
                  </a:rPr>
                  <a:t>V = 1,5 </a:t>
                </a:r>
                <a:r>
                  <a:rPr lang="en-US" sz="2000" b="1" i="1" dirty="0" err="1">
                    <a:solidFill>
                      <a:srgbClr val="00B050"/>
                    </a:solidFill>
                    <a:effectLst/>
                    <a:latin typeface="Open Sans"/>
                  </a:rPr>
                  <a:t>lít</a:t>
                </a:r>
                <a:endParaRPr lang="en-US" sz="2000" b="1" i="1" dirty="0">
                  <a:solidFill>
                    <a:srgbClr val="00B050"/>
                  </a:solidFill>
                  <a:effectLst/>
                  <a:latin typeface="Open Sans"/>
                </a:endParaRPr>
              </a:p>
              <a:p>
                <a:pPr algn="just">
                  <a:lnSpc>
                    <a:spcPct val="150000"/>
                  </a:lnSpc>
                </a:pPr>
                <a:r>
                  <a:rPr lang="en-US" sz="2000" b="1" i="1" dirty="0">
                    <a:solidFill>
                      <a:srgbClr val="00B050"/>
                    </a:solidFill>
                    <a:latin typeface="Open Sans"/>
                  </a:rPr>
                  <a:t> = 0,0015</a:t>
                </a:r>
                <a:r>
                  <a:rPr lang="vi-VN" sz="2000" b="1" dirty="0">
                    <a:solidFill>
                      <a:srgbClr val="00B050"/>
                    </a:solidFill>
                  </a:rPr>
                  <a:t> </a:t>
                </a:r>
                <a14:m>
                  <m:oMath xmlns:m="http://schemas.openxmlformats.org/officeDocument/2006/math">
                    <m:sSup>
                      <m:sSupPr>
                        <m:ctrlPr>
                          <a:rPr lang="vi-VN" sz="2000" b="1" i="1">
                            <a:solidFill>
                              <a:srgbClr val="00B050"/>
                            </a:solidFill>
                            <a:latin typeface="Cambria Math" panose="02040503050406030204" pitchFamily="18" charset="0"/>
                          </a:rPr>
                        </m:ctrlPr>
                      </m:sSupPr>
                      <m:e>
                        <m:r>
                          <a:rPr lang="vi-VN" sz="2000" b="1" i="1">
                            <a:solidFill>
                              <a:srgbClr val="00B050"/>
                            </a:solidFill>
                            <a:latin typeface="Cambria Math" panose="02040503050406030204" pitchFamily="18" charset="0"/>
                          </a:rPr>
                          <m:t>𝒎</m:t>
                        </m:r>
                      </m:e>
                      <m:sup>
                        <m:r>
                          <a:rPr lang="vi-VN" sz="2000" b="1" i="1">
                            <a:solidFill>
                              <a:srgbClr val="00B050"/>
                            </a:solidFill>
                            <a:latin typeface="Cambria Math" panose="02040503050406030204" pitchFamily="18" charset="0"/>
                          </a:rPr>
                          <m:t>𝟑</m:t>
                        </m:r>
                      </m:sup>
                    </m:sSup>
                  </m:oMath>
                </a14:m>
                <a:endParaRPr lang="en-US" sz="2000" b="1" i="1" dirty="0">
                  <a:solidFill>
                    <a:srgbClr val="00B050"/>
                  </a:solidFill>
                  <a:effectLst/>
                  <a:latin typeface="Open Sans"/>
                </a:endParaRPr>
              </a:p>
              <a:p>
                <a:pPr algn="just">
                  <a:lnSpc>
                    <a:spcPct val="150000"/>
                  </a:lnSpc>
                </a:pPr>
                <a:r>
                  <a:rPr lang="en-US" sz="2000" b="1" i="1" dirty="0">
                    <a:solidFill>
                      <a:srgbClr val="00B050"/>
                    </a:solidFill>
                    <a:latin typeface="Open Sans"/>
                  </a:rPr>
                  <a:t>D= </a:t>
                </a:r>
                <a:r>
                  <a:rPr lang="vi-VN" sz="2000" b="1" i="1" dirty="0">
                    <a:solidFill>
                      <a:srgbClr val="00B050"/>
                    </a:solidFill>
                    <a:latin typeface="Open Sans"/>
                  </a:rPr>
                  <a:t>1000kg/</a:t>
                </a:r>
                <a14:m>
                  <m:oMath xmlns:m="http://schemas.openxmlformats.org/officeDocument/2006/math">
                    <m:sSup>
                      <m:sSupPr>
                        <m:ctrlPr>
                          <a:rPr lang="vi-VN" sz="2000" b="1" i="1" smtClean="0">
                            <a:solidFill>
                              <a:srgbClr val="00B050"/>
                            </a:solidFill>
                            <a:latin typeface="Cambria Math" panose="02040503050406030204" pitchFamily="18" charset="0"/>
                          </a:rPr>
                        </m:ctrlPr>
                      </m:sSupPr>
                      <m:e>
                        <m:r>
                          <a:rPr lang="vi-VN" sz="2000" b="1" i="1" smtClean="0">
                            <a:solidFill>
                              <a:srgbClr val="00B050"/>
                            </a:solidFill>
                            <a:latin typeface="Cambria Math" panose="02040503050406030204" pitchFamily="18" charset="0"/>
                          </a:rPr>
                          <m:t>𝒎</m:t>
                        </m:r>
                      </m:e>
                      <m:sup>
                        <m:r>
                          <a:rPr lang="vi-VN" sz="2000" b="1" i="1" smtClean="0">
                            <a:solidFill>
                              <a:srgbClr val="00B050"/>
                            </a:solidFill>
                            <a:latin typeface="Cambria Math" panose="02040503050406030204" pitchFamily="18" charset="0"/>
                          </a:rPr>
                          <m:t>𝟑</m:t>
                        </m:r>
                      </m:sup>
                    </m:sSup>
                  </m:oMath>
                </a14:m>
                <a:endParaRPr lang="en-US" sz="2000" b="1" i="1" dirty="0">
                  <a:solidFill>
                    <a:srgbClr val="00B050"/>
                  </a:solidFill>
                  <a:effectLst/>
                  <a:latin typeface="Open Sans"/>
                </a:endParaRPr>
              </a:p>
              <a:p>
                <a:pPr algn="just">
                  <a:lnSpc>
                    <a:spcPct val="150000"/>
                  </a:lnSpc>
                </a:pPr>
                <a:r>
                  <a:rPr lang="en-US" sz="2000" b="1" i="1" dirty="0">
                    <a:solidFill>
                      <a:srgbClr val="00B050"/>
                    </a:solidFill>
                    <a:effectLst/>
                    <a:latin typeface="Open Sans"/>
                  </a:rPr>
                  <a:t>U = 220V</a:t>
                </a:r>
              </a:p>
              <a:p>
                <a:pPr algn="just">
                  <a:lnSpc>
                    <a:spcPct val="150000"/>
                  </a:lnSpc>
                </a:pPr>
                <a:r>
                  <a:rPr lang="en-US" sz="2000" b="1" i="1" dirty="0">
                    <a:solidFill>
                      <a:srgbClr val="00B050"/>
                    </a:solidFill>
                    <a:effectLst/>
                    <a:latin typeface="Open Sans"/>
                  </a:rPr>
                  <a:t>t = 10 </a:t>
                </a:r>
                <a:r>
                  <a:rPr lang="en-US" sz="2000" b="1" i="1" dirty="0" err="1">
                    <a:solidFill>
                      <a:srgbClr val="00B050"/>
                    </a:solidFill>
                    <a:effectLst/>
                    <a:latin typeface="Open Sans"/>
                  </a:rPr>
                  <a:t>phút</a:t>
                </a:r>
                <a:endParaRPr lang="en-US" sz="2000" b="1" i="1" dirty="0">
                  <a:solidFill>
                    <a:srgbClr val="00B050"/>
                  </a:solidFill>
                  <a:effectLst/>
                  <a:latin typeface="Open Sans"/>
                </a:endParaRPr>
              </a:p>
              <a:p>
                <a:pPr algn="just">
                  <a:lnSpc>
                    <a:spcPct val="150000"/>
                  </a:lnSpc>
                </a:pPr>
                <a:r>
                  <a:rPr lang="en-US" sz="2000" b="1" i="1" dirty="0">
                    <a:solidFill>
                      <a:srgbClr val="00B050"/>
                    </a:solidFill>
                    <a:latin typeface="Open Sans"/>
                  </a:rPr>
                  <a:t>  </a:t>
                </a:r>
                <a:r>
                  <a:rPr lang="en-US" sz="2000" b="1" i="1" dirty="0">
                    <a:solidFill>
                      <a:srgbClr val="00B050"/>
                    </a:solidFill>
                    <a:effectLst/>
                    <a:latin typeface="Open Sans"/>
                  </a:rPr>
                  <a:t> = 600s</a:t>
                </a:r>
              </a:p>
              <a:p>
                <a:pPr algn="just">
                  <a:lnSpc>
                    <a:spcPct val="150000"/>
                  </a:lnSpc>
                </a:pPr>
                <a:r>
                  <a:rPr lang="en-US" sz="2000" b="1" i="1" dirty="0">
                    <a:solidFill>
                      <a:srgbClr val="00B050"/>
                    </a:solidFill>
                    <a:effectLst/>
                    <a:latin typeface="Open Sans"/>
                  </a:rPr>
                  <a:t>V</a:t>
                </a:r>
                <a:r>
                  <a:rPr lang="en-US" sz="2000" b="1" i="1" baseline="-25000" dirty="0">
                    <a:solidFill>
                      <a:srgbClr val="00B050"/>
                    </a:solidFill>
                    <a:effectLst/>
                    <a:latin typeface="Open Sans"/>
                  </a:rPr>
                  <a:t>0</a:t>
                </a:r>
                <a:r>
                  <a:rPr lang="en-US" sz="2000" b="1" i="1" dirty="0">
                    <a:solidFill>
                      <a:srgbClr val="00B050"/>
                    </a:solidFill>
                    <a:effectLst/>
                    <a:latin typeface="Open Sans"/>
                  </a:rPr>
                  <a:t> = 1 </a:t>
                </a:r>
                <a:r>
                  <a:rPr lang="en-US" sz="2000" b="1" i="1" dirty="0" err="1">
                    <a:solidFill>
                      <a:srgbClr val="00B050"/>
                    </a:solidFill>
                    <a:effectLst/>
                    <a:latin typeface="Open Sans"/>
                  </a:rPr>
                  <a:t>lít</a:t>
                </a:r>
                <a:r>
                  <a:rPr lang="en-US" sz="2000" b="1" i="1" dirty="0">
                    <a:solidFill>
                      <a:srgbClr val="00B050"/>
                    </a:solidFill>
                    <a:effectLst/>
                    <a:latin typeface="Open Sans"/>
                  </a:rPr>
                  <a:t> </a:t>
                </a:r>
              </a:p>
              <a:p>
                <a:pPr algn="just">
                  <a:lnSpc>
                    <a:spcPct val="150000"/>
                  </a:lnSpc>
                </a:pPr>
                <a:r>
                  <a:rPr lang="en-US" sz="2000" b="1" i="1" dirty="0">
                    <a:solidFill>
                      <a:srgbClr val="00B050"/>
                    </a:solidFill>
                    <a:effectLst/>
                    <a:latin typeface="Open Sans"/>
                  </a:rPr>
                  <a:t>Q</a:t>
                </a:r>
                <a:r>
                  <a:rPr lang="en-US" sz="2000" b="1" i="1" baseline="-25000" dirty="0">
                    <a:solidFill>
                      <a:srgbClr val="00B050"/>
                    </a:solidFill>
                    <a:effectLst/>
                    <a:latin typeface="Open Sans"/>
                  </a:rPr>
                  <a:t>0</a:t>
                </a:r>
                <a:r>
                  <a:rPr lang="en-US" sz="2000" b="1" i="1" dirty="0">
                    <a:solidFill>
                      <a:srgbClr val="00B050"/>
                    </a:solidFill>
                    <a:effectLst/>
                    <a:latin typeface="Open Sans"/>
                  </a:rPr>
                  <a:t> = 420000J </a:t>
                </a:r>
              </a:p>
              <a:p>
                <a:pPr algn="just">
                  <a:lnSpc>
                    <a:spcPct val="150000"/>
                  </a:lnSpc>
                </a:pPr>
                <a:r>
                  <a:rPr lang="en-US" sz="2000" b="1" i="1" dirty="0">
                    <a:solidFill>
                      <a:srgbClr val="00B050"/>
                    </a:solidFill>
                    <a:effectLst/>
                    <a:latin typeface="Open Sans"/>
                  </a:rPr>
                  <a:t>R = ?</a:t>
                </a:r>
              </a:p>
            </p:txBody>
          </p:sp>
        </mc:Choice>
        <mc:Fallback>
          <p:sp>
            <p:nvSpPr>
              <p:cNvPr id="2" name="Rectangle 1"/>
              <p:cNvSpPr>
                <a:spLocks noRot="1" noChangeAspect="1" noMove="1" noResize="1" noEditPoints="1" noAdjustHandles="1" noChangeArrowheads="1" noChangeShapeType="1" noTextEdit="1"/>
              </p:cNvSpPr>
              <p:nvPr/>
            </p:nvSpPr>
            <p:spPr>
              <a:xfrm>
                <a:off x="1067837" y="1849134"/>
                <a:ext cx="2351223" cy="4268348"/>
              </a:xfrm>
              <a:prstGeom prst="rect">
                <a:avLst/>
              </a:prstGeom>
              <a:blipFill>
                <a:blip r:embed="rId2"/>
                <a:stretch>
                  <a:fillRect l="-2591" b="-285"/>
                </a:stretch>
              </a:blipFill>
            </p:spPr>
            <p:txBody>
              <a:bodyPr/>
              <a:lstStyle/>
              <a:p>
                <a:r>
                  <a:rPr lang="vi-VN">
                    <a:noFill/>
                  </a:rPr>
                  <a:t> </a:t>
                </a:r>
              </a:p>
            </p:txBody>
          </p:sp>
        </mc:Fallback>
      </mc:AlternateContent>
      <p:sp>
        <p:nvSpPr>
          <p:cNvPr id="14" name="Hộp Văn bản 13">
            <a:extLst>
              <a:ext uri="{FF2B5EF4-FFF2-40B4-BE49-F238E27FC236}">
                <a16:creationId xmlns:a16="http://schemas.microsoft.com/office/drawing/2014/main" id="{6E2E2DF9-AED4-4DBA-8061-9EC7D22C2B0E}"/>
              </a:ext>
            </a:extLst>
          </p:cNvPr>
          <p:cNvSpPr txBox="1"/>
          <p:nvPr/>
        </p:nvSpPr>
        <p:spPr>
          <a:xfrm>
            <a:off x="2990033" y="1889026"/>
            <a:ext cx="4391606" cy="400110"/>
          </a:xfrm>
          <a:prstGeom prst="rect">
            <a:avLst/>
          </a:prstGeom>
          <a:noFill/>
        </p:spPr>
        <p:txBody>
          <a:bodyPr wrap="square">
            <a:spAutoFit/>
          </a:bodyPr>
          <a:lstStyle/>
          <a:p>
            <a:pPr algn="just"/>
            <a:r>
              <a:rPr lang="en-US" sz="2000" b="1" i="1" dirty="0" smtClean="0">
                <a:solidFill>
                  <a:srgbClr val="00B050"/>
                </a:solidFill>
                <a:effectLst/>
                <a:latin typeface="Open Sans"/>
              </a:rPr>
              <a:t>K</a:t>
            </a:r>
            <a:r>
              <a:rPr lang="vi-VN" sz="2000" b="1" i="1" dirty="0" smtClean="0">
                <a:solidFill>
                  <a:srgbClr val="00B050"/>
                </a:solidFill>
                <a:effectLst/>
                <a:latin typeface="Open Sans"/>
              </a:rPr>
              <a:t>hối </a:t>
            </a:r>
            <a:r>
              <a:rPr lang="vi-VN" sz="2000" b="1" i="1" dirty="0">
                <a:solidFill>
                  <a:srgbClr val="00B050"/>
                </a:solidFill>
                <a:effectLst/>
                <a:latin typeface="Open Sans"/>
              </a:rPr>
              <a:t>lượng của 1,5 lít nước là:</a:t>
            </a:r>
          </a:p>
        </p:txBody>
      </p:sp>
      <p:sp>
        <p:nvSpPr>
          <p:cNvPr id="15" name="Hộp Văn bản 14">
            <a:extLst>
              <a:ext uri="{FF2B5EF4-FFF2-40B4-BE49-F238E27FC236}">
                <a16:creationId xmlns:a16="http://schemas.microsoft.com/office/drawing/2014/main" id="{E33D061F-736D-44D2-9339-29B4A3EB4B7F}"/>
              </a:ext>
            </a:extLst>
          </p:cNvPr>
          <p:cNvSpPr txBox="1"/>
          <p:nvPr/>
        </p:nvSpPr>
        <p:spPr>
          <a:xfrm>
            <a:off x="7057223" y="1896323"/>
            <a:ext cx="1538956" cy="400110"/>
          </a:xfrm>
          <a:prstGeom prst="rect">
            <a:avLst/>
          </a:prstGeom>
          <a:noFill/>
        </p:spPr>
        <p:txBody>
          <a:bodyPr wrap="square">
            <a:spAutoFit/>
          </a:bodyPr>
          <a:lstStyle/>
          <a:p>
            <a:r>
              <a:rPr lang="vi-VN" sz="2000" b="1" i="1" dirty="0">
                <a:solidFill>
                  <a:srgbClr val="00B050"/>
                </a:solidFill>
                <a:effectLst/>
                <a:latin typeface="Open Sans"/>
              </a:rPr>
              <a:t>m = D.V</a:t>
            </a:r>
            <a:endParaRPr lang="vi-VN" sz="2000" b="1" i="1" dirty="0">
              <a:solidFill>
                <a:srgbClr val="00B050"/>
              </a:solidFill>
            </a:endParaRPr>
          </a:p>
        </p:txBody>
      </p:sp>
      <p:sp>
        <p:nvSpPr>
          <p:cNvPr id="16" name="Hộp Văn bản 15">
            <a:extLst>
              <a:ext uri="{FF2B5EF4-FFF2-40B4-BE49-F238E27FC236}">
                <a16:creationId xmlns:a16="http://schemas.microsoft.com/office/drawing/2014/main" id="{7E1ED586-5ACF-4EB4-AAE8-44A6FEF558DB}"/>
              </a:ext>
            </a:extLst>
          </p:cNvPr>
          <p:cNvSpPr txBox="1"/>
          <p:nvPr/>
        </p:nvSpPr>
        <p:spPr>
          <a:xfrm>
            <a:off x="8111670" y="1908911"/>
            <a:ext cx="1962111" cy="400110"/>
          </a:xfrm>
          <a:prstGeom prst="rect">
            <a:avLst/>
          </a:prstGeom>
          <a:noFill/>
        </p:spPr>
        <p:txBody>
          <a:bodyPr wrap="square">
            <a:spAutoFit/>
          </a:bodyPr>
          <a:lstStyle/>
          <a:p>
            <a:r>
              <a:rPr lang="vi-VN" sz="2000" b="1" i="1" dirty="0">
                <a:solidFill>
                  <a:srgbClr val="00B050"/>
                </a:solidFill>
                <a:effectLst/>
                <a:latin typeface="Open Sans"/>
              </a:rPr>
              <a:t>= 1000 . 0,0015</a:t>
            </a:r>
            <a:endParaRPr lang="vi-VN" sz="2000" b="1" i="1" dirty="0">
              <a:solidFill>
                <a:srgbClr val="00B050"/>
              </a:solidFill>
            </a:endParaRPr>
          </a:p>
        </p:txBody>
      </p:sp>
      <p:sp>
        <p:nvSpPr>
          <p:cNvPr id="17" name="Hộp Văn bản 16">
            <a:extLst>
              <a:ext uri="{FF2B5EF4-FFF2-40B4-BE49-F238E27FC236}">
                <a16:creationId xmlns:a16="http://schemas.microsoft.com/office/drawing/2014/main" id="{1A220318-4058-4B67-85C0-B4D347104251}"/>
              </a:ext>
            </a:extLst>
          </p:cNvPr>
          <p:cNvSpPr txBox="1"/>
          <p:nvPr/>
        </p:nvSpPr>
        <p:spPr>
          <a:xfrm>
            <a:off x="9992170" y="1889026"/>
            <a:ext cx="1623283" cy="400110"/>
          </a:xfrm>
          <a:prstGeom prst="rect">
            <a:avLst/>
          </a:prstGeom>
          <a:noFill/>
        </p:spPr>
        <p:txBody>
          <a:bodyPr wrap="square">
            <a:spAutoFit/>
          </a:bodyPr>
          <a:lstStyle/>
          <a:p>
            <a:r>
              <a:rPr lang="vi-VN" sz="2000" b="1" i="1" dirty="0">
                <a:solidFill>
                  <a:srgbClr val="00B050"/>
                </a:solidFill>
                <a:effectLst/>
                <a:latin typeface="Open Sans"/>
              </a:rPr>
              <a:t>= 1,5 (</a:t>
            </a:r>
            <a:r>
              <a:rPr lang="vi-VN" sz="2000" b="1" i="1" dirty="0" err="1">
                <a:solidFill>
                  <a:srgbClr val="00B050"/>
                </a:solidFill>
                <a:effectLst/>
                <a:latin typeface="Open Sans"/>
              </a:rPr>
              <a:t>kg</a:t>
            </a:r>
            <a:r>
              <a:rPr lang="vi-VN" sz="2000" b="1" i="1" dirty="0">
                <a:solidFill>
                  <a:srgbClr val="00B050"/>
                </a:solidFill>
                <a:effectLst/>
                <a:latin typeface="Open Sans"/>
              </a:rPr>
              <a:t>)</a:t>
            </a:r>
            <a:endParaRPr lang="vi-VN" sz="2000" b="1" i="1" dirty="0">
              <a:solidFill>
                <a:srgbClr val="00B050"/>
              </a:solidFill>
            </a:endParaRPr>
          </a:p>
        </p:txBody>
      </p:sp>
      <p:sp>
        <p:nvSpPr>
          <p:cNvPr id="19" name="Hộp Văn bản 18">
            <a:extLst>
              <a:ext uri="{FF2B5EF4-FFF2-40B4-BE49-F238E27FC236}">
                <a16:creationId xmlns:a16="http://schemas.microsoft.com/office/drawing/2014/main" id="{53EAABC3-D81B-4CBC-B554-3E198EEBD445}"/>
              </a:ext>
            </a:extLst>
          </p:cNvPr>
          <p:cNvSpPr txBox="1"/>
          <p:nvPr/>
        </p:nvSpPr>
        <p:spPr>
          <a:xfrm>
            <a:off x="2959013" y="2387891"/>
            <a:ext cx="6516710" cy="400110"/>
          </a:xfrm>
          <a:prstGeom prst="rect">
            <a:avLst/>
          </a:prstGeom>
          <a:noFill/>
        </p:spPr>
        <p:txBody>
          <a:bodyPr wrap="square">
            <a:spAutoFit/>
          </a:bodyPr>
          <a:lstStyle/>
          <a:p>
            <a:pPr lvl="0" algn="just" eaLnBrk="0" fontAlgn="base" hangingPunct="0">
              <a:spcBef>
                <a:spcPct val="0"/>
              </a:spcBef>
              <a:spcAft>
                <a:spcPct val="0"/>
              </a:spcAft>
            </a:pPr>
            <a:r>
              <a:rPr kumimoji="0" lang="en-US" altLang="en-US" sz="2000" b="1" i="1" u="none" strike="noStrike" cap="none" normalizeH="0" baseline="0" dirty="0" err="1">
                <a:ln>
                  <a:noFill/>
                </a:ln>
                <a:solidFill>
                  <a:srgbClr val="00B050"/>
                </a:solidFill>
                <a:effectLst/>
                <a:latin typeface="Open Sans"/>
              </a:rPr>
              <a:t>Nhiệt</a:t>
            </a:r>
            <a:r>
              <a:rPr kumimoji="0" lang="en-US" altLang="en-US" sz="2000" b="1" i="1" u="none" strike="noStrike" cap="none" normalizeH="0" baseline="0" dirty="0">
                <a:ln>
                  <a:noFill/>
                </a:ln>
                <a:solidFill>
                  <a:srgbClr val="00B050"/>
                </a:solidFill>
                <a:effectLst/>
                <a:latin typeface="Open Sans"/>
              </a:rPr>
              <a:t> </a:t>
            </a:r>
            <a:r>
              <a:rPr kumimoji="0" lang="en-US" altLang="en-US" sz="2000" b="1" i="1" u="none" strike="noStrike" cap="none" normalizeH="0" baseline="0" dirty="0" err="1">
                <a:ln>
                  <a:noFill/>
                </a:ln>
                <a:solidFill>
                  <a:srgbClr val="00B050"/>
                </a:solidFill>
                <a:effectLst/>
                <a:latin typeface="Open Sans"/>
              </a:rPr>
              <a:t>lượng</a:t>
            </a:r>
            <a:r>
              <a:rPr kumimoji="0" lang="en-US" altLang="en-US" sz="2000" b="1" i="1" u="none" strike="noStrike" cap="none" normalizeH="0" baseline="0" dirty="0">
                <a:ln>
                  <a:noFill/>
                </a:ln>
                <a:solidFill>
                  <a:srgbClr val="00B050"/>
                </a:solidFill>
                <a:effectLst/>
                <a:latin typeface="Open Sans"/>
              </a:rPr>
              <a:t> </a:t>
            </a:r>
            <a:r>
              <a:rPr kumimoji="0" lang="en-US" altLang="en-US" sz="2000" b="1" i="1" u="none" strike="noStrike" cap="none" normalizeH="0" baseline="0" dirty="0" err="1">
                <a:ln>
                  <a:noFill/>
                </a:ln>
                <a:solidFill>
                  <a:srgbClr val="00B050"/>
                </a:solidFill>
                <a:effectLst/>
                <a:latin typeface="Open Sans"/>
              </a:rPr>
              <a:t>cần</a:t>
            </a:r>
            <a:r>
              <a:rPr kumimoji="0" lang="en-US" altLang="en-US" sz="2000" b="1" i="1" u="none" strike="noStrike" cap="none" normalizeH="0" baseline="0" dirty="0">
                <a:ln>
                  <a:noFill/>
                </a:ln>
                <a:solidFill>
                  <a:srgbClr val="00B050"/>
                </a:solidFill>
                <a:effectLst/>
                <a:latin typeface="Open Sans"/>
              </a:rPr>
              <a:t> </a:t>
            </a:r>
            <a:r>
              <a:rPr kumimoji="0" lang="en-US" altLang="en-US" sz="2000" b="1" i="1" u="none" strike="noStrike" cap="none" normalizeH="0" baseline="0" dirty="0" err="1">
                <a:ln>
                  <a:noFill/>
                </a:ln>
                <a:solidFill>
                  <a:srgbClr val="00B050"/>
                </a:solidFill>
                <a:effectLst/>
                <a:latin typeface="Open Sans"/>
              </a:rPr>
              <a:t>thiết</a:t>
            </a:r>
            <a:r>
              <a:rPr kumimoji="0" lang="en-US" altLang="en-US" sz="2000" b="1" i="1" u="none" strike="noStrike" cap="none" normalizeH="0" baseline="0" dirty="0">
                <a:ln>
                  <a:noFill/>
                </a:ln>
                <a:solidFill>
                  <a:srgbClr val="00B050"/>
                </a:solidFill>
                <a:effectLst/>
                <a:latin typeface="Open Sans"/>
              </a:rPr>
              <a:t> </a:t>
            </a:r>
            <a:r>
              <a:rPr kumimoji="0" lang="en-US" altLang="en-US" sz="2000" b="1" i="1" u="none" strike="noStrike" cap="none" normalizeH="0" baseline="0" dirty="0" err="1">
                <a:ln>
                  <a:noFill/>
                </a:ln>
                <a:solidFill>
                  <a:srgbClr val="00B050"/>
                </a:solidFill>
                <a:effectLst/>
                <a:latin typeface="Open Sans"/>
              </a:rPr>
              <a:t>để</a:t>
            </a:r>
            <a:r>
              <a:rPr kumimoji="0" lang="en-US" altLang="en-US" sz="2000" b="1" i="1" u="none" strike="noStrike" cap="none" normalizeH="0" baseline="0" dirty="0">
                <a:ln>
                  <a:noFill/>
                </a:ln>
                <a:solidFill>
                  <a:srgbClr val="00B050"/>
                </a:solidFill>
                <a:effectLst/>
                <a:latin typeface="Open Sans"/>
              </a:rPr>
              <a:t> </a:t>
            </a:r>
            <a:r>
              <a:rPr kumimoji="0" lang="en-US" altLang="en-US" sz="2000" b="1" i="1" u="none" strike="noStrike" cap="none" normalizeH="0" baseline="0" dirty="0" err="1">
                <a:ln>
                  <a:noFill/>
                </a:ln>
                <a:solidFill>
                  <a:srgbClr val="00B050"/>
                </a:solidFill>
                <a:effectLst/>
                <a:latin typeface="Open Sans"/>
              </a:rPr>
              <a:t>đun</a:t>
            </a:r>
            <a:r>
              <a:rPr kumimoji="0" lang="en-US" altLang="en-US" sz="2000" b="1" i="1" u="none" strike="noStrike" cap="none" normalizeH="0" baseline="0" dirty="0">
                <a:ln>
                  <a:noFill/>
                </a:ln>
                <a:solidFill>
                  <a:srgbClr val="00B050"/>
                </a:solidFill>
                <a:effectLst/>
                <a:latin typeface="Open Sans"/>
              </a:rPr>
              <a:t> </a:t>
            </a:r>
            <a:r>
              <a:rPr kumimoji="0" lang="en-US" altLang="en-US" sz="2000" b="1" i="1" u="none" strike="noStrike" cap="none" normalizeH="0" baseline="0" dirty="0" err="1">
                <a:ln>
                  <a:noFill/>
                </a:ln>
                <a:solidFill>
                  <a:srgbClr val="00B050"/>
                </a:solidFill>
                <a:effectLst/>
                <a:latin typeface="Open Sans"/>
              </a:rPr>
              <a:t>sôi</a:t>
            </a:r>
            <a:r>
              <a:rPr kumimoji="0" lang="en-US" altLang="en-US" sz="2000" b="1" i="1" u="none" strike="noStrike" cap="none" normalizeH="0" baseline="0" dirty="0">
                <a:ln>
                  <a:noFill/>
                </a:ln>
                <a:solidFill>
                  <a:srgbClr val="00B050"/>
                </a:solidFill>
                <a:effectLst/>
                <a:latin typeface="Open Sans"/>
              </a:rPr>
              <a:t> 1,5 </a:t>
            </a:r>
            <a:r>
              <a:rPr kumimoji="0" lang="en-US" altLang="en-US" sz="2000" b="1" i="1" u="none" strike="noStrike" cap="none" normalizeH="0" baseline="0" dirty="0" err="1">
                <a:ln>
                  <a:noFill/>
                </a:ln>
                <a:solidFill>
                  <a:srgbClr val="00B050"/>
                </a:solidFill>
                <a:effectLst/>
                <a:latin typeface="Open Sans"/>
              </a:rPr>
              <a:t>lít</a:t>
            </a:r>
            <a:r>
              <a:rPr kumimoji="0" lang="en-US" altLang="en-US" sz="2000" b="1" i="1" u="none" strike="noStrike" cap="none" normalizeH="0" baseline="0" dirty="0">
                <a:ln>
                  <a:noFill/>
                </a:ln>
                <a:solidFill>
                  <a:srgbClr val="00B050"/>
                </a:solidFill>
                <a:effectLst/>
                <a:latin typeface="Open Sans"/>
              </a:rPr>
              <a:t> </a:t>
            </a:r>
            <a:r>
              <a:rPr kumimoji="0" lang="en-US" altLang="en-US" sz="2000" b="1" i="1" u="none" strike="noStrike" cap="none" normalizeH="0" baseline="0" dirty="0" err="1">
                <a:ln>
                  <a:noFill/>
                </a:ln>
                <a:solidFill>
                  <a:srgbClr val="00B050"/>
                </a:solidFill>
                <a:effectLst/>
                <a:latin typeface="Open Sans"/>
              </a:rPr>
              <a:t>nước</a:t>
            </a:r>
            <a:r>
              <a:rPr kumimoji="0" lang="en-US" altLang="en-US" sz="2000" b="1" i="1" u="none" strike="noStrike" cap="none" normalizeH="0" baseline="0" dirty="0">
                <a:ln>
                  <a:noFill/>
                </a:ln>
                <a:solidFill>
                  <a:srgbClr val="00B050"/>
                </a:solidFill>
                <a:effectLst/>
                <a:latin typeface="Open Sans"/>
              </a:rPr>
              <a:t> </a:t>
            </a:r>
            <a:r>
              <a:rPr kumimoji="0" lang="en-US" altLang="en-US" sz="2000" b="1" i="1" u="none" strike="noStrike" cap="none" normalizeH="0" baseline="0" dirty="0" err="1">
                <a:ln>
                  <a:noFill/>
                </a:ln>
                <a:solidFill>
                  <a:srgbClr val="00B050"/>
                </a:solidFill>
                <a:effectLst/>
                <a:latin typeface="Open Sans"/>
              </a:rPr>
              <a:t>là</a:t>
            </a:r>
            <a:r>
              <a:rPr kumimoji="0" lang="en-US" altLang="en-US" sz="2000" b="1" i="1" u="none" strike="noStrike" cap="none" normalizeH="0" baseline="0" dirty="0">
                <a:ln>
                  <a:noFill/>
                </a:ln>
                <a:solidFill>
                  <a:srgbClr val="00B050"/>
                </a:solidFill>
                <a:effectLst/>
                <a:latin typeface="Open Sans"/>
              </a:rPr>
              <a:t>:</a:t>
            </a:r>
            <a:endParaRPr kumimoji="0" lang="en-US" altLang="en-US" sz="2000" b="1" i="1" u="none" strike="noStrike" cap="none" normalizeH="0" baseline="0" dirty="0">
              <a:ln>
                <a:noFill/>
              </a:ln>
              <a:solidFill>
                <a:srgbClr val="00B050"/>
              </a:solidFill>
              <a:effectLst/>
            </a:endParaRPr>
          </a:p>
        </p:txBody>
      </p:sp>
      <mc:AlternateContent xmlns:mc="http://schemas.openxmlformats.org/markup-compatibility/2006">
        <mc:Choice xmlns:a14="http://schemas.microsoft.com/office/drawing/2010/main" Requires="a14">
          <p:sp>
            <p:nvSpPr>
              <p:cNvPr id="21" name="Hộp Văn bản 20">
                <a:extLst>
                  <a:ext uri="{FF2B5EF4-FFF2-40B4-BE49-F238E27FC236}">
                    <a16:creationId xmlns:a16="http://schemas.microsoft.com/office/drawing/2014/main" id="{E988E8BB-CC74-4E29-8EF4-0C01AD47970C}"/>
                  </a:ext>
                </a:extLst>
              </p:cNvPr>
              <p:cNvSpPr txBox="1"/>
              <p:nvPr/>
            </p:nvSpPr>
            <p:spPr>
              <a:xfrm>
                <a:off x="4464424" y="2860029"/>
                <a:ext cx="1754966" cy="540020"/>
              </a:xfrm>
              <a:prstGeom prst="rect">
                <a:avLst/>
              </a:prstGeom>
              <a:noFill/>
            </p:spPr>
            <p:txBody>
              <a:bodyPr wrap="square">
                <a:spAutoFit/>
              </a:bodyPr>
              <a:lstStyle/>
              <a:p>
                <a:r>
                  <a:rPr lang="en-US" altLang="en-US" sz="2000" b="1" i="1" dirty="0" smtClean="0">
                    <a:solidFill>
                      <a:srgbClr val="00B050"/>
                    </a:solidFill>
                    <a:latin typeface="Open Sans"/>
                  </a:rPr>
                  <a:t>= </a:t>
                </a:r>
                <a14:m>
                  <m:oMath xmlns:m="http://schemas.openxmlformats.org/officeDocument/2006/math">
                    <m:f>
                      <m:fPr>
                        <m:ctrlPr>
                          <a:rPr lang="en-US" altLang="en-US" sz="2000" b="1" i="1">
                            <a:solidFill>
                              <a:srgbClr val="00B050"/>
                            </a:solidFill>
                            <a:latin typeface="Cambria Math" panose="02040503050406030204" pitchFamily="18" charset="0"/>
                          </a:rPr>
                        </m:ctrlPr>
                      </m:fPr>
                      <m:num>
                        <m:r>
                          <a:rPr lang="en-US" altLang="en-US" sz="2000" b="1" i="1" smtClean="0">
                            <a:solidFill>
                              <a:srgbClr val="00B050"/>
                            </a:solidFill>
                            <a:latin typeface="Cambria Math" panose="02040503050406030204" pitchFamily="18" charset="0"/>
                          </a:rPr>
                          <m:t>𝟏</m:t>
                        </m:r>
                        <m:r>
                          <a:rPr lang="en-US" altLang="en-US" sz="2000" b="1" i="1" smtClean="0">
                            <a:solidFill>
                              <a:srgbClr val="00B050"/>
                            </a:solidFill>
                            <a:latin typeface="Cambria Math" panose="02040503050406030204" pitchFamily="18" charset="0"/>
                          </a:rPr>
                          <m:t>,</m:t>
                        </m:r>
                        <m:r>
                          <a:rPr lang="en-US" altLang="en-US" sz="2000" b="1" i="1" smtClean="0">
                            <a:solidFill>
                              <a:srgbClr val="00B050"/>
                            </a:solidFill>
                            <a:latin typeface="Cambria Math" panose="02040503050406030204" pitchFamily="18" charset="0"/>
                          </a:rPr>
                          <m:t>𝟓</m:t>
                        </m:r>
                      </m:num>
                      <m:den>
                        <m:r>
                          <a:rPr lang="en-US" altLang="en-US" sz="2000" b="1" i="1" smtClean="0">
                            <a:solidFill>
                              <a:srgbClr val="00B050"/>
                            </a:solidFill>
                            <a:latin typeface="Cambria Math" panose="02040503050406030204" pitchFamily="18" charset="0"/>
                          </a:rPr>
                          <m:t>𝟏</m:t>
                        </m:r>
                      </m:den>
                    </m:f>
                  </m:oMath>
                </a14:m>
                <a:r>
                  <a:rPr lang="en-US" altLang="en-US" sz="2000" b="1" i="1" dirty="0" smtClean="0">
                    <a:solidFill>
                      <a:srgbClr val="00B050"/>
                    </a:solidFill>
                    <a:latin typeface="Open Sans"/>
                  </a:rPr>
                  <a:t>. 420 000 </a:t>
                </a:r>
                <a:endParaRPr lang="vi-VN" sz="2000" b="1" i="1" dirty="0">
                  <a:solidFill>
                    <a:srgbClr val="00B050"/>
                  </a:solidFill>
                </a:endParaRPr>
              </a:p>
            </p:txBody>
          </p:sp>
        </mc:Choice>
        <mc:Fallback>
          <p:sp>
            <p:nvSpPr>
              <p:cNvPr id="21" name="Hộp Văn bản 20">
                <a:extLst>
                  <a:ext uri="{FF2B5EF4-FFF2-40B4-BE49-F238E27FC236}">
                    <a16:creationId xmlns:a16="http://schemas.microsoft.com/office/drawing/2014/main" id="{E988E8BB-CC74-4E29-8EF4-0C01AD47970C}"/>
                  </a:ext>
                </a:extLst>
              </p:cNvPr>
              <p:cNvSpPr txBox="1">
                <a:spLocks noRot="1" noChangeAspect="1" noMove="1" noResize="1" noEditPoints="1" noAdjustHandles="1" noChangeArrowheads="1" noChangeShapeType="1" noTextEdit="1"/>
              </p:cNvSpPr>
              <p:nvPr/>
            </p:nvSpPr>
            <p:spPr>
              <a:xfrm>
                <a:off x="4464424" y="2860029"/>
                <a:ext cx="1754966" cy="540020"/>
              </a:xfrm>
              <a:prstGeom prst="rect">
                <a:avLst/>
              </a:prstGeom>
              <a:blipFill>
                <a:blip r:embed="rId3"/>
                <a:stretch>
                  <a:fillRect l="-3472" r="-5903" b="-6742"/>
                </a:stretch>
              </a:blipFill>
            </p:spPr>
            <p:txBody>
              <a:bodyPr/>
              <a:lstStyle/>
              <a:p>
                <a:r>
                  <a:rPr lang="vi-VN">
                    <a:noFill/>
                  </a:rPr>
                  <a:t> </a:t>
                </a:r>
              </a:p>
            </p:txBody>
          </p:sp>
        </mc:Fallback>
      </mc:AlternateContent>
      <p:sp>
        <p:nvSpPr>
          <p:cNvPr id="23" name="Hộp Văn bản 22">
            <a:extLst>
              <a:ext uri="{FF2B5EF4-FFF2-40B4-BE49-F238E27FC236}">
                <a16:creationId xmlns:a16="http://schemas.microsoft.com/office/drawing/2014/main" id="{81972CF1-5150-4A33-8F39-BD5BE5824E9D}"/>
              </a:ext>
            </a:extLst>
          </p:cNvPr>
          <p:cNvSpPr txBox="1"/>
          <p:nvPr/>
        </p:nvSpPr>
        <p:spPr>
          <a:xfrm>
            <a:off x="2959013" y="3535036"/>
            <a:ext cx="4422626" cy="400110"/>
          </a:xfrm>
          <a:prstGeom prst="rect">
            <a:avLst/>
          </a:prstGeom>
          <a:noFill/>
        </p:spPr>
        <p:txBody>
          <a:bodyPr wrap="square">
            <a:spAutoFit/>
          </a:bodyPr>
          <a:lstStyle/>
          <a:p>
            <a:pPr marL="0" marR="0" lvl="0" indent="0" algn="just" defTabSz="914400" rtl="0" eaLnBrk="0" fontAlgn="base" latinLnBrk="0" hangingPunct="0">
              <a:lnSpc>
                <a:spcPct val="100000"/>
              </a:lnSpc>
              <a:spcBef>
                <a:spcPct val="0"/>
              </a:spcBef>
              <a:spcAft>
                <a:spcPct val="0"/>
              </a:spcAft>
              <a:buClrTx/>
              <a:buSzTx/>
              <a:buFontTx/>
              <a:buNone/>
              <a:tabLst/>
            </a:pPr>
            <a:r>
              <a:rPr lang="en-US" altLang="en-US" sz="2000" b="1" i="1" dirty="0" smtClean="0">
                <a:solidFill>
                  <a:srgbClr val="00B050"/>
                </a:solidFill>
                <a:latin typeface="Open Sans"/>
              </a:rPr>
              <a:t>Điện trở của dây nung:</a:t>
            </a:r>
            <a:endParaRPr kumimoji="0" lang="en-US" altLang="en-US" sz="2000" b="1" i="1" u="none" strike="noStrike" cap="none" normalizeH="0" baseline="0" dirty="0">
              <a:ln>
                <a:noFill/>
              </a:ln>
              <a:solidFill>
                <a:srgbClr val="00B050"/>
              </a:solidFill>
              <a:effectLst/>
            </a:endParaRPr>
          </a:p>
        </p:txBody>
      </p:sp>
      <mc:AlternateContent xmlns:mc="http://schemas.openxmlformats.org/markup-compatibility/2006">
        <mc:Choice xmlns:a14="http://schemas.microsoft.com/office/drawing/2010/main" Requires="a14">
          <p:sp>
            <p:nvSpPr>
              <p:cNvPr id="24" name="Hộp Văn bản 20">
                <a:extLst>
                  <a:ext uri="{FF2B5EF4-FFF2-40B4-BE49-F238E27FC236}">
                    <a16:creationId xmlns:a16="http://schemas.microsoft.com/office/drawing/2014/main" id="{E988E8BB-CC74-4E29-8EF4-0C01AD47970C}"/>
                  </a:ext>
                </a:extLst>
              </p:cNvPr>
              <p:cNvSpPr txBox="1"/>
              <p:nvPr/>
            </p:nvSpPr>
            <p:spPr>
              <a:xfrm>
                <a:off x="3065927" y="2829984"/>
                <a:ext cx="1398497" cy="573427"/>
              </a:xfrm>
              <a:prstGeom prst="rect">
                <a:avLst/>
              </a:prstGeom>
              <a:noFill/>
            </p:spPr>
            <p:txBody>
              <a:bodyPr wrap="square">
                <a:spAutoFit/>
              </a:bodyPr>
              <a:lstStyle/>
              <a:p>
                <a:r>
                  <a:rPr lang="en-US" altLang="en-US" sz="2000" b="1" i="1" dirty="0" smtClean="0">
                    <a:solidFill>
                      <a:srgbClr val="00B050"/>
                    </a:solidFill>
                    <a:latin typeface="Open Sans"/>
                  </a:rPr>
                  <a:t>Q = </a:t>
                </a:r>
                <a14:m>
                  <m:oMath xmlns:m="http://schemas.openxmlformats.org/officeDocument/2006/math">
                    <m:f>
                      <m:fPr>
                        <m:ctrlPr>
                          <a:rPr lang="en-US" altLang="en-US" sz="2000" b="1" i="1" smtClean="0">
                            <a:solidFill>
                              <a:srgbClr val="00B050"/>
                            </a:solidFill>
                            <a:latin typeface="Cambria Math" panose="02040503050406030204" pitchFamily="18" charset="0"/>
                          </a:rPr>
                        </m:ctrlPr>
                      </m:fPr>
                      <m:num>
                        <m:r>
                          <a:rPr lang="en-US" altLang="en-US" sz="2000" b="1" i="1" smtClean="0">
                            <a:solidFill>
                              <a:srgbClr val="00B050"/>
                            </a:solidFill>
                            <a:latin typeface="Cambria Math" panose="02040503050406030204" pitchFamily="18" charset="0"/>
                          </a:rPr>
                          <m:t>𝑽</m:t>
                        </m:r>
                      </m:num>
                      <m:den>
                        <m:sSub>
                          <m:sSubPr>
                            <m:ctrlPr>
                              <a:rPr lang="en-US" altLang="en-US" sz="2000" b="1" i="1" smtClean="0">
                                <a:solidFill>
                                  <a:srgbClr val="00B050"/>
                                </a:solidFill>
                                <a:latin typeface="Cambria Math" panose="02040503050406030204" pitchFamily="18" charset="0"/>
                              </a:rPr>
                            </m:ctrlPr>
                          </m:sSubPr>
                          <m:e>
                            <m:r>
                              <a:rPr lang="en-US" altLang="en-US" sz="2000" b="1" i="1" smtClean="0">
                                <a:solidFill>
                                  <a:srgbClr val="00B050"/>
                                </a:solidFill>
                                <a:latin typeface="Cambria Math" panose="02040503050406030204" pitchFamily="18" charset="0"/>
                              </a:rPr>
                              <m:t>𝑽</m:t>
                            </m:r>
                          </m:e>
                          <m:sub>
                            <m:r>
                              <a:rPr lang="en-US" altLang="en-US" sz="2000" b="1" i="1" smtClean="0">
                                <a:solidFill>
                                  <a:srgbClr val="00B050"/>
                                </a:solidFill>
                                <a:latin typeface="Cambria Math" panose="02040503050406030204" pitchFamily="18" charset="0"/>
                              </a:rPr>
                              <m:t>𝟎</m:t>
                            </m:r>
                          </m:sub>
                        </m:sSub>
                      </m:den>
                    </m:f>
                  </m:oMath>
                </a14:m>
                <a:r>
                  <a:rPr lang="en-US" sz="2000" b="1" i="1" dirty="0" smtClean="0">
                    <a:solidFill>
                      <a:srgbClr val="00B050"/>
                    </a:solidFill>
                  </a:rPr>
                  <a:t> . </a:t>
                </a:r>
                <a14:m>
                  <m:oMath xmlns:m="http://schemas.openxmlformats.org/officeDocument/2006/math">
                    <m:sSub>
                      <m:sSubPr>
                        <m:ctrlPr>
                          <a:rPr lang="en-US" altLang="en-US" sz="2000" b="1" i="1" smtClean="0">
                            <a:solidFill>
                              <a:srgbClr val="00B050"/>
                            </a:solidFill>
                            <a:latin typeface="Cambria Math" panose="02040503050406030204" pitchFamily="18" charset="0"/>
                          </a:rPr>
                        </m:ctrlPr>
                      </m:sSubPr>
                      <m:e>
                        <m:r>
                          <a:rPr lang="en-US" altLang="en-US" sz="2000" b="1" i="1" smtClean="0">
                            <a:solidFill>
                              <a:srgbClr val="00B050"/>
                            </a:solidFill>
                            <a:latin typeface="Cambria Math" panose="02040503050406030204" pitchFamily="18" charset="0"/>
                          </a:rPr>
                          <m:t>𝑸</m:t>
                        </m:r>
                      </m:e>
                      <m:sub>
                        <m:r>
                          <a:rPr lang="en-US" altLang="en-US" sz="2000" b="1" i="1" smtClean="0">
                            <a:solidFill>
                              <a:srgbClr val="00B050"/>
                            </a:solidFill>
                            <a:latin typeface="Cambria Math" panose="02040503050406030204" pitchFamily="18" charset="0"/>
                          </a:rPr>
                          <m:t>𝟎</m:t>
                        </m:r>
                      </m:sub>
                    </m:sSub>
                  </m:oMath>
                </a14:m>
                <a:endParaRPr lang="vi-VN" sz="2000" b="1" i="1" dirty="0">
                  <a:solidFill>
                    <a:srgbClr val="00B050"/>
                  </a:solidFill>
                </a:endParaRPr>
              </a:p>
            </p:txBody>
          </p:sp>
        </mc:Choice>
        <mc:Fallback>
          <p:sp>
            <p:nvSpPr>
              <p:cNvPr id="24" name="Hộp Văn bản 20">
                <a:extLst>
                  <a:ext uri="{FF2B5EF4-FFF2-40B4-BE49-F238E27FC236}">
                    <a16:creationId xmlns:a16="http://schemas.microsoft.com/office/drawing/2014/main" id="{E988E8BB-CC74-4E29-8EF4-0C01AD47970C}"/>
                  </a:ext>
                </a:extLst>
              </p:cNvPr>
              <p:cNvSpPr txBox="1">
                <a:spLocks noRot="1" noChangeAspect="1" noMove="1" noResize="1" noEditPoints="1" noAdjustHandles="1" noChangeArrowheads="1" noChangeShapeType="1" noTextEdit="1"/>
              </p:cNvSpPr>
              <p:nvPr/>
            </p:nvSpPr>
            <p:spPr>
              <a:xfrm>
                <a:off x="3065927" y="2829984"/>
                <a:ext cx="1398497" cy="573427"/>
              </a:xfrm>
              <a:prstGeom prst="rect">
                <a:avLst/>
              </a:prstGeom>
              <a:blipFill>
                <a:blip r:embed="rId4"/>
                <a:stretch>
                  <a:fillRect l="-4803" b="-1064"/>
                </a:stretch>
              </a:blipFill>
            </p:spPr>
            <p:txBody>
              <a:bodyPr/>
              <a:lstStyle/>
              <a:p>
                <a:r>
                  <a:rPr lang="vi-VN">
                    <a:noFill/>
                  </a:rPr>
                  <a:t> </a:t>
                </a:r>
              </a:p>
            </p:txBody>
          </p:sp>
        </mc:Fallback>
      </mc:AlternateContent>
      <mc:AlternateContent xmlns:mc="http://schemas.openxmlformats.org/markup-compatibility/2006">
        <mc:Choice xmlns:a14="http://schemas.microsoft.com/office/drawing/2010/main" Requires="a14">
          <p:sp>
            <p:nvSpPr>
              <p:cNvPr id="26" name="Hộp Văn bản 20">
                <a:extLst>
                  <a:ext uri="{FF2B5EF4-FFF2-40B4-BE49-F238E27FC236}">
                    <a16:creationId xmlns:a16="http://schemas.microsoft.com/office/drawing/2014/main" id="{E988E8BB-CC74-4E29-8EF4-0C01AD47970C}"/>
                  </a:ext>
                </a:extLst>
              </p:cNvPr>
              <p:cNvSpPr txBox="1"/>
              <p:nvPr/>
            </p:nvSpPr>
            <p:spPr>
              <a:xfrm>
                <a:off x="3135291" y="3894587"/>
                <a:ext cx="1398497" cy="581506"/>
              </a:xfrm>
              <a:prstGeom prst="rect">
                <a:avLst/>
              </a:prstGeom>
              <a:noFill/>
            </p:spPr>
            <p:txBody>
              <a:bodyPr wrap="square">
                <a:spAutoFit/>
              </a:bodyPr>
              <a:lstStyle/>
              <a:p>
                <a:r>
                  <a:rPr lang="en-US" altLang="en-US" sz="2000" b="1" i="1" dirty="0" smtClean="0">
                    <a:solidFill>
                      <a:srgbClr val="00B050"/>
                    </a:solidFill>
                    <a:latin typeface="Open Sans"/>
                  </a:rPr>
                  <a:t>Q = </a:t>
                </a:r>
                <a14:m>
                  <m:oMath xmlns:m="http://schemas.openxmlformats.org/officeDocument/2006/math">
                    <m:f>
                      <m:fPr>
                        <m:ctrlPr>
                          <a:rPr lang="en-US" altLang="en-US" sz="2000" b="1" i="1" smtClean="0">
                            <a:solidFill>
                              <a:srgbClr val="00B050"/>
                            </a:solidFill>
                            <a:latin typeface="Cambria Math" panose="02040503050406030204" pitchFamily="18" charset="0"/>
                          </a:rPr>
                        </m:ctrlPr>
                      </m:fPr>
                      <m:num>
                        <m:sSup>
                          <m:sSupPr>
                            <m:ctrlPr>
                              <a:rPr lang="en-US" altLang="en-US" sz="2000" b="1" i="1" smtClean="0">
                                <a:solidFill>
                                  <a:srgbClr val="00B050"/>
                                </a:solidFill>
                                <a:latin typeface="Cambria Math" panose="02040503050406030204" pitchFamily="18" charset="0"/>
                              </a:rPr>
                            </m:ctrlPr>
                          </m:sSupPr>
                          <m:e>
                            <m:r>
                              <a:rPr lang="en-US" altLang="en-US" sz="2000" b="1" i="1" smtClean="0">
                                <a:solidFill>
                                  <a:srgbClr val="00B050"/>
                                </a:solidFill>
                                <a:latin typeface="Cambria Math" panose="02040503050406030204" pitchFamily="18" charset="0"/>
                              </a:rPr>
                              <m:t>𝑼</m:t>
                            </m:r>
                          </m:e>
                          <m:sup>
                            <m:r>
                              <a:rPr lang="en-US" altLang="en-US" sz="2000" b="1" i="1" smtClean="0">
                                <a:solidFill>
                                  <a:srgbClr val="00B050"/>
                                </a:solidFill>
                                <a:latin typeface="Cambria Math" panose="02040503050406030204" pitchFamily="18" charset="0"/>
                              </a:rPr>
                              <m:t>𝟐</m:t>
                            </m:r>
                          </m:sup>
                        </m:sSup>
                      </m:num>
                      <m:den>
                        <m:r>
                          <a:rPr lang="en-US" altLang="en-US" sz="2000" b="1" i="1" smtClean="0">
                            <a:solidFill>
                              <a:srgbClr val="00B050"/>
                            </a:solidFill>
                            <a:latin typeface="Cambria Math" panose="02040503050406030204" pitchFamily="18" charset="0"/>
                          </a:rPr>
                          <m:t>𝑹</m:t>
                        </m:r>
                      </m:den>
                    </m:f>
                    <m:r>
                      <a:rPr lang="en-US" altLang="en-US" sz="2000" b="1" i="1" smtClean="0">
                        <a:solidFill>
                          <a:srgbClr val="00B050"/>
                        </a:solidFill>
                        <a:latin typeface="Cambria Math" panose="02040503050406030204" pitchFamily="18" charset="0"/>
                      </a:rPr>
                      <m:t>𝒕</m:t>
                    </m:r>
                  </m:oMath>
                </a14:m>
                <a:r>
                  <a:rPr lang="en-US" sz="2000" b="1" i="1" dirty="0" smtClean="0">
                    <a:solidFill>
                      <a:srgbClr val="00B050"/>
                    </a:solidFill>
                  </a:rPr>
                  <a:t> </a:t>
                </a:r>
                <a:endParaRPr lang="vi-VN" sz="2000" b="1" i="1" dirty="0">
                  <a:solidFill>
                    <a:srgbClr val="00B050"/>
                  </a:solidFill>
                </a:endParaRPr>
              </a:p>
            </p:txBody>
          </p:sp>
        </mc:Choice>
        <mc:Fallback>
          <p:sp>
            <p:nvSpPr>
              <p:cNvPr id="26" name="Hộp Văn bản 20">
                <a:extLst>
                  <a:ext uri="{FF2B5EF4-FFF2-40B4-BE49-F238E27FC236}">
                    <a16:creationId xmlns:a16="http://schemas.microsoft.com/office/drawing/2014/main" id="{E988E8BB-CC74-4E29-8EF4-0C01AD47970C}"/>
                  </a:ext>
                </a:extLst>
              </p:cNvPr>
              <p:cNvSpPr txBox="1">
                <a:spLocks noRot="1" noChangeAspect="1" noMove="1" noResize="1" noEditPoints="1" noAdjustHandles="1" noChangeArrowheads="1" noChangeShapeType="1" noTextEdit="1"/>
              </p:cNvSpPr>
              <p:nvPr/>
            </p:nvSpPr>
            <p:spPr>
              <a:xfrm>
                <a:off x="3135291" y="3894587"/>
                <a:ext cx="1398497" cy="581506"/>
              </a:xfrm>
              <a:prstGeom prst="rect">
                <a:avLst/>
              </a:prstGeom>
              <a:blipFill>
                <a:blip r:embed="rId5"/>
                <a:stretch>
                  <a:fillRect l="-4348" b="-7368"/>
                </a:stretch>
              </a:blipFill>
            </p:spPr>
            <p:txBody>
              <a:bodyPr/>
              <a:lstStyle/>
              <a:p>
                <a:r>
                  <a:rPr lang="vi-VN">
                    <a:noFill/>
                  </a:rPr>
                  <a:t> </a:t>
                </a:r>
              </a:p>
            </p:txBody>
          </p:sp>
        </mc:Fallback>
      </mc:AlternateContent>
      <mc:AlternateContent xmlns:mc="http://schemas.openxmlformats.org/markup-compatibility/2006">
        <mc:Choice xmlns:a14="http://schemas.microsoft.com/office/drawing/2010/main" Requires="a14">
          <p:sp>
            <p:nvSpPr>
              <p:cNvPr id="6" name="Rectangle 5"/>
              <p:cNvSpPr/>
              <p:nvPr/>
            </p:nvSpPr>
            <p:spPr>
              <a:xfrm>
                <a:off x="4195478" y="3922046"/>
                <a:ext cx="1509388" cy="616515"/>
              </a:xfrm>
              <a:prstGeom prst="rect">
                <a:avLst/>
              </a:prstGeom>
            </p:spPr>
            <p:txBody>
              <a:bodyPr wrap="none">
                <a:spAutoFit/>
              </a:bodyPr>
              <a:lstStyle/>
              <a:p>
                <a:r>
                  <a:rPr lang="en-US" altLang="en-US" sz="2000" b="1" i="1" dirty="0" smtClean="0">
                    <a:solidFill>
                      <a:srgbClr val="00B050"/>
                    </a:solidFill>
                    <a:latin typeface="Open Sans"/>
                  </a:rPr>
                  <a:t>=&gt; </a:t>
                </a:r>
                <a14:m>
                  <m:oMath xmlns:m="http://schemas.openxmlformats.org/officeDocument/2006/math">
                    <m:r>
                      <a:rPr lang="en-US" altLang="en-US" sz="2000" b="1" i="1">
                        <a:solidFill>
                          <a:srgbClr val="00B050"/>
                        </a:solidFill>
                        <a:latin typeface="Cambria Math" panose="02040503050406030204" pitchFamily="18" charset="0"/>
                      </a:rPr>
                      <m:t>𝑹</m:t>
                    </m:r>
                    <m:r>
                      <a:rPr lang="en-US" altLang="en-US" sz="2000" b="1" i="1" smtClean="0">
                        <a:solidFill>
                          <a:srgbClr val="00B050"/>
                        </a:solidFill>
                        <a:latin typeface="Cambria Math" panose="02040503050406030204" pitchFamily="18" charset="0"/>
                      </a:rPr>
                      <m:t>=</m:t>
                    </m:r>
                    <m:f>
                      <m:fPr>
                        <m:ctrlPr>
                          <a:rPr lang="en-US" altLang="en-US" sz="2000" b="1" i="1">
                            <a:solidFill>
                              <a:srgbClr val="00B050"/>
                            </a:solidFill>
                            <a:latin typeface="Cambria Math" panose="02040503050406030204" pitchFamily="18" charset="0"/>
                          </a:rPr>
                        </m:ctrlPr>
                      </m:fPr>
                      <m:num>
                        <m:sSup>
                          <m:sSupPr>
                            <m:ctrlPr>
                              <a:rPr lang="en-US" altLang="en-US" sz="2000" b="1" i="1">
                                <a:solidFill>
                                  <a:srgbClr val="00B050"/>
                                </a:solidFill>
                                <a:latin typeface="Cambria Math" panose="02040503050406030204" pitchFamily="18" charset="0"/>
                              </a:rPr>
                            </m:ctrlPr>
                          </m:sSupPr>
                          <m:e>
                            <m:r>
                              <a:rPr lang="en-US" altLang="en-US" sz="2000" b="1" i="1">
                                <a:solidFill>
                                  <a:srgbClr val="00B050"/>
                                </a:solidFill>
                                <a:latin typeface="Cambria Math" panose="02040503050406030204" pitchFamily="18" charset="0"/>
                              </a:rPr>
                              <m:t>𝑼</m:t>
                            </m:r>
                          </m:e>
                          <m:sup>
                            <m:r>
                              <a:rPr lang="en-US" altLang="en-US" sz="2000" b="1" i="1">
                                <a:solidFill>
                                  <a:srgbClr val="00B050"/>
                                </a:solidFill>
                                <a:latin typeface="Cambria Math" panose="02040503050406030204" pitchFamily="18" charset="0"/>
                              </a:rPr>
                              <m:t>𝟐</m:t>
                            </m:r>
                          </m:sup>
                        </m:sSup>
                      </m:num>
                      <m:den>
                        <m:r>
                          <a:rPr lang="en-US" altLang="en-US" sz="2000" b="1" i="1" smtClean="0">
                            <a:solidFill>
                              <a:srgbClr val="00B050"/>
                            </a:solidFill>
                            <a:latin typeface="Cambria Math" panose="02040503050406030204" pitchFamily="18" charset="0"/>
                          </a:rPr>
                          <m:t>𝑸</m:t>
                        </m:r>
                      </m:den>
                    </m:f>
                    <m:r>
                      <a:rPr lang="en-US" altLang="en-US" sz="2000" b="1" i="1">
                        <a:solidFill>
                          <a:srgbClr val="00B050"/>
                        </a:solidFill>
                        <a:latin typeface="Cambria Math" panose="02040503050406030204" pitchFamily="18" charset="0"/>
                      </a:rPr>
                      <m:t>𝒕</m:t>
                    </m:r>
                  </m:oMath>
                </a14:m>
                <a:r>
                  <a:rPr lang="en-US" sz="2000" b="1" i="1" dirty="0">
                    <a:solidFill>
                      <a:srgbClr val="00B050"/>
                    </a:solidFill>
                  </a:rPr>
                  <a:t> </a:t>
                </a:r>
                <a:endParaRPr lang="vi-VN" sz="2000" b="1" i="1" dirty="0">
                  <a:solidFill>
                    <a:srgbClr val="00B050"/>
                  </a:solidFill>
                </a:endParaRPr>
              </a:p>
            </p:txBody>
          </p:sp>
        </mc:Choice>
        <mc:Fallback>
          <p:sp>
            <p:nvSpPr>
              <p:cNvPr id="6" name="Rectangle 5"/>
              <p:cNvSpPr>
                <a:spLocks noRot="1" noChangeAspect="1" noMove="1" noResize="1" noEditPoints="1" noAdjustHandles="1" noChangeArrowheads="1" noChangeShapeType="1" noTextEdit="1"/>
              </p:cNvSpPr>
              <p:nvPr/>
            </p:nvSpPr>
            <p:spPr>
              <a:xfrm>
                <a:off x="4195478" y="3922046"/>
                <a:ext cx="1509388" cy="616515"/>
              </a:xfrm>
              <a:prstGeom prst="rect">
                <a:avLst/>
              </a:prstGeom>
              <a:blipFill>
                <a:blip r:embed="rId6"/>
                <a:stretch>
                  <a:fillRect l="-4032"/>
                </a:stretch>
              </a:blipFill>
            </p:spPr>
            <p:txBody>
              <a:bodyPr/>
              <a:lstStyle/>
              <a:p>
                <a:r>
                  <a:rPr lang="vi-VN">
                    <a:noFill/>
                  </a:rPr>
                  <a:t> </a:t>
                </a:r>
              </a:p>
            </p:txBody>
          </p:sp>
        </mc:Fallback>
      </mc:AlternateContent>
      <mc:AlternateContent xmlns:mc="http://schemas.openxmlformats.org/markup-compatibility/2006">
        <mc:Choice xmlns:a14="http://schemas.microsoft.com/office/drawing/2010/main" Requires="a14">
          <p:sp>
            <p:nvSpPr>
              <p:cNvPr id="7" name="Rectangle 6"/>
              <p:cNvSpPr/>
              <p:nvPr/>
            </p:nvSpPr>
            <p:spPr>
              <a:xfrm>
                <a:off x="5600189" y="3896047"/>
                <a:ext cx="1781450" cy="582980"/>
              </a:xfrm>
              <a:prstGeom prst="rect">
                <a:avLst/>
              </a:prstGeom>
            </p:spPr>
            <p:txBody>
              <a:bodyPr wrap="none">
                <a:spAutoFit/>
              </a:bodyPr>
              <a:lstStyle/>
              <a:p>
                <a14:m>
                  <m:oMath xmlns:m="http://schemas.openxmlformats.org/officeDocument/2006/math">
                    <m:r>
                      <a:rPr lang="en-US" altLang="en-US" sz="2000" b="1" i="1" smtClean="0">
                        <a:solidFill>
                          <a:srgbClr val="00B050"/>
                        </a:solidFill>
                        <a:latin typeface="Cambria Math" panose="02040503050406030204" pitchFamily="18" charset="0"/>
                      </a:rPr>
                      <m:t>= </m:t>
                    </m:r>
                    <m:f>
                      <m:fPr>
                        <m:ctrlPr>
                          <a:rPr lang="en-US" altLang="en-US" sz="2000" b="1" i="1">
                            <a:solidFill>
                              <a:srgbClr val="00B050"/>
                            </a:solidFill>
                            <a:latin typeface="Cambria Math" panose="02040503050406030204" pitchFamily="18" charset="0"/>
                          </a:rPr>
                        </m:ctrlPr>
                      </m:fPr>
                      <m:num>
                        <m:sSup>
                          <m:sSupPr>
                            <m:ctrlPr>
                              <a:rPr lang="en-US" altLang="en-US" sz="2000" b="1" i="1">
                                <a:solidFill>
                                  <a:srgbClr val="00B050"/>
                                </a:solidFill>
                                <a:latin typeface="Cambria Math" panose="02040503050406030204" pitchFamily="18" charset="0"/>
                              </a:rPr>
                            </m:ctrlPr>
                          </m:sSupPr>
                          <m:e>
                            <m:r>
                              <a:rPr lang="en-US" altLang="en-US" sz="2000" b="1" i="1" smtClean="0">
                                <a:solidFill>
                                  <a:srgbClr val="00B050"/>
                                </a:solidFill>
                                <a:latin typeface="Cambria Math" panose="02040503050406030204" pitchFamily="18" charset="0"/>
                              </a:rPr>
                              <m:t>𝟐𝟐𝟎</m:t>
                            </m:r>
                          </m:e>
                          <m:sup>
                            <m:r>
                              <a:rPr lang="en-US" altLang="en-US" sz="2000" b="1" i="1">
                                <a:solidFill>
                                  <a:srgbClr val="00B050"/>
                                </a:solidFill>
                                <a:latin typeface="Cambria Math" panose="02040503050406030204" pitchFamily="18" charset="0"/>
                              </a:rPr>
                              <m:t>𝟐</m:t>
                            </m:r>
                          </m:sup>
                        </m:sSup>
                      </m:num>
                      <m:den>
                        <m:r>
                          <a:rPr lang="en-US" altLang="en-US" sz="2000" b="1" i="1" smtClean="0">
                            <a:solidFill>
                              <a:srgbClr val="00B050"/>
                            </a:solidFill>
                            <a:latin typeface="Cambria Math" panose="02040503050406030204" pitchFamily="18" charset="0"/>
                          </a:rPr>
                          <m:t>𝟔𝟑𝟎</m:t>
                        </m:r>
                        <m:r>
                          <a:rPr lang="en-US" altLang="en-US" sz="2000" b="1" i="1" smtClean="0">
                            <a:solidFill>
                              <a:srgbClr val="00B050"/>
                            </a:solidFill>
                            <a:latin typeface="Cambria Math" panose="02040503050406030204" pitchFamily="18" charset="0"/>
                          </a:rPr>
                          <m:t> </m:t>
                        </m:r>
                        <m:r>
                          <a:rPr lang="en-US" altLang="en-US" sz="2000" b="1" i="1" smtClean="0">
                            <a:solidFill>
                              <a:srgbClr val="00B050"/>
                            </a:solidFill>
                            <a:latin typeface="Cambria Math" panose="02040503050406030204" pitchFamily="18" charset="0"/>
                          </a:rPr>
                          <m:t>𝟎𝟎𝟎</m:t>
                        </m:r>
                      </m:den>
                    </m:f>
                    <m:r>
                      <a:rPr lang="en-US" altLang="en-US" sz="2000" b="1" i="1" smtClean="0">
                        <a:solidFill>
                          <a:srgbClr val="00B050"/>
                        </a:solidFill>
                        <a:latin typeface="Cambria Math" panose="02040503050406030204" pitchFamily="18" charset="0"/>
                      </a:rPr>
                      <m:t>𝟔𝟎𝟎</m:t>
                    </m:r>
                  </m:oMath>
                </a14:m>
                <a:r>
                  <a:rPr lang="en-US" sz="2000" b="1" i="1" dirty="0">
                    <a:solidFill>
                      <a:srgbClr val="00B050"/>
                    </a:solidFill>
                  </a:rPr>
                  <a:t> </a:t>
                </a:r>
                <a:endParaRPr lang="vi-VN" sz="2000" dirty="0"/>
              </a:p>
            </p:txBody>
          </p:sp>
        </mc:Choice>
        <mc:Fallback>
          <p:sp>
            <p:nvSpPr>
              <p:cNvPr id="7" name="Rectangle 6"/>
              <p:cNvSpPr>
                <a:spLocks noRot="1" noChangeAspect="1" noMove="1" noResize="1" noEditPoints="1" noAdjustHandles="1" noChangeArrowheads="1" noChangeShapeType="1" noTextEdit="1"/>
              </p:cNvSpPr>
              <p:nvPr/>
            </p:nvSpPr>
            <p:spPr>
              <a:xfrm>
                <a:off x="5600189" y="3896047"/>
                <a:ext cx="1781450" cy="582980"/>
              </a:xfrm>
              <a:prstGeom prst="rect">
                <a:avLst/>
              </a:prstGeom>
              <a:blipFill>
                <a:blip r:embed="rId7"/>
                <a:stretch>
                  <a:fillRect/>
                </a:stretch>
              </a:blipFill>
            </p:spPr>
            <p:txBody>
              <a:bodyPr/>
              <a:lstStyle/>
              <a:p>
                <a:r>
                  <a:rPr lang="vi-VN">
                    <a:noFill/>
                  </a:rPr>
                  <a:t> </a:t>
                </a:r>
              </a:p>
            </p:txBody>
          </p:sp>
        </mc:Fallback>
      </mc:AlternateContent>
      <mc:AlternateContent xmlns:mc="http://schemas.openxmlformats.org/markup-compatibility/2006">
        <mc:Choice xmlns:a14="http://schemas.microsoft.com/office/drawing/2010/main" Requires="a14">
          <p:sp>
            <p:nvSpPr>
              <p:cNvPr id="8" name="Rectangle 7"/>
              <p:cNvSpPr/>
              <p:nvPr/>
            </p:nvSpPr>
            <p:spPr>
              <a:xfrm>
                <a:off x="7245536" y="4005564"/>
                <a:ext cx="1516633" cy="400110"/>
              </a:xfrm>
              <a:prstGeom prst="rect">
                <a:avLst/>
              </a:prstGeom>
            </p:spPr>
            <p:txBody>
              <a:bodyPr wrap="none">
                <a:spAutoFit/>
              </a:bodyPr>
              <a:lstStyle/>
              <a:p>
                <a14:m>
                  <m:oMathPara xmlns:m="http://schemas.openxmlformats.org/officeDocument/2006/math">
                    <m:oMathParaPr>
                      <m:jc m:val="centerGroup"/>
                    </m:oMathParaPr>
                    <m:oMath xmlns:m="http://schemas.openxmlformats.org/officeDocument/2006/math">
                      <m:r>
                        <a:rPr lang="vi-VN" sz="2000" b="1" i="1" smtClean="0">
                          <a:solidFill>
                            <a:srgbClr val="00B050"/>
                          </a:solidFill>
                          <a:latin typeface="Cambria Math" panose="02040503050406030204" pitchFamily="18" charset="0"/>
                        </a:rPr>
                        <m:t>≈</m:t>
                      </m:r>
                      <m:r>
                        <a:rPr lang="en-US" sz="2000" b="1" i="1" smtClean="0">
                          <a:solidFill>
                            <a:srgbClr val="00B050"/>
                          </a:solidFill>
                          <a:latin typeface="Cambria Math" panose="02040503050406030204" pitchFamily="18" charset="0"/>
                        </a:rPr>
                        <m:t>𝟒𝟔</m:t>
                      </m:r>
                      <m:r>
                        <a:rPr lang="en-US" sz="2000" b="1" i="1" smtClean="0">
                          <a:solidFill>
                            <a:srgbClr val="00B050"/>
                          </a:solidFill>
                          <a:latin typeface="Cambria Math" panose="02040503050406030204" pitchFamily="18" charset="0"/>
                        </a:rPr>
                        <m:t>,</m:t>
                      </m:r>
                      <m:r>
                        <a:rPr lang="en-US" sz="2000" b="1" i="1" smtClean="0">
                          <a:solidFill>
                            <a:srgbClr val="00B050"/>
                          </a:solidFill>
                          <a:latin typeface="Cambria Math" panose="02040503050406030204" pitchFamily="18" charset="0"/>
                        </a:rPr>
                        <m:t>𝟏</m:t>
                      </m:r>
                      <m:r>
                        <a:rPr lang="en-US" sz="2000" b="1" i="1" smtClean="0">
                          <a:solidFill>
                            <a:srgbClr val="00B050"/>
                          </a:solidFill>
                          <a:latin typeface="Cambria Math" panose="02040503050406030204" pitchFamily="18" charset="0"/>
                        </a:rPr>
                        <m:t> </m:t>
                      </m:r>
                      <m:d>
                        <m:dPr>
                          <m:ctrlPr>
                            <a:rPr lang="en-US" sz="2000" b="1" i="1" smtClean="0">
                              <a:solidFill>
                                <a:srgbClr val="00B050"/>
                              </a:solidFill>
                              <a:latin typeface="Cambria Math" panose="02040503050406030204" pitchFamily="18" charset="0"/>
                            </a:rPr>
                          </m:ctrlPr>
                        </m:dPr>
                        <m:e>
                          <m:r>
                            <a:rPr lang="el-GR" sz="2000" b="1" i="1" smtClean="0">
                              <a:solidFill>
                                <a:srgbClr val="00B050"/>
                              </a:solidFill>
                              <a:latin typeface="Cambria Math" panose="02040503050406030204" pitchFamily="18" charset="0"/>
                              <a:ea typeface="Cambria Math" panose="02040503050406030204" pitchFamily="18" charset="0"/>
                            </a:rPr>
                            <m:t>Ω</m:t>
                          </m:r>
                        </m:e>
                      </m:d>
                    </m:oMath>
                  </m:oMathPara>
                </a14:m>
                <a:endParaRPr lang="vi-VN" sz="2000" b="1" dirty="0">
                  <a:solidFill>
                    <a:srgbClr val="00B050"/>
                  </a:solidFill>
                </a:endParaRPr>
              </a:p>
            </p:txBody>
          </p:sp>
        </mc:Choice>
        <mc:Fallback>
          <p:sp>
            <p:nvSpPr>
              <p:cNvPr id="8" name="Rectangle 7"/>
              <p:cNvSpPr>
                <a:spLocks noRot="1" noChangeAspect="1" noMove="1" noResize="1" noEditPoints="1" noAdjustHandles="1" noChangeArrowheads="1" noChangeShapeType="1" noTextEdit="1"/>
              </p:cNvSpPr>
              <p:nvPr/>
            </p:nvSpPr>
            <p:spPr>
              <a:xfrm>
                <a:off x="7245536" y="4005564"/>
                <a:ext cx="1516633" cy="400110"/>
              </a:xfrm>
              <a:prstGeom prst="rect">
                <a:avLst/>
              </a:prstGeom>
              <a:blipFill>
                <a:blip r:embed="rId8"/>
                <a:stretch>
                  <a:fillRect/>
                </a:stretch>
              </a:blipFill>
            </p:spPr>
            <p:txBody>
              <a:bodyPr/>
              <a:lstStyle/>
              <a:p>
                <a:r>
                  <a:rPr lang="vi-VN">
                    <a:noFill/>
                  </a:rPr>
                  <a:t> </a:t>
                </a:r>
              </a:p>
            </p:txBody>
          </p:sp>
        </mc:Fallback>
      </mc:AlternateContent>
      <p:sp>
        <p:nvSpPr>
          <p:cNvPr id="11" name="Rectangle 10"/>
          <p:cNvSpPr/>
          <p:nvPr/>
        </p:nvSpPr>
        <p:spPr>
          <a:xfrm>
            <a:off x="6219390" y="2933950"/>
            <a:ext cx="1784463" cy="400110"/>
          </a:xfrm>
          <a:prstGeom prst="rect">
            <a:avLst/>
          </a:prstGeom>
        </p:spPr>
        <p:txBody>
          <a:bodyPr wrap="none">
            <a:spAutoFit/>
          </a:bodyPr>
          <a:lstStyle/>
          <a:p>
            <a:r>
              <a:rPr lang="en-US" altLang="en-US" sz="2000" b="1" i="1" dirty="0">
                <a:solidFill>
                  <a:srgbClr val="00B050"/>
                </a:solidFill>
                <a:latin typeface="Open Sans"/>
              </a:rPr>
              <a:t>= 630 000 (J) </a:t>
            </a:r>
            <a:endParaRPr lang="vi-VN" sz="2000" b="1" i="1" dirty="0">
              <a:solidFill>
                <a:srgbClr val="00B050"/>
              </a:solidFill>
            </a:endParaRPr>
          </a:p>
        </p:txBody>
      </p:sp>
    </p:spTree>
    <p:extLst>
      <p:ext uri="{BB962C8B-B14F-4D97-AF65-F5344CB8AC3E}">
        <p14:creationId xmlns:p14="http://schemas.microsoft.com/office/powerpoint/2010/main" val="2621017023"/>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fade">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fade">
                                      <p:cBhvr>
                                        <p:cTn id="17" dur="500"/>
                                        <p:tgtEl>
                                          <p:spTgt spid="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2">
                                            <p:txEl>
                                              <p:pRg st="3" end="3"/>
                                            </p:txEl>
                                          </p:spTgt>
                                        </p:tgtEl>
                                        <p:attrNameLst>
                                          <p:attrName>style.visibility</p:attrName>
                                        </p:attrNameLst>
                                      </p:cBhvr>
                                      <p:to>
                                        <p:strVal val="visible"/>
                                      </p:to>
                                    </p:set>
                                    <p:animEffect transition="in" filter="fade">
                                      <p:cBhvr>
                                        <p:cTn id="22" dur="500"/>
                                        <p:tgtEl>
                                          <p:spTgt spid="2">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2">
                                            <p:txEl>
                                              <p:pRg st="4" end="4"/>
                                            </p:txEl>
                                          </p:spTgt>
                                        </p:tgtEl>
                                        <p:attrNameLst>
                                          <p:attrName>style.visibility</p:attrName>
                                        </p:attrNameLst>
                                      </p:cBhvr>
                                      <p:to>
                                        <p:strVal val="visible"/>
                                      </p:to>
                                    </p:set>
                                    <p:animEffect transition="in" filter="fade">
                                      <p:cBhvr>
                                        <p:cTn id="27" dur="500"/>
                                        <p:tgtEl>
                                          <p:spTgt spid="2">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2">
                                            <p:txEl>
                                              <p:pRg st="5" end="5"/>
                                            </p:txEl>
                                          </p:spTgt>
                                        </p:tgtEl>
                                        <p:attrNameLst>
                                          <p:attrName>style.visibility</p:attrName>
                                        </p:attrNameLst>
                                      </p:cBhvr>
                                      <p:to>
                                        <p:strVal val="visible"/>
                                      </p:to>
                                    </p:set>
                                    <p:animEffect transition="in" filter="fade">
                                      <p:cBhvr>
                                        <p:cTn id="32" dur="500"/>
                                        <p:tgtEl>
                                          <p:spTgt spid="2">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Effect transition="in" filter="fade">
                                      <p:cBhvr>
                                        <p:cTn id="37" dur="500"/>
                                        <p:tgtEl>
                                          <p:spTgt spid="2">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nodeType="clickEffect">
                                  <p:stCondLst>
                                    <p:cond delay="0"/>
                                  </p:stCondLst>
                                  <p:childTnLst>
                                    <p:set>
                                      <p:cBhvr>
                                        <p:cTn id="41" dur="1" fill="hold">
                                          <p:stCondLst>
                                            <p:cond delay="0"/>
                                          </p:stCondLst>
                                        </p:cTn>
                                        <p:tgtEl>
                                          <p:spTgt spid="2">
                                            <p:txEl>
                                              <p:pRg st="7" end="7"/>
                                            </p:txEl>
                                          </p:spTgt>
                                        </p:tgtEl>
                                        <p:attrNameLst>
                                          <p:attrName>style.visibility</p:attrName>
                                        </p:attrNameLst>
                                      </p:cBhvr>
                                      <p:to>
                                        <p:strVal val="visible"/>
                                      </p:to>
                                    </p:set>
                                    <p:animEffect transition="in" filter="fade">
                                      <p:cBhvr>
                                        <p:cTn id="42" dur="500"/>
                                        <p:tgtEl>
                                          <p:spTgt spid="2">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nodeType="clickEffect">
                                  <p:stCondLst>
                                    <p:cond delay="0"/>
                                  </p:stCondLst>
                                  <p:childTnLst>
                                    <p:set>
                                      <p:cBhvr>
                                        <p:cTn id="46" dur="1" fill="hold">
                                          <p:stCondLst>
                                            <p:cond delay="0"/>
                                          </p:stCondLst>
                                        </p:cTn>
                                        <p:tgtEl>
                                          <p:spTgt spid="2">
                                            <p:txEl>
                                              <p:pRg st="8" end="8"/>
                                            </p:txEl>
                                          </p:spTgt>
                                        </p:tgtEl>
                                        <p:attrNameLst>
                                          <p:attrName>style.visibility</p:attrName>
                                        </p:attrNameLst>
                                      </p:cBhvr>
                                      <p:to>
                                        <p:strVal val="visible"/>
                                      </p:to>
                                    </p:set>
                                    <p:animEffect transition="in" filter="fade">
                                      <p:cBhvr>
                                        <p:cTn id="47" dur="500"/>
                                        <p:tgtEl>
                                          <p:spTgt spid="2">
                                            <p:txEl>
                                              <p:pRg st="8" end="8"/>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grpId="0" nodeType="clickEffect">
                                  <p:stCondLst>
                                    <p:cond delay="0"/>
                                  </p:stCondLst>
                                  <p:childTnLst>
                                    <p:set>
                                      <p:cBhvr>
                                        <p:cTn id="51" dur="1" fill="hold">
                                          <p:stCondLst>
                                            <p:cond delay="0"/>
                                          </p:stCondLst>
                                        </p:cTn>
                                        <p:tgtEl>
                                          <p:spTgt spid="14"/>
                                        </p:tgtEl>
                                        <p:attrNameLst>
                                          <p:attrName>style.visibility</p:attrName>
                                        </p:attrNameLst>
                                      </p:cBhvr>
                                      <p:to>
                                        <p:strVal val="visible"/>
                                      </p:to>
                                    </p:set>
                                    <p:animEffect transition="in" filter="fade">
                                      <p:cBhvr>
                                        <p:cTn id="52" dur="500"/>
                                        <p:tgtEl>
                                          <p:spTgt spid="14"/>
                                        </p:tgtEl>
                                      </p:cBhvr>
                                    </p:animEffect>
                                  </p:childTnLst>
                                </p:cTn>
                              </p:par>
                            </p:childTnLst>
                          </p:cTn>
                        </p:par>
                      </p:childTnLst>
                    </p:cTn>
                  </p:par>
                  <p:par>
                    <p:cTn id="53" fill="hold">
                      <p:stCondLst>
                        <p:cond delay="indefinite"/>
                      </p:stCondLst>
                      <p:childTnLst>
                        <p:par>
                          <p:cTn id="54" fill="hold">
                            <p:stCondLst>
                              <p:cond delay="0"/>
                            </p:stCondLst>
                            <p:childTnLst>
                              <p:par>
                                <p:cTn id="55" presetID="10" presetClass="entr" presetSubtype="0" fill="hold" grpId="0" nodeType="clickEffect">
                                  <p:stCondLst>
                                    <p:cond delay="0"/>
                                  </p:stCondLst>
                                  <p:childTnLst>
                                    <p:set>
                                      <p:cBhvr>
                                        <p:cTn id="56" dur="1" fill="hold">
                                          <p:stCondLst>
                                            <p:cond delay="0"/>
                                          </p:stCondLst>
                                        </p:cTn>
                                        <p:tgtEl>
                                          <p:spTgt spid="15"/>
                                        </p:tgtEl>
                                        <p:attrNameLst>
                                          <p:attrName>style.visibility</p:attrName>
                                        </p:attrNameLst>
                                      </p:cBhvr>
                                      <p:to>
                                        <p:strVal val="visible"/>
                                      </p:to>
                                    </p:set>
                                    <p:animEffect transition="in" filter="fade">
                                      <p:cBhvr>
                                        <p:cTn id="57" dur="500"/>
                                        <p:tgtEl>
                                          <p:spTgt spid="15"/>
                                        </p:tgtEl>
                                      </p:cBhvr>
                                    </p:animEffect>
                                  </p:childTnLst>
                                </p:cTn>
                              </p:par>
                            </p:childTnLst>
                          </p:cTn>
                        </p:par>
                      </p:childTnLst>
                    </p:cTn>
                  </p:par>
                  <p:par>
                    <p:cTn id="58" fill="hold">
                      <p:stCondLst>
                        <p:cond delay="indefinite"/>
                      </p:stCondLst>
                      <p:childTnLst>
                        <p:par>
                          <p:cTn id="59" fill="hold">
                            <p:stCondLst>
                              <p:cond delay="0"/>
                            </p:stCondLst>
                            <p:childTnLst>
                              <p:par>
                                <p:cTn id="60" presetID="10" presetClass="entr" presetSubtype="0" fill="hold" grpId="0" nodeType="clickEffect">
                                  <p:stCondLst>
                                    <p:cond delay="0"/>
                                  </p:stCondLst>
                                  <p:childTnLst>
                                    <p:set>
                                      <p:cBhvr>
                                        <p:cTn id="61" dur="1" fill="hold">
                                          <p:stCondLst>
                                            <p:cond delay="0"/>
                                          </p:stCondLst>
                                        </p:cTn>
                                        <p:tgtEl>
                                          <p:spTgt spid="16"/>
                                        </p:tgtEl>
                                        <p:attrNameLst>
                                          <p:attrName>style.visibility</p:attrName>
                                        </p:attrNameLst>
                                      </p:cBhvr>
                                      <p:to>
                                        <p:strVal val="visible"/>
                                      </p:to>
                                    </p:set>
                                    <p:animEffect transition="in" filter="fade">
                                      <p:cBhvr>
                                        <p:cTn id="62" dur="500"/>
                                        <p:tgtEl>
                                          <p:spTgt spid="16"/>
                                        </p:tgtEl>
                                      </p:cBhvr>
                                    </p:animEffect>
                                  </p:childTnLst>
                                </p:cTn>
                              </p:par>
                            </p:childTnLst>
                          </p:cTn>
                        </p:par>
                      </p:childTnLst>
                    </p:cTn>
                  </p:par>
                  <p:par>
                    <p:cTn id="63" fill="hold">
                      <p:stCondLst>
                        <p:cond delay="indefinite"/>
                      </p:stCondLst>
                      <p:childTnLst>
                        <p:par>
                          <p:cTn id="64" fill="hold">
                            <p:stCondLst>
                              <p:cond delay="0"/>
                            </p:stCondLst>
                            <p:childTnLst>
                              <p:par>
                                <p:cTn id="65" presetID="10" presetClass="entr" presetSubtype="0" fill="hold" grpId="0" nodeType="clickEffect">
                                  <p:stCondLst>
                                    <p:cond delay="0"/>
                                  </p:stCondLst>
                                  <p:childTnLst>
                                    <p:set>
                                      <p:cBhvr>
                                        <p:cTn id="66" dur="1" fill="hold">
                                          <p:stCondLst>
                                            <p:cond delay="0"/>
                                          </p:stCondLst>
                                        </p:cTn>
                                        <p:tgtEl>
                                          <p:spTgt spid="17"/>
                                        </p:tgtEl>
                                        <p:attrNameLst>
                                          <p:attrName>style.visibility</p:attrName>
                                        </p:attrNameLst>
                                      </p:cBhvr>
                                      <p:to>
                                        <p:strVal val="visible"/>
                                      </p:to>
                                    </p:set>
                                    <p:animEffect transition="in" filter="fade">
                                      <p:cBhvr>
                                        <p:cTn id="67" dur="500"/>
                                        <p:tgtEl>
                                          <p:spTgt spid="17"/>
                                        </p:tgtEl>
                                      </p:cBhvr>
                                    </p:animEffect>
                                  </p:childTnLst>
                                </p:cTn>
                              </p:par>
                            </p:childTnLst>
                          </p:cTn>
                        </p:par>
                      </p:childTnLst>
                    </p:cTn>
                  </p:par>
                  <p:par>
                    <p:cTn id="68" fill="hold">
                      <p:stCondLst>
                        <p:cond delay="indefinite"/>
                      </p:stCondLst>
                      <p:childTnLst>
                        <p:par>
                          <p:cTn id="69" fill="hold">
                            <p:stCondLst>
                              <p:cond delay="0"/>
                            </p:stCondLst>
                            <p:childTnLst>
                              <p:par>
                                <p:cTn id="70" presetID="16" presetClass="entr" presetSubtype="21" fill="hold" grpId="0" nodeType="clickEffect">
                                  <p:stCondLst>
                                    <p:cond delay="0"/>
                                  </p:stCondLst>
                                  <p:childTnLst>
                                    <p:set>
                                      <p:cBhvr>
                                        <p:cTn id="71" dur="1" fill="hold">
                                          <p:stCondLst>
                                            <p:cond delay="0"/>
                                          </p:stCondLst>
                                        </p:cTn>
                                        <p:tgtEl>
                                          <p:spTgt spid="19"/>
                                        </p:tgtEl>
                                        <p:attrNameLst>
                                          <p:attrName>style.visibility</p:attrName>
                                        </p:attrNameLst>
                                      </p:cBhvr>
                                      <p:to>
                                        <p:strVal val="visible"/>
                                      </p:to>
                                    </p:set>
                                    <p:animEffect transition="in" filter="barn(inVertical)">
                                      <p:cBhvr>
                                        <p:cTn id="72" dur="500"/>
                                        <p:tgtEl>
                                          <p:spTgt spid="19"/>
                                        </p:tgtEl>
                                      </p:cBhvr>
                                    </p:animEffect>
                                  </p:childTnLst>
                                </p:cTn>
                              </p:par>
                            </p:childTnLst>
                          </p:cTn>
                        </p:par>
                      </p:childTnLst>
                    </p:cTn>
                  </p:par>
                  <p:par>
                    <p:cTn id="73" fill="hold">
                      <p:stCondLst>
                        <p:cond delay="indefinite"/>
                      </p:stCondLst>
                      <p:childTnLst>
                        <p:par>
                          <p:cTn id="74" fill="hold">
                            <p:stCondLst>
                              <p:cond delay="0"/>
                            </p:stCondLst>
                            <p:childTnLst>
                              <p:par>
                                <p:cTn id="75" presetID="16" presetClass="entr" presetSubtype="21" fill="hold" grpId="0" nodeType="clickEffect">
                                  <p:stCondLst>
                                    <p:cond delay="0"/>
                                  </p:stCondLst>
                                  <p:childTnLst>
                                    <p:set>
                                      <p:cBhvr>
                                        <p:cTn id="76" dur="1" fill="hold">
                                          <p:stCondLst>
                                            <p:cond delay="0"/>
                                          </p:stCondLst>
                                        </p:cTn>
                                        <p:tgtEl>
                                          <p:spTgt spid="24"/>
                                        </p:tgtEl>
                                        <p:attrNameLst>
                                          <p:attrName>style.visibility</p:attrName>
                                        </p:attrNameLst>
                                      </p:cBhvr>
                                      <p:to>
                                        <p:strVal val="visible"/>
                                      </p:to>
                                    </p:set>
                                    <p:animEffect transition="in" filter="barn(inVertical)">
                                      <p:cBhvr>
                                        <p:cTn id="77" dur="500"/>
                                        <p:tgtEl>
                                          <p:spTgt spid="24"/>
                                        </p:tgtEl>
                                      </p:cBhvr>
                                    </p:animEffect>
                                  </p:childTnLst>
                                </p:cTn>
                              </p:par>
                            </p:childTnLst>
                          </p:cTn>
                        </p:par>
                      </p:childTnLst>
                    </p:cTn>
                  </p:par>
                  <p:par>
                    <p:cTn id="78" fill="hold">
                      <p:stCondLst>
                        <p:cond delay="indefinite"/>
                      </p:stCondLst>
                      <p:childTnLst>
                        <p:par>
                          <p:cTn id="79" fill="hold">
                            <p:stCondLst>
                              <p:cond delay="0"/>
                            </p:stCondLst>
                            <p:childTnLst>
                              <p:par>
                                <p:cTn id="80" presetID="16" presetClass="entr" presetSubtype="21" fill="hold" grpId="0" nodeType="clickEffect">
                                  <p:stCondLst>
                                    <p:cond delay="0"/>
                                  </p:stCondLst>
                                  <p:childTnLst>
                                    <p:set>
                                      <p:cBhvr>
                                        <p:cTn id="81" dur="1" fill="hold">
                                          <p:stCondLst>
                                            <p:cond delay="0"/>
                                          </p:stCondLst>
                                        </p:cTn>
                                        <p:tgtEl>
                                          <p:spTgt spid="21"/>
                                        </p:tgtEl>
                                        <p:attrNameLst>
                                          <p:attrName>style.visibility</p:attrName>
                                        </p:attrNameLst>
                                      </p:cBhvr>
                                      <p:to>
                                        <p:strVal val="visible"/>
                                      </p:to>
                                    </p:set>
                                    <p:animEffect transition="in" filter="barn(inVertical)">
                                      <p:cBhvr>
                                        <p:cTn id="82" dur="500"/>
                                        <p:tgtEl>
                                          <p:spTgt spid="21"/>
                                        </p:tgtEl>
                                      </p:cBhvr>
                                    </p:animEffect>
                                  </p:childTnLst>
                                </p:cTn>
                              </p:par>
                            </p:childTnLst>
                          </p:cTn>
                        </p:par>
                      </p:childTnLst>
                    </p:cTn>
                  </p:par>
                  <p:par>
                    <p:cTn id="83" fill="hold">
                      <p:stCondLst>
                        <p:cond delay="indefinite"/>
                      </p:stCondLst>
                      <p:childTnLst>
                        <p:par>
                          <p:cTn id="84" fill="hold">
                            <p:stCondLst>
                              <p:cond delay="0"/>
                            </p:stCondLst>
                            <p:childTnLst>
                              <p:par>
                                <p:cTn id="85" presetID="16" presetClass="entr" presetSubtype="21" fill="hold" grpId="0" nodeType="clickEffect">
                                  <p:stCondLst>
                                    <p:cond delay="0"/>
                                  </p:stCondLst>
                                  <p:childTnLst>
                                    <p:set>
                                      <p:cBhvr>
                                        <p:cTn id="86" dur="1" fill="hold">
                                          <p:stCondLst>
                                            <p:cond delay="0"/>
                                          </p:stCondLst>
                                        </p:cTn>
                                        <p:tgtEl>
                                          <p:spTgt spid="11"/>
                                        </p:tgtEl>
                                        <p:attrNameLst>
                                          <p:attrName>style.visibility</p:attrName>
                                        </p:attrNameLst>
                                      </p:cBhvr>
                                      <p:to>
                                        <p:strVal val="visible"/>
                                      </p:to>
                                    </p:set>
                                    <p:animEffect transition="in" filter="barn(inVertical)">
                                      <p:cBhvr>
                                        <p:cTn id="87" dur="500"/>
                                        <p:tgtEl>
                                          <p:spTgt spid="11"/>
                                        </p:tgtEl>
                                      </p:cBhvr>
                                    </p:animEffect>
                                  </p:childTnLst>
                                </p:cTn>
                              </p:par>
                            </p:childTnLst>
                          </p:cTn>
                        </p:par>
                      </p:childTnLst>
                    </p:cTn>
                  </p:par>
                  <p:par>
                    <p:cTn id="88" fill="hold">
                      <p:stCondLst>
                        <p:cond delay="indefinite"/>
                      </p:stCondLst>
                      <p:childTnLst>
                        <p:par>
                          <p:cTn id="89" fill="hold">
                            <p:stCondLst>
                              <p:cond delay="0"/>
                            </p:stCondLst>
                            <p:childTnLst>
                              <p:par>
                                <p:cTn id="90" presetID="16" presetClass="entr" presetSubtype="21" fill="hold" grpId="0" nodeType="clickEffect">
                                  <p:stCondLst>
                                    <p:cond delay="0"/>
                                  </p:stCondLst>
                                  <p:childTnLst>
                                    <p:set>
                                      <p:cBhvr>
                                        <p:cTn id="91" dur="1" fill="hold">
                                          <p:stCondLst>
                                            <p:cond delay="0"/>
                                          </p:stCondLst>
                                        </p:cTn>
                                        <p:tgtEl>
                                          <p:spTgt spid="23"/>
                                        </p:tgtEl>
                                        <p:attrNameLst>
                                          <p:attrName>style.visibility</p:attrName>
                                        </p:attrNameLst>
                                      </p:cBhvr>
                                      <p:to>
                                        <p:strVal val="visible"/>
                                      </p:to>
                                    </p:set>
                                    <p:animEffect transition="in" filter="barn(inVertical)">
                                      <p:cBhvr>
                                        <p:cTn id="92" dur="500"/>
                                        <p:tgtEl>
                                          <p:spTgt spid="23"/>
                                        </p:tgtEl>
                                      </p:cBhvr>
                                    </p:animEffect>
                                  </p:childTnLst>
                                </p:cTn>
                              </p:par>
                            </p:childTnLst>
                          </p:cTn>
                        </p:par>
                      </p:childTnLst>
                    </p:cTn>
                  </p:par>
                  <p:par>
                    <p:cTn id="93" fill="hold">
                      <p:stCondLst>
                        <p:cond delay="indefinite"/>
                      </p:stCondLst>
                      <p:childTnLst>
                        <p:par>
                          <p:cTn id="94" fill="hold">
                            <p:stCondLst>
                              <p:cond delay="0"/>
                            </p:stCondLst>
                            <p:childTnLst>
                              <p:par>
                                <p:cTn id="95" presetID="16" presetClass="entr" presetSubtype="21" fill="hold" grpId="0" nodeType="clickEffect">
                                  <p:stCondLst>
                                    <p:cond delay="0"/>
                                  </p:stCondLst>
                                  <p:childTnLst>
                                    <p:set>
                                      <p:cBhvr>
                                        <p:cTn id="96" dur="1" fill="hold">
                                          <p:stCondLst>
                                            <p:cond delay="0"/>
                                          </p:stCondLst>
                                        </p:cTn>
                                        <p:tgtEl>
                                          <p:spTgt spid="26"/>
                                        </p:tgtEl>
                                        <p:attrNameLst>
                                          <p:attrName>style.visibility</p:attrName>
                                        </p:attrNameLst>
                                      </p:cBhvr>
                                      <p:to>
                                        <p:strVal val="visible"/>
                                      </p:to>
                                    </p:set>
                                    <p:animEffect transition="in" filter="barn(inVertical)">
                                      <p:cBhvr>
                                        <p:cTn id="97" dur="500"/>
                                        <p:tgtEl>
                                          <p:spTgt spid="26"/>
                                        </p:tgtEl>
                                      </p:cBhvr>
                                    </p:animEffect>
                                  </p:childTnLst>
                                </p:cTn>
                              </p:par>
                            </p:childTnLst>
                          </p:cTn>
                        </p:par>
                      </p:childTnLst>
                    </p:cTn>
                  </p:par>
                  <p:par>
                    <p:cTn id="98" fill="hold">
                      <p:stCondLst>
                        <p:cond delay="indefinite"/>
                      </p:stCondLst>
                      <p:childTnLst>
                        <p:par>
                          <p:cTn id="99" fill="hold">
                            <p:stCondLst>
                              <p:cond delay="0"/>
                            </p:stCondLst>
                            <p:childTnLst>
                              <p:par>
                                <p:cTn id="100" presetID="16" presetClass="entr" presetSubtype="21" fill="hold" grpId="0" nodeType="clickEffect">
                                  <p:stCondLst>
                                    <p:cond delay="0"/>
                                  </p:stCondLst>
                                  <p:childTnLst>
                                    <p:set>
                                      <p:cBhvr>
                                        <p:cTn id="101" dur="1" fill="hold">
                                          <p:stCondLst>
                                            <p:cond delay="0"/>
                                          </p:stCondLst>
                                        </p:cTn>
                                        <p:tgtEl>
                                          <p:spTgt spid="6"/>
                                        </p:tgtEl>
                                        <p:attrNameLst>
                                          <p:attrName>style.visibility</p:attrName>
                                        </p:attrNameLst>
                                      </p:cBhvr>
                                      <p:to>
                                        <p:strVal val="visible"/>
                                      </p:to>
                                    </p:set>
                                    <p:animEffect transition="in" filter="barn(inVertical)">
                                      <p:cBhvr>
                                        <p:cTn id="102" dur="500"/>
                                        <p:tgtEl>
                                          <p:spTgt spid="6"/>
                                        </p:tgtEl>
                                      </p:cBhvr>
                                    </p:animEffect>
                                  </p:childTnLst>
                                </p:cTn>
                              </p:par>
                            </p:childTnLst>
                          </p:cTn>
                        </p:par>
                      </p:childTnLst>
                    </p:cTn>
                  </p:par>
                  <p:par>
                    <p:cTn id="103" fill="hold">
                      <p:stCondLst>
                        <p:cond delay="indefinite"/>
                      </p:stCondLst>
                      <p:childTnLst>
                        <p:par>
                          <p:cTn id="104" fill="hold">
                            <p:stCondLst>
                              <p:cond delay="0"/>
                            </p:stCondLst>
                            <p:childTnLst>
                              <p:par>
                                <p:cTn id="105" presetID="16" presetClass="entr" presetSubtype="21" fill="hold" grpId="0" nodeType="clickEffect">
                                  <p:stCondLst>
                                    <p:cond delay="0"/>
                                  </p:stCondLst>
                                  <p:childTnLst>
                                    <p:set>
                                      <p:cBhvr>
                                        <p:cTn id="106" dur="1" fill="hold">
                                          <p:stCondLst>
                                            <p:cond delay="0"/>
                                          </p:stCondLst>
                                        </p:cTn>
                                        <p:tgtEl>
                                          <p:spTgt spid="7"/>
                                        </p:tgtEl>
                                        <p:attrNameLst>
                                          <p:attrName>style.visibility</p:attrName>
                                        </p:attrNameLst>
                                      </p:cBhvr>
                                      <p:to>
                                        <p:strVal val="visible"/>
                                      </p:to>
                                    </p:set>
                                    <p:animEffect transition="in" filter="barn(inVertical)">
                                      <p:cBhvr>
                                        <p:cTn id="107" dur="500"/>
                                        <p:tgtEl>
                                          <p:spTgt spid="7"/>
                                        </p:tgtEl>
                                      </p:cBhvr>
                                    </p:animEffect>
                                  </p:childTnLst>
                                </p:cTn>
                              </p:par>
                            </p:childTnLst>
                          </p:cTn>
                        </p:par>
                      </p:childTnLst>
                    </p:cTn>
                  </p:par>
                  <p:par>
                    <p:cTn id="108" fill="hold">
                      <p:stCondLst>
                        <p:cond delay="indefinite"/>
                      </p:stCondLst>
                      <p:childTnLst>
                        <p:par>
                          <p:cTn id="109" fill="hold">
                            <p:stCondLst>
                              <p:cond delay="0"/>
                            </p:stCondLst>
                            <p:childTnLst>
                              <p:par>
                                <p:cTn id="110" presetID="16" presetClass="entr" presetSubtype="21" fill="hold" grpId="0" nodeType="clickEffect">
                                  <p:stCondLst>
                                    <p:cond delay="0"/>
                                  </p:stCondLst>
                                  <p:childTnLst>
                                    <p:set>
                                      <p:cBhvr>
                                        <p:cTn id="111" dur="1" fill="hold">
                                          <p:stCondLst>
                                            <p:cond delay="0"/>
                                          </p:stCondLst>
                                        </p:cTn>
                                        <p:tgtEl>
                                          <p:spTgt spid="8"/>
                                        </p:tgtEl>
                                        <p:attrNameLst>
                                          <p:attrName>style.visibility</p:attrName>
                                        </p:attrNameLst>
                                      </p:cBhvr>
                                      <p:to>
                                        <p:strVal val="visible"/>
                                      </p:to>
                                    </p:set>
                                    <p:animEffect transition="in" filter="barn(inVertical)">
                                      <p:cBhvr>
                                        <p:cTn id="112"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P spid="15" grpId="0"/>
      <p:bldP spid="16" grpId="0"/>
      <p:bldP spid="17" grpId="0"/>
      <p:bldP spid="19" grpId="0"/>
      <p:bldP spid="21" grpId="0"/>
      <p:bldP spid="23" grpId="0"/>
      <p:bldP spid="24" grpId="0"/>
      <p:bldP spid="26" grpId="0"/>
      <p:bldP spid="6" grpId="0"/>
      <p:bldP spid="7" grpId="0"/>
      <p:bldP spid="8" grpId="0"/>
      <p:bldP spid="11" grpId="0"/>
    </p:bldLst>
  </p:timing>
</p:sld>
</file>

<file path=ppt/slides/slide1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3715" name="Text Box 51"/>
          <p:cNvSpPr txBox="1">
            <a:spLocks noChangeArrowheads="1"/>
          </p:cNvSpPr>
          <p:nvPr/>
        </p:nvSpPr>
        <p:spPr bwMode="auto">
          <a:xfrm>
            <a:off x="634918" y="90881"/>
            <a:ext cx="11046091" cy="2145268"/>
          </a:xfrm>
          <a:prstGeom prst="roundRect">
            <a:avLst/>
          </a:prstGeom>
          <a:solidFill>
            <a:schemeClr val="accent2">
              <a:lumMod val="20000"/>
              <a:lumOff val="80000"/>
            </a:schemeClr>
          </a:solidFill>
          <a:ln w="28575">
            <a:solidFill>
              <a:srgbClr val="FF0000"/>
            </a:solidFill>
          </a:ln>
          <a:effec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vi-VN" sz="2000" b="1" i="1" dirty="0"/>
              <a:t>Bài 12: Khi mắc một bàn là vào hiệu điện thế 110V thì dòng điện chạy qua nó có cường độ 5A. Bàn là này được sử dụng trung bình 15 phút mỗi ngày.</a:t>
            </a:r>
          </a:p>
          <a:p>
            <a:r>
              <a:rPr lang="vi-VN" sz="2000" b="1" i="1" dirty="0"/>
              <a:t>a) Tính công suất tiêu thụ của bàn là này theo đơn vị W</a:t>
            </a:r>
          </a:p>
          <a:p>
            <a:r>
              <a:rPr lang="vi-VN" sz="2000" b="1" i="1" dirty="0"/>
              <a:t>b) Tính điện năng mà bàn là này tiêu thụ trong 30 ngày tính theo đơn vị kW.h</a:t>
            </a:r>
          </a:p>
          <a:p>
            <a:r>
              <a:rPr lang="vi-VN" sz="2000" b="1" i="1" dirty="0"/>
              <a:t>c) Tính nhiệt lượng bàn là tỏa ra trong 30 ngày theo đơn vị kJ, cho rằng điện năng mà bàn là này tiêu thụ được biến đổi hoàn toàn thành nhiệt năng</a:t>
            </a:r>
          </a:p>
        </p:txBody>
      </p:sp>
      <p:sp>
        <p:nvSpPr>
          <p:cNvPr id="113717" name="Text Box 53"/>
          <p:cNvSpPr txBox="1">
            <a:spLocks noChangeArrowheads="1"/>
          </p:cNvSpPr>
          <p:nvPr/>
        </p:nvSpPr>
        <p:spPr bwMode="auto">
          <a:xfrm>
            <a:off x="950836" y="2243297"/>
            <a:ext cx="1898650"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eaLnBrk="1" hangingPunct="1">
              <a:spcBef>
                <a:spcPct val="50000"/>
              </a:spcBef>
            </a:pPr>
            <a:r>
              <a:rPr lang="en-US" altLang="vi-VN" sz="2400" b="1" u="sng" dirty="0">
                <a:solidFill>
                  <a:srgbClr val="0000CC"/>
                </a:solidFill>
                <a:latin typeface="Times New Roman" panose="02020603050405020304" pitchFamily="18" charset="0"/>
              </a:rPr>
              <a:t>Tóm tắt:</a:t>
            </a:r>
          </a:p>
        </p:txBody>
      </p:sp>
      <p:cxnSp>
        <p:nvCxnSpPr>
          <p:cNvPr id="4" name="Straight Connector 3"/>
          <p:cNvCxnSpPr/>
          <p:nvPr/>
        </p:nvCxnSpPr>
        <p:spPr>
          <a:xfrm>
            <a:off x="3225064" y="2362200"/>
            <a:ext cx="25399" cy="4445000"/>
          </a:xfrm>
          <a:prstGeom prst="line">
            <a:avLst/>
          </a:prstGeom>
          <a:ln w="38100"/>
        </p:spPr>
        <p:style>
          <a:lnRef idx="1">
            <a:schemeClr val="dk1"/>
          </a:lnRef>
          <a:fillRef idx="0">
            <a:schemeClr val="dk1"/>
          </a:fillRef>
          <a:effectRef idx="0">
            <a:schemeClr val="dk1"/>
          </a:effectRef>
          <a:fontRef idx="minor">
            <a:schemeClr val="tx1"/>
          </a:fontRef>
        </p:style>
      </p:cxnSp>
      <p:sp>
        <p:nvSpPr>
          <p:cNvPr id="43" name="Text Box 53"/>
          <p:cNvSpPr txBox="1">
            <a:spLocks noChangeArrowheads="1"/>
          </p:cNvSpPr>
          <p:nvPr/>
        </p:nvSpPr>
        <p:spPr bwMode="auto">
          <a:xfrm>
            <a:off x="3302894" y="2243297"/>
            <a:ext cx="1898650"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eaLnBrk="1" hangingPunct="1">
              <a:spcBef>
                <a:spcPct val="50000"/>
              </a:spcBef>
            </a:pPr>
            <a:r>
              <a:rPr lang="en-US" altLang="vi-VN" sz="2400" b="1" u="sng" dirty="0">
                <a:solidFill>
                  <a:srgbClr val="0000CC"/>
                </a:solidFill>
                <a:latin typeface="Times New Roman" panose="02020603050405020304" pitchFamily="18" charset="0"/>
              </a:rPr>
              <a:t>Giải:</a:t>
            </a:r>
          </a:p>
        </p:txBody>
      </p:sp>
      <p:sp>
        <p:nvSpPr>
          <p:cNvPr id="6" name="Rectangle 5"/>
          <p:cNvSpPr/>
          <p:nvPr/>
        </p:nvSpPr>
        <p:spPr>
          <a:xfrm>
            <a:off x="963535" y="2684979"/>
            <a:ext cx="2274228" cy="3323987"/>
          </a:xfrm>
          <a:prstGeom prst="rect">
            <a:avLst/>
          </a:prstGeom>
        </p:spPr>
        <p:txBody>
          <a:bodyPr wrap="square">
            <a:spAutoFit/>
          </a:bodyPr>
          <a:lstStyle/>
          <a:p>
            <a:pPr algn="just">
              <a:lnSpc>
                <a:spcPct val="150000"/>
              </a:lnSpc>
            </a:pPr>
            <a:r>
              <a:rPr lang="en-US" sz="2000" b="1" i="1" dirty="0">
                <a:solidFill>
                  <a:srgbClr val="00B050"/>
                </a:solidFill>
                <a:effectLst/>
                <a:latin typeface="Open Sans"/>
              </a:rPr>
              <a:t>U = </a:t>
            </a:r>
            <a:r>
              <a:rPr lang="en-US" sz="2000" b="1" i="1" dirty="0" smtClean="0">
                <a:solidFill>
                  <a:srgbClr val="00B050"/>
                </a:solidFill>
                <a:effectLst/>
                <a:latin typeface="Open Sans"/>
              </a:rPr>
              <a:t>110V</a:t>
            </a:r>
          </a:p>
          <a:p>
            <a:pPr algn="just">
              <a:lnSpc>
                <a:spcPct val="150000"/>
              </a:lnSpc>
            </a:pPr>
            <a:r>
              <a:rPr lang="en-US" sz="2000" b="1" i="1" dirty="0" smtClean="0">
                <a:solidFill>
                  <a:srgbClr val="00B050"/>
                </a:solidFill>
                <a:effectLst/>
                <a:latin typeface="Open Sans"/>
              </a:rPr>
              <a:t>I </a:t>
            </a:r>
            <a:r>
              <a:rPr lang="en-US" sz="2000" b="1" i="1" dirty="0">
                <a:solidFill>
                  <a:srgbClr val="00B050"/>
                </a:solidFill>
                <a:effectLst/>
                <a:latin typeface="Open Sans"/>
              </a:rPr>
              <a:t>= </a:t>
            </a:r>
            <a:r>
              <a:rPr lang="en-US" sz="2000" b="1" i="1" dirty="0" smtClean="0">
                <a:solidFill>
                  <a:srgbClr val="00B050"/>
                </a:solidFill>
                <a:effectLst/>
                <a:latin typeface="Open Sans"/>
              </a:rPr>
              <a:t>5A</a:t>
            </a:r>
            <a:endParaRPr lang="en-US" sz="2000" b="1" i="1" dirty="0">
              <a:solidFill>
                <a:srgbClr val="00B050"/>
              </a:solidFill>
              <a:effectLst/>
              <a:latin typeface="Open Sans"/>
            </a:endParaRPr>
          </a:p>
          <a:p>
            <a:pPr algn="just">
              <a:lnSpc>
                <a:spcPct val="150000"/>
              </a:lnSpc>
            </a:pPr>
            <a:r>
              <a:rPr lang="en-US" sz="2000" b="1" i="1" dirty="0" smtClean="0">
                <a:solidFill>
                  <a:srgbClr val="00B050"/>
                </a:solidFill>
                <a:effectLst/>
                <a:latin typeface="Open Sans"/>
              </a:rPr>
              <a:t>t = 30ngày.15 ph</a:t>
            </a:r>
          </a:p>
          <a:p>
            <a:pPr algn="just">
              <a:lnSpc>
                <a:spcPct val="150000"/>
              </a:lnSpc>
            </a:pPr>
            <a:r>
              <a:rPr lang="en-US" sz="2000" b="1" i="1" dirty="0">
                <a:solidFill>
                  <a:srgbClr val="00B050"/>
                </a:solidFill>
                <a:latin typeface="Open Sans"/>
              </a:rPr>
              <a:t> </a:t>
            </a:r>
            <a:r>
              <a:rPr lang="en-US" sz="2000" b="1" i="1" dirty="0" smtClean="0">
                <a:solidFill>
                  <a:srgbClr val="00B050"/>
                </a:solidFill>
                <a:latin typeface="Open Sans"/>
              </a:rPr>
              <a:t>  </a:t>
            </a:r>
            <a:r>
              <a:rPr lang="en-US" sz="2000" b="1" i="1" dirty="0" smtClean="0">
                <a:solidFill>
                  <a:srgbClr val="00B050"/>
                </a:solidFill>
                <a:effectLst/>
                <a:latin typeface="Open Sans"/>
              </a:rPr>
              <a:t>= 450ph </a:t>
            </a:r>
            <a:r>
              <a:rPr lang="en-US" sz="2000" b="1" i="1" dirty="0">
                <a:solidFill>
                  <a:srgbClr val="00B050"/>
                </a:solidFill>
                <a:effectLst/>
                <a:latin typeface="Open Sans"/>
              </a:rPr>
              <a:t>= </a:t>
            </a:r>
            <a:r>
              <a:rPr lang="en-US" sz="2000" b="1" i="1" dirty="0" smtClean="0">
                <a:solidFill>
                  <a:srgbClr val="00B050"/>
                </a:solidFill>
                <a:effectLst/>
                <a:latin typeface="Open Sans"/>
              </a:rPr>
              <a:t>7,5h</a:t>
            </a:r>
            <a:endParaRPr lang="en-US" sz="2000" b="1" i="1" dirty="0">
              <a:solidFill>
                <a:srgbClr val="00B050"/>
              </a:solidFill>
              <a:effectLst/>
              <a:latin typeface="Open Sans"/>
            </a:endParaRPr>
          </a:p>
          <a:p>
            <a:pPr algn="just">
              <a:lnSpc>
                <a:spcPct val="150000"/>
              </a:lnSpc>
            </a:pPr>
            <a:r>
              <a:rPr lang="en-US" sz="2000" b="1" i="1" dirty="0" smtClean="0">
                <a:solidFill>
                  <a:srgbClr val="00B050"/>
                </a:solidFill>
                <a:effectLst/>
                <a:latin typeface="Open Sans"/>
              </a:rPr>
              <a:t>a</a:t>
            </a:r>
            <a:r>
              <a:rPr lang="en-US" sz="2000" b="1" i="1" dirty="0">
                <a:solidFill>
                  <a:srgbClr val="00B050"/>
                </a:solidFill>
                <a:effectLst/>
                <a:latin typeface="Open Sans"/>
              </a:rPr>
              <a:t>) P = ?</a:t>
            </a:r>
            <a:r>
              <a:rPr lang="en-US" sz="2000" b="1" i="1" dirty="0" smtClean="0">
                <a:solidFill>
                  <a:srgbClr val="00B050"/>
                </a:solidFill>
                <a:effectLst/>
                <a:latin typeface="Open Sans"/>
              </a:rPr>
              <a:t>W</a:t>
            </a:r>
            <a:endParaRPr lang="en-US" sz="2000" b="1" i="1" dirty="0">
              <a:solidFill>
                <a:srgbClr val="00B050"/>
              </a:solidFill>
              <a:effectLst/>
              <a:latin typeface="Open Sans"/>
            </a:endParaRPr>
          </a:p>
          <a:p>
            <a:pPr algn="just">
              <a:lnSpc>
                <a:spcPct val="150000"/>
              </a:lnSpc>
            </a:pPr>
            <a:r>
              <a:rPr lang="en-US" sz="2000" b="1" i="1" dirty="0">
                <a:solidFill>
                  <a:srgbClr val="00B050"/>
                </a:solidFill>
                <a:effectLst/>
                <a:latin typeface="Open Sans"/>
              </a:rPr>
              <a:t>b) A = ? </a:t>
            </a:r>
            <a:r>
              <a:rPr lang="en-US" sz="2000" b="1" i="1" dirty="0" err="1">
                <a:solidFill>
                  <a:srgbClr val="00B050"/>
                </a:solidFill>
                <a:effectLst/>
                <a:latin typeface="Open Sans"/>
              </a:rPr>
              <a:t>kW.h</a:t>
            </a:r>
            <a:endParaRPr lang="en-US" sz="2000" b="1" i="1" dirty="0">
              <a:solidFill>
                <a:srgbClr val="00B050"/>
              </a:solidFill>
              <a:effectLst/>
              <a:latin typeface="Open Sans"/>
            </a:endParaRPr>
          </a:p>
          <a:p>
            <a:pPr algn="just">
              <a:lnSpc>
                <a:spcPct val="150000"/>
              </a:lnSpc>
            </a:pPr>
            <a:r>
              <a:rPr lang="en-US" sz="2000" b="1" i="1" dirty="0">
                <a:solidFill>
                  <a:srgbClr val="00B050"/>
                </a:solidFill>
                <a:effectLst/>
                <a:latin typeface="Open Sans"/>
              </a:rPr>
              <a:t>c) Q = ? kJ</a:t>
            </a:r>
          </a:p>
        </p:txBody>
      </p:sp>
      <p:sp>
        <p:nvSpPr>
          <p:cNvPr id="2" name="Rectangle 1"/>
          <p:cNvSpPr/>
          <p:nvPr/>
        </p:nvSpPr>
        <p:spPr>
          <a:xfrm>
            <a:off x="3250462" y="2740224"/>
            <a:ext cx="4213013" cy="400110"/>
          </a:xfrm>
          <a:prstGeom prst="rect">
            <a:avLst/>
          </a:prstGeom>
        </p:spPr>
        <p:txBody>
          <a:bodyPr wrap="none">
            <a:spAutoFit/>
          </a:bodyPr>
          <a:lstStyle/>
          <a:p>
            <a:r>
              <a:rPr lang="vi-VN" sz="2000" b="1" i="1" dirty="0">
                <a:solidFill>
                  <a:srgbClr val="00B050"/>
                </a:solidFill>
                <a:latin typeface="Open Sans"/>
              </a:rPr>
              <a:t>a) Công suất tiêu thụ của bàn là: </a:t>
            </a:r>
            <a:endParaRPr lang="vi-VN" sz="2000" b="1" i="1" dirty="0">
              <a:solidFill>
                <a:srgbClr val="00B050"/>
              </a:solidFill>
            </a:endParaRPr>
          </a:p>
        </p:txBody>
      </p:sp>
      <p:sp>
        <p:nvSpPr>
          <p:cNvPr id="5" name="Rectangle 4"/>
          <p:cNvSpPr/>
          <p:nvPr/>
        </p:nvSpPr>
        <p:spPr>
          <a:xfrm>
            <a:off x="3587195" y="3202008"/>
            <a:ext cx="1034386" cy="400110"/>
          </a:xfrm>
          <a:prstGeom prst="rect">
            <a:avLst/>
          </a:prstGeom>
        </p:spPr>
        <p:txBody>
          <a:bodyPr wrap="none">
            <a:spAutoFit/>
          </a:bodyPr>
          <a:lstStyle/>
          <a:p>
            <a:r>
              <a:rPr lang="vi-VN" sz="2000" b="1" i="1" dirty="0">
                <a:solidFill>
                  <a:srgbClr val="00B050"/>
                </a:solidFill>
                <a:latin typeface="Open Sans"/>
              </a:rPr>
              <a:t>P = U.I </a:t>
            </a:r>
            <a:endParaRPr lang="vi-VN" sz="2000" b="1" i="1" dirty="0">
              <a:solidFill>
                <a:srgbClr val="00B050"/>
              </a:solidFill>
            </a:endParaRPr>
          </a:p>
        </p:txBody>
      </p:sp>
      <p:sp>
        <p:nvSpPr>
          <p:cNvPr id="8" name="Rectangle 7"/>
          <p:cNvSpPr/>
          <p:nvPr/>
        </p:nvSpPr>
        <p:spPr>
          <a:xfrm>
            <a:off x="4490827" y="3202008"/>
            <a:ext cx="1096967" cy="400110"/>
          </a:xfrm>
          <a:prstGeom prst="rect">
            <a:avLst/>
          </a:prstGeom>
        </p:spPr>
        <p:txBody>
          <a:bodyPr wrap="none">
            <a:spAutoFit/>
          </a:bodyPr>
          <a:lstStyle/>
          <a:p>
            <a:r>
              <a:rPr lang="vi-VN" sz="2000" b="1" i="1" dirty="0">
                <a:solidFill>
                  <a:srgbClr val="00B050"/>
                </a:solidFill>
                <a:latin typeface="Open Sans"/>
              </a:rPr>
              <a:t>= 110.5 </a:t>
            </a:r>
            <a:endParaRPr lang="vi-VN" sz="2000" b="1" i="1" dirty="0">
              <a:solidFill>
                <a:srgbClr val="00B050"/>
              </a:solidFill>
            </a:endParaRPr>
          </a:p>
        </p:txBody>
      </p:sp>
      <p:sp>
        <p:nvSpPr>
          <p:cNvPr id="11" name="Rectangle 10"/>
          <p:cNvSpPr/>
          <p:nvPr/>
        </p:nvSpPr>
        <p:spPr>
          <a:xfrm>
            <a:off x="5525213" y="3195019"/>
            <a:ext cx="2417650" cy="400110"/>
          </a:xfrm>
          <a:prstGeom prst="rect">
            <a:avLst/>
          </a:prstGeom>
        </p:spPr>
        <p:txBody>
          <a:bodyPr wrap="none">
            <a:spAutoFit/>
          </a:bodyPr>
          <a:lstStyle/>
          <a:p>
            <a:r>
              <a:rPr lang="vi-VN" sz="2000" b="1" i="1" dirty="0">
                <a:solidFill>
                  <a:srgbClr val="00B050"/>
                </a:solidFill>
                <a:latin typeface="Open Sans"/>
              </a:rPr>
              <a:t>= </a:t>
            </a:r>
            <a:r>
              <a:rPr lang="vi-VN" sz="2000" b="1" i="1" dirty="0" smtClean="0">
                <a:solidFill>
                  <a:srgbClr val="00B050"/>
                </a:solidFill>
                <a:latin typeface="Open Sans"/>
              </a:rPr>
              <a:t>550</a:t>
            </a:r>
            <a:r>
              <a:rPr lang="en-US" sz="2000" b="1" i="1" dirty="0" smtClean="0">
                <a:solidFill>
                  <a:srgbClr val="00B050"/>
                </a:solidFill>
                <a:latin typeface="Open Sans"/>
              </a:rPr>
              <a:t>(</a:t>
            </a:r>
            <a:r>
              <a:rPr lang="vi-VN" sz="2000" b="1" i="1" dirty="0" smtClean="0">
                <a:solidFill>
                  <a:srgbClr val="00B050"/>
                </a:solidFill>
                <a:latin typeface="Open Sans"/>
              </a:rPr>
              <a:t>W</a:t>
            </a:r>
            <a:r>
              <a:rPr lang="en-US" sz="2000" b="1" i="1" dirty="0" smtClean="0">
                <a:solidFill>
                  <a:srgbClr val="00B050"/>
                </a:solidFill>
                <a:latin typeface="Open Sans"/>
              </a:rPr>
              <a:t>)</a:t>
            </a:r>
            <a:r>
              <a:rPr lang="vi-VN" sz="2000" b="1" i="1" dirty="0" smtClean="0">
                <a:solidFill>
                  <a:srgbClr val="00B050"/>
                </a:solidFill>
                <a:latin typeface="Open Sans"/>
              </a:rPr>
              <a:t> </a:t>
            </a:r>
            <a:r>
              <a:rPr lang="vi-VN" sz="2000" b="1" i="1" dirty="0">
                <a:solidFill>
                  <a:srgbClr val="00B050"/>
                </a:solidFill>
                <a:latin typeface="Open Sans"/>
              </a:rPr>
              <a:t>= </a:t>
            </a:r>
            <a:r>
              <a:rPr lang="vi-VN" sz="2000" b="1" i="1" dirty="0" smtClean="0">
                <a:solidFill>
                  <a:srgbClr val="00B050"/>
                </a:solidFill>
                <a:latin typeface="Open Sans"/>
              </a:rPr>
              <a:t>0,55kW</a:t>
            </a:r>
            <a:endParaRPr lang="vi-VN" sz="2000" b="1" i="1" dirty="0">
              <a:solidFill>
                <a:srgbClr val="00B050"/>
              </a:solidFill>
              <a:latin typeface="Open Sans"/>
            </a:endParaRPr>
          </a:p>
        </p:txBody>
      </p:sp>
      <p:sp>
        <p:nvSpPr>
          <p:cNvPr id="12" name="Rectangle 11"/>
          <p:cNvSpPr/>
          <p:nvPr/>
        </p:nvSpPr>
        <p:spPr>
          <a:xfrm>
            <a:off x="3225064" y="3793391"/>
            <a:ext cx="5822428" cy="400110"/>
          </a:xfrm>
          <a:prstGeom prst="rect">
            <a:avLst/>
          </a:prstGeom>
        </p:spPr>
        <p:txBody>
          <a:bodyPr wrap="none">
            <a:spAutoFit/>
          </a:bodyPr>
          <a:lstStyle/>
          <a:p>
            <a:pPr algn="just"/>
            <a:r>
              <a:rPr lang="vi-VN" sz="2000" b="1" i="1" dirty="0">
                <a:solidFill>
                  <a:srgbClr val="00B050"/>
                </a:solidFill>
                <a:latin typeface="Open Sans"/>
              </a:rPr>
              <a:t>b) Điện năng mà bàn là tiêu thụ trong 30 </a:t>
            </a:r>
            <a:r>
              <a:rPr lang="vi-VN" sz="2000" b="1" i="1" dirty="0" smtClean="0">
                <a:solidFill>
                  <a:srgbClr val="00B050"/>
                </a:solidFill>
                <a:latin typeface="Open Sans"/>
              </a:rPr>
              <a:t>ngày:</a:t>
            </a:r>
            <a:endParaRPr lang="vi-VN" sz="2000" b="1" i="1" dirty="0">
              <a:solidFill>
                <a:srgbClr val="00B050"/>
              </a:solidFill>
              <a:latin typeface="Open Sans"/>
            </a:endParaRPr>
          </a:p>
        </p:txBody>
      </p:sp>
      <p:sp>
        <p:nvSpPr>
          <p:cNvPr id="13" name="Rectangle 12"/>
          <p:cNvSpPr/>
          <p:nvPr/>
        </p:nvSpPr>
        <p:spPr>
          <a:xfrm>
            <a:off x="3587943" y="4280477"/>
            <a:ext cx="1015727" cy="400110"/>
          </a:xfrm>
          <a:prstGeom prst="rect">
            <a:avLst/>
          </a:prstGeom>
        </p:spPr>
        <p:txBody>
          <a:bodyPr wrap="none">
            <a:spAutoFit/>
          </a:bodyPr>
          <a:lstStyle/>
          <a:p>
            <a:r>
              <a:rPr lang="vi-VN" sz="2000" b="1" i="1" dirty="0">
                <a:solidFill>
                  <a:srgbClr val="00B050"/>
                </a:solidFill>
                <a:latin typeface="Open Sans"/>
              </a:rPr>
              <a:t>A = P.t </a:t>
            </a:r>
            <a:endParaRPr lang="vi-VN" sz="2000" b="1" i="1" dirty="0">
              <a:solidFill>
                <a:srgbClr val="00B050"/>
              </a:solidFill>
            </a:endParaRPr>
          </a:p>
        </p:txBody>
      </p:sp>
      <p:sp>
        <p:nvSpPr>
          <p:cNvPr id="14" name="Rectangle 13"/>
          <p:cNvSpPr/>
          <p:nvPr/>
        </p:nvSpPr>
        <p:spPr>
          <a:xfrm>
            <a:off x="4621581" y="4278384"/>
            <a:ext cx="1399742" cy="400110"/>
          </a:xfrm>
          <a:prstGeom prst="rect">
            <a:avLst/>
          </a:prstGeom>
        </p:spPr>
        <p:txBody>
          <a:bodyPr wrap="none">
            <a:spAutoFit/>
          </a:bodyPr>
          <a:lstStyle/>
          <a:p>
            <a:r>
              <a:rPr lang="vi-VN" sz="2000" b="1" i="1" dirty="0">
                <a:solidFill>
                  <a:srgbClr val="00B050"/>
                </a:solidFill>
                <a:latin typeface="Open Sans"/>
              </a:rPr>
              <a:t>= </a:t>
            </a:r>
            <a:r>
              <a:rPr lang="vi-VN" sz="2000" b="1" i="1" dirty="0" smtClean="0">
                <a:solidFill>
                  <a:srgbClr val="00B050"/>
                </a:solidFill>
                <a:latin typeface="Open Sans"/>
              </a:rPr>
              <a:t>0,55.7,5 </a:t>
            </a:r>
            <a:endParaRPr lang="vi-VN" sz="2000" b="1" i="1" dirty="0">
              <a:solidFill>
                <a:srgbClr val="00B050"/>
              </a:solidFill>
            </a:endParaRPr>
          </a:p>
        </p:txBody>
      </p:sp>
      <p:sp>
        <p:nvSpPr>
          <p:cNvPr id="15" name="Rectangle 14"/>
          <p:cNvSpPr/>
          <p:nvPr/>
        </p:nvSpPr>
        <p:spPr>
          <a:xfrm>
            <a:off x="5758508" y="4278384"/>
            <a:ext cx="1879232" cy="400110"/>
          </a:xfrm>
          <a:prstGeom prst="rect">
            <a:avLst/>
          </a:prstGeom>
        </p:spPr>
        <p:txBody>
          <a:bodyPr wrap="none">
            <a:spAutoFit/>
          </a:bodyPr>
          <a:lstStyle/>
          <a:p>
            <a:pPr algn="just"/>
            <a:r>
              <a:rPr lang="vi-VN" sz="2000" b="1" i="1" dirty="0">
                <a:solidFill>
                  <a:srgbClr val="00B050"/>
                </a:solidFill>
                <a:latin typeface="Open Sans"/>
              </a:rPr>
              <a:t>= 4,125 </a:t>
            </a:r>
            <a:r>
              <a:rPr lang="en-US" sz="2000" b="1" i="1" dirty="0" smtClean="0">
                <a:solidFill>
                  <a:srgbClr val="00B050"/>
                </a:solidFill>
                <a:latin typeface="Open Sans"/>
              </a:rPr>
              <a:t>(</a:t>
            </a:r>
            <a:r>
              <a:rPr lang="vi-VN" sz="2000" b="1" i="1" dirty="0" smtClean="0">
                <a:solidFill>
                  <a:srgbClr val="00B050"/>
                </a:solidFill>
                <a:latin typeface="Open Sans"/>
              </a:rPr>
              <a:t>kW.h</a:t>
            </a:r>
            <a:r>
              <a:rPr lang="en-US" sz="2000" b="1" i="1" dirty="0" smtClean="0">
                <a:solidFill>
                  <a:srgbClr val="00B050"/>
                </a:solidFill>
                <a:latin typeface="Open Sans"/>
              </a:rPr>
              <a:t>)</a:t>
            </a:r>
            <a:endParaRPr lang="vi-VN" sz="2000" b="1" i="1" dirty="0">
              <a:solidFill>
                <a:srgbClr val="00B050"/>
              </a:solidFill>
              <a:latin typeface="Open Sans"/>
            </a:endParaRPr>
          </a:p>
        </p:txBody>
      </p:sp>
      <p:sp>
        <p:nvSpPr>
          <p:cNvPr id="16" name="Rectangle 15"/>
          <p:cNvSpPr/>
          <p:nvPr/>
        </p:nvSpPr>
        <p:spPr>
          <a:xfrm>
            <a:off x="3266727" y="4871860"/>
            <a:ext cx="4110421" cy="400110"/>
          </a:xfrm>
          <a:prstGeom prst="rect">
            <a:avLst/>
          </a:prstGeom>
        </p:spPr>
        <p:txBody>
          <a:bodyPr wrap="none">
            <a:spAutoFit/>
          </a:bodyPr>
          <a:lstStyle/>
          <a:p>
            <a:pPr algn="just"/>
            <a:r>
              <a:rPr lang="vi-VN" sz="2000" b="1" i="1" dirty="0">
                <a:solidFill>
                  <a:srgbClr val="00B050"/>
                </a:solidFill>
                <a:latin typeface="Open Sans"/>
              </a:rPr>
              <a:t>c) Nhiệt lượng tỏa ra của bàn là:</a:t>
            </a:r>
            <a:endParaRPr lang="vi-VN" sz="2000" b="1" i="1" dirty="0">
              <a:solidFill>
                <a:srgbClr val="00B050"/>
              </a:solidFill>
              <a:latin typeface="Open Sans"/>
            </a:endParaRPr>
          </a:p>
        </p:txBody>
      </p:sp>
      <p:sp>
        <p:nvSpPr>
          <p:cNvPr id="17" name="Rectangle 16"/>
          <p:cNvSpPr/>
          <p:nvPr/>
        </p:nvSpPr>
        <p:spPr>
          <a:xfrm>
            <a:off x="3657799" y="5366094"/>
            <a:ext cx="911083" cy="400110"/>
          </a:xfrm>
          <a:prstGeom prst="rect">
            <a:avLst/>
          </a:prstGeom>
        </p:spPr>
        <p:txBody>
          <a:bodyPr wrap="none">
            <a:spAutoFit/>
          </a:bodyPr>
          <a:lstStyle/>
          <a:p>
            <a:r>
              <a:rPr lang="vi-VN" sz="2000" b="1" i="1" dirty="0">
                <a:solidFill>
                  <a:srgbClr val="00B050"/>
                </a:solidFill>
                <a:latin typeface="Open Sans"/>
              </a:rPr>
              <a:t>Q </a:t>
            </a:r>
            <a:r>
              <a:rPr lang="vi-VN" sz="2000" b="1" i="1" dirty="0" smtClean="0">
                <a:solidFill>
                  <a:srgbClr val="00B050"/>
                </a:solidFill>
                <a:latin typeface="Open Sans"/>
              </a:rPr>
              <a:t>=</a:t>
            </a:r>
            <a:r>
              <a:rPr lang="en-US" sz="2000" b="1" i="1" dirty="0" smtClean="0">
                <a:solidFill>
                  <a:srgbClr val="00B050"/>
                </a:solidFill>
                <a:latin typeface="Open Sans"/>
              </a:rPr>
              <a:t> A</a:t>
            </a:r>
            <a:r>
              <a:rPr lang="vi-VN" sz="2000" b="1" i="1" dirty="0" smtClean="0">
                <a:solidFill>
                  <a:srgbClr val="00B050"/>
                </a:solidFill>
                <a:latin typeface="Open Sans"/>
              </a:rPr>
              <a:t> </a:t>
            </a:r>
            <a:endParaRPr lang="vi-VN" sz="2000" b="1" i="1" dirty="0">
              <a:solidFill>
                <a:srgbClr val="00B050"/>
              </a:solidFill>
            </a:endParaRPr>
          </a:p>
        </p:txBody>
      </p:sp>
      <p:sp>
        <p:nvSpPr>
          <p:cNvPr id="18" name="Rectangle 17"/>
          <p:cNvSpPr/>
          <p:nvPr/>
        </p:nvSpPr>
        <p:spPr>
          <a:xfrm>
            <a:off x="4378118" y="5358946"/>
            <a:ext cx="1779846" cy="400110"/>
          </a:xfrm>
          <a:prstGeom prst="rect">
            <a:avLst/>
          </a:prstGeom>
        </p:spPr>
        <p:txBody>
          <a:bodyPr wrap="none">
            <a:spAutoFit/>
          </a:bodyPr>
          <a:lstStyle/>
          <a:p>
            <a:r>
              <a:rPr lang="en-US" sz="2000" b="1" i="1" dirty="0">
                <a:solidFill>
                  <a:srgbClr val="00B050"/>
                </a:solidFill>
                <a:latin typeface="Open Sans"/>
              </a:rPr>
              <a:t>= </a:t>
            </a:r>
            <a:r>
              <a:rPr lang="vi-VN" sz="2000" b="1" i="1" dirty="0">
                <a:solidFill>
                  <a:srgbClr val="00B050"/>
                </a:solidFill>
                <a:latin typeface="Open Sans"/>
              </a:rPr>
              <a:t>4,125 kW.h </a:t>
            </a:r>
            <a:endParaRPr lang="vi-VN" sz="2000" b="1" i="1" dirty="0">
              <a:solidFill>
                <a:srgbClr val="00B050"/>
              </a:solidFill>
            </a:endParaRPr>
          </a:p>
        </p:txBody>
      </p:sp>
      <p:sp>
        <p:nvSpPr>
          <p:cNvPr id="19" name="Rectangle 18"/>
          <p:cNvSpPr/>
          <p:nvPr/>
        </p:nvSpPr>
        <p:spPr>
          <a:xfrm>
            <a:off x="5817339" y="5358946"/>
            <a:ext cx="1829347" cy="400110"/>
          </a:xfrm>
          <a:prstGeom prst="rect">
            <a:avLst/>
          </a:prstGeom>
        </p:spPr>
        <p:txBody>
          <a:bodyPr wrap="none">
            <a:spAutoFit/>
          </a:bodyPr>
          <a:lstStyle/>
          <a:p>
            <a:r>
              <a:rPr lang="vi-VN" sz="2000" b="1" i="1" dirty="0">
                <a:solidFill>
                  <a:srgbClr val="00B050"/>
                </a:solidFill>
                <a:latin typeface="Open Sans"/>
              </a:rPr>
              <a:t>= </a:t>
            </a:r>
            <a:r>
              <a:rPr lang="vi-VN" sz="2000" b="1" i="1" dirty="0" smtClean="0">
                <a:solidFill>
                  <a:srgbClr val="00B050"/>
                </a:solidFill>
                <a:latin typeface="Open Sans"/>
              </a:rPr>
              <a:t>14850000</a:t>
            </a:r>
            <a:r>
              <a:rPr lang="en-US" sz="2000" b="1" i="1" dirty="0" smtClean="0">
                <a:solidFill>
                  <a:srgbClr val="00B050"/>
                </a:solidFill>
                <a:latin typeface="Open Sans"/>
              </a:rPr>
              <a:t> </a:t>
            </a:r>
            <a:r>
              <a:rPr lang="vi-VN" sz="2000" b="1" i="1" dirty="0" smtClean="0">
                <a:solidFill>
                  <a:srgbClr val="00B050"/>
                </a:solidFill>
                <a:latin typeface="Open Sans"/>
              </a:rPr>
              <a:t>J </a:t>
            </a:r>
            <a:endParaRPr lang="vi-VN" sz="2000" b="1" i="1" dirty="0">
              <a:solidFill>
                <a:srgbClr val="00B050"/>
              </a:solidFill>
            </a:endParaRPr>
          </a:p>
        </p:txBody>
      </p:sp>
      <p:sp>
        <p:nvSpPr>
          <p:cNvPr id="20" name="Rectangle 19"/>
          <p:cNvSpPr/>
          <p:nvPr/>
        </p:nvSpPr>
        <p:spPr>
          <a:xfrm>
            <a:off x="7393412" y="5333644"/>
            <a:ext cx="1473480" cy="400110"/>
          </a:xfrm>
          <a:prstGeom prst="rect">
            <a:avLst/>
          </a:prstGeom>
        </p:spPr>
        <p:txBody>
          <a:bodyPr wrap="none">
            <a:spAutoFit/>
          </a:bodyPr>
          <a:lstStyle/>
          <a:p>
            <a:pPr algn="just"/>
            <a:r>
              <a:rPr lang="vi-VN" sz="2000" b="1" i="1" dirty="0">
                <a:solidFill>
                  <a:srgbClr val="00B050"/>
                </a:solidFill>
                <a:latin typeface="Open Sans"/>
              </a:rPr>
              <a:t>= 14850 kJ</a:t>
            </a:r>
            <a:endParaRPr lang="vi-VN" sz="2000" b="1" i="1" dirty="0">
              <a:solidFill>
                <a:srgbClr val="00B050"/>
              </a:solidFill>
              <a:latin typeface="Open Sans"/>
            </a:endParaRPr>
          </a:p>
        </p:txBody>
      </p:sp>
    </p:spTree>
    <p:extLst>
      <p:ext uri="{BB962C8B-B14F-4D97-AF65-F5344CB8AC3E}">
        <p14:creationId xmlns:p14="http://schemas.microsoft.com/office/powerpoint/2010/main" val="696040093"/>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Effect transition="in" filter="fade">
                                      <p:cBhvr>
                                        <p:cTn id="7" dur="500"/>
                                        <p:tgtEl>
                                          <p:spTgt spid="6">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6">
                                            <p:txEl>
                                              <p:pRg st="1" end="1"/>
                                            </p:txEl>
                                          </p:spTgt>
                                        </p:tgtEl>
                                        <p:attrNameLst>
                                          <p:attrName>style.visibility</p:attrName>
                                        </p:attrNameLst>
                                      </p:cBhvr>
                                      <p:to>
                                        <p:strVal val="visible"/>
                                      </p:to>
                                    </p:set>
                                    <p:animEffect transition="in" filter="fade">
                                      <p:cBhvr>
                                        <p:cTn id="12" dur="500"/>
                                        <p:tgtEl>
                                          <p:spTgt spid="6">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6">
                                            <p:txEl>
                                              <p:pRg st="2" end="2"/>
                                            </p:txEl>
                                          </p:spTgt>
                                        </p:tgtEl>
                                        <p:attrNameLst>
                                          <p:attrName>style.visibility</p:attrName>
                                        </p:attrNameLst>
                                      </p:cBhvr>
                                      <p:to>
                                        <p:strVal val="visible"/>
                                      </p:to>
                                    </p:set>
                                    <p:animEffect transition="in" filter="fade">
                                      <p:cBhvr>
                                        <p:cTn id="17" dur="500"/>
                                        <p:tgtEl>
                                          <p:spTgt spid="6">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6">
                                            <p:txEl>
                                              <p:pRg st="3" end="3"/>
                                            </p:txEl>
                                          </p:spTgt>
                                        </p:tgtEl>
                                        <p:attrNameLst>
                                          <p:attrName>style.visibility</p:attrName>
                                        </p:attrNameLst>
                                      </p:cBhvr>
                                      <p:to>
                                        <p:strVal val="visible"/>
                                      </p:to>
                                    </p:set>
                                    <p:animEffect transition="in" filter="fade">
                                      <p:cBhvr>
                                        <p:cTn id="22" dur="500"/>
                                        <p:tgtEl>
                                          <p:spTgt spid="6">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6">
                                            <p:txEl>
                                              <p:pRg st="4" end="4"/>
                                            </p:txEl>
                                          </p:spTgt>
                                        </p:tgtEl>
                                        <p:attrNameLst>
                                          <p:attrName>style.visibility</p:attrName>
                                        </p:attrNameLst>
                                      </p:cBhvr>
                                      <p:to>
                                        <p:strVal val="visible"/>
                                      </p:to>
                                    </p:set>
                                    <p:animEffect transition="in" filter="fade">
                                      <p:cBhvr>
                                        <p:cTn id="27" dur="500"/>
                                        <p:tgtEl>
                                          <p:spTgt spid="6">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6">
                                            <p:txEl>
                                              <p:pRg st="5" end="5"/>
                                            </p:txEl>
                                          </p:spTgt>
                                        </p:tgtEl>
                                        <p:attrNameLst>
                                          <p:attrName>style.visibility</p:attrName>
                                        </p:attrNameLst>
                                      </p:cBhvr>
                                      <p:to>
                                        <p:strVal val="visible"/>
                                      </p:to>
                                    </p:set>
                                    <p:animEffect transition="in" filter="fade">
                                      <p:cBhvr>
                                        <p:cTn id="32" dur="500"/>
                                        <p:tgtEl>
                                          <p:spTgt spid="6">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6">
                                            <p:txEl>
                                              <p:pRg st="6" end="6"/>
                                            </p:txEl>
                                          </p:spTgt>
                                        </p:tgtEl>
                                        <p:attrNameLst>
                                          <p:attrName>style.visibility</p:attrName>
                                        </p:attrNameLst>
                                      </p:cBhvr>
                                      <p:to>
                                        <p:strVal val="visible"/>
                                      </p:to>
                                    </p:set>
                                    <p:animEffect transition="in" filter="fade">
                                      <p:cBhvr>
                                        <p:cTn id="37" dur="500"/>
                                        <p:tgtEl>
                                          <p:spTgt spid="6">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2"/>
                                        </p:tgtEl>
                                        <p:attrNameLst>
                                          <p:attrName>style.visibility</p:attrName>
                                        </p:attrNameLst>
                                      </p:cBhvr>
                                      <p:to>
                                        <p:strVal val="visible"/>
                                      </p:to>
                                    </p:set>
                                    <p:animEffect transition="in" filter="fade">
                                      <p:cBhvr>
                                        <p:cTn id="42" dur="500"/>
                                        <p:tgtEl>
                                          <p:spTgt spid="2"/>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5"/>
                                        </p:tgtEl>
                                        <p:attrNameLst>
                                          <p:attrName>style.visibility</p:attrName>
                                        </p:attrNameLst>
                                      </p:cBhvr>
                                      <p:to>
                                        <p:strVal val="visible"/>
                                      </p:to>
                                    </p:set>
                                    <p:animEffect transition="in" filter="fade">
                                      <p:cBhvr>
                                        <p:cTn id="47" dur="500"/>
                                        <p:tgtEl>
                                          <p:spTgt spid="5"/>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grpId="0" nodeType="clickEffect">
                                  <p:stCondLst>
                                    <p:cond delay="0"/>
                                  </p:stCondLst>
                                  <p:childTnLst>
                                    <p:set>
                                      <p:cBhvr>
                                        <p:cTn id="51" dur="1" fill="hold">
                                          <p:stCondLst>
                                            <p:cond delay="0"/>
                                          </p:stCondLst>
                                        </p:cTn>
                                        <p:tgtEl>
                                          <p:spTgt spid="8"/>
                                        </p:tgtEl>
                                        <p:attrNameLst>
                                          <p:attrName>style.visibility</p:attrName>
                                        </p:attrNameLst>
                                      </p:cBhvr>
                                      <p:to>
                                        <p:strVal val="visible"/>
                                      </p:to>
                                    </p:set>
                                    <p:animEffect transition="in" filter="fade">
                                      <p:cBhvr>
                                        <p:cTn id="52" dur="500"/>
                                        <p:tgtEl>
                                          <p:spTgt spid="8"/>
                                        </p:tgtEl>
                                      </p:cBhvr>
                                    </p:animEffect>
                                  </p:childTnLst>
                                </p:cTn>
                              </p:par>
                            </p:childTnLst>
                          </p:cTn>
                        </p:par>
                      </p:childTnLst>
                    </p:cTn>
                  </p:par>
                  <p:par>
                    <p:cTn id="53" fill="hold">
                      <p:stCondLst>
                        <p:cond delay="indefinite"/>
                      </p:stCondLst>
                      <p:childTnLst>
                        <p:par>
                          <p:cTn id="54" fill="hold">
                            <p:stCondLst>
                              <p:cond delay="0"/>
                            </p:stCondLst>
                            <p:childTnLst>
                              <p:par>
                                <p:cTn id="55" presetID="10" presetClass="entr" presetSubtype="0" fill="hold" grpId="0" nodeType="clickEffect">
                                  <p:stCondLst>
                                    <p:cond delay="0"/>
                                  </p:stCondLst>
                                  <p:childTnLst>
                                    <p:set>
                                      <p:cBhvr>
                                        <p:cTn id="56" dur="1" fill="hold">
                                          <p:stCondLst>
                                            <p:cond delay="0"/>
                                          </p:stCondLst>
                                        </p:cTn>
                                        <p:tgtEl>
                                          <p:spTgt spid="11"/>
                                        </p:tgtEl>
                                        <p:attrNameLst>
                                          <p:attrName>style.visibility</p:attrName>
                                        </p:attrNameLst>
                                      </p:cBhvr>
                                      <p:to>
                                        <p:strVal val="visible"/>
                                      </p:to>
                                    </p:set>
                                    <p:animEffect transition="in" filter="fade">
                                      <p:cBhvr>
                                        <p:cTn id="57" dur="500"/>
                                        <p:tgtEl>
                                          <p:spTgt spid="11"/>
                                        </p:tgtEl>
                                      </p:cBhvr>
                                    </p:animEffect>
                                  </p:childTnLst>
                                </p:cTn>
                              </p:par>
                            </p:childTnLst>
                          </p:cTn>
                        </p:par>
                      </p:childTnLst>
                    </p:cTn>
                  </p:par>
                  <p:par>
                    <p:cTn id="58" fill="hold">
                      <p:stCondLst>
                        <p:cond delay="indefinite"/>
                      </p:stCondLst>
                      <p:childTnLst>
                        <p:par>
                          <p:cTn id="59" fill="hold">
                            <p:stCondLst>
                              <p:cond delay="0"/>
                            </p:stCondLst>
                            <p:childTnLst>
                              <p:par>
                                <p:cTn id="60" presetID="10" presetClass="entr" presetSubtype="0" fill="hold" grpId="0" nodeType="clickEffect">
                                  <p:stCondLst>
                                    <p:cond delay="0"/>
                                  </p:stCondLst>
                                  <p:childTnLst>
                                    <p:set>
                                      <p:cBhvr>
                                        <p:cTn id="61" dur="1" fill="hold">
                                          <p:stCondLst>
                                            <p:cond delay="0"/>
                                          </p:stCondLst>
                                        </p:cTn>
                                        <p:tgtEl>
                                          <p:spTgt spid="12"/>
                                        </p:tgtEl>
                                        <p:attrNameLst>
                                          <p:attrName>style.visibility</p:attrName>
                                        </p:attrNameLst>
                                      </p:cBhvr>
                                      <p:to>
                                        <p:strVal val="visible"/>
                                      </p:to>
                                    </p:set>
                                    <p:animEffect transition="in" filter="fade">
                                      <p:cBhvr>
                                        <p:cTn id="62" dur="500"/>
                                        <p:tgtEl>
                                          <p:spTgt spid="12"/>
                                        </p:tgtEl>
                                      </p:cBhvr>
                                    </p:animEffect>
                                  </p:childTnLst>
                                </p:cTn>
                              </p:par>
                            </p:childTnLst>
                          </p:cTn>
                        </p:par>
                      </p:childTnLst>
                    </p:cTn>
                  </p:par>
                  <p:par>
                    <p:cTn id="63" fill="hold">
                      <p:stCondLst>
                        <p:cond delay="indefinite"/>
                      </p:stCondLst>
                      <p:childTnLst>
                        <p:par>
                          <p:cTn id="64" fill="hold">
                            <p:stCondLst>
                              <p:cond delay="0"/>
                            </p:stCondLst>
                            <p:childTnLst>
                              <p:par>
                                <p:cTn id="65" presetID="10" presetClass="entr" presetSubtype="0" fill="hold" grpId="0" nodeType="clickEffect">
                                  <p:stCondLst>
                                    <p:cond delay="0"/>
                                  </p:stCondLst>
                                  <p:childTnLst>
                                    <p:set>
                                      <p:cBhvr>
                                        <p:cTn id="66" dur="1" fill="hold">
                                          <p:stCondLst>
                                            <p:cond delay="0"/>
                                          </p:stCondLst>
                                        </p:cTn>
                                        <p:tgtEl>
                                          <p:spTgt spid="13"/>
                                        </p:tgtEl>
                                        <p:attrNameLst>
                                          <p:attrName>style.visibility</p:attrName>
                                        </p:attrNameLst>
                                      </p:cBhvr>
                                      <p:to>
                                        <p:strVal val="visible"/>
                                      </p:to>
                                    </p:set>
                                    <p:animEffect transition="in" filter="fade">
                                      <p:cBhvr>
                                        <p:cTn id="67" dur="500"/>
                                        <p:tgtEl>
                                          <p:spTgt spid="13"/>
                                        </p:tgtEl>
                                      </p:cBhvr>
                                    </p:animEffect>
                                  </p:childTnLst>
                                </p:cTn>
                              </p:par>
                            </p:childTnLst>
                          </p:cTn>
                        </p:par>
                      </p:childTnLst>
                    </p:cTn>
                  </p:par>
                  <p:par>
                    <p:cTn id="68" fill="hold">
                      <p:stCondLst>
                        <p:cond delay="indefinite"/>
                      </p:stCondLst>
                      <p:childTnLst>
                        <p:par>
                          <p:cTn id="69" fill="hold">
                            <p:stCondLst>
                              <p:cond delay="0"/>
                            </p:stCondLst>
                            <p:childTnLst>
                              <p:par>
                                <p:cTn id="70" presetID="10" presetClass="entr" presetSubtype="0" fill="hold" grpId="0" nodeType="clickEffect">
                                  <p:stCondLst>
                                    <p:cond delay="0"/>
                                  </p:stCondLst>
                                  <p:childTnLst>
                                    <p:set>
                                      <p:cBhvr>
                                        <p:cTn id="71" dur="1" fill="hold">
                                          <p:stCondLst>
                                            <p:cond delay="0"/>
                                          </p:stCondLst>
                                        </p:cTn>
                                        <p:tgtEl>
                                          <p:spTgt spid="14"/>
                                        </p:tgtEl>
                                        <p:attrNameLst>
                                          <p:attrName>style.visibility</p:attrName>
                                        </p:attrNameLst>
                                      </p:cBhvr>
                                      <p:to>
                                        <p:strVal val="visible"/>
                                      </p:to>
                                    </p:set>
                                    <p:animEffect transition="in" filter="fade">
                                      <p:cBhvr>
                                        <p:cTn id="72" dur="500"/>
                                        <p:tgtEl>
                                          <p:spTgt spid="14"/>
                                        </p:tgtEl>
                                      </p:cBhvr>
                                    </p:animEffect>
                                  </p:childTnLst>
                                </p:cTn>
                              </p:par>
                            </p:childTnLst>
                          </p:cTn>
                        </p:par>
                      </p:childTnLst>
                    </p:cTn>
                  </p:par>
                  <p:par>
                    <p:cTn id="73" fill="hold">
                      <p:stCondLst>
                        <p:cond delay="indefinite"/>
                      </p:stCondLst>
                      <p:childTnLst>
                        <p:par>
                          <p:cTn id="74" fill="hold">
                            <p:stCondLst>
                              <p:cond delay="0"/>
                            </p:stCondLst>
                            <p:childTnLst>
                              <p:par>
                                <p:cTn id="75" presetID="10" presetClass="entr" presetSubtype="0" fill="hold" grpId="0" nodeType="clickEffect">
                                  <p:stCondLst>
                                    <p:cond delay="0"/>
                                  </p:stCondLst>
                                  <p:childTnLst>
                                    <p:set>
                                      <p:cBhvr>
                                        <p:cTn id="76" dur="1" fill="hold">
                                          <p:stCondLst>
                                            <p:cond delay="0"/>
                                          </p:stCondLst>
                                        </p:cTn>
                                        <p:tgtEl>
                                          <p:spTgt spid="15"/>
                                        </p:tgtEl>
                                        <p:attrNameLst>
                                          <p:attrName>style.visibility</p:attrName>
                                        </p:attrNameLst>
                                      </p:cBhvr>
                                      <p:to>
                                        <p:strVal val="visible"/>
                                      </p:to>
                                    </p:set>
                                    <p:animEffect transition="in" filter="fade">
                                      <p:cBhvr>
                                        <p:cTn id="77" dur="500"/>
                                        <p:tgtEl>
                                          <p:spTgt spid="15"/>
                                        </p:tgtEl>
                                      </p:cBhvr>
                                    </p:animEffect>
                                  </p:childTnLst>
                                </p:cTn>
                              </p:par>
                            </p:childTnLst>
                          </p:cTn>
                        </p:par>
                      </p:childTnLst>
                    </p:cTn>
                  </p:par>
                  <p:par>
                    <p:cTn id="78" fill="hold">
                      <p:stCondLst>
                        <p:cond delay="indefinite"/>
                      </p:stCondLst>
                      <p:childTnLst>
                        <p:par>
                          <p:cTn id="79" fill="hold">
                            <p:stCondLst>
                              <p:cond delay="0"/>
                            </p:stCondLst>
                            <p:childTnLst>
                              <p:par>
                                <p:cTn id="80" presetID="10" presetClass="entr" presetSubtype="0" fill="hold" grpId="0" nodeType="clickEffect">
                                  <p:stCondLst>
                                    <p:cond delay="0"/>
                                  </p:stCondLst>
                                  <p:childTnLst>
                                    <p:set>
                                      <p:cBhvr>
                                        <p:cTn id="81" dur="1" fill="hold">
                                          <p:stCondLst>
                                            <p:cond delay="0"/>
                                          </p:stCondLst>
                                        </p:cTn>
                                        <p:tgtEl>
                                          <p:spTgt spid="16"/>
                                        </p:tgtEl>
                                        <p:attrNameLst>
                                          <p:attrName>style.visibility</p:attrName>
                                        </p:attrNameLst>
                                      </p:cBhvr>
                                      <p:to>
                                        <p:strVal val="visible"/>
                                      </p:to>
                                    </p:set>
                                    <p:animEffect transition="in" filter="fade">
                                      <p:cBhvr>
                                        <p:cTn id="82" dur="500"/>
                                        <p:tgtEl>
                                          <p:spTgt spid="16"/>
                                        </p:tgtEl>
                                      </p:cBhvr>
                                    </p:animEffect>
                                  </p:childTnLst>
                                </p:cTn>
                              </p:par>
                            </p:childTnLst>
                          </p:cTn>
                        </p:par>
                      </p:childTnLst>
                    </p:cTn>
                  </p:par>
                  <p:par>
                    <p:cTn id="83" fill="hold">
                      <p:stCondLst>
                        <p:cond delay="indefinite"/>
                      </p:stCondLst>
                      <p:childTnLst>
                        <p:par>
                          <p:cTn id="84" fill="hold">
                            <p:stCondLst>
                              <p:cond delay="0"/>
                            </p:stCondLst>
                            <p:childTnLst>
                              <p:par>
                                <p:cTn id="85" presetID="10" presetClass="entr" presetSubtype="0" fill="hold" grpId="0" nodeType="clickEffect">
                                  <p:stCondLst>
                                    <p:cond delay="0"/>
                                  </p:stCondLst>
                                  <p:childTnLst>
                                    <p:set>
                                      <p:cBhvr>
                                        <p:cTn id="86" dur="1" fill="hold">
                                          <p:stCondLst>
                                            <p:cond delay="0"/>
                                          </p:stCondLst>
                                        </p:cTn>
                                        <p:tgtEl>
                                          <p:spTgt spid="17"/>
                                        </p:tgtEl>
                                        <p:attrNameLst>
                                          <p:attrName>style.visibility</p:attrName>
                                        </p:attrNameLst>
                                      </p:cBhvr>
                                      <p:to>
                                        <p:strVal val="visible"/>
                                      </p:to>
                                    </p:set>
                                    <p:animEffect transition="in" filter="fade">
                                      <p:cBhvr>
                                        <p:cTn id="87" dur="500"/>
                                        <p:tgtEl>
                                          <p:spTgt spid="17"/>
                                        </p:tgtEl>
                                      </p:cBhvr>
                                    </p:animEffect>
                                  </p:childTnLst>
                                </p:cTn>
                              </p:par>
                            </p:childTnLst>
                          </p:cTn>
                        </p:par>
                      </p:childTnLst>
                    </p:cTn>
                  </p:par>
                  <p:par>
                    <p:cTn id="88" fill="hold">
                      <p:stCondLst>
                        <p:cond delay="indefinite"/>
                      </p:stCondLst>
                      <p:childTnLst>
                        <p:par>
                          <p:cTn id="89" fill="hold">
                            <p:stCondLst>
                              <p:cond delay="0"/>
                            </p:stCondLst>
                            <p:childTnLst>
                              <p:par>
                                <p:cTn id="90" presetID="10" presetClass="entr" presetSubtype="0" fill="hold" grpId="0" nodeType="clickEffect">
                                  <p:stCondLst>
                                    <p:cond delay="0"/>
                                  </p:stCondLst>
                                  <p:childTnLst>
                                    <p:set>
                                      <p:cBhvr>
                                        <p:cTn id="91" dur="1" fill="hold">
                                          <p:stCondLst>
                                            <p:cond delay="0"/>
                                          </p:stCondLst>
                                        </p:cTn>
                                        <p:tgtEl>
                                          <p:spTgt spid="18"/>
                                        </p:tgtEl>
                                        <p:attrNameLst>
                                          <p:attrName>style.visibility</p:attrName>
                                        </p:attrNameLst>
                                      </p:cBhvr>
                                      <p:to>
                                        <p:strVal val="visible"/>
                                      </p:to>
                                    </p:set>
                                    <p:animEffect transition="in" filter="fade">
                                      <p:cBhvr>
                                        <p:cTn id="92" dur="500"/>
                                        <p:tgtEl>
                                          <p:spTgt spid="18"/>
                                        </p:tgtEl>
                                      </p:cBhvr>
                                    </p:animEffect>
                                  </p:childTnLst>
                                </p:cTn>
                              </p:par>
                            </p:childTnLst>
                          </p:cTn>
                        </p:par>
                      </p:childTnLst>
                    </p:cTn>
                  </p:par>
                  <p:par>
                    <p:cTn id="93" fill="hold">
                      <p:stCondLst>
                        <p:cond delay="indefinite"/>
                      </p:stCondLst>
                      <p:childTnLst>
                        <p:par>
                          <p:cTn id="94" fill="hold">
                            <p:stCondLst>
                              <p:cond delay="0"/>
                            </p:stCondLst>
                            <p:childTnLst>
                              <p:par>
                                <p:cTn id="95" presetID="10" presetClass="entr" presetSubtype="0" fill="hold" grpId="0" nodeType="clickEffect">
                                  <p:stCondLst>
                                    <p:cond delay="0"/>
                                  </p:stCondLst>
                                  <p:childTnLst>
                                    <p:set>
                                      <p:cBhvr>
                                        <p:cTn id="96" dur="1" fill="hold">
                                          <p:stCondLst>
                                            <p:cond delay="0"/>
                                          </p:stCondLst>
                                        </p:cTn>
                                        <p:tgtEl>
                                          <p:spTgt spid="19"/>
                                        </p:tgtEl>
                                        <p:attrNameLst>
                                          <p:attrName>style.visibility</p:attrName>
                                        </p:attrNameLst>
                                      </p:cBhvr>
                                      <p:to>
                                        <p:strVal val="visible"/>
                                      </p:to>
                                    </p:set>
                                    <p:animEffect transition="in" filter="fade">
                                      <p:cBhvr>
                                        <p:cTn id="97" dur="500"/>
                                        <p:tgtEl>
                                          <p:spTgt spid="19"/>
                                        </p:tgtEl>
                                      </p:cBhvr>
                                    </p:animEffect>
                                  </p:childTnLst>
                                </p:cTn>
                              </p:par>
                            </p:childTnLst>
                          </p:cTn>
                        </p:par>
                      </p:childTnLst>
                    </p:cTn>
                  </p:par>
                  <p:par>
                    <p:cTn id="98" fill="hold">
                      <p:stCondLst>
                        <p:cond delay="indefinite"/>
                      </p:stCondLst>
                      <p:childTnLst>
                        <p:par>
                          <p:cTn id="99" fill="hold">
                            <p:stCondLst>
                              <p:cond delay="0"/>
                            </p:stCondLst>
                            <p:childTnLst>
                              <p:par>
                                <p:cTn id="100" presetID="10" presetClass="entr" presetSubtype="0" fill="hold" grpId="0" nodeType="clickEffect">
                                  <p:stCondLst>
                                    <p:cond delay="0"/>
                                  </p:stCondLst>
                                  <p:childTnLst>
                                    <p:set>
                                      <p:cBhvr>
                                        <p:cTn id="101" dur="1" fill="hold">
                                          <p:stCondLst>
                                            <p:cond delay="0"/>
                                          </p:stCondLst>
                                        </p:cTn>
                                        <p:tgtEl>
                                          <p:spTgt spid="20"/>
                                        </p:tgtEl>
                                        <p:attrNameLst>
                                          <p:attrName>style.visibility</p:attrName>
                                        </p:attrNameLst>
                                      </p:cBhvr>
                                      <p:to>
                                        <p:strVal val="visible"/>
                                      </p:to>
                                    </p:set>
                                    <p:animEffect transition="in" filter="fade">
                                      <p:cBhvr>
                                        <p:cTn id="102" dur="500"/>
                                        <p:tgtEl>
                                          <p:spTgt spid="2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5" grpId="0"/>
      <p:bldP spid="8" grpId="0"/>
      <p:bldP spid="11" grpId="0"/>
      <p:bldP spid="12" grpId="0"/>
      <p:bldP spid="13" grpId="0"/>
      <p:bldP spid="14" grpId="0"/>
      <p:bldP spid="15" grpId="0"/>
      <p:bldP spid="16" grpId="0"/>
      <p:bldP spid="17" grpId="0"/>
      <p:bldP spid="18" grpId="0"/>
      <p:bldP spid="19" grpId="0"/>
      <p:bldP spid="20" grpId="0"/>
    </p:bldLst>
  </p:timing>
</p:sld>
</file>

<file path=ppt/slides/slide1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3715" name="Text Box 51"/>
          <p:cNvSpPr txBox="1">
            <a:spLocks noChangeArrowheads="1"/>
          </p:cNvSpPr>
          <p:nvPr/>
        </p:nvSpPr>
        <p:spPr bwMode="auto">
          <a:xfrm>
            <a:off x="256032" y="138266"/>
            <a:ext cx="11801856" cy="2145268"/>
          </a:xfrm>
          <a:prstGeom prst="roundRect">
            <a:avLst/>
          </a:prstGeom>
          <a:solidFill>
            <a:schemeClr val="accent2">
              <a:lumMod val="20000"/>
              <a:lumOff val="80000"/>
            </a:schemeClr>
          </a:solidFill>
          <a:ln w="28575">
            <a:solidFill>
              <a:srgbClr val="FF0000"/>
            </a:solidFill>
          </a:ln>
          <a:effec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vi-VN" sz="2000" b="1" i="1" dirty="0"/>
              <a:t>Bài 13: Một bình nóng lạnh có ghi 220V – 1100W được sử dụng với hiệu điện thế 220V</a:t>
            </a:r>
            <a:endParaRPr lang="en-US" sz="2000" b="1" i="1" dirty="0"/>
          </a:p>
          <a:p>
            <a:r>
              <a:rPr lang="vi-VN" sz="2000" b="1" i="1" dirty="0"/>
              <a:t>a) Tính cường độ dòng điện chạy qua bình khi đó</a:t>
            </a:r>
          </a:p>
          <a:p>
            <a:r>
              <a:rPr lang="vi-VN" sz="2000" b="1" i="1" dirty="0"/>
              <a:t>b) Tính thời gian để bình đun sôi 10 lít nước từ nhiệt độ 20</a:t>
            </a:r>
            <a:r>
              <a:rPr lang="vi-VN" sz="2000" b="1" i="1" baseline="30000" dirty="0"/>
              <a:t>o</a:t>
            </a:r>
            <a:r>
              <a:rPr lang="vi-VN" sz="2000" b="1" i="1" dirty="0"/>
              <a:t>C, biết nhiệt dung riêng của nước là 4200J/kg.K và nhiệt lượng bị hao phí là rất nhỏ</a:t>
            </a:r>
          </a:p>
          <a:p>
            <a:r>
              <a:rPr lang="vi-VN" sz="2000" b="1" i="1" dirty="0"/>
              <a:t>c) Tính tiền điện phải trả cho việc sử dụng bình như trên trong 30 ngày , biết rằng thời gian sử dụng trung bình mỗi ngày là 1 giờ, và giá tiền điện là 1000đ/</a:t>
            </a:r>
            <a:r>
              <a:rPr lang="vi-VN" sz="2000" b="1" i="1" dirty="0" err="1"/>
              <a:t>kW.h</a:t>
            </a:r>
            <a:endParaRPr lang="vi-VN" sz="2000" b="1" i="1" dirty="0"/>
          </a:p>
        </p:txBody>
      </p:sp>
      <p:sp>
        <p:nvSpPr>
          <p:cNvPr id="113717" name="Text Box 53"/>
          <p:cNvSpPr txBox="1">
            <a:spLocks noChangeArrowheads="1"/>
          </p:cNvSpPr>
          <p:nvPr/>
        </p:nvSpPr>
        <p:spPr bwMode="auto">
          <a:xfrm>
            <a:off x="382295" y="2251202"/>
            <a:ext cx="1898650"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eaLnBrk="1" hangingPunct="1">
              <a:spcBef>
                <a:spcPct val="50000"/>
              </a:spcBef>
            </a:pPr>
            <a:r>
              <a:rPr lang="en-US" altLang="vi-VN" sz="2400" b="1" i="1" u="sng" dirty="0">
                <a:solidFill>
                  <a:srgbClr val="0000CC"/>
                </a:solidFill>
                <a:latin typeface="Times New Roman" panose="02020603050405020304" pitchFamily="18" charset="0"/>
              </a:rPr>
              <a:t>Tóm tắt:</a:t>
            </a:r>
          </a:p>
        </p:txBody>
      </p:sp>
      <p:cxnSp>
        <p:nvCxnSpPr>
          <p:cNvPr id="4" name="Straight Connector 3"/>
          <p:cNvCxnSpPr/>
          <p:nvPr/>
        </p:nvCxnSpPr>
        <p:spPr>
          <a:xfrm flipH="1">
            <a:off x="2764357" y="2316005"/>
            <a:ext cx="11175" cy="4254772"/>
          </a:xfrm>
          <a:prstGeom prst="line">
            <a:avLst/>
          </a:prstGeom>
          <a:ln w="38100"/>
        </p:spPr>
        <p:style>
          <a:lnRef idx="1">
            <a:schemeClr val="dk1"/>
          </a:lnRef>
          <a:fillRef idx="0">
            <a:schemeClr val="dk1"/>
          </a:fillRef>
          <a:effectRef idx="0">
            <a:schemeClr val="dk1"/>
          </a:effectRef>
          <a:fontRef idx="minor">
            <a:schemeClr val="tx1"/>
          </a:fontRef>
        </p:style>
      </p:cxnSp>
      <p:sp>
        <p:nvSpPr>
          <p:cNvPr id="43" name="Text Box 53"/>
          <p:cNvSpPr txBox="1">
            <a:spLocks noChangeArrowheads="1"/>
          </p:cNvSpPr>
          <p:nvPr/>
        </p:nvSpPr>
        <p:spPr bwMode="auto">
          <a:xfrm>
            <a:off x="2775283" y="2224804"/>
            <a:ext cx="1898650"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eaLnBrk="1" hangingPunct="1">
              <a:spcBef>
                <a:spcPct val="50000"/>
              </a:spcBef>
            </a:pPr>
            <a:r>
              <a:rPr lang="en-US" altLang="vi-VN" sz="2400" b="1" i="1" u="sng" dirty="0">
                <a:solidFill>
                  <a:srgbClr val="0000CC"/>
                </a:solidFill>
                <a:latin typeface="Times New Roman" panose="02020603050405020304" pitchFamily="18" charset="0"/>
              </a:rPr>
              <a:t>Giải:</a:t>
            </a:r>
          </a:p>
        </p:txBody>
      </p:sp>
      <p:sp>
        <p:nvSpPr>
          <p:cNvPr id="9" name="Rectangle 6"/>
          <p:cNvSpPr>
            <a:spLocks noChangeArrowheads="1"/>
          </p:cNvSpPr>
          <p:nvPr/>
        </p:nvSpPr>
        <p:spPr bwMode="auto">
          <a:xfrm>
            <a:off x="9225232" y="2160013"/>
            <a:ext cx="312906"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dirty="0">
                <a:ln>
                  <a:noFill/>
                </a:ln>
                <a:solidFill>
                  <a:schemeClr val="tx1"/>
                </a:solidFill>
                <a:effectLst/>
                <a:latin typeface="Arial" panose="020B0604020202020204" pitchFamily="34" charset="0"/>
              </a:rPr>
              <a:t>  </a:t>
            </a:r>
            <a:r>
              <a:rPr kumimoji="0" lang="en-US" altLang="en-US" sz="12400" b="0" i="0" u="none" strike="noStrike" cap="none" normalizeH="0" baseline="0" dirty="0">
                <a:ln>
                  <a:noFill/>
                </a:ln>
                <a:solidFill>
                  <a:schemeClr val="tx1"/>
                </a:solidFill>
                <a:effectLst/>
                <a:latin typeface="Arial" panose="020B0604020202020204" pitchFamily="34" charset="0"/>
              </a:rPr>
              <a:t/>
            </a:r>
            <a:br>
              <a:rPr kumimoji="0" lang="en-US" altLang="en-US" sz="12400" b="0" i="0" u="none" strike="noStrike" cap="none" normalizeH="0" baseline="0" dirty="0">
                <a:ln>
                  <a:noFill/>
                </a:ln>
                <a:solidFill>
                  <a:schemeClr val="tx1"/>
                </a:solidFill>
                <a:effectLst/>
                <a:latin typeface="Arial" panose="020B0604020202020204" pitchFamily="34" charset="0"/>
              </a:rPr>
            </a:b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3" name="Rectangle 2"/>
          <p:cNvSpPr/>
          <p:nvPr/>
        </p:nvSpPr>
        <p:spPr>
          <a:xfrm>
            <a:off x="382295" y="1992840"/>
            <a:ext cx="1779014" cy="323165"/>
          </a:xfrm>
          <a:prstGeom prst="rect">
            <a:avLst/>
          </a:prstGeom>
        </p:spPr>
        <p:txBody>
          <a:bodyPr wrap="square">
            <a:spAutoFit/>
          </a:bodyPr>
          <a:lstStyle/>
          <a:p>
            <a:pPr marL="30480" marR="30480">
              <a:lnSpc>
                <a:spcPts val="1800"/>
              </a:lnSpc>
              <a:spcAft>
                <a:spcPts val="1200"/>
              </a:spcAft>
            </a:pPr>
            <a:r>
              <a:rPr lang="nl-NL" dirty="0">
                <a:solidFill>
                  <a:srgbClr val="000000"/>
                </a:solidFill>
                <a:latin typeface="Arial" panose="020B0604020202020204" pitchFamily="34" charset="0"/>
                <a:ea typeface="Times New Roman" panose="02020603050405020304" pitchFamily="18" charset="0"/>
              </a:rPr>
              <a:t> </a:t>
            </a:r>
            <a:endParaRPr lang="en-US" dirty="0">
              <a:latin typeface="Times New Roman" panose="02020603050405020304" pitchFamily="18" charset="0"/>
              <a:ea typeface="Times New Roman" panose="02020603050405020304" pitchFamily="18" charset="0"/>
            </a:endParaRPr>
          </a:p>
        </p:txBody>
      </p:sp>
      <mc:AlternateContent xmlns:mc="http://schemas.openxmlformats.org/markup-compatibility/2006" xmlns:a14="http://schemas.microsoft.com/office/drawing/2010/main">
        <mc:Choice Requires="a14">
          <p:sp>
            <p:nvSpPr>
              <p:cNvPr id="5" name="Rectangle 4"/>
              <p:cNvSpPr/>
              <p:nvPr/>
            </p:nvSpPr>
            <p:spPr>
              <a:xfrm>
                <a:off x="344425" y="2739265"/>
                <a:ext cx="2556223" cy="4014882"/>
              </a:xfrm>
              <a:prstGeom prst="rect">
                <a:avLst/>
              </a:prstGeom>
            </p:spPr>
            <p:txBody>
              <a:bodyPr wrap="square">
                <a:spAutoFit/>
              </a:bodyPr>
              <a:lstStyle/>
              <a:p>
                <a:pPr algn="just"/>
                <a:r>
                  <a:rPr lang="vi-VN" b="1" i="1" dirty="0">
                    <a:solidFill>
                      <a:srgbClr val="00B050"/>
                    </a:solidFill>
                    <a:effectLst/>
                    <a:latin typeface="Open Sans"/>
                  </a:rPr>
                  <a:t>U</a:t>
                </a:r>
                <a:r>
                  <a:rPr lang="vi-VN" b="1" i="1" baseline="-25000" dirty="0" err="1">
                    <a:solidFill>
                      <a:srgbClr val="00B050"/>
                    </a:solidFill>
                    <a:effectLst/>
                    <a:latin typeface="Open Sans"/>
                  </a:rPr>
                  <a:t>đm</a:t>
                </a:r>
                <a:r>
                  <a:rPr lang="vi-VN" b="1" i="1" dirty="0">
                    <a:solidFill>
                      <a:srgbClr val="00B050"/>
                    </a:solidFill>
                    <a:effectLst/>
                    <a:latin typeface="Open Sans"/>
                  </a:rPr>
                  <a:t> = 220V</a:t>
                </a:r>
              </a:p>
              <a:p>
                <a:pPr algn="just"/>
                <a:r>
                  <a:rPr lang="vi-VN" b="1" i="1" dirty="0" err="1">
                    <a:solidFill>
                      <a:srgbClr val="00B050"/>
                    </a:solidFill>
                    <a:effectLst/>
                    <a:latin typeface="Open Sans"/>
                  </a:rPr>
                  <a:t>P</a:t>
                </a:r>
                <a:r>
                  <a:rPr lang="vi-VN" b="1" i="1" baseline="-25000" dirty="0" err="1">
                    <a:solidFill>
                      <a:srgbClr val="00B050"/>
                    </a:solidFill>
                    <a:effectLst/>
                    <a:latin typeface="Open Sans"/>
                  </a:rPr>
                  <a:t>đm</a:t>
                </a:r>
                <a:r>
                  <a:rPr lang="vi-VN" b="1" i="1" dirty="0">
                    <a:solidFill>
                      <a:srgbClr val="00B050"/>
                    </a:solidFill>
                    <a:effectLst/>
                    <a:latin typeface="Open Sans"/>
                  </a:rPr>
                  <a:t> = 1100W</a:t>
                </a:r>
              </a:p>
              <a:p>
                <a:pPr algn="just"/>
                <a:r>
                  <a:rPr lang="vi-VN" b="1" i="1" dirty="0">
                    <a:solidFill>
                      <a:srgbClr val="00B050"/>
                    </a:solidFill>
                    <a:effectLst/>
                    <a:latin typeface="Open Sans"/>
                  </a:rPr>
                  <a:t>U = 220V</a:t>
                </a:r>
              </a:p>
              <a:p>
                <a:pPr algn="just"/>
                <a:r>
                  <a:rPr lang="vi-VN" b="1" i="1" dirty="0">
                    <a:solidFill>
                      <a:srgbClr val="00B050"/>
                    </a:solidFill>
                    <a:effectLst/>
                    <a:latin typeface="Open Sans"/>
                  </a:rPr>
                  <a:t>a) I = ?</a:t>
                </a:r>
              </a:p>
              <a:p>
                <a:pPr algn="just"/>
                <a:r>
                  <a:rPr lang="vi-VN" b="1" i="1" dirty="0">
                    <a:solidFill>
                      <a:srgbClr val="00B050"/>
                    </a:solidFill>
                    <a:effectLst/>
                    <a:latin typeface="Open Sans"/>
                  </a:rPr>
                  <a:t>b) V = 10 </a:t>
                </a:r>
                <a:r>
                  <a:rPr lang="vi-VN" b="1" i="1" dirty="0" err="1">
                    <a:solidFill>
                      <a:srgbClr val="00B050"/>
                    </a:solidFill>
                    <a:effectLst/>
                    <a:latin typeface="Open Sans"/>
                  </a:rPr>
                  <a:t>lít</a:t>
                </a:r>
                <a:r>
                  <a:rPr lang="vi-VN" b="1" i="1" dirty="0">
                    <a:solidFill>
                      <a:srgbClr val="00B050"/>
                    </a:solidFill>
                    <a:effectLst/>
                    <a:latin typeface="Open Sans"/>
                  </a:rPr>
                  <a:t> = 0,01</a:t>
                </a:r>
                <a:r>
                  <a:rPr lang="vi-VN" sz="1800" b="1" i="1" dirty="0">
                    <a:solidFill>
                      <a:srgbClr val="00B050"/>
                    </a:solidFill>
                  </a:rPr>
                  <a:t> </a:t>
                </a:r>
                <a14:m>
                  <m:oMath xmlns:m="http://schemas.openxmlformats.org/officeDocument/2006/math">
                    <m:sSup>
                      <m:sSupPr>
                        <m:ctrlPr>
                          <a:rPr lang="vi-VN" sz="1800" b="1" i="1" smtClean="0">
                            <a:solidFill>
                              <a:srgbClr val="00B050"/>
                            </a:solidFill>
                            <a:latin typeface="Cambria Math" panose="02040503050406030204" pitchFamily="18" charset="0"/>
                          </a:rPr>
                        </m:ctrlPr>
                      </m:sSupPr>
                      <m:e>
                        <m:r>
                          <a:rPr lang="vi-VN" sz="1800" b="1" i="1" smtClean="0">
                            <a:solidFill>
                              <a:srgbClr val="00B050"/>
                            </a:solidFill>
                            <a:latin typeface="Cambria Math" panose="02040503050406030204" pitchFamily="18" charset="0"/>
                          </a:rPr>
                          <m:t>𝒎</m:t>
                        </m:r>
                      </m:e>
                      <m:sup>
                        <m:r>
                          <a:rPr lang="vi-VN" sz="1800" b="1" i="1" smtClean="0">
                            <a:solidFill>
                              <a:srgbClr val="00B050"/>
                            </a:solidFill>
                            <a:latin typeface="Cambria Math" panose="02040503050406030204" pitchFamily="18" charset="0"/>
                          </a:rPr>
                          <m:t>𝟑</m:t>
                        </m:r>
                      </m:sup>
                    </m:sSup>
                  </m:oMath>
                </a14:m>
                <a:endParaRPr lang="vi-VN" b="1" i="1" dirty="0">
                  <a:solidFill>
                    <a:srgbClr val="00B050"/>
                  </a:solidFill>
                  <a:effectLst/>
                  <a:latin typeface="Open Sans"/>
                </a:endParaRPr>
              </a:p>
              <a:p>
                <a:pPr algn="just"/>
                <a:r>
                  <a:rPr lang="vi-VN" sz="1800" b="1" i="1" dirty="0">
                    <a:solidFill>
                      <a:srgbClr val="00B050"/>
                    </a:solidFill>
                    <a:latin typeface="Open Sans"/>
                  </a:rPr>
                  <a:t>D= 1000kg/</a:t>
                </a:r>
                <a14:m>
                  <m:oMath xmlns:m="http://schemas.openxmlformats.org/officeDocument/2006/math">
                    <m:sSup>
                      <m:sSupPr>
                        <m:ctrlPr>
                          <a:rPr lang="vi-VN" sz="1800" b="1" i="1" smtClean="0">
                            <a:solidFill>
                              <a:srgbClr val="00B050"/>
                            </a:solidFill>
                            <a:latin typeface="Cambria Math" panose="02040503050406030204" pitchFamily="18" charset="0"/>
                          </a:rPr>
                        </m:ctrlPr>
                      </m:sSupPr>
                      <m:e>
                        <m:r>
                          <a:rPr lang="vi-VN" sz="1800" b="1" i="1" smtClean="0">
                            <a:solidFill>
                              <a:srgbClr val="00B050"/>
                            </a:solidFill>
                            <a:latin typeface="Cambria Math" panose="02040503050406030204" pitchFamily="18" charset="0"/>
                          </a:rPr>
                          <m:t>𝒎</m:t>
                        </m:r>
                      </m:e>
                      <m:sup>
                        <m:r>
                          <a:rPr lang="vi-VN" sz="1800" b="1" i="1" smtClean="0">
                            <a:solidFill>
                              <a:srgbClr val="00B050"/>
                            </a:solidFill>
                            <a:latin typeface="Cambria Math" panose="02040503050406030204" pitchFamily="18" charset="0"/>
                          </a:rPr>
                          <m:t>𝟑</m:t>
                        </m:r>
                      </m:sup>
                    </m:sSup>
                  </m:oMath>
                </a14:m>
                <a:endParaRPr lang="vi-VN" sz="1800" b="1" i="1" dirty="0">
                  <a:solidFill>
                    <a:srgbClr val="00B050"/>
                  </a:solidFill>
                  <a:effectLst/>
                  <a:latin typeface="Open Sans"/>
                </a:endParaRPr>
              </a:p>
              <a:p>
                <a:pPr algn="just"/>
                <a14:m>
                  <m:oMath xmlns:m="http://schemas.openxmlformats.org/officeDocument/2006/math">
                    <m:sSubSup>
                      <m:sSubSupPr>
                        <m:ctrlPr>
                          <a:rPr lang="vi-VN" sz="1800" b="1" i="1" dirty="0" smtClean="0">
                            <a:solidFill>
                              <a:srgbClr val="00B050"/>
                            </a:solidFill>
                            <a:effectLst/>
                            <a:latin typeface="Cambria Math" panose="02040503050406030204" pitchFamily="18" charset="0"/>
                          </a:rPr>
                        </m:ctrlPr>
                      </m:sSubSupPr>
                      <m:e>
                        <m:r>
                          <a:rPr lang="vi-VN" sz="1800" b="1" i="1" dirty="0" smtClean="0">
                            <a:solidFill>
                              <a:srgbClr val="00B050"/>
                            </a:solidFill>
                            <a:effectLst/>
                            <a:latin typeface="Cambria Math" panose="02040503050406030204" pitchFamily="18" charset="0"/>
                          </a:rPr>
                          <m:t>𝒕</m:t>
                        </m:r>
                      </m:e>
                      <m:sub>
                        <m:r>
                          <a:rPr lang="vi-VN" sz="1800" b="1" i="1" dirty="0" smtClean="0">
                            <a:solidFill>
                              <a:srgbClr val="00B050"/>
                            </a:solidFill>
                            <a:effectLst/>
                            <a:latin typeface="Cambria Math" panose="02040503050406030204" pitchFamily="18" charset="0"/>
                          </a:rPr>
                          <m:t>𝟏</m:t>
                        </m:r>
                      </m:sub>
                      <m:sup>
                        <m:r>
                          <a:rPr lang="vi-VN" sz="1800" b="1" i="1" dirty="0" smtClean="0">
                            <a:solidFill>
                              <a:srgbClr val="00B050"/>
                            </a:solidFill>
                            <a:effectLst/>
                            <a:latin typeface="Cambria Math" panose="02040503050406030204" pitchFamily="18" charset="0"/>
                          </a:rPr>
                          <m:t>𝟎</m:t>
                        </m:r>
                      </m:sup>
                    </m:sSubSup>
                  </m:oMath>
                </a14:m>
                <a:r>
                  <a:rPr lang="vi-VN" sz="1800" b="1" i="1" dirty="0">
                    <a:solidFill>
                      <a:srgbClr val="00B050"/>
                    </a:solidFill>
                    <a:effectLst/>
                    <a:latin typeface="Open Sans"/>
                  </a:rPr>
                  <a:t> = 20</a:t>
                </a:r>
                <a:r>
                  <a:rPr lang="vi-VN" sz="1800" b="1" i="1" baseline="30000" dirty="0">
                    <a:solidFill>
                      <a:srgbClr val="00B050"/>
                    </a:solidFill>
                    <a:effectLst/>
                    <a:latin typeface="Open Sans"/>
                  </a:rPr>
                  <a:t>o</a:t>
                </a:r>
                <a:r>
                  <a:rPr lang="vi-VN" sz="1800" b="1" i="1" dirty="0">
                    <a:solidFill>
                      <a:srgbClr val="00B050"/>
                    </a:solidFill>
                    <a:effectLst/>
                    <a:latin typeface="Open Sans"/>
                  </a:rPr>
                  <a:t>C</a:t>
                </a:r>
                <a:endParaRPr lang="en-US" sz="1800" b="1" i="1" dirty="0">
                  <a:solidFill>
                    <a:srgbClr val="00B050"/>
                  </a:solidFill>
                  <a:effectLst/>
                  <a:latin typeface="Open Sans"/>
                </a:endParaRPr>
              </a:p>
              <a:p>
                <a:pPr algn="just"/>
                <a14:m>
                  <m:oMath xmlns:m="http://schemas.openxmlformats.org/officeDocument/2006/math">
                    <m:sSubSup>
                      <m:sSubSupPr>
                        <m:ctrlPr>
                          <a:rPr lang="vi-VN" sz="1800" b="1" i="1" dirty="0" smtClean="0">
                            <a:solidFill>
                              <a:srgbClr val="00B050"/>
                            </a:solidFill>
                            <a:effectLst/>
                            <a:latin typeface="Cambria Math" panose="02040503050406030204" pitchFamily="18" charset="0"/>
                          </a:rPr>
                        </m:ctrlPr>
                      </m:sSubSupPr>
                      <m:e>
                        <m:r>
                          <a:rPr lang="vi-VN" sz="1800" b="1" i="1" dirty="0" smtClean="0">
                            <a:solidFill>
                              <a:srgbClr val="00B050"/>
                            </a:solidFill>
                            <a:effectLst/>
                            <a:latin typeface="Cambria Math" panose="02040503050406030204" pitchFamily="18" charset="0"/>
                          </a:rPr>
                          <m:t>𝒕</m:t>
                        </m:r>
                      </m:e>
                      <m:sub>
                        <m:r>
                          <a:rPr lang="vi-VN" sz="1800" b="1" i="1" dirty="0" smtClean="0">
                            <a:solidFill>
                              <a:srgbClr val="00B050"/>
                            </a:solidFill>
                            <a:effectLst/>
                            <a:latin typeface="Cambria Math" panose="02040503050406030204" pitchFamily="18" charset="0"/>
                          </a:rPr>
                          <m:t>𝟐</m:t>
                        </m:r>
                      </m:sub>
                      <m:sup>
                        <m:r>
                          <a:rPr lang="vi-VN" sz="1800" b="1" i="1" dirty="0" smtClean="0">
                            <a:solidFill>
                              <a:srgbClr val="00B050"/>
                            </a:solidFill>
                            <a:effectLst/>
                            <a:latin typeface="Cambria Math" panose="02040503050406030204" pitchFamily="18" charset="0"/>
                          </a:rPr>
                          <m:t>𝟎</m:t>
                        </m:r>
                      </m:sup>
                    </m:sSubSup>
                  </m:oMath>
                </a14:m>
                <a:r>
                  <a:rPr lang="vi-VN" sz="1800" b="1" i="1" dirty="0">
                    <a:solidFill>
                      <a:srgbClr val="00B050"/>
                    </a:solidFill>
                    <a:effectLst/>
                    <a:latin typeface="Open Sans"/>
                  </a:rPr>
                  <a:t> </a:t>
                </a:r>
                <a:r>
                  <a:rPr lang="vi-VN" sz="1800" b="1" i="1" dirty="0">
                    <a:solidFill>
                      <a:srgbClr val="00B050"/>
                    </a:solidFill>
                    <a:latin typeface="Open Sans"/>
                  </a:rPr>
                  <a:t> = 100</a:t>
                </a:r>
                <a:r>
                  <a:rPr lang="vi-VN" sz="1800" b="1" i="1" baseline="30000" dirty="0">
                    <a:solidFill>
                      <a:srgbClr val="00B050"/>
                    </a:solidFill>
                    <a:latin typeface="Open Sans"/>
                  </a:rPr>
                  <a:t>o</a:t>
                </a:r>
                <a:r>
                  <a:rPr lang="vi-VN" sz="1800" b="1" i="1" dirty="0">
                    <a:solidFill>
                      <a:srgbClr val="00B050"/>
                    </a:solidFill>
                    <a:latin typeface="Open Sans"/>
                  </a:rPr>
                  <a:t>C </a:t>
                </a:r>
              </a:p>
              <a:p>
                <a:pPr algn="just"/>
                <a:r>
                  <a:rPr lang="vi-VN" b="1" i="1" dirty="0">
                    <a:solidFill>
                      <a:srgbClr val="00B050"/>
                    </a:solidFill>
                    <a:effectLst/>
                    <a:latin typeface="Open Sans"/>
                  </a:rPr>
                  <a:t>c = 4200J/</a:t>
                </a:r>
                <a:r>
                  <a:rPr lang="vi-VN" b="1" i="1" dirty="0" err="1">
                    <a:solidFill>
                      <a:srgbClr val="00B050"/>
                    </a:solidFill>
                    <a:effectLst/>
                    <a:latin typeface="Open Sans"/>
                  </a:rPr>
                  <a:t>kg.K</a:t>
                </a:r>
                <a:endParaRPr lang="vi-VN" b="1" i="1" dirty="0">
                  <a:solidFill>
                    <a:srgbClr val="00B050"/>
                  </a:solidFill>
                  <a:effectLst/>
                  <a:latin typeface="Open Sans"/>
                </a:endParaRPr>
              </a:p>
              <a:p>
                <a:pPr algn="just"/>
                <a:r>
                  <a:rPr lang="vi-VN" b="1" i="1" dirty="0">
                    <a:solidFill>
                      <a:srgbClr val="00B050"/>
                    </a:solidFill>
                    <a:effectLst/>
                    <a:latin typeface="Open Sans"/>
                  </a:rPr>
                  <a:t>t = ?</a:t>
                </a:r>
              </a:p>
              <a:p>
                <a:pPr algn="just"/>
                <a:r>
                  <a:rPr lang="vi-VN" b="1" i="1" dirty="0">
                    <a:solidFill>
                      <a:srgbClr val="00B050"/>
                    </a:solidFill>
                    <a:effectLst/>
                    <a:latin typeface="Open Sans"/>
                  </a:rPr>
                  <a:t>c) t</a:t>
                </a:r>
                <a:r>
                  <a:rPr lang="vi-VN" b="1" i="1" baseline="-25000" dirty="0">
                    <a:solidFill>
                      <a:srgbClr val="00B050"/>
                    </a:solidFill>
                    <a:effectLst/>
                    <a:latin typeface="Open Sans"/>
                  </a:rPr>
                  <a:t>0</a:t>
                </a:r>
                <a:r>
                  <a:rPr lang="vi-VN" b="1" i="1" dirty="0">
                    <a:solidFill>
                      <a:srgbClr val="00B050"/>
                    </a:solidFill>
                    <a:effectLst/>
                    <a:latin typeface="Open Sans"/>
                  </a:rPr>
                  <a:t> = 1h</a:t>
                </a:r>
              </a:p>
              <a:p>
                <a:pPr algn="just"/>
                <a:r>
                  <a:rPr lang="vi-VN" b="1" i="1" dirty="0">
                    <a:solidFill>
                      <a:srgbClr val="00B050"/>
                    </a:solidFill>
                    <a:effectLst/>
                    <a:latin typeface="Open Sans"/>
                  </a:rPr>
                  <a:t>t’ = 1.30 = 30h</a:t>
                </a:r>
              </a:p>
              <a:p>
                <a:pPr algn="just"/>
                <a:r>
                  <a:rPr lang="vi-VN" b="1" i="1" dirty="0">
                    <a:solidFill>
                      <a:srgbClr val="00B050"/>
                    </a:solidFill>
                    <a:effectLst/>
                    <a:latin typeface="Open Sans"/>
                  </a:rPr>
                  <a:t>1000đ/</a:t>
                </a:r>
                <a:r>
                  <a:rPr lang="vi-VN" b="1" i="1" dirty="0" err="1">
                    <a:solidFill>
                      <a:srgbClr val="00B050"/>
                    </a:solidFill>
                    <a:effectLst/>
                    <a:latin typeface="Open Sans"/>
                  </a:rPr>
                  <a:t>kW.h</a:t>
                </a:r>
                <a:endParaRPr lang="vi-VN" b="1" i="1" dirty="0">
                  <a:solidFill>
                    <a:srgbClr val="00B050"/>
                  </a:solidFill>
                  <a:effectLst/>
                  <a:latin typeface="Open Sans"/>
                </a:endParaRPr>
              </a:p>
              <a:p>
                <a:pPr algn="just"/>
                <a:r>
                  <a:rPr lang="vi-VN" b="1" i="1" dirty="0">
                    <a:solidFill>
                      <a:srgbClr val="00B050"/>
                    </a:solidFill>
                    <a:effectLst/>
                    <a:latin typeface="Open Sans"/>
                  </a:rPr>
                  <a:t>T = ?đồng</a:t>
                </a:r>
              </a:p>
            </p:txBody>
          </p:sp>
        </mc:Choice>
        <mc:Fallback xmlns="">
          <p:sp>
            <p:nvSpPr>
              <p:cNvPr id="5" name="Rectangle 4"/>
              <p:cNvSpPr>
                <a:spLocks noRot="1" noChangeAspect="1" noMove="1" noResize="1" noEditPoints="1" noAdjustHandles="1" noChangeArrowheads="1" noChangeShapeType="1" noTextEdit="1"/>
              </p:cNvSpPr>
              <p:nvPr/>
            </p:nvSpPr>
            <p:spPr>
              <a:xfrm>
                <a:off x="344425" y="2739265"/>
                <a:ext cx="2556223" cy="4014882"/>
              </a:xfrm>
              <a:prstGeom prst="rect">
                <a:avLst/>
              </a:prstGeom>
              <a:blipFill>
                <a:blip r:embed="rId2"/>
                <a:stretch>
                  <a:fillRect l="-2148" t="-759" b="-1669"/>
                </a:stretch>
              </a:blipFill>
            </p:spPr>
            <p:txBody>
              <a:bodyPr/>
              <a:lstStyle/>
              <a:p>
                <a:r>
                  <a:rPr lang="vi-VN">
                    <a:noFill/>
                  </a:rPr>
                  <a:t> </a:t>
                </a:r>
              </a:p>
            </p:txBody>
          </p:sp>
        </mc:Fallback>
      </mc:AlternateContent>
      <p:sp>
        <p:nvSpPr>
          <p:cNvPr id="7" name="Rectangle 1"/>
          <p:cNvSpPr>
            <a:spLocks noChangeArrowheads="1"/>
          </p:cNvSpPr>
          <p:nvPr/>
        </p:nvSpPr>
        <p:spPr bwMode="auto">
          <a:xfrm>
            <a:off x="6001246" y="6272971"/>
            <a:ext cx="1945170"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en-US" altLang="en-US" b="1" i="1" u="none" strike="noStrike" cap="none" normalizeH="0" baseline="0" dirty="0">
                <a:ln>
                  <a:noFill/>
                </a:ln>
                <a:solidFill>
                  <a:srgbClr val="00B050"/>
                </a:solidFill>
                <a:effectLst/>
                <a:latin typeface="Open Sans"/>
              </a:rPr>
              <a:t>= 33000 (</a:t>
            </a:r>
            <a:r>
              <a:rPr kumimoji="0" lang="en-US" altLang="en-US" b="1" i="1" u="none" strike="noStrike" cap="none" normalizeH="0" baseline="0" dirty="0" err="1">
                <a:ln>
                  <a:noFill/>
                </a:ln>
                <a:solidFill>
                  <a:srgbClr val="00B050"/>
                </a:solidFill>
                <a:effectLst/>
                <a:latin typeface="Open Sans"/>
              </a:rPr>
              <a:t>đồng</a:t>
            </a:r>
            <a:r>
              <a:rPr lang="en-US" altLang="en-US" b="1" i="1" dirty="0">
                <a:solidFill>
                  <a:srgbClr val="00B050"/>
                </a:solidFill>
                <a:latin typeface="Open Sans"/>
              </a:rPr>
              <a:t>)</a:t>
            </a:r>
            <a:endParaRPr kumimoji="0" lang="en-US" altLang="en-US" b="1" i="1" u="none" strike="noStrike" cap="none" normalizeH="0" baseline="0" dirty="0">
              <a:ln>
                <a:noFill/>
              </a:ln>
              <a:solidFill>
                <a:srgbClr val="00B050"/>
              </a:solidFill>
              <a:effectLst/>
              <a:latin typeface="Open Sans"/>
            </a:endParaRPr>
          </a:p>
        </p:txBody>
      </p:sp>
      <p:sp>
        <p:nvSpPr>
          <p:cNvPr id="17" name="Hộp Văn bản 16">
            <a:extLst>
              <a:ext uri="{FF2B5EF4-FFF2-40B4-BE49-F238E27FC236}">
                <a16:creationId xmlns:a16="http://schemas.microsoft.com/office/drawing/2014/main" id="{90E9869D-AD41-4307-A89E-CD419A199164}"/>
              </a:ext>
            </a:extLst>
          </p:cNvPr>
          <p:cNvSpPr txBox="1"/>
          <p:nvPr/>
        </p:nvSpPr>
        <p:spPr>
          <a:xfrm>
            <a:off x="2727071" y="2635517"/>
            <a:ext cx="2497256" cy="369332"/>
          </a:xfrm>
          <a:prstGeom prst="rect">
            <a:avLst/>
          </a:prstGeom>
          <a:noFill/>
        </p:spPr>
        <p:txBody>
          <a:bodyPr wrap="square">
            <a:spAutoFit/>
          </a:bodyPr>
          <a:lstStyle/>
          <a:p>
            <a:r>
              <a:rPr lang="vi-VN" b="1" i="1" dirty="0">
                <a:solidFill>
                  <a:srgbClr val="00B050"/>
                </a:solidFill>
                <a:effectLst/>
                <a:latin typeface="Open Sans"/>
              </a:rPr>
              <a:t>a) </a:t>
            </a:r>
            <a:r>
              <a:rPr lang="vi-VN" b="1" i="1" dirty="0" err="1">
                <a:solidFill>
                  <a:srgbClr val="00B050"/>
                </a:solidFill>
                <a:effectLst/>
                <a:latin typeface="Open Sans"/>
              </a:rPr>
              <a:t>Vì</a:t>
            </a:r>
            <a:r>
              <a:rPr lang="vi-VN" b="1" i="1" dirty="0">
                <a:solidFill>
                  <a:srgbClr val="00B050"/>
                </a:solidFill>
                <a:effectLst/>
                <a:latin typeface="Open Sans"/>
              </a:rPr>
              <a:t> </a:t>
            </a:r>
            <a:r>
              <a:rPr lang="vi-VN" b="1" i="1" dirty="0" err="1">
                <a:solidFill>
                  <a:srgbClr val="00B050"/>
                </a:solidFill>
                <a:effectLst/>
                <a:latin typeface="Open Sans"/>
              </a:rPr>
              <a:t>U</a:t>
            </a:r>
            <a:r>
              <a:rPr lang="vi-VN" b="1" i="1" baseline="-25000" dirty="0" err="1">
                <a:solidFill>
                  <a:srgbClr val="00B050"/>
                </a:solidFill>
                <a:effectLst/>
                <a:latin typeface="Open Sans"/>
              </a:rPr>
              <a:t>đm</a:t>
            </a:r>
            <a:r>
              <a:rPr lang="vi-VN" b="1" i="1" dirty="0">
                <a:solidFill>
                  <a:srgbClr val="00B050"/>
                </a:solidFill>
                <a:effectLst/>
                <a:latin typeface="Open Sans"/>
              </a:rPr>
              <a:t> = U = 220V</a:t>
            </a:r>
            <a:endParaRPr lang="vi-VN" b="1" i="1" dirty="0">
              <a:solidFill>
                <a:srgbClr val="00B050"/>
              </a:solidFill>
            </a:endParaRPr>
          </a:p>
        </p:txBody>
      </p:sp>
      <p:sp>
        <p:nvSpPr>
          <p:cNvPr id="19" name="Hộp Văn bản 18">
            <a:extLst>
              <a:ext uri="{FF2B5EF4-FFF2-40B4-BE49-F238E27FC236}">
                <a16:creationId xmlns:a16="http://schemas.microsoft.com/office/drawing/2014/main" id="{1B36FC40-C53E-410F-98A4-FEED13D92CC1}"/>
              </a:ext>
            </a:extLst>
          </p:cNvPr>
          <p:cNvSpPr txBox="1"/>
          <p:nvPr/>
        </p:nvSpPr>
        <p:spPr>
          <a:xfrm>
            <a:off x="5122309" y="2635517"/>
            <a:ext cx="2272580" cy="369332"/>
          </a:xfrm>
          <a:prstGeom prst="rect">
            <a:avLst/>
          </a:prstGeom>
          <a:noFill/>
        </p:spPr>
        <p:txBody>
          <a:bodyPr wrap="square">
            <a:spAutoFit/>
          </a:bodyPr>
          <a:lstStyle/>
          <a:p>
            <a:pPr algn="just"/>
            <a:r>
              <a:rPr lang="vi-VN" b="1" i="1" dirty="0">
                <a:solidFill>
                  <a:srgbClr val="00B050"/>
                </a:solidFill>
                <a:effectLst/>
                <a:latin typeface="Open Sans"/>
              </a:rPr>
              <a:t>=&gt; P = </a:t>
            </a:r>
            <a:r>
              <a:rPr lang="vi-VN" b="1" i="1" dirty="0" err="1">
                <a:solidFill>
                  <a:srgbClr val="00B050"/>
                </a:solidFill>
                <a:effectLst/>
                <a:latin typeface="Open Sans"/>
              </a:rPr>
              <a:t>P</a:t>
            </a:r>
            <a:r>
              <a:rPr lang="vi-VN" b="1" i="1" baseline="-25000" dirty="0" err="1">
                <a:solidFill>
                  <a:srgbClr val="00B050"/>
                </a:solidFill>
                <a:effectLst/>
                <a:latin typeface="Open Sans"/>
              </a:rPr>
              <a:t>đm</a:t>
            </a:r>
            <a:r>
              <a:rPr lang="vi-VN" b="1" i="1" dirty="0">
                <a:solidFill>
                  <a:srgbClr val="00B050"/>
                </a:solidFill>
                <a:effectLst/>
                <a:latin typeface="Open Sans"/>
              </a:rPr>
              <a:t> = 1100W</a:t>
            </a:r>
          </a:p>
        </p:txBody>
      </p:sp>
      <p:sp>
        <p:nvSpPr>
          <p:cNvPr id="21" name="Hộp Văn bản 20">
            <a:extLst>
              <a:ext uri="{FF2B5EF4-FFF2-40B4-BE49-F238E27FC236}">
                <a16:creationId xmlns:a16="http://schemas.microsoft.com/office/drawing/2014/main" id="{E53BE8E3-424E-4B2A-846D-4CB3F35C9527}"/>
              </a:ext>
            </a:extLst>
          </p:cNvPr>
          <p:cNvSpPr txBox="1"/>
          <p:nvPr/>
        </p:nvSpPr>
        <p:spPr>
          <a:xfrm>
            <a:off x="2967717" y="3023387"/>
            <a:ext cx="3644348" cy="369332"/>
          </a:xfrm>
          <a:prstGeom prst="rect">
            <a:avLst/>
          </a:prstGeom>
          <a:noFill/>
        </p:spPr>
        <p:txBody>
          <a:bodyPr wrap="square">
            <a:spAutoFit/>
          </a:bodyPr>
          <a:lstStyle/>
          <a:p>
            <a:r>
              <a:rPr lang="vi-VN" b="1" i="1" dirty="0" err="1">
                <a:solidFill>
                  <a:srgbClr val="00B050"/>
                </a:solidFill>
                <a:effectLst/>
                <a:latin typeface="Open Sans"/>
              </a:rPr>
              <a:t>Cường</a:t>
            </a:r>
            <a:r>
              <a:rPr lang="vi-VN" b="1" i="1" dirty="0">
                <a:solidFill>
                  <a:srgbClr val="00B050"/>
                </a:solidFill>
                <a:effectLst/>
                <a:latin typeface="Open Sans"/>
              </a:rPr>
              <a:t> </a:t>
            </a:r>
            <a:r>
              <a:rPr lang="vi-VN" b="1" i="1" dirty="0" err="1">
                <a:solidFill>
                  <a:srgbClr val="00B050"/>
                </a:solidFill>
                <a:effectLst/>
                <a:latin typeface="Open Sans"/>
              </a:rPr>
              <a:t>độ</a:t>
            </a:r>
            <a:r>
              <a:rPr lang="vi-VN" b="1" i="1" dirty="0">
                <a:solidFill>
                  <a:srgbClr val="00B050"/>
                </a:solidFill>
                <a:effectLst/>
                <a:latin typeface="Open Sans"/>
              </a:rPr>
              <a:t> </a:t>
            </a:r>
            <a:r>
              <a:rPr lang="vi-VN" b="1" i="1" dirty="0" err="1">
                <a:solidFill>
                  <a:srgbClr val="00B050"/>
                </a:solidFill>
                <a:effectLst/>
                <a:latin typeface="Open Sans"/>
              </a:rPr>
              <a:t>dòng</a:t>
            </a:r>
            <a:r>
              <a:rPr lang="vi-VN" b="1" i="1" dirty="0">
                <a:solidFill>
                  <a:srgbClr val="00B050"/>
                </a:solidFill>
                <a:effectLst/>
                <a:latin typeface="Open Sans"/>
              </a:rPr>
              <a:t> </a:t>
            </a:r>
            <a:r>
              <a:rPr lang="vi-VN" b="1" i="1" dirty="0" err="1">
                <a:solidFill>
                  <a:srgbClr val="00B050"/>
                </a:solidFill>
                <a:effectLst/>
                <a:latin typeface="Open Sans"/>
              </a:rPr>
              <a:t>điện</a:t>
            </a:r>
            <a:r>
              <a:rPr lang="vi-VN" b="1" i="1" dirty="0">
                <a:solidFill>
                  <a:srgbClr val="00B050"/>
                </a:solidFill>
                <a:effectLst/>
                <a:latin typeface="Open Sans"/>
              </a:rPr>
              <a:t> qua </a:t>
            </a:r>
            <a:r>
              <a:rPr lang="vi-VN" b="1" i="1" dirty="0" err="1">
                <a:solidFill>
                  <a:srgbClr val="00B050"/>
                </a:solidFill>
                <a:effectLst/>
                <a:latin typeface="Open Sans"/>
              </a:rPr>
              <a:t>bình</a:t>
            </a:r>
            <a:r>
              <a:rPr lang="vi-VN" b="1" i="1" dirty="0">
                <a:solidFill>
                  <a:srgbClr val="00B050"/>
                </a:solidFill>
                <a:effectLst/>
                <a:latin typeface="Open Sans"/>
              </a:rPr>
              <a:t>:</a:t>
            </a:r>
            <a:endParaRPr lang="vi-VN" b="1" i="1" dirty="0">
              <a:solidFill>
                <a:srgbClr val="00B050"/>
              </a:solidFill>
            </a:endParaRPr>
          </a:p>
        </p:txBody>
      </p:sp>
      <p:sp>
        <p:nvSpPr>
          <p:cNvPr id="27" name="Hộp Văn bản 26">
            <a:extLst>
              <a:ext uri="{FF2B5EF4-FFF2-40B4-BE49-F238E27FC236}">
                <a16:creationId xmlns:a16="http://schemas.microsoft.com/office/drawing/2014/main" id="{CD630C21-1A8C-4B70-8FAD-C7F12B775C2E}"/>
              </a:ext>
            </a:extLst>
          </p:cNvPr>
          <p:cNvSpPr txBox="1"/>
          <p:nvPr/>
        </p:nvSpPr>
        <p:spPr>
          <a:xfrm>
            <a:off x="6437780" y="3043548"/>
            <a:ext cx="1096438" cy="369332"/>
          </a:xfrm>
          <a:prstGeom prst="rect">
            <a:avLst/>
          </a:prstGeom>
          <a:noFill/>
        </p:spPr>
        <p:txBody>
          <a:bodyPr wrap="square">
            <a:spAutoFit/>
          </a:bodyPr>
          <a:lstStyle/>
          <a:p>
            <a:r>
              <a:rPr lang="vi-VN" b="1" i="1" dirty="0">
                <a:solidFill>
                  <a:srgbClr val="00B050"/>
                </a:solidFill>
                <a:effectLst/>
                <a:latin typeface="Open Sans"/>
              </a:rPr>
              <a:t>P = I.U </a:t>
            </a:r>
            <a:endParaRPr lang="vi-VN" b="1" i="1" dirty="0">
              <a:solidFill>
                <a:srgbClr val="00B050"/>
              </a:solidFill>
            </a:endParaRPr>
          </a:p>
        </p:txBody>
      </p:sp>
      <p:sp>
        <p:nvSpPr>
          <p:cNvPr id="29" name="Hộp Văn bản 28">
            <a:extLst>
              <a:ext uri="{FF2B5EF4-FFF2-40B4-BE49-F238E27FC236}">
                <a16:creationId xmlns:a16="http://schemas.microsoft.com/office/drawing/2014/main" id="{28517BDB-A44B-4E32-9316-753BE0A3238C}"/>
              </a:ext>
            </a:extLst>
          </p:cNvPr>
          <p:cNvSpPr txBox="1"/>
          <p:nvPr/>
        </p:nvSpPr>
        <p:spPr>
          <a:xfrm>
            <a:off x="7279181" y="3034590"/>
            <a:ext cx="1285461" cy="369332"/>
          </a:xfrm>
          <a:prstGeom prst="rect">
            <a:avLst/>
          </a:prstGeom>
          <a:noFill/>
        </p:spPr>
        <p:txBody>
          <a:bodyPr wrap="square">
            <a:spAutoFit/>
          </a:bodyPr>
          <a:lstStyle/>
          <a:p>
            <a:r>
              <a:rPr lang="vi-VN" b="1" i="1" dirty="0">
                <a:solidFill>
                  <a:srgbClr val="00B050"/>
                </a:solidFill>
                <a:effectLst/>
                <a:latin typeface="Open Sans"/>
              </a:rPr>
              <a:t>⇒ I = P/U</a:t>
            </a:r>
            <a:endParaRPr lang="vi-VN" b="1" i="1" dirty="0">
              <a:solidFill>
                <a:srgbClr val="00B050"/>
              </a:solidFill>
            </a:endParaRPr>
          </a:p>
        </p:txBody>
      </p:sp>
      <p:sp>
        <p:nvSpPr>
          <p:cNvPr id="31" name="Hộp Văn bản 30">
            <a:extLst>
              <a:ext uri="{FF2B5EF4-FFF2-40B4-BE49-F238E27FC236}">
                <a16:creationId xmlns:a16="http://schemas.microsoft.com/office/drawing/2014/main" id="{DE6173C8-FEA3-498D-9240-C1F5D10C0367}"/>
              </a:ext>
            </a:extLst>
          </p:cNvPr>
          <p:cNvSpPr txBox="1"/>
          <p:nvPr/>
        </p:nvSpPr>
        <p:spPr>
          <a:xfrm>
            <a:off x="8396074" y="3004290"/>
            <a:ext cx="1537252" cy="369332"/>
          </a:xfrm>
          <a:prstGeom prst="rect">
            <a:avLst/>
          </a:prstGeom>
          <a:noFill/>
        </p:spPr>
        <p:txBody>
          <a:bodyPr wrap="square">
            <a:spAutoFit/>
          </a:bodyPr>
          <a:lstStyle/>
          <a:p>
            <a:r>
              <a:rPr lang="vi-VN" b="1" i="1" dirty="0">
                <a:solidFill>
                  <a:srgbClr val="00B050"/>
                </a:solidFill>
                <a:effectLst/>
                <a:latin typeface="Open Sans"/>
              </a:rPr>
              <a:t>= 1100/220 </a:t>
            </a:r>
            <a:endParaRPr lang="vi-VN" b="1" i="1" dirty="0">
              <a:solidFill>
                <a:srgbClr val="00B050"/>
              </a:solidFill>
            </a:endParaRPr>
          </a:p>
        </p:txBody>
      </p:sp>
      <p:sp>
        <p:nvSpPr>
          <p:cNvPr id="33" name="Hộp Văn bản 32">
            <a:extLst>
              <a:ext uri="{FF2B5EF4-FFF2-40B4-BE49-F238E27FC236}">
                <a16:creationId xmlns:a16="http://schemas.microsoft.com/office/drawing/2014/main" id="{71AD1234-4807-4864-A235-D956677308BA}"/>
              </a:ext>
            </a:extLst>
          </p:cNvPr>
          <p:cNvSpPr txBox="1"/>
          <p:nvPr/>
        </p:nvSpPr>
        <p:spPr>
          <a:xfrm>
            <a:off x="9734396" y="2981298"/>
            <a:ext cx="940904" cy="369332"/>
          </a:xfrm>
          <a:prstGeom prst="rect">
            <a:avLst/>
          </a:prstGeom>
          <a:noFill/>
        </p:spPr>
        <p:txBody>
          <a:bodyPr wrap="square">
            <a:spAutoFit/>
          </a:bodyPr>
          <a:lstStyle/>
          <a:p>
            <a:r>
              <a:rPr lang="vi-VN" b="1" i="1" dirty="0">
                <a:solidFill>
                  <a:srgbClr val="00B050"/>
                </a:solidFill>
                <a:effectLst/>
                <a:latin typeface="Open Sans"/>
              </a:rPr>
              <a:t>= 5(A)</a:t>
            </a:r>
            <a:endParaRPr lang="vi-VN" b="1" i="1" dirty="0">
              <a:solidFill>
                <a:srgbClr val="00B050"/>
              </a:solidFill>
            </a:endParaRPr>
          </a:p>
        </p:txBody>
      </p:sp>
      <p:sp>
        <p:nvSpPr>
          <p:cNvPr id="35" name="Hộp Văn bản 34">
            <a:extLst>
              <a:ext uri="{FF2B5EF4-FFF2-40B4-BE49-F238E27FC236}">
                <a16:creationId xmlns:a16="http://schemas.microsoft.com/office/drawing/2014/main" id="{6EF752F8-75C3-4451-9018-EA53BE9CF01B}"/>
              </a:ext>
            </a:extLst>
          </p:cNvPr>
          <p:cNvSpPr txBox="1"/>
          <p:nvPr/>
        </p:nvSpPr>
        <p:spPr>
          <a:xfrm>
            <a:off x="3042676" y="3894262"/>
            <a:ext cx="6877306" cy="369332"/>
          </a:xfrm>
          <a:prstGeom prst="rect">
            <a:avLst/>
          </a:prstGeom>
          <a:noFill/>
        </p:spPr>
        <p:txBody>
          <a:bodyPr wrap="square">
            <a:spAutoFit/>
          </a:bodyPr>
          <a:lstStyle/>
          <a:p>
            <a:pPr algn="just"/>
            <a:r>
              <a:rPr lang="vi-VN" b="1" i="1" dirty="0" err="1">
                <a:solidFill>
                  <a:srgbClr val="00B050"/>
                </a:solidFill>
                <a:effectLst/>
                <a:latin typeface="Open Sans"/>
              </a:rPr>
              <a:t>Nhiệt</a:t>
            </a:r>
            <a:r>
              <a:rPr lang="vi-VN" b="1" i="1" dirty="0">
                <a:solidFill>
                  <a:srgbClr val="00B050"/>
                </a:solidFill>
                <a:effectLst/>
                <a:latin typeface="Open Sans"/>
              </a:rPr>
              <a:t> </a:t>
            </a:r>
            <a:r>
              <a:rPr lang="vi-VN" b="1" i="1" dirty="0" err="1">
                <a:solidFill>
                  <a:srgbClr val="00B050"/>
                </a:solidFill>
                <a:effectLst/>
                <a:latin typeface="Open Sans"/>
              </a:rPr>
              <a:t>lượng</a:t>
            </a:r>
            <a:r>
              <a:rPr lang="vi-VN" b="1" i="1" dirty="0">
                <a:solidFill>
                  <a:srgbClr val="00B050"/>
                </a:solidFill>
                <a:effectLst/>
                <a:latin typeface="Open Sans"/>
              </a:rPr>
              <a:t> </a:t>
            </a:r>
            <a:r>
              <a:rPr lang="vi-VN" b="1" i="1" dirty="0" err="1">
                <a:solidFill>
                  <a:srgbClr val="00B050"/>
                </a:solidFill>
                <a:effectLst/>
                <a:latin typeface="Open Sans"/>
              </a:rPr>
              <a:t>cần</a:t>
            </a:r>
            <a:r>
              <a:rPr lang="vi-VN" b="1" i="1" dirty="0">
                <a:solidFill>
                  <a:srgbClr val="00B050"/>
                </a:solidFill>
                <a:effectLst/>
                <a:latin typeface="Open Sans"/>
              </a:rPr>
              <a:t> </a:t>
            </a:r>
            <a:r>
              <a:rPr lang="vi-VN" b="1" i="1" dirty="0" err="1">
                <a:solidFill>
                  <a:srgbClr val="00B050"/>
                </a:solidFill>
                <a:effectLst/>
                <a:latin typeface="Open Sans"/>
              </a:rPr>
              <a:t>thiết</a:t>
            </a:r>
            <a:r>
              <a:rPr lang="vi-VN" b="1" i="1" dirty="0">
                <a:solidFill>
                  <a:srgbClr val="00B050"/>
                </a:solidFill>
                <a:effectLst/>
                <a:latin typeface="Open Sans"/>
              </a:rPr>
              <a:t> </a:t>
            </a:r>
            <a:r>
              <a:rPr lang="vi-VN" b="1" i="1" dirty="0" err="1">
                <a:solidFill>
                  <a:srgbClr val="00B050"/>
                </a:solidFill>
                <a:effectLst/>
                <a:latin typeface="Open Sans"/>
              </a:rPr>
              <a:t>để</a:t>
            </a:r>
            <a:r>
              <a:rPr lang="vi-VN" b="1" i="1" dirty="0">
                <a:solidFill>
                  <a:srgbClr val="00B050"/>
                </a:solidFill>
                <a:effectLst/>
                <a:latin typeface="Open Sans"/>
              </a:rPr>
              <a:t> đun sôi 10 </a:t>
            </a:r>
            <a:r>
              <a:rPr lang="vi-VN" b="1" i="1" dirty="0" err="1">
                <a:solidFill>
                  <a:srgbClr val="00B050"/>
                </a:solidFill>
                <a:effectLst/>
                <a:latin typeface="Open Sans"/>
              </a:rPr>
              <a:t>lít</a:t>
            </a:r>
            <a:r>
              <a:rPr lang="vi-VN" b="1" i="1" dirty="0">
                <a:solidFill>
                  <a:srgbClr val="00B050"/>
                </a:solidFill>
                <a:effectLst/>
                <a:latin typeface="Open Sans"/>
              </a:rPr>
              <a:t> </a:t>
            </a:r>
            <a:r>
              <a:rPr lang="vi-VN" b="1" i="1" dirty="0" err="1">
                <a:solidFill>
                  <a:srgbClr val="00B050"/>
                </a:solidFill>
                <a:effectLst/>
                <a:latin typeface="Open Sans"/>
              </a:rPr>
              <a:t>nước</a:t>
            </a:r>
            <a:r>
              <a:rPr lang="vi-VN" b="1" i="1" dirty="0">
                <a:solidFill>
                  <a:srgbClr val="00B050"/>
                </a:solidFill>
                <a:effectLst/>
                <a:latin typeface="Open Sans"/>
              </a:rPr>
              <a:t> </a:t>
            </a:r>
            <a:r>
              <a:rPr lang="vi-VN" b="1" i="1" dirty="0" err="1">
                <a:solidFill>
                  <a:srgbClr val="00B050"/>
                </a:solidFill>
                <a:effectLst/>
                <a:latin typeface="Open Sans"/>
              </a:rPr>
              <a:t>từ</a:t>
            </a:r>
            <a:r>
              <a:rPr lang="vi-VN" b="1" i="1" dirty="0">
                <a:solidFill>
                  <a:srgbClr val="00B050"/>
                </a:solidFill>
                <a:effectLst/>
                <a:latin typeface="Open Sans"/>
              </a:rPr>
              <a:t> 20</a:t>
            </a:r>
            <a:r>
              <a:rPr lang="vi-VN" b="1" i="1" baseline="30000" dirty="0">
                <a:solidFill>
                  <a:srgbClr val="00B050"/>
                </a:solidFill>
                <a:effectLst/>
                <a:latin typeface="Open Sans"/>
              </a:rPr>
              <a:t>o</a:t>
            </a:r>
            <a:r>
              <a:rPr lang="vi-VN" b="1" i="1" dirty="0">
                <a:solidFill>
                  <a:srgbClr val="00B050"/>
                </a:solidFill>
                <a:effectLst/>
                <a:latin typeface="Open Sans"/>
              </a:rPr>
              <a:t>C </a:t>
            </a:r>
            <a:r>
              <a:rPr lang="vi-VN" b="1" i="1" dirty="0" err="1">
                <a:solidFill>
                  <a:srgbClr val="00B050"/>
                </a:solidFill>
                <a:effectLst/>
                <a:latin typeface="Open Sans"/>
              </a:rPr>
              <a:t>là</a:t>
            </a:r>
            <a:r>
              <a:rPr lang="vi-VN" b="1" i="1" dirty="0">
                <a:solidFill>
                  <a:srgbClr val="00B050"/>
                </a:solidFill>
                <a:effectLst/>
                <a:latin typeface="Open Sans"/>
              </a:rPr>
              <a:t>:</a:t>
            </a:r>
          </a:p>
        </p:txBody>
      </p:sp>
      <p:sp>
        <p:nvSpPr>
          <p:cNvPr id="37" name="Hộp Văn bản 36">
            <a:extLst>
              <a:ext uri="{FF2B5EF4-FFF2-40B4-BE49-F238E27FC236}">
                <a16:creationId xmlns:a16="http://schemas.microsoft.com/office/drawing/2014/main" id="{FE2D2ADE-C3F9-45A7-B394-EA2E2B6E4ADA}"/>
              </a:ext>
            </a:extLst>
          </p:cNvPr>
          <p:cNvSpPr txBox="1"/>
          <p:nvPr/>
        </p:nvSpPr>
        <p:spPr>
          <a:xfrm>
            <a:off x="3047231" y="4294364"/>
            <a:ext cx="1946351" cy="369332"/>
          </a:xfrm>
          <a:prstGeom prst="rect">
            <a:avLst/>
          </a:prstGeom>
          <a:noFill/>
        </p:spPr>
        <p:txBody>
          <a:bodyPr wrap="square">
            <a:spAutoFit/>
          </a:bodyPr>
          <a:lstStyle/>
          <a:p>
            <a:r>
              <a:rPr lang="vi-VN" b="1" i="1" dirty="0">
                <a:solidFill>
                  <a:srgbClr val="00B050"/>
                </a:solidFill>
                <a:effectLst/>
                <a:latin typeface="Open Sans"/>
              </a:rPr>
              <a:t>Q = </a:t>
            </a:r>
            <a:r>
              <a:rPr lang="vi-VN" b="1" i="1" dirty="0" err="1">
                <a:solidFill>
                  <a:srgbClr val="00B050"/>
                </a:solidFill>
                <a:effectLst/>
                <a:latin typeface="Open Sans"/>
              </a:rPr>
              <a:t>m.c</a:t>
            </a:r>
            <a:r>
              <a:rPr lang="vi-VN" b="1" i="1" dirty="0">
                <a:solidFill>
                  <a:srgbClr val="00B050"/>
                </a:solidFill>
                <a:effectLst/>
                <a:latin typeface="Open Sans"/>
              </a:rPr>
              <a:t>.(t</a:t>
            </a:r>
            <a:r>
              <a:rPr lang="vi-VN" b="1" i="1" baseline="-25000" dirty="0">
                <a:solidFill>
                  <a:srgbClr val="00B050"/>
                </a:solidFill>
                <a:effectLst/>
                <a:latin typeface="Open Sans"/>
              </a:rPr>
              <a:t>2</a:t>
            </a:r>
            <a:r>
              <a:rPr lang="vi-VN" b="1" i="1" dirty="0">
                <a:solidFill>
                  <a:srgbClr val="00B050"/>
                </a:solidFill>
                <a:effectLst/>
                <a:latin typeface="Open Sans"/>
              </a:rPr>
              <a:t> – t</a:t>
            </a:r>
            <a:r>
              <a:rPr lang="vi-VN" b="1" i="1" baseline="-25000" dirty="0">
                <a:solidFill>
                  <a:srgbClr val="00B050"/>
                </a:solidFill>
                <a:effectLst/>
                <a:latin typeface="Open Sans"/>
              </a:rPr>
              <a:t>1</a:t>
            </a:r>
            <a:r>
              <a:rPr lang="vi-VN" b="1" i="1" dirty="0">
                <a:solidFill>
                  <a:srgbClr val="00B050"/>
                </a:solidFill>
                <a:effectLst/>
                <a:latin typeface="Open Sans"/>
              </a:rPr>
              <a:t>)</a:t>
            </a:r>
            <a:endParaRPr lang="vi-VN" b="1" i="1" dirty="0">
              <a:solidFill>
                <a:srgbClr val="00B050"/>
              </a:solidFill>
            </a:endParaRPr>
          </a:p>
        </p:txBody>
      </p:sp>
      <p:sp>
        <p:nvSpPr>
          <p:cNvPr id="39" name="Hộp Văn bản 38">
            <a:extLst>
              <a:ext uri="{FF2B5EF4-FFF2-40B4-BE49-F238E27FC236}">
                <a16:creationId xmlns:a16="http://schemas.microsoft.com/office/drawing/2014/main" id="{5EF068EF-69C1-4227-8F7E-AD93379D12B9}"/>
              </a:ext>
            </a:extLst>
          </p:cNvPr>
          <p:cNvSpPr txBox="1"/>
          <p:nvPr/>
        </p:nvSpPr>
        <p:spPr>
          <a:xfrm>
            <a:off x="4899859" y="4305440"/>
            <a:ext cx="2988524" cy="369332"/>
          </a:xfrm>
          <a:prstGeom prst="rect">
            <a:avLst/>
          </a:prstGeom>
          <a:noFill/>
        </p:spPr>
        <p:txBody>
          <a:bodyPr wrap="square">
            <a:spAutoFit/>
          </a:bodyPr>
          <a:lstStyle/>
          <a:p>
            <a:r>
              <a:rPr lang="vi-VN" b="1" i="1" dirty="0">
                <a:solidFill>
                  <a:srgbClr val="00B050"/>
                </a:solidFill>
                <a:effectLst/>
                <a:latin typeface="Open Sans"/>
              </a:rPr>
              <a:t>= 10.4200.(100</a:t>
            </a:r>
            <a:r>
              <a:rPr lang="vi-VN" b="1" i="1" baseline="30000" dirty="0">
                <a:solidFill>
                  <a:srgbClr val="00B050"/>
                </a:solidFill>
                <a:effectLst/>
                <a:latin typeface="Open Sans"/>
              </a:rPr>
              <a:t>o</a:t>
            </a:r>
            <a:r>
              <a:rPr lang="vi-VN" b="1" i="1" dirty="0">
                <a:solidFill>
                  <a:srgbClr val="00B050"/>
                </a:solidFill>
                <a:effectLst/>
                <a:latin typeface="Open Sans"/>
              </a:rPr>
              <a:t>C – 20</a:t>
            </a:r>
            <a:r>
              <a:rPr lang="vi-VN" b="1" i="1" baseline="30000" dirty="0">
                <a:solidFill>
                  <a:srgbClr val="00B050"/>
                </a:solidFill>
                <a:effectLst/>
                <a:latin typeface="Open Sans"/>
              </a:rPr>
              <a:t>o</a:t>
            </a:r>
            <a:r>
              <a:rPr lang="vi-VN" b="1" i="1" dirty="0">
                <a:solidFill>
                  <a:srgbClr val="00B050"/>
                </a:solidFill>
                <a:effectLst/>
                <a:latin typeface="Open Sans"/>
              </a:rPr>
              <a:t>C)</a:t>
            </a:r>
            <a:endParaRPr lang="vi-VN" b="1" i="1" dirty="0">
              <a:solidFill>
                <a:srgbClr val="00B050"/>
              </a:solidFill>
            </a:endParaRPr>
          </a:p>
        </p:txBody>
      </p:sp>
      <p:sp>
        <p:nvSpPr>
          <p:cNvPr id="41" name="Hộp Văn bản 40">
            <a:extLst>
              <a:ext uri="{FF2B5EF4-FFF2-40B4-BE49-F238E27FC236}">
                <a16:creationId xmlns:a16="http://schemas.microsoft.com/office/drawing/2014/main" id="{A573C813-F901-4CA0-98F6-1B3F4C61B49D}"/>
              </a:ext>
            </a:extLst>
          </p:cNvPr>
          <p:cNvSpPr txBox="1"/>
          <p:nvPr/>
        </p:nvSpPr>
        <p:spPr>
          <a:xfrm>
            <a:off x="7695228" y="4294364"/>
            <a:ext cx="1842910" cy="369332"/>
          </a:xfrm>
          <a:prstGeom prst="rect">
            <a:avLst/>
          </a:prstGeom>
          <a:noFill/>
        </p:spPr>
        <p:txBody>
          <a:bodyPr wrap="square">
            <a:spAutoFit/>
          </a:bodyPr>
          <a:lstStyle/>
          <a:p>
            <a:r>
              <a:rPr lang="vi-VN" b="1" i="1" dirty="0">
                <a:solidFill>
                  <a:srgbClr val="00B050"/>
                </a:solidFill>
                <a:effectLst/>
                <a:latin typeface="Open Sans"/>
              </a:rPr>
              <a:t>= 3,36.10</a:t>
            </a:r>
            <a:r>
              <a:rPr lang="vi-VN" b="1" i="1" baseline="30000" dirty="0">
                <a:solidFill>
                  <a:srgbClr val="00B050"/>
                </a:solidFill>
                <a:effectLst/>
                <a:latin typeface="Open Sans"/>
              </a:rPr>
              <a:t>6</a:t>
            </a:r>
            <a:r>
              <a:rPr lang="vi-VN" b="1" i="1" dirty="0">
                <a:solidFill>
                  <a:srgbClr val="00B050"/>
                </a:solidFill>
                <a:effectLst/>
                <a:latin typeface="Open Sans"/>
              </a:rPr>
              <a:t> (J)</a:t>
            </a:r>
            <a:endParaRPr lang="vi-VN" b="1" i="1" dirty="0">
              <a:solidFill>
                <a:srgbClr val="00B050"/>
              </a:solidFill>
            </a:endParaRPr>
          </a:p>
        </p:txBody>
      </p:sp>
      <p:sp>
        <p:nvSpPr>
          <p:cNvPr id="42" name="Hộp Văn bản 41">
            <a:extLst>
              <a:ext uri="{FF2B5EF4-FFF2-40B4-BE49-F238E27FC236}">
                <a16:creationId xmlns:a16="http://schemas.microsoft.com/office/drawing/2014/main" id="{182F31D7-D26C-413E-BC71-1CE554834E0F}"/>
              </a:ext>
            </a:extLst>
          </p:cNvPr>
          <p:cNvSpPr txBox="1"/>
          <p:nvPr/>
        </p:nvSpPr>
        <p:spPr>
          <a:xfrm>
            <a:off x="2762708" y="3455640"/>
            <a:ext cx="3811047" cy="369332"/>
          </a:xfrm>
          <a:prstGeom prst="rect">
            <a:avLst/>
          </a:prstGeom>
          <a:noFill/>
        </p:spPr>
        <p:txBody>
          <a:bodyPr wrap="square">
            <a:spAutoFit/>
          </a:bodyPr>
          <a:lstStyle/>
          <a:p>
            <a:pPr algn="just"/>
            <a:r>
              <a:rPr lang="vi-VN" b="1" i="1" dirty="0">
                <a:solidFill>
                  <a:srgbClr val="00B050"/>
                </a:solidFill>
                <a:effectLst/>
                <a:latin typeface="Open Sans"/>
              </a:rPr>
              <a:t>b) </a:t>
            </a:r>
            <a:r>
              <a:rPr lang="vi-VN" b="1" i="1" dirty="0" err="1">
                <a:solidFill>
                  <a:srgbClr val="00B050"/>
                </a:solidFill>
                <a:effectLst/>
                <a:latin typeface="Open Sans"/>
              </a:rPr>
              <a:t>khối</a:t>
            </a:r>
            <a:r>
              <a:rPr lang="vi-VN" b="1" i="1" dirty="0">
                <a:solidFill>
                  <a:srgbClr val="00B050"/>
                </a:solidFill>
                <a:effectLst/>
                <a:latin typeface="Open Sans"/>
              </a:rPr>
              <a:t> </a:t>
            </a:r>
            <a:r>
              <a:rPr lang="vi-VN" b="1" i="1" dirty="0" err="1">
                <a:solidFill>
                  <a:srgbClr val="00B050"/>
                </a:solidFill>
                <a:effectLst/>
                <a:latin typeface="Open Sans"/>
              </a:rPr>
              <a:t>lượng</a:t>
            </a:r>
            <a:r>
              <a:rPr lang="vi-VN" b="1" i="1" dirty="0">
                <a:solidFill>
                  <a:srgbClr val="00B050"/>
                </a:solidFill>
                <a:effectLst/>
                <a:latin typeface="Open Sans"/>
              </a:rPr>
              <a:t> </a:t>
            </a:r>
            <a:r>
              <a:rPr lang="vi-VN" b="1" i="1" dirty="0" err="1">
                <a:solidFill>
                  <a:srgbClr val="00B050"/>
                </a:solidFill>
                <a:effectLst/>
                <a:latin typeface="Open Sans"/>
              </a:rPr>
              <a:t>của</a:t>
            </a:r>
            <a:r>
              <a:rPr lang="vi-VN" b="1" i="1" dirty="0">
                <a:solidFill>
                  <a:srgbClr val="00B050"/>
                </a:solidFill>
                <a:effectLst/>
                <a:latin typeface="Open Sans"/>
              </a:rPr>
              <a:t> 10 </a:t>
            </a:r>
            <a:r>
              <a:rPr lang="vi-VN" b="1" i="1" dirty="0" err="1">
                <a:solidFill>
                  <a:srgbClr val="00B050"/>
                </a:solidFill>
                <a:effectLst/>
                <a:latin typeface="Open Sans"/>
              </a:rPr>
              <a:t>lít</a:t>
            </a:r>
            <a:r>
              <a:rPr lang="vi-VN" b="1" i="1" dirty="0">
                <a:solidFill>
                  <a:srgbClr val="00B050"/>
                </a:solidFill>
                <a:effectLst/>
                <a:latin typeface="Open Sans"/>
              </a:rPr>
              <a:t> </a:t>
            </a:r>
            <a:r>
              <a:rPr lang="vi-VN" b="1" i="1" dirty="0" err="1">
                <a:solidFill>
                  <a:srgbClr val="00B050"/>
                </a:solidFill>
                <a:effectLst/>
                <a:latin typeface="Open Sans"/>
              </a:rPr>
              <a:t>nước</a:t>
            </a:r>
            <a:r>
              <a:rPr lang="vi-VN" b="1" i="1" dirty="0">
                <a:solidFill>
                  <a:srgbClr val="00B050"/>
                </a:solidFill>
                <a:effectLst/>
                <a:latin typeface="Open Sans"/>
              </a:rPr>
              <a:t> </a:t>
            </a:r>
            <a:r>
              <a:rPr lang="vi-VN" b="1" i="1" dirty="0" err="1">
                <a:solidFill>
                  <a:srgbClr val="00B050"/>
                </a:solidFill>
                <a:effectLst/>
                <a:latin typeface="Open Sans"/>
              </a:rPr>
              <a:t>là</a:t>
            </a:r>
            <a:r>
              <a:rPr lang="vi-VN" b="1" i="1" dirty="0">
                <a:solidFill>
                  <a:srgbClr val="00B050"/>
                </a:solidFill>
                <a:effectLst/>
                <a:latin typeface="Open Sans"/>
              </a:rPr>
              <a:t>:</a:t>
            </a:r>
          </a:p>
        </p:txBody>
      </p:sp>
      <p:sp>
        <p:nvSpPr>
          <p:cNvPr id="44" name="Hộp Văn bản 43">
            <a:extLst>
              <a:ext uri="{FF2B5EF4-FFF2-40B4-BE49-F238E27FC236}">
                <a16:creationId xmlns:a16="http://schemas.microsoft.com/office/drawing/2014/main" id="{182FEB09-A108-401F-AACE-9E52AAC93B0C}"/>
              </a:ext>
            </a:extLst>
          </p:cNvPr>
          <p:cNvSpPr txBox="1"/>
          <p:nvPr/>
        </p:nvSpPr>
        <p:spPr>
          <a:xfrm>
            <a:off x="6413587" y="3464559"/>
            <a:ext cx="1096439" cy="369332"/>
          </a:xfrm>
          <a:prstGeom prst="rect">
            <a:avLst/>
          </a:prstGeom>
          <a:noFill/>
        </p:spPr>
        <p:txBody>
          <a:bodyPr wrap="square">
            <a:spAutoFit/>
          </a:bodyPr>
          <a:lstStyle/>
          <a:p>
            <a:r>
              <a:rPr lang="vi-VN" b="1" i="1" dirty="0">
                <a:solidFill>
                  <a:srgbClr val="00B050"/>
                </a:solidFill>
                <a:effectLst/>
                <a:latin typeface="Open Sans"/>
              </a:rPr>
              <a:t>m = D.V</a:t>
            </a:r>
            <a:endParaRPr lang="vi-VN" b="1" i="1" dirty="0">
              <a:solidFill>
                <a:srgbClr val="00B050"/>
              </a:solidFill>
            </a:endParaRPr>
          </a:p>
        </p:txBody>
      </p:sp>
      <p:sp>
        <p:nvSpPr>
          <p:cNvPr id="51" name="Hộp Văn bản 50">
            <a:extLst>
              <a:ext uri="{FF2B5EF4-FFF2-40B4-BE49-F238E27FC236}">
                <a16:creationId xmlns:a16="http://schemas.microsoft.com/office/drawing/2014/main" id="{129519C3-1A1A-48F1-99A9-4628BCBFA332}"/>
              </a:ext>
            </a:extLst>
          </p:cNvPr>
          <p:cNvSpPr txBox="1"/>
          <p:nvPr/>
        </p:nvSpPr>
        <p:spPr>
          <a:xfrm>
            <a:off x="7348702" y="3461675"/>
            <a:ext cx="1644891" cy="369332"/>
          </a:xfrm>
          <a:prstGeom prst="rect">
            <a:avLst/>
          </a:prstGeom>
          <a:noFill/>
        </p:spPr>
        <p:txBody>
          <a:bodyPr wrap="square">
            <a:spAutoFit/>
          </a:bodyPr>
          <a:lstStyle/>
          <a:p>
            <a:r>
              <a:rPr lang="vi-VN" b="1" i="1" dirty="0">
                <a:solidFill>
                  <a:srgbClr val="00B050"/>
                </a:solidFill>
                <a:effectLst/>
                <a:latin typeface="Open Sans"/>
              </a:rPr>
              <a:t>= 1000 . 0,01</a:t>
            </a:r>
            <a:endParaRPr lang="vi-VN" b="1" i="1" dirty="0">
              <a:solidFill>
                <a:srgbClr val="00B050"/>
              </a:solidFill>
            </a:endParaRPr>
          </a:p>
        </p:txBody>
      </p:sp>
      <p:sp>
        <p:nvSpPr>
          <p:cNvPr id="52" name="Hộp Văn bản 51">
            <a:extLst>
              <a:ext uri="{FF2B5EF4-FFF2-40B4-BE49-F238E27FC236}">
                <a16:creationId xmlns:a16="http://schemas.microsoft.com/office/drawing/2014/main" id="{015D35A5-9180-48D2-A88E-85DF90261552}"/>
              </a:ext>
            </a:extLst>
          </p:cNvPr>
          <p:cNvSpPr txBox="1"/>
          <p:nvPr/>
        </p:nvSpPr>
        <p:spPr>
          <a:xfrm>
            <a:off x="8769512" y="3484379"/>
            <a:ext cx="1537252" cy="369332"/>
          </a:xfrm>
          <a:prstGeom prst="rect">
            <a:avLst/>
          </a:prstGeom>
          <a:noFill/>
        </p:spPr>
        <p:txBody>
          <a:bodyPr wrap="square">
            <a:spAutoFit/>
          </a:bodyPr>
          <a:lstStyle/>
          <a:p>
            <a:r>
              <a:rPr lang="vi-VN" b="1" i="1" dirty="0">
                <a:solidFill>
                  <a:srgbClr val="00B050"/>
                </a:solidFill>
                <a:effectLst/>
                <a:latin typeface="Open Sans"/>
              </a:rPr>
              <a:t>= 10 (</a:t>
            </a:r>
            <a:r>
              <a:rPr lang="vi-VN" b="1" i="1" dirty="0" err="1">
                <a:solidFill>
                  <a:srgbClr val="00B050"/>
                </a:solidFill>
                <a:effectLst/>
                <a:latin typeface="Open Sans"/>
              </a:rPr>
              <a:t>kg</a:t>
            </a:r>
            <a:r>
              <a:rPr lang="vi-VN" b="1" i="1" dirty="0">
                <a:solidFill>
                  <a:srgbClr val="00B050"/>
                </a:solidFill>
                <a:effectLst/>
                <a:latin typeface="Open Sans"/>
              </a:rPr>
              <a:t>)</a:t>
            </a:r>
            <a:endParaRPr lang="vi-VN" b="1" i="1" dirty="0">
              <a:solidFill>
                <a:srgbClr val="00B050"/>
              </a:solidFill>
            </a:endParaRPr>
          </a:p>
        </p:txBody>
      </p:sp>
      <p:sp>
        <p:nvSpPr>
          <p:cNvPr id="53" name="Hộp Văn bản 52">
            <a:extLst>
              <a:ext uri="{FF2B5EF4-FFF2-40B4-BE49-F238E27FC236}">
                <a16:creationId xmlns:a16="http://schemas.microsoft.com/office/drawing/2014/main" id="{1CF53B40-94CF-41E6-B6DD-12586919EA9C}"/>
              </a:ext>
            </a:extLst>
          </p:cNvPr>
          <p:cNvSpPr txBox="1"/>
          <p:nvPr/>
        </p:nvSpPr>
        <p:spPr>
          <a:xfrm>
            <a:off x="3029618" y="4619028"/>
            <a:ext cx="6096000" cy="369332"/>
          </a:xfrm>
          <a:prstGeom prst="rect">
            <a:avLst/>
          </a:prstGeom>
          <a:noFill/>
        </p:spPr>
        <p:txBody>
          <a:bodyPr wrap="square">
            <a:spAutoFit/>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en-US" altLang="en-US" sz="1800" b="1" i="1" u="none" strike="noStrike" cap="none" normalizeH="0" baseline="0" dirty="0" err="1">
                <a:ln>
                  <a:noFill/>
                </a:ln>
                <a:solidFill>
                  <a:srgbClr val="00B050"/>
                </a:solidFill>
                <a:effectLst/>
                <a:latin typeface="Open Sans"/>
              </a:rPr>
              <a:t>Vì</a:t>
            </a:r>
            <a:r>
              <a:rPr kumimoji="0" lang="en-US" altLang="en-US" sz="1800" b="1" i="1" u="none" strike="noStrike" cap="none" normalizeH="0" baseline="0" dirty="0">
                <a:ln>
                  <a:noFill/>
                </a:ln>
                <a:solidFill>
                  <a:srgbClr val="00B050"/>
                </a:solidFill>
                <a:effectLst/>
                <a:latin typeface="Open Sans"/>
              </a:rPr>
              <a:t> </a:t>
            </a:r>
            <a:r>
              <a:rPr kumimoji="0" lang="en-US" altLang="en-US" sz="1800" b="1" i="1" u="none" strike="noStrike" cap="none" normalizeH="0" baseline="0" dirty="0" err="1">
                <a:ln>
                  <a:noFill/>
                </a:ln>
                <a:solidFill>
                  <a:srgbClr val="00B050"/>
                </a:solidFill>
                <a:effectLst/>
                <a:latin typeface="Open Sans"/>
              </a:rPr>
              <a:t>nhiệt</a:t>
            </a:r>
            <a:r>
              <a:rPr kumimoji="0" lang="en-US" altLang="en-US" sz="1800" b="1" i="1" u="none" strike="noStrike" cap="none" normalizeH="0" baseline="0" dirty="0">
                <a:ln>
                  <a:noFill/>
                </a:ln>
                <a:solidFill>
                  <a:srgbClr val="00B050"/>
                </a:solidFill>
                <a:effectLst/>
                <a:latin typeface="Open Sans"/>
              </a:rPr>
              <a:t> </a:t>
            </a:r>
            <a:r>
              <a:rPr kumimoji="0" lang="en-US" altLang="en-US" sz="1800" b="1" i="1" u="none" strike="noStrike" cap="none" normalizeH="0" baseline="0" dirty="0" err="1">
                <a:ln>
                  <a:noFill/>
                </a:ln>
                <a:solidFill>
                  <a:srgbClr val="00B050"/>
                </a:solidFill>
                <a:effectLst/>
                <a:latin typeface="Open Sans"/>
              </a:rPr>
              <a:t>lượng</a:t>
            </a:r>
            <a:r>
              <a:rPr kumimoji="0" lang="en-US" altLang="en-US" sz="1800" b="1" i="1" u="none" strike="noStrike" cap="none" normalizeH="0" baseline="0" dirty="0">
                <a:ln>
                  <a:noFill/>
                </a:ln>
                <a:solidFill>
                  <a:srgbClr val="00B050"/>
                </a:solidFill>
                <a:effectLst/>
                <a:latin typeface="Open Sans"/>
              </a:rPr>
              <a:t> </a:t>
            </a:r>
            <a:r>
              <a:rPr kumimoji="0" lang="en-US" altLang="en-US" sz="1800" b="1" i="1" u="none" strike="noStrike" cap="none" normalizeH="0" baseline="0" dirty="0" err="1">
                <a:ln>
                  <a:noFill/>
                </a:ln>
                <a:solidFill>
                  <a:srgbClr val="00B050"/>
                </a:solidFill>
                <a:effectLst/>
                <a:latin typeface="Open Sans"/>
              </a:rPr>
              <a:t>bị</a:t>
            </a:r>
            <a:r>
              <a:rPr kumimoji="0" lang="en-US" altLang="en-US" sz="1800" b="1" i="1" u="none" strike="noStrike" cap="none" normalizeH="0" baseline="0" dirty="0">
                <a:ln>
                  <a:noFill/>
                </a:ln>
                <a:solidFill>
                  <a:srgbClr val="00B050"/>
                </a:solidFill>
                <a:effectLst/>
                <a:latin typeface="Open Sans"/>
              </a:rPr>
              <a:t> </a:t>
            </a:r>
            <a:r>
              <a:rPr kumimoji="0" lang="en-US" altLang="en-US" sz="1800" b="1" i="1" u="none" strike="noStrike" cap="none" normalizeH="0" baseline="0" dirty="0" err="1">
                <a:ln>
                  <a:noFill/>
                </a:ln>
                <a:solidFill>
                  <a:srgbClr val="00B050"/>
                </a:solidFill>
                <a:effectLst/>
                <a:latin typeface="Open Sans"/>
              </a:rPr>
              <a:t>hao</a:t>
            </a:r>
            <a:r>
              <a:rPr kumimoji="0" lang="en-US" altLang="en-US" sz="1800" b="1" i="1" u="none" strike="noStrike" cap="none" normalizeH="0" baseline="0" dirty="0">
                <a:ln>
                  <a:noFill/>
                </a:ln>
                <a:solidFill>
                  <a:srgbClr val="00B050"/>
                </a:solidFill>
                <a:effectLst/>
                <a:latin typeface="Open Sans"/>
              </a:rPr>
              <a:t> </a:t>
            </a:r>
            <a:r>
              <a:rPr kumimoji="0" lang="en-US" altLang="en-US" sz="1800" b="1" i="1" u="none" strike="noStrike" cap="none" normalizeH="0" baseline="0" dirty="0" err="1">
                <a:ln>
                  <a:noFill/>
                </a:ln>
                <a:solidFill>
                  <a:srgbClr val="00B050"/>
                </a:solidFill>
                <a:effectLst/>
                <a:latin typeface="Open Sans"/>
              </a:rPr>
              <a:t>phí</a:t>
            </a:r>
            <a:r>
              <a:rPr kumimoji="0" lang="en-US" altLang="en-US" sz="1800" b="1" i="1" u="none" strike="noStrike" cap="none" normalizeH="0" baseline="0" dirty="0">
                <a:ln>
                  <a:noFill/>
                </a:ln>
                <a:solidFill>
                  <a:srgbClr val="00B050"/>
                </a:solidFill>
                <a:effectLst/>
                <a:latin typeface="Open Sans"/>
              </a:rPr>
              <a:t> </a:t>
            </a:r>
            <a:r>
              <a:rPr kumimoji="0" lang="en-US" altLang="en-US" sz="1800" b="1" i="1" u="none" strike="noStrike" cap="none" normalizeH="0" baseline="0" dirty="0" err="1">
                <a:ln>
                  <a:noFill/>
                </a:ln>
                <a:solidFill>
                  <a:srgbClr val="00B050"/>
                </a:solidFill>
                <a:effectLst/>
                <a:latin typeface="Open Sans"/>
              </a:rPr>
              <a:t>là</a:t>
            </a:r>
            <a:r>
              <a:rPr kumimoji="0" lang="en-US" altLang="en-US" sz="1800" b="1" i="1" u="none" strike="noStrike" cap="none" normalizeH="0" baseline="0" dirty="0">
                <a:ln>
                  <a:noFill/>
                </a:ln>
                <a:solidFill>
                  <a:srgbClr val="00B050"/>
                </a:solidFill>
                <a:effectLst/>
                <a:latin typeface="Open Sans"/>
              </a:rPr>
              <a:t> </a:t>
            </a:r>
            <a:r>
              <a:rPr kumimoji="0" lang="en-US" altLang="en-US" sz="1800" b="1" i="1" u="none" strike="noStrike" cap="none" normalizeH="0" baseline="0" dirty="0" err="1">
                <a:ln>
                  <a:noFill/>
                </a:ln>
                <a:solidFill>
                  <a:srgbClr val="00B050"/>
                </a:solidFill>
                <a:effectLst/>
                <a:latin typeface="Open Sans"/>
              </a:rPr>
              <a:t>rất</a:t>
            </a:r>
            <a:r>
              <a:rPr kumimoji="0" lang="en-US" altLang="en-US" sz="1800" b="1" i="1" u="none" strike="noStrike" cap="none" normalizeH="0" baseline="0" dirty="0">
                <a:ln>
                  <a:noFill/>
                </a:ln>
                <a:solidFill>
                  <a:srgbClr val="00B050"/>
                </a:solidFill>
                <a:effectLst/>
                <a:latin typeface="Open Sans"/>
              </a:rPr>
              <a:t> </a:t>
            </a:r>
            <a:r>
              <a:rPr kumimoji="0" lang="en-US" altLang="en-US" sz="1800" b="1" i="1" u="none" strike="noStrike" cap="none" normalizeH="0" baseline="0" dirty="0" err="1">
                <a:ln>
                  <a:noFill/>
                </a:ln>
                <a:solidFill>
                  <a:srgbClr val="00B050"/>
                </a:solidFill>
                <a:effectLst/>
                <a:latin typeface="Open Sans"/>
              </a:rPr>
              <a:t>nhỏ</a:t>
            </a:r>
            <a:r>
              <a:rPr kumimoji="0" lang="en-US" altLang="en-US" sz="1800" b="1" i="1" u="none" strike="noStrike" cap="none" normalizeH="0" baseline="0" dirty="0">
                <a:ln>
                  <a:noFill/>
                </a:ln>
                <a:solidFill>
                  <a:srgbClr val="00B050"/>
                </a:solidFill>
                <a:effectLst/>
                <a:latin typeface="Open Sans"/>
              </a:rPr>
              <a:t> </a:t>
            </a:r>
            <a:r>
              <a:rPr kumimoji="0" lang="en-US" altLang="en-US" sz="1800" b="1" i="1" u="none" strike="noStrike" cap="none" normalizeH="0" baseline="0" dirty="0" err="1">
                <a:ln>
                  <a:noFill/>
                </a:ln>
                <a:solidFill>
                  <a:srgbClr val="00B050"/>
                </a:solidFill>
                <a:effectLst/>
                <a:latin typeface="Open Sans"/>
              </a:rPr>
              <a:t>nên</a:t>
            </a:r>
            <a:r>
              <a:rPr kumimoji="0" lang="en-US" altLang="en-US" sz="1800" b="1" i="1" u="none" strike="noStrike" cap="none" normalizeH="0" baseline="0" dirty="0">
                <a:ln>
                  <a:noFill/>
                </a:ln>
                <a:solidFill>
                  <a:srgbClr val="00B050"/>
                </a:solidFill>
                <a:effectLst/>
                <a:latin typeface="Open Sans"/>
              </a:rPr>
              <a:t>: Q = A</a:t>
            </a:r>
            <a:endParaRPr kumimoji="0" lang="en-US" altLang="en-US" sz="1400" b="1" i="1" u="none" strike="noStrike" cap="none" normalizeH="0" baseline="0" dirty="0">
              <a:ln>
                <a:noFill/>
              </a:ln>
              <a:solidFill>
                <a:srgbClr val="00B050"/>
              </a:solidFill>
              <a:effectLst/>
            </a:endParaRPr>
          </a:p>
        </p:txBody>
      </p:sp>
      <p:sp>
        <p:nvSpPr>
          <p:cNvPr id="54" name="Hộp Văn bản 53">
            <a:extLst>
              <a:ext uri="{FF2B5EF4-FFF2-40B4-BE49-F238E27FC236}">
                <a16:creationId xmlns:a16="http://schemas.microsoft.com/office/drawing/2014/main" id="{4F8F9782-70D2-451C-ACA2-977698264D2C}"/>
              </a:ext>
            </a:extLst>
          </p:cNvPr>
          <p:cNvSpPr txBox="1"/>
          <p:nvPr/>
        </p:nvSpPr>
        <p:spPr>
          <a:xfrm>
            <a:off x="3875251" y="5489381"/>
            <a:ext cx="1829280" cy="369332"/>
          </a:xfrm>
          <a:prstGeom prst="rect">
            <a:avLst/>
          </a:prstGeom>
          <a:noFill/>
        </p:spPr>
        <p:txBody>
          <a:bodyPr wrap="square">
            <a:spAutoFit/>
          </a:bodyPr>
          <a:lstStyle/>
          <a:p>
            <a:pPr algn="just"/>
            <a:r>
              <a:rPr lang="vi-VN" b="1" i="1" dirty="0">
                <a:solidFill>
                  <a:srgbClr val="00B050"/>
                </a:solidFill>
                <a:effectLst/>
                <a:latin typeface="Open Sans"/>
              </a:rPr>
              <a:t>=&gt; t =A/P = Q/t</a:t>
            </a:r>
          </a:p>
        </p:txBody>
      </p:sp>
      <p:sp>
        <p:nvSpPr>
          <p:cNvPr id="55" name="Hộp Văn bản 54">
            <a:extLst>
              <a:ext uri="{FF2B5EF4-FFF2-40B4-BE49-F238E27FC236}">
                <a16:creationId xmlns:a16="http://schemas.microsoft.com/office/drawing/2014/main" id="{29F0C68C-8511-480A-BE87-A82993C9A4F9}"/>
              </a:ext>
            </a:extLst>
          </p:cNvPr>
          <p:cNvSpPr txBox="1"/>
          <p:nvPr/>
        </p:nvSpPr>
        <p:spPr>
          <a:xfrm>
            <a:off x="5617669" y="5489061"/>
            <a:ext cx="2688274" cy="369332"/>
          </a:xfrm>
          <a:prstGeom prst="rect">
            <a:avLst/>
          </a:prstGeom>
          <a:noFill/>
        </p:spPr>
        <p:txBody>
          <a:bodyPr wrap="square">
            <a:spAutoFit/>
          </a:bodyPr>
          <a:lstStyle/>
          <a:p>
            <a:pPr algn="just"/>
            <a:r>
              <a:rPr lang="vi-VN" b="1" i="1" dirty="0">
                <a:solidFill>
                  <a:srgbClr val="00B050"/>
                </a:solidFill>
                <a:effectLst/>
                <a:latin typeface="Open Sans"/>
              </a:rPr>
              <a:t>= 3.36 . 3,36.10</a:t>
            </a:r>
            <a:r>
              <a:rPr lang="vi-VN" b="1" i="1" baseline="30000" dirty="0">
                <a:solidFill>
                  <a:srgbClr val="00B050"/>
                </a:solidFill>
                <a:effectLst/>
                <a:latin typeface="Open Sans"/>
              </a:rPr>
              <a:t>6</a:t>
            </a:r>
            <a:r>
              <a:rPr lang="vi-VN" b="1" i="1" dirty="0">
                <a:solidFill>
                  <a:srgbClr val="00B050"/>
                </a:solidFill>
                <a:effectLst/>
                <a:latin typeface="Open Sans"/>
              </a:rPr>
              <a:t> /1100 </a:t>
            </a:r>
          </a:p>
        </p:txBody>
      </p:sp>
      <p:sp>
        <p:nvSpPr>
          <p:cNvPr id="56" name="Hộp Văn bản 55">
            <a:extLst>
              <a:ext uri="{FF2B5EF4-FFF2-40B4-BE49-F238E27FC236}">
                <a16:creationId xmlns:a16="http://schemas.microsoft.com/office/drawing/2014/main" id="{C0C23B52-E34E-40F4-BDE9-7F7848401A6C}"/>
              </a:ext>
            </a:extLst>
          </p:cNvPr>
          <p:cNvSpPr txBox="1"/>
          <p:nvPr/>
        </p:nvSpPr>
        <p:spPr>
          <a:xfrm>
            <a:off x="8034184" y="5474274"/>
            <a:ext cx="2786917" cy="369332"/>
          </a:xfrm>
          <a:prstGeom prst="rect">
            <a:avLst/>
          </a:prstGeom>
          <a:noFill/>
        </p:spPr>
        <p:txBody>
          <a:bodyPr wrap="square">
            <a:spAutoFit/>
          </a:bodyPr>
          <a:lstStyle/>
          <a:p>
            <a:pPr lvl="0" algn="just" eaLnBrk="0" fontAlgn="base" hangingPunct="0">
              <a:spcBef>
                <a:spcPct val="0"/>
              </a:spcBef>
              <a:spcAft>
                <a:spcPct val="0"/>
              </a:spcAft>
            </a:pPr>
            <a:r>
              <a:rPr lang="vi-VN" b="1" i="1" dirty="0">
                <a:solidFill>
                  <a:srgbClr val="00B050"/>
                </a:solidFill>
                <a:effectLst/>
                <a:latin typeface="Open Sans"/>
              </a:rPr>
              <a:t>= 3055 (s)</a:t>
            </a:r>
          </a:p>
        </p:txBody>
      </p:sp>
      <p:sp>
        <p:nvSpPr>
          <p:cNvPr id="58" name="Hộp Văn bản 57">
            <a:extLst>
              <a:ext uri="{FF2B5EF4-FFF2-40B4-BE49-F238E27FC236}">
                <a16:creationId xmlns:a16="http://schemas.microsoft.com/office/drawing/2014/main" id="{49FA33D0-597C-4CD2-8652-189EEE5E2879}"/>
              </a:ext>
            </a:extLst>
          </p:cNvPr>
          <p:cNvSpPr txBox="1"/>
          <p:nvPr/>
        </p:nvSpPr>
        <p:spPr>
          <a:xfrm>
            <a:off x="9120259" y="5474274"/>
            <a:ext cx="2169177" cy="369332"/>
          </a:xfrm>
          <a:prstGeom prst="rect">
            <a:avLst/>
          </a:prstGeom>
          <a:noFill/>
        </p:spPr>
        <p:txBody>
          <a:bodyPr wrap="square">
            <a:spAutoFit/>
          </a:bodyPr>
          <a:lstStyle/>
          <a:p>
            <a:pPr lvl="0" algn="just" eaLnBrk="0" fontAlgn="base" hangingPunct="0">
              <a:spcBef>
                <a:spcPct val="0"/>
              </a:spcBef>
              <a:spcAft>
                <a:spcPct val="0"/>
              </a:spcAft>
            </a:pPr>
            <a:r>
              <a:rPr lang="en-US" altLang="en-US" b="1" i="1" dirty="0">
                <a:solidFill>
                  <a:srgbClr val="00B050"/>
                </a:solidFill>
                <a:latin typeface="Open Sans"/>
              </a:rPr>
              <a:t> ≈ 50phút 55 </a:t>
            </a:r>
            <a:r>
              <a:rPr lang="en-US" altLang="en-US" b="1" i="1" dirty="0" err="1">
                <a:solidFill>
                  <a:srgbClr val="00B050"/>
                </a:solidFill>
                <a:latin typeface="Open Sans"/>
              </a:rPr>
              <a:t>giây</a:t>
            </a:r>
            <a:r>
              <a:rPr lang="en-US" altLang="en-US" b="1" i="1" dirty="0">
                <a:solidFill>
                  <a:srgbClr val="00B050"/>
                </a:solidFill>
                <a:latin typeface="Open Sans"/>
              </a:rPr>
              <a:t>.</a:t>
            </a:r>
            <a:endParaRPr lang="en-US" altLang="en-US" sz="1400" b="1" i="1" dirty="0">
              <a:solidFill>
                <a:srgbClr val="00B050"/>
              </a:solidFill>
            </a:endParaRPr>
          </a:p>
        </p:txBody>
      </p:sp>
      <p:sp>
        <p:nvSpPr>
          <p:cNvPr id="60" name="Hộp Văn bản 59">
            <a:extLst>
              <a:ext uri="{FF2B5EF4-FFF2-40B4-BE49-F238E27FC236}">
                <a16:creationId xmlns:a16="http://schemas.microsoft.com/office/drawing/2014/main" id="{007633E4-8F02-49E6-B5E5-F655B1335F3B}"/>
              </a:ext>
            </a:extLst>
          </p:cNvPr>
          <p:cNvSpPr txBox="1"/>
          <p:nvPr/>
        </p:nvSpPr>
        <p:spPr>
          <a:xfrm>
            <a:off x="3073501" y="5474487"/>
            <a:ext cx="1320462" cy="369332"/>
          </a:xfrm>
          <a:prstGeom prst="rect">
            <a:avLst/>
          </a:prstGeom>
          <a:noFill/>
        </p:spPr>
        <p:txBody>
          <a:bodyPr wrap="square">
            <a:spAutoFit/>
          </a:bodyPr>
          <a:lstStyle/>
          <a:p>
            <a:r>
              <a:rPr kumimoji="0" lang="en-US" altLang="en-US" sz="1800" b="1" i="1" u="none" strike="noStrike" cap="none" normalizeH="0" baseline="0" dirty="0">
                <a:ln>
                  <a:noFill/>
                </a:ln>
                <a:solidFill>
                  <a:srgbClr val="00B050"/>
                </a:solidFill>
                <a:effectLst/>
                <a:latin typeface="Open Sans"/>
              </a:rPr>
              <a:t>A = P.t</a:t>
            </a:r>
            <a:endParaRPr lang="vi-VN" b="1" i="1" dirty="0">
              <a:solidFill>
                <a:srgbClr val="00B050"/>
              </a:solidFill>
            </a:endParaRPr>
          </a:p>
        </p:txBody>
      </p:sp>
      <p:sp>
        <p:nvSpPr>
          <p:cNvPr id="62" name="Hộp Văn bản 61">
            <a:extLst>
              <a:ext uri="{FF2B5EF4-FFF2-40B4-BE49-F238E27FC236}">
                <a16:creationId xmlns:a16="http://schemas.microsoft.com/office/drawing/2014/main" id="{499A0629-CA8D-408B-8CF1-109EAEC29433}"/>
              </a:ext>
            </a:extLst>
          </p:cNvPr>
          <p:cNvSpPr txBox="1"/>
          <p:nvPr/>
        </p:nvSpPr>
        <p:spPr>
          <a:xfrm>
            <a:off x="3068700" y="5028911"/>
            <a:ext cx="6096000" cy="369332"/>
          </a:xfrm>
          <a:prstGeom prst="rect">
            <a:avLst/>
          </a:prstGeom>
          <a:noFill/>
        </p:spPr>
        <p:txBody>
          <a:bodyPr wrap="square">
            <a:spAutoFit/>
          </a:bodyPr>
          <a:lstStyle/>
          <a:p>
            <a:r>
              <a:rPr kumimoji="0" lang="en-US" altLang="en-US" sz="1800" b="1" i="1" u="none" strike="noStrike" cap="none" normalizeH="0" baseline="0" dirty="0" err="1">
                <a:ln>
                  <a:noFill/>
                </a:ln>
                <a:solidFill>
                  <a:srgbClr val="00B050"/>
                </a:solidFill>
                <a:effectLst/>
                <a:latin typeface="Open Sans"/>
              </a:rPr>
              <a:t>Thời</a:t>
            </a:r>
            <a:r>
              <a:rPr kumimoji="0" lang="en-US" altLang="en-US" sz="1800" b="1" i="1" u="none" strike="noStrike" cap="none" normalizeH="0" baseline="0" dirty="0">
                <a:ln>
                  <a:noFill/>
                </a:ln>
                <a:solidFill>
                  <a:srgbClr val="00B050"/>
                </a:solidFill>
                <a:effectLst/>
                <a:latin typeface="Open Sans"/>
              </a:rPr>
              <a:t> </a:t>
            </a:r>
            <a:r>
              <a:rPr kumimoji="0" lang="en-US" altLang="en-US" sz="1800" b="1" i="1" u="none" strike="noStrike" cap="none" normalizeH="0" baseline="0" dirty="0" err="1">
                <a:ln>
                  <a:noFill/>
                </a:ln>
                <a:solidFill>
                  <a:srgbClr val="00B050"/>
                </a:solidFill>
                <a:effectLst/>
                <a:latin typeface="Open Sans"/>
              </a:rPr>
              <a:t>gian</a:t>
            </a:r>
            <a:r>
              <a:rPr kumimoji="0" lang="en-US" altLang="en-US" sz="1800" b="1" i="1" u="none" strike="noStrike" cap="none" normalizeH="0" baseline="0" dirty="0">
                <a:ln>
                  <a:noFill/>
                </a:ln>
                <a:solidFill>
                  <a:srgbClr val="00B050"/>
                </a:solidFill>
                <a:effectLst/>
                <a:latin typeface="Open Sans"/>
              </a:rPr>
              <a:t> </a:t>
            </a:r>
            <a:r>
              <a:rPr kumimoji="0" lang="en-US" altLang="en-US" sz="1800" b="1" i="1" u="none" strike="noStrike" cap="none" normalizeH="0" baseline="0" dirty="0" err="1">
                <a:ln>
                  <a:noFill/>
                </a:ln>
                <a:solidFill>
                  <a:srgbClr val="00B050"/>
                </a:solidFill>
                <a:effectLst/>
                <a:latin typeface="Open Sans"/>
              </a:rPr>
              <a:t>đun</a:t>
            </a:r>
            <a:r>
              <a:rPr kumimoji="0" lang="en-US" altLang="en-US" sz="1800" b="1" i="1" u="none" strike="noStrike" cap="none" normalizeH="0" baseline="0" dirty="0">
                <a:ln>
                  <a:noFill/>
                </a:ln>
                <a:solidFill>
                  <a:srgbClr val="00B050"/>
                </a:solidFill>
                <a:effectLst/>
                <a:latin typeface="Open Sans"/>
              </a:rPr>
              <a:t> </a:t>
            </a:r>
            <a:r>
              <a:rPr kumimoji="0" lang="en-US" altLang="en-US" sz="1800" b="1" i="1" u="none" strike="noStrike" cap="none" normalizeH="0" baseline="0" dirty="0" err="1">
                <a:ln>
                  <a:noFill/>
                </a:ln>
                <a:solidFill>
                  <a:srgbClr val="00B050"/>
                </a:solidFill>
                <a:effectLst/>
                <a:latin typeface="Open Sans"/>
              </a:rPr>
              <a:t>sôi</a:t>
            </a:r>
            <a:r>
              <a:rPr kumimoji="0" lang="en-US" altLang="en-US" sz="1800" b="1" i="1" u="none" strike="noStrike" cap="none" normalizeH="0" baseline="0" dirty="0">
                <a:ln>
                  <a:noFill/>
                </a:ln>
                <a:solidFill>
                  <a:srgbClr val="00B050"/>
                </a:solidFill>
                <a:effectLst/>
                <a:latin typeface="Open Sans"/>
              </a:rPr>
              <a:t> 10 </a:t>
            </a:r>
            <a:r>
              <a:rPr kumimoji="0" lang="en-US" altLang="en-US" sz="1800" b="1" i="1" u="none" strike="noStrike" cap="none" normalizeH="0" baseline="0" dirty="0" err="1">
                <a:ln>
                  <a:noFill/>
                </a:ln>
                <a:solidFill>
                  <a:srgbClr val="00B050"/>
                </a:solidFill>
                <a:effectLst/>
                <a:latin typeface="Open Sans"/>
              </a:rPr>
              <a:t>lít</a:t>
            </a:r>
            <a:r>
              <a:rPr kumimoji="0" lang="en-US" altLang="en-US" sz="1800" b="1" i="1" u="none" strike="noStrike" cap="none" normalizeH="0" baseline="0" dirty="0">
                <a:ln>
                  <a:noFill/>
                </a:ln>
                <a:solidFill>
                  <a:srgbClr val="00B050"/>
                </a:solidFill>
                <a:effectLst/>
                <a:latin typeface="Open Sans"/>
              </a:rPr>
              <a:t> </a:t>
            </a:r>
            <a:r>
              <a:rPr kumimoji="0" lang="en-US" altLang="en-US" sz="1800" b="1" i="1" u="none" strike="noStrike" cap="none" normalizeH="0" baseline="0" dirty="0" err="1">
                <a:ln>
                  <a:noFill/>
                </a:ln>
                <a:solidFill>
                  <a:srgbClr val="00B050"/>
                </a:solidFill>
                <a:effectLst/>
                <a:latin typeface="Open Sans"/>
              </a:rPr>
              <a:t>nước</a:t>
            </a:r>
            <a:r>
              <a:rPr kumimoji="0" lang="en-US" altLang="en-US" sz="1800" b="1" i="1" u="none" strike="noStrike" cap="none" normalizeH="0" baseline="0" dirty="0">
                <a:ln>
                  <a:noFill/>
                </a:ln>
                <a:solidFill>
                  <a:srgbClr val="00B050"/>
                </a:solidFill>
                <a:effectLst/>
                <a:latin typeface="Open Sans"/>
              </a:rPr>
              <a:t> </a:t>
            </a:r>
            <a:r>
              <a:rPr kumimoji="0" lang="en-US" altLang="en-US" sz="1800" b="1" i="1" u="none" strike="noStrike" cap="none" normalizeH="0" baseline="0" dirty="0" err="1">
                <a:ln>
                  <a:noFill/>
                </a:ln>
                <a:solidFill>
                  <a:srgbClr val="00B050"/>
                </a:solidFill>
                <a:effectLst/>
                <a:latin typeface="Open Sans"/>
              </a:rPr>
              <a:t>là</a:t>
            </a:r>
            <a:endParaRPr lang="vi-VN" b="1" i="1" dirty="0">
              <a:solidFill>
                <a:srgbClr val="00B050"/>
              </a:solidFill>
            </a:endParaRPr>
          </a:p>
        </p:txBody>
      </p:sp>
      <p:sp>
        <p:nvSpPr>
          <p:cNvPr id="64" name="Hộp Văn bản 63">
            <a:extLst>
              <a:ext uri="{FF2B5EF4-FFF2-40B4-BE49-F238E27FC236}">
                <a16:creationId xmlns:a16="http://schemas.microsoft.com/office/drawing/2014/main" id="{173C22A8-E548-4C6D-8640-974FD0832A7B}"/>
              </a:ext>
            </a:extLst>
          </p:cNvPr>
          <p:cNvSpPr txBox="1"/>
          <p:nvPr/>
        </p:nvSpPr>
        <p:spPr>
          <a:xfrm>
            <a:off x="2792163" y="5902996"/>
            <a:ext cx="6129130" cy="369332"/>
          </a:xfrm>
          <a:prstGeom prst="rect">
            <a:avLst/>
          </a:prstGeom>
          <a:noFill/>
        </p:spPr>
        <p:txBody>
          <a:bodyPr wrap="square">
            <a:spAutoFit/>
          </a:bodyPr>
          <a:lstStyle/>
          <a:p>
            <a:r>
              <a:rPr kumimoji="0" lang="en-US" altLang="en-US" b="1" i="1" u="none" strike="noStrike" cap="none" normalizeH="0" baseline="0" dirty="0">
                <a:ln>
                  <a:noFill/>
                </a:ln>
                <a:solidFill>
                  <a:srgbClr val="00B050"/>
                </a:solidFill>
                <a:effectLst/>
                <a:latin typeface="Open Sans"/>
              </a:rPr>
              <a:t>c) </a:t>
            </a:r>
            <a:r>
              <a:rPr kumimoji="0" lang="en-US" altLang="en-US" b="1" i="1" u="none" strike="noStrike" cap="none" normalizeH="0" baseline="0" dirty="0" err="1">
                <a:ln>
                  <a:noFill/>
                </a:ln>
                <a:solidFill>
                  <a:srgbClr val="00B050"/>
                </a:solidFill>
                <a:effectLst/>
                <a:latin typeface="Open Sans"/>
              </a:rPr>
              <a:t>Điện</a:t>
            </a:r>
            <a:r>
              <a:rPr kumimoji="0" lang="en-US" altLang="en-US" b="1" i="1" u="none" strike="noStrike" cap="none" normalizeH="0" baseline="0" dirty="0">
                <a:ln>
                  <a:noFill/>
                </a:ln>
                <a:solidFill>
                  <a:srgbClr val="00B050"/>
                </a:solidFill>
                <a:effectLst/>
                <a:latin typeface="Open Sans"/>
              </a:rPr>
              <a:t> </a:t>
            </a:r>
            <a:r>
              <a:rPr kumimoji="0" lang="en-US" altLang="en-US" b="1" i="1" u="none" strike="noStrike" cap="none" normalizeH="0" baseline="0" dirty="0" err="1">
                <a:ln>
                  <a:noFill/>
                </a:ln>
                <a:solidFill>
                  <a:srgbClr val="00B050"/>
                </a:solidFill>
                <a:effectLst/>
                <a:latin typeface="Open Sans"/>
              </a:rPr>
              <a:t>năng</a:t>
            </a:r>
            <a:r>
              <a:rPr kumimoji="0" lang="en-US" altLang="en-US" b="1" i="1" u="none" strike="noStrike" cap="none" normalizeH="0" baseline="0" dirty="0">
                <a:ln>
                  <a:noFill/>
                </a:ln>
                <a:solidFill>
                  <a:srgbClr val="00B050"/>
                </a:solidFill>
                <a:effectLst/>
                <a:latin typeface="Open Sans"/>
              </a:rPr>
              <a:t> </a:t>
            </a:r>
            <a:r>
              <a:rPr kumimoji="0" lang="en-US" altLang="en-US" b="1" i="1" u="none" strike="noStrike" cap="none" normalizeH="0" baseline="0" dirty="0" err="1">
                <a:ln>
                  <a:noFill/>
                </a:ln>
                <a:solidFill>
                  <a:srgbClr val="00B050"/>
                </a:solidFill>
                <a:effectLst/>
                <a:latin typeface="Open Sans"/>
              </a:rPr>
              <a:t>tiêu</a:t>
            </a:r>
            <a:r>
              <a:rPr kumimoji="0" lang="en-US" altLang="en-US" b="1" i="1" u="none" strike="noStrike" cap="none" normalizeH="0" baseline="0" dirty="0">
                <a:ln>
                  <a:noFill/>
                </a:ln>
                <a:solidFill>
                  <a:srgbClr val="00B050"/>
                </a:solidFill>
                <a:effectLst/>
                <a:latin typeface="Open Sans"/>
              </a:rPr>
              <a:t> </a:t>
            </a:r>
            <a:r>
              <a:rPr kumimoji="0" lang="en-US" altLang="en-US" b="1" i="1" u="none" strike="noStrike" cap="none" normalizeH="0" baseline="0" dirty="0" err="1">
                <a:ln>
                  <a:noFill/>
                </a:ln>
                <a:solidFill>
                  <a:srgbClr val="00B050"/>
                </a:solidFill>
                <a:effectLst/>
                <a:latin typeface="Open Sans"/>
              </a:rPr>
              <a:t>thụ</a:t>
            </a:r>
            <a:r>
              <a:rPr kumimoji="0" lang="en-US" altLang="en-US" b="1" i="1" u="none" strike="noStrike" cap="none" normalizeH="0" baseline="0" dirty="0">
                <a:ln>
                  <a:noFill/>
                </a:ln>
                <a:solidFill>
                  <a:srgbClr val="00B050"/>
                </a:solidFill>
                <a:effectLst/>
                <a:latin typeface="Open Sans"/>
              </a:rPr>
              <a:t> </a:t>
            </a:r>
            <a:r>
              <a:rPr kumimoji="0" lang="en-US" altLang="en-US" b="1" i="1" u="none" strike="noStrike" cap="none" normalizeH="0" baseline="0" dirty="0" err="1">
                <a:ln>
                  <a:noFill/>
                </a:ln>
                <a:solidFill>
                  <a:srgbClr val="00B050"/>
                </a:solidFill>
                <a:effectLst/>
                <a:latin typeface="Open Sans"/>
              </a:rPr>
              <a:t>của</a:t>
            </a:r>
            <a:r>
              <a:rPr kumimoji="0" lang="en-US" altLang="en-US" b="1" i="1" u="none" strike="noStrike" cap="none" normalizeH="0" baseline="0" dirty="0">
                <a:ln>
                  <a:noFill/>
                </a:ln>
                <a:solidFill>
                  <a:srgbClr val="00B050"/>
                </a:solidFill>
                <a:effectLst/>
                <a:latin typeface="Open Sans"/>
              </a:rPr>
              <a:t> </a:t>
            </a:r>
            <a:r>
              <a:rPr kumimoji="0" lang="en-US" altLang="en-US" b="1" i="1" u="none" strike="noStrike" cap="none" normalizeH="0" baseline="0" dirty="0" err="1">
                <a:ln>
                  <a:noFill/>
                </a:ln>
                <a:solidFill>
                  <a:srgbClr val="00B050"/>
                </a:solidFill>
                <a:effectLst/>
                <a:latin typeface="Open Sans"/>
              </a:rPr>
              <a:t>bình</a:t>
            </a:r>
            <a:r>
              <a:rPr kumimoji="0" lang="en-US" altLang="en-US" b="1" i="1" u="none" strike="noStrike" cap="none" normalizeH="0" baseline="0" dirty="0">
                <a:ln>
                  <a:noFill/>
                </a:ln>
                <a:solidFill>
                  <a:srgbClr val="00B050"/>
                </a:solidFill>
                <a:effectLst/>
                <a:latin typeface="Open Sans"/>
              </a:rPr>
              <a:t> </a:t>
            </a:r>
            <a:r>
              <a:rPr kumimoji="0" lang="en-US" altLang="en-US" b="1" i="1" u="none" strike="noStrike" cap="none" normalizeH="0" baseline="0" dirty="0" err="1">
                <a:ln>
                  <a:noFill/>
                </a:ln>
                <a:solidFill>
                  <a:srgbClr val="00B050"/>
                </a:solidFill>
                <a:effectLst/>
                <a:latin typeface="Open Sans"/>
              </a:rPr>
              <a:t>trong</a:t>
            </a:r>
            <a:r>
              <a:rPr kumimoji="0" lang="en-US" altLang="en-US" b="1" i="1" u="none" strike="noStrike" cap="none" normalizeH="0" baseline="0" dirty="0">
                <a:ln>
                  <a:noFill/>
                </a:ln>
                <a:solidFill>
                  <a:srgbClr val="00B050"/>
                </a:solidFill>
                <a:effectLst/>
                <a:latin typeface="Open Sans"/>
              </a:rPr>
              <a:t> </a:t>
            </a:r>
            <a:r>
              <a:rPr kumimoji="0" lang="en-US" altLang="en-US" b="1" i="1" u="none" strike="noStrike" cap="none" normalizeH="0" baseline="0" dirty="0" err="1">
                <a:ln>
                  <a:noFill/>
                </a:ln>
                <a:solidFill>
                  <a:srgbClr val="00B050"/>
                </a:solidFill>
                <a:effectLst/>
                <a:latin typeface="Open Sans"/>
              </a:rPr>
              <a:t>một</a:t>
            </a:r>
            <a:r>
              <a:rPr kumimoji="0" lang="en-US" altLang="en-US" b="1" i="1" u="none" strike="noStrike" cap="none" normalizeH="0" baseline="0" dirty="0">
                <a:ln>
                  <a:noFill/>
                </a:ln>
                <a:solidFill>
                  <a:srgbClr val="00B050"/>
                </a:solidFill>
                <a:effectLst/>
                <a:latin typeface="Open Sans"/>
              </a:rPr>
              <a:t> </a:t>
            </a:r>
            <a:r>
              <a:rPr kumimoji="0" lang="en-US" altLang="en-US" b="1" i="1" u="none" strike="noStrike" cap="none" normalizeH="0" baseline="0" dirty="0" err="1">
                <a:ln>
                  <a:noFill/>
                </a:ln>
                <a:solidFill>
                  <a:srgbClr val="00B050"/>
                </a:solidFill>
                <a:effectLst/>
                <a:latin typeface="Open Sans"/>
              </a:rPr>
              <a:t>tháng</a:t>
            </a:r>
            <a:r>
              <a:rPr kumimoji="0" lang="en-US" altLang="en-US" b="1" i="1" u="none" strike="noStrike" cap="none" normalizeH="0" baseline="0" dirty="0">
                <a:ln>
                  <a:noFill/>
                </a:ln>
                <a:solidFill>
                  <a:srgbClr val="00B050"/>
                </a:solidFill>
                <a:effectLst/>
                <a:latin typeface="Open Sans"/>
              </a:rPr>
              <a:t> </a:t>
            </a:r>
            <a:r>
              <a:rPr lang="en-US" altLang="en-US" b="1" i="1" dirty="0" err="1">
                <a:solidFill>
                  <a:srgbClr val="00B050"/>
                </a:solidFill>
                <a:latin typeface="Open Sans"/>
              </a:rPr>
              <a:t>là</a:t>
            </a:r>
            <a:r>
              <a:rPr lang="en-US" altLang="en-US" b="1" i="1" dirty="0">
                <a:solidFill>
                  <a:srgbClr val="00B050"/>
                </a:solidFill>
                <a:latin typeface="Open Sans"/>
              </a:rPr>
              <a:t>: </a:t>
            </a:r>
            <a:endParaRPr lang="vi-VN" dirty="0"/>
          </a:p>
        </p:txBody>
      </p:sp>
      <p:sp>
        <p:nvSpPr>
          <p:cNvPr id="66" name="Hộp Văn bản 65">
            <a:extLst>
              <a:ext uri="{FF2B5EF4-FFF2-40B4-BE49-F238E27FC236}">
                <a16:creationId xmlns:a16="http://schemas.microsoft.com/office/drawing/2014/main" id="{B0D8E34E-E757-4B42-919A-866741DF90BE}"/>
              </a:ext>
            </a:extLst>
          </p:cNvPr>
          <p:cNvSpPr txBox="1"/>
          <p:nvPr/>
        </p:nvSpPr>
        <p:spPr>
          <a:xfrm>
            <a:off x="8323848" y="5898557"/>
            <a:ext cx="1080857" cy="369332"/>
          </a:xfrm>
          <a:prstGeom prst="rect">
            <a:avLst/>
          </a:prstGeom>
          <a:noFill/>
        </p:spPr>
        <p:txBody>
          <a:bodyPr wrap="square">
            <a:spAutoFit/>
          </a:bodyPr>
          <a:lstStyle/>
          <a:p>
            <a:r>
              <a:rPr lang="en-US" altLang="en-US" b="1" i="1" dirty="0">
                <a:solidFill>
                  <a:srgbClr val="00B050"/>
                </a:solidFill>
                <a:latin typeface="Open Sans"/>
              </a:rPr>
              <a:t>A = P.t’ </a:t>
            </a:r>
            <a:endParaRPr lang="vi-VN" dirty="0"/>
          </a:p>
        </p:txBody>
      </p:sp>
      <p:sp>
        <p:nvSpPr>
          <p:cNvPr id="68" name="Hộp Văn bản 67">
            <a:extLst>
              <a:ext uri="{FF2B5EF4-FFF2-40B4-BE49-F238E27FC236}">
                <a16:creationId xmlns:a16="http://schemas.microsoft.com/office/drawing/2014/main" id="{54C2AD0F-246E-4BCE-85E5-D9C32B60D055}"/>
              </a:ext>
            </a:extLst>
          </p:cNvPr>
          <p:cNvSpPr txBox="1"/>
          <p:nvPr/>
        </p:nvSpPr>
        <p:spPr>
          <a:xfrm>
            <a:off x="9058685" y="5911039"/>
            <a:ext cx="1064191" cy="369332"/>
          </a:xfrm>
          <a:prstGeom prst="rect">
            <a:avLst/>
          </a:prstGeom>
          <a:noFill/>
        </p:spPr>
        <p:txBody>
          <a:bodyPr wrap="square">
            <a:spAutoFit/>
          </a:bodyPr>
          <a:lstStyle/>
          <a:p>
            <a:r>
              <a:rPr kumimoji="0" lang="en-US" altLang="en-US" b="1" i="1" u="none" strike="noStrike" cap="none" normalizeH="0" baseline="0" dirty="0">
                <a:ln>
                  <a:noFill/>
                </a:ln>
                <a:solidFill>
                  <a:srgbClr val="00B050"/>
                </a:solidFill>
                <a:effectLst/>
                <a:latin typeface="Open Sans"/>
              </a:rPr>
              <a:t>= 1,1.30 </a:t>
            </a:r>
            <a:endParaRPr lang="vi-VN" dirty="0"/>
          </a:p>
        </p:txBody>
      </p:sp>
      <p:sp>
        <p:nvSpPr>
          <p:cNvPr id="70" name="Hộp Văn bản 69">
            <a:extLst>
              <a:ext uri="{FF2B5EF4-FFF2-40B4-BE49-F238E27FC236}">
                <a16:creationId xmlns:a16="http://schemas.microsoft.com/office/drawing/2014/main" id="{D748E306-2C65-4753-BC04-B976F784A494}"/>
              </a:ext>
            </a:extLst>
          </p:cNvPr>
          <p:cNvSpPr txBox="1"/>
          <p:nvPr/>
        </p:nvSpPr>
        <p:spPr>
          <a:xfrm>
            <a:off x="10126243" y="5898557"/>
            <a:ext cx="1408298" cy="369332"/>
          </a:xfrm>
          <a:prstGeom prst="rect">
            <a:avLst/>
          </a:prstGeom>
          <a:noFill/>
        </p:spPr>
        <p:txBody>
          <a:bodyPr wrap="square">
            <a:spAutoFit/>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en-US" altLang="en-US" b="1" i="1" u="none" strike="noStrike" cap="none" normalizeH="0" baseline="0" dirty="0">
                <a:ln>
                  <a:noFill/>
                </a:ln>
                <a:solidFill>
                  <a:srgbClr val="00B050"/>
                </a:solidFill>
                <a:effectLst/>
                <a:latin typeface="Open Sans"/>
              </a:rPr>
              <a:t>= 33(</a:t>
            </a:r>
            <a:r>
              <a:rPr kumimoji="0" lang="en-US" altLang="en-US" b="1" i="1" u="none" strike="noStrike" cap="none" normalizeH="0" baseline="0" dirty="0" err="1">
                <a:ln>
                  <a:noFill/>
                </a:ln>
                <a:solidFill>
                  <a:srgbClr val="00B050"/>
                </a:solidFill>
                <a:effectLst/>
                <a:latin typeface="Open Sans"/>
              </a:rPr>
              <a:t>kW.h</a:t>
            </a:r>
            <a:r>
              <a:rPr kumimoji="0" lang="en-US" altLang="en-US" b="1" i="1" u="none" strike="noStrike" cap="none" normalizeH="0" baseline="0" dirty="0">
                <a:ln>
                  <a:noFill/>
                </a:ln>
                <a:solidFill>
                  <a:srgbClr val="00B050"/>
                </a:solidFill>
                <a:effectLst/>
                <a:latin typeface="Open Sans"/>
              </a:rPr>
              <a:t>)</a:t>
            </a:r>
            <a:endParaRPr kumimoji="0" lang="en-US" altLang="en-US" b="1" i="1" u="none" strike="noStrike" cap="none" normalizeH="0" baseline="0" dirty="0">
              <a:ln>
                <a:noFill/>
              </a:ln>
              <a:solidFill>
                <a:srgbClr val="00B050"/>
              </a:solidFill>
              <a:effectLst/>
            </a:endParaRPr>
          </a:p>
        </p:txBody>
      </p:sp>
      <p:sp>
        <p:nvSpPr>
          <p:cNvPr id="72" name="Hộp Văn bản 71">
            <a:extLst>
              <a:ext uri="{FF2B5EF4-FFF2-40B4-BE49-F238E27FC236}">
                <a16:creationId xmlns:a16="http://schemas.microsoft.com/office/drawing/2014/main" id="{9A0CB7F0-5D58-40BB-808F-2C4D7961F31F}"/>
              </a:ext>
            </a:extLst>
          </p:cNvPr>
          <p:cNvSpPr txBox="1"/>
          <p:nvPr/>
        </p:nvSpPr>
        <p:spPr>
          <a:xfrm>
            <a:off x="3056221" y="6308440"/>
            <a:ext cx="1682804" cy="369332"/>
          </a:xfrm>
          <a:prstGeom prst="rect">
            <a:avLst/>
          </a:prstGeom>
          <a:noFill/>
        </p:spPr>
        <p:txBody>
          <a:bodyPr wrap="square">
            <a:spAutoFit/>
          </a:bodyPr>
          <a:lstStyle/>
          <a:p>
            <a:r>
              <a:rPr kumimoji="0" lang="en-US" altLang="en-US" b="1" i="1" u="none" strike="noStrike" cap="none" normalizeH="0" baseline="0" dirty="0" err="1">
                <a:ln>
                  <a:noFill/>
                </a:ln>
                <a:solidFill>
                  <a:srgbClr val="00B050"/>
                </a:solidFill>
                <a:effectLst/>
                <a:latin typeface="Open Sans"/>
              </a:rPr>
              <a:t>Tiền</a:t>
            </a:r>
            <a:r>
              <a:rPr kumimoji="0" lang="en-US" altLang="en-US" b="1" i="1" u="none" strike="noStrike" cap="none" normalizeH="0" baseline="0" dirty="0">
                <a:ln>
                  <a:noFill/>
                </a:ln>
                <a:solidFill>
                  <a:srgbClr val="00B050"/>
                </a:solidFill>
                <a:effectLst/>
                <a:latin typeface="Open Sans"/>
              </a:rPr>
              <a:t> </a:t>
            </a:r>
            <a:r>
              <a:rPr kumimoji="0" lang="en-US" altLang="en-US" b="1" i="1" u="none" strike="noStrike" cap="none" normalizeH="0" baseline="0" dirty="0" err="1">
                <a:ln>
                  <a:noFill/>
                </a:ln>
                <a:solidFill>
                  <a:srgbClr val="00B050"/>
                </a:solidFill>
                <a:effectLst/>
                <a:latin typeface="Open Sans"/>
              </a:rPr>
              <a:t>phải</a:t>
            </a:r>
            <a:r>
              <a:rPr kumimoji="0" lang="en-US" altLang="en-US" b="1" i="1" u="none" strike="noStrike" cap="none" normalizeH="0" baseline="0" dirty="0">
                <a:ln>
                  <a:noFill/>
                </a:ln>
                <a:solidFill>
                  <a:srgbClr val="00B050"/>
                </a:solidFill>
                <a:effectLst/>
                <a:latin typeface="Open Sans"/>
              </a:rPr>
              <a:t> </a:t>
            </a:r>
            <a:r>
              <a:rPr kumimoji="0" lang="en-US" altLang="en-US" b="1" i="1" u="none" strike="noStrike" cap="none" normalizeH="0" baseline="0" dirty="0" err="1">
                <a:ln>
                  <a:noFill/>
                </a:ln>
                <a:solidFill>
                  <a:srgbClr val="00B050"/>
                </a:solidFill>
                <a:effectLst/>
                <a:latin typeface="Open Sans"/>
              </a:rPr>
              <a:t>trả</a:t>
            </a:r>
            <a:r>
              <a:rPr kumimoji="0" lang="en-US" altLang="en-US" b="1" i="1" u="none" strike="noStrike" cap="none" normalizeH="0" baseline="0" dirty="0">
                <a:ln>
                  <a:noFill/>
                </a:ln>
                <a:solidFill>
                  <a:srgbClr val="00B050"/>
                </a:solidFill>
                <a:effectLst/>
                <a:latin typeface="Open Sans"/>
              </a:rPr>
              <a:t>: </a:t>
            </a:r>
            <a:endParaRPr lang="vi-VN" dirty="0"/>
          </a:p>
        </p:txBody>
      </p:sp>
      <p:sp>
        <p:nvSpPr>
          <p:cNvPr id="74" name="Hộp Văn bản 73">
            <a:extLst>
              <a:ext uri="{FF2B5EF4-FFF2-40B4-BE49-F238E27FC236}">
                <a16:creationId xmlns:a16="http://schemas.microsoft.com/office/drawing/2014/main" id="{6C5BCBCE-C0AD-4C7A-9E24-E20D85B8E25D}"/>
              </a:ext>
            </a:extLst>
          </p:cNvPr>
          <p:cNvSpPr txBox="1"/>
          <p:nvPr/>
        </p:nvSpPr>
        <p:spPr>
          <a:xfrm>
            <a:off x="4570686" y="6297392"/>
            <a:ext cx="1430560" cy="369332"/>
          </a:xfrm>
          <a:prstGeom prst="rect">
            <a:avLst/>
          </a:prstGeom>
          <a:noFill/>
        </p:spPr>
        <p:txBody>
          <a:bodyPr wrap="square">
            <a:spAutoFit/>
          </a:bodyPr>
          <a:lstStyle/>
          <a:p>
            <a:r>
              <a:rPr kumimoji="0" lang="en-US" altLang="en-US" b="1" i="1" u="none" strike="noStrike" cap="none" normalizeH="0" baseline="0" dirty="0">
                <a:ln>
                  <a:noFill/>
                </a:ln>
                <a:solidFill>
                  <a:srgbClr val="00B050"/>
                </a:solidFill>
                <a:effectLst/>
                <a:latin typeface="Open Sans"/>
              </a:rPr>
              <a:t>T = 33.1000 </a:t>
            </a:r>
            <a:endParaRPr lang="vi-VN" dirty="0"/>
          </a:p>
        </p:txBody>
      </p:sp>
    </p:spTree>
    <p:extLst>
      <p:ext uri="{BB962C8B-B14F-4D97-AF65-F5344CB8AC3E}">
        <p14:creationId xmlns:p14="http://schemas.microsoft.com/office/powerpoint/2010/main" val="1510167866"/>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fade">
                                      <p:cBhvr>
                                        <p:cTn id="12" dur="500"/>
                                        <p:tgtEl>
                                          <p:spTgt spid="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5">
                                            <p:txEl>
                                              <p:pRg st="2" end="2"/>
                                            </p:txEl>
                                          </p:spTgt>
                                        </p:tgtEl>
                                        <p:attrNameLst>
                                          <p:attrName>style.visibility</p:attrName>
                                        </p:attrNameLst>
                                      </p:cBhvr>
                                      <p:to>
                                        <p:strVal val="visible"/>
                                      </p:to>
                                    </p:set>
                                    <p:animEffect transition="in" filter="fade">
                                      <p:cBhvr>
                                        <p:cTn id="17" dur="500"/>
                                        <p:tgtEl>
                                          <p:spTgt spid="5">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5">
                                            <p:txEl>
                                              <p:pRg st="3" end="3"/>
                                            </p:txEl>
                                          </p:spTgt>
                                        </p:tgtEl>
                                        <p:attrNameLst>
                                          <p:attrName>style.visibility</p:attrName>
                                        </p:attrNameLst>
                                      </p:cBhvr>
                                      <p:to>
                                        <p:strVal val="visible"/>
                                      </p:to>
                                    </p:set>
                                    <p:animEffect transition="in" filter="fade">
                                      <p:cBhvr>
                                        <p:cTn id="22" dur="500"/>
                                        <p:tgtEl>
                                          <p:spTgt spid="5">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5">
                                            <p:txEl>
                                              <p:pRg st="4" end="4"/>
                                            </p:txEl>
                                          </p:spTgt>
                                        </p:tgtEl>
                                        <p:attrNameLst>
                                          <p:attrName>style.visibility</p:attrName>
                                        </p:attrNameLst>
                                      </p:cBhvr>
                                      <p:to>
                                        <p:strVal val="visible"/>
                                      </p:to>
                                    </p:set>
                                    <p:animEffect transition="in" filter="fade">
                                      <p:cBhvr>
                                        <p:cTn id="27" dur="500"/>
                                        <p:tgtEl>
                                          <p:spTgt spid="5">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5">
                                            <p:txEl>
                                              <p:pRg st="5" end="5"/>
                                            </p:txEl>
                                          </p:spTgt>
                                        </p:tgtEl>
                                        <p:attrNameLst>
                                          <p:attrName>style.visibility</p:attrName>
                                        </p:attrNameLst>
                                      </p:cBhvr>
                                      <p:to>
                                        <p:strVal val="visible"/>
                                      </p:to>
                                    </p:set>
                                    <p:animEffect transition="in" filter="fade">
                                      <p:cBhvr>
                                        <p:cTn id="32" dur="500"/>
                                        <p:tgtEl>
                                          <p:spTgt spid="5">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5">
                                            <p:txEl>
                                              <p:pRg st="6" end="6"/>
                                            </p:txEl>
                                          </p:spTgt>
                                        </p:tgtEl>
                                        <p:attrNameLst>
                                          <p:attrName>style.visibility</p:attrName>
                                        </p:attrNameLst>
                                      </p:cBhvr>
                                      <p:to>
                                        <p:strVal val="visible"/>
                                      </p:to>
                                    </p:set>
                                    <p:animEffect transition="in" filter="fade">
                                      <p:cBhvr>
                                        <p:cTn id="37" dur="500"/>
                                        <p:tgtEl>
                                          <p:spTgt spid="5">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nodeType="clickEffect">
                                  <p:stCondLst>
                                    <p:cond delay="0"/>
                                  </p:stCondLst>
                                  <p:childTnLst>
                                    <p:set>
                                      <p:cBhvr>
                                        <p:cTn id="41" dur="1" fill="hold">
                                          <p:stCondLst>
                                            <p:cond delay="0"/>
                                          </p:stCondLst>
                                        </p:cTn>
                                        <p:tgtEl>
                                          <p:spTgt spid="5">
                                            <p:txEl>
                                              <p:pRg st="7" end="7"/>
                                            </p:txEl>
                                          </p:spTgt>
                                        </p:tgtEl>
                                        <p:attrNameLst>
                                          <p:attrName>style.visibility</p:attrName>
                                        </p:attrNameLst>
                                      </p:cBhvr>
                                      <p:to>
                                        <p:strVal val="visible"/>
                                      </p:to>
                                    </p:set>
                                    <p:animEffect transition="in" filter="fade">
                                      <p:cBhvr>
                                        <p:cTn id="42" dur="500"/>
                                        <p:tgtEl>
                                          <p:spTgt spid="5">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nodeType="clickEffect">
                                  <p:stCondLst>
                                    <p:cond delay="0"/>
                                  </p:stCondLst>
                                  <p:childTnLst>
                                    <p:set>
                                      <p:cBhvr>
                                        <p:cTn id="46" dur="1" fill="hold">
                                          <p:stCondLst>
                                            <p:cond delay="0"/>
                                          </p:stCondLst>
                                        </p:cTn>
                                        <p:tgtEl>
                                          <p:spTgt spid="5">
                                            <p:txEl>
                                              <p:pRg st="8" end="8"/>
                                            </p:txEl>
                                          </p:spTgt>
                                        </p:tgtEl>
                                        <p:attrNameLst>
                                          <p:attrName>style.visibility</p:attrName>
                                        </p:attrNameLst>
                                      </p:cBhvr>
                                      <p:to>
                                        <p:strVal val="visible"/>
                                      </p:to>
                                    </p:set>
                                    <p:animEffect transition="in" filter="fade">
                                      <p:cBhvr>
                                        <p:cTn id="47" dur="500"/>
                                        <p:tgtEl>
                                          <p:spTgt spid="5">
                                            <p:txEl>
                                              <p:pRg st="8" end="8"/>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nodeType="clickEffect">
                                  <p:stCondLst>
                                    <p:cond delay="0"/>
                                  </p:stCondLst>
                                  <p:childTnLst>
                                    <p:set>
                                      <p:cBhvr>
                                        <p:cTn id="51" dur="1" fill="hold">
                                          <p:stCondLst>
                                            <p:cond delay="0"/>
                                          </p:stCondLst>
                                        </p:cTn>
                                        <p:tgtEl>
                                          <p:spTgt spid="5">
                                            <p:txEl>
                                              <p:pRg st="9" end="9"/>
                                            </p:txEl>
                                          </p:spTgt>
                                        </p:tgtEl>
                                        <p:attrNameLst>
                                          <p:attrName>style.visibility</p:attrName>
                                        </p:attrNameLst>
                                      </p:cBhvr>
                                      <p:to>
                                        <p:strVal val="visible"/>
                                      </p:to>
                                    </p:set>
                                    <p:animEffect transition="in" filter="fade">
                                      <p:cBhvr>
                                        <p:cTn id="52" dur="500"/>
                                        <p:tgtEl>
                                          <p:spTgt spid="5">
                                            <p:txEl>
                                              <p:pRg st="9" end="9"/>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10" presetClass="entr" presetSubtype="0" fill="hold" nodeType="clickEffect">
                                  <p:stCondLst>
                                    <p:cond delay="0"/>
                                  </p:stCondLst>
                                  <p:childTnLst>
                                    <p:set>
                                      <p:cBhvr>
                                        <p:cTn id="56" dur="1" fill="hold">
                                          <p:stCondLst>
                                            <p:cond delay="0"/>
                                          </p:stCondLst>
                                        </p:cTn>
                                        <p:tgtEl>
                                          <p:spTgt spid="5">
                                            <p:txEl>
                                              <p:pRg st="10" end="10"/>
                                            </p:txEl>
                                          </p:spTgt>
                                        </p:tgtEl>
                                        <p:attrNameLst>
                                          <p:attrName>style.visibility</p:attrName>
                                        </p:attrNameLst>
                                      </p:cBhvr>
                                      <p:to>
                                        <p:strVal val="visible"/>
                                      </p:to>
                                    </p:set>
                                    <p:animEffect transition="in" filter="fade">
                                      <p:cBhvr>
                                        <p:cTn id="57" dur="500"/>
                                        <p:tgtEl>
                                          <p:spTgt spid="5">
                                            <p:txEl>
                                              <p:pRg st="10" end="10"/>
                                            </p:txEl>
                                          </p:spTgt>
                                        </p:tgtEl>
                                      </p:cBhvr>
                                    </p:animEffect>
                                  </p:childTnLst>
                                </p:cTn>
                              </p:par>
                            </p:childTnLst>
                          </p:cTn>
                        </p:par>
                      </p:childTnLst>
                    </p:cTn>
                  </p:par>
                  <p:par>
                    <p:cTn id="58" fill="hold">
                      <p:stCondLst>
                        <p:cond delay="indefinite"/>
                      </p:stCondLst>
                      <p:childTnLst>
                        <p:par>
                          <p:cTn id="59" fill="hold">
                            <p:stCondLst>
                              <p:cond delay="0"/>
                            </p:stCondLst>
                            <p:childTnLst>
                              <p:par>
                                <p:cTn id="60" presetID="10" presetClass="entr" presetSubtype="0" fill="hold" nodeType="clickEffect">
                                  <p:stCondLst>
                                    <p:cond delay="0"/>
                                  </p:stCondLst>
                                  <p:childTnLst>
                                    <p:set>
                                      <p:cBhvr>
                                        <p:cTn id="61" dur="1" fill="hold">
                                          <p:stCondLst>
                                            <p:cond delay="0"/>
                                          </p:stCondLst>
                                        </p:cTn>
                                        <p:tgtEl>
                                          <p:spTgt spid="5">
                                            <p:txEl>
                                              <p:pRg st="11" end="11"/>
                                            </p:txEl>
                                          </p:spTgt>
                                        </p:tgtEl>
                                        <p:attrNameLst>
                                          <p:attrName>style.visibility</p:attrName>
                                        </p:attrNameLst>
                                      </p:cBhvr>
                                      <p:to>
                                        <p:strVal val="visible"/>
                                      </p:to>
                                    </p:set>
                                    <p:animEffect transition="in" filter="fade">
                                      <p:cBhvr>
                                        <p:cTn id="62" dur="500"/>
                                        <p:tgtEl>
                                          <p:spTgt spid="5">
                                            <p:txEl>
                                              <p:pRg st="11" end="11"/>
                                            </p:txEl>
                                          </p:spTgt>
                                        </p:tgtEl>
                                      </p:cBhvr>
                                    </p:animEffect>
                                  </p:childTnLst>
                                </p:cTn>
                              </p:par>
                            </p:childTnLst>
                          </p:cTn>
                        </p:par>
                      </p:childTnLst>
                    </p:cTn>
                  </p:par>
                  <p:par>
                    <p:cTn id="63" fill="hold">
                      <p:stCondLst>
                        <p:cond delay="indefinite"/>
                      </p:stCondLst>
                      <p:childTnLst>
                        <p:par>
                          <p:cTn id="64" fill="hold">
                            <p:stCondLst>
                              <p:cond delay="0"/>
                            </p:stCondLst>
                            <p:childTnLst>
                              <p:par>
                                <p:cTn id="65" presetID="10" presetClass="entr" presetSubtype="0" fill="hold" nodeType="clickEffect">
                                  <p:stCondLst>
                                    <p:cond delay="0"/>
                                  </p:stCondLst>
                                  <p:childTnLst>
                                    <p:set>
                                      <p:cBhvr>
                                        <p:cTn id="66" dur="1" fill="hold">
                                          <p:stCondLst>
                                            <p:cond delay="0"/>
                                          </p:stCondLst>
                                        </p:cTn>
                                        <p:tgtEl>
                                          <p:spTgt spid="5">
                                            <p:txEl>
                                              <p:pRg st="12" end="12"/>
                                            </p:txEl>
                                          </p:spTgt>
                                        </p:tgtEl>
                                        <p:attrNameLst>
                                          <p:attrName>style.visibility</p:attrName>
                                        </p:attrNameLst>
                                      </p:cBhvr>
                                      <p:to>
                                        <p:strVal val="visible"/>
                                      </p:to>
                                    </p:set>
                                    <p:animEffect transition="in" filter="fade">
                                      <p:cBhvr>
                                        <p:cTn id="67" dur="500"/>
                                        <p:tgtEl>
                                          <p:spTgt spid="5">
                                            <p:txEl>
                                              <p:pRg st="12" end="12"/>
                                            </p:txEl>
                                          </p:spTgt>
                                        </p:tgtEl>
                                      </p:cBhvr>
                                    </p:animEffect>
                                  </p:childTnLst>
                                </p:cTn>
                              </p:par>
                            </p:childTnLst>
                          </p:cTn>
                        </p:par>
                      </p:childTnLst>
                    </p:cTn>
                  </p:par>
                  <p:par>
                    <p:cTn id="68" fill="hold">
                      <p:stCondLst>
                        <p:cond delay="indefinite"/>
                      </p:stCondLst>
                      <p:childTnLst>
                        <p:par>
                          <p:cTn id="69" fill="hold">
                            <p:stCondLst>
                              <p:cond delay="0"/>
                            </p:stCondLst>
                            <p:childTnLst>
                              <p:par>
                                <p:cTn id="70" presetID="10" presetClass="entr" presetSubtype="0" fill="hold" nodeType="clickEffect">
                                  <p:stCondLst>
                                    <p:cond delay="0"/>
                                  </p:stCondLst>
                                  <p:childTnLst>
                                    <p:set>
                                      <p:cBhvr>
                                        <p:cTn id="71" dur="1" fill="hold">
                                          <p:stCondLst>
                                            <p:cond delay="0"/>
                                          </p:stCondLst>
                                        </p:cTn>
                                        <p:tgtEl>
                                          <p:spTgt spid="5">
                                            <p:txEl>
                                              <p:pRg st="13" end="13"/>
                                            </p:txEl>
                                          </p:spTgt>
                                        </p:tgtEl>
                                        <p:attrNameLst>
                                          <p:attrName>style.visibility</p:attrName>
                                        </p:attrNameLst>
                                      </p:cBhvr>
                                      <p:to>
                                        <p:strVal val="visible"/>
                                      </p:to>
                                    </p:set>
                                    <p:animEffect transition="in" filter="fade">
                                      <p:cBhvr>
                                        <p:cTn id="72" dur="500"/>
                                        <p:tgtEl>
                                          <p:spTgt spid="5">
                                            <p:txEl>
                                              <p:pRg st="13" end="13"/>
                                            </p:txEl>
                                          </p:spTgt>
                                        </p:tgtEl>
                                      </p:cBhvr>
                                    </p:animEffect>
                                  </p:childTnLst>
                                </p:cTn>
                              </p:par>
                            </p:childTnLst>
                          </p:cTn>
                        </p:par>
                      </p:childTnLst>
                    </p:cTn>
                  </p:par>
                  <p:par>
                    <p:cTn id="73" fill="hold">
                      <p:stCondLst>
                        <p:cond delay="indefinite"/>
                      </p:stCondLst>
                      <p:childTnLst>
                        <p:par>
                          <p:cTn id="74" fill="hold">
                            <p:stCondLst>
                              <p:cond delay="0"/>
                            </p:stCondLst>
                            <p:childTnLst>
                              <p:par>
                                <p:cTn id="75" presetID="10" presetClass="entr" presetSubtype="0" fill="hold" grpId="0" nodeType="clickEffect">
                                  <p:stCondLst>
                                    <p:cond delay="0"/>
                                  </p:stCondLst>
                                  <p:childTnLst>
                                    <p:set>
                                      <p:cBhvr>
                                        <p:cTn id="76" dur="1" fill="hold">
                                          <p:stCondLst>
                                            <p:cond delay="0"/>
                                          </p:stCondLst>
                                        </p:cTn>
                                        <p:tgtEl>
                                          <p:spTgt spid="17"/>
                                        </p:tgtEl>
                                        <p:attrNameLst>
                                          <p:attrName>style.visibility</p:attrName>
                                        </p:attrNameLst>
                                      </p:cBhvr>
                                      <p:to>
                                        <p:strVal val="visible"/>
                                      </p:to>
                                    </p:set>
                                    <p:animEffect transition="in" filter="fade">
                                      <p:cBhvr>
                                        <p:cTn id="77" dur="500"/>
                                        <p:tgtEl>
                                          <p:spTgt spid="17"/>
                                        </p:tgtEl>
                                      </p:cBhvr>
                                    </p:animEffect>
                                  </p:childTnLst>
                                </p:cTn>
                              </p:par>
                            </p:childTnLst>
                          </p:cTn>
                        </p:par>
                      </p:childTnLst>
                    </p:cTn>
                  </p:par>
                  <p:par>
                    <p:cTn id="78" fill="hold">
                      <p:stCondLst>
                        <p:cond delay="indefinite"/>
                      </p:stCondLst>
                      <p:childTnLst>
                        <p:par>
                          <p:cTn id="79" fill="hold">
                            <p:stCondLst>
                              <p:cond delay="0"/>
                            </p:stCondLst>
                            <p:childTnLst>
                              <p:par>
                                <p:cTn id="80" presetID="10" presetClass="entr" presetSubtype="0" fill="hold" grpId="0" nodeType="clickEffect">
                                  <p:stCondLst>
                                    <p:cond delay="0"/>
                                  </p:stCondLst>
                                  <p:childTnLst>
                                    <p:set>
                                      <p:cBhvr>
                                        <p:cTn id="81" dur="1" fill="hold">
                                          <p:stCondLst>
                                            <p:cond delay="0"/>
                                          </p:stCondLst>
                                        </p:cTn>
                                        <p:tgtEl>
                                          <p:spTgt spid="19"/>
                                        </p:tgtEl>
                                        <p:attrNameLst>
                                          <p:attrName>style.visibility</p:attrName>
                                        </p:attrNameLst>
                                      </p:cBhvr>
                                      <p:to>
                                        <p:strVal val="visible"/>
                                      </p:to>
                                    </p:set>
                                    <p:animEffect transition="in" filter="fade">
                                      <p:cBhvr>
                                        <p:cTn id="82" dur="500"/>
                                        <p:tgtEl>
                                          <p:spTgt spid="19"/>
                                        </p:tgtEl>
                                      </p:cBhvr>
                                    </p:animEffect>
                                  </p:childTnLst>
                                </p:cTn>
                              </p:par>
                            </p:childTnLst>
                          </p:cTn>
                        </p:par>
                      </p:childTnLst>
                    </p:cTn>
                  </p:par>
                  <p:par>
                    <p:cTn id="83" fill="hold">
                      <p:stCondLst>
                        <p:cond delay="indefinite"/>
                      </p:stCondLst>
                      <p:childTnLst>
                        <p:par>
                          <p:cTn id="84" fill="hold">
                            <p:stCondLst>
                              <p:cond delay="0"/>
                            </p:stCondLst>
                            <p:childTnLst>
                              <p:par>
                                <p:cTn id="85" presetID="10" presetClass="entr" presetSubtype="0" fill="hold" grpId="0" nodeType="clickEffect">
                                  <p:stCondLst>
                                    <p:cond delay="0"/>
                                  </p:stCondLst>
                                  <p:childTnLst>
                                    <p:set>
                                      <p:cBhvr>
                                        <p:cTn id="86" dur="1" fill="hold">
                                          <p:stCondLst>
                                            <p:cond delay="0"/>
                                          </p:stCondLst>
                                        </p:cTn>
                                        <p:tgtEl>
                                          <p:spTgt spid="21"/>
                                        </p:tgtEl>
                                        <p:attrNameLst>
                                          <p:attrName>style.visibility</p:attrName>
                                        </p:attrNameLst>
                                      </p:cBhvr>
                                      <p:to>
                                        <p:strVal val="visible"/>
                                      </p:to>
                                    </p:set>
                                    <p:animEffect transition="in" filter="fade">
                                      <p:cBhvr>
                                        <p:cTn id="87" dur="500"/>
                                        <p:tgtEl>
                                          <p:spTgt spid="21"/>
                                        </p:tgtEl>
                                      </p:cBhvr>
                                    </p:animEffect>
                                  </p:childTnLst>
                                </p:cTn>
                              </p:par>
                            </p:childTnLst>
                          </p:cTn>
                        </p:par>
                      </p:childTnLst>
                    </p:cTn>
                  </p:par>
                  <p:par>
                    <p:cTn id="88" fill="hold">
                      <p:stCondLst>
                        <p:cond delay="indefinite"/>
                      </p:stCondLst>
                      <p:childTnLst>
                        <p:par>
                          <p:cTn id="89" fill="hold">
                            <p:stCondLst>
                              <p:cond delay="0"/>
                            </p:stCondLst>
                            <p:childTnLst>
                              <p:par>
                                <p:cTn id="90" presetID="10" presetClass="entr" presetSubtype="0" fill="hold" grpId="0" nodeType="clickEffect">
                                  <p:stCondLst>
                                    <p:cond delay="0"/>
                                  </p:stCondLst>
                                  <p:childTnLst>
                                    <p:set>
                                      <p:cBhvr>
                                        <p:cTn id="91" dur="1" fill="hold">
                                          <p:stCondLst>
                                            <p:cond delay="0"/>
                                          </p:stCondLst>
                                        </p:cTn>
                                        <p:tgtEl>
                                          <p:spTgt spid="27"/>
                                        </p:tgtEl>
                                        <p:attrNameLst>
                                          <p:attrName>style.visibility</p:attrName>
                                        </p:attrNameLst>
                                      </p:cBhvr>
                                      <p:to>
                                        <p:strVal val="visible"/>
                                      </p:to>
                                    </p:set>
                                    <p:animEffect transition="in" filter="fade">
                                      <p:cBhvr>
                                        <p:cTn id="92" dur="500"/>
                                        <p:tgtEl>
                                          <p:spTgt spid="27"/>
                                        </p:tgtEl>
                                      </p:cBhvr>
                                    </p:animEffect>
                                  </p:childTnLst>
                                </p:cTn>
                              </p:par>
                            </p:childTnLst>
                          </p:cTn>
                        </p:par>
                      </p:childTnLst>
                    </p:cTn>
                  </p:par>
                  <p:par>
                    <p:cTn id="93" fill="hold">
                      <p:stCondLst>
                        <p:cond delay="indefinite"/>
                      </p:stCondLst>
                      <p:childTnLst>
                        <p:par>
                          <p:cTn id="94" fill="hold">
                            <p:stCondLst>
                              <p:cond delay="0"/>
                            </p:stCondLst>
                            <p:childTnLst>
                              <p:par>
                                <p:cTn id="95" presetID="10" presetClass="entr" presetSubtype="0" fill="hold" grpId="0" nodeType="clickEffect">
                                  <p:stCondLst>
                                    <p:cond delay="0"/>
                                  </p:stCondLst>
                                  <p:childTnLst>
                                    <p:set>
                                      <p:cBhvr>
                                        <p:cTn id="96" dur="1" fill="hold">
                                          <p:stCondLst>
                                            <p:cond delay="0"/>
                                          </p:stCondLst>
                                        </p:cTn>
                                        <p:tgtEl>
                                          <p:spTgt spid="29"/>
                                        </p:tgtEl>
                                        <p:attrNameLst>
                                          <p:attrName>style.visibility</p:attrName>
                                        </p:attrNameLst>
                                      </p:cBhvr>
                                      <p:to>
                                        <p:strVal val="visible"/>
                                      </p:to>
                                    </p:set>
                                    <p:animEffect transition="in" filter="fade">
                                      <p:cBhvr>
                                        <p:cTn id="97" dur="500"/>
                                        <p:tgtEl>
                                          <p:spTgt spid="29"/>
                                        </p:tgtEl>
                                      </p:cBhvr>
                                    </p:animEffect>
                                  </p:childTnLst>
                                </p:cTn>
                              </p:par>
                            </p:childTnLst>
                          </p:cTn>
                        </p:par>
                      </p:childTnLst>
                    </p:cTn>
                  </p:par>
                  <p:par>
                    <p:cTn id="98" fill="hold">
                      <p:stCondLst>
                        <p:cond delay="indefinite"/>
                      </p:stCondLst>
                      <p:childTnLst>
                        <p:par>
                          <p:cTn id="99" fill="hold">
                            <p:stCondLst>
                              <p:cond delay="0"/>
                            </p:stCondLst>
                            <p:childTnLst>
                              <p:par>
                                <p:cTn id="100" presetID="10" presetClass="entr" presetSubtype="0" fill="hold" grpId="0" nodeType="clickEffect">
                                  <p:stCondLst>
                                    <p:cond delay="0"/>
                                  </p:stCondLst>
                                  <p:childTnLst>
                                    <p:set>
                                      <p:cBhvr>
                                        <p:cTn id="101" dur="1" fill="hold">
                                          <p:stCondLst>
                                            <p:cond delay="0"/>
                                          </p:stCondLst>
                                        </p:cTn>
                                        <p:tgtEl>
                                          <p:spTgt spid="31"/>
                                        </p:tgtEl>
                                        <p:attrNameLst>
                                          <p:attrName>style.visibility</p:attrName>
                                        </p:attrNameLst>
                                      </p:cBhvr>
                                      <p:to>
                                        <p:strVal val="visible"/>
                                      </p:to>
                                    </p:set>
                                    <p:animEffect transition="in" filter="fade">
                                      <p:cBhvr>
                                        <p:cTn id="102" dur="500"/>
                                        <p:tgtEl>
                                          <p:spTgt spid="31"/>
                                        </p:tgtEl>
                                      </p:cBhvr>
                                    </p:animEffect>
                                  </p:childTnLst>
                                </p:cTn>
                              </p:par>
                            </p:childTnLst>
                          </p:cTn>
                        </p:par>
                      </p:childTnLst>
                    </p:cTn>
                  </p:par>
                  <p:par>
                    <p:cTn id="103" fill="hold">
                      <p:stCondLst>
                        <p:cond delay="indefinite"/>
                      </p:stCondLst>
                      <p:childTnLst>
                        <p:par>
                          <p:cTn id="104" fill="hold">
                            <p:stCondLst>
                              <p:cond delay="0"/>
                            </p:stCondLst>
                            <p:childTnLst>
                              <p:par>
                                <p:cTn id="105" presetID="10" presetClass="entr" presetSubtype="0" fill="hold" grpId="0" nodeType="clickEffect">
                                  <p:stCondLst>
                                    <p:cond delay="0"/>
                                  </p:stCondLst>
                                  <p:childTnLst>
                                    <p:set>
                                      <p:cBhvr>
                                        <p:cTn id="106" dur="1" fill="hold">
                                          <p:stCondLst>
                                            <p:cond delay="0"/>
                                          </p:stCondLst>
                                        </p:cTn>
                                        <p:tgtEl>
                                          <p:spTgt spid="33"/>
                                        </p:tgtEl>
                                        <p:attrNameLst>
                                          <p:attrName>style.visibility</p:attrName>
                                        </p:attrNameLst>
                                      </p:cBhvr>
                                      <p:to>
                                        <p:strVal val="visible"/>
                                      </p:to>
                                    </p:set>
                                    <p:animEffect transition="in" filter="fade">
                                      <p:cBhvr>
                                        <p:cTn id="107" dur="500"/>
                                        <p:tgtEl>
                                          <p:spTgt spid="33"/>
                                        </p:tgtEl>
                                      </p:cBhvr>
                                    </p:animEffect>
                                  </p:childTnLst>
                                </p:cTn>
                              </p:par>
                            </p:childTnLst>
                          </p:cTn>
                        </p:par>
                      </p:childTnLst>
                    </p:cTn>
                  </p:par>
                  <p:par>
                    <p:cTn id="108" fill="hold">
                      <p:stCondLst>
                        <p:cond delay="indefinite"/>
                      </p:stCondLst>
                      <p:childTnLst>
                        <p:par>
                          <p:cTn id="109" fill="hold">
                            <p:stCondLst>
                              <p:cond delay="0"/>
                            </p:stCondLst>
                            <p:childTnLst>
                              <p:par>
                                <p:cTn id="110" presetID="10" presetClass="entr" presetSubtype="0" fill="hold" grpId="0" nodeType="clickEffect">
                                  <p:stCondLst>
                                    <p:cond delay="0"/>
                                  </p:stCondLst>
                                  <p:childTnLst>
                                    <p:set>
                                      <p:cBhvr>
                                        <p:cTn id="111" dur="1" fill="hold">
                                          <p:stCondLst>
                                            <p:cond delay="0"/>
                                          </p:stCondLst>
                                        </p:cTn>
                                        <p:tgtEl>
                                          <p:spTgt spid="42"/>
                                        </p:tgtEl>
                                        <p:attrNameLst>
                                          <p:attrName>style.visibility</p:attrName>
                                        </p:attrNameLst>
                                      </p:cBhvr>
                                      <p:to>
                                        <p:strVal val="visible"/>
                                      </p:to>
                                    </p:set>
                                    <p:animEffect transition="in" filter="fade">
                                      <p:cBhvr>
                                        <p:cTn id="112" dur="500"/>
                                        <p:tgtEl>
                                          <p:spTgt spid="42"/>
                                        </p:tgtEl>
                                      </p:cBhvr>
                                    </p:animEffect>
                                  </p:childTnLst>
                                </p:cTn>
                              </p:par>
                            </p:childTnLst>
                          </p:cTn>
                        </p:par>
                      </p:childTnLst>
                    </p:cTn>
                  </p:par>
                  <p:par>
                    <p:cTn id="113" fill="hold">
                      <p:stCondLst>
                        <p:cond delay="indefinite"/>
                      </p:stCondLst>
                      <p:childTnLst>
                        <p:par>
                          <p:cTn id="114" fill="hold">
                            <p:stCondLst>
                              <p:cond delay="0"/>
                            </p:stCondLst>
                            <p:childTnLst>
                              <p:par>
                                <p:cTn id="115" presetID="10" presetClass="entr" presetSubtype="0" fill="hold" grpId="0" nodeType="clickEffect">
                                  <p:stCondLst>
                                    <p:cond delay="0"/>
                                  </p:stCondLst>
                                  <p:childTnLst>
                                    <p:set>
                                      <p:cBhvr>
                                        <p:cTn id="116" dur="1" fill="hold">
                                          <p:stCondLst>
                                            <p:cond delay="0"/>
                                          </p:stCondLst>
                                        </p:cTn>
                                        <p:tgtEl>
                                          <p:spTgt spid="44"/>
                                        </p:tgtEl>
                                        <p:attrNameLst>
                                          <p:attrName>style.visibility</p:attrName>
                                        </p:attrNameLst>
                                      </p:cBhvr>
                                      <p:to>
                                        <p:strVal val="visible"/>
                                      </p:to>
                                    </p:set>
                                    <p:animEffect transition="in" filter="fade">
                                      <p:cBhvr>
                                        <p:cTn id="117" dur="500"/>
                                        <p:tgtEl>
                                          <p:spTgt spid="44"/>
                                        </p:tgtEl>
                                      </p:cBhvr>
                                    </p:animEffect>
                                  </p:childTnLst>
                                </p:cTn>
                              </p:par>
                            </p:childTnLst>
                          </p:cTn>
                        </p:par>
                      </p:childTnLst>
                    </p:cTn>
                  </p:par>
                  <p:par>
                    <p:cTn id="118" fill="hold">
                      <p:stCondLst>
                        <p:cond delay="indefinite"/>
                      </p:stCondLst>
                      <p:childTnLst>
                        <p:par>
                          <p:cTn id="119" fill="hold">
                            <p:stCondLst>
                              <p:cond delay="0"/>
                            </p:stCondLst>
                            <p:childTnLst>
                              <p:par>
                                <p:cTn id="120" presetID="10" presetClass="entr" presetSubtype="0" fill="hold" grpId="0" nodeType="clickEffect">
                                  <p:stCondLst>
                                    <p:cond delay="0"/>
                                  </p:stCondLst>
                                  <p:childTnLst>
                                    <p:set>
                                      <p:cBhvr>
                                        <p:cTn id="121" dur="1" fill="hold">
                                          <p:stCondLst>
                                            <p:cond delay="0"/>
                                          </p:stCondLst>
                                        </p:cTn>
                                        <p:tgtEl>
                                          <p:spTgt spid="51"/>
                                        </p:tgtEl>
                                        <p:attrNameLst>
                                          <p:attrName>style.visibility</p:attrName>
                                        </p:attrNameLst>
                                      </p:cBhvr>
                                      <p:to>
                                        <p:strVal val="visible"/>
                                      </p:to>
                                    </p:set>
                                    <p:animEffect transition="in" filter="fade">
                                      <p:cBhvr>
                                        <p:cTn id="122" dur="500"/>
                                        <p:tgtEl>
                                          <p:spTgt spid="51"/>
                                        </p:tgtEl>
                                      </p:cBhvr>
                                    </p:animEffect>
                                  </p:childTnLst>
                                </p:cTn>
                              </p:par>
                            </p:childTnLst>
                          </p:cTn>
                        </p:par>
                      </p:childTnLst>
                    </p:cTn>
                  </p:par>
                  <p:par>
                    <p:cTn id="123" fill="hold">
                      <p:stCondLst>
                        <p:cond delay="indefinite"/>
                      </p:stCondLst>
                      <p:childTnLst>
                        <p:par>
                          <p:cTn id="124" fill="hold">
                            <p:stCondLst>
                              <p:cond delay="0"/>
                            </p:stCondLst>
                            <p:childTnLst>
                              <p:par>
                                <p:cTn id="125" presetID="10" presetClass="entr" presetSubtype="0" fill="hold" grpId="0" nodeType="clickEffect">
                                  <p:stCondLst>
                                    <p:cond delay="0"/>
                                  </p:stCondLst>
                                  <p:childTnLst>
                                    <p:set>
                                      <p:cBhvr>
                                        <p:cTn id="126" dur="1" fill="hold">
                                          <p:stCondLst>
                                            <p:cond delay="0"/>
                                          </p:stCondLst>
                                        </p:cTn>
                                        <p:tgtEl>
                                          <p:spTgt spid="52"/>
                                        </p:tgtEl>
                                        <p:attrNameLst>
                                          <p:attrName>style.visibility</p:attrName>
                                        </p:attrNameLst>
                                      </p:cBhvr>
                                      <p:to>
                                        <p:strVal val="visible"/>
                                      </p:to>
                                    </p:set>
                                    <p:animEffect transition="in" filter="fade">
                                      <p:cBhvr>
                                        <p:cTn id="127" dur="500"/>
                                        <p:tgtEl>
                                          <p:spTgt spid="52"/>
                                        </p:tgtEl>
                                      </p:cBhvr>
                                    </p:animEffect>
                                  </p:childTnLst>
                                </p:cTn>
                              </p:par>
                            </p:childTnLst>
                          </p:cTn>
                        </p:par>
                      </p:childTnLst>
                    </p:cTn>
                  </p:par>
                  <p:par>
                    <p:cTn id="128" fill="hold">
                      <p:stCondLst>
                        <p:cond delay="indefinite"/>
                      </p:stCondLst>
                      <p:childTnLst>
                        <p:par>
                          <p:cTn id="129" fill="hold">
                            <p:stCondLst>
                              <p:cond delay="0"/>
                            </p:stCondLst>
                            <p:childTnLst>
                              <p:par>
                                <p:cTn id="130" presetID="10" presetClass="entr" presetSubtype="0" fill="hold" grpId="0" nodeType="clickEffect">
                                  <p:stCondLst>
                                    <p:cond delay="0"/>
                                  </p:stCondLst>
                                  <p:childTnLst>
                                    <p:set>
                                      <p:cBhvr>
                                        <p:cTn id="131" dur="1" fill="hold">
                                          <p:stCondLst>
                                            <p:cond delay="0"/>
                                          </p:stCondLst>
                                        </p:cTn>
                                        <p:tgtEl>
                                          <p:spTgt spid="35"/>
                                        </p:tgtEl>
                                        <p:attrNameLst>
                                          <p:attrName>style.visibility</p:attrName>
                                        </p:attrNameLst>
                                      </p:cBhvr>
                                      <p:to>
                                        <p:strVal val="visible"/>
                                      </p:to>
                                    </p:set>
                                    <p:animEffect transition="in" filter="fade">
                                      <p:cBhvr>
                                        <p:cTn id="132" dur="500"/>
                                        <p:tgtEl>
                                          <p:spTgt spid="35"/>
                                        </p:tgtEl>
                                      </p:cBhvr>
                                    </p:animEffect>
                                  </p:childTnLst>
                                </p:cTn>
                              </p:par>
                            </p:childTnLst>
                          </p:cTn>
                        </p:par>
                      </p:childTnLst>
                    </p:cTn>
                  </p:par>
                  <p:par>
                    <p:cTn id="133" fill="hold">
                      <p:stCondLst>
                        <p:cond delay="indefinite"/>
                      </p:stCondLst>
                      <p:childTnLst>
                        <p:par>
                          <p:cTn id="134" fill="hold">
                            <p:stCondLst>
                              <p:cond delay="0"/>
                            </p:stCondLst>
                            <p:childTnLst>
                              <p:par>
                                <p:cTn id="135" presetID="10" presetClass="entr" presetSubtype="0" fill="hold" grpId="0" nodeType="clickEffect">
                                  <p:stCondLst>
                                    <p:cond delay="0"/>
                                  </p:stCondLst>
                                  <p:childTnLst>
                                    <p:set>
                                      <p:cBhvr>
                                        <p:cTn id="136" dur="1" fill="hold">
                                          <p:stCondLst>
                                            <p:cond delay="0"/>
                                          </p:stCondLst>
                                        </p:cTn>
                                        <p:tgtEl>
                                          <p:spTgt spid="37"/>
                                        </p:tgtEl>
                                        <p:attrNameLst>
                                          <p:attrName>style.visibility</p:attrName>
                                        </p:attrNameLst>
                                      </p:cBhvr>
                                      <p:to>
                                        <p:strVal val="visible"/>
                                      </p:to>
                                    </p:set>
                                    <p:animEffect transition="in" filter="fade">
                                      <p:cBhvr>
                                        <p:cTn id="137" dur="500"/>
                                        <p:tgtEl>
                                          <p:spTgt spid="37"/>
                                        </p:tgtEl>
                                      </p:cBhvr>
                                    </p:animEffect>
                                  </p:childTnLst>
                                </p:cTn>
                              </p:par>
                            </p:childTnLst>
                          </p:cTn>
                        </p:par>
                      </p:childTnLst>
                    </p:cTn>
                  </p:par>
                  <p:par>
                    <p:cTn id="138" fill="hold">
                      <p:stCondLst>
                        <p:cond delay="indefinite"/>
                      </p:stCondLst>
                      <p:childTnLst>
                        <p:par>
                          <p:cTn id="139" fill="hold">
                            <p:stCondLst>
                              <p:cond delay="0"/>
                            </p:stCondLst>
                            <p:childTnLst>
                              <p:par>
                                <p:cTn id="140" presetID="10" presetClass="entr" presetSubtype="0" fill="hold" grpId="0" nodeType="clickEffect">
                                  <p:stCondLst>
                                    <p:cond delay="0"/>
                                  </p:stCondLst>
                                  <p:childTnLst>
                                    <p:set>
                                      <p:cBhvr>
                                        <p:cTn id="141" dur="1" fill="hold">
                                          <p:stCondLst>
                                            <p:cond delay="0"/>
                                          </p:stCondLst>
                                        </p:cTn>
                                        <p:tgtEl>
                                          <p:spTgt spid="39"/>
                                        </p:tgtEl>
                                        <p:attrNameLst>
                                          <p:attrName>style.visibility</p:attrName>
                                        </p:attrNameLst>
                                      </p:cBhvr>
                                      <p:to>
                                        <p:strVal val="visible"/>
                                      </p:to>
                                    </p:set>
                                    <p:animEffect transition="in" filter="fade">
                                      <p:cBhvr>
                                        <p:cTn id="142" dur="500"/>
                                        <p:tgtEl>
                                          <p:spTgt spid="39"/>
                                        </p:tgtEl>
                                      </p:cBhvr>
                                    </p:animEffect>
                                  </p:childTnLst>
                                </p:cTn>
                              </p:par>
                            </p:childTnLst>
                          </p:cTn>
                        </p:par>
                      </p:childTnLst>
                    </p:cTn>
                  </p:par>
                  <p:par>
                    <p:cTn id="143" fill="hold">
                      <p:stCondLst>
                        <p:cond delay="indefinite"/>
                      </p:stCondLst>
                      <p:childTnLst>
                        <p:par>
                          <p:cTn id="144" fill="hold">
                            <p:stCondLst>
                              <p:cond delay="0"/>
                            </p:stCondLst>
                            <p:childTnLst>
                              <p:par>
                                <p:cTn id="145" presetID="10" presetClass="entr" presetSubtype="0" fill="hold" grpId="0" nodeType="clickEffect">
                                  <p:stCondLst>
                                    <p:cond delay="0"/>
                                  </p:stCondLst>
                                  <p:childTnLst>
                                    <p:set>
                                      <p:cBhvr>
                                        <p:cTn id="146" dur="1" fill="hold">
                                          <p:stCondLst>
                                            <p:cond delay="0"/>
                                          </p:stCondLst>
                                        </p:cTn>
                                        <p:tgtEl>
                                          <p:spTgt spid="41"/>
                                        </p:tgtEl>
                                        <p:attrNameLst>
                                          <p:attrName>style.visibility</p:attrName>
                                        </p:attrNameLst>
                                      </p:cBhvr>
                                      <p:to>
                                        <p:strVal val="visible"/>
                                      </p:to>
                                    </p:set>
                                    <p:animEffect transition="in" filter="fade">
                                      <p:cBhvr>
                                        <p:cTn id="147" dur="500"/>
                                        <p:tgtEl>
                                          <p:spTgt spid="41"/>
                                        </p:tgtEl>
                                      </p:cBhvr>
                                    </p:animEffect>
                                  </p:childTnLst>
                                </p:cTn>
                              </p:par>
                            </p:childTnLst>
                          </p:cTn>
                        </p:par>
                      </p:childTnLst>
                    </p:cTn>
                  </p:par>
                  <p:par>
                    <p:cTn id="148" fill="hold">
                      <p:stCondLst>
                        <p:cond delay="indefinite"/>
                      </p:stCondLst>
                      <p:childTnLst>
                        <p:par>
                          <p:cTn id="149" fill="hold">
                            <p:stCondLst>
                              <p:cond delay="0"/>
                            </p:stCondLst>
                            <p:childTnLst>
                              <p:par>
                                <p:cTn id="150" presetID="10" presetClass="entr" presetSubtype="0" fill="hold" grpId="0" nodeType="clickEffect">
                                  <p:stCondLst>
                                    <p:cond delay="0"/>
                                  </p:stCondLst>
                                  <p:childTnLst>
                                    <p:set>
                                      <p:cBhvr>
                                        <p:cTn id="151" dur="1" fill="hold">
                                          <p:stCondLst>
                                            <p:cond delay="0"/>
                                          </p:stCondLst>
                                        </p:cTn>
                                        <p:tgtEl>
                                          <p:spTgt spid="53"/>
                                        </p:tgtEl>
                                        <p:attrNameLst>
                                          <p:attrName>style.visibility</p:attrName>
                                        </p:attrNameLst>
                                      </p:cBhvr>
                                      <p:to>
                                        <p:strVal val="visible"/>
                                      </p:to>
                                    </p:set>
                                    <p:animEffect transition="in" filter="fade">
                                      <p:cBhvr>
                                        <p:cTn id="152" dur="500"/>
                                        <p:tgtEl>
                                          <p:spTgt spid="53"/>
                                        </p:tgtEl>
                                      </p:cBhvr>
                                    </p:animEffect>
                                  </p:childTnLst>
                                </p:cTn>
                              </p:par>
                            </p:childTnLst>
                          </p:cTn>
                        </p:par>
                      </p:childTnLst>
                    </p:cTn>
                  </p:par>
                  <p:par>
                    <p:cTn id="153" fill="hold">
                      <p:stCondLst>
                        <p:cond delay="indefinite"/>
                      </p:stCondLst>
                      <p:childTnLst>
                        <p:par>
                          <p:cTn id="154" fill="hold">
                            <p:stCondLst>
                              <p:cond delay="0"/>
                            </p:stCondLst>
                            <p:childTnLst>
                              <p:par>
                                <p:cTn id="155" presetID="10" presetClass="entr" presetSubtype="0" fill="hold" grpId="0" nodeType="clickEffect">
                                  <p:stCondLst>
                                    <p:cond delay="0"/>
                                  </p:stCondLst>
                                  <p:childTnLst>
                                    <p:set>
                                      <p:cBhvr>
                                        <p:cTn id="156" dur="1" fill="hold">
                                          <p:stCondLst>
                                            <p:cond delay="0"/>
                                          </p:stCondLst>
                                        </p:cTn>
                                        <p:tgtEl>
                                          <p:spTgt spid="62"/>
                                        </p:tgtEl>
                                        <p:attrNameLst>
                                          <p:attrName>style.visibility</p:attrName>
                                        </p:attrNameLst>
                                      </p:cBhvr>
                                      <p:to>
                                        <p:strVal val="visible"/>
                                      </p:to>
                                    </p:set>
                                    <p:animEffect transition="in" filter="fade">
                                      <p:cBhvr>
                                        <p:cTn id="157" dur="500"/>
                                        <p:tgtEl>
                                          <p:spTgt spid="62"/>
                                        </p:tgtEl>
                                      </p:cBhvr>
                                    </p:animEffect>
                                  </p:childTnLst>
                                </p:cTn>
                              </p:par>
                            </p:childTnLst>
                          </p:cTn>
                        </p:par>
                      </p:childTnLst>
                    </p:cTn>
                  </p:par>
                  <p:par>
                    <p:cTn id="158" fill="hold">
                      <p:stCondLst>
                        <p:cond delay="indefinite"/>
                      </p:stCondLst>
                      <p:childTnLst>
                        <p:par>
                          <p:cTn id="159" fill="hold">
                            <p:stCondLst>
                              <p:cond delay="0"/>
                            </p:stCondLst>
                            <p:childTnLst>
                              <p:par>
                                <p:cTn id="160" presetID="10" presetClass="entr" presetSubtype="0" fill="hold" grpId="0" nodeType="clickEffect">
                                  <p:stCondLst>
                                    <p:cond delay="0"/>
                                  </p:stCondLst>
                                  <p:childTnLst>
                                    <p:set>
                                      <p:cBhvr>
                                        <p:cTn id="161" dur="1" fill="hold">
                                          <p:stCondLst>
                                            <p:cond delay="0"/>
                                          </p:stCondLst>
                                        </p:cTn>
                                        <p:tgtEl>
                                          <p:spTgt spid="54"/>
                                        </p:tgtEl>
                                        <p:attrNameLst>
                                          <p:attrName>style.visibility</p:attrName>
                                        </p:attrNameLst>
                                      </p:cBhvr>
                                      <p:to>
                                        <p:strVal val="visible"/>
                                      </p:to>
                                    </p:set>
                                    <p:animEffect transition="in" filter="fade">
                                      <p:cBhvr>
                                        <p:cTn id="162" dur="500"/>
                                        <p:tgtEl>
                                          <p:spTgt spid="54"/>
                                        </p:tgtEl>
                                      </p:cBhvr>
                                    </p:animEffect>
                                  </p:childTnLst>
                                </p:cTn>
                              </p:par>
                            </p:childTnLst>
                          </p:cTn>
                        </p:par>
                      </p:childTnLst>
                    </p:cTn>
                  </p:par>
                  <p:par>
                    <p:cTn id="163" fill="hold">
                      <p:stCondLst>
                        <p:cond delay="indefinite"/>
                      </p:stCondLst>
                      <p:childTnLst>
                        <p:par>
                          <p:cTn id="164" fill="hold">
                            <p:stCondLst>
                              <p:cond delay="0"/>
                            </p:stCondLst>
                            <p:childTnLst>
                              <p:par>
                                <p:cTn id="165" presetID="10" presetClass="entr" presetSubtype="0" fill="hold" grpId="0" nodeType="clickEffect">
                                  <p:stCondLst>
                                    <p:cond delay="0"/>
                                  </p:stCondLst>
                                  <p:childTnLst>
                                    <p:set>
                                      <p:cBhvr>
                                        <p:cTn id="166" dur="1" fill="hold">
                                          <p:stCondLst>
                                            <p:cond delay="0"/>
                                          </p:stCondLst>
                                        </p:cTn>
                                        <p:tgtEl>
                                          <p:spTgt spid="55"/>
                                        </p:tgtEl>
                                        <p:attrNameLst>
                                          <p:attrName>style.visibility</p:attrName>
                                        </p:attrNameLst>
                                      </p:cBhvr>
                                      <p:to>
                                        <p:strVal val="visible"/>
                                      </p:to>
                                    </p:set>
                                    <p:animEffect transition="in" filter="fade">
                                      <p:cBhvr>
                                        <p:cTn id="167" dur="500"/>
                                        <p:tgtEl>
                                          <p:spTgt spid="55"/>
                                        </p:tgtEl>
                                      </p:cBhvr>
                                    </p:animEffect>
                                  </p:childTnLst>
                                </p:cTn>
                              </p:par>
                            </p:childTnLst>
                          </p:cTn>
                        </p:par>
                      </p:childTnLst>
                    </p:cTn>
                  </p:par>
                  <p:par>
                    <p:cTn id="168" fill="hold">
                      <p:stCondLst>
                        <p:cond delay="indefinite"/>
                      </p:stCondLst>
                      <p:childTnLst>
                        <p:par>
                          <p:cTn id="169" fill="hold">
                            <p:stCondLst>
                              <p:cond delay="0"/>
                            </p:stCondLst>
                            <p:childTnLst>
                              <p:par>
                                <p:cTn id="170" presetID="10" presetClass="entr" presetSubtype="0" fill="hold" grpId="0" nodeType="clickEffect">
                                  <p:stCondLst>
                                    <p:cond delay="0"/>
                                  </p:stCondLst>
                                  <p:childTnLst>
                                    <p:set>
                                      <p:cBhvr>
                                        <p:cTn id="171" dur="1" fill="hold">
                                          <p:stCondLst>
                                            <p:cond delay="0"/>
                                          </p:stCondLst>
                                        </p:cTn>
                                        <p:tgtEl>
                                          <p:spTgt spid="56"/>
                                        </p:tgtEl>
                                        <p:attrNameLst>
                                          <p:attrName>style.visibility</p:attrName>
                                        </p:attrNameLst>
                                      </p:cBhvr>
                                      <p:to>
                                        <p:strVal val="visible"/>
                                      </p:to>
                                    </p:set>
                                    <p:animEffect transition="in" filter="fade">
                                      <p:cBhvr>
                                        <p:cTn id="172" dur="500"/>
                                        <p:tgtEl>
                                          <p:spTgt spid="56"/>
                                        </p:tgtEl>
                                      </p:cBhvr>
                                    </p:animEffect>
                                  </p:childTnLst>
                                </p:cTn>
                              </p:par>
                            </p:childTnLst>
                          </p:cTn>
                        </p:par>
                      </p:childTnLst>
                    </p:cTn>
                  </p:par>
                  <p:par>
                    <p:cTn id="173" fill="hold">
                      <p:stCondLst>
                        <p:cond delay="indefinite"/>
                      </p:stCondLst>
                      <p:childTnLst>
                        <p:par>
                          <p:cTn id="174" fill="hold">
                            <p:stCondLst>
                              <p:cond delay="0"/>
                            </p:stCondLst>
                            <p:childTnLst>
                              <p:par>
                                <p:cTn id="175" presetID="10" presetClass="entr" presetSubtype="0" fill="hold" grpId="0" nodeType="clickEffect">
                                  <p:stCondLst>
                                    <p:cond delay="0"/>
                                  </p:stCondLst>
                                  <p:childTnLst>
                                    <p:set>
                                      <p:cBhvr>
                                        <p:cTn id="176" dur="1" fill="hold">
                                          <p:stCondLst>
                                            <p:cond delay="0"/>
                                          </p:stCondLst>
                                        </p:cTn>
                                        <p:tgtEl>
                                          <p:spTgt spid="58"/>
                                        </p:tgtEl>
                                        <p:attrNameLst>
                                          <p:attrName>style.visibility</p:attrName>
                                        </p:attrNameLst>
                                      </p:cBhvr>
                                      <p:to>
                                        <p:strVal val="visible"/>
                                      </p:to>
                                    </p:set>
                                    <p:animEffect transition="in" filter="fade">
                                      <p:cBhvr>
                                        <p:cTn id="177" dur="500"/>
                                        <p:tgtEl>
                                          <p:spTgt spid="58"/>
                                        </p:tgtEl>
                                      </p:cBhvr>
                                    </p:animEffect>
                                  </p:childTnLst>
                                </p:cTn>
                              </p:par>
                            </p:childTnLst>
                          </p:cTn>
                        </p:par>
                      </p:childTnLst>
                    </p:cTn>
                  </p:par>
                  <p:par>
                    <p:cTn id="178" fill="hold">
                      <p:stCondLst>
                        <p:cond delay="indefinite"/>
                      </p:stCondLst>
                      <p:childTnLst>
                        <p:par>
                          <p:cTn id="179" fill="hold">
                            <p:stCondLst>
                              <p:cond delay="0"/>
                            </p:stCondLst>
                            <p:childTnLst>
                              <p:par>
                                <p:cTn id="180" presetID="10" presetClass="entr" presetSubtype="0" fill="hold" grpId="0" nodeType="clickEffect">
                                  <p:stCondLst>
                                    <p:cond delay="0"/>
                                  </p:stCondLst>
                                  <p:childTnLst>
                                    <p:set>
                                      <p:cBhvr>
                                        <p:cTn id="181" dur="1" fill="hold">
                                          <p:stCondLst>
                                            <p:cond delay="0"/>
                                          </p:stCondLst>
                                        </p:cTn>
                                        <p:tgtEl>
                                          <p:spTgt spid="64"/>
                                        </p:tgtEl>
                                        <p:attrNameLst>
                                          <p:attrName>style.visibility</p:attrName>
                                        </p:attrNameLst>
                                      </p:cBhvr>
                                      <p:to>
                                        <p:strVal val="visible"/>
                                      </p:to>
                                    </p:set>
                                    <p:animEffect transition="in" filter="fade">
                                      <p:cBhvr>
                                        <p:cTn id="182" dur="500"/>
                                        <p:tgtEl>
                                          <p:spTgt spid="64"/>
                                        </p:tgtEl>
                                      </p:cBhvr>
                                    </p:animEffect>
                                  </p:childTnLst>
                                </p:cTn>
                              </p:par>
                            </p:childTnLst>
                          </p:cTn>
                        </p:par>
                      </p:childTnLst>
                    </p:cTn>
                  </p:par>
                  <p:par>
                    <p:cTn id="183" fill="hold">
                      <p:stCondLst>
                        <p:cond delay="indefinite"/>
                      </p:stCondLst>
                      <p:childTnLst>
                        <p:par>
                          <p:cTn id="184" fill="hold">
                            <p:stCondLst>
                              <p:cond delay="0"/>
                            </p:stCondLst>
                            <p:childTnLst>
                              <p:par>
                                <p:cTn id="185" presetID="10" presetClass="entr" presetSubtype="0" fill="hold" grpId="0" nodeType="clickEffect">
                                  <p:stCondLst>
                                    <p:cond delay="0"/>
                                  </p:stCondLst>
                                  <p:childTnLst>
                                    <p:set>
                                      <p:cBhvr>
                                        <p:cTn id="186" dur="1" fill="hold">
                                          <p:stCondLst>
                                            <p:cond delay="0"/>
                                          </p:stCondLst>
                                        </p:cTn>
                                        <p:tgtEl>
                                          <p:spTgt spid="66"/>
                                        </p:tgtEl>
                                        <p:attrNameLst>
                                          <p:attrName>style.visibility</p:attrName>
                                        </p:attrNameLst>
                                      </p:cBhvr>
                                      <p:to>
                                        <p:strVal val="visible"/>
                                      </p:to>
                                    </p:set>
                                    <p:animEffect transition="in" filter="fade">
                                      <p:cBhvr>
                                        <p:cTn id="187" dur="500"/>
                                        <p:tgtEl>
                                          <p:spTgt spid="66"/>
                                        </p:tgtEl>
                                      </p:cBhvr>
                                    </p:animEffect>
                                  </p:childTnLst>
                                </p:cTn>
                              </p:par>
                            </p:childTnLst>
                          </p:cTn>
                        </p:par>
                      </p:childTnLst>
                    </p:cTn>
                  </p:par>
                  <p:par>
                    <p:cTn id="188" fill="hold">
                      <p:stCondLst>
                        <p:cond delay="indefinite"/>
                      </p:stCondLst>
                      <p:childTnLst>
                        <p:par>
                          <p:cTn id="189" fill="hold">
                            <p:stCondLst>
                              <p:cond delay="0"/>
                            </p:stCondLst>
                            <p:childTnLst>
                              <p:par>
                                <p:cTn id="190" presetID="10" presetClass="entr" presetSubtype="0" fill="hold" grpId="0" nodeType="clickEffect">
                                  <p:stCondLst>
                                    <p:cond delay="0"/>
                                  </p:stCondLst>
                                  <p:childTnLst>
                                    <p:set>
                                      <p:cBhvr>
                                        <p:cTn id="191" dur="1" fill="hold">
                                          <p:stCondLst>
                                            <p:cond delay="0"/>
                                          </p:stCondLst>
                                        </p:cTn>
                                        <p:tgtEl>
                                          <p:spTgt spid="70"/>
                                        </p:tgtEl>
                                        <p:attrNameLst>
                                          <p:attrName>style.visibility</p:attrName>
                                        </p:attrNameLst>
                                      </p:cBhvr>
                                      <p:to>
                                        <p:strVal val="visible"/>
                                      </p:to>
                                    </p:set>
                                    <p:animEffect transition="in" filter="fade">
                                      <p:cBhvr>
                                        <p:cTn id="192" dur="500"/>
                                        <p:tgtEl>
                                          <p:spTgt spid="70"/>
                                        </p:tgtEl>
                                      </p:cBhvr>
                                    </p:animEffect>
                                  </p:childTnLst>
                                </p:cTn>
                              </p:par>
                            </p:childTnLst>
                          </p:cTn>
                        </p:par>
                      </p:childTnLst>
                    </p:cTn>
                  </p:par>
                  <p:par>
                    <p:cTn id="193" fill="hold">
                      <p:stCondLst>
                        <p:cond delay="indefinite"/>
                      </p:stCondLst>
                      <p:childTnLst>
                        <p:par>
                          <p:cTn id="194" fill="hold">
                            <p:stCondLst>
                              <p:cond delay="0"/>
                            </p:stCondLst>
                            <p:childTnLst>
                              <p:par>
                                <p:cTn id="195" presetID="10" presetClass="entr" presetSubtype="0" fill="hold" grpId="0" nodeType="clickEffect">
                                  <p:stCondLst>
                                    <p:cond delay="0"/>
                                  </p:stCondLst>
                                  <p:childTnLst>
                                    <p:set>
                                      <p:cBhvr>
                                        <p:cTn id="196" dur="1" fill="hold">
                                          <p:stCondLst>
                                            <p:cond delay="0"/>
                                          </p:stCondLst>
                                        </p:cTn>
                                        <p:tgtEl>
                                          <p:spTgt spid="72"/>
                                        </p:tgtEl>
                                        <p:attrNameLst>
                                          <p:attrName>style.visibility</p:attrName>
                                        </p:attrNameLst>
                                      </p:cBhvr>
                                      <p:to>
                                        <p:strVal val="visible"/>
                                      </p:to>
                                    </p:set>
                                    <p:animEffect transition="in" filter="fade">
                                      <p:cBhvr>
                                        <p:cTn id="197" dur="500"/>
                                        <p:tgtEl>
                                          <p:spTgt spid="72"/>
                                        </p:tgtEl>
                                      </p:cBhvr>
                                    </p:animEffect>
                                  </p:childTnLst>
                                </p:cTn>
                              </p:par>
                            </p:childTnLst>
                          </p:cTn>
                        </p:par>
                      </p:childTnLst>
                    </p:cTn>
                  </p:par>
                  <p:par>
                    <p:cTn id="198" fill="hold">
                      <p:stCondLst>
                        <p:cond delay="indefinite"/>
                      </p:stCondLst>
                      <p:childTnLst>
                        <p:par>
                          <p:cTn id="199" fill="hold">
                            <p:stCondLst>
                              <p:cond delay="0"/>
                            </p:stCondLst>
                            <p:childTnLst>
                              <p:par>
                                <p:cTn id="200" presetID="10" presetClass="entr" presetSubtype="0" fill="hold" grpId="0" nodeType="clickEffect">
                                  <p:stCondLst>
                                    <p:cond delay="0"/>
                                  </p:stCondLst>
                                  <p:childTnLst>
                                    <p:set>
                                      <p:cBhvr>
                                        <p:cTn id="201" dur="1" fill="hold">
                                          <p:stCondLst>
                                            <p:cond delay="0"/>
                                          </p:stCondLst>
                                        </p:cTn>
                                        <p:tgtEl>
                                          <p:spTgt spid="74"/>
                                        </p:tgtEl>
                                        <p:attrNameLst>
                                          <p:attrName>style.visibility</p:attrName>
                                        </p:attrNameLst>
                                      </p:cBhvr>
                                      <p:to>
                                        <p:strVal val="visible"/>
                                      </p:to>
                                    </p:set>
                                    <p:animEffect transition="in" filter="fade">
                                      <p:cBhvr>
                                        <p:cTn id="202" dur="500"/>
                                        <p:tgtEl>
                                          <p:spTgt spid="74"/>
                                        </p:tgtEl>
                                      </p:cBhvr>
                                    </p:animEffect>
                                  </p:childTnLst>
                                </p:cTn>
                              </p:par>
                            </p:childTnLst>
                          </p:cTn>
                        </p:par>
                      </p:childTnLst>
                    </p:cTn>
                  </p:par>
                  <p:par>
                    <p:cTn id="203" fill="hold">
                      <p:stCondLst>
                        <p:cond delay="indefinite"/>
                      </p:stCondLst>
                      <p:childTnLst>
                        <p:par>
                          <p:cTn id="204" fill="hold">
                            <p:stCondLst>
                              <p:cond delay="0"/>
                            </p:stCondLst>
                            <p:childTnLst>
                              <p:par>
                                <p:cTn id="205" presetID="10" presetClass="entr" presetSubtype="0" fill="hold" grpId="0" nodeType="clickEffect">
                                  <p:stCondLst>
                                    <p:cond delay="0"/>
                                  </p:stCondLst>
                                  <p:childTnLst>
                                    <p:set>
                                      <p:cBhvr>
                                        <p:cTn id="206" dur="1" fill="hold">
                                          <p:stCondLst>
                                            <p:cond delay="0"/>
                                          </p:stCondLst>
                                        </p:cTn>
                                        <p:tgtEl>
                                          <p:spTgt spid="7"/>
                                        </p:tgtEl>
                                        <p:attrNameLst>
                                          <p:attrName>style.visibility</p:attrName>
                                        </p:attrNameLst>
                                      </p:cBhvr>
                                      <p:to>
                                        <p:strVal val="visible"/>
                                      </p:to>
                                    </p:set>
                                    <p:animEffect transition="in" filter="fade">
                                      <p:cBhvr>
                                        <p:cTn id="20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17" grpId="0"/>
      <p:bldP spid="19" grpId="0"/>
      <p:bldP spid="21" grpId="0"/>
      <p:bldP spid="27" grpId="0"/>
      <p:bldP spid="29" grpId="0"/>
      <p:bldP spid="31" grpId="0"/>
      <p:bldP spid="33" grpId="0"/>
      <p:bldP spid="35" grpId="0"/>
      <p:bldP spid="37" grpId="0"/>
      <p:bldP spid="39" grpId="0"/>
      <p:bldP spid="41" grpId="0"/>
      <p:bldP spid="42" grpId="0"/>
      <p:bldP spid="44" grpId="0"/>
      <p:bldP spid="51" grpId="0"/>
      <p:bldP spid="52" grpId="0"/>
      <p:bldP spid="53" grpId="0"/>
      <p:bldP spid="54" grpId="0"/>
      <p:bldP spid="55" grpId="0"/>
      <p:bldP spid="56" grpId="0"/>
      <p:bldP spid="58" grpId="0"/>
      <p:bldP spid="62" grpId="0"/>
      <p:bldP spid="64" grpId="0"/>
      <p:bldP spid="66" grpId="0"/>
      <p:bldP spid="70" grpId="0"/>
      <p:bldP spid="72" grpId="0"/>
      <p:bldP spid="74" grpId="0"/>
    </p:bldLst>
  </p:timing>
</p:sld>
</file>

<file path=ppt/slides/slide1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3715" name="Text Box 51"/>
          <p:cNvSpPr txBox="1">
            <a:spLocks noChangeArrowheads="1"/>
          </p:cNvSpPr>
          <p:nvPr/>
        </p:nvSpPr>
        <p:spPr bwMode="auto">
          <a:xfrm>
            <a:off x="256032" y="128827"/>
            <a:ext cx="11801856" cy="1940957"/>
          </a:xfrm>
          <a:prstGeom prst="roundRect">
            <a:avLst/>
          </a:prstGeom>
          <a:solidFill>
            <a:schemeClr val="accent2">
              <a:lumMod val="20000"/>
              <a:lumOff val="80000"/>
            </a:schemeClr>
          </a:solidFill>
          <a:ln w="28575">
            <a:solidFill>
              <a:srgbClr val="FF0000"/>
            </a:solidFill>
          </a:ln>
          <a:effec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vi-VN" b="1" i="1" dirty="0"/>
              <a:t>Bài 14: Trong mùa đông, một lò sưởi có ghi 220V – 880W được sử dụng với hiệu điện thế 220V trong 4 giờ mỗi ngày.</a:t>
            </a:r>
            <a:endParaRPr lang="en-US" b="1" i="1" dirty="0"/>
          </a:p>
          <a:p>
            <a:r>
              <a:rPr lang="vi-VN" b="1" i="1" dirty="0"/>
              <a:t>a) Tính điện trở của dây nung lò sưởi và cường độ dòng điện chạy qua nó khi đó</a:t>
            </a:r>
          </a:p>
          <a:p>
            <a:r>
              <a:rPr lang="vi-VN" b="1" i="1" dirty="0"/>
              <a:t>b) Tính nhiệt lượng mà lò sưởi này toả ra trong mỗi ngày theo đơn vị kJ.</a:t>
            </a:r>
          </a:p>
          <a:p>
            <a:r>
              <a:rPr lang="vi-VN" b="1" i="1" dirty="0"/>
              <a:t>c) Tính tiền điện phải trả cho việc dùng lò sưởi như trên trong suốt mùa đông, tổng cộng là 30 ngày. Cho rằng giá tiền điện là 1000đ/kW.h</a:t>
            </a:r>
          </a:p>
        </p:txBody>
      </p:sp>
      <p:sp>
        <p:nvSpPr>
          <p:cNvPr id="113717" name="Text Box 53"/>
          <p:cNvSpPr txBox="1">
            <a:spLocks noChangeArrowheads="1"/>
          </p:cNvSpPr>
          <p:nvPr/>
        </p:nvSpPr>
        <p:spPr bwMode="auto">
          <a:xfrm>
            <a:off x="322477" y="2100561"/>
            <a:ext cx="1898650"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eaLnBrk="1" hangingPunct="1">
              <a:spcBef>
                <a:spcPct val="50000"/>
              </a:spcBef>
            </a:pPr>
            <a:r>
              <a:rPr lang="en-US" altLang="vi-VN" sz="2400" b="1" u="sng" dirty="0">
                <a:solidFill>
                  <a:srgbClr val="0000CC"/>
                </a:solidFill>
                <a:latin typeface="Times New Roman" panose="02020603050405020304" pitchFamily="18" charset="0"/>
              </a:rPr>
              <a:t>Tóm tắt:</a:t>
            </a:r>
          </a:p>
        </p:txBody>
      </p:sp>
      <p:cxnSp>
        <p:nvCxnSpPr>
          <p:cNvPr id="4" name="Straight Connector 3"/>
          <p:cNvCxnSpPr/>
          <p:nvPr/>
        </p:nvCxnSpPr>
        <p:spPr>
          <a:xfrm flipH="1">
            <a:off x="3342505" y="2043476"/>
            <a:ext cx="16129" cy="4996195"/>
          </a:xfrm>
          <a:prstGeom prst="line">
            <a:avLst/>
          </a:prstGeom>
          <a:ln w="38100"/>
        </p:spPr>
        <p:style>
          <a:lnRef idx="1">
            <a:schemeClr val="dk1"/>
          </a:lnRef>
          <a:fillRef idx="0">
            <a:schemeClr val="dk1"/>
          </a:fillRef>
          <a:effectRef idx="0">
            <a:schemeClr val="dk1"/>
          </a:effectRef>
          <a:fontRef idx="minor">
            <a:schemeClr val="tx1"/>
          </a:fontRef>
        </p:style>
      </p:cxnSp>
      <p:sp>
        <p:nvSpPr>
          <p:cNvPr id="43" name="Text Box 53"/>
          <p:cNvSpPr txBox="1">
            <a:spLocks noChangeArrowheads="1"/>
          </p:cNvSpPr>
          <p:nvPr/>
        </p:nvSpPr>
        <p:spPr bwMode="auto">
          <a:xfrm>
            <a:off x="3431751" y="2129410"/>
            <a:ext cx="1898650"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eaLnBrk="1" hangingPunct="1">
              <a:spcBef>
                <a:spcPct val="50000"/>
              </a:spcBef>
            </a:pPr>
            <a:r>
              <a:rPr lang="en-US" altLang="vi-VN" sz="2400" b="1" u="sng" dirty="0">
                <a:solidFill>
                  <a:srgbClr val="0000CC"/>
                </a:solidFill>
                <a:latin typeface="Times New Roman" panose="02020603050405020304" pitchFamily="18" charset="0"/>
              </a:rPr>
              <a:t>Giải:</a:t>
            </a:r>
          </a:p>
        </p:txBody>
      </p:sp>
      <p:sp>
        <p:nvSpPr>
          <p:cNvPr id="9" name="Rectangle 6"/>
          <p:cNvSpPr>
            <a:spLocks noChangeArrowheads="1"/>
          </p:cNvSpPr>
          <p:nvPr/>
        </p:nvSpPr>
        <p:spPr bwMode="auto">
          <a:xfrm>
            <a:off x="9225232" y="2160013"/>
            <a:ext cx="312906"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dirty="0">
                <a:ln>
                  <a:noFill/>
                </a:ln>
                <a:solidFill>
                  <a:schemeClr val="tx1"/>
                </a:solidFill>
                <a:effectLst/>
                <a:latin typeface="Arial" panose="020B0604020202020204" pitchFamily="34" charset="0"/>
              </a:rPr>
              <a:t>  </a:t>
            </a:r>
            <a:r>
              <a:rPr kumimoji="0" lang="en-US" altLang="en-US" sz="12400" b="0" i="0" u="none" strike="noStrike" cap="none" normalizeH="0" baseline="0" dirty="0">
                <a:ln>
                  <a:noFill/>
                </a:ln>
                <a:solidFill>
                  <a:schemeClr val="tx1"/>
                </a:solidFill>
                <a:effectLst/>
                <a:latin typeface="Arial" panose="020B0604020202020204" pitchFamily="34" charset="0"/>
              </a:rPr>
              <a:t/>
            </a:r>
            <a:br>
              <a:rPr kumimoji="0" lang="en-US" altLang="en-US" sz="12400" b="0" i="0" u="none" strike="noStrike" cap="none" normalizeH="0" baseline="0" dirty="0">
                <a:ln>
                  <a:noFill/>
                </a:ln>
                <a:solidFill>
                  <a:schemeClr val="tx1"/>
                </a:solidFill>
                <a:effectLst/>
                <a:latin typeface="Arial" panose="020B0604020202020204" pitchFamily="34" charset="0"/>
              </a:rPr>
            </a:b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3" name="Rectangle 2"/>
          <p:cNvSpPr/>
          <p:nvPr/>
        </p:nvSpPr>
        <p:spPr>
          <a:xfrm>
            <a:off x="382295" y="1992840"/>
            <a:ext cx="1779014" cy="323165"/>
          </a:xfrm>
          <a:prstGeom prst="rect">
            <a:avLst/>
          </a:prstGeom>
        </p:spPr>
        <p:txBody>
          <a:bodyPr wrap="square">
            <a:spAutoFit/>
          </a:bodyPr>
          <a:lstStyle/>
          <a:p>
            <a:pPr marL="30480" marR="30480">
              <a:lnSpc>
                <a:spcPts val="1800"/>
              </a:lnSpc>
              <a:spcAft>
                <a:spcPts val="1200"/>
              </a:spcAft>
            </a:pPr>
            <a:r>
              <a:rPr lang="nl-NL" dirty="0">
                <a:solidFill>
                  <a:srgbClr val="000000"/>
                </a:solidFill>
                <a:latin typeface="Arial" panose="020B0604020202020204" pitchFamily="34" charset="0"/>
                <a:ea typeface="Times New Roman" panose="02020603050405020304" pitchFamily="18" charset="0"/>
              </a:rPr>
              <a:t> </a:t>
            </a:r>
            <a:endParaRPr lang="en-US" dirty="0">
              <a:latin typeface="Times New Roman" panose="02020603050405020304" pitchFamily="18" charset="0"/>
              <a:ea typeface="Times New Roman" panose="02020603050405020304" pitchFamily="18" charset="0"/>
            </a:endParaRPr>
          </a:p>
        </p:txBody>
      </p:sp>
      <p:sp>
        <p:nvSpPr>
          <p:cNvPr id="7" name="Rectangle 6"/>
          <p:cNvSpPr/>
          <p:nvPr/>
        </p:nvSpPr>
        <p:spPr>
          <a:xfrm>
            <a:off x="381430" y="2562226"/>
            <a:ext cx="3089801" cy="4247317"/>
          </a:xfrm>
          <a:prstGeom prst="rect">
            <a:avLst/>
          </a:prstGeom>
        </p:spPr>
        <p:txBody>
          <a:bodyPr wrap="square">
            <a:spAutoFit/>
          </a:bodyPr>
          <a:lstStyle/>
          <a:p>
            <a:pPr algn="just">
              <a:lnSpc>
                <a:spcPct val="150000"/>
              </a:lnSpc>
            </a:pPr>
            <a:r>
              <a:rPr lang="en-US" sz="2000" b="1" i="1" dirty="0" smtClean="0">
                <a:solidFill>
                  <a:srgbClr val="00B050"/>
                </a:solidFill>
                <a:effectLst/>
                <a:latin typeface="Open Sans"/>
              </a:rPr>
              <a:t>U</a:t>
            </a:r>
            <a:r>
              <a:rPr lang="en-US" sz="2000" b="1" i="1" baseline="-25000" dirty="0" smtClean="0">
                <a:solidFill>
                  <a:srgbClr val="00B050"/>
                </a:solidFill>
                <a:effectLst/>
                <a:latin typeface="Open Sans"/>
              </a:rPr>
              <a:t>đm</a:t>
            </a:r>
            <a:r>
              <a:rPr lang="en-US" sz="2000" b="1" i="1" dirty="0">
                <a:solidFill>
                  <a:srgbClr val="00B050"/>
                </a:solidFill>
                <a:effectLst/>
                <a:latin typeface="Open Sans"/>
              </a:rPr>
              <a:t> = </a:t>
            </a:r>
            <a:r>
              <a:rPr lang="en-US" sz="2000" b="1" i="1" dirty="0" smtClean="0">
                <a:solidFill>
                  <a:srgbClr val="00B050"/>
                </a:solidFill>
                <a:effectLst/>
                <a:latin typeface="Open Sans"/>
              </a:rPr>
              <a:t>220V</a:t>
            </a:r>
            <a:endParaRPr lang="en-US" sz="2000" b="1" i="1" dirty="0">
              <a:solidFill>
                <a:srgbClr val="00B050"/>
              </a:solidFill>
              <a:effectLst/>
              <a:latin typeface="Open Sans"/>
            </a:endParaRPr>
          </a:p>
          <a:p>
            <a:pPr algn="just">
              <a:lnSpc>
                <a:spcPct val="150000"/>
              </a:lnSpc>
            </a:pPr>
            <a:r>
              <a:rPr lang="en-US" sz="2000" b="1" i="1" dirty="0" smtClean="0">
                <a:solidFill>
                  <a:srgbClr val="00B050"/>
                </a:solidFill>
                <a:effectLst/>
                <a:latin typeface="Open Sans"/>
              </a:rPr>
              <a:t>P</a:t>
            </a:r>
            <a:r>
              <a:rPr lang="en-US" sz="2000" b="1" i="1" baseline="-25000" dirty="0" smtClean="0">
                <a:solidFill>
                  <a:srgbClr val="00B050"/>
                </a:solidFill>
                <a:effectLst/>
                <a:latin typeface="Open Sans"/>
              </a:rPr>
              <a:t>đm</a:t>
            </a:r>
            <a:r>
              <a:rPr lang="en-US" sz="2000" b="1" i="1" dirty="0">
                <a:solidFill>
                  <a:srgbClr val="00B050"/>
                </a:solidFill>
                <a:effectLst/>
                <a:latin typeface="Open Sans"/>
              </a:rPr>
              <a:t> = 880W </a:t>
            </a:r>
            <a:r>
              <a:rPr lang="en-US" sz="2000" b="1" i="1" dirty="0" smtClean="0">
                <a:solidFill>
                  <a:srgbClr val="00B050"/>
                </a:solidFill>
                <a:effectLst/>
                <a:latin typeface="Open Sans"/>
              </a:rPr>
              <a:t>= 0,88kW </a:t>
            </a:r>
            <a:endParaRPr lang="en-US" sz="2000" b="1" i="1" dirty="0">
              <a:solidFill>
                <a:srgbClr val="00B050"/>
              </a:solidFill>
              <a:effectLst/>
              <a:latin typeface="Open Sans"/>
            </a:endParaRPr>
          </a:p>
          <a:p>
            <a:pPr algn="just">
              <a:lnSpc>
                <a:spcPct val="150000"/>
              </a:lnSpc>
            </a:pPr>
            <a:r>
              <a:rPr lang="en-US" sz="2000" b="1" i="1" dirty="0">
                <a:solidFill>
                  <a:srgbClr val="00B050"/>
                </a:solidFill>
                <a:effectLst/>
                <a:latin typeface="Open Sans"/>
              </a:rPr>
              <a:t>U = </a:t>
            </a:r>
            <a:r>
              <a:rPr lang="en-US" sz="2000" b="1" i="1" dirty="0" smtClean="0">
                <a:solidFill>
                  <a:srgbClr val="00B050"/>
                </a:solidFill>
                <a:effectLst/>
                <a:latin typeface="Open Sans"/>
              </a:rPr>
              <a:t>220V</a:t>
            </a:r>
            <a:endParaRPr lang="en-US" sz="2000" b="1" i="1" dirty="0">
              <a:solidFill>
                <a:srgbClr val="00B050"/>
              </a:solidFill>
              <a:effectLst/>
              <a:latin typeface="Open Sans"/>
            </a:endParaRPr>
          </a:p>
          <a:p>
            <a:pPr algn="just">
              <a:lnSpc>
                <a:spcPct val="150000"/>
              </a:lnSpc>
            </a:pPr>
            <a:r>
              <a:rPr lang="en-US" sz="2000" b="1" i="1" dirty="0">
                <a:solidFill>
                  <a:srgbClr val="00B050"/>
                </a:solidFill>
                <a:effectLst/>
                <a:latin typeface="Open Sans"/>
              </a:rPr>
              <a:t> t</a:t>
            </a:r>
            <a:r>
              <a:rPr lang="en-US" sz="2000" b="1" i="1" baseline="-25000" dirty="0">
                <a:solidFill>
                  <a:srgbClr val="00B050"/>
                </a:solidFill>
                <a:effectLst/>
                <a:latin typeface="Open Sans"/>
              </a:rPr>
              <a:t>0</a:t>
            </a:r>
            <a:r>
              <a:rPr lang="en-US" sz="2000" b="1" i="1" dirty="0">
                <a:solidFill>
                  <a:srgbClr val="00B050"/>
                </a:solidFill>
                <a:effectLst/>
                <a:latin typeface="Open Sans"/>
              </a:rPr>
              <a:t> = 4h </a:t>
            </a:r>
            <a:r>
              <a:rPr lang="en-US" sz="2000" b="1" i="1" dirty="0" smtClean="0">
                <a:solidFill>
                  <a:srgbClr val="00B050"/>
                </a:solidFill>
                <a:effectLst/>
                <a:latin typeface="Open Sans"/>
              </a:rPr>
              <a:t>= 14400s</a:t>
            </a:r>
            <a:endParaRPr lang="en-US" sz="2000" b="1" i="1" dirty="0">
              <a:solidFill>
                <a:srgbClr val="00B050"/>
              </a:solidFill>
              <a:effectLst/>
              <a:latin typeface="Open Sans"/>
            </a:endParaRPr>
          </a:p>
          <a:p>
            <a:pPr marL="342900" indent="-342900" algn="just">
              <a:lnSpc>
                <a:spcPct val="150000"/>
              </a:lnSpc>
              <a:buAutoNum type="alphaLcParenR"/>
            </a:pPr>
            <a:r>
              <a:rPr lang="en-US" sz="2000" b="1" i="1" dirty="0" smtClean="0">
                <a:solidFill>
                  <a:srgbClr val="00B050"/>
                </a:solidFill>
                <a:effectLst/>
                <a:latin typeface="Open Sans"/>
              </a:rPr>
              <a:t>R </a:t>
            </a:r>
            <a:r>
              <a:rPr lang="en-US" sz="2000" b="1" i="1" dirty="0">
                <a:solidFill>
                  <a:srgbClr val="00B050"/>
                </a:solidFill>
                <a:effectLst/>
                <a:latin typeface="Open Sans"/>
              </a:rPr>
              <a:t>= </a:t>
            </a:r>
            <a:r>
              <a:rPr lang="en-US" sz="2000" b="1" i="1" dirty="0" smtClean="0">
                <a:solidFill>
                  <a:srgbClr val="00B050"/>
                </a:solidFill>
                <a:effectLst/>
                <a:latin typeface="Open Sans"/>
              </a:rPr>
              <a:t>?</a:t>
            </a:r>
            <a:r>
              <a:rPr lang="en-US" sz="2000" b="1" i="1" dirty="0" smtClean="0">
                <a:solidFill>
                  <a:srgbClr val="00B050"/>
                </a:solidFill>
                <a:latin typeface="Open Sans"/>
              </a:rPr>
              <a:t>      </a:t>
            </a:r>
            <a:r>
              <a:rPr lang="en-US" sz="2000" b="1" i="1" dirty="0" smtClean="0">
                <a:solidFill>
                  <a:srgbClr val="00B050"/>
                </a:solidFill>
                <a:effectLst/>
                <a:latin typeface="Open Sans"/>
              </a:rPr>
              <a:t>I </a:t>
            </a:r>
            <a:r>
              <a:rPr lang="en-US" sz="2000" b="1" i="1" dirty="0">
                <a:solidFill>
                  <a:srgbClr val="00B050"/>
                </a:solidFill>
                <a:effectLst/>
                <a:latin typeface="Open Sans"/>
              </a:rPr>
              <a:t>= ?</a:t>
            </a:r>
          </a:p>
          <a:p>
            <a:pPr algn="just">
              <a:lnSpc>
                <a:spcPct val="150000"/>
              </a:lnSpc>
            </a:pPr>
            <a:r>
              <a:rPr lang="en-US" sz="2000" b="1" i="1" dirty="0">
                <a:solidFill>
                  <a:srgbClr val="00B050"/>
                </a:solidFill>
                <a:effectLst/>
                <a:latin typeface="Open Sans"/>
              </a:rPr>
              <a:t>b) Q</a:t>
            </a:r>
            <a:r>
              <a:rPr lang="en-US" sz="2000" b="1" i="1" baseline="-25000" dirty="0">
                <a:solidFill>
                  <a:srgbClr val="00B050"/>
                </a:solidFill>
                <a:effectLst/>
                <a:latin typeface="Open Sans"/>
              </a:rPr>
              <a:t>0</a:t>
            </a:r>
            <a:r>
              <a:rPr lang="en-US" sz="2000" b="1" i="1" dirty="0">
                <a:solidFill>
                  <a:srgbClr val="00B050"/>
                </a:solidFill>
                <a:effectLst/>
                <a:latin typeface="Open Sans"/>
              </a:rPr>
              <a:t> = </a:t>
            </a:r>
            <a:r>
              <a:rPr lang="en-US" sz="2000" b="1" i="1" dirty="0" smtClean="0">
                <a:solidFill>
                  <a:srgbClr val="00B050"/>
                </a:solidFill>
                <a:effectLst/>
                <a:latin typeface="Open Sans"/>
              </a:rPr>
              <a:t>? kJ</a:t>
            </a:r>
            <a:endParaRPr lang="en-US" sz="2000" b="1" i="1" dirty="0">
              <a:solidFill>
                <a:srgbClr val="00B050"/>
              </a:solidFill>
              <a:effectLst/>
              <a:latin typeface="Open Sans"/>
            </a:endParaRPr>
          </a:p>
          <a:p>
            <a:pPr algn="just">
              <a:lnSpc>
                <a:spcPct val="150000"/>
              </a:lnSpc>
            </a:pPr>
            <a:r>
              <a:rPr lang="en-US" sz="2000" b="1" i="1" dirty="0">
                <a:solidFill>
                  <a:srgbClr val="00B050"/>
                </a:solidFill>
                <a:effectLst/>
                <a:latin typeface="Open Sans"/>
              </a:rPr>
              <a:t>c) t = </a:t>
            </a:r>
            <a:r>
              <a:rPr lang="en-US" sz="2000" b="1" i="1" dirty="0" smtClean="0">
                <a:solidFill>
                  <a:srgbClr val="00B050"/>
                </a:solidFill>
                <a:effectLst/>
                <a:latin typeface="Open Sans"/>
              </a:rPr>
              <a:t>4h.30ngày</a:t>
            </a:r>
            <a:r>
              <a:rPr lang="en-US" sz="2000" b="1" i="1" dirty="0" smtClean="0">
                <a:solidFill>
                  <a:srgbClr val="00B050"/>
                </a:solidFill>
                <a:latin typeface="Open Sans"/>
              </a:rPr>
              <a:t> </a:t>
            </a:r>
            <a:r>
              <a:rPr lang="en-US" sz="2000" b="1" i="1" dirty="0" smtClean="0">
                <a:solidFill>
                  <a:srgbClr val="00B050"/>
                </a:solidFill>
                <a:effectLst/>
                <a:latin typeface="Open Sans"/>
              </a:rPr>
              <a:t>= 120h </a:t>
            </a:r>
          </a:p>
          <a:p>
            <a:pPr algn="just">
              <a:lnSpc>
                <a:spcPct val="150000"/>
              </a:lnSpc>
            </a:pPr>
            <a:r>
              <a:rPr lang="en-US" sz="2000" b="1" i="1" dirty="0" smtClean="0">
                <a:solidFill>
                  <a:srgbClr val="00B050"/>
                </a:solidFill>
                <a:effectLst/>
                <a:latin typeface="Open Sans"/>
              </a:rPr>
              <a:t>1000đ/kW.h </a:t>
            </a:r>
            <a:endParaRPr lang="en-US" sz="2000" b="1" i="1" dirty="0">
              <a:solidFill>
                <a:srgbClr val="00B050"/>
              </a:solidFill>
              <a:effectLst/>
              <a:latin typeface="Open Sans"/>
            </a:endParaRPr>
          </a:p>
          <a:p>
            <a:pPr algn="just">
              <a:lnSpc>
                <a:spcPct val="150000"/>
              </a:lnSpc>
            </a:pPr>
            <a:r>
              <a:rPr lang="en-US" sz="2000" b="1" i="1" dirty="0" smtClean="0">
                <a:solidFill>
                  <a:srgbClr val="00B050"/>
                </a:solidFill>
                <a:effectLst/>
                <a:latin typeface="Open Sans"/>
              </a:rPr>
              <a:t>T </a:t>
            </a:r>
            <a:r>
              <a:rPr lang="en-US" sz="2000" b="1" i="1" dirty="0">
                <a:solidFill>
                  <a:srgbClr val="00B050"/>
                </a:solidFill>
                <a:effectLst/>
                <a:latin typeface="Open Sans"/>
              </a:rPr>
              <a:t>= </a:t>
            </a:r>
            <a:r>
              <a:rPr lang="en-US" sz="2000" b="1" i="1" dirty="0" smtClean="0">
                <a:solidFill>
                  <a:srgbClr val="00B050"/>
                </a:solidFill>
                <a:effectLst/>
                <a:latin typeface="Open Sans"/>
              </a:rPr>
              <a:t>? đồng</a:t>
            </a:r>
            <a:endParaRPr lang="en-US" sz="2000" b="1" i="1" dirty="0">
              <a:solidFill>
                <a:srgbClr val="00B050"/>
              </a:solidFill>
              <a:effectLst/>
              <a:latin typeface="Open Sans"/>
            </a:endParaRPr>
          </a:p>
        </p:txBody>
      </p:sp>
      <p:sp>
        <p:nvSpPr>
          <p:cNvPr id="8" name="Rectangle 7"/>
          <p:cNvSpPr/>
          <p:nvPr/>
        </p:nvSpPr>
        <p:spPr>
          <a:xfrm>
            <a:off x="7673793" y="6055171"/>
            <a:ext cx="1789445" cy="369332"/>
          </a:xfrm>
          <a:prstGeom prst="rect">
            <a:avLst/>
          </a:prstGeom>
        </p:spPr>
        <p:txBody>
          <a:bodyPr wrap="square">
            <a:spAutoFit/>
          </a:bodyPr>
          <a:lstStyle/>
          <a:p>
            <a:pPr algn="just"/>
            <a:r>
              <a:rPr lang="vi-VN" b="1" i="1" dirty="0" smtClean="0">
                <a:solidFill>
                  <a:srgbClr val="00B050"/>
                </a:solidFill>
                <a:effectLst/>
                <a:latin typeface="Open Sans"/>
              </a:rPr>
              <a:t>= </a:t>
            </a:r>
            <a:r>
              <a:rPr lang="vi-VN" b="1" i="1" dirty="0">
                <a:solidFill>
                  <a:srgbClr val="00B050"/>
                </a:solidFill>
                <a:effectLst/>
                <a:latin typeface="Open Sans"/>
              </a:rPr>
              <a:t>105600 đồng</a:t>
            </a:r>
          </a:p>
        </p:txBody>
      </p:sp>
      <p:sp>
        <p:nvSpPr>
          <p:cNvPr id="2" name="Rectangle 1"/>
          <p:cNvSpPr/>
          <p:nvPr/>
        </p:nvSpPr>
        <p:spPr>
          <a:xfrm>
            <a:off x="3606680" y="2650701"/>
            <a:ext cx="2322609" cy="369332"/>
          </a:xfrm>
          <a:prstGeom prst="rect">
            <a:avLst/>
          </a:prstGeom>
        </p:spPr>
        <p:txBody>
          <a:bodyPr wrap="square">
            <a:spAutoFit/>
          </a:bodyPr>
          <a:lstStyle/>
          <a:p>
            <a:pPr algn="just"/>
            <a:r>
              <a:rPr lang="vi-VN" b="1" i="1" dirty="0" smtClean="0">
                <a:solidFill>
                  <a:srgbClr val="00B050"/>
                </a:solidFill>
                <a:latin typeface="Open Sans"/>
              </a:rPr>
              <a:t> </a:t>
            </a:r>
            <a:r>
              <a:rPr lang="vi-VN" b="1" i="1" dirty="0">
                <a:solidFill>
                  <a:srgbClr val="00B050"/>
                </a:solidFill>
                <a:latin typeface="Open Sans"/>
              </a:rPr>
              <a:t>Vì </a:t>
            </a:r>
            <a:r>
              <a:rPr lang="vi-VN" b="1" i="1" dirty="0" smtClean="0">
                <a:solidFill>
                  <a:srgbClr val="00B050"/>
                </a:solidFill>
                <a:latin typeface="Open Sans"/>
              </a:rPr>
              <a:t>U</a:t>
            </a:r>
            <a:r>
              <a:rPr lang="vi-VN" b="1" i="1" baseline="-25000" dirty="0" smtClean="0">
                <a:solidFill>
                  <a:srgbClr val="00B050"/>
                </a:solidFill>
                <a:latin typeface="Open Sans"/>
              </a:rPr>
              <a:t>đm</a:t>
            </a:r>
            <a:r>
              <a:rPr lang="vi-VN" b="1" i="1" dirty="0">
                <a:solidFill>
                  <a:srgbClr val="00B050"/>
                </a:solidFill>
                <a:latin typeface="Open Sans"/>
              </a:rPr>
              <a:t> = U = 220V </a:t>
            </a:r>
            <a:endParaRPr lang="vi-VN" b="1" i="1" dirty="0">
              <a:solidFill>
                <a:srgbClr val="00B050"/>
              </a:solidFill>
              <a:latin typeface="Open Sans"/>
            </a:endParaRPr>
          </a:p>
        </p:txBody>
      </p:sp>
      <p:sp>
        <p:nvSpPr>
          <p:cNvPr id="5" name="Rectangle 4"/>
          <p:cNvSpPr/>
          <p:nvPr/>
        </p:nvSpPr>
        <p:spPr>
          <a:xfrm>
            <a:off x="3315636" y="3042660"/>
            <a:ext cx="2964273" cy="369332"/>
          </a:xfrm>
          <a:prstGeom prst="rect">
            <a:avLst/>
          </a:prstGeom>
        </p:spPr>
        <p:txBody>
          <a:bodyPr wrap="none">
            <a:spAutoFit/>
          </a:bodyPr>
          <a:lstStyle/>
          <a:p>
            <a:pPr algn="just"/>
            <a:r>
              <a:rPr lang="en-US" b="1" i="1" dirty="0" smtClean="0">
                <a:solidFill>
                  <a:srgbClr val="00B050"/>
                </a:solidFill>
                <a:latin typeface="Open Sans"/>
              </a:rPr>
              <a:t>a/ </a:t>
            </a:r>
            <a:r>
              <a:rPr lang="vi-VN" b="1" i="1" dirty="0" smtClean="0">
                <a:solidFill>
                  <a:srgbClr val="00B050"/>
                </a:solidFill>
                <a:latin typeface="Open Sans"/>
              </a:rPr>
              <a:t>Điện </a:t>
            </a:r>
            <a:r>
              <a:rPr lang="vi-VN" b="1" i="1" dirty="0">
                <a:solidFill>
                  <a:srgbClr val="00B050"/>
                </a:solidFill>
                <a:latin typeface="Open Sans"/>
              </a:rPr>
              <a:t>trở của dây nung:</a:t>
            </a:r>
            <a:endParaRPr lang="vi-VN" b="1" i="1" dirty="0">
              <a:solidFill>
                <a:srgbClr val="00B050"/>
              </a:solidFill>
              <a:latin typeface="Open Sans"/>
            </a:endParaRPr>
          </a:p>
        </p:txBody>
      </p:sp>
      <p:sp>
        <p:nvSpPr>
          <p:cNvPr id="6" name="Rectangle 5"/>
          <p:cNvSpPr/>
          <p:nvPr/>
        </p:nvSpPr>
        <p:spPr>
          <a:xfrm>
            <a:off x="6203213" y="3087893"/>
            <a:ext cx="1272143" cy="369332"/>
          </a:xfrm>
          <a:prstGeom prst="rect">
            <a:avLst/>
          </a:prstGeom>
        </p:spPr>
        <p:txBody>
          <a:bodyPr wrap="none">
            <a:spAutoFit/>
          </a:bodyPr>
          <a:lstStyle/>
          <a:p>
            <a:r>
              <a:rPr lang="vi-VN" b="1" i="1" dirty="0">
                <a:solidFill>
                  <a:srgbClr val="00B050"/>
                </a:solidFill>
                <a:latin typeface="Open Sans"/>
              </a:rPr>
              <a:t>P = U</a:t>
            </a:r>
            <a:r>
              <a:rPr lang="vi-VN" b="1" i="1" baseline="30000" dirty="0">
                <a:solidFill>
                  <a:srgbClr val="00B050"/>
                </a:solidFill>
                <a:latin typeface="Open Sans"/>
              </a:rPr>
              <a:t>2</a:t>
            </a:r>
            <a:r>
              <a:rPr lang="vi-VN" b="1" i="1" dirty="0">
                <a:solidFill>
                  <a:srgbClr val="00B050"/>
                </a:solidFill>
                <a:latin typeface="Open Sans"/>
              </a:rPr>
              <a:t> / R </a:t>
            </a:r>
            <a:endParaRPr lang="vi-VN" b="1" i="1" dirty="0">
              <a:solidFill>
                <a:srgbClr val="00B050"/>
              </a:solidFill>
            </a:endParaRPr>
          </a:p>
        </p:txBody>
      </p:sp>
      <p:sp>
        <p:nvSpPr>
          <p:cNvPr id="11" name="Rectangle 10"/>
          <p:cNvSpPr/>
          <p:nvPr/>
        </p:nvSpPr>
        <p:spPr>
          <a:xfrm>
            <a:off x="7530013" y="3034382"/>
            <a:ext cx="1536639" cy="369332"/>
          </a:xfrm>
          <a:prstGeom prst="rect">
            <a:avLst/>
          </a:prstGeom>
        </p:spPr>
        <p:txBody>
          <a:bodyPr wrap="none">
            <a:spAutoFit/>
          </a:bodyPr>
          <a:lstStyle/>
          <a:p>
            <a:r>
              <a:rPr lang="vi-VN" b="1" i="1" dirty="0">
                <a:solidFill>
                  <a:srgbClr val="00B050"/>
                </a:solidFill>
                <a:latin typeface="Open Sans"/>
              </a:rPr>
              <a:t>⇒ R = U</a:t>
            </a:r>
            <a:r>
              <a:rPr lang="vi-VN" b="1" i="1" baseline="30000" dirty="0">
                <a:solidFill>
                  <a:srgbClr val="00B050"/>
                </a:solidFill>
                <a:latin typeface="Open Sans"/>
              </a:rPr>
              <a:t>2</a:t>
            </a:r>
            <a:r>
              <a:rPr lang="vi-VN" b="1" i="1" dirty="0">
                <a:solidFill>
                  <a:srgbClr val="00B050"/>
                </a:solidFill>
                <a:latin typeface="Open Sans"/>
              </a:rPr>
              <a:t> / P </a:t>
            </a:r>
            <a:endParaRPr lang="vi-VN" b="1" i="1" dirty="0">
              <a:solidFill>
                <a:srgbClr val="00B050"/>
              </a:solidFill>
            </a:endParaRPr>
          </a:p>
        </p:txBody>
      </p:sp>
      <p:sp>
        <p:nvSpPr>
          <p:cNvPr id="12" name="Rectangle 11"/>
          <p:cNvSpPr/>
          <p:nvPr/>
        </p:nvSpPr>
        <p:spPr>
          <a:xfrm>
            <a:off x="9066652" y="3017929"/>
            <a:ext cx="1494320" cy="369332"/>
          </a:xfrm>
          <a:prstGeom prst="rect">
            <a:avLst/>
          </a:prstGeom>
        </p:spPr>
        <p:txBody>
          <a:bodyPr wrap="none">
            <a:spAutoFit/>
          </a:bodyPr>
          <a:lstStyle/>
          <a:p>
            <a:r>
              <a:rPr lang="vi-VN" b="1" i="1" dirty="0">
                <a:solidFill>
                  <a:srgbClr val="00B050"/>
                </a:solidFill>
                <a:latin typeface="Open Sans"/>
              </a:rPr>
              <a:t>= 220</a:t>
            </a:r>
            <a:r>
              <a:rPr lang="vi-VN" b="1" i="1" baseline="30000" dirty="0">
                <a:solidFill>
                  <a:srgbClr val="00B050"/>
                </a:solidFill>
                <a:latin typeface="Open Sans"/>
              </a:rPr>
              <a:t>2</a:t>
            </a:r>
            <a:r>
              <a:rPr lang="vi-VN" b="1" i="1" dirty="0">
                <a:solidFill>
                  <a:srgbClr val="00B050"/>
                </a:solidFill>
                <a:latin typeface="Open Sans"/>
              </a:rPr>
              <a:t> / 880 </a:t>
            </a:r>
            <a:endParaRPr lang="vi-VN" b="1" i="1" dirty="0">
              <a:solidFill>
                <a:srgbClr val="00B050"/>
              </a:solidFill>
            </a:endParaRPr>
          </a:p>
        </p:txBody>
      </p:sp>
      <p:sp>
        <p:nvSpPr>
          <p:cNvPr id="13" name="Rectangle 12"/>
          <p:cNvSpPr/>
          <p:nvPr/>
        </p:nvSpPr>
        <p:spPr>
          <a:xfrm>
            <a:off x="10601565" y="3009914"/>
            <a:ext cx="881973" cy="369332"/>
          </a:xfrm>
          <a:prstGeom prst="rect">
            <a:avLst/>
          </a:prstGeom>
        </p:spPr>
        <p:txBody>
          <a:bodyPr wrap="none">
            <a:spAutoFit/>
          </a:bodyPr>
          <a:lstStyle/>
          <a:p>
            <a:pPr algn="just"/>
            <a:r>
              <a:rPr lang="vi-VN" b="1" i="1" dirty="0">
                <a:solidFill>
                  <a:srgbClr val="00B050"/>
                </a:solidFill>
                <a:latin typeface="Open Sans"/>
              </a:rPr>
              <a:t>= 55</a:t>
            </a:r>
            <a:r>
              <a:rPr lang="el-GR" b="1" i="1" dirty="0">
                <a:solidFill>
                  <a:srgbClr val="00B050"/>
                </a:solidFill>
                <a:latin typeface="Open Sans"/>
              </a:rPr>
              <a:t>Ω.</a:t>
            </a:r>
            <a:endParaRPr lang="el-GR" b="1" i="1" dirty="0">
              <a:solidFill>
                <a:srgbClr val="00B050"/>
              </a:solidFill>
              <a:latin typeface="Open Sans"/>
            </a:endParaRPr>
          </a:p>
        </p:txBody>
      </p:sp>
      <p:sp>
        <p:nvSpPr>
          <p:cNvPr id="14" name="Rectangle 13"/>
          <p:cNvSpPr/>
          <p:nvPr/>
        </p:nvSpPr>
        <p:spPr>
          <a:xfrm>
            <a:off x="3561509" y="3502138"/>
            <a:ext cx="4028667" cy="369332"/>
          </a:xfrm>
          <a:prstGeom prst="rect">
            <a:avLst/>
          </a:prstGeom>
        </p:spPr>
        <p:txBody>
          <a:bodyPr wrap="none">
            <a:spAutoFit/>
          </a:bodyPr>
          <a:lstStyle/>
          <a:p>
            <a:r>
              <a:rPr lang="vi-VN" b="1" i="1" dirty="0">
                <a:solidFill>
                  <a:srgbClr val="00B050"/>
                </a:solidFill>
                <a:latin typeface="Open Sans"/>
              </a:rPr>
              <a:t>Cường độ dòng điện chạy qua nó: </a:t>
            </a:r>
            <a:endParaRPr lang="vi-VN" b="1" i="1" dirty="0">
              <a:solidFill>
                <a:srgbClr val="00B050"/>
              </a:solidFill>
            </a:endParaRPr>
          </a:p>
        </p:txBody>
      </p:sp>
      <p:sp>
        <p:nvSpPr>
          <p:cNvPr id="15" name="Rectangle 14"/>
          <p:cNvSpPr/>
          <p:nvPr/>
        </p:nvSpPr>
        <p:spPr>
          <a:xfrm>
            <a:off x="7193049" y="3516487"/>
            <a:ext cx="956352" cy="369332"/>
          </a:xfrm>
          <a:prstGeom prst="rect">
            <a:avLst/>
          </a:prstGeom>
        </p:spPr>
        <p:txBody>
          <a:bodyPr wrap="none">
            <a:spAutoFit/>
          </a:bodyPr>
          <a:lstStyle/>
          <a:p>
            <a:r>
              <a:rPr lang="vi-VN" b="1" i="1" dirty="0">
                <a:solidFill>
                  <a:srgbClr val="00B050"/>
                </a:solidFill>
                <a:latin typeface="Open Sans"/>
              </a:rPr>
              <a:t>P = I.U </a:t>
            </a:r>
            <a:endParaRPr lang="vi-VN" b="1" i="1" dirty="0">
              <a:solidFill>
                <a:srgbClr val="00B050"/>
              </a:solidFill>
            </a:endParaRPr>
          </a:p>
        </p:txBody>
      </p:sp>
      <p:sp>
        <p:nvSpPr>
          <p:cNvPr id="16" name="Rectangle 15"/>
          <p:cNvSpPr/>
          <p:nvPr/>
        </p:nvSpPr>
        <p:spPr>
          <a:xfrm>
            <a:off x="8111427" y="3516487"/>
            <a:ext cx="1349087" cy="369332"/>
          </a:xfrm>
          <a:prstGeom prst="rect">
            <a:avLst/>
          </a:prstGeom>
        </p:spPr>
        <p:txBody>
          <a:bodyPr wrap="none">
            <a:spAutoFit/>
          </a:bodyPr>
          <a:lstStyle/>
          <a:p>
            <a:r>
              <a:rPr lang="vi-VN" b="1" i="1" dirty="0">
                <a:solidFill>
                  <a:srgbClr val="00B050"/>
                </a:solidFill>
                <a:latin typeface="Open Sans"/>
              </a:rPr>
              <a:t>⇒ I = P / U </a:t>
            </a:r>
            <a:endParaRPr lang="vi-VN" b="1" i="1" dirty="0">
              <a:solidFill>
                <a:srgbClr val="00B050"/>
              </a:solidFill>
            </a:endParaRPr>
          </a:p>
        </p:txBody>
      </p:sp>
      <p:sp>
        <p:nvSpPr>
          <p:cNvPr id="17" name="Rectangle 16"/>
          <p:cNvSpPr/>
          <p:nvPr/>
        </p:nvSpPr>
        <p:spPr>
          <a:xfrm>
            <a:off x="9377042" y="3502138"/>
            <a:ext cx="1409360" cy="369332"/>
          </a:xfrm>
          <a:prstGeom prst="rect">
            <a:avLst/>
          </a:prstGeom>
        </p:spPr>
        <p:txBody>
          <a:bodyPr wrap="none">
            <a:spAutoFit/>
          </a:bodyPr>
          <a:lstStyle/>
          <a:p>
            <a:r>
              <a:rPr lang="vi-VN" b="1" i="1" dirty="0">
                <a:solidFill>
                  <a:srgbClr val="00B050"/>
                </a:solidFill>
                <a:latin typeface="Open Sans"/>
              </a:rPr>
              <a:t>= 880 / 220 </a:t>
            </a:r>
            <a:endParaRPr lang="vi-VN" b="1" i="1" dirty="0">
              <a:solidFill>
                <a:srgbClr val="00B050"/>
              </a:solidFill>
            </a:endParaRPr>
          </a:p>
        </p:txBody>
      </p:sp>
      <p:sp>
        <p:nvSpPr>
          <p:cNvPr id="18" name="Rectangle 17"/>
          <p:cNvSpPr/>
          <p:nvPr/>
        </p:nvSpPr>
        <p:spPr>
          <a:xfrm>
            <a:off x="10841498" y="3516487"/>
            <a:ext cx="678391" cy="369332"/>
          </a:xfrm>
          <a:prstGeom prst="rect">
            <a:avLst/>
          </a:prstGeom>
        </p:spPr>
        <p:txBody>
          <a:bodyPr wrap="none">
            <a:spAutoFit/>
          </a:bodyPr>
          <a:lstStyle/>
          <a:p>
            <a:pPr algn="just"/>
            <a:r>
              <a:rPr lang="vi-VN" b="1" i="1" dirty="0">
                <a:solidFill>
                  <a:srgbClr val="00B050"/>
                </a:solidFill>
                <a:latin typeface="Open Sans"/>
              </a:rPr>
              <a:t>= 4A</a:t>
            </a:r>
            <a:endParaRPr lang="vi-VN" b="1" i="1" dirty="0">
              <a:solidFill>
                <a:srgbClr val="00B050"/>
              </a:solidFill>
              <a:latin typeface="Open Sans"/>
            </a:endParaRPr>
          </a:p>
        </p:txBody>
      </p:sp>
      <p:sp>
        <p:nvSpPr>
          <p:cNvPr id="19" name="Rectangle 18"/>
          <p:cNvSpPr/>
          <p:nvPr/>
        </p:nvSpPr>
        <p:spPr>
          <a:xfrm>
            <a:off x="3364513" y="4040746"/>
            <a:ext cx="9173851" cy="369332"/>
          </a:xfrm>
          <a:prstGeom prst="rect">
            <a:avLst/>
          </a:prstGeom>
        </p:spPr>
        <p:txBody>
          <a:bodyPr wrap="square">
            <a:spAutoFit/>
          </a:bodyPr>
          <a:lstStyle/>
          <a:p>
            <a:pPr algn="just"/>
            <a:r>
              <a:rPr lang="vi-VN" b="1" i="1" dirty="0">
                <a:solidFill>
                  <a:srgbClr val="00B050"/>
                </a:solidFill>
                <a:latin typeface="Open Sans"/>
              </a:rPr>
              <a:t>b) Nhiệt lượng tỏa ra của lò sưởi bằng điện năng mà lò sưởi tiêu thụ mỗi ngày.</a:t>
            </a:r>
            <a:endParaRPr lang="vi-VN" b="1" i="1" dirty="0">
              <a:solidFill>
                <a:srgbClr val="00B050"/>
              </a:solidFill>
              <a:latin typeface="Open Sans"/>
            </a:endParaRPr>
          </a:p>
        </p:txBody>
      </p:sp>
      <p:sp>
        <p:nvSpPr>
          <p:cNvPr id="20" name="Rectangle 19"/>
          <p:cNvSpPr/>
          <p:nvPr/>
        </p:nvSpPr>
        <p:spPr>
          <a:xfrm>
            <a:off x="3696947" y="4541574"/>
            <a:ext cx="1453796" cy="369332"/>
          </a:xfrm>
          <a:prstGeom prst="rect">
            <a:avLst/>
          </a:prstGeom>
        </p:spPr>
        <p:txBody>
          <a:bodyPr wrap="none">
            <a:spAutoFit/>
          </a:bodyPr>
          <a:lstStyle/>
          <a:p>
            <a:r>
              <a:rPr lang="vi-VN" b="1" i="1" dirty="0">
                <a:solidFill>
                  <a:srgbClr val="00B050"/>
                </a:solidFill>
                <a:latin typeface="Open Sans"/>
              </a:rPr>
              <a:t>Q = A = P.t</a:t>
            </a:r>
            <a:r>
              <a:rPr lang="vi-VN" b="1" i="1" baseline="-25000" dirty="0">
                <a:solidFill>
                  <a:srgbClr val="00B050"/>
                </a:solidFill>
                <a:latin typeface="Open Sans"/>
              </a:rPr>
              <a:t>0</a:t>
            </a:r>
            <a:r>
              <a:rPr lang="vi-VN" b="1" i="1" dirty="0">
                <a:solidFill>
                  <a:srgbClr val="00B050"/>
                </a:solidFill>
                <a:latin typeface="Open Sans"/>
              </a:rPr>
              <a:t> </a:t>
            </a:r>
            <a:endParaRPr lang="vi-VN" b="1" i="1" dirty="0">
              <a:solidFill>
                <a:srgbClr val="00B050"/>
              </a:solidFill>
            </a:endParaRPr>
          </a:p>
        </p:txBody>
      </p:sp>
      <p:sp>
        <p:nvSpPr>
          <p:cNvPr id="21" name="Rectangle 20"/>
          <p:cNvSpPr/>
          <p:nvPr/>
        </p:nvSpPr>
        <p:spPr>
          <a:xfrm>
            <a:off x="5116759" y="4525312"/>
            <a:ext cx="1537600" cy="369332"/>
          </a:xfrm>
          <a:prstGeom prst="rect">
            <a:avLst/>
          </a:prstGeom>
        </p:spPr>
        <p:txBody>
          <a:bodyPr wrap="none">
            <a:spAutoFit/>
          </a:bodyPr>
          <a:lstStyle/>
          <a:p>
            <a:r>
              <a:rPr lang="vi-VN" b="1" i="1" dirty="0">
                <a:solidFill>
                  <a:srgbClr val="00B050"/>
                </a:solidFill>
                <a:latin typeface="Open Sans"/>
              </a:rPr>
              <a:t>= 880.14400 </a:t>
            </a:r>
            <a:endParaRPr lang="vi-VN" b="1" i="1" dirty="0">
              <a:solidFill>
                <a:srgbClr val="00B050"/>
              </a:solidFill>
            </a:endParaRPr>
          </a:p>
        </p:txBody>
      </p:sp>
      <p:sp>
        <p:nvSpPr>
          <p:cNvPr id="22" name="Rectangle 21"/>
          <p:cNvSpPr/>
          <p:nvPr/>
        </p:nvSpPr>
        <p:spPr>
          <a:xfrm>
            <a:off x="6542113" y="4528023"/>
            <a:ext cx="1588897" cy="369332"/>
          </a:xfrm>
          <a:prstGeom prst="rect">
            <a:avLst/>
          </a:prstGeom>
        </p:spPr>
        <p:txBody>
          <a:bodyPr wrap="none">
            <a:spAutoFit/>
          </a:bodyPr>
          <a:lstStyle/>
          <a:p>
            <a:r>
              <a:rPr lang="vi-VN" b="1" i="1" dirty="0">
                <a:solidFill>
                  <a:srgbClr val="00B050"/>
                </a:solidFill>
                <a:latin typeface="Open Sans"/>
              </a:rPr>
              <a:t>= 12672000J </a:t>
            </a:r>
            <a:endParaRPr lang="vi-VN" b="1" i="1" dirty="0">
              <a:solidFill>
                <a:srgbClr val="00B050"/>
              </a:solidFill>
            </a:endParaRPr>
          </a:p>
        </p:txBody>
      </p:sp>
      <p:sp>
        <p:nvSpPr>
          <p:cNvPr id="23" name="Rectangle 22"/>
          <p:cNvSpPr/>
          <p:nvPr/>
        </p:nvSpPr>
        <p:spPr>
          <a:xfrm>
            <a:off x="8124674" y="4500224"/>
            <a:ext cx="1345240" cy="369332"/>
          </a:xfrm>
          <a:prstGeom prst="rect">
            <a:avLst/>
          </a:prstGeom>
        </p:spPr>
        <p:txBody>
          <a:bodyPr wrap="none">
            <a:spAutoFit/>
          </a:bodyPr>
          <a:lstStyle/>
          <a:p>
            <a:pPr algn="just"/>
            <a:r>
              <a:rPr lang="vi-VN" b="1" i="1" dirty="0">
                <a:solidFill>
                  <a:srgbClr val="00B050"/>
                </a:solidFill>
                <a:latin typeface="Open Sans"/>
              </a:rPr>
              <a:t>= 12672 kJ</a:t>
            </a:r>
            <a:endParaRPr lang="vi-VN" b="1" i="1" dirty="0">
              <a:solidFill>
                <a:srgbClr val="00B050"/>
              </a:solidFill>
              <a:latin typeface="Open Sans"/>
            </a:endParaRPr>
          </a:p>
        </p:txBody>
      </p:sp>
      <p:sp>
        <p:nvSpPr>
          <p:cNvPr id="24" name="Rectangle 23"/>
          <p:cNvSpPr/>
          <p:nvPr/>
        </p:nvSpPr>
        <p:spPr>
          <a:xfrm>
            <a:off x="3420900" y="5026140"/>
            <a:ext cx="5888150" cy="369332"/>
          </a:xfrm>
          <a:prstGeom prst="rect">
            <a:avLst/>
          </a:prstGeom>
        </p:spPr>
        <p:txBody>
          <a:bodyPr wrap="none">
            <a:spAutoFit/>
          </a:bodyPr>
          <a:lstStyle/>
          <a:p>
            <a:pPr algn="just"/>
            <a:r>
              <a:rPr lang="vi-VN" b="1" i="1" dirty="0">
                <a:solidFill>
                  <a:srgbClr val="00B050"/>
                </a:solidFill>
                <a:latin typeface="Open Sans"/>
              </a:rPr>
              <a:t>c) Điện năng mà lò sưởi tiêu thụ trong một tháng là:</a:t>
            </a:r>
            <a:endParaRPr lang="vi-VN" b="1" i="1" dirty="0">
              <a:solidFill>
                <a:srgbClr val="00B050"/>
              </a:solidFill>
              <a:latin typeface="Open Sans"/>
            </a:endParaRPr>
          </a:p>
        </p:txBody>
      </p:sp>
      <p:sp>
        <p:nvSpPr>
          <p:cNvPr id="25" name="Rectangle 24"/>
          <p:cNvSpPr/>
          <p:nvPr/>
        </p:nvSpPr>
        <p:spPr>
          <a:xfrm>
            <a:off x="3734920" y="5524257"/>
            <a:ext cx="870879" cy="369332"/>
          </a:xfrm>
          <a:prstGeom prst="rect">
            <a:avLst/>
          </a:prstGeom>
        </p:spPr>
        <p:txBody>
          <a:bodyPr wrap="none">
            <a:spAutoFit/>
          </a:bodyPr>
          <a:lstStyle/>
          <a:p>
            <a:r>
              <a:rPr lang="vi-VN" b="1" i="1" dirty="0">
                <a:solidFill>
                  <a:srgbClr val="00B050"/>
                </a:solidFill>
                <a:latin typeface="Open Sans"/>
              </a:rPr>
              <a:t>A = P.t</a:t>
            </a:r>
            <a:endParaRPr lang="vi-VN" b="1" i="1" dirty="0">
              <a:solidFill>
                <a:srgbClr val="00B050"/>
              </a:solidFill>
            </a:endParaRPr>
          </a:p>
        </p:txBody>
      </p:sp>
      <p:sp>
        <p:nvSpPr>
          <p:cNvPr id="26" name="Rectangle 25"/>
          <p:cNvSpPr/>
          <p:nvPr/>
        </p:nvSpPr>
        <p:spPr>
          <a:xfrm>
            <a:off x="4560145" y="5524257"/>
            <a:ext cx="1819794" cy="369332"/>
          </a:xfrm>
          <a:prstGeom prst="rect">
            <a:avLst/>
          </a:prstGeom>
        </p:spPr>
        <p:txBody>
          <a:bodyPr wrap="none">
            <a:spAutoFit/>
          </a:bodyPr>
          <a:lstStyle/>
          <a:p>
            <a:r>
              <a:rPr lang="vi-VN" b="1" i="1" dirty="0">
                <a:solidFill>
                  <a:srgbClr val="00B050"/>
                </a:solidFill>
                <a:latin typeface="Open Sans"/>
              </a:rPr>
              <a:t>= 0,88kW.120h </a:t>
            </a:r>
            <a:endParaRPr lang="vi-VN" b="1" i="1" dirty="0">
              <a:solidFill>
                <a:srgbClr val="00B050"/>
              </a:solidFill>
            </a:endParaRPr>
          </a:p>
        </p:txBody>
      </p:sp>
      <p:sp>
        <p:nvSpPr>
          <p:cNvPr id="27" name="Rectangle 26"/>
          <p:cNvSpPr/>
          <p:nvPr/>
        </p:nvSpPr>
        <p:spPr>
          <a:xfrm>
            <a:off x="6379394" y="5524257"/>
            <a:ext cx="1499193" cy="369332"/>
          </a:xfrm>
          <a:prstGeom prst="rect">
            <a:avLst/>
          </a:prstGeom>
        </p:spPr>
        <p:txBody>
          <a:bodyPr wrap="none">
            <a:spAutoFit/>
          </a:bodyPr>
          <a:lstStyle/>
          <a:p>
            <a:r>
              <a:rPr lang="vi-VN" b="1" i="1" dirty="0">
                <a:solidFill>
                  <a:srgbClr val="00B050"/>
                </a:solidFill>
                <a:latin typeface="Open Sans"/>
              </a:rPr>
              <a:t>= 105,6kW.h</a:t>
            </a:r>
            <a:endParaRPr lang="vi-VN" b="1" i="1" dirty="0">
              <a:solidFill>
                <a:srgbClr val="00B050"/>
              </a:solidFill>
            </a:endParaRPr>
          </a:p>
        </p:txBody>
      </p:sp>
      <p:sp>
        <p:nvSpPr>
          <p:cNvPr id="28" name="Rectangle 27"/>
          <p:cNvSpPr/>
          <p:nvPr/>
        </p:nvSpPr>
        <p:spPr>
          <a:xfrm>
            <a:off x="3696947" y="6068745"/>
            <a:ext cx="2232342" cy="369332"/>
          </a:xfrm>
          <a:prstGeom prst="rect">
            <a:avLst/>
          </a:prstGeom>
        </p:spPr>
        <p:txBody>
          <a:bodyPr wrap="none">
            <a:spAutoFit/>
          </a:bodyPr>
          <a:lstStyle/>
          <a:p>
            <a:r>
              <a:rPr lang="vi-VN" b="1" i="1" dirty="0">
                <a:solidFill>
                  <a:srgbClr val="00B050"/>
                </a:solidFill>
                <a:latin typeface="Open Sans"/>
              </a:rPr>
              <a:t>Tiền điện phải trả: </a:t>
            </a:r>
            <a:endParaRPr lang="vi-VN" b="1" i="1" dirty="0">
              <a:solidFill>
                <a:srgbClr val="00B050"/>
              </a:solidFill>
            </a:endParaRPr>
          </a:p>
        </p:txBody>
      </p:sp>
      <p:sp>
        <p:nvSpPr>
          <p:cNvPr id="29" name="Rectangle 28"/>
          <p:cNvSpPr/>
          <p:nvPr/>
        </p:nvSpPr>
        <p:spPr>
          <a:xfrm>
            <a:off x="5724821" y="6055171"/>
            <a:ext cx="1802738" cy="369332"/>
          </a:xfrm>
          <a:prstGeom prst="rect">
            <a:avLst/>
          </a:prstGeom>
        </p:spPr>
        <p:txBody>
          <a:bodyPr wrap="none">
            <a:spAutoFit/>
          </a:bodyPr>
          <a:lstStyle/>
          <a:p>
            <a:r>
              <a:rPr lang="vi-VN" b="1" i="1" dirty="0">
                <a:solidFill>
                  <a:srgbClr val="00B050"/>
                </a:solidFill>
                <a:latin typeface="Open Sans"/>
              </a:rPr>
              <a:t>T = 105,6.1000 </a:t>
            </a:r>
            <a:endParaRPr lang="vi-VN" b="1" i="1" dirty="0">
              <a:solidFill>
                <a:srgbClr val="00B050"/>
              </a:solidFill>
            </a:endParaRPr>
          </a:p>
        </p:txBody>
      </p:sp>
      <p:sp>
        <p:nvSpPr>
          <p:cNvPr id="30" name="Rectangle 29"/>
          <p:cNvSpPr/>
          <p:nvPr/>
        </p:nvSpPr>
        <p:spPr>
          <a:xfrm>
            <a:off x="5780761" y="2671112"/>
            <a:ext cx="2240742" cy="369332"/>
          </a:xfrm>
          <a:prstGeom prst="rect">
            <a:avLst/>
          </a:prstGeom>
        </p:spPr>
        <p:txBody>
          <a:bodyPr wrap="none">
            <a:spAutoFit/>
          </a:bodyPr>
          <a:lstStyle/>
          <a:p>
            <a:pPr algn="just"/>
            <a:r>
              <a:rPr lang="en-US" b="1" i="1" dirty="0">
                <a:solidFill>
                  <a:srgbClr val="00B050"/>
                </a:solidFill>
                <a:latin typeface="Open Sans"/>
              </a:rPr>
              <a:t>=&gt; </a:t>
            </a:r>
            <a:r>
              <a:rPr lang="vi-VN" b="1" i="1" dirty="0">
                <a:solidFill>
                  <a:srgbClr val="00B050"/>
                </a:solidFill>
                <a:latin typeface="Open Sans"/>
              </a:rPr>
              <a:t> P = P</a:t>
            </a:r>
            <a:r>
              <a:rPr lang="vi-VN" b="1" i="1" baseline="-25000" dirty="0">
                <a:solidFill>
                  <a:srgbClr val="00B050"/>
                </a:solidFill>
                <a:latin typeface="Open Sans"/>
              </a:rPr>
              <a:t>đm</a:t>
            </a:r>
            <a:r>
              <a:rPr lang="vi-VN" b="1" i="1" dirty="0">
                <a:solidFill>
                  <a:srgbClr val="00B050"/>
                </a:solidFill>
                <a:latin typeface="Open Sans"/>
              </a:rPr>
              <a:t> = 880W</a:t>
            </a:r>
            <a:endParaRPr lang="vi-VN" b="1" i="1" dirty="0">
              <a:solidFill>
                <a:srgbClr val="00B050"/>
              </a:solidFill>
              <a:latin typeface="Open Sans"/>
            </a:endParaRPr>
          </a:p>
        </p:txBody>
      </p:sp>
    </p:spTree>
    <p:extLst>
      <p:ext uri="{BB962C8B-B14F-4D97-AF65-F5344CB8AC3E}">
        <p14:creationId xmlns:p14="http://schemas.microsoft.com/office/powerpoint/2010/main" val="272851680"/>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fade">
                                      <p:cBhvr>
                                        <p:cTn id="7" dur="500"/>
                                        <p:tgtEl>
                                          <p:spTgt spid="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7">
                                            <p:txEl>
                                              <p:pRg st="1" end="1"/>
                                            </p:txEl>
                                          </p:spTgt>
                                        </p:tgtEl>
                                        <p:attrNameLst>
                                          <p:attrName>style.visibility</p:attrName>
                                        </p:attrNameLst>
                                      </p:cBhvr>
                                      <p:to>
                                        <p:strVal val="visible"/>
                                      </p:to>
                                    </p:set>
                                    <p:animEffect transition="in" filter="fade">
                                      <p:cBhvr>
                                        <p:cTn id="12" dur="500"/>
                                        <p:tgtEl>
                                          <p:spTgt spid="7">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7">
                                            <p:txEl>
                                              <p:pRg st="2" end="2"/>
                                            </p:txEl>
                                          </p:spTgt>
                                        </p:tgtEl>
                                        <p:attrNameLst>
                                          <p:attrName>style.visibility</p:attrName>
                                        </p:attrNameLst>
                                      </p:cBhvr>
                                      <p:to>
                                        <p:strVal val="visible"/>
                                      </p:to>
                                    </p:set>
                                    <p:animEffect transition="in" filter="fade">
                                      <p:cBhvr>
                                        <p:cTn id="17" dur="500"/>
                                        <p:tgtEl>
                                          <p:spTgt spid="7">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7">
                                            <p:txEl>
                                              <p:pRg st="3" end="3"/>
                                            </p:txEl>
                                          </p:spTgt>
                                        </p:tgtEl>
                                        <p:attrNameLst>
                                          <p:attrName>style.visibility</p:attrName>
                                        </p:attrNameLst>
                                      </p:cBhvr>
                                      <p:to>
                                        <p:strVal val="visible"/>
                                      </p:to>
                                    </p:set>
                                    <p:animEffect transition="in" filter="fade">
                                      <p:cBhvr>
                                        <p:cTn id="22" dur="500"/>
                                        <p:tgtEl>
                                          <p:spTgt spid="7">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7">
                                            <p:txEl>
                                              <p:pRg st="4" end="4"/>
                                            </p:txEl>
                                          </p:spTgt>
                                        </p:tgtEl>
                                        <p:attrNameLst>
                                          <p:attrName>style.visibility</p:attrName>
                                        </p:attrNameLst>
                                      </p:cBhvr>
                                      <p:to>
                                        <p:strVal val="visible"/>
                                      </p:to>
                                    </p:set>
                                    <p:animEffect transition="in" filter="fade">
                                      <p:cBhvr>
                                        <p:cTn id="27" dur="500"/>
                                        <p:tgtEl>
                                          <p:spTgt spid="7">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7">
                                            <p:txEl>
                                              <p:pRg st="5" end="5"/>
                                            </p:txEl>
                                          </p:spTgt>
                                        </p:tgtEl>
                                        <p:attrNameLst>
                                          <p:attrName>style.visibility</p:attrName>
                                        </p:attrNameLst>
                                      </p:cBhvr>
                                      <p:to>
                                        <p:strVal val="visible"/>
                                      </p:to>
                                    </p:set>
                                    <p:animEffect transition="in" filter="fade">
                                      <p:cBhvr>
                                        <p:cTn id="32" dur="500"/>
                                        <p:tgtEl>
                                          <p:spTgt spid="7">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7">
                                            <p:txEl>
                                              <p:pRg st="6" end="6"/>
                                            </p:txEl>
                                          </p:spTgt>
                                        </p:tgtEl>
                                        <p:attrNameLst>
                                          <p:attrName>style.visibility</p:attrName>
                                        </p:attrNameLst>
                                      </p:cBhvr>
                                      <p:to>
                                        <p:strVal val="visible"/>
                                      </p:to>
                                    </p:set>
                                    <p:animEffect transition="in" filter="fade">
                                      <p:cBhvr>
                                        <p:cTn id="37" dur="500"/>
                                        <p:tgtEl>
                                          <p:spTgt spid="7">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nodeType="clickEffect">
                                  <p:stCondLst>
                                    <p:cond delay="0"/>
                                  </p:stCondLst>
                                  <p:childTnLst>
                                    <p:set>
                                      <p:cBhvr>
                                        <p:cTn id="41" dur="1" fill="hold">
                                          <p:stCondLst>
                                            <p:cond delay="0"/>
                                          </p:stCondLst>
                                        </p:cTn>
                                        <p:tgtEl>
                                          <p:spTgt spid="7">
                                            <p:txEl>
                                              <p:pRg st="7" end="7"/>
                                            </p:txEl>
                                          </p:spTgt>
                                        </p:tgtEl>
                                        <p:attrNameLst>
                                          <p:attrName>style.visibility</p:attrName>
                                        </p:attrNameLst>
                                      </p:cBhvr>
                                      <p:to>
                                        <p:strVal val="visible"/>
                                      </p:to>
                                    </p:set>
                                    <p:animEffect transition="in" filter="fade">
                                      <p:cBhvr>
                                        <p:cTn id="42" dur="500"/>
                                        <p:tgtEl>
                                          <p:spTgt spid="7">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nodeType="clickEffect">
                                  <p:stCondLst>
                                    <p:cond delay="0"/>
                                  </p:stCondLst>
                                  <p:childTnLst>
                                    <p:set>
                                      <p:cBhvr>
                                        <p:cTn id="46" dur="1" fill="hold">
                                          <p:stCondLst>
                                            <p:cond delay="0"/>
                                          </p:stCondLst>
                                        </p:cTn>
                                        <p:tgtEl>
                                          <p:spTgt spid="7">
                                            <p:txEl>
                                              <p:pRg st="8" end="8"/>
                                            </p:txEl>
                                          </p:spTgt>
                                        </p:tgtEl>
                                        <p:attrNameLst>
                                          <p:attrName>style.visibility</p:attrName>
                                        </p:attrNameLst>
                                      </p:cBhvr>
                                      <p:to>
                                        <p:strVal val="visible"/>
                                      </p:to>
                                    </p:set>
                                    <p:animEffect transition="in" filter="fade">
                                      <p:cBhvr>
                                        <p:cTn id="47" dur="500"/>
                                        <p:tgtEl>
                                          <p:spTgt spid="7">
                                            <p:txEl>
                                              <p:pRg st="8" end="8"/>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grpId="0" nodeType="clickEffect">
                                  <p:stCondLst>
                                    <p:cond delay="0"/>
                                  </p:stCondLst>
                                  <p:childTnLst>
                                    <p:set>
                                      <p:cBhvr>
                                        <p:cTn id="51" dur="1" fill="hold">
                                          <p:stCondLst>
                                            <p:cond delay="0"/>
                                          </p:stCondLst>
                                        </p:cTn>
                                        <p:tgtEl>
                                          <p:spTgt spid="2"/>
                                        </p:tgtEl>
                                        <p:attrNameLst>
                                          <p:attrName>style.visibility</p:attrName>
                                        </p:attrNameLst>
                                      </p:cBhvr>
                                      <p:to>
                                        <p:strVal val="visible"/>
                                      </p:to>
                                    </p:set>
                                    <p:animEffect transition="in" filter="fade">
                                      <p:cBhvr>
                                        <p:cTn id="52" dur="500"/>
                                        <p:tgtEl>
                                          <p:spTgt spid="2"/>
                                        </p:tgtEl>
                                      </p:cBhvr>
                                    </p:animEffect>
                                  </p:childTnLst>
                                </p:cTn>
                              </p:par>
                            </p:childTnLst>
                          </p:cTn>
                        </p:par>
                      </p:childTnLst>
                    </p:cTn>
                  </p:par>
                  <p:par>
                    <p:cTn id="53" fill="hold">
                      <p:stCondLst>
                        <p:cond delay="indefinite"/>
                      </p:stCondLst>
                      <p:childTnLst>
                        <p:par>
                          <p:cTn id="54" fill="hold">
                            <p:stCondLst>
                              <p:cond delay="0"/>
                            </p:stCondLst>
                            <p:childTnLst>
                              <p:par>
                                <p:cTn id="55" presetID="10" presetClass="entr" presetSubtype="0" fill="hold" grpId="0" nodeType="clickEffect">
                                  <p:stCondLst>
                                    <p:cond delay="0"/>
                                  </p:stCondLst>
                                  <p:childTnLst>
                                    <p:set>
                                      <p:cBhvr>
                                        <p:cTn id="56" dur="1" fill="hold">
                                          <p:stCondLst>
                                            <p:cond delay="0"/>
                                          </p:stCondLst>
                                        </p:cTn>
                                        <p:tgtEl>
                                          <p:spTgt spid="30"/>
                                        </p:tgtEl>
                                        <p:attrNameLst>
                                          <p:attrName>style.visibility</p:attrName>
                                        </p:attrNameLst>
                                      </p:cBhvr>
                                      <p:to>
                                        <p:strVal val="visible"/>
                                      </p:to>
                                    </p:set>
                                    <p:animEffect transition="in" filter="fade">
                                      <p:cBhvr>
                                        <p:cTn id="57" dur="500"/>
                                        <p:tgtEl>
                                          <p:spTgt spid="30"/>
                                        </p:tgtEl>
                                      </p:cBhvr>
                                    </p:animEffect>
                                  </p:childTnLst>
                                </p:cTn>
                              </p:par>
                            </p:childTnLst>
                          </p:cTn>
                        </p:par>
                      </p:childTnLst>
                    </p:cTn>
                  </p:par>
                  <p:par>
                    <p:cTn id="58" fill="hold">
                      <p:stCondLst>
                        <p:cond delay="indefinite"/>
                      </p:stCondLst>
                      <p:childTnLst>
                        <p:par>
                          <p:cTn id="59" fill="hold">
                            <p:stCondLst>
                              <p:cond delay="0"/>
                            </p:stCondLst>
                            <p:childTnLst>
                              <p:par>
                                <p:cTn id="60" presetID="10" presetClass="entr" presetSubtype="0" fill="hold" grpId="0" nodeType="clickEffect">
                                  <p:stCondLst>
                                    <p:cond delay="0"/>
                                  </p:stCondLst>
                                  <p:childTnLst>
                                    <p:set>
                                      <p:cBhvr>
                                        <p:cTn id="61" dur="1" fill="hold">
                                          <p:stCondLst>
                                            <p:cond delay="0"/>
                                          </p:stCondLst>
                                        </p:cTn>
                                        <p:tgtEl>
                                          <p:spTgt spid="5"/>
                                        </p:tgtEl>
                                        <p:attrNameLst>
                                          <p:attrName>style.visibility</p:attrName>
                                        </p:attrNameLst>
                                      </p:cBhvr>
                                      <p:to>
                                        <p:strVal val="visible"/>
                                      </p:to>
                                    </p:set>
                                    <p:animEffect transition="in" filter="fade">
                                      <p:cBhvr>
                                        <p:cTn id="62" dur="500"/>
                                        <p:tgtEl>
                                          <p:spTgt spid="5"/>
                                        </p:tgtEl>
                                      </p:cBhvr>
                                    </p:animEffect>
                                  </p:childTnLst>
                                </p:cTn>
                              </p:par>
                            </p:childTnLst>
                          </p:cTn>
                        </p:par>
                      </p:childTnLst>
                    </p:cTn>
                  </p:par>
                  <p:par>
                    <p:cTn id="63" fill="hold">
                      <p:stCondLst>
                        <p:cond delay="indefinite"/>
                      </p:stCondLst>
                      <p:childTnLst>
                        <p:par>
                          <p:cTn id="64" fill="hold">
                            <p:stCondLst>
                              <p:cond delay="0"/>
                            </p:stCondLst>
                            <p:childTnLst>
                              <p:par>
                                <p:cTn id="65" presetID="10" presetClass="entr" presetSubtype="0" fill="hold" grpId="0" nodeType="clickEffect">
                                  <p:stCondLst>
                                    <p:cond delay="0"/>
                                  </p:stCondLst>
                                  <p:childTnLst>
                                    <p:set>
                                      <p:cBhvr>
                                        <p:cTn id="66" dur="1" fill="hold">
                                          <p:stCondLst>
                                            <p:cond delay="0"/>
                                          </p:stCondLst>
                                        </p:cTn>
                                        <p:tgtEl>
                                          <p:spTgt spid="6"/>
                                        </p:tgtEl>
                                        <p:attrNameLst>
                                          <p:attrName>style.visibility</p:attrName>
                                        </p:attrNameLst>
                                      </p:cBhvr>
                                      <p:to>
                                        <p:strVal val="visible"/>
                                      </p:to>
                                    </p:set>
                                    <p:animEffect transition="in" filter="fade">
                                      <p:cBhvr>
                                        <p:cTn id="67" dur="500"/>
                                        <p:tgtEl>
                                          <p:spTgt spid="6"/>
                                        </p:tgtEl>
                                      </p:cBhvr>
                                    </p:animEffect>
                                  </p:childTnLst>
                                </p:cTn>
                              </p:par>
                            </p:childTnLst>
                          </p:cTn>
                        </p:par>
                      </p:childTnLst>
                    </p:cTn>
                  </p:par>
                  <p:par>
                    <p:cTn id="68" fill="hold">
                      <p:stCondLst>
                        <p:cond delay="indefinite"/>
                      </p:stCondLst>
                      <p:childTnLst>
                        <p:par>
                          <p:cTn id="69" fill="hold">
                            <p:stCondLst>
                              <p:cond delay="0"/>
                            </p:stCondLst>
                            <p:childTnLst>
                              <p:par>
                                <p:cTn id="70" presetID="10" presetClass="entr" presetSubtype="0" fill="hold" grpId="0" nodeType="clickEffect">
                                  <p:stCondLst>
                                    <p:cond delay="0"/>
                                  </p:stCondLst>
                                  <p:childTnLst>
                                    <p:set>
                                      <p:cBhvr>
                                        <p:cTn id="71" dur="1" fill="hold">
                                          <p:stCondLst>
                                            <p:cond delay="0"/>
                                          </p:stCondLst>
                                        </p:cTn>
                                        <p:tgtEl>
                                          <p:spTgt spid="11"/>
                                        </p:tgtEl>
                                        <p:attrNameLst>
                                          <p:attrName>style.visibility</p:attrName>
                                        </p:attrNameLst>
                                      </p:cBhvr>
                                      <p:to>
                                        <p:strVal val="visible"/>
                                      </p:to>
                                    </p:set>
                                    <p:animEffect transition="in" filter="fade">
                                      <p:cBhvr>
                                        <p:cTn id="72" dur="500"/>
                                        <p:tgtEl>
                                          <p:spTgt spid="11"/>
                                        </p:tgtEl>
                                      </p:cBhvr>
                                    </p:animEffect>
                                  </p:childTnLst>
                                </p:cTn>
                              </p:par>
                            </p:childTnLst>
                          </p:cTn>
                        </p:par>
                      </p:childTnLst>
                    </p:cTn>
                  </p:par>
                  <p:par>
                    <p:cTn id="73" fill="hold">
                      <p:stCondLst>
                        <p:cond delay="indefinite"/>
                      </p:stCondLst>
                      <p:childTnLst>
                        <p:par>
                          <p:cTn id="74" fill="hold">
                            <p:stCondLst>
                              <p:cond delay="0"/>
                            </p:stCondLst>
                            <p:childTnLst>
                              <p:par>
                                <p:cTn id="75" presetID="10" presetClass="entr" presetSubtype="0" fill="hold" grpId="0" nodeType="clickEffect">
                                  <p:stCondLst>
                                    <p:cond delay="0"/>
                                  </p:stCondLst>
                                  <p:childTnLst>
                                    <p:set>
                                      <p:cBhvr>
                                        <p:cTn id="76" dur="1" fill="hold">
                                          <p:stCondLst>
                                            <p:cond delay="0"/>
                                          </p:stCondLst>
                                        </p:cTn>
                                        <p:tgtEl>
                                          <p:spTgt spid="12"/>
                                        </p:tgtEl>
                                        <p:attrNameLst>
                                          <p:attrName>style.visibility</p:attrName>
                                        </p:attrNameLst>
                                      </p:cBhvr>
                                      <p:to>
                                        <p:strVal val="visible"/>
                                      </p:to>
                                    </p:set>
                                    <p:animEffect transition="in" filter="fade">
                                      <p:cBhvr>
                                        <p:cTn id="77" dur="500"/>
                                        <p:tgtEl>
                                          <p:spTgt spid="12"/>
                                        </p:tgtEl>
                                      </p:cBhvr>
                                    </p:animEffect>
                                  </p:childTnLst>
                                </p:cTn>
                              </p:par>
                            </p:childTnLst>
                          </p:cTn>
                        </p:par>
                      </p:childTnLst>
                    </p:cTn>
                  </p:par>
                  <p:par>
                    <p:cTn id="78" fill="hold">
                      <p:stCondLst>
                        <p:cond delay="indefinite"/>
                      </p:stCondLst>
                      <p:childTnLst>
                        <p:par>
                          <p:cTn id="79" fill="hold">
                            <p:stCondLst>
                              <p:cond delay="0"/>
                            </p:stCondLst>
                            <p:childTnLst>
                              <p:par>
                                <p:cTn id="80" presetID="10" presetClass="entr" presetSubtype="0" fill="hold" grpId="0" nodeType="clickEffect">
                                  <p:stCondLst>
                                    <p:cond delay="0"/>
                                  </p:stCondLst>
                                  <p:childTnLst>
                                    <p:set>
                                      <p:cBhvr>
                                        <p:cTn id="81" dur="1" fill="hold">
                                          <p:stCondLst>
                                            <p:cond delay="0"/>
                                          </p:stCondLst>
                                        </p:cTn>
                                        <p:tgtEl>
                                          <p:spTgt spid="13"/>
                                        </p:tgtEl>
                                        <p:attrNameLst>
                                          <p:attrName>style.visibility</p:attrName>
                                        </p:attrNameLst>
                                      </p:cBhvr>
                                      <p:to>
                                        <p:strVal val="visible"/>
                                      </p:to>
                                    </p:set>
                                    <p:animEffect transition="in" filter="fade">
                                      <p:cBhvr>
                                        <p:cTn id="82" dur="500"/>
                                        <p:tgtEl>
                                          <p:spTgt spid="13"/>
                                        </p:tgtEl>
                                      </p:cBhvr>
                                    </p:animEffect>
                                  </p:childTnLst>
                                </p:cTn>
                              </p:par>
                            </p:childTnLst>
                          </p:cTn>
                        </p:par>
                      </p:childTnLst>
                    </p:cTn>
                  </p:par>
                  <p:par>
                    <p:cTn id="83" fill="hold">
                      <p:stCondLst>
                        <p:cond delay="indefinite"/>
                      </p:stCondLst>
                      <p:childTnLst>
                        <p:par>
                          <p:cTn id="84" fill="hold">
                            <p:stCondLst>
                              <p:cond delay="0"/>
                            </p:stCondLst>
                            <p:childTnLst>
                              <p:par>
                                <p:cTn id="85" presetID="10" presetClass="entr" presetSubtype="0" fill="hold" grpId="0" nodeType="clickEffect">
                                  <p:stCondLst>
                                    <p:cond delay="0"/>
                                  </p:stCondLst>
                                  <p:childTnLst>
                                    <p:set>
                                      <p:cBhvr>
                                        <p:cTn id="86" dur="1" fill="hold">
                                          <p:stCondLst>
                                            <p:cond delay="0"/>
                                          </p:stCondLst>
                                        </p:cTn>
                                        <p:tgtEl>
                                          <p:spTgt spid="14"/>
                                        </p:tgtEl>
                                        <p:attrNameLst>
                                          <p:attrName>style.visibility</p:attrName>
                                        </p:attrNameLst>
                                      </p:cBhvr>
                                      <p:to>
                                        <p:strVal val="visible"/>
                                      </p:to>
                                    </p:set>
                                    <p:animEffect transition="in" filter="fade">
                                      <p:cBhvr>
                                        <p:cTn id="87" dur="500"/>
                                        <p:tgtEl>
                                          <p:spTgt spid="14"/>
                                        </p:tgtEl>
                                      </p:cBhvr>
                                    </p:animEffect>
                                  </p:childTnLst>
                                </p:cTn>
                              </p:par>
                            </p:childTnLst>
                          </p:cTn>
                        </p:par>
                      </p:childTnLst>
                    </p:cTn>
                  </p:par>
                  <p:par>
                    <p:cTn id="88" fill="hold">
                      <p:stCondLst>
                        <p:cond delay="indefinite"/>
                      </p:stCondLst>
                      <p:childTnLst>
                        <p:par>
                          <p:cTn id="89" fill="hold">
                            <p:stCondLst>
                              <p:cond delay="0"/>
                            </p:stCondLst>
                            <p:childTnLst>
                              <p:par>
                                <p:cTn id="90" presetID="10" presetClass="entr" presetSubtype="0" fill="hold" grpId="0" nodeType="clickEffect">
                                  <p:stCondLst>
                                    <p:cond delay="0"/>
                                  </p:stCondLst>
                                  <p:childTnLst>
                                    <p:set>
                                      <p:cBhvr>
                                        <p:cTn id="91" dur="1" fill="hold">
                                          <p:stCondLst>
                                            <p:cond delay="0"/>
                                          </p:stCondLst>
                                        </p:cTn>
                                        <p:tgtEl>
                                          <p:spTgt spid="15"/>
                                        </p:tgtEl>
                                        <p:attrNameLst>
                                          <p:attrName>style.visibility</p:attrName>
                                        </p:attrNameLst>
                                      </p:cBhvr>
                                      <p:to>
                                        <p:strVal val="visible"/>
                                      </p:to>
                                    </p:set>
                                    <p:animEffect transition="in" filter="fade">
                                      <p:cBhvr>
                                        <p:cTn id="92" dur="500"/>
                                        <p:tgtEl>
                                          <p:spTgt spid="15"/>
                                        </p:tgtEl>
                                      </p:cBhvr>
                                    </p:animEffect>
                                  </p:childTnLst>
                                </p:cTn>
                              </p:par>
                            </p:childTnLst>
                          </p:cTn>
                        </p:par>
                      </p:childTnLst>
                    </p:cTn>
                  </p:par>
                  <p:par>
                    <p:cTn id="93" fill="hold">
                      <p:stCondLst>
                        <p:cond delay="indefinite"/>
                      </p:stCondLst>
                      <p:childTnLst>
                        <p:par>
                          <p:cTn id="94" fill="hold">
                            <p:stCondLst>
                              <p:cond delay="0"/>
                            </p:stCondLst>
                            <p:childTnLst>
                              <p:par>
                                <p:cTn id="95" presetID="10" presetClass="entr" presetSubtype="0" fill="hold" grpId="0" nodeType="clickEffect">
                                  <p:stCondLst>
                                    <p:cond delay="0"/>
                                  </p:stCondLst>
                                  <p:childTnLst>
                                    <p:set>
                                      <p:cBhvr>
                                        <p:cTn id="96" dur="1" fill="hold">
                                          <p:stCondLst>
                                            <p:cond delay="0"/>
                                          </p:stCondLst>
                                        </p:cTn>
                                        <p:tgtEl>
                                          <p:spTgt spid="16"/>
                                        </p:tgtEl>
                                        <p:attrNameLst>
                                          <p:attrName>style.visibility</p:attrName>
                                        </p:attrNameLst>
                                      </p:cBhvr>
                                      <p:to>
                                        <p:strVal val="visible"/>
                                      </p:to>
                                    </p:set>
                                    <p:animEffect transition="in" filter="fade">
                                      <p:cBhvr>
                                        <p:cTn id="97" dur="500"/>
                                        <p:tgtEl>
                                          <p:spTgt spid="16"/>
                                        </p:tgtEl>
                                      </p:cBhvr>
                                    </p:animEffect>
                                  </p:childTnLst>
                                </p:cTn>
                              </p:par>
                            </p:childTnLst>
                          </p:cTn>
                        </p:par>
                      </p:childTnLst>
                    </p:cTn>
                  </p:par>
                  <p:par>
                    <p:cTn id="98" fill="hold">
                      <p:stCondLst>
                        <p:cond delay="indefinite"/>
                      </p:stCondLst>
                      <p:childTnLst>
                        <p:par>
                          <p:cTn id="99" fill="hold">
                            <p:stCondLst>
                              <p:cond delay="0"/>
                            </p:stCondLst>
                            <p:childTnLst>
                              <p:par>
                                <p:cTn id="100" presetID="10" presetClass="entr" presetSubtype="0" fill="hold" grpId="0" nodeType="clickEffect">
                                  <p:stCondLst>
                                    <p:cond delay="0"/>
                                  </p:stCondLst>
                                  <p:childTnLst>
                                    <p:set>
                                      <p:cBhvr>
                                        <p:cTn id="101" dur="1" fill="hold">
                                          <p:stCondLst>
                                            <p:cond delay="0"/>
                                          </p:stCondLst>
                                        </p:cTn>
                                        <p:tgtEl>
                                          <p:spTgt spid="17"/>
                                        </p:tgtEl>
                                        <p:attrNameLst>
                                          <p:attrName>style.visibility</p:attrName>
                                        </p:attrNameLst>
                                      </p:cBhvr>
                                      <p:to>
                                        <p:strVal val="visible"/>
                                      </p:to>
                                    </p:set>
                                    <p:animEffect transition="in" filter="fade">
                                      <p:cBhvr>
                                        <p:cTn id="102" dur="500"/>
                                        <p:tgtEl>
                                          <p:spTgt spid="17"/>
                                        </p:tgtEl>
                                      </p:cBhvr>
                                    </p:animEffect>
                                  </p:childTnLst>
                                </p:cTn>
                              </p:par>
                            </p:childTnLst>
                          </p:cTn>
                        </p:par>
                      </p:childTnLst>
                    </p:cTn>
                  </p:par>
                  <p:par>
                    <p:cTn id="103" fill="hold">
                      <p:stCondLst>
                        <p:cond delay="indefinite"/>
                      </p:stCondLst>
                      <p:childTnLst>
                        <p:par>
                          <p:cTn id="104" fill="hold">
                            <p:stCondLst>
                              <p:cond delay="0"/>
                            </p:stCondLst>
                            <p:childTnLst>
                              <p:par>
                                <p:cTn id="105" presetID="10" presetClass="entr" presetSubtype="0" fill="hold" grpId="0" nodeType="clickEffect">
                                  <p:stCondLst>
                                    <p:cond delay="0"/>
                                  </p:stCondLst>
                                  <p:childTnLst>
                                    <p:set>
                                      <p:cBhvr>
                                        <p:cTn id="106" dur="1" fill="hold">
                                          <p:stCondLst>
                                            <p:cond delay="0"/>
                                          </p:stCondLst>
                                        </p:cTn>
                                        <p:tgtEl>
                                          <p:spTgt spid="18"/>
                                        </p:tgtEl>
                                        <p:attrNameLst>
                                          <p:attrName>style.visibility</p:attrName>
                                        </p:attrNameLst>
                                      </p:cBhvr>
                                      <p:to>
                                        <p:strVal val="visible"/>
                                      </p:to>
                                    </p:set>
                                    <p:animEffect transition="in" filter="fade">
                                      <p:cBhvr>
                                        <p:cTn id="107" dur="500"/>
                                        <p:tgtEl>
                                          <p:spTgt spid="18"/>
                                        </p:tgtEl>
                                      </p:cBhvr>
                                    </p:animEffect>
                                  </p:childTnLst>
                                </p:cTn>
                              </p:par>
                            </p:childTnLst>
                          </p:cTn>
                        </p:par>
                      </p:childTnLst>
                    </p:cTn>
                  </p:par>
                  <p:par>
                    <p:cTn id="108" fill="hold">
                      <p:stCondLst>
                        <p:cond delay="indefinite"/>
                      </p:stCondLst>
                      <p:childTnLst>
                        <p:par>
                          <p:cTn id="109" fill="hold">
                            <p:stCondLst>
                              <p:cond delay="0"/>
                            </p:stCondLst>
                            <p:childTnLst>
                              <p:par>
                                <p:cTn id="110" presetID="10" presetClass="entr" presetSubtype="0" fill="hold" grpId="0" nodeType="clickEffect">
                                  <p:stCondLst>
                                    <p:cond delay="0"/>
                                  </p:stCondLst>
                                  <p:childTnLst>
                                    <p:set>
                                      <p:cBhvr>
                                        <p:cTn id="111" dur="1" fill="hold">
                                          <p:stCondLst>
                                            <p:cond delay="0"/>
                                          </p:stCondLst>
                                        </p:cTn>
                                        <p:tgtEl>
                                          <p:spTgt spid="19"/>
                                        </p:tgtEl>
                                        <p:attrNameLst>
                                          <p:attrName>style.visibility</p:attrName>
                                        </p:attrNameLst>
                                      </p:cBhvr>
                                      <p:to>
                                        <p:strVal val="visible"/>
                                      </p:to>
                                    </p:set>
                                    <p:animEffect transition="in" filter="fade">
                                      <p:cBhvr>
                                        <p:cTn id="112" dur="500"/>
                                        <p:tgtEl>
                                          <p:spTgt spid="19"/>
                                        </p:tgtEl>
                                      </p:cBhvr>
                                    </p:animEffect>
                                  </p:childTnLst>
                                </p:cTn>
                              </p:par>
                            </p:childTnLst>
                          </p:cTn>
                        </p:par>
                      </p:childTnLst>
                    </p:cTn>
                  </p:par>
                  <p:par>
                    <p:cTn id="113" fill="hold">
                      <p:stCondLst>
                        <p:cond delay="indefinite"/>
                      </p:stCondLst>
                      <p:childTnLst>
                        <p:par>
                          <p:cTn id="114" fill="hold">
                            <p:stCondLst>
                              <p:cond delay="0"/>
                            </p:stCondLst>
                            <p:childTnLst>
                              <p:par>
                                <p:cTn id="115" presetID="10" presetClass="entr" presetSubtype="0" fill="hold" grpId="0" nodeType="clickEffect">
                                  <p:stCondLst>
                                    <p:cond delay="0"/>
                                  </p:stCondLst>
                                  <p:childTnLst>
                                    <p:set>
                                      <p:cBhvr>
                                        <p:cTn id="116" dur="1" fill="hold">
                                          <p:stCondLst>
                                            <p:cond delay="0"/>
                                          </p:stCondLst>
                                        </p:cTn>
                                        <p:tgtEl>
                                          <p:spTgt spid="20"/>
                                        </p:tgtEl>
                                        <p:attrNameLst>
                                          <p:attrName>style.visibility</p:attrName>
                                        </p:attrNameLst>
                                      </p:cBhvr>
                                      <p:to>
                                        <p:strVal val="visible"/>
                                      </p:to>
                                    </p:set>
                                    <p:animEffect transition="in" filter="fade">
                                      <p:cBhvr>
                                        <p:cTn id="117" dur="500"/>
                                        <p:tgtEl>
                                          <p:spTgt spid="20"/>
                                        </p:tgtEl>
                                      </p:cBhvr>
                                    </p:animEffect>
                                  </p:childTnLst>
                                </p:cTn>
                              </p:par>
                            </p:childTnLst>
                          </p:cTn>
                        </p:par>
                      </p:childTnLst>
                    </p:cTn>
                  </p:par>
                  <p:par>
                    <p:cTn id="118" fill="hold">
                      <p:stCondLst>
                        <p:cond delay="indefinite"/>
                      </p:stCondLst>
                      <p:childTnLst>
                        <p:par>
                          <p:cTn id="119" fill="hold">
                            <p:stCondLst>
                              <p:cond delay="0"/>
                            </p:stCondLst>
                            <p:childTnLst>
                              <p:par>
                                <p:cTn id="120" presetID="10" presetClass="entr" presetSubtype="0" fill="hold" grpId="0" nodeType="clickEffect">
                                  <p:stCondLst>
                                    <p:cond delay="0"/>
                                  </p:stCondLst>
                                  <p:childTnLst>
                                    <p:set>
                                      <p:cBhvr>
                                        <p:cTn id="121" dur="1" fill="hold">
                                          <p:stCondLst>
                                            <p:cond delay="0"/>
                                          </p:stCondLst>
                                        </p:cTn>
                                        <p:tgtEl>
                                          <p:spTgt spid="21"/>
                                        </p:tgtEl>
                                        <p:attrNameLst>
                                          <p:attrName>style.visibility</p:attrName>
                                        </p:attrNameLst>
                                      </p:cBhvr>
                                      <p:to>
                                        <p:strVal val="visible"/>
                                      </p:to>
                                    </p:set>
                                    <p:animEffect transition="in" filter="fade">
                                      <p:cBhvr>
                                        <p:cTn id="122" dur="500"/>
                                        <p:tgtEl>
                                          <p:spTgt spid="21"/>
                                        </p:tgtEl>
                                      </p:cBhvr>
                                    </p:animEffect>
                                  </p:childTnLst>
                                </p:cTn>
                              </p:par>
                            </p:childTnLst>
                          </p:cTn>
                        </p:par>
                      </p:childTnLst>
                    </p:cTn>
                  </p:par>
                  <p:par>
                    <p:cTn id="123" fill="hold">
                      <p:stCondLst>
                        <p:cond delay="indefinite"/>
                      </p:stCondLst>
                      <p:childTnLst>
                        <p:par>
                          <p:cTn id="124" fill="hold">
                            <p:stCondLst>
                              <p:cond delay="0"/>
                            </p:stCondLst>
                            <p:childTnLst>
                              <p:par>
                                <p:cTn id="125" presetID="10" presetClass="entr" presetSubtype="0" fill="hold" grpId="0" nodeType="clickEffect">
                                  <p:stCondLst>
                                    <p:cond delay="0"/>
                                  </p:stCondLst>
                                  <p:childTnLst>
                                    <p:set>
                                      <p:cBhvr>
                                        <p:cTn id="126" dur="1" fill="hold">
                                          <p:stCondLst>
                                            <p:cond delay="0"/>
                                          </p:stCondLst>
                                        </p:cTn>
                                        <p:tgtEl>
                                          <p:spTgt spid="22"/>
                                        </p:tgtEl>
                                        <p:attrNameLst>
                                          <p:attrName>style.visibility</p:attrName>
                                        </p:attrNameLst>
                                      </p:cBhvr>
                                      <p:to>
                                        <p:strVal val="visible"/>
                                      </p:to>
                                    </p:set>
                                    <p:animEffect transition="in" filter="fade">
                                      <p:cBhvr>
                                        <p:cTn id="127" dur="500"/>
                                        <p:tgtEl>
                                          <p:spTgt spid="22"/>
                                        </p:tgtEl>
                                      </p:cBhvr>
                                    </p:animEffect>
                                  </p:childTnLst>
                                </p:cTn>
                              </p:par>
                            </p:childTnLst>
                          </p:cTn>
                        </p:par>
                      </p:childTnLst>
                    </p:cTn>
                  </p:par>
                  <p:par>
                    <p:cTn id="128" fill="hold">
                      <p:stCondLst>
                        <p:cond delay="indefinite"/>
                      </p:stCondLst>
                      <p:childTnLst>
                        <p:par>
                          <p:cTn id="129" fill="hold">
                            <p:stCondLst>
                              <p:cond delay="0"/>
                            </p:stCondLst>
                            <p:childTnLst>
                              <p:par>
                                <p:cTn id="130" presetID="10" presetClass="entr" presetSubtype="0" fill="hold" grpId="0" nodeType="clickEffect">
                                  <p:stCondLst>
                                    <p:cond delay="0"/>
                                  </p:stCondLst>
                                  <p:childTnLst>
                                    <p:set>
                                      <p:cBhvr>
                                        <p:cTn id="131" dur="1" fill="hold">
                                          <p:stCondLst>
                                            <p:cond delay="0"/>
                                          </p:stCondLst>
                                        </p:cTn>
                                        <p:tgtEl>
                                          <p:spTgt spid="23"/>
                                        </p:tgtEl>
                                        <p:attrNameLst>
                                          <p:attrName>style.visibility</p:attrName>
                                        </p:attrNameLst>
                                      </p:cBhvr>
                                      <p:to>
                                        <p:strVal val="visible"/>
                                      </p:to>
                                    </p:set>
                                    <p:animEffect transition="in" filter="fade">
                                      <p:cBhvr>
                                        <p:cTn id="132" dur="500"/>
                                        <p:tgtEl>
                                          <p:spTgt spid="23"/>
                                        </p:tgtEl>
                                      </p:cBhvr>
                                    </p:animEffect>
                                  </p:childTnLst>
                                </p:cTn>
                              </p:par>
                            </p:childTnLst>
                          </p:cTn>
                        </p:par>
                      </p:childTnLst>
                    </p:cTn>
                  </p:par>
                  <p:par>
                    <p:cTn id="133" fill="hold">
                      <p:stCondLst>
                        <p:cond delay="indefinite"/>
                      </p:stCondLst>
                      <p:childTnLst>
                        <p:par>
                          <p:cTn id="134" fill="hold">
                            <p:stCondLst>
                              <p:cond delay="0"/>
                            </p:stCondLst>
                            <p:childTnLst>
                              <p:par>
                                <p:cTn id="135" presetID="10" presetClass="entr" presetSubtype="0" fill="hold" grpId="0" nodeType="clickEffect">
                                  <p:stCondLst>
                                    <p:cond delay="0"/>
                                  </p:stCondLst>
                                  <p:childTnLst>
                                    <p:set>
                                      <p:cBhvr>
                                        <p:cTn id="136" dur="1" fill="hold">
                                          <p:stCondLst>
                                            <p:cond delay="0"/>
                                          </p:stCondLst>
                                        </p:cTn>
                                        <p:tgtEl>
                                          <p:spTgt spid="24"/>
                                        </p:tgtEl>
                                        <p:attrNameLst>
                                          <p:attrName>style.visibility</p:attrName>
                                        </p:attrNameLst>
                                      </p:cBhvr>
                                      <p:to>
                                        <p:strVal val="visible"/>
                                      </p:to>
                                    </p:set>
                                    <p:animEffect transition="in" filter="fade">
                                      <p:cBhvr>
                                        <p:cTn id="137" dur="500"/>
                                        <p:tgtEl>
                                          <p:spTgt spid="24"/>
                                        </p:tgtEl>
                                      </p:cBhvr>
                                    </p:animEffect>
                                  </p:childTnLst>
                                </p:cTn>
                              </p:par>
                            </p:childTnLst>
                          </p:cTn>
                        </p:par>
                      </p:childTnLst>
                    </p:cTn>
                  </p:par>
                  <p:par>
                    <p:cTn id="138" fill="hold">
                      <p:stCondLst>
                        <p:cond delay="indefinite"/>
                      </p:stCondLst>
                      <p:childTnLst>
                        <p:par>
                          <p:cTn id="139" fill="hold">
                            <p:stCondLst>
                              <p:cond delay="0"/>
                            </p:stCondLst>
                            <p:childTnLst>
                              <p:par>
                                <p:cTn id="140" presetID="10" presetClass="entr" presetSubtype="0" fill="hold" grpId="0" nodeType="clickEffect">
                                  <p:stCondLst>
                                    <p:cond delay="0"/>
                                  </p:stCondLst>
                                  <p:childTnLst>
                                    <p:set>
                                      <p:cBhvr>
                                        <p:cTn id="141" dur="1" fill="hold">
                                          <p:stCondLst>
                                            <p:cond delay="0"/>
                                          </p:stCondLst>
                                        </p:cTn>
                                        <p:tgtEl>
                                          <p:spTgt spid="25"/>
                                        </p:tgtEl>
                                        <p:attrNameLst>
                                          <p:attrName>style.visibility</p:attrName>
                                        </p:attrNameLst>
                                      </p:cBhvr>
                                      <p:to>
                                        <p:strVal val="visible"/>
                                      </p:to>
                                    </p:set>
                                    <p:animEffect transition="in" filter="fade">
                                      <p:cBhvr>
                                        <p:cTn id="142" dur="500"/>
                                        <p:tgtEl>
                                          <p:spTgt spid="25"/>
                                        </p:tgtEl>
                                      </p:cBhvr>
                                    </p:animEffect>
                                  </p:childTnLst>
                                </p:cTn>
                              </p:par>
                            </p:childTnLst>
                          </p:cTn>
                        </p:par>
                      </p:childTnLst>
                    </p:cTn>
                  </p:par>
                  <p:par>
                    <p:cTn id="143" fill="hold">
                      <p:stCondLst>
                        <p:cond delay="indefinite"/>
                      </p:stCondLst>
                      <p:childTnLst>
                        <p:par>
                          <p:cTn id="144" fill="hold">
                            <p:stCondLst>
                              <p:cond delay="0"/>
                            </p:stCondLst>
                            <p:childTnLst>
                              <p:par>
                                <p:cTn id="145" presetID="10" presetClass="entr" presetSubtype="0" fill="hold" grpId="0" nodeType="clickEffect">
                                  <p:stCondLst>
                                    <p:cond delay="0"/>
                                  </p:stCondLst>
                                  <p:childTnLst>
                                    <p:set>
                                      <p:cBhvr>
                                        <p:cTn id="146" dur="1" fill="hold">
                                          <p:stCondLst>
                                            <p:cond delay="0"/>
                                          </p:stCondLst>
                                        </p:cTn>
                                        <p:tgtEl>
                                          <p:spTgt spid="26"/>
                                        </p:tgtEl>
                                        <p:attrNameLst>
                                          <p:attrName>style.visibility</p:attrName>
                                        </p:attrNameLst>
                                      </p:cBhvr>
                                      <p:to>
                                        <p:strVal val="visible"/>
                                      </p:to>
                                    </p:set>
                                    <p:animEffect transition="in" filter="fade">
                                      <p:cBhvr>
                                        <p:cTn id="147" dur="500"/>
                                        <p:tgtEl>
                                          <p:spTgt spid="26"/>
                                        </p:tgtEl>
                                      </p:cBhvr>
                                    </p:animEffect>
                                  </p:childTnLst>
                                </p:cTn>
                              </p:par>
                            </p:childTnLst>
                          </p:cTn>
                        </p:par>
                      </p:childTnLst>
                    </p:cTn>
                  </p:par>
                  <p:par>
                    <p:cTn id="148" fill="hold">
                      <p:stCondLst>
                        <p:cond delay="indefinite"/>
                      </p:stCondLst>
                      <p:childTnLst>
                        <p:par>
                          <p:cTn id="149" fill="hold">
                            <p:stCondLst>
                              <p:cond delay="0"/>
                            </p:stCondLst>
                            <p:childTnLst>
                              <p:par>
                                <p:cTn id="150" presetID="10" presetClass="entr" presetSubtype="0" fill="hold" grpId="0" nodeType="clickEffect">
                                  <p:stCondLst>
                                    <p:cond delay="0"/>
                                  </p:stCondLst>
                                  <p:childTnLst>
                                    <p:set>
                                      <p:cBhvr>
                                        <p:cTn id="151" dur="1" fill="hold">
                                          <p:stCondLst>
                                            <p:cond delay="0"/>
                                          </p:stCondLst>
                                        </p:cTn>
                                        <p:tgtEl>
                                          <p:spTgt spid="27"/>
                                        </p:tgtEl>
                                        <p:attrNameLst>
                                          <p:attrName>style.visibility</p:attrName>
                                        </p:attrNameLst>
                                      </p:cBhvr>
                                      <p:to>
                                        <p:strVal val="visible"/>
                                      </p:to>
                                    </p:set>
                                    <p:animEffect transition="in" filter="fade">
                                      <p:cBhvr>
                                        <p:cTn id="152" dur="500"/>
                                        <p:tgtEl>
                                          <p:spTgt spid="27"/>
                                        </p:tgtEl>
                                      </p:cBhvr>
                                    </p:animEffect>
                                  </p:childTnLst>
                                </p:cTn>
                              </p:par>
                            </p:childTnLst>
                          </p:cTn>
                        </p:par>
                      </p:childTnLst>
                    </p:cTn>
                  </p:par>
                  <p:par>
                    <p:cTn id="153" fill="hold">
                      <p:stCondLst>
                        <p:cond delay="indefinite"/>
                      </p:stCondLst>
                      <p:childTnLst>
                        <p:par>
                          <p:cTn id="154" fill="hold">
                            <p:stCondLst>
                              <p:cond delay="0"/>
                            </p:stCondLst>
                            <p:childTnLst>
                              <p:par>
                                <p:cTn id="155" presetID="10" presetClass="entr" presetSubtype="0" fill="hold" grpId="0" nodeType="clickEffect">
                                  <p:stCondLst>
                                    <p:cond delay="0"/>
                                  </p:stCondLst>
                                  <p:childTnLst>
                                    <p:set>
                                      <p:cBhvr>
                                        <p:cTn id="156" dur="1" fill="hold">
                                          <p:stCondLst>
                                            <p:cond delay="0"/>
                                          </p:stCondLst>
                                        </p:cTn>
                                        <p:tgtEl>
                                          <p:spTgt spid="28"/>
                                        </p:tgtEl>
                                        <p:attrNameLst>
                                          <p:attrName>style.visibility</p:attrName>
                                        </p:attrNameLst>
                                      </p:cBhvr>
                                      <p:to>
                                        <p:strVal val="visible"/>
                                      </p:to>
                                    </p:set>
                                    <p:animEffect transition="in" filter="fade">
                                      <p:cBhvr>
                                        <p:cTn id="157" dur="500"/>
                                        <p:tgtEl>
                                          <p:spTgt spid="28"/>
                                        </p:tgtEl>
                                      </p:cBhvr>
                                    </p:animEffect>
                                  </p:childTnLst>
                                </p:cTn>
                              </p:par>
                            </p:childTnLst>
                          </p:cTn>
                        </p:par>
                      </p:childTnLst>
                    </p:cTn>
                  </p:par>
                  <p:par>
                    <p:cTn id="158" fill="hold">
                      <p:stCondLst>
                        <p:cond delay="indefinite"/>
                      </p:stCondLst>
                      <p:childTnLst>
                        <p:par>
                          <p:cTn id="159" fill="hold">
                            <p:stCondLst>
                              <p:cond delay="0"/>
                            </p:stCondLst>
                            <p:childTnLst>
                              <p:par>
                                <p:cTn id="160" presetID="10" presetClass="entr" presetSubtype="0" fill="hold" grpId="0" nodeType="clickEffect">
                                  <p:stCondLst>
                                    <p:cond delay="0"/>
                                  </p:stCondLst>
                                  <p:childTnLst>
                                    <p:set>
                                      <p:cBhvr>
                                        <p:cTn id="161" dur="1" fill="hold">
                                          <p:stCondLst>
                                            <p:cond delay="0"/>
                                          </p:stCondLst>
                                        </p:cTn>
                                        <p:tgtEl>
                                          <p:spTgt spid="29"/>
                                        </p:tgtEl>
                                        <p:attrNameLst>
                                          <p:attrName>style.visibility</p:attrName>
                                        </p:attrNameLst>
                                      </p:cBhvr>
                                      <p:to>
                                        <p:strVal val="visible"/>
                                      </p:to>
                                    </p:set>
                                    <p:animEffect transition="in" filter="fade">
                                      <p:cBhvr>
                                        <p:cTn id="162" dur="500"/>
                                        <p:tgtEl>
                                          <p:spTgt spid="29"/>
                                        </p:tgtEl>
                                      </p:cBhvr>
                                    </p:animEffect>
                                  </p:childTnLst>
                                </p:cTn>
                              </p:par>
                            </p:childTnLst>
                          </p:cTn>
                        </p:par>
                      </p:childTnLst>
                    </p:cTn>
                  </p:par>
                  <p:par>
                    <p:cTn id="163" fill="hold">
                      <p:stCondLst>
                        <p:cond delay="indefinite"/>
                      </p:stCondLst>
                      <p:childTnLst>
                        <p:par>
                          <p:cTn id="164" fill="hold">
                            <p:stCondLst>
                              <p:cond delay="0"/>
                            </p:stCondLst>
                            <p:childTnLst>
                              <p:par>
                                <p:cTn id="165" presetID="10" presetClass="entr" presetSubtype="0" fill="hold" grpId="0" nodeType="clickEffect">
                                  <p:stCondLst>
                                    <p:cond delay="0"/>
                                  </p:stCondLst>
                                  <p:childTnLst>
                                    <p:set>
                                      <p:cBhvr>
                                        <p:cTn id="166" dur="1" fill="hold">
                                          <p:stCondLst>
                                            <p:cond delay="0"/>
                                          </p:stCondLst>
                                        </p:cTn>
                                        <p:tgtEl>
                                          <p:spTgt spid="8"/>
                                        </p:tgtEl>
                                        <p:attrNameLst>
                                          <p:attrName>style.visibility</p:attrName>
                                        </p:attrNameLst>
                                      </p:cBhvr>
                                      <p:to>
                                        <p:strVal val="visible"/>
                                      </p:to>
                                    </p:set>
                                    <p:animEffect transition="in" filter="fade">
                                      <p:cBhvr>
                                        <p:cTn id="167"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2" grpId="0"/>
      <p:bldP spid="5" grpId="0"/>
      <p:bldP spid="6" grpId="0"/>
      <p:bldP spid="11" grpId="0"/>
      <p:bldP spid="12" grpId="0"/>
      <p:bldP spid="13" grpId="0"/>
      <p:bldP spid="14" grpId="0"/>
      <p:bldP spid="15" grpId="0"/>
      <p:bldP spid="16" grpId="0"/>
      <p:bldP spid="17" grpId="0"/>
      <p:bldP spid="18" grpId="0"/>
      <p:bldP spid="19" grpId="0"/>
      <p:bldP spid="20" grpId="0"/>
      <p:bldP spid="21" grpId="0"/>
      <p:bldP spid="22" grpId="0"/>
      <p:bldP spid="23" grpId="0"/>
      <p:bldP spid="24" grpId="0"/>
      <p:bldP spid="25" grpId="0"/>
      <p:bldP spid="26" grpId="0"/>
      <p:bldP spid="27" grpId="0"/>
      <p:bldP spid="28" grpId="0"/>
      <p:bldP spid="29" grpId="0"/>
      <p:bldP spid="30" grpId="0"/>
    </p:bldLst>
  </p:timing>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3715" name="Text Box 51"/>
          <p:cNvSpPr txBox="1">
            <a:spLocks noChangeArrowheads="1"/>
          </p:cNvSpPr>
          <p:nvPr/>
        </p:nvSpPr>
        <p:spPr bwMode="auto">
          <a:xfrm>
            <a:off x="1004553" y="490695"/>
            <a:ext cx="9852338" cy="919401"/>
          </a:xfrm>
          <a:prstGeom prst="roundRect">
            <a:avLst/>
          </a:prstGeom>
          <a:solidFill>
            <a:schemeClr val="accent2">
              <a:lumMod val="20000"/>
              <a:lumOff val="80000"/>
            </a:schemeClr>
          </a:solidFill>
          <a:ln w="19050">
            <a:solidFill>
              <a:srgbClr val="FF0000"/>
            </a:solidFill>
          </a:ln>
          <a:effec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vi-VN" sz="2400" b="1" i="1" dirty="0"/>
              <a:t>Bài 2 : Câu phát biểu nào sau đây không đúng ?</a:t>
            </a:r>
          </a:p>
          <a:p>
            <a:r>
              <a:rPr lang="vi-VN" sz="2400" b="1" i="1" dirty="0"/>
              <a:t>Nhiệt lượng tỏa ra ở dây dẫn khi có dòng điện chạy qua:</a:t>
            </a:r>
            <a:endParaRPr lang="en-US" sz="2400" b="1" i="1" dirty="0"/>
          </a:p>
        </p:txBody>
      </p:sp>
      <p:sp>
        <p:nvSpPr>
          <p:cNvPr id="9" name="Rectangle 6"/>
          <p:cNvSpPr>
            <a:spLocks noChangeArrowheads="1"/>
          </p:cNvSpPr>
          <p:nvPr/>
        </p:nvSpPr>
        <p:spPr bwMode="auto">
          <a:xfrm>
            <a:off x="9225232" y="2160013"/>
            <a:ext cx="312906"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dirty="0">
                <a:ln>
                  <a:noFill/>
                </a:ln>
                <a:solidFill>
                  <a:schemeClr val="tx1"/>
                </a:solidFill>
                <a:effectLst/>
                <a:latin typeface="Arial" panose="020B0604020202020204" pitchFamily="34" charset="0"/>
              </a:rPr>
              <a:t>  </a:t>
            </a:r>
            <a:r>
              <a:rPr kumimoji="0" lang="en-US" altLang="en-US" sz="12400" b="0" i="0" u="none" strike="noStrike" cap="none" normalizeH="0" baseline="0" dirty="0">
                <a:ln>
                  <a:noFill/>
                </a:ln>
                <a:solidFill>
                  <a:schemeClr val="tx1"/>
                </a:solidFill>
                <a:effectLst/>
                <a:latin typeface="Arial" panose="020B0604020202020204" pitchFamily="34" charset="0"/>
              </a:rPr>
              <a:t/>
            </a:r>
            <a:br>
              <a:rPr kumimoji="0" lang="en-US" altLang="en-US" sz="12400" b="0" i="0" u="none" strike="noStrike" cap="none" normalizeH="0" baseline="0" dirty="0">
                <a:ln>
                  <a:noFill/>
                </a:ln>
                <a:solidFill>
                  <a:schemeClr val="tx1"/>
                </a:solidFill>
                <a:effectLst/>
                <a:latin typeface="Arial" panose="020B0604020202020204" pitchFamily="34" charset="0"/>
              </a:rPr>
            </a:b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10" name="Rectangle 8"/>
          <p:cNvSpPr>
            <a:spLocks noChangeArrowheads="1"/>
          </p:cNvSpPr>
          <p:nvPr/>
        </p:nvSpPr>
        <p:spPr bwMode="auto">
          <a:xfrm>
            <a:off x="10324204" y="5642808"/>
            <a:ext cx="365806" cy="6001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en-US" altLang="en-US" sz="1100" b="0" i="0" u="none" strike="noStrike" cap="none" normalizeH="0" baseline="0" dirty="0">
                <a:ln>
                  <a:noFill/>
                </a:ln>
                <a:solidFill>
                  <a:schemeClr val="tx1"/>
                </a:solidFill>
                <a:effectLst/>
              </a:rPr>
              <a:t>  </a:t>
            </a:r>
            <a:r>
              <a:rPr kumimoji="0" lang="en-US" altLang="en-US" sz="3300" b="0" i="0" u="none" strike="noStrike" cap="none" normalizeH="0" baseline="0" dirty="0">
                <a:ln>
                  <a:noFill/>
                </a:ln>
                <a:solidFill>
                  <a:schemeClr val="tx1"/>
                </a:solidFill>
                <a:effectLst/>
                <a:latin typeface="Arial" panose="020B0604020202020204" pitchFamily="34" charset="0"/>
              </a:rPr>
              <a:t> </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3" name="Rectangle 2"/>
          <p:cNvSpPr/>
          <p:nvPr/>
        </p:nvSpPr>
        <p:spPr>
          <a:xfrm>
            <a:off x="382295" y="1992840"/>
            <a:ext cx="1779014" cy="323165"/>
          </a:xfrm>
          <a:prstGeom prst="rect">
            <a:avLst/>
          </a:prstGeom>
        </p:spPr>
        <p:txBody>
          <a:bodyPr wrap="square">
            <a:spAutoFit/>
          </a:bodyPr>
          <a:lstStyle/>
          <a:p>
            <a:pPr marL="30480" marR="30480">
              <a:lnSpc>
                <a:spcPts val="1800"/>
              </a:lnSpc>
              <a:spcAft>
                <a:spcPts val="1200"/>
              </a:spcAft>
            </a:pPr>
            <a:r>
              <a:rPr lang="nl-NL" dirty="0">
                <a:solidFill>
                  <a:srgbClr val="000000"/>
                </a:solidFill>
                <a:latin typeface="Arial" panose="020B0604020202020204" pitchFamily="34" charset="0"/>
                <a:ea typeface="Times New Roman" panose="02020603050405020304" pitchFamily="18" charset="0"/>
              </a:rPr>
              <a:t> </a:t>
            </a:r>
            <a:endParaRPr lang="en-US" dirty="0">
              <a:latin typeface="Times New Roman" panose="02020603050405020304" pitchFamily="18" charset="0"/>
              <a:ea typeface="Times New Roman" panose="02020603050405020304" pitchFamily="18" charset="0"/>
            </a:endParaRPr>
          </a:p>
        </p:txBody>
      </p:sp>
      <p:sp>
        <p:nvSpPr>
          <p:cNvPr id="11" name="Hình Bầu dục 10">
            <a:extLst>
              <a:ext uri="{FF2B5EF4-FFF2-40B4-BE49-F238E27FC236}">
                <a16:creationId xmlns:a16="http://schemas.microsoft.com/office/drawing/2014/main" id="{E75B15DC-5D88-4954-BB22-D4BB82553305}"/>
              </a:ext>
            </a:extLst>
          </p:cNvPr>
          <p:cNvSpPr/>
          <p:nvPr/>
        </p:nvSpPr>
        <p:spPr>
          <a:xfrm>
            <a:off x="1300766" y="1913122"/>
            <a:ext cx="450761" cy="402883"/>
          </a:xfrm>
          <a:prstGeom prst="ellipse">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p>
        </p:txBody>
      </p:sp>
      <p:sp>
        <p:nvSpPr>
          <p:cNvPr id="13" name="Hộp Văn bản 12">
            <a:extLst>
              <a:ext uri="{FF2B5EF4-FFF2-40B4-BE49-F238E27FC236}">
                <a16:creationId xmlns:a16="http://schemas.microsoft.com/office/drawing/2014/main" id="{32F152CF-D0D7-4017-A13B-DC23B8CA5F7E}"/>
              </a:ext>
            </a:extLst>
          </p:cNvPr>
          <p:cNvSpPr txBox="1"/>
          <p:nvPr/>
        </p:nvSpPr>
        <p:spPr>
          <a:xfrm>
            <a:off x="1300766" y="1746753"/>
            <a:ext cx="10442244" cy="4455835"/>
          </a:xfrm>
          <a:prstGeom prst="rect">
            <a:avLst/>
          </a:prstGeom>
          <a:noFill/>
        </p:spPr>
        <p:txBody>
          <a:bodyPr wrap="square">
            <a:spAutoFit/>
          </a:bodyPr>
          <a:lstStyle/>
          <a:p>
            <a:pPr marL="457200" indent="-457200" algn="just">
              <a:lnSpc>
                <a:spcPct val="150000"/>
              </a:lnSpc>
              <a:buAutoNum type="alphaUcPeriod"/>
            </a:pPr>
            <a:r>
              <a:rPr lang="vi-VN" sz="2400" i="1" dirty="0" err="1">
                <a:solidFill>
                  <a:srgbClr val="7030A0"/>
                </a:solidFill>
              </a:rPr>
              <a:t>Tỉ</a:t>
            </a:r>
            <a:r>
              <a:rPr lang="vi-VN" sz="2400" i="1" dirty="0">
                <a:solidFill>
                  <a:srgbClr val="7030A0"/>
                </a:solidFill>
              </a:rPr>
              <a:t> </a:t>
            </a:r>
            <a:r>
              <a:rPr lang="vi-VN" sz="2400" i="1" dirty="0" err="1">
                <a:solidFill>
                  <a:srgbClr val="7030A0"/>
                </a:solidFill>
              </a:rPr>
              <a:t>lệ</a:t>
            </a:r>
            <a:r>
              <a:rPr lang="vi-VN" sz="2400" i="1" dirty="0">
                <a:solidFill>
                  <a:srgbClr val="7030A0"/>
                </a:solidFill>
              </a:rPr>
              <a:t> </a:t>
            </a:r>
            <a:r>
              <a:rPr lang="vi-VN" sz="2400" i="1" dirty="0" err="1">
                <a:solidFill>
                  <a:srgbClr val="7030A0"/>
                </a:solidFill>
              </a:rPr>
              <a:t>thuận</a:t>
            </a:r>
            <a:r>
              <a:rPr lang="vi-VN" sz="2400" i="1" dirty="0">
                <a:solidFill>
                  <a:srgbClr val="7030A0"/>
                </a:solidFill>
              </a:rPr>
              <a:t> </a:t>
            </a:r>
            <a:r>
              <a:rPr lang="vi-VN" sz="2400" i="1" dirty="0" err="1">
                <a:solidFill>
                  <a:srgbClr val="7030A0"/>
                </a:solidFill>
              </a:rPr>
              <a:t>với</a:t>
            </a:r>
            <a:r>
              <a:rPr lang="vi-VN" sz="2400" i="1" dirty="0">
                <a:solidFill>
                  <a:srgbClr val="7030A0"/>
                </a:solidFill>
              </a:rPr>
              <a:t> </a:t>
            </a:r>
            <a:r>
              <a:rPr lang="vi-VN" sz="2400" i="1" dirty="0" err="1">
                <a:solidFill>
                  <a:srgbClr val="7030A0"/>
                </a:solidFill>
              </a:rPr>
              <a:t>cường</a:t>
            </a:r>
            <a:r>
              <a:rPr lang="vi-VN" sz="2400" i="1" dirty="0">
                <a:solidFill>
                  <a:srgbClr val="7030A0"/>
                </a:solidFill>
              </a:rPr>
              <a:t> </a:t>
            </a:r>
            <a:r>
              <a:rPr lang="vi-VN" sz="2400" i="1" dirty="0" err="1">
                <a:solidFill>
                  <a:srgbClr val="7030A0"/>
                </a:solidFill>
              </a:rPr>
              <a:t>độ</a:t>
            </a:r>
            <a:r>
              <a:rPr lang="vi-VN" sz="2400" i="1" dirty="0">
                <a:solidFill>
                  <a:srgbClr val="7030A0"/>
                </a:solidFill>
              </a:rPr>
              <a:t> </a:t>
            </a:r>
            <a:r>
              <a:rPr lang="vi-VN" sz="2400" i="1" dirty="0" err="1">
                <a:solidFill>
                  <a:srgbClr val="7030A0"/>
                </a:solidFill>
              </a:rPr>
              <a:t>dòng</a:t>
            </a:r>
            <a:r>
              <a:rPr lang="vi-VN" sz="2400" i="1" dirty="0">
                <a:solidFill>
                  <a:srgbClr val="7030A0"/>
                </a:solidFill>
              </a:rPr>
              <a:t> </a:t>
            </a:r>
            <a:r>
              <a:rPr lang="vi-VN" sz="2400" i="1" dirty="0" err="1">
                <a:solidFill>
                  <a:srgbClr val="7030A0"/>
                </a:solidFill>
              </a:rPr>
              <a:t>điện</a:t>
            </a:r>
            <a:r>
              <a:rPr lang="vi-VN" sz="2400" i="1" dirty="0">
                <a:solidFill>
                  <a:srgbClr val="7030A0"/>
                </a:solidFill>
              </a:rPr>
              <a:t> </a:t>
            </a:r>
            <a:r>
              <a:rPr lang="vi-VN" sz="2400" i="1" dirty="0" err="1">
                <a:solidFill>
                  <a:srgbClr val="7030A0"/>
                </a:solidFill>
              </a:rPr>
              <a:t>với</a:t>
            </a:r>
            <a:r>
              <a:rPr lang="vi-VN" sz="2400" i="1" dirty="0">
                <a:solidFill>
                  <a:srgbClr val="7030A0"/>
                </a:solidFill>
              </a:rPr>
              <a:t> </a:t>
            </a:r>
            <a:r>
              <a:rPr lang="vi-VN" sz="2400" i="1" dirty="0" err="1">
                <a:solidFill>
                  <a:srgbClr val="7030A0"/>
                </a:solidFill>
              </a:rPr>
              <a:t>điện</a:t>
            </a:r>
            <a:r>
              <a:rPr lang="vi-VN" sz="2400" i="1" dirty="0">
                <a:solidFill>
                  <a:srgbClr val="7030A0"/>
                </a:solidFill>
              </a:rPr>
              <a:t> </a:t>
            </a:r>
            <a:r>
              <a:rPr lang="vi-VN" sz="2400" i="1" dirty="0" err="1">
                <a:solidFill>
                  <a:srgbClr val="7030A0"/>
                </a:solidFill>
              </a:rPr>
              <a:t>trở</a:t>
            </a:r>
            <a:r>
              <a:rPr lang="vi-VN" sz="2400" i="1" dirty="0">
                <a:solidFill>
                  <a:srgbClr val="7030A0"/>
                </a:solidFill>
              </a:rPr>
              <a:t> </a:t>
            </a:r>
            <a:r>
              <a:rPr lang="vi-VN" sz="2400" i="1" dirty="0" err="1">
                <a:solidFill>
                  <a:srgbClr val="7030A0"/>
                </a:solidFill>
              </a:rPr>
              <a:t>của</a:t>
            </a:r>
            <a:r>
              <a:rPr lang="vi-VN" sz="2400" i="1" dirty="0">
                <a:solidFill>
                  <a:srgbClr val="7030A0"/>
                </a:solidFill>
              </a:rPr>
              <a:t> dây </a:t>
            </a:r>
            <a:r>
              <a:rPr lang="vi-VN" sz="2400" i="1" dirty="0" err="1">
                <a:solidFill>
                  <a:srgbClr val="7030A0"/>
                </a:solidFill>
              </a:rPr>
              <a:t>dẫn</a:t>
            </a:r>
            <a:r>
              <a:rPr lang="vi-VN" sz="2400" i="1" dirty="0">
                <a:solidFill>
                  <a:srgbClr val="7030A0"/>
                </a:solidFill>
              </a:rPr>
              <a:t> </a:t>
            </a:r>
            <a:r>
              <a:rPr lang="vi-VN" sz="2400" i="1" dirty="0" err="1">
                <a:solidFill>
                  <a:srgbClr val="7030A0"/>
                </a:solidFill>
              </a:rPr>
              <a:t>và</a:t>
            </a:r>
            <a:r>
              <a:rPr lang="vi-VN" sz="2400" i="1" dirty="0">
                <a:solidFill>
                  <a:srgbClr val="7030A0"/>
                </a:solidFill>
              </a:rPr>
              <a:t> </a:t>
            </a:r>
            <a:r>
              <a:rPr lang="vi-VN" sz="2400" i="1" dirty="0" err="1">
                <a:solidFill>
                  <a:srgbClr val="7030A0"/>
                </a:solidFill>
              </a:rPr>
              <a:t>với</a:t>
            </a:r>
            <a:r>
              <a:rPr lang="vi-VN" sz="2400" i="1" dirty="0">
                <a:solidFill>
                  <a:srgbClr val="7030A0"/>
                </a:solidFill>
              </a:rPr>
              <a:t> </a:t>
            </a:r>
            <a:r>
              <a:rPr lang="vi-VN" sz="2400" i="1" dirty="0" err="1">
                <a:solidFill>
                  <a:srgbClr val="7030A0"/>
                </a:solidFill>
              </a:rPr>
              <a:t>thời</a:t>
            </a:r>
            <a:r>
              <a:rPr lang="vi-VN" sz="2400" i="1" dirty="0">
                <a:solidFill>
                  <a:srgbClr val="7030A0"/>
                </a:solidFill>
              </a:rPr>
              <a:t> gian </a:t>
            </a:r>
            <a:r>
              <a:rPr lang="vi-VN" sz="2400" i="1" dirty="0" err="1">
                <a:solidFill>
                  <a:srgbClr val="7030A0"/>
                </a:solidFill>
              </a:rPr>
              <a:t>dòng</a:t>
            </a:r>
            <a:r>
              <a:rPr lang="vi-VN" sz="2400" i="1" dirty="0">
                <a:solidFill>
                  <a:srgbClr val="7030A0"/>
                </a:solidFill>
              </a:rPr>
              <a:t> </a:t>
            </a:r>
            <a:r>
              <a:rPr lang="vi-VN" sz="2400" i="1" dirty="0" err="1">
                <a:solidFill>
                  <a:srgbClr val="7030A0"/>
                </a:solidFill>
              </a:rPr>
              <a:t>điện</a:t>
            </a:r>
            <a:r>
              <a:rPr lang="vi-VN" sz="2400" i="1" dirty="0">
                <a:solidFill>
                  <a:srgbClr val="7030A0"/>
                </a:solidFill>
              </a:rPr>
              <a:t> </a:t>
            </a:r>
            <a:r>
              <a:rPr lang="vi-VN" sz="2400" i="1" dirty="0" err="1">
                <a:solidFill>
                  <a:srgbClr val="7030A0"/>
                </a:solidFill>
              </a:rPr>
              <a:t>chạy</a:t>
            </a:r>
            <a:r>
              <a:rPr lang="vi-VN" sz="2400" i="1" dirty="0">
                <a:solidFill>
                  <a:srgbClr val="7030A0"/>
                </a:solidFill>
              </a:rPr>
              <a:t> qua</a:t>
            </a:r>
          </a:p>
          <a:p>
            <a:pPr marL="457200" indent="-457200" algn="just">
              <a:lnSpc>
                <a:spcPct val="150000"/>
              </a:lnSpc>
              <a:buAutoNum type="alphaUcPeriod"/>
            </a:pPr>
            <a:r>
              <a:rPr lang="vi-VN" sz="2400" i="1" dirty="0" err="1">
                <a:solidFill>
                  <a:srgbClr val="7030A0"/>
                </a:solidFill>
              </a:rPr>
              <a:t>Tỉ</a:t>
            </a:r>
            <a:r>
              <a:rPr lang="vi-VN" sz="2400" i="1" dirty="0">
                <a:solidFill>
                  <a:srgbClr val="7030A0"/>
                </a:solidFill>
              </a:rPr>
              <a:t> </a:t>
            </a:r>
            <a:r>
              <a:rPr lang="vi-VN" sz="2400" i="1" dirty="0" err="1">
                <a:solidFill>
                  <a:srgbClr val="7030A0"/>
                </a:solidFill>
              </a:rPr>
              <a:t>lệ</a:t>
            </a:r>
            <a:r>
              <a:rPr lang="vi-VN" sz="2400" i="1" dirty="0">
                <a:solidFill>
                  <a:srgbClr val="7030A0"/>
                </a:solidFill>
              </a:rPr>
              <a:t> </a:t>
            </a:r>
            <a:r>
              <a:rPr lang="vi-VN" sz="2400" i="1" dirty="0" err="1">
                <a:solidFill>
                  <a:srgbClr val="7030A0"/>
                </a:solidFill>
              </a:rPr>
              <a:t>thuận</a:t>
            </a:r>
            <a:r>
              <a:rPr lang="vi-VN" sz="2400" i="1" dirty="0">
                <a:solidFill>
                  <a:srgbClr val="7030A0"/>
                </a:solidFill>
              </a:rPr>
              <a:t> </a:t>
            </a:r>
            <a:r>
              <a:rPr lang="vi-VN" sz="2400" i="1" dirty="0" err="1">
                <a:solidFill>
                  <a:srgbClr val="7030A0"/>
                </a:solidFill>
              </a:rPr>
              <a:t>với</a:t>
            </a:r>
            <a:r>
              <a:rPr lang="vi-VN" sz="2400" i="1" dirty="0">
                <a:solidFill>
                  <a:srgbClr val="7030A0"/>
                </a:solidFill>
              </a:rPr>
              <a:t> </a:t>
            </a:r>
            <a:r>
              <a:rPr lang="vi-VN" sz="2400" i="1" dirty="0" err="1">
                <a:solidFill>
                  <a:srgbClr val="7030A0"/>
                </a:solidFill>
              </a:rPr>
              <a:t>bình</a:t>
            </a:r>
            <a:r>
              <a:rPr lang="vi-VN" sz="2400" i="1" dirty="0">
                <a:solidFill>
                  <a:srgbClr val="7030A0"/>
                </a:solidFill>
              </a:rPr>
              <a:t> phương </a:t>
            </a:r>
            <a:r>
              <a:rPr lang="vi-VN" sz="2400" i="1" dirty="0" err="1">
                <a:solidFill>
                  <a:srgbClr val="7030A0"/>
                </a:solidFill>
              </a:rPr>
              <a:t>cường</a:t>
            </a:r>
            <a:r>
              <a:rPr lang="vi-VN" sz="2400" i="1" dirty="0">
                <a:solidFill>
                  <a:srgbClr val="7030A0"/>
                </a:solidFill>
              </a:rPr>
              <a:t> </a:t>
            </a:r>
            <a:r>
              <a:rPr lang="vi-VN" sz="2400" i="1" dirty="0" err="1">
                <a:solidFill>
                  <a:srgbClr val="7030A0"/>
                </a:solidFill>
              </a:rPr>
              <a:t>độ</a:t>
            </a:r>
            <a:r>
              <a:rPr lang="vi-VN" sz="2400" i="1" dirty="0">
                <a:solidFill>
                  <a:srgbClr val="7030A0"/>
                </a:solidFill>
              </a:rPr>
              <a:t> </a:t>
            </a:r>
            <a:r>
              <a:rPr lang="vi-VN" sz="2400" i="1" dirty="0" err="1">
                <a:solidFill>
                  <a:srgbClr val="7030A0"/>
                </a:solidFill>
              </a:rPr>
              <a:t>dòng</a:t>
            </a:r>
            <a:r>
              <a:rPr lang="vi-VN" sz="2400" i="1" dirty="0">
                <a:solidFill>
                  <a:srgbClr val="7030A0"/>
                </a:solidFill>
              </a:rPr>
              <a:t> </a:t>
            </a:r>
            <a:r>
              <a:rPr lang="vi-VN" sz="2400" i="1" dirty="0" err="1">
                <a:solidFill>
                  <a:srgbClr val="7030A0"/>
                </a:solidFill>
              </a:rPr>
              <a:t>điện</a:t>
            </a:r>
            <a:r>
              <a:rPr lang="vi-VN" sz="2400" i="1" dirty="0">
                <a:solidFill>
                  <a:srgbClr val="7030A0"/>
                </a:solidFill>
              </a:rPr>
              <a:t>, </a:t>
            </a:r>
            <a:r>
              <a:rPr lang="vi-VN" sz="2400" i="1" dirty="0" err="1">
                <a:solidFill>
                  <a:srgbClr val="7030A0"/>
                </a:solidFill>
              </a:rPr>
              <a:t>với</a:t>
            </a:r>
            <a:r>
              <a:rPr lang="vi-VN" sz="2400" i="1" dirty="0">
                <a:solidFill>
                  <a:srgbClr val="7030A0"/>
                </a:solidFill>
              </a:rPr>
              <a:t> </a:t>
            </a:r>
            <a:r>
              <a:rPr lang="vi-VN" sz="2400" i="1" dirty="0" err="1">
                <a:solidFill>
                  <a:srgbClr val="7030A0"/>
                </a:solidFill>
              </a:rPr>
              <a:t>điện</a:t>
            </a:r>
            <a:r>
              <a:rPr lang="vi-VN" sz="2400" i="1" dirty="0">
                <a:solidFill>
                  <a:srgbClr val="7030A0"/>
                </a:solidFill>
              </a:rPr>
              <a:t> </a:t>
            </a:r>
            <a:r>
              <a:rPr lang="vi-VN" sz="2400" i="1" dirty="0" err="1">
                <a:solidFill>
                  <a:srgbClr val="7030A0"/>
                </a:solidFill>
              </a:rPr>
              <a:t>trở</a:t>
            </a:r>
            <a:r>
              <a:rPr lang="vi-VN" sz="2400" i="1" dirty="0">
                <a:solidFill>
                  <a:srgbClr val="7030A0"/>
                </a:solidFill>
              </a:rPr>
              <a:t> dây </a:t>
            </a:r>
            <a:r>
              <a:rPr lang="vi-VN" sz="2400" i="1" dirty="0" err="1">
                <a:solidFill>
                  <a:srgbClr val="7030A0"/>
                </a:solidFill>
              </a:rPr>
              <a:t>dẫn</a:t>
            </a:r>
            <a:r>
              <a:rPr lang="vi-VN" sz="2400" i="1" dirty="0">
                <a:solidFill>
                  <a:srgbClr val="7030A0"/>
                </a:solidFill>
              </a:rPr>
              <a:t> </a:t>
            </a:r>
            <a:r>
              <a:rPr lang="vi-VN" sz="2400" i="1" dirty="0" err="1">
                <a:solidFill>
                  <a:srgbClr val="7030A0"/>
                </a:solidFill>
              </a:rPr>
              <a:t>và</a:t>
            </a:r>
            <a:r>
              <a:rPr lang="vi-VN" sz="2400" i="1" dirty="0">
                <a:solidFill>
                  <a:srgbClr val="7030A0"/>
                </a:solidFill>
              </a:rPr>
              <a:t> </a:t>
            </a:r>
            <a:r>
              <a:rPr lang="vi-VN" sz="2400" i="1" dirty="0" err="1">
                <a:solidFill>
                  <a:srgbClr val="7030A0"/>
                </a:solidFill>
              </a:rPr>
              <a:t>với</a:t>
            </a:r>
            <a:r>
              <a:rPr lang="vi-VN" sz="2400" i="1" dirty="0">
                <a:solidFill>
                  <a:srgbClr val="7030A0"/>
                </a:solidFill>
              </a:rPr>
              <a:t> </a:t>
            </a:r>
            <a:r>
              <a:rPr lang="vi-VN" sz="2400" i="1" dirty="0" err="1">
                <a:solidFill>
                  <a:srgbClr val="7030A0"/>
                </a:solidFill>
              </a:rPr>
              <a:t>thời</a:t>
            </a:r>
            <a:r>
              <a:rPr lang="vi-VN" sz="2400" i="1" dirty="0">
                <a:solidFill>
                  <a:srgbClr val="7030A0"/>
                </a:solidFill>
              </a:rPr>
              <a:t> gian </a:t>
            </a:r>
            <a:r>
              <a:rPr lang="vi-VN" sz="2400" i="1" dirty="0" err="1">
                <a:solidFill>
                  <a:srgbClr val="7030A0"/>
                </a:solidFill>
              </a:rPr>
              <a:t>dòng</a:t>
            </a:r>
            <a:r>
              <a:rPr lang="vi-VN" sz="2400" i="1" dirty="0">
                <a:solidFill>
                  <a:srgbClr val="7030A0"/>
                </a:solidFill>
              </a:rPr>
              <a:t> </a:t>
            </a:r>
            <a:r>
              <a:rPr lang="vi-VN" sz="2400" i="1" dirty="0" err="1">
                <a:solidFill>
                  <a:srgbClr val="7030A0"/>
                </a:solidFill>
              </a:rPr>
              <a:t>điện</a:t>
            </a:r>
            <a:r>
              <a:rPr lang="vi-VN" sz="2400" i="1" dirty="0">
                <a:solidFill>
                  <a:srgbClr val="7030A0"/>
                </a:solidFill>
              </a:rPr>
              <a:t> </a:t>
            </a:r>
            <a:r>
              <a:rPr lang="vi-VN" sz="2400" i="1" dirty="0" err="1">
                <a:solidFill>
                  <a:srgbClr val="7030A0"/>
                </a:solidFill>
              </a:rPr>
              <a:t>chạy</a:t>
            </a:r>
            <a:r>
              <a:rPr lang="vi-VN" sz="2400" i="1" dirty="0">
                <a:solidFill>
                  <a:srgbClr val="7030A0"/>
                </a:solidFill>
              </a:rPr>
              <a:t> qua</a:t>
            </a:r>
          </a:p>
          <a:p>
            <a:pPr marL="457200" indent="-457200" algn="just">
              <a:lnSpc>
                <a:spcPct val="150000"/>
              </a:lnSpc>
              <a:buAutoNum type="alphaUcPeriod"/>
            </a:pPr>
            <a:r>
              <a:rPr lang="vi-VN" sz="2400" i="1" dirty="0" err="1">
                <a:solidFill>
                  <a:srgbClr val="7030A0"/>
                </a:solidFill>
              </a:rPr>
              <a:t>Tỉ</a:t>
            </a:r>
            <a:r>
              <a:rPr lang="vi-VN" sz="2400" i="1" dirty="0">
                <a:solidFill>
                  <a:srgbClr val="7030A0"/>
                </a:solidFill>
              </a:rPr>
              <a:t> </a:t>
            </a:r>
            <a:r>
              <a:rPr lang="vi-VN" sz="2400" i="1" dirty="0" err="1">
                <a:solidFill>
                  <a:srgbClr val="7030A0"/>
                </a:solidFill>
              </a:rPr>
              <a:t>lệ</a:t>
            </a:r>
            <a:r>
              <a:rPr lang="vi-VN" sz="2400" i="1" dirty="0">
                <a:solidFill>
                  <a:srgbClr val="7030A0"/>
                </a:solidFill>
              </a:rPr>
              <a:t> </a:t>
            </a:r>
            <a:r>
              <a:rPr lang="vi-VN" sz="2400" i="1" dirty="0" err="1">
                <a:solidFill>
                  <a:srgbClr val="7030A0"/>
                </a:solidFill>
              </a:rPr>
              <a:t>thuận</a:t>
            </a:r>
            <a:r>
              <a:rPr lang="vi-VN" sz="2400" i="1" dirty="0">
                <a:solidFill>
                  <a:srgbClr val="7030A0"/>
                </a:solidFill>
              </a:rPr>
              <a:t> </a:t>
            </a:r>
            <a:r>
              <a:rPr lang="vi-VN" sz="2400" i="1" dirty="0" err="1">
                <a:solidFill>
                  <a:srgbClr val="7030A0"/>
                </a:solidFill>
              </a:rPr>
              <a:t>với</a:t>
            </a:r>
            <a:r>
              <a:rPr lang="vi-VN" sz="2400" i="1" dirty="0">
                <a:solidFill>
                  <a:srgbClr val="7030A0"/>
                </a:solidFill>
              </a:rPr>
              <a:t> </a:t>
            </a:r>
            <a:r>
              <a:rPr lang="vi-VN" sz="2400" i="1" dirty="0" err="1">
                <a:solidFill>
                  <a:srgbClr val="7030A0"/>
                </a:solidFill>
              </a:rPr>
              <a:t>bình</a:t>
            </a:r>
            <a:r>
              <a:rPr lang="vi-VN" sz="2400" i="1" dirty="0">
                <a:solidFill>
                  <a:srgbClr val="7030A0"/>
                </a:solidFill>
              </a:rPr>
              <a:t> phương </a:t>
            </a:r>
            <a:r>
              <a:rPr lang="vi-VN" sz="2400" i="1" dirty="0" err="1">
                <a:solidFill>
                  <a:srgbClr val="7030A0"/>
                </a:solidFill>
              </a:rPr>
              <a:t>hiệu</a:t>
            </a:r>
            <a:r>
              <a:rPr lang="vi-VN" sz="2400" i="1" dirty="0">
                <a:solidFill>
                  <a:srgbClr val="7030A0"/>
                </a:solidFill>
              </a:rPr>
              <a:t> </a:t>
            </a:r>
            <a:r>
              <a:rPr lang="vi-VN" sz="2400" i="1" dirty="0" err="1">
                <a:solidFill>
                  <a:srgbClr val="7030A0"/>
                </a:solidFill>
              </a:rPr>
              <a:t>điện</a:t>
            </a:r>
            <a:r>
              <a:rPr lang="vi-VN" sz="2400" i="1" dirty="0">
                <a:solidFill>
                  <a:srgbClr val="7030A0"/>
                </a:solidFill>
              </a:rPr>
              <a:t> </a:t>
            </a:r>
            <a:r>
              <a:rPr lang="vi-VN" sz="2400" i="1" dirty="0" err="1">
                <a:solidFill>
                  <a:srgbClr val="7030A0"/>
                </a:solidFill>
              </a:rPr>
              <a:t>thế</a:t>
            </a:r>
            <a:r>
              <a:rPr lang="vi-VN" sz="2400" i="1" dirty="0">
                <a:solidFill>
                  <a:srgbClr val="7030A0"/>
                </a:solidFill>
              </a:rPr>
              <a:t> </a:t>
            </a:r>
            <a:r>
              <a:rPr lang="vi-VN" sz="2400" i="1" dirty="0" err="1">
                <a:solidFill>
                  <a:srgbClr val="7030A0"/>
                </a:solidFill>
              </a:rPr>
              <a:t>giữa</a:t>
            </a:r>
            <a:r>
              <a:rPr lang="vi-VN" sz="2400" i="1" dirty="0">
                <a:solidFill>
                  <a:srgbClr val="7030A0"/>
                </a:solidFill>
              </a:rPr>
              <a:t> hai </a:t>
            </a:r>
            <a:r>
              <a:rPr lang="vi-VN" sz="2400" i="1" dirty="0" err="1">
                <a:solidFill>
                  <a:srgbClr val="7030A0"/>
                </a:solidFill>
              </a:rPr>
              <a:t>đầu</a:t>
            </a:r>
            <a:r>
              <a:rPr lang="vi-VN" sz="2400" i="1" dirty="0">
                <a:solidFill>
                  <a:srgbClr val="7030A0"/>
                </a:solidFill>
              </a:rPr>
              <a:t> dây </a:t>
            </a:r>
            <a:r>
              <a:rPr lang="vi-VN" sz="2400" i="1" dirty="0" err="1">
                <a:solidFill>
                  <a:srgbClr val="7030A0"/>
                </a:solidFill>
              </a:rPr>
              <a:t>dẫn</a:t>
            </a:r>
            <a:r>
              <a:rPr lang="vi-VN" sz="2400" i="1" dirty="0">
                <a:solidFill>
                  <a:srgbClr val="7030A0"/>
                </a:solidFill>
              </a:rPr>
              <a:t>, </a:t>
            </a:r>
            <a:r>
              <a:rPr lang="vi-VN" sz="2400" i="1" dirty="0" err="1">
                <a:solidFill>
                  <a:srgbClr val="7030A0"/>
                </a:solidFill>
              </a:rPr>
              <a:t>với</a:t>
            </a:r>
            <a:r>
              <a:rPr lang="vi-VN" sz="2400" i="1" dirty="0">
                <a:solidFill>
                  <a:srgbClr val="7030A0"/>
                </a:solidFill>
              </a:rPr>
              <a:t> </a:t>
            </a:r>
            <a:r>
              <a:rPr lang="vi-VN" sz="2400" i="1" dirty="0" err="1">
                <a:solidFill>
                  <a:srgbClr val="7030A0"/>
                </a:solidFill>
              </a:rPr>
              <a:t>thời</a:t>
            </a:r>
            <a:r>
              <a:rPr lang="vi-VN" sz="2400" i="1" dirty="0">
                <a:solidFill>
                  <a:srgbClr val="7030A0"/>
                </a:solidFill>
              </a:rPr>
              <a:t> gian </a:t>
            </a:r>
            <a:r>
              <a:rPr lang="vi-VN" sz="2400" i="1" dirty="0" err="1">
                <a:solidFill>
                  <a:srgbClr val="7030A0"/>
                </a:solidFill>
              </a:rPr>
              <a:t>dòng</a:t>
            </a:r>
            <a:r>
              <a:rPr lang="vi-VN" sz="2400" i="1" dirty="0">
                <a:solidFill>
                  <a:srgbClr val="7030A0"/>
                </a:solidFill>
              </a:rPr>
              <a:t> </a:t>
            </a:r>
            <a:r>
              <a:rPr lang="vi-VN" sz="2400" i="1" dirty="0" err="1">
                <a:solidFill>
                  <a:srgbClr val="7030A0"/>
                </a:solidFill>
              </a:rPr>
              <a:t>điện</a:t>
            </a:r>
            <a:r>
              <a:rPr lang="vi-VN" sz="2400" i="1" dirty="0">
                <a:solidFill>
                  <a:srgbClr val="7030A0"/>
                </a:solidFill>
              </a:rPr>
              <a:t> </a:t>
            </a:r>
            <a:r>
              <a:rPr lang="vi-VN" sz="2400" i="1" dirty="0" err="1">
                <a:solidFill>
                  <a:srgbClr val="7030A0"/>
                </a:solidFill>
              </a:rPr>
              <a:t>chạy</a:t>
            </a:r>
            <a:r>
              <a:rPr lang="vi-VN" sz="2400" i="1" dirty="0">
                <a:solidFill>
                  <a:srgbClr val="7030A0"/>
                </a:solidFill>
              </a:rPr>
              <a:t> qua </a:t>
            </a:r>
            <a:r>
              <a:rPr lang="vi-VN" sz="2400" i="1" dirty="0" err="1">
                <a:solidFill>
                  <a:srgbClr val="7030A0"/>
                </a:solidFill>
              </a:rPr>
              <a:t>và</a:t>
            </a:r>
            <a:r>
              <a:rPr lang="vi-VN" sz="2400" i="1" dirty="0">
                <a:solidFill>
                  <a:srgbClr val="7030A0"/>
                </a:solidFill>
              </a:rPr>
              <a:t> </a:t>
            </a:r>
            <a:r>
              <a:rPr lang="vi-VN" sz="2400" i="1" dirty="0" err="1">
                <a:solidFill>
                  <a:srgbClr val="7030A0"/>
                </a:solidFill>
              </a:rPr>
              <a:t>tỉ</a:t>
            </a:r>
            <a:r>
              <a:rPr lang="vi-VN" sz="2400" i="1" dirty="0">
                <a:solidFill>
                  <a:srgbClr val="7030A0"/>
                </a:solidFill>
              </a:rPr>
              <a:t> </a:t>
            </a:r>
            <a:r>
              <a:rPr lang="vi-VN" sz="2400" i="1" dirty="0" err="1">
                <a:solidFill>
                  <a:srgbClr val="7030A0"/>
                </a:solidFill>
              </a:rPr>
              <a:t>lệ</a:t>
            </a:r>
            <a:r>
              <a:rPr lang="vi-VN" sz="2400" i="1" dirty="0">
                <a:solidFill>
                  <a:srgbClr val="7030A0"/>
                </a:solidFill>
              </a:rPr>
              <a:t> </a:t>
            </a:r>
            <a:r>
              <a:rPr lang="vi-VN" sz="2400" i="1" dirty="0" err="1">
                <a:solidFill>
                  <a:srgbClr val="7030A0"/>
                </a:solidFill>
              </a:rPr>
              <a:t>nghịch</a:t>
            </a:r>
            <a:r>
              <a:rPr lang="vi-VN" sz="2400" i="1" dirty="0">
                <a:solidFill>
                  <a:srgbClr val="7030A0"/>
                </a:solidFill>
              </a:rPr>
              <a:t> </a:t>
            </a:r>
            <a:r>
              <a:rPr lang="vi-VN" sz="2400" i="1" dirty="0" err="1">
                <a:solidFill>
                  <a:srgbClr val="7030A0"/>
                </a:solidFill>
              </a:rPr>
              <a:t>với</a:t>
            </a:r>
            <a:r>
              <a:rPr lang="vi-VN" sz="2400" i="1" dirty="0">
                <a:solidFill>
                  <a:srgbClr val="7030A0"/>
                </a:solidFill>
              </a:rPr>
              <a:t> </a:t>
            </a:r>
            <a:r>
              <a:rPr lang="vi-VN" sz="2400" i="1" dirty="0" err="1">
                <a:solidFill>
                  <a:srgbClr val="7030A0"/>
                </a:solidFill>
              </a:rPr>
              <a:t>điện</a:t>
            </a:r>
            <a:r>
              <a:rPr lang="vi-VN" sz="2400" i="1" dirty="0">
                <a:solidFill>
                  <a:srgbClr val="7030A0"/>
                </a:solidFill>
              </a:rPr>
              <a:t> </a:t>
            </a:r>
            <a:r>
              <a:rPr lang="vi-VN" sz="2400" i="1" dirty="0" err="1">
                <a:solidFill>
                  <a:srgbClr val="7030A0"/>
                </a:solidFill>
              </a:rPr>
              <a:t>trở</a:t>
            </a:r>
            <a:r>
              <a:rPr lang="vi-VN" sz="2400" i="1" dirty="0">
                <a:solidFill>
                  <a:srgbClr val="7030A0"/>
                </a:solidFill>
              </a:rPr>
              <a:t> dây </a:t>
            </a:r>
            <a:r>
              <a:rPr lang="vi-VN" sz="2400" i="1" dirty="0" err="1">
                <a:solidFill>
                  <a:srgbClr val="7030A0"/>
                </a:solidFill>
              </a:rPr>
              <a:t>dẫn</a:t>
            </a:r>
            <a:endParaRPr lang="vi-VN" sz="2400" i="1" dirty="0">
              <a:solidFill>
                <a:srgbClr val="7030A0"/>
              </a:solidFill>
            </a:endParaRPr>
          </a:p>
          <a:p>
            <a:pPr marL="457200" indent="-457200" algn="just">
              <a:lnSpc>
                <a:spcPct val="150000"/>
              </a:lnSpc>
              <a:buAutoNum type="alphaUcPeriod"/>
            </a:pPr>
            <a:r>
              <a:rPr lang="vi-VN" sz="2400" i="1" dirty="0" err="1">
                <a:solidFill>
                  <a:srgbClr val="7030A0"/>
                </a:solidFill>
              </a:rPr>
              <a:t>Tỉ</a:t>
            </a:r>
            <a:r>
              <a:rPr lang="vi-VN" sz="2400" i="1" dirty="0">
                <a:solidFill>
                  <a:srgbClr val="7030A0"/>
                </a:solidFill>
              </a:rPr>
              <a:t> </a:t>
            </a:r>
            <a:r>
              <a:rPr lang="vi-VN" sz="2400" i="1" dirty="0" err="1">
                <a:solidFill>
                  <a:srgbClr val="7030A0"/>
                </a:solidFill>
              </a:rPr>
              <a:t>lệ</a:t>
            </a:r>
            <a:r>
              <a:rPr lang="vi-VN" sz="2400" i="1" dirty="0">
                <a:solidFill>
                  <a:srgbClr val="7030A0"/>
                </a:solidFill>
              </a:rPr>
              <a:t> </a:t>
            </a:r>
            <a:r>
              <a:rPr lang="vi-VN" sz="2400" i="1" dirty="0" err="1">
                <a:solidFill>
                  <a:srgbClr val="7030A0"/>
                </a:solidFill>
              </a:rPr>
              <a:t>thuận</a:t>
            </a:r>
            <a:r>
              <a:rPr lang="vi-VN" sz="2400" i="1" dirty="0">
                <a:solidFill>
                  <a:srgbClr val="7030A0"/>
                </a:solidFill>
              </a:rPr>
              <a:t> </a:t>
            </a:r>
            <a:r>
              <a:rPr lang="vi-VN" sz="2400" i="1" dirty="0" err="1">
                <a:solidFill>
                  <a:srgbClr val="7030A0"/>
                </a:solidFill>
              </a:rPr>
              <a:t>với</a:t>
            </a:r>
            <a:r>
              <a:rPr lang="vi-VN" sz="2400" i="1" dirty="0">
                <a:solidFill>
                  <a:srgbClr val="7030A0"/>
                </a:solidFill>
              </a:rPr>
              <a:t> </a:t>
            </a:r>
            <a:r>
              <a:rPr lang="vi-VN" sz="2400" i="1" dirty="0" err="1">
                <a:solidFill>
                  <a:srgbClr val="7030A0"/>
                </a:solidFill>
              </a:rPr>
              <a:t>hiệu</a:t>
            </a:r>
            <a:r>
              <a:rPr lang="vi-VN" sz="2400" i="1" dirty="0">
                <a:solidFill>
                  <a:srgbClr val="7030A0"/>
                </a:solidFill>
              </a:rPr>
              <a:t> </a:t>
            </a:r>
            <a:r>
              <a:rPr lang="vi-VN" sz="2400" i="1" dirty="0" err="1">
                <a:solidFill>
                  <a:srgbClr val="7030A0"/>
                </a:solidFill>
              </a:rPr>
              <a:t>điện</a:t>
            </a:r>
            <a:r>
              <a:rPr lang="vi-VN" sz="2400" i="1" dirty="0">
                <a:solidFill>
                  <a:srgbClr val="7030A0"/>
                </a:solidFill>
              </a:rPr>
              <a:t> </a:t>
            </a:r>
            <a:r>
              <a:rPr lang="vi-VN" sz="2400" i="1" dirty="0" err="1">
                <a:solidFill>
                  <a:srgbClr val="7030A0"/>
                </a:solidFill>
              </a:rPr>
              <a:t>thế</a:t>
            </a:r>
            <a:r>
              <a:rPr lang="vi-VN" sz="2400" i="1" dirty="0">
                <a:solidFill>
                  <a:srgbClr val="7030A0"/>
                </a:solidFill>
              </a:rPr>
              <a:t> </a:t>
            </a:r>
            <a:r>
              <a:rPr lang="vi-VN" sz="2400" i="1" dirty="0" err="1">
                <a:solidFill>
                  <a:srgbClr val="7030A0"/>
                </a:solidFill>
              </a:rPr>
              <a:t>giữa</a:t>
            </a:r>
            <a:r>
              <a:rPr lang="vi-VN" sz="2400" i="1" dirty="0">
                <a:solidFill>
                  <a:srgbClr val="7030A0"/>
                </a:solidFill>
              </a:rPr>
              <a:t> hai </a:t>
            </a:r>
            <a:r>
              <a:rPr lang="vi-VN" sz="2400" i="1" dirty="0" err="1">
                <a:solidFill>
                  <a:srgbClr val="7030A0"/>
                </a:solidFill>
              </a:rPr>
              <a:t>đầu</a:t>
            </a:r>
            <a:r>
              <a:rPr lang="vi-VN" sz="2400" i="1" dirty="0">
                <a:solidFill>
                  <a:srgbClr val="7030A0"/>
                </a:solidFill>
              </a:rPr>
              <a:t> dây </a:t>
            </a:r>
            <a:r>
              <a:rPr lang="vi-VN" sz="2400" i="1" dirty="0" err="1">
                <a:solidFill>
                  <a:srgbClr val="7030A0"/>
                </a:solidFill>
              </a:rPr>
              <a:t>dẫn</a:t>
            </a:r>
            <a:r>
              <a:rPr lang="vi-VN" sz="2400" i="1" dirty="0">
                <a:solidFill>
                  <a:srgbClr val="7030A0"/>
                </a:solidFill>
              </a:rPr>
              <a:t>, </a:t>
            </a:r>
            <a:r>
              <a:rPr lang="vi-VN" sz="2400" i="1" dirty="0" err="1">
                <a:solidFill>
                  <a:srgbClr val="7030A0"/>
                </a:solidFill>
              </a:rPr>
              <a:t>với</a:t>
            </a:r>
            <a:r>
              <a:rPr lang="vi-VN" sz="2400" i="1" dirty="0">
                <a:solidFill>
                  <a:srgbClr val="7030A0"/>
                </a:solidFill>
              </a:rPr>
              <a:t> </a:t>
            </a:r>
            <a:r>
              <a:rPr lang="vi-VN" sz="2400" i="1" dirty="0" err="1">
                <a:solidFill>
                  <a:srgbClr val="7030A0"/>
                </a:solidFill>
              </a:rPr>
              <a:t>cường</a:t>
            </a:r>
            <a:r>
              <a:rPr lang="vi-VN" sz="2400" i="1" dirty="0">
                <a:solidFill>
                  <a:srgbClr val="7030A0"/>
                </a:solidFill>
              </a:rPr>
              <a:t> </a:t>
            </a:r>
            <a:r>
              <a:rPr lang="vi-VN" sz="2400" i="1" dirty="0" err="1">
                <a:solidFill>
                  <a:srgbClr val="7030A0"/>
                </a:solidFill>
              </a:rPr>
              <a:t>độ</a:t>
            </a:r>
            <a:r>
              <a:rPr lang="vi-VN" sz="2400" i="1" dirty="0">
                <a:solidFill>
                  <a:srgbClr val="7030A0"/>
                </a:solidFill>
              </a:rPr>
              <a:t> </a:t>
            </a:r>
            <a:r>
              <a:rPr lang="vi-VN" sz="2400" i="1" dirty="0" err="1">
                <a:solidFill>
                  <a:srgbClr val="7030A0"/>
                </a:solidFill>
              </a:rPr>
              <a:t>dòng</a:t>
            </a:r>
            <a:r>
              <a:rPr lang="vi-VN" sz="2400" i="1" dirty="0">
                <a:solidFill>
                  <a:srgbClr val="7030A0"/>
                </a:solidFill>
              </a:rPr>
              <a:t> </a:t>
            </a:r>
            <a:r>
              <a:rPr lang="vi-VN" sz="2400" i="1" dirty="0" err="1">
                <a:solidFill>
                  <a:srgbClr val="7030A0"/>
                </a:solidFill>
              </a:rPr>
              <a:t>điện</a:t>
            </a:r>
            <a:r>
              <a:rPr lang="vi-VN" sz="2400" i="1" dirty="0">
                <a:solidFill>
                  <a:srgbClr val="7030A0"/>
                </a:solidFill>
              </a:rPr>
              <a:t> </a:t>
            </a:r>
            <a:r>
              <a:rPr lang="vi-VN" sz="2400" i="1" dirty="0" err="1">
                <a:solidFill>
                  <a:srgbClr val="7030A0"/>
                </a:solidFill>
              </a:rPr>
              <a:t>và</a:t>
            </a:r>
            <a:r>
              <a:rPr lang="vi-VN" sz="2400" i="1" dirty="0">
                <a:solidFill>
                  <a:srgbClr val="7030A0"/>
                </a:solidFill>
              </a:rPr>
              <a:t> </a:t>
            </a:r>
            <a:r>
              <a:rPr lang="vi-VN" sz="2400" i="1" dirty="0" err="1">
                <a:solidFill>
                  <a:srgbClr val="7030A0"/>
                </a:solidFill>
              </a:rPr>
              <a:t>với</a:t>
            </a:r>
            <a:r>
              <a:rPr lang="vi-VN" sz="2400" i="1" dirty="0">
                <a:solidFill>
                  <a:srgbClr val="7030A0"/>
                </a:solidFill>
              </a:rPr>
              <a:t> </a:t>
            </a:r>
            <a:r>
              <a:rPr lang="vi-VN" sz="2400" i="1" dirty="0" err="1">
                <a:solidFill>
                  <a:srgbClr val="7030A0"/>
                </a:solidFill>
              </a:rPr>
              <a:t>thời</a:t>
            </a:r>
            <a:r>
              <a:rPr lang="vi-VN" sz="2400" i="1" dirty="0">
                <a:solidFill>
                  <a:srgbClr val="7030A0"/>
                </a:solidFill>
              </a:rPr>
              <a:t> gian </a:t>
            </a:r>
            <a:r>
              <a:rPr lang="vi-VN" sz="2400" i="1" dirty="0" err="1">
                <a:solidFill>
                  <a:srgbClr val="7030A0"/>
                </a:solidFill>
              </a:rPr>
              <a:t>dòng</a:t>
            </a:r>
            <a:r>
              <a:rPr lang="vi-VN" sz="2400" i="1" dirty="0">
                <a:solidFill>
                  <a:srgbClr val="7030A0"/>
                </a:solidFill>
              </a:rPr>
              <a:t> </a:t>
            </a:r>
            <a:r>
              <a:rPr lang="vi-VN" sz="2400" i="1" dirty="0" err="1">
                <a:solidFill>
                  <a:srgbClr val="7030A0"/>
                </a:solidFill>
              </a:rPr>
              <a:t>điện</a:t>
            </a:r>
            <a:r>
              <a:rPr lang="vi-VN" sz="2400" i="1" dirty="0">
                <a:solidFill>
                  <a:srgbClr val="7030A0"/>
                </a:solidFill>
              </a:rPr>
              <a:t> </a:t>
            </a:r>
            <a:r>
              <a:rPr lang="vi-VN" sz="2400" i="1" dirty="0" err="1">
                <a:solidFill>
                  <a:srgbClr val="7030A0"/>
                </a:solidFill>
              </a:rPr>
              <a:t>chạy</a:t>
            </a:r>
            <a:r>
              <a:rPr lang="vi-VN" sz="2400" i="1" dirty="0">
                <a:solidFill>
                  <a:srgbClr val="7030A0"/>
                </a:solidFill>
              </a:rPr>
              <a:t> qua</a:t>
            </a:r>
          </a:p>
        </p:txBody>
      </p:sp>
    </p:spTree>
    <p:extLst>
      <p:ext uri="{BB962C8B-B14F-4D97-AF65-F5344CB8AC3E}">
        <p14:creationId xmlns:p14="http://schemas.microsoft.com/office/powerpoint/2010/main" val="623618426"/>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wipe(down)">
                                      <p:cBhvr>
                                        <p:cTn id="7"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Lst>
  </p:timing>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113715" name="Text Box 51"/>
              <p:cNvSpPr txBox="1">
                <a:spLocks noChangeArrowheads="1"/>
              </p:cNvSpPr>
              <p:nvPr/>
            </p:nvSpPr>
            <p:spPr bwMode="auto">
              <a:xfrm>
                <a:off x="233875" y="253347"/>
                <a:ext cx="11801856" cy="2210250"/>
              </a:xfrm>
              <a:prstGeom prst="roundRect">
                <a:avLst/>
              </a:prstGeom>
              <a:solidFill>
                <a:schemeClr val="accent2">
                  <a:lumMod val="20000"/>
                  <a:lumOff val="80000"/>
                </a:schemeClr>
              </a:solidFill>
              <a:ln w="28575">
                <a:solidFill>
                  <a:srgbClr val="FF0000"/>
                </a:solidFill>
              </a:ln>
              <a:effec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US" sz="2000" b="1" i="1" dirty="0"/>
                  <a:t>Bài 3: Cho </a:t>
                </a:r>
                <a:r>
                  <a:rPr lang="en-US" sz="2000" b="1" i="1" dirty="0" err="1"/>
                  <a:t>hai</a:t>
                </a:r>
                <a:r>
                  <a:rPr lang="en-US" sz="2000" b="1" i="1" dirty="0"/>
                  <a:t> </a:t>
                </a:r>
                <a:r>
                  <a:rPr lang="en-US" sz="2000" b="1" i="1" dirty="0" err="1"/>
                  <a:t>điện</a:t>
                </a:r>
                <a:r>
                  <a:rPr lang="en-US" sz="2000" b="1" i="1" dirty="0"/>
                  <a:t> </a:t>
                </a:r>
                <a:r>
                  <a:rPr lang="en-US" sz="2000" b="1" i="1" dirty="0" err="1"/>
                  <a:t>trở</a:t>
                </a:r>
                <a:r>
                  <a:rPr lang="en-US" sz="2000" b="1" i="1" dirty="0"/>
                  <a:t> R</a:t>
                </a:r>
                <a:r>
                  <a:rPr lang="en-US" sz="2000" b="1" i="1" baseline="-25000" dirty="0"/>
                  <a:t>1</a:t>
                </a:r>
                <a:r>
                  <a:rPr lang="en-US" sz="2000" b="1" i="1" dirty="0"/>
                  <a:t> </a:t>
                </a:r>
                <a:r>
                  <a:rPr lang="en-US" sz="2000" b="1" i="1" dirty="0" err="1"/>
                  <a:t>và</a:t>
                </a:r>
                <a:r>
                  <a:rPr lang="en-US" sz="2000" b="1" i="1" dirty="0"/>
                  <a:t> R</a:t>
                </a:r>
                <a:r>
                  <a:rPr lang="en-US" sz="2000" b="1" i="1" baseline="-25000" dirty="0"/>
                  <a:t>2</a:t>
                </a:r>
                <a:r>
                  <a:rPr lang="en-US" sz="2000" b="1" i="1" dirty="0"/>
                  <a:t>. </a:t>
                </a:r>
                <a:r>
                  <a:rPr lang="en-US" sz="2000" b="1" i="1" dirty="0" err="1"/>
                  <a:t>Hãy</a:t>
                </a:r>
                <a:r>
                  <a:rPr lang="en-US" sz="2000" b="1" i="1" dirty="0"/>
                  <a:t> </a:t>
                </a:r>
                <a:r>
                  <a:rPr lang="en-US" sz="2000" b="1" i="1" dirty="0" err="1"/>
                  <a:t>chứng</a:t>
                </a:r>
                <a:r>
                  <a:rPr lang="en-US" sz="2000" b="1" i="1" dirty="0"/>
                  <a:t> minh </a:t>
                </a:r>
                <a:r>
                  <a:rPr lang="en-US" sz="2000" b="1" i="1" dirty="0" err="1"/>
                  <a:t>rằng</a:t>
                </a:r>
                <a:r>
                  <a:rPr lang="en-US" sz="2000" b="1" i="1" dirty="0"/>
                  <a:t>:</a:t>
                </a:r>
              </a:p>
              <a:p>
                <a:r>
                  <a:rPr lang="en-US" altLang="en-US" sz="2000" b="1" i="1" dirty="0">
                    <a:solidFill>
                      <a:srgbClr val="000000"/>
                    </a:solidFill>
                    <a:latin typeface="Open Sans"/>
                  </a:rPr>
                  <a:t>Khi </a:t>
                </a:r>
                <a:r>
                  <a:rPr lang="en-US" altLang="en-US" sz="2000" b="1" i="1" dirty="0" err="1">
                    <a:solidFill>
                      <a:srgbClr val="000000"/>
                    </a:solidFill>
                    <a:latin typeface="Open Sans"/>
                  </a:rPr>
                  <a:t>cho</a:t>
                </a:r>
                <a:r>
                  <a:rPr lang="en-US" altLang="en-US" sz="2000" b="1" i="1" dirty="0">
                    <a:solidFill>
                      <a:srgbClr val="000000"/>
                    </a:solidFill>
                    <a:latin typeface="Open Sans"/>
                  </a:rPr>
                  <a:t> </a:t>
                </a:r>
                <a:r>
                  <a:rPr lang="en-US" altLang="en-US" sz="2000" b="1" i="1" dirty="0" err="1">
                    <a:solidFill>
                      <a:srgbClr val="000000"/>
                    </a:solidFill>
                    <a:latin typeface="Open Sans"/>
                  </a:rPr>
                  <a:t>dòng</a:t>
                </a:r>
                <a:r>
                  <a:rPr lang="en-US" altLang="en-US" sz="2000" b="1" i="1" dirty="0">
                    <a:solidFill>
                      <a:srgbClr val="000000"/>
                    </a:solidFill>
                    <a:latin typeface="Open Sans"/>
                  </a:rPr>
                  <a:t> </a:t>
                </a:r>
                <a:r>
                  <a:rPr lang="en-US" altLang="en-US" sz="2000" b="1" i="1" dirty="0" err="1">
                    <a:solidFill>
                      <a:srgbClr val="000000"/>
                    </a:solidFill>
                    <a:latin typeface="Open Sans"/>
                  </a:rPr>
                  <a:t>điện</a:t>
                </a:r>
                <a:r>
                  <a:rPr lang="en-US" altLang="en-US" sz="2000" b="1" i="1" dirty="0">
                    <a:solidFill>
                      <a:srgbClr val="000000"/>
                    </a:solidFill>
                    <a:latin typeface="Open Sans"/>
                  </a:rPr>
                  <a:t> </a:t>
                </a:r>
                <a:r>
                  <a:rPr lang="en-US" altLang="en-US" sz="2000" b="1" i="1" dirty="0" err="1">
                    <a:solidFill>
                      <a:srgbClr val="000000"/>
                    </a:solidFill>
                    <a:latin typeface="Open Sans"/>
                  </a:rPr>
                  <a:t>chạy</a:t>
                </a:r>
                <a:r>
                  <a:rPr lang="en-US" altLang="en-US" sz="2000" b="1" i="1" dirty="0">
                    <a:solidFill>
                      <a:srgbClr val="000000"/>
                    </a:solidFill>
                    <a:latin typeface="Open Sans"/>
                  </a:rPr>
                  <a:t> qua </a:t>
                </a:r>
                <a:r>
                  <a:rPr lang="en-US" altLang="en-US" sz="2000" b="1" i="1" dirty="0" err="1">
                    <a:solidFill>
                      <a:srgbClr val="000000"/>
                    </a:solidFill>
                    <a:latin typeface="Open Sans"/>
                  </a:rPr>
                  <a:t>đoạn</a:t>
                </a:r>
                <a:r>
                  <a:rPr lang="en-US" altLang="en-US" sz="2000" b="1" i="1" dirty="0">
                    <a:solidFill>
                      <a:srgbClr val="000000"/>
                    </a:solidFill>
                    <a:latin typeface="Open Sans"/>
                  </a:rPr>
                  <a:t> </a:t>
                </a:r>
                <a:r>
                  <a:rPr lang="en-US" altLang="en-US" sz="2000" b="1" i="1" dirty="0" err="1">
                    <a:solidFill>
                      <a:srgbClr val="000000"/>
                    </a:solidFill>
                    <a:latin typeface="Open Sans"/>
                  </a:rPr>
                  <a:t>mạch</a:t>
                </a:r>
                <a:r>
                  <a:rPr lang="en-US" altLang="en-US" sz="2000" b="1" i="1" dirty="0">
                    <a:solidFill>
                      <a:srgbClr val="000000"/>
                    </a:solidFill>
                    <a:latin typeface="Open Sans"/>
                  </a:rPr>
                  <a:t> </a:t>
                </a:r>
                <a:r>
                  <a:rPr lang="en-US" altLang="en-US" sz="2000" b="1" i="1" dirty="0" err="1">
                    <a:solidFill>
                      <a:srgbClr val="000000"/>
                    </a:solidFill>
                    <a:latin typeface="Open Sans"/>
                  </a:rPr>
                  <a:t>gồm</a:t>
                </a:r>
                <a:r>
                  <a:rPr lang="en-US" altLang="en-US" sz="2000" b="1" i="1" dirty="0">
                    <a:solidFill>
                      <a:srgbClr val="000000"/>
                    </a:solidFill>
                    <a:latin typeface="Open Sans"/>
                  </a:rPr>
                  <a:t> R</a:t>
                </a:r>
                <a:r>
                  <a:rPr lang="en-US" altLang="en-US" sz="2000" b="1" i="1" baseline="-30000" dirty="0">
                    <a:solidFill>
                      <a:srgbClr val="000000"/>
                    </a:solidFill>
                    <a:latin typeface="Open Sans"/>
                  </a:rPr>
                  <a:t>1</a:t>
                </a:r>
                <a:r>
                  <a:rPr lang="en-US" altLang="en-US" sz="2000" b="1" i="1" dirty="0">
                    <a:solidFill>
                      <a:srgbClr val="000000"/>
                    </a:solidFill>
                    <a:latin typeface="Open Sans"/>
                  </a:rPr>
                  <a:t> </a:t>
                </a:r>
                <a:r>
                  <a:rPr lang="en-US" altLang="en-US" sz="2000" b="1" i="1" dirty="0" err="1">
                    <a:solidFill>
                      <a:srgbClr val="000000"/>
                    </a:solidFill>
                    <a:latin typeface="Open Sans"/>
                  </a:rPr>
                  <a:t>và</a:t>
                </a:r>
                <a:r>
                  <a:rPr lang="en-US" altLang="en-US" sz="2000" b="1" i="1" dirty="0">
                    <a:solidFill>
                      <a:srgbClr val="000000"/>
                    </a:solidFill>
                    <a:latin typeface="Open Sans"/>
                  </a:rPr>
                  <a:t> R</a:t>
                </a:r>
                <a:r>
                  <a:rPr lang="en-US" altLang="en-US" sz="2000" b="1" i="1" baseline="-30000" dirty="0">
                    <a:solidFill>
                      <a:srgbClr val="000000"/>
                    </a:solidFill>
                    <a:latin typeface="Open Sans"/>
                  </a:rPr>
                  <a:t>2</a:t>
                </a:r>
                <a:r>
                  <a:rPr lang="en-US" altLang="en-US" sz="2000" b="1" i="1" dirty="0">
                    <a:solidFill>
                      <a:srgbClr val="000000"/>
                    </a:solidFill>
                    <a:latin typeface="Open Sans"/>
                  </a:rPr>
                  <a:t> </a:t>
                </a:r>
                <a:r>
                  <a:rPr lang="en-US" altLang="en-US" sz="2000" b="1" i="1" dirty="0" err="1">
                    <a:solidFill>
                      <a:srgbClr val="000000"/>
                    </a:solidFill>
                    <a:latin typeface="Open Sans"/>
                  </a:rPr>
                  <a:t>mắc</a:t>
                </a:r>
                <a:r>
                  <a:rPr lang="en-US" altLang="en-US" sz="2000" b="1" i="1" dirty="0">
                    <a:solidFill>
                      <a:srgbClr val="000000"/>
                    </a:solidFill>
                    <a:latin typeface="Open Sans"/>
                  </a:rPr>
                  <a:t> </a:t>
                </a:r>
                <a:r>
                  <a:rPr lang="en-US" altLang="en-US" sz="2000" b="1" i="1" dirty="0" err="1">
                    <a:solidFill>
                      <a:srgbClr val="000000"/>
                    </a:solidFill>
                    <a:latin typeface="Open Sans"/>
                  </a:rPr>
                  <a:t>nối</a:t>
                </a:r>
                <a:r>
                  <a:rPr lang="en-US" altLang="en-US" sz="2000" b="1" i="1" dirty="0">
                    <a:solidFill>
                      <a:srgbClr val="000000"/>
                    </a:solidFill>
                    <a:latin typeface="Open Sans"/>
                  </a:rPr>
                  <a:t> </a:t>
                </a:r>
                <a:r>
                  <a:rPr lang="en-US" altLang="en-US" sz="2000" b="1" i="1" dirty="0" err="1">
                    <a:solidFill>
                      <a:srgbClr val="000000"/>
                    </a:solidFill>
                    <a:latin typeface="Open Sans"/>
                  </a:rPr>
                  <a:t>tiếp</a:t>
                </a:r>
                <a:r>
                  <a:rPr lang="en-US" altLang="en-US" sz="2000" b="1" i="1" dirty="0">
                    <a:solidFill>
                      <a:srgbClr val="000000"/>
                    </a:solidFill>
                    <a:latin typeface="Open Sans"/>
                  </a:rPr>
                  <a:t> </a:t>
                </a:r>
                <a:r>
                  <a:rPr lang="en-US" altLang="en-US" sz="2000" b="1" i="1" dirty="0" err="1">
                    <a:solidFill>
                      <a:srgbClr val="000000"/>
                    </a:solidFill>
                    <a:latin typeface="Open Sans"/>
                  </a:rPr>
                  <a:t>thì</a:t>
                </a:r>
                <a:r>
                  <a:rPr lang="en-US" altLang="en-US" sz="2000" b="1" i="1" dirty="0">
                    <a:solidFill>
                      <a:srgbClr val="000000"/>
                    </a:solidFill>
                    <a:latin typeface="Open Sans"/>
                  </a:rPr>
                  <a:t> </a:t>
                </a:r>
                <a:r>
                  <a:rPr lang="en-US" altLang="en-US" sz="2000" b="1" i="1" dirty="0" err="1">
                    <a:solidFill>
                      <a:srgbClr val="000000"/>
                    </a:solidFill>
                    <a:latin typeface="Open Sans"/>
                  </a:rPr>
                  <a:t>nhiệt</a:t>
                </a:r>
                <a:r>
                  <a:rPr lang="en-US" altLang="en-US" sz="2000" b="1" i="1" dirty="0">
                    <a:solidFill>
                      <a:srgbClr val="000000"/>
                    </a:solidFill>
                    <a:latin typeface="Open Sans"/>
                  </a:rPr>
                  <a:t> </a:t>
                </a:r>
                <a:r>
                  <a:rPr lang="en-US" altLang="en-US" sz="2000" b="1" i="1" dirty="0" err="1">
                    <a:solidFill>
                      <a:srgbClr val="000000"/>
                    </a:solidFill>
                    <a:latin typeface="Open Sans"/>
                  </a:rPr>
                  <a:t>lượng</a:t>
                </a:r>
                <a:r>
                  <a:rPr lang="en-US" altLang="en-US" sz="2000" b="1" i="1" dirty="0">
                    <a:solidFill>
                      <a:srgbClr val="000000"/>
                    </a:solidFill>
                    <a:latin typeface="Open Sans"/>
                  </a:rPr>
                  <a:t> </a:t>
                </a:r>
                <a:r>
                  <a:rPr lang="en-US" altLang="en-US" sz="2000" b="1" i="1" dirty="0" err="1">
                    <a:solidFill>
                      <a:srgbClr val="000000"/>
                    </a:solidFill>
                    <a:latin typeface="Open Sans"/>
                  </a:rPr>
                  <a:t>tỏa</a:t>
                </a:r>
                <a:r>
                  <a:rPr lang="en-US" altLang="en-US" sz="2000" b="1" i="1" dirty="0">
                    <a:solidFill>
                      <a:srgbClr val="000000"/>
                    </a:solidFill>
                    <a:latin typeface="Open Sans"/>
                  </a:rPr>
                  <a:t> ra ở </a:t>
                </a:r>
                <a:r>
                  <a:rPr lang="en-US" altLang="en-US" sz="2000" b="1" i="1" dirty="0" err="1">
                    <a:solidFill>
                      <a:srgbClr val="000000"/>
                    </a:solidFill>
                    <a:latin typeface="Open Sans"/>
                  </a:rPr>
                  <a:t>mỗi</a:t>
                </a:r>
                <a:r>
                  <a:rPr lang="en-US" altLang="en-US" sz="2000" b="1" i="1" dirty="0">
                    <a:solidFill>
                      <a:srgbClr val="000000"/>
                    </a:solidFill>
                    <a:latin typeface="Open Sans"/>
                  </a:rPr>
                  <a:t> </a:t>
                </a:r>
                <a:r>
                  <a:rPr lang="en-US" altLang="en-US" sz="2000" b="1" i="1" dirty="0" err="1">
                    <a:solidFill>
                      <a:srgbClr val="000000"/>
                    </a:solidFill>
                    <a:latin typeface="Open Sans"/>
                  </a:rPr>
                  <a:t>điện</a:t>
                </a:r>
                <a:r>
                  <a:rPr lang="en-US" altLang="en-US" sz="2000" b="1" i="1" dirty="0">
                    <a:solidFill>
                      <a:srgbClr val="000000"/>
                    </a:solidFill>
                    <a:latin typeface="Open Sans"/>
                  </a:rPr>
                  <a:t> </a:t>
                </a:r>
                <a:r>
                  <a:rPr lang="en-US" altLang="en-US" sz="2000" b="1" i="1" dirty="0" err="1">
                    <a:solidFill>
                      <a:srgbClr val="000000"/>
                    </a:solidFill>
                    <a:latin typeface="Open Sans"/>
                  </a:rPr>
                  <a:t>trở</a:t>
                </a:r>
                <a:r>
                  <a:rPr lang="en-US" altLang="en-US" sz="2000" b="1" i="1" dirty="0">
                    <a:solidFill>
                      <a:srgbClr val="000000"/>
                    </a:solidFill>
                    <a:latin typeface="Open Sans"/>
                  </a:rPr>
                  <a:t> </a:t>
                </a:r>
                <a:r>
                  <a:rPr lang="en-US" altLang="en-US" sz="2000" b="1" i="1" dirty="0" err="1">
                    <a:solidFill>
                      <a:srgbClr val="000000"/>
                    </a:solidFill>
                    <a:latin typeface="Open Sans"/>
                  </a:rPr>
                  <a:t>này</a:t>
                </a:r>
                <a:r>
                  <a:rPr lang="en-US" altLang="en-US" sz="2000" b="1" i="1" dirty="0">
                    <a:solidFill>
                      <a:srgbClr val="000000"/>
                    </a:solidFill>
                    <a:latin typeface="Open Sans"/>
                  </a:rPr>
                  <a:t> </a:t>
                </a:r>
                <a:r>
                  <a:rPr lang="en-US" altLang="en-US" sz="2000" b="1" i="1" dirty="0" err="1">
                    <a:solidFill>
                      <a:srgbClr val="000000"/>
                    </a:solidFill>
                    <a:latin typeface="Open Sans"/>
                  </a:rPr>
                  <a:t>tỉ</a:t>
                </a:r>
                <a:r>
                  <a:rPr lang="en-US" altLang="en-US" sz="2000" b="1" i="1" dirty="0">
                    <a:solidFill>
                      <a:srgbClr val="000000"/>
                    </a:solidFill>
                    <a:latin typeface="Open Sans"/>
                  </a:rPr>
                  <a:t> </a:t>
                </a:r>
                <a:r>
                  <a:rPr lang="en-US" altLang="en-US" sz="2000" b="1" i="1" dirty="0" err="1">
                    <a:solidFill>
                      <a:srgbClr val="000000"/>
                    </a:solidFill>
                    <a:latin typeface="Open Sans"/>
                  </a:rPr>
                  <a:t>lệ</a:t>
                </a:r>
                <a:r>
                  <a:rPr lang="en-US" altLang="en-US" sz="2000" b="1" i="1" dirty="0">
                    <a:solidFill>
                      <a:srgbClr val="000000"/>
                    </a:solidFill>
                    <a:latin typeface="Open Sans"/>
                  </a:rPr>
                  <a:t> </a:t>
                </a:r>
                <a:r>
                  <a:rPr lang="en-US" altLang="en-US" sz="2000" b="1" i="1" dirty="0" err="1">
                    <a:solidFill>
                      <a:srgbClr val="000000"/>
                    </a:solidFill>
                    <a:latin typeface="Open Sans"/>
                  </a:rPr>
                  <a:t>thuận</a:t>
                </a:r>
                <a:r>
                  <a:rPr lang="en-US" altLang="en-US" sz="2000" b="1" i="1" dirty="0">
                    <a:solidFill>
                      <a:srgbClr val="000000"/>
                    </a:solidFill>
                    <a:latin typeface="Open Sans"/>
                  </a:rPr>
                  <a:t> </a:t>
                </a:r>
                <a:r>
                  <a:rPr lang="en-US" altLang="en-US" sz="2000" b="1" i="1" dirty="0" err="1">
                    <a:solidFill>
                      <a:srgbClr val="000000"/>
                    </a:solidFill>
                    <a:latin typeface="Open Sans"/>
                  </a:rPr>
                  <a:t>với</a:t>
                </a:r>
                <a:r>
                  <a:rPr lang="en-US" altLang="en-US" sz="2000" b="1" i="1" dirty="0">
                    <a:solidFill>
                      <a:srgbClr val="000000"/>
                    </a:solidFill>
                    <a:latin typeface="Open Sans"/>
                  </a:rPr>
                  <a:t> </a:t>
                </a:r>
                <a:r>
                  <a:rPr lang="en-US" altLang="en-US" sz="2000" b="1" i="1" dirty="0" err="1">
                    <a:solidFill>
                      <a:srgbClr val="000000"/>
                    </a:solidFill>
                    <a:latin typeface="Open Sans"/>
                  </a:rPr>
                  <a:t>các</a:t>
                </a:r>
                <a:r>
                  <a:rPr lang="en-US" altLang="en-US" sz="2000" b="1" i="1" dirty="0">
                    <a:solidFill>
                      <a:srgbClr val="000000"/>
                    </a:solidFill>
                    <a:latin typeface="Open Sans"/>
                  </a:rPr>
                  <a:t> </a:t>
                </a:r>
                <a:r>
                  <a:rPr lang="en-US" altLang="en-US" sz="2000" b="1" i="1" dirty="0" err="1">
                    <a:solidFill>
                      <a:srgbClr val="000000"/>
                    </a:solidFill>
                    <a:latin typeface="Open Sans"/>
                  </a:rPr>
                  <a:t>điện</a:t>
                </a:r>
                <a:r>
                  <a:rPr lang="en-US" altLang="en-US" sz="2000" b="1" i="1" dirty="0">
                    <a:solidFill>
                      <a:srgbClr val="000000"/>
                    </a:solidFill>
                    <a:latin typeface="Open Sans"/>
                  </a:rPr>
                  <a:t> </a:t>
                </a:r>
                <a:r>
                  <a:rPr lang="en-US" altLang="en-US" sz="2000" b="1" i="1" dirty="0" err="1">
                    <a:solidFill>
                      <a:srgbClr val="000000"/>
                    </a:solidFill>
                    <a:latin typeface="Open Sans"/>
                  </a:rPr>
                  <a:t>trở</a:t>
                </a:r>
                <a:r>
                  <a:rPr lang="en-US" altLang="en-US" sz="2000" b="1" i="1" dirty="0">
                    <a:solidFill>
                      <a:srgbClr val="000000"/>
                    </a:solidFill>
                    <a:latin typeface="Open Sans"/>
                  </a:rPr>
                  <a:t> </a:t>
                </a:r>
                <a:r>
                  <a:rPr lang="en-US" altLang="en-US" sz="2000" b="1" i="1" dirty="0" err="1">
                    <a:solidFill>
                      <a:srgbClr val="000000"/>
                    </a:solidFill>
                    <a:latin typeface="Open Sans"/>
                  </a:rPr>
                  <a:t>đó</a:t>
                </a:r>
                <a:r>
                  <a:rPr lang="en-US" altLang="en-US" sz="2000" b="1" i="1" dirty="0">
                    <a:solidFill>
                      <a:srgbClr val="000000"/>
                    </a:solidFill>
                    <a:latin typeface="Open Sans"/>
                  </a:rPr>
                  <a:t>: </a:t>
                </a:r>
                <a14:m>
                  <m:oMath xmlns:m="http://schemas.openxmlformats.org/officeDocument/2006/math">
                    <m:f>
                      <m:fPr>
                        <m:ctrlPr>
                          <a:rPr lang="en-US" altLang="en-US" sz="2000" b="1" i="1" smtClean="0">
                            <a:solidFill>
                              <a:srgbClr val="000000"/>
                            </a:solidFill>
                            <a:latin typeface="Cambria Math" panose="02040503050406030204" pitchFamily="18" charset="0"/>
                          </a:rPr>
                        </m:ctrlPr>
                      </m:fPr>
                      <m:num>
                        <m:sSub>
                          <m:sSubPr>
                            <m:ctrlPr>
                              <a:rPr lang="en-US" altLang="en-US" sz="2000" b="1" i="1" smtClean="0">
                                <a:solidFill>
                                  <a:srgbClr val="000000"/>
                                </a:solidFill>
                                <a:latin typeface="Cambria Math" panose="02040503050406030204" pitchFamily="18" charset="0"/>
                              </a:rPr>
                            </m:ctrlPr>
                          </m:sSubPr>
                          <m:e>
                            <m:r>
                              <a:rPr lang="en-US" altLang="en-US" sz="2000" b="1" i="1" smtClean="0">
                                <a:solidFill>
                                  <a:srgbClr val="000000"/>
                                </a:solidFill>
                                <a:latin typeface="Cambria Math" panose="02040503050406030204" pitchFamily="18" charset="0"/>
                              </a:rPr>
                              <m:t>𝑸</m:t>
                            </m:r>
                          </m:e>
                          <m:sub>
                            <m:r>
                              <a:rPr lang="en-US" altLang="en-US" sz="2000" b="1" i="1" smtClean="0">
                                <a:solidFill>
                                  <a:srgbClr val="000000"/>
                                </a:solidFill>
                                <a:latin typeface="Cambria Math" panose="02040503050406030204" pitchFamily="18" charset="0"/>
                              </a:rPr>
                              <m:t>𝟏</m:t>
                            </m:r>
                          </m:sub>
                        </m:sSub>
                      </m:num>
                      <m:den>
                        <m:sSub>
                          <m:sSubPr>
                            <m:ctrlPr>
                              <a:rPr lang="en-US" altLang="en-US" sz="2000" b="1" i="1" smtClean="0">
                                <a:solidFill>
                                  <a:srgbClr val="000000"/>
                                </a:solidFill>
                                <a:latin typeface="Cambria Math" panose="02040503050406030204" pitchFamily="18" charset="0"/>
                              </a:rPr>
                            </m:ctrlPr>
                          </m:sSubPr>
                          <m:e>
                            <m:r>
                              <a:rPr lang="en-US" altLang="en-US" sz="2000" b="1" i="1" smtClean="0">
                                <a:solidFill>
                                  <a:srgbClr val="000000"/>
                                </a:solidFill>
                                <a:latin typeface="Cambria Math" panose="02040503050406030204" pitchFamily="18" charset="0"/>
                              </a:rPr>
                              <m:t>𝑸</m:t>
                            </m:r>
                          </m:e>
                          <m:sub>
                            <m:r>
                              <a:rPr lang="en-US" altLang="en-US" sz="2000" b="1" i="1" smtClean="0">
                                <a:solidFill>
                                  <a:srgbClr val="000000"/>
                                </a:solidFill>
                                <a:latin typeface="Cambria Math" panose="02040503050406030204" pitchFamily="18" charset="0"/>
                              </a:rPr>
                              <m:t>𝟐</m:t>
                            </m:r>
                          </m:sub>
                        </m:sSub>
                      </m:den>
                    </m:f>
                    <m:r>
                      <a:rPr lang="en-US" altLang="en-US" sz="2000" b="1" i="1" smtClean="0">
                        <a:solidFill>
                          <a:srgbClr val="000000"/>
                        </a:solidFill>
                        <a:latin typeface="Cambria Math" panose="02040503050406030204" pitchFamily="18" charset="0"/>
                      </a:rPr>
                      <m:t>=</m:t>
                    </m:r>
                    <m:f>
                      <m:fPr>
                        <m:ctrlPr>
                          <a:rPr lang="en-US" altLang="en-US" sz="2000" b="1" i="1">
                            <a:solidFill>
                              <a:srgbClr val="000000"/>
                            </a:solidFill>
                            <a:latin typeface="Cambria Math" panose="02040503050406030204" pitchFamily="18" charset="0"/>
                          </a:rPr>
                        </m:ctrlPr>
                      </m:fPr>
                      <m:num>
                        <m:sSub>
                          <m:sSubPr>
                            <m:ctrlPr>
                              <a:rPr lang="en-US" altLang="en-US" sz="2000" b="1" i="1">
                                <a:solidFill>
                                  <a:srgbClr val="000000"/>
                                </a:solidFill>
                                <a:latin typeface="Cambria Math" panose="02040503050406030204" pitchFamily="18" charset="0"/>
                              </a:rPr>
                            </m:ctrlPr>
                          </m:sSubPr>
                          <m:e>
                            <m:r>
                              <a:rPr lang="en-US" altLang="en-US" sz="2000" b="1" i="1" smtClean="0">
                                <a:solidFill>
                                  <a:srgbClr val="000000"/>
                                </a:solidFill>
                                <a:latin typeface="Cambria Math" panose="02040503050406030204" pitchFamily="18" charset="0"/>
                              </a:rPr>
                              <m:t>𝑹</m:t>
                            </m:r>
                          </m:e>
                          <m:sub>
                            <m:r>
                              <a:rPr lang="en-US" altLang="en-US" sz="2000" b="1" i="1">
                                <a:solidFill>
                                  <a:srgbClr val="000000"/>
                                </a:solidFill>
                                <a:latin typeface="Cambria Math" panose="02040503050406030204" pitchFamily="18" charset="0"/>
                              </a:rPr>
                              <m:t>𝟏</m:t>
                            </m:r>
                          </m:sub>
                        </m:sSub>
                      </m:num>
                      <m:den>
                        <m:sSub>
                          <m:sSubPr>
                            <m:ctrlPr>
                              <a:rPr lang="en-US" altLang="en-US" sz="2000" b="1" i="1">
                                <a:solidFill>
                                  <a:srgbClr val="000000"/>
                                </a:solidFill>
                                <a:latin typeface="Cambria Math" panose="02040503050406030204" pitchFamily="18" charset="0"/>
                              </a:rPr>
                            </m:ctrlPr>
                          </m:sSubPr>
                          <m:e>
                            <m:r>
                              <a:rPr lang="en-US" altLang="en-US" sz="2000" b="1" i="1" smtClean="0">
                                <a:solidFill>
                                  <a:srgbClr val="000000"/>
                                </a:solidFill>
                                <a:latin typeface="Cambria Math" panose="02040503050406030204" pitchFamily="18" charset="0"/>
                              </a:rPr>
                              <m:t>𝑹</m:t>
                            </m:r>
                          </m:e>
                          <m:sub>
                            <m:r>
                              <a:rPr lang="en-US" altLang="en-US" sz="2000" b="1" i="1">
                                <a:solidFill>
                                  <a:srgbClr val="000000"/>
                                </a:solidFill>
                                <a:latin typeface="Cambria Math" panose="02040503050406030204" pitchFamily="18" charset="0"/>
                              </a:rPr>
                              <m:t>𝟐</m:t>
                            </m:r>
                          </m:sub>
                        </m:sSub>
                      </m:den>
                    </m:f>
                  </m:oMath>
                </a14:m>
                <a:endParaRPr lang="en-US" sz="2000" b="1" i="1" dirty="0"/>
              </a:p>
              <a:p>
                <a:r>
                  <a:rPr lang="en-US" altLang="en-US" sz="2000" b="1" i="1" dirty="0">
                    <a:solidFill>
                      <a:srgbClr val="000000"/>
                    </a:solidFill>
                    <a:latin typeface="Open Sans"/>
                  </a:rPr>
                  <a:t>Khi </a:t>
                </a:r>
                <a:r>
                  <a:rPr lang="en-US" altLang="en-US" sz="2000" b="1" i="1" dirty="0" err="1">
                    <a:solidFill>
                      <a:srgbClr val="000000"/>
                    </a:solidFill>
                    <a:latin typeface="Open Sans"/>
                  </a:rPr>
                  <a:t>cho</a:t>
                </a:r>
                <a:r>
                  <a:rPr lang="en-US" altLang="en-US" sz="2000" b="1" i="1" dirty="0">
                    <a:solidFill>
                      <a:srgbClr val="000000"/>
                    </a:solidFill>
                    <a:latin typeface="Open Sans"/>
                  </a:rPr>
                  <a:t> </a:t>
                </a:r>
                <a:r>
                  <a:rPr lang="en-US" altLang="en-US" sz="2000" b="1" i="1" dirty="0" err="1">
                    <a:solidFill>
                      <a:srgbClr val="000000"/>
                    </a:solidFill>
                    <a:latin typeface="Open Sans"/>
                  </a:rPr>
                  <a:t>dòng</a:t>
                </a:r>
                <a:r>
                  <a:rPr lang="en-US" altLang="en-US" sz="2000" b="1" i="1" dirty="0">
                    <a:solidFill>
                      <a:srgbClr val="000000"/>
                    </a:solidFill>
                    <a:latin typeface="Open Sans"/>
                  </a:rPr>
                  <a:t> </a:t>
                </a:r>
                <a:r>
                  <a:rPr lang="en-US" altLang="en-US" sz="2000" b="1" i="1" dirty="0" err="1">
                    <a:solidFill>
                      <a:srgbClr val="000000"/>
                    </a:solidFill>
                    <a:latin typeface="Open Sans"/>
                  </a:rPr>
                  <a:t>điện</a:t>
                </a:r>
                <a:r>
                  <a:rPr lang="en-US" altLang="en-US" sz="2000" b="1" i="1" dirty="0">
                    <a:solidFill>
                      <a:srgbClr val="000000"/>
                    </a:solidFill>
                    <a:latin typeface="Open Sans"/>
                  </a:rPr>
                  <a:t> </a:t>
                </a:r>
                <a:r>
                  <a:rPr lang="en-US" altLang="en-US" sz="2000" b="1" i="1" dirty="0" err="1">
                    <a:solidFill>
                      <a:srgbClr val="000000"/>
                    </a:solidFill>
                    <a:latin typeface="Open Sans"/>
                  </a:rPr>
                  <a:t>chạy</a:t>
                </a:r>
                <a:r>
                  <a:rPr lang="en-US" altLang="en-US" sz="2000" b="1" i="1" dirty="0">
                    <a:solidFill>
                      <a:srgbClr val="000000"/>
                    </a:solidFill>
                    <a:latin typeface="Open Sans"/>
                  </a:rPr>
                  <a:t> qua </a:t>
                </a:r>
                <a:r>
                  <a:rPr lang="en-US" altLang="en-US" sz="2000" b="1" i="1" dirty="0" err="1">
                    <a:solidFill>
                      <a:srgbClr val="000000"/>
                    </a:solidFill>
                    <a:latin typeface="Open Sans"/>
                  </a:rPr>
                  <a:t>đoạn</a:t>
                </a:r>
                <a:r>
                  <a:rPr lang="en-US" altLang="en-US" sz="2000" b="1" i="1" dirty="0">
                    <a:solidFill>
                      <a:srgbClr val="000000"/>
                    </a:solidFill>
                    <a:latin typeface="Open Sans"/>
                  </a:rPr>
                  <a:t> </a:t>
                </a:r>
                <a:r>
                  <a:rPr lang="en-US" altLang="en-US" sz="2000" b="1" i="1" dirty="0" err="1">
                    <a:solidFill>
                      <a:srgbClr val="000000"/>
                    </a:solidFill>
                    <a:latin typeface="Open Sans"/>
                  </a:rPr>
                  <a:t>mạch</a:t>
                </a:r>
                <a:r>
                  <a:rPr lang="en-US" altLang="en-US" sz="2000" b="1" i="1" dirty="0">
                    <a:solidFill>
                      <a:srgbClr val="000000"/>
                    </a:solidFill>
                    <a:latin typeface="Open Sans"/>
                  </a:rPr>
                  <a:t> </a:t>
                </a:r>
                <a:r>
                  <a:rPr lang="en-US" altLang="en-US" sz="2000" b="1" i="1" dirty="0" err="1">
                    <a:solidFill>
                      <a:srgbClr val="000000"/>
                    </a:solidFill>
                    <a:latin typeface="Open Sans"/>
                  </a:rPr>
                  <a:t>gồm</a:t>
                </a:r>
                <a:r>
                  <a:rPr lang="en-US" altLang="en-US" sz="2000" b="1" i="1" dirty="0">
                    <a:solidFill>
                      <a:srgbClr val="000000"/>
                    </a:solidFill>
                    <a:latin typeface="Open Sans"/>
                  </a:rPr>
                  <a:t> R</a:t>
                </a:r>
                <a:r>
                  <a:rPr lang="en-US" altLang="en-US" sz="2000" b="1" i="1" baseline="-30000" dirty="0">
                    <a:solidFill>
                      <a:srgbClr val="000000"/>
                    </a:solidFill>
                    <a:latin typeface="Open Sans"/>
                  </a:rPr>
                  <a:t>1</a:t>
                </a:r>
                <a:r>
                  <a:rPr lang="en-US" altLang="en-US" sz="2000" b="1" i="1" dirty="0">
                    <a:solidFill>
                      <a:srgbClr val="000000"/>
                    </a:solidFill>
                    <a:latin typeface="Open Sans"/>
                  </a:rPr>
                  <a:t> </a:t>
                </a:r>
                <a:r>
                  <a:rPr lang="en-US" altLang="en-US" sz="2000" b="1" i="1" dirty="0" err="1">
                    <a:solidFill>
                      <a:srgbClr val="000000"/>
                    </a:solidFill>
                    <a:latin typeface="Open Sans"/>
                  </a:rPr>
                  <a:t>và</a:t>
                </a:r>
                <a:r>
                  <a:rPr lang="en-US" altLang="en-US" sz="2000" b="1" i="1" dirty="0">
                    <a:solidFill>
                      <a:srgbClr val="000000"/>
                    </a:solidFill>
                    <a:latin typeface="Open Sans"/>
                  </a:rPr>
                  <a:t> R</a:t>
                </a:r>
                <a:r>
                  <a:rPr lang="en-US" altLang="en-US" sz="2000" b="1" i="1" baseline="-30000" dirty="0">
                    <a:solidFill>
                      <a:srgbClr val="000000"/>
                    </a:solidFill>
                    <a:latin typeface="Open Sans"/>
                  </a:rPr>
                  <a:t>2</a:t>
                </a:r>
                <a:r>
                  <a:rPr lang="en-US" altLang="en-US" sz="2000" b="1" i="1" dirty="0">
                    <a:solidFill>
                      <a:srgbClr val="000000"/>
                    </a:solidFill>
                    <a:latin typeface="Open Sans"/>
                  </a:rPr>
                  <a:t> </a:t>
                </a:r>
                <a:r>
                  <a:rPr lang="en-US" altLang="en-US" sz="2000" b="1" i="1" dirty="0" err="1">
                    <a:solidFill>
                      <a:srgbClr val="000000"/>
                    </a:solidFill>
                    <a:latin typeface="Open Sans"/>
                  </a:rPr>
                  <a:t>mắc</a:t>
                </a:r>
                <a:r>
                  <a:rPr lang="en-US" altLang="en-US" sz="2000" b="1" i="1" dirty="0">
                    <a:solidFill>
                      <a:srgbClr val="000000"/>
                    </a:solidFill>
                    <a:latin typeface="Open Sans"/>
                  </a:rPr>
                  <a:t> song </a:t>
                </a:r>
                <a:r>
                  <a:rPr lang="en-US" altLang="en-US" sz="2000" b="1" i="1" dirty="0" err="1">
                    <a:solidFill>
                      <a:srgbClr val="000000"/>
                    </a:solidFill>
                    <a:latin typeface="Open Sans"/>
                  </a:rPr>
                  <a:t>song</a:t>
                </a:r>
                <a:r>
                  <a:rPr lang="en-US" altLang="en-US" sz="2000" b="1" i="1" dirty="0">
                    <a:solidFill>
                      <a:srgbClr val="000000"/>
                    </a:solidFill>
                    <a:latin typeface="Open Sans"/>
                  </a:rPr>
                  <a:t> </a:t>
                </a:r>
                <a:r>
                  <a:rPr lang="en-US" altLang="en-US" sz="2000" b="1" i="1" dirty="0" err="1">
                    <a:solidFill>
                      <a:srgbClr val="000000"/>
                    </a:solidFill>
                    <a:latin typeface="Open Sans"/>
                  </a:rPr>
                  <a:t>thì</a:t>
                </a:r>
                <a:r>
                  <a:rPr lang="en-US" altLang="en-US" sz="2000" b="1" i="1" dirty="0">
                    <a:solidFill>
                      <a:srgbClr val="000000"/>
                    </a:solidFill>
                    <a:latin typeface="Open Sans"/>
                  </a:rPr>
                  <a:t> </a:t>
                </a:r>
                <a:r>
                  <a:rPr lang="en-US" altLang="en-US" sz="2000" b="1" i="1" dirty="0" err="1">
                    <a:solidFill>
                      <a:srgbClr val="000000"/>
                    </a:solidFill>
                    <a:latin typeface="Open Sans"/>
                  </a:rPr>
                  <a:t>nhiệt</a:t>
                </a:r>
                <a:r>
                  <a:rPr lang="en-US" altLang="en-US" sz="2000" b="1" i="1" dirty="0">
                    <a:solidFill>
                      <a:srgbClr val="000000"/>
                    </a:solidFill>
                    <a:latin typeface="Open Sans"/>
                  </a:rPr>
                  <a:t> </a:t>
                </a:r>
                <a:r>
                  <a:rPr lang="en-US" altLang="en-US" sz="2000" b="1" i="1" dirty="0" err="1">
                    <a:solidFill>
                      <a:srgbClr val="000000"/>
                    </a:solidFill>
                    <a:latin typeface="Open Sans"/>
                  </a:rPr>
                  <a:t>lượng</a:t>
                </a:r>
                <a:r>
                  <a:rPr lang="en-US" altLang="en-US" sz="2000" b="1" i="1" dirty="0">
                    <a:solidFill>
                      <a:srgbClr val="000000"/>
                    </a:solidFill>
                    <a:latin typeface="Open Sans"/>
                  </a:rPr>
                  <a:t> </a:t>
                </a:r>
                <a:r>
                  <a:rPr lang="en-US" altLang="en-US" sz="2000" b="1" i="1" dirty="0" err="1">
                    <a:solidFill>
                      <a:srgbClr val="000000"/>
                    </a:solidFill>
                    <a:latin typeface="Open Sans"/>
                  </a:rPr>
                  <a:t>tỏa</a:t>
                </a:r>
                <a:r>
                  <a:rPr lang="en-US" altLang="en-US" sz="2000" b="1" i="1" dirty="0">
                    <a:solidFill>
                      <a:srgbClr val="000000"/>
                    </a:solidFill>
                    <a:latin typeface="Open Sans"/>
                  </a:rPr>
                  <a:t> ra ở </a:t>
                </a:r>
                <a:r>
                  <a:rPr lang="en-US" altLang="en-US" sz="2000" b="1" i="1" dirty="0" err="1">
                    <a:solidFill>
                      <a:srgbClr val="000000"/>
                    </a:solidFill>
                    <a:latin typeface="Open Sans"/>
                  </a:rPr>
                  <a:t>mỗi</a:t>
                </a:r>
                <a:r>
                  <a:rPr lang="en-US" altLang="en-US" sz="2000" b="1" i="1" dirty="0">
                    <a:solidFill>
                      <a:srgbClr val="000000"/>
                    </a:solidFill>
                    <a:latin typeface="Open Sans"/>
                  </a:rPr>
                  <a:t> </a:t>
                </a:r>
                <a:r>
                  <a:rPr lang="en-US" altLang="en-US" sz="2000" b="1" i="1" dirty="0" err="1">
                    <a:solidFill>
                      <a:srgbClr val="000000"/>
                    </a:solidFill>
                    <a:latin typeface="Open Sans"/>
                  </a:rPr>
                  <a:t>điện</a:t>
                </a:r>
                <a:r>
                  <a:rPr lang="en-US" altLang="en-US" sz="2000" b="1" i="1" dirty="0">
                    <a:solidFill>
                      <a:srgbClr val="000000"/>
                    </a:solidFill>
                    <a:latin typeface="Open Sans"/>
                  </a:rPr>
                  <a:t> </a:t>
                </a:r>
                <a:r>
                  <a:rPr lang="en-US" altLang="en-US" sz="2000" b="1" i="1" dirty="0" err="1">
                    <a:solidFill>
                      <a:srgbClr val="000000"/>
                    </a:solidFill>
                    <a:latin typeface="Open Sans"/>
                  </a:rPr>
                  <a:t>trở</a:t>
                </a:r>
                <a:r>
                  <a:rPr lang="en-US" altLang="en-US" sz="2000" b="1" i="1" dirty="0">
                    <a:solidFill>
                      <a:srgbClr val="000000"/>
                    </a:solidFill>
                    <a:latin typeface="Open Sans"/>
                  </a:rPr>
                  <a:t> </a:t>
                </a:r>
                <a:r>
                  <a:rPr lang="en-US" altLang="en-US" sz="2000" b="1" i="1" dirty="0" err="1">
                    <a:solidFill>
                      <a:srgbClr val="000000"/>
                    </a:solidFill>
                    <a:latin typeface="Open Sans"/>
                  </a:rPr>
                  <a:t>này</a:t>
                </a:r>
                <a:r>
                  <a:rPr lang="en-US" altLang="en-US" sz="2000" b="1" i="1" dirty="0">
                    <a:solidFill>
                      <a:srgbClr val="000000"/>
                    </a:solidFill>
                    <a:latin typeface="Open Sans"/>
                  </a:rPr>
                  <a:t> </a:t>
                </a:r>
                <a:r>
                  <a:rPr lang="en-US" altLang="en-US" sz="2000" b="1" i="1" dirty="0" err="1">
                    <a:solidFill>
                      <a:srgbClr val="000000"/>
                    </a:solidFill>
                    <a:latin typeface="Open Sans"/>
                  </a:rPr>
                  <a:t>tỉ</a:t>
                </a:r>
                <a:r>
                  <a:rPr lang="en-US" altLang="en-US" sz="2000" b="1" i="1" dirty="0">
                    <a:solidFill>
                      <a:srgbClr val="000000"/>
                    </a:solidFill>
                    <a:latin typeface="Open Sans"/>
                  </a:rPr>
                  <a:t> </a:t>
                </a:r>
                <a:r>
                  <a:rPr lang="en-US" altLang="en-US" sz="2000" b="1" i="1" dirty="0" err="1">
                    <a:solidFill>
                      <a:srgbClr val="000000"/>
                    </a:solidFill>
                    <a:latin typeface="Open Sans"/>
                  </a:rPr>
                  <a:t>lệ</a:t>
                </a:r>
                <a:r>
                  <a:rPr lang="en-US" altLang="en-US" sz="2000" b="1" i="1" dirty="0">
                    <a:solidFill>
                      <a:srgbClr val="000000"/>
                    </a:solidFill>
                    <a:latin typeface="Open Sans"/>
                  </a:rPr>
                  <a:t> </a:t>
                </a:r>
                <a:r>
                  <a:rPr lang="en-US" altLang="en-US" sz="2000" b="1" i="1" dirty="0" err="1">
                    <a:solidFill>
                      <a:srgbClr val="000000"/>
                    </a:solidFill>
                    <a:latin typeface="Open Sans"/>
                  </a:rPr>
                  <a:t>nghịch</a:t>
                </a:r>
                <a:r>
                  <a:rPr lang="en-US" altLang="en-US" sz="2000" b="1" i="1" dirty="0">
                    <a:solidFill>
                      <a:srgbClr val="000000"/>
                    </a:solidFill>
                    <a:latin typeface="Open Sans"/>
                  </a:rPr>
                  <a:t> </a:t>
                </a:r>
                <a:r>
                  <a:rPr lang="en-US" altLang="en-US" sz="2000" b="1" i="1" dirty="0" err="1">
                    <a:solidFill>
                      <a:srgbClr val="000000"/>
                    </a:solidFill>
                    <a:latin typeface="Open Sans"/>
                  </a:rPr>
                  <a:t>với</a:t>
                </a:r>
                <a:r>
                  <a:rPr lang="en-US" altLang="en-US" sz="2000" b="1" i="1" dirty="0">
                    <a:solidFill>
                      <a:srgbClr val="000000"/>
                    </a:solidFill>
                    <a:latin typeface="Open Sans"/>
                  </a:rPr>
                  <a:t> </a:t>
                </a:r>
                <a:r>
                  <a:rPr lang="en-US" altLang="en-US" sz="2000" b="1" i="1" dirty="0" err="1">
                    <a:solidFill>
                      <a:srgbClr val="000000"/>
                    </a:solidFill>
                    <a:latin typeface="Open Sans"/>
                  </a:rPr>
                  <a:t>các</a:t>
                </a:r>
                <a:r>
                  <a:rPr lang="en-US" altLang="en-US" sz="2000" b="1" i="1" dirty="0">
                    <a:solidFill>
                      <a:srgbClr val="000000"/>
                    </a:solidFill>
                    <a:latin typeface="Open Sans"/>
                  </a:rPr>
                  <a:t> </a:t>
                </a:r>
                <a:r>
                  <a:rPr lang="en-US" altLang="en-US" sz="2000" b="1" i="1" dirty="0" err="1">
                    <a:solidFill>
                      <a:srgbClr val="000000"/>
                    </a:solidFill>
                    <a:latin typeface="Open Sans"/>
                  </a:rPr>
                  <a:t>điện</a:t>
                </a:r>
                <a:r>
                  <a:rPr lang="en-US" altLang="en-US" sz="2000" b="1" i="1" dirty="0">
                    <a:solidFill>
                      <a:srgbClr val="000000"/>
                    </a:solidFill>
                    <a:latin typeface="Open Sans"/>
                  </a:rPr>
                  <a:t> </a:t>
                </a:r>
                <a:r>
                  <a:rPr lang="en-US" altLang="en-US" sz="2000" b="1" i="1" dirty="0" err="1">
                    <a:solidFill>
                      <a:srgbClr val="000000"/>
                    </a:solidFill>
                    <a:latin typeface="Open Sans"/>
                  </a:rPr>
                  <a:t>trở</a:t>
                </a:r>
                <a:r>
                  <a:rPr lang="en-US" altLang="en-US" sz="2000" b="1" i="1" dirty="0">
                    <a:solidFill>
                      <a:srgbClr val="000000"/>
                    </a:solidFill>
                    <a:latin typeface="Open Sans"/>
                  </a:rPr>
                  <a:t> </a:t>
                </a:r>
                <a:r>
                  <a:rPr lang="en-US" altLang="en-US" sz="2000" b="1" i="1" dirty="0" err="1">
                    <a:solidFill>
                      <a:srgbClr val="000000"/>
                    </a:solidFill>
                    <a:latin typeface="Open Sans"/>
                  </a:rPr>
                  <a:t>đó</a:t>
                </a:r>
                <a:r>
                  <a:rPr lang="en-US" altLang="en-US" sz="2000" b="1" i="1" dirty="0">
                    <a:solidFill>
                      <a:srgbClr val="000000"/>
                    </a:solidFill>
                    <a:latin typeface="Open Sans"/>
                  </a:rPr>
                  <a:t>: </a:t>
                </a:r>
                <a:r>
                  <a:rPr lang="en-US" altLang="en-US" sz="2000" b="1" dirty="0">
                    <a:solidFill>
                      <a:srgbClr val="000000"/>
                    </a:solidFill>
                  </a:rPr>
                  <a:t> </a:t>
                </a:r>
                <a14:m>
                  <m:oMath xmlns:m="http://schemas.openxmlformats.org/officeDocument/2006/math">
                    <m:f>
                      <m:fPr>
                        <m:ctrlPr>
                          <a:rPr lang="en-US" altLang="en-US" sz="2000" b="1" i="1" smtClean="0">
                            <a:solidFill>
                              <a:srgbClr val="000000"/>
                            </a:solidFill>
                            <a:latin typeface="Cambria Math" panose="02040503050406030204" pitchFamily="18" charset="0"/>
                          </a:rPr>
                        </m:ctrlPr>
                      </m:fPr>
                      <m:num>
                        <m:sSub>
                          <m:sSubPr>
                            <m:ctrlPr>
                              <a:rPr lang="en-US" altLang="en-US" sz="2000" b="1" i="1" smtClean="0">
                                <a:solidFill>
                                  <a:srgbClr val="000000"/>
                                </a:solidFill>
                                <a:latin typeface="Cambria Math" panose="02040503050406030204" pitchFamily="18" charset="0"/>
                              </a:rPr>
                            </m:ctrlPr>
                          </m:sSubPr>
                          <m:e>
                            <m:r>
                              <a:rPr lang="en-US" altLang="en-US" sz="2000" b="1" i="1" smtClean="0">
                                <a:solidFill>
                                  <a:srgbClr val="000000"/>
                                </a:solidFill>
                                <a:latin typeface="Cambria Math" panose="02040503050406030204" pitchFamily="18" charset="0"/>
                              </a:rPr>
                              <m:t>𝑸</m:t>
                            </m:r>
                          </m:e>
                          <m:sub>
                            <m:r>
                              <a:rPr lang="en-US" altLang="en-US" sz="2000" b="1" i="1" smtClean="0">
                                <a:solidFill>
                                  <a:srgbClr val="000000"/>
                                </a:solidFill>
                                <a:latin typeface="Cambria Math" panose="02040503050406030204" pitchFamily="18" charset="0"/>
                              </a:rPr>
                              <m:t>𝟏</m:t>
                            </m:r>
                          </m:sub>
                        </m:sSub>
                      </m:num>
                      <m:den>
                        <m:sSub>
                          <m:sSubPr>
                            <m:ctrlPr>
                              <a:rPr lang="en-US" altLang="en-US" sz="2000" b="1" i="1" smtClean="0">
                                <a:solidFill>
                                  <a:srgbClr val="000000"/>
                                </a:solidFill>
                                <a:latin typeface="Cambria Math" panose="02040503050406030204" pitchFamily="18" charset="0"/>
                              </a:rPr>
                            </m:ctrlPr>
                          </m:sSubPr>
                          <m:e>
                            <m:r>
                              <a:rPr lang="en-US" altLang="en-US" sz="2000" b="1" i="1" smtClean="0">
                                <a:solidFill>
                                  <a:srgbClr val="000000"/>
                                </a:solidFill>
                                <a:latin typeface="Cambria Math" panose="02040503050406030204" pitchFamily="18" charset="0"/>
                              </a:rPr>
                              <m:t>𝑸</m:t>
                            </m:r>
                          </m:e>
                          <m:sub>
                            <m:r>
                              <a:rPr lang="en-US" altLang="en-US" sz="2000" b="1" i="1" smtClean="0">
                                <a:solidFill>
                                  <a:srgbClr val="000000"/>
                                </a:solidFill>
                                <a:latin typeface="Cambria Math" panose="02040503050406030204" pitchFamily="18" charset="0"/>
                              </a:rPr>
                              <m:t>𝟐</m:t>
                            </m:r>
                          </m:sub>
                        </m:sSub>
                      </m:den>
                    </m:f>
                    <m:r>
                      <a:rPr lang="en-US" altLang="en-US" sz="2000" b="1" i="1" smtClean="0">
                        <a:solidFill>
                          <a:srgbClr val="000000"/>
                        </a:solidFill>
                        <a:latin typeface="Cambria Math" panose="02040503050406030204" pitchFamily="18" charset="0"/>
                      </a:rPr>
                      <m:t>=</m:t>
                    </m:r>
                    <m:f>
                      <m:fPr>
                        <m:ctrlPr>
                          <a:rPr lang="en-US" altLang="en-US" sz="2000" b="1" i="1">
                            <a:solidFill>
                              <a:srgbClr val="000000"/>
                            </a:solidFill>
                            <a:latin typeface="Cambria Math" panose="02040503050406030204" pitchFamily="18" charset="0"/>
                          </a:rPr>
                        </m:ctrlPr>
                      </m:fPr>
                      <m:num>
                        <m:sSub>
                          <m:sSubPr>
                            <m:ctrlPr>
                              <a:rPr lang="en-US" altLang="en-US" sz="2000" b="1" i="1">
                                <a:solidFill>
                                  <a:srgbClr val="000000"/>
                                </a:solidFill>
                                <a:latin typeface="Cambria Math" panose="02040503050406030204" pitchFamily="18" charset="0"/>
                              </a:rPr>
                            </m:ctrlPr>
                          </m:sSubPr>
                          <m:e>
                            <m:r>
                              <a:rPr lang="en-US" altLang="en-US" sz="2000" b="1" i="1">
                                <a:solidFill>
                                  <a:srgbClr val="000000"/>
                                </a:solidFill>
                                <a:latin typeface="Cambria Math" panose="02040503050406030204" pitchFamily="18" charset="0"/>
                              </a:rPr>
                              <m:t>𝑹</m:t>
                            </m:r>
                          </m:e>
                          <m:sub>
                            <m:r>
                              <a:rPr lang="en-US" altLang="en-US" sz="2000" b="1" i="1">
                                <a:solidFill>
                                  <a:srgbClr val="000000"/>
                                </a:solidFill>
                                <a:latin typeface="Cambria Math" panose="02040503050406030204" pitchFamily="18" charset="0"/>
                              </a:rPr>
                              <m:t>𝟐</m:t>
                            </m:r>
                          </m:sub>
                        </m:sSub>
                      </m:num>
                      <m:den>
                        <m:sSub>
                          <m:sSubPr>
                            <m:ctrlPr>
                              <a:rPr lang="en-US" altLang="en-US" sz="2000" b="1" i="1">
                                <a:solidFill>
                                  <a:srgbClr val="000000"/>
                                </a:solidFill>
                                <a:latin typeface="Cambria Math" panose="02040503050406030204" pitchFamily="18" charset="0"/>
                              </a:rPr>
                            </m:ctrlPr>
                          </m:sSubPr>
                          <m:e>
                            <m:r>
                              <a:rPr lang="en-US" altLang="en-US" sz="2000" b="1" i="1" smtClean="0">
                                <a:solidFill>
                                  <a:srgbClr val="000000"/>
                                </a:solidFill>
                                <a:latin typeface="Cambria Math" panose="02040503050406030204" pitchFamily="18" charset="0"/>
                              </a:rPr>
                              <m:t>𝑹</m:t>
                            </m:r>
                          </m:e>
                          <m:sub>
                            <m:r>
                              <a:rPr lang="en-US" altLang="en-US" sz="2000" b="1" i="1" smtClean="0">
                                <a:solidFill>
                                  <a:srgbClr val="000000"/>
                                </a:solidFill>
                                <a:latin typeface="Cambria Math" panose="02040503050406030204" pitchFamily="18" charset="0"/>
                              </a:rPr>
                              <m:t>𝟏</m:t>
                            </m:r>
                          </m:sub>
                        </m:sSub>
                      </m:den>
                    </m:f>
                  </m:oMath>
                </a14:m>
                <a:endParaRPr lang="en-US" altLang="en-US" sz="2000" b="1" i="1" dirty="0">
                  <a:solidFill>
                    <a:srgbClr val="000000"/>
                  </a:solidFill>
                  <a:latin typeface="Open Sans"/>
                </a:endParaRPr>
              </a:p>
            </p:txBody>
          </p:sp>
        </mc:Choice>
        <mc:Fallback xmlns="">
          <p:sp>
            <p:nvSpPr>
              <p:cNvPr id="113715" name="Text Box 51"/>
              <p:cNvSpPr txBox="1">
                <a:spLocks noRot="1" noChangeAspect="1" noMove="1" noResize="1" noEditPoints="1" noAdjustHandles="1" noChangeArrowheads="1" noChangeShapeType="1" noTextEdit="1"/>
              </p:cNvSpPr>
              <p:nvPr/>
            </p:nvSpPr>
            <p:spPr bwMode="auto">
              <a:xfrm>
                <a:off x="233875" y="253347"/>
                <a:ext cx="11801856" cy="2210250"/>
              </a:xfrm>
              <a:prstGeom prst="roundRect">
                <a:avLst/>
              </a:prstGeom>
              <a:blipFill>
                <a:blip r:embed="rId2"/>
                <a:stretch>
                  <a:fillRect/>
                </a:stretch>
              </a:blipFill>
              <a:ln w="28575">
                <a:solidFill>
                  <a:srgbClr val="FF0000"/>
                </a:solidFill>
              </a:ln>
              <a:effectLst/>
            </p:spPr>
            <p:txBody>
              <a:bodyPr/>
              <a:lstStyle/>
              <a:p>
                <a:r>
                  <a:rPr lang="vi-VN">
                    <a:noFill/>
                  </a:rPr>
                  <a:t> </a:t>
                </a:r>
              </a:p>
            </p:txBody>
          </p:sp>
        </mc:Fallback>
      </mc:AlternateContent>
      <p:sp>
        <p:nvSpPr>
          <p:cNvPr id="43" name="Text Box 53"/>
          <p:cNvSpPr txBox="1">
            <a:spLocks noChangeArrowheads="1"/>
          </p:cNvSpPr>
          <p:nvPr/>
        </p:nvSpPr>
        <p:spPr bwMode="auto">
          <a:xfrm>
            <a:off x="4896153" y="2506502"/>
            <a:ext cx="1898650"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eaLnBrk="1" hangingPunct="1">
              <a:spcBef>
                <a:spcPct val="50000"/>
              </a:spcBef>
            </a:pPr>
            <a:r>
              <a:rPr lang="en-US" altLang="vi-VN" sz="2400" b="1" u="sng" dirty="0">
                <a:solidFill>
                  <a:srgbClr val="0000CC"/>
                </a:solidFill>
                <a:latin typeface="Times New Roman" panose="02020603050405020304" pitchFamily="18" charset="0"/>
              </a:rPr>
              <a:t>Giải:</a:t>
            </a:r>
          </a:p>
        </p:txBody>
      </p:sp>
      <p:sp>
        <p:nvSpPr>
          <p:cNvPr id="9" name="Rectangle 6"/>
          <p:cNvSpPr>
            <a:spLocks noChangeArrowheads="1"/>
          </p:cNvSpPr>
          <p:nvPr/>
        </p:nvSpPr>
        <p:spPr bwMode="auto">
          <a:xfrm>
            <a:off x="9225232" y="2160013"/>
            <a:ext cx="312906"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dirty="0">
                <a:ln>
                  <a:noFill/>
                </a:ln>
                <a:solidFill>
                  <a:schemeClr val="tx1"/>
                </a:solidFill>
                <a:effectLst/>
                <a:latin typeface="Arial" panose="020B0604020202020204" pitchFamily="34" charset="0"/>
              </a:rPr>
              <a:t>  </a:t>
            </a:r>
            <a:r>
              <a:rPr kumimoji="0" lang="en-US" altLang="en-US" sz="12400" b="0" i="0" u="none" strike="noStrike" cap="none" normalizeH="0" baseline="0" dirty="0">
                <a:ln>
                  <a:noFill/>
                </a:ln>
                <a:solidFill>
                  <a:schemeClr val="tx1"/>
                </a:solidFill>
                <a:effectLst/>
                <a:latin typeface="Arial" panose="020B0604020202020204" pitchFamily="34" charset="0"/>
              </a:rPr>
              <a:t/>
            </a:r>
            <a:br>
              <a:rPr kumimoji="0" lang="en-US" altLang="en-US" sz="12400" b="0" i="0" u="none" strike="noStrike" cap="none" normalizeH="0" baseline="0" dirty="0">
                <a:ln>
                  <a:noFill/>
                </a:ln>
                <a:solidFill>
                  <a:schemeClr val="tx1"/>
                </a:solidFill>
                <a:effectLst/>
                <a:latin typeface="Arial" panose="020B0604020202020204" pitchFamily="34" charset="0"/>
              </a:rPr>
            </a:b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3" name="Rectangle 2"/>
          <p:cNvSpPr/>
          <p:nvPr/>
        </p:nvSpPr>
        <p:spPr>
          <a:xfrm>
            <a:off x="382295" y="1992840"/>
            <a:ext cx="1779014" cy="323165"/>
          </a:xfrm>
          <a:prstGeom prst="rect">
            <a:avLst/>
          </a:prstGeom>
        </p:spPr>
        <p:txBody>
          <a:bodyPr wrap="square">
            <a:spAutoFit/>
          </a:bodyPr>
          <a:lstStyle/>
          <a:p>
            <a:pPr marL="30480" marR="30480">
              <a:lnSpc>
                <a:spcPts val="1800"/>
              </a:lnSpc>
              <a:spcAft>
                <a:spcPts val="1200"/>
              </a:spcAft>
            </a:pPr>
            <a:r>
              <a:rPr lang="nl-NL" dirty="0">
                <a:solidFill>
                  <a:srgbClr val="000000"/>
                </a:solidFill>
                <a:latin typeface="Arial" panose="020B0604020202020204" pitchFamily="34" charset="0"/>
                <a:ea typeface="Times New Roman" panose="02020603050405020304" pitchFamily="18" charset="0"/>
              </a:rPr>
              <a:t> </a:t>
            </a:r>
            <a:endParaRPr lang="en-US" dirty="0">
              <a:latin typeface="Times New Roman" panose="02020603050405020304" pitchFamily="18" charset="0"/>
              <a:ea typeface="Times New Roman" panose="02020603050405020304" pitchFamily="18" charset="0"/>
            </a:endParaRPr>
          </a:p>
        </p:txBody>
      </p:sp>
      <p:sp>
        <p:nvSpPr>
          <p:cNvPr id="19" name="Hộp Văn bản 18">
            <a:extLst>
              <a:ext uri="{FF2B5EF4-FFF2-40B4-BE49-F238E27FC236}">
                <a16:creationId xmlns:a16="http://schemas.microsoft.com/office/drawing/2014/main" id="{A5C58718-72E3-4CF0-91F6-38A93482B489}"/>
              </a:ext>
            </a:extLst>
          </p:cNvPr>
          <p:cNvSpPr txBox="1"/>
          <p:nvPr/>
        </p:nvSpPr>
        <p:spPr>
          <a:xfrm>
            <a:off x="1682675" y="3028890"/>
            <a:ext cx="2023313" cy="400110"/>
          </a:xfrm>
          <a:prstGeom prst="rect">
            <a:avLst/>
          </a:prstGeom>
          <a:noFill/>
        </p:spPr>
        <p:txBody>
          <a:bodyPr wrap="square">
            <a:spAutoFit/>
          </a:bodyPr>
          <a:lstStyle/>
          <a:p>
            <a:r>
              <a:rPr kumimoji="0" lang="en-US" altLang="en-US" sz="2000" b="1" i="1" u="none" strike="noStrike" cap="none" normalizeH="0" baseline="0" dirty="0">
                <a:ln>
                  <a:noFill/>
                </a:ln>
                <a:solidFill>
                  <a:srgbClr val="00B0F0"/>
                </a:solidFill>
                <a:effectLst/>
                <a:latin typeface="Open Sans"/>
              </a:rPr>
              <a:t>a) R</a:t>
            </a:r>
            <a:r>
              <a:rPr kumimoji="0" lang="en-US" altLang="en-US" sz="2000" b="1" i="1" u="none" strike="noStrike" cap="none" normalizeH="0" baseline="-30000" dirty="0">
                <a:ln>
                  <a:noFill/>
                </a:ln>
                <a:solidFill>
                  <a:srgbClr val="00B0F0"/>
                </a:solidFill>
                <a:effectLst/>
                <a:latin typeface="Open Sans"/>
              </a:rPr>
              <a:t>1</a:t>
            </a:r>
            <a:r>
              <a:rPr kumimoji="0" lang="en-US" altLang="en-US" sz="2000" b="1" i="1" u="none" strike="noStrike" cap="none" normalizeH="0" baseline="0" dirty="0">
                <a:ln>
                  <a:noFill/>
                </a:ln>
                <a:solidFill>
                  <a:srgbClr val="00B0F0"/>
                </a:solidFill>
                <a:effectLst/>
                <a:latin typeface="Open Sans"/>
              </a:rPr>
              <a:t> </a:t>
            </a:r>
            <a:r>
              <a:rPr kumimoji="0" lang="en-US" altLang="en-US" sz="2000" b="1" i="1" u="none" strike="noStrike" cap="none" normalizeH="0" baseline="0" dirty="0" err="1">
                <a:ln>
                  <a:noFill/>
                </a:ln>
                <a:solidFill>
                  <a:srgbClr val="00B0F0"/>
                </a:solidFill>
                <a:effectLst/>
                <a:latin typeface="Open Sans"/>
              </a:rPr>
              <a:t>nt</a:t>
            </a:r>
            <a:r>
              <a:rPr kumimoji="0" lang="en-US" altLang="en-US" sz="2000" b="1" i="1" u="none" strike="noStrike" cap="none" normalizeH="0" baseline="0" dirty="0">
                <a:ln>
                  <a:noFill/>
                </a:ln>
                <a:solidFill>
                  <a:srgbClr val="00B0F0"/>
                </a:solidFill>
                <a:effectLst/>
                <a:latin typeface="Open Sans"/>
              </a:rPr>
              <a:t> R</a:t>
            </a:r>
            <a:r>
              <a:rPr kumimoji="0" lang="en-US" altLang="en-US" sz="2000" b="1" i="1" u="none" strike="noStrike" cap="none" normalizeH="0" baseline="-30000" dirty="0">
                <a:ln>
                  <a:noFill/>
                </a:ln>
                <a:solidFill>
                  <a:srgbClr val="00B0F0"/>
                </a:solidFill>
                <a:effectLst/>
                <a:latin typeface="Open Sans"/>
              </a:rPr>
              <a:t>2</a:t>
            </a:r>
            <a:r>
              <a:rPr kumimoji="0" lang="en-US" altLang="en-US" sz="2000" b="1" i="1" u="none" strike="noStrike" cap="none" normalizeH="0" baseline="0" dirty="0">
                <a:ln>
                  <a:noFill/>
                </a:ln>
                <a:solidFill>
                  <a:srgbClr val="00B0F0"/>
                </a:solidFill>
                <a:effectLst/>
                <a:latin typeface="Open Sans"/>
              </a:rPr>
              <a:t> </a:t>
            </a:r>
            <a:endParaRPr lang="vi-VN" sz="2000" b="1" i="1" dirty="0">
              <a:solidFill>
                <a:srgbClr val="00B0F0"/>
              </a:solidFill>
            </a:endParaRPr>
          </a:p>
        </p:txBody>
      </p:sp>
      <p:sp>
        <p:nvSpPr>
          <p:cNvPr id="21" name="Hộp Văn bản 20">
            <a:extLst>
              <a:ext uri="{FF2B5EF4-FFF2-40B4-BE49-F238E27FC236}">
                <a16:creationId xmlns:a16="http://schemas.microsoft.com/office/drawing/2014/main" id="{4C871F33-C89F-420C-9A54-B6F56BA4EB69}"/>
              </a:ext>
            </a:extLst>
          </p:cNvPr>
          <p:cNvSpPr txBox="1"/>
          <p:nvPr/>
        </p:nvSpPr>
        <p:spPr>
          <a:xfrm>
            <a:off x="3461523" y="3049917"/>
            <a:ext cx="2023313" cy="400110"/>
          </a:xfrm>
          <a:prstGeom prst="rect">
            <a:avLst/>
          </a:prstGeom>
          <a:noFill/>
        </p:spPr>
        <p:txBody>
          <a:bodyPr wrap="square">
            <a:spAutoFit/>
          </a:bodyPr>
          <a:lstStyle/>
          <a:p>
            <a:r>
              <a:rPr kumimoji="0" lang="en-US" altLang="en-US" sz="2000" b="1" i="1" u="none" strike="noStrike" cap="none" normalizeH="0" baseline="0" dirty="0">
                <a:ln>
                  <a:noFill/>
                </a:ln>
                <a:solidFill>
                  <a:srgbClr val="00B0F0"/>
                </a:solidFill>
                <a:effectLst/>
                <a:latin typeface="Open Sans"/>
              </a:rPr>
              <a:t>=&gt; I</a:t>
            </a:r>
            <a:r>
              <a:rPr kumimoji="0" lang="en-US" altLang="en-US" sz="2000" b="1" i="1" u="none" strike="noStrike" cap="none" normalizeH="0" baseline="-30000" dirty="0">
                <a:ln>
                  <a:noFill/>
                </a:ln>
                <a:solidFill>
                  <a:srgbClr val="00B0F0"/>
                </a:solidFill>
                <a:effectLst/>
                <a:latin typeface="Open Sans"/>
              </a:rPr>
              <a:t>1</a:t>
            </a:r>
            <a:r>
              <a:rPr kumimoji="0" lang="en-US" altLang="en-US" sz="2000" b="1" i="1" u="none" strike="noStrike" cap="none" normalizeH="0" baseline="0" dirty="0">
                <a:ln>
                  <a:noFill/>
                </a:ln>
                <a:solidFill>
                  <a:srgbClr val="00B0F0"/>
                </a:solidFill>
                <a:effectLst/>
                <a:latin typeface="Open Sans"/>
              </a:rPr>
              <a:t> = I</a:t>
            </a:r>
            <a:r>
              <a:rPr kumimoji="0" lang="en-US" altLang="en-US" sz="2000" b="1" i="1" u="none" strike="noStrike" cap="none" normalizeH="0" baseline="-30000" dirty="0">
                <a:ln>
                  <a:noFill/>
                </a:ln>
                <a:solidFill>
                  <a:srgbClr val="00B0F0"/>
                </a:solidFill>
                <a:effectLst/>
                <a:latin typeface="Open Sans"/>
              </a:rPr>
              <a:t>2</a:t>
            </a:r>
            <a:r>
              <a:rPr kumimoji="0" lang="en-US" altLang="en-US" sz="2000" b="1" i="1" u="none" strike="noStrike" cap="none" normalizeH="0" baseline="0" dirty="0">
                <a:ln>
                  <a:noFill/>
                </a:ln>
                <a:solidFill>
                  <a:srgbClr val="00B0F0"/>
                </a:solidFill>
                <a:effectLst/>
                <a:latin typeface="Open Sans"/>
              </a:rPr>
              <a:t> =I</a:t>
            </a:r>
            <a:endParaRPr lang="vi-VN" sz="2000" b="1" i="1" dirty="0">
              <a:solidFill>
                <a:srgbClr val="00B0F0"/>
              </a:solidFill>
            </a:endParaRPr>
          </a:p>
        </p:txBody>
      </p:sp>
      <p:sp>
        <p:nvSpPr>
          <p:cNvPr id="23" name="Hộp Văn bản 22">
            <a:extLst>
              <a:ext uri="{FF2B5EF4-FFF2-40B4-BE49-F238E27FC236}">
                <a16:creationId xmlns:a16="http://schemas.microsoft.com/office/drawing/2014/main" id="{2CED4254-6E0D-4E35-88B2-D92E13A2FBFD}"/>
              </a:ext>
            </a:extLst>
          </p:cNvPr>
          <p:cNvSpPr txBox="1"/>
          <p:nvPr/>
        </p:nvSpPr>
        <p:spPr>
          <a:xfrm>
            <a:off x="1916758" y="3562528"/>
            <a:ext cx="1234634" cy="400110"/>
          </a:xfrm>
          <a:prstGeom prst="rect">
            <a:avLst/>
          </a:prstGeom>
          <a:noFill/>
        </p:spPr>
        <p:txBody>
          <a:bodyPr wrap="square">
            <a:spAutoFit/>
          </a:bodyPr>
          <a:lstStyle/>
          <a:p>
            <a:r>
              <a:rPr kumimoji="0" lang="en-US" altLang="en-US" sz="2000" b="1" i="1" u="none" strike="noStrike" cap="none" normalizeH="0" baseline="0" dirty="0">
                <a:ln>
                  <a:noFill/>
                </a:ln>
                <a:solidFill>
                  <a:srgbClr val="00B0F0"/>
                </a:solidFill>
                <a:effectLst/>
                <a:latin typeface="Open Sans"/>
              </a:rPr>
              <a:t>Ta </a:t>
            </a:r>
            <a:r>
              <a:rPr kumimoji="0" lang="en-US" altLang="en-US" sz="2000" b="1" i="1" u="none" strike="noStrike" cap="none" normalizeH="0" baseline="0" dirty="0" err="1">
                <a:ln>
                  <a:noFill/>
                </a:ln>
                <a:solidFill>
                  <a:srgbClr val="00B0F0"/>
                </a:solidFill>
                <a:effectLst/>
                <a:latin typeface="Open Sans"/>
              </a:rPr>
              <a:t>có</a:t>
            </a:r>
            <a:r>
              <a:rPr kumimoji="0" lang="en-US" altLang="en-US" sz="2000" b="1" i="1" u="none" strike="noStrike" cap="none" normalizeH="0" baseline="0" dirty="0">
                <a:ln>
                  <a:noFill/>
                </a:ln>
                <a:solidFill>
                  <a:srgbClr val="00B0F0"/>
                </a:solidFill>
                <a:effectLst/>
                <a:latin typeface="Open Sans"/>
              </a:rPr>
              <a:t>: </a:t>
            </a:r>
            <a:endParaRPr lang="vi-VN" sz="2000" b="1" i="1" dirty="0">
              <a:solidFill>
                <a:srgbClr val="00B0F0"/>
              </a:solidFill>
            </a:endParaRPr>
          </a:p>
        </p:txBody>
      </p:sp>
      <mc:AlternateContent xmlns:mc="http://schemas.openxmlformats.org/markup-compatibility/2006" xmlns:a14="http://schemas.microsoft.com/office/drawing/2010/main">
        <mc:Choice Requires="a14">
          <p:sp>
            <p:nvSpPr>
              <p:cNvPr id="24" name="Hộp Văn bản 23">
                <a:extLst>
                  <a:ext uri="{FF2B5EF4-FFF2-40B4-BE49-F238E27FC236}">
                    <a16:creationId xmlns:a16="http://schemas.microsoft.com/office/drawing/2014/main" id="{D3F1BA80-3D17-4BEB-8848-CE88CE9CA3A9}"/>
                  </a:ext>
                </a:extLst>
              </p:cNvPr>
              <p:cNvSpPr txBox="1"/>
              <p:nvPr/>
            </p:nvSpPr>
            <p:spPr>
              <a:xfrm>
                <a:off x="6049021" y="3673355"/>
                <a:ext cx="2996032" cy="623761"/>
              </a:xfrm>
              <a:prstGeom prst="rect">
                <a:avLst/>
              </a:prstGeom>
              <a:noFill/>
            </p:spPr>
            <p:txBody>
              <a:bodyPr wrap="square">
                <a:spAutoFit/>
              </a:bodyPr>
              <a:lstStyle/>
              <a:p>
                <a:r>
                  <a:rPr kumimoji="0" lang="en-US" altLang="en-US" sz="2000" b="1" i="1" u="none" strike="noStrike" cap="none" normalizeH="0" baseline="0" dirty="0">
                    <a:ln>
                      <a:noFill/>
                    </a:ln>
                    <a:solidFill>
                      <a:srgbClr val="00B0F0"/>
                    </a:solidFill>
                    <a:effectLst/>
                    <a:latin typeface="Open Sans"/>
                  </a:rPr>
                  <a:t>=&gt;</a:t>
                </a:r>
                <a14:m>
                  <m:oMath xmlns:m="http://schemas.openxmlformats.org/officeDocument/2006/math">
                    <m:f>
                      <m:fPr>
                        <m:ctrlPr>
                          <a:rPr kumimoji="0" lang="en-US" altLang="en-US" sz="2000" b="1" i="1" u="none" strike="noStrike" cap="none" normalizeH="0" baseline="0" smtClean="0">
                            <a:ln>
                              <a:noFill/>
                            </a:ln>
                            <a:solidFill>
                              <a:srgbClr val="00B0F0"/>
                            </a:solidFill>
                            <a:effectLst/>
                            <a:latin typeface="Cambria Math" panose="02040503050406030204" pitchFamily="18" charset="0"/>
                          </a:rPr>
                        </m:ctrlPr>
                      </m:fPr>
                      <m:num>
                        <m:sSub>
                          <m:sSubPr>
                            <m:ctrlPr>
                              <a:rPr kumimoji="0" lang="en-US" altLang="en-US" sz="2000" b="1" i="1" u="none" strike="noStrike" cap="none" normalizeH="0" baseline="0" smtClean="0">
                                <a:ln>
                                  <a:noFill/>
                                </a:ln>
                                <a:solidFill>
                                  <a:srgbClr val="00B0F0"/>
                                </a:solidFill>
                                <a:effectLst/>
                                <a:latin typeface="Cambria Math" panose="02040503050406030204" pitchFamily="18" charset="0"/>
                              </a:rPr>
                            </m:ctrlPr>
                          </m:sSubPr>
                          <m:e>
                            <m:r>
                              <a:rPr kumimoji="0" lang="en-US" altLang="en-US" sz="2000" b="1" i="1" u="none" strike="noStrike" cap="none" normalizeH="0" baseline="0" smtClean="0">
                                <a:ln>
                                  <a:noFill/>
                                </a:ln>
                                <a:solidFill>
                                  <a:srgbClr val="00B0F0"/>
                                </a:solidFill>
                                <a:effectLst/>
                                <a:latin typeface="Cambria Math" panose="02040503050406030204" pitchFamily="18" charset="0"/>
                              </a:rPr>
                              <m:t>𝑸</m:t>
                            </m:r>
                          </m:e>
                          <m:sub>
                            <m:r>
                              <a:rPr kumimoji="0" lang="en-US" altLang="en-US" sz="2000" b="1" i="1" u="none" strike="noStrike" cap="none" normalizeH="0" baseline="0" smtClean="0">
                                <a:ln>
                                  <a:noFill/>
                                </a:ln>
                                <a:solidFill>
                                  <a:srgbClr val="00B0F0"/>
                                </a:solidFill>
                                <a:effectLst/>
                                <a:latin typeface="Cambria Math" panose="02040503050406030204" pitchFamily="18" charset="0"/>
                              </a:rPr>
                              <m:t>𝟏</m:t>
                            </m:r>
                          </m:sub>
                        </m:sSub>
                      </m:num>
                      <m:den>
                        <m:sSub>
                          <m:sSubPr>
                            <m:ctrlPr>
                              <a:rPr kumimoji="0" lang="en-US" altLang="en-US" sz="2000" b="1" i="1" u="none" strike="noStrike" cap="none" normalizeH="0" baseline="0" smtClean="0">
                                <a:ln>
                                  <a:noFill/>
                                </a:ln>
                                <a:solidFill>
                                  <a:srgbClr val="00B0F0"/>
                                </a:solidFill>
                                <a:effectLst/>
                                <a:latin typeface="Cambria Math" panose="02040503050406030204" pitchFamily="18" charset="0"/>
                              </a:rPr>
                            </m:ctrlPr>
                          </m:sSubPr>
                          <m:e>
                            <m:r>
                              <a:rPr kumimoji="0" lang="en-US" altLang="en-US" sz="2000" b="1" i="1" u="none" strike="noStrike" cap="none" normalizeH="0" baseline="0" smtClean="0">
                                <a:ln>
                                  <a:noFill/>
                                </a:ln>
                                <a:solidFill>
                                  <a:srgbClr val="00B0F0"/>
                                </a:solidFill>
                                <a:effectLst/>
                                <a:latin typeface="Cambria Math" panose="02040503050406030204" pitchFamily="18" charset="0"/>
                              </a:rPr>
                              <m:t>𝑸</m:t>
                            </m:r>
                          </m:e>
                          <m:sub>
                            <m:r>
                              <a:rPr kumimoji="0" lang="en-US" altLang="en-US" sz="2000" b="1" i="1" u="none" strike="noStrike" cap="none" normalizeH="0" baseline="0" smtClean="0">
                                <a:ln>
                                  <a:noFill/>
                                </a:ln>
                                <a:solidFill>
                                  <a:srgbClr val="00B0F0"/>
                                </a:solidFill>
                                <a:effectLst/>
                                <a:latin typeface="Cambria Math" panose="02040503050406030204" pitchFamily="18" charset="0"/>
                              </a:rPr>
                              <m:t>𝟐</m:t>
                            </m:r>
                          </m:sub>
                        </m:sSub>
                      </m:den>
                    </m:f>
                  </m:oMath>
                </a14:m>
                <a:r>
                  <a:rPr kumimoji="0" lang="en-US" altLang="en-US" sz="2000" b="1" i="1" u="none" strike="noStrike" cap="none" normalizeH="0" baseline="0" dirty="0">
                    <a:ln>
                      <a:noFill/>
                    </a:ln>
                    <a:solidFill>
                      <a:srgbClr val="00B0F0"/>
                    </a:solidFill>
                    <a:effectLst/>
                    <a:latin typeface="Open Sans"/>
                  </a:rPr>
                  <a:t> = </a:t>
                </a:r>
                <a14:m>
                  <m:oMath xmlns:m="http://schemas.openxmlformats.org/officeDocument/2006/math">
                    <m:f>
                      <m:fPr>
                        <m:ctrlPr>
                          <a:rPr lang="en-US" altLang="en-US" sz="2000" b="1" i="1">
                            <a:solidFill>
                              <a:srgbClr val="00B0F0"/>
                            </a:solidFill>
                            <a:latin typeface="Cambria Math" panose="02040503050406030204" pitchFamily="18" charset="0"/>
                          </a:rPr>
                        </m:ctrlPr>
                      </m:fPr>
                      <m:num>
                        <m:r>
                          <a:rPr lang="en-US" altLang="en-US" sz="2000" b="1" i="1">
                            <a:solidFill>
                              <a:srgbClr val="00B0F0"/>
                            </a:solidFill>
                            <a:latin typeface="Cambria Math" panose="02040503050406030204" pitchFamily="18" charset="0"/>
                          </a:rPr>
                          <m:t>𝑰</m:t>
                        </m:r>
                        <m:r>
                          <a:rPr lang="en-US" altLang="en-US" sz="2000" b="1" i="1">
                            <a:solidFill>
                              <a:srgbClr val="00B0F0"/>
                            </a:solidFill>
                            <a:latin typeface="Cambria Math" panose="02040503050406030204" pitchFamily="18" charset="0"/>
                          </a:rPr>
                          <m:t> </m:t>
                        </m:r>
                        <m:sSub>
                          <m:sSubPr>
                            <m:ctrlPr>
                              <a:rPr lang="en-US" altLang="en-US" sz="2000" b="1" i="1">
                                <a:solidFill>
                                  <a:srgbClr val="00B0F0"/>
                                </a:solidFill>
                                <a:latin typeface="Cambria Math" panose="02040503050406030204" pitchFamily="18" charset="0"/>
                              </a:rPr>
                            </m:ctrlPr>
                          </m:sSubPr>
                          <m:e>
                            <m:r>
                              <a:rPr lang="en-US" altLang="en-US" sz="2000" b="1" i="1">
                                <a:solidFill>
                                  <a:srgbClr val="00B0F0"/>
                                </a:solidFill>
                                <a:latin typeface="Cambria Math" panose="02040503050406030204" pitchFamily="18" charset="0"/>
                              </a:rPr>
                              <m:t>𝑹</m:t>
                            </m:r>
                          </m:e>
                          <m:sub>
                            <m:r>
                              <a:rPr lang="en-US" altLang="en-US" sz="2000" b="1" i="1">
                                <a:solidFill>
                                  <a:srgbClr val="00B0F0"/>
                                </a:solidFill>
                                <a:latin typeface="Cambria Math" panose="02040503050406030204" pitchFamily="18" charset="0"/>
                              </a:rPr>
                              <m:t>𝟏</m:t>
                            </m:r>
                          </m:sub>
                        </m:sSub>
                        <m:r>
                          <a:rPr lang="en-US" altLang="en-US" sz="2000" b="1" i="1">
                            <a:solidFill>
                              <a:srgbClr val="00B0F0"/>
                            </a:solidFill>
                            <a:latin typeface="Cambria Math" panose="02040503050406030204" pitchFamily="18" charset="0"/>
                          </a:rPr>
                          <m:t> </m:t>
                        </m:r>
                        <m:r>
                          <m:rPr>
                            <m:nor/>
                          </m:rPr>
                          <a:rPr lang="en-US" altLang="en-US" sz="2000" b="1" i="1" dirty="0">
                            <a:solidFill>
                              <a:srgbClr val="00B0F0"/>
                            </a:solidFill>
                            <a:latin typeface="Open Sans"/>
                          </a:rPr>
                          <m:t>t</m:t>
                        </m:r>
                        <m:r>
                          <m:rPr>
                            <m:nor/>
                          </m:rPr>
                          <a:rPr lang="en-US" altLang="en-US" sz="2000" b="1" i="1" dirty="0">
                            <a:solidFill>
                              <a:srgbClr val="00B0F0"/>
                            </a:solidFill>
                            <a:latin typeface="Open Sans"/>
                          </a:rPr>
                          <m:t> </m:t>
                        </m:r>
                      </m:num>
                      <m:den>
                        <m:r>
                          <a:rPr lang="en-US" altLang="en-US" sz="2000" b="1" i="1">
                            <a:solidFill>
                              <a:srgbClr val="00B0F0"/>
                            </a:solidFill>
                            <a:latin typeface="Cambria Math" panose="02040503050406030204" pitchFamily="18" charset="0"/>
                          </a:rPr>
                          <m:t>𝑰</m:t>
                        </m:r>
                        <m:r>
                          <a:rPr lang="en-US" altLang="en-US" sz="2000" b="1" i="1">
                            <a:solidFill>
                              <a:srgbClr val="00B0F0"/>
                            </a:solidFill>
                            <a:latin typeface="Cambria Math" panose="02040503050406030204" pitchFamily="18" charset="0"/>
                          </a:rPr>
                          <m:t> </m:t>
                        </m:r>
                        <m:sSub>
                          <m:sSubPr>
                            <m:ctrlPr>
                              <a:rPr lang="en-US" altLang="en-US" sz="2000" b="1" i="1">
                                <a:solidFill>
                                  <a:srgbClr val="00B0F0"/>
                                </a:solidFill>
                                <a:latin typeface="Cambria Math" panose="02040503050406030204" pitchFamily="18" charset="0"/>
                              </a:rPr>
                            </m:ctrlPr>
                          </m:sSubPr>
                          <m:e>
                            <m:r>
                              <a:rPr lang="en-US" altLang="en-US" sz="2000" b="1" i="1">
                                <a:solidFill>
                                  <a:srgbClr val="00B0F0"/>
                                </a:solidFill>
                                <a:latin typeface="Cambria Math" panose="02040503050406030204" pitchFamily="18" charset="0"/>
                              </a:rPr>
                              <m:t>𝑹</m:t>
                            </m:r>
                          </m:e>
                          <m:sub>
                            <m:r>
                              <a:rPr lang="en-US" altLang="en-US" sz="2000" b="1" i="1">
                                <a:solidFill>
                                  <a:srgbClr val="00B0F0"/>
                                </a:solidFill>
                                <a:latin typeface="Cambria Math" panose="02040503050406030204" pitchFamily="18" charset="0"/>
                              </a:rPr>
                              <m:t>𝟐</m:t>
                            </m:r>
                          </m:sub>
                        </m:sSub>
                        <m:r>
                          <a:rPr lang="en-US" altLang="en-US" sz="2000" b="1" i="1">
                            <a:solidFill>
                              <a:srgbClr val="00B0F0"/>
                            </a:solidFill>
                            <a:latin typeface="Cambria Math" panose="02040503050406030204" pitchFamily="18" charset="0"/>
                          </a:rPr>
                          <m:t> </m:t>
                        </m:r>
                        <m:r>
                          <m:rPr>
                            <m:nor/>
                          </m:rPr>
                          <a:rPr lang="en-US" altLang="en-US" sz="2000" b="1" i="1" dirty="0">
                            <a:solidFill>
                              <a:srgbClr val="00B0F0"/>
                            </a:solidFill>
                            <a:latin typeface="Open Sans"/>
                          </a:rPr>
                          <m:t>t</m:t>
                        </m:r>
                      </m:den>
                    </m:f>
                  </m:oMath>
                </a14:m>
                <a:r>
                  <a:rPr kumimoji="0" lang="en-US" altLang="en-US" sz="2000" b="1" i="1" u="none" strike="noStrike" cap="none" normalizeH="0" baseline="0" dirty="0">
                    <a:ln>
                      <a:noFill/>
                    </a:ln>
                    <a:solidFill>
                      <a:srgbClr val="00B0F0"/>
                    </a:solidFill>
                    <a:effectLst/>
                    <a:latin typeface="Open Sans"/>
                  </a:rPr>
                  <a:t>  = </a:t>
                </a:r>
                <a14:m>
                  <m:oMath xmlns:m="http://schemas.openxmlformats.org/officeDocument/2006/math">
                    <m:f>
                      <m:fPr>
                        <m:ctrlPr>
                          <a:rPr lang="en-US" altLang="en-US" sz="2000" b="1" i="1">
                            <a:solidFill>
                              <a:srgbClr val="00B0F0"/>
                            </a:solidFill>
                            <a:latin typeface="Cambria Math" panose="02040503050406030204" pitchFamily="18" charset="0"/>
                          </a:rPr>
                        </m:ctrlPr>
                      </m:fPr>
                      <m:num>
                        <m:sSub>
                          <m:sSubPr>
                            <m:ctrlPr>
                              <a:rPr lang="en-US" altLang="en-US" sz="2000" b="1" i="1">
                                <a:solidFill>
                                  <a:srgbClr val="00B0F0"/>
                                </a:solidFill>
                                <a:latin typeface="Cambria Math" panose="02040503050406030204" pitchFamily="18" charset="0"/>
                              </a:rPr>
                            </m:ctrlPr>
                          </m:sSubPr>
                          <m:e>
                            <m:r>
                              <a:rPr lang="en-US" altLang="en-US" sz="2000" b="1" i="1" smtClean="0">
                                <a:solidFill>
                                  <a:srgbClr val="00B0F0"/>
                                </a:solidFill>
                                <a:latin typeface="Cambria Math" panose="02040503050406030204" pitchFamily="18" charset="0"/>
                              </a:rPr>
                              <m:t>𝑹</m:t>
                            </m:r>
                          </m:e>
                          <m:sub>
                            <m:r>
                              <a:rPr lang="en-US" altLang="en-US" sz="2000" b="1" i="1">
                                <a:solidFill>
                                  <a:srgbClr val="00B0F0"/>
                                </a:solidFill>
                                <a:latin typeface="Cambria Math" panose="02040503050406030204" pitchFamily="18" charset="0"/>
                              </a:rPr>
                              <m:t>𝟏</m:t>
                            </m:r>
                          </m:sub>
                        </m:sSub>
                      </m:num>
                      <m:den>
                        <m:sSub>
                          <m:sSubPr>
                            <m:ctrlPr>
                              <a:rPr lang="en-US" altLang="en-US" sz="2000" b="1" i="1">
                                <a:solidFill>
                                  <a:srgbClr val="00B0F0"/>
                                </a:solidFill>
                                <a:latin typeface="Cambria Math" panose="02040503050406030204" pitchFamily="18" charset="0"/>
                              </a:rPr>
                            </m:ctrlPr>
                          </m:sSubPr>
                          <m:e>
                            <m:r>
                              <a:rPr lang="en-US" altLang="en-US" sz="2000" b="1" i="1" smtClean="0">
                                <a:solidFill>
                                  <a:srgbClr val="00B0F0"/>
                                </a:solidFill>
                                <a:latin typeface="Cambria Math" panose="02040503050406030204" pitchFamily="18" charset="0"/>
                              </a:rPr>
                              <m:t>𝑹</m:t>
                            </m:r>
                          </m:e>
                          <m:sub>
                            <m:r>
                              <a:rPr lang="en-US" altLang="en-US" sz="2000" b="1" i="1">
                                <a:solidFill>
                                  <a:srgbClr val="00B0F0"/>
                                </a:solidFill>
                                <a:latin typeface="Cambria Math" panose="02040503050406030204" pitchFamily="18" charset="0"/>
                              </a:rPr>
                              <m:t>𝟐</m:t>
                            </m:r>
                          </m:sub>
                        </m:sSub>
                      </m:den>
                    </m:f>
                  </m:oMath>
                </a14:m>
                <a:r>
                  <a:rPr kumimoji="0" lang="en-US" altLang="en-US" sz="2000" b="1" i="1" u="none" strike="noStrike" cap="none" normalizeH="0" baseline="0" dirty="0">
                    <a:ln>
                      <a:noFill/>
                    </a:ln>
                    <a:solidFill>
                      <a:srgbClr val="00B0F0"/>
                    </a:solidFill>
                    <a:effectLst/>
                    <a:latin typeface="Open Sans"/>
                  </a:rPr>
                  <a:t> </a:t>
                </a:r>
                <a:endParaRPr lang="vi-VN" sz="2000" b="1" i="1" dirty="0">
                  <a:solidFill>
                    <a:srgbClr val="00B0F0"/>
                  </a:solidFill>
                </a:endParaRPr>
              </a:p>
            </p:txBody>
          </p:sp>
        </mc:Choice>
        <mc:Fallback xmlns="">
          <p:sp>
            <p:nvSpPr>
              <p:cNvPr id="24" name="Hộp Văn bản 23">
                <a:extLst>
                  <a:ext uri="{FF2B5EF4-FFF2-40B4-BE49-F238E27FC236}">
                    <a16:creationId xmlns:a16="http://schemas.microsoft.com/office/drawing/2014/main" id="{D3F1BA80-3D17-4BEB-8848-CE88CE9CA3A9}"/>
                  </a:ext>
                </a:extLst>
              </p:cNvPr>
              <p:cNvSpPr txBox="1">
                <a:spLocks noRot="1" noChangeAspect="1" noMove="1" noResize="1" noEditPoints="1" noAdjustHandles="1" noChangeArrowheads="1" noChangeShapeType="1" noTextEdit="1"/>
              </p:cNvSpPr>
              <p:nvPr/>
            </p:nvSpPr>
            <p:spPr>
              <a:xfrm>
                <a:off x="6049021" y="3673355"/>
                <a:ext cx="2996032" cy="623761"/>
              </a:xfrm>
              <a:prstGeom prst="rect">
                <a:avLst/>
              </a:prstGeom>
              <a:blipFill>
                <a:blip r:embed="rId3"/>
                <a:stretch>
                  <a:fillRect l="-2033" b="-980"/>
                </a:stretch>
              </a:blipFill>
            </p:spPr>
            <p:txBody>
              <a:bodyPr/>
              <a:lstStyle/>
              <a:p>
                <a:r>
                  <a:rPr lang="vi-VN">
                    <a:noFill/>
                  </a:rPr>
                  <a:t> </a:t>
                </a:r>
              </a:p>
            </p:txBody>
          </p:sp>
        </mc:Fallback>
      </mc:AlternateContent>
      <p:sp>
        <p:nvSpPr>
          <p:cNvPr id="26" name="Hộp Văn bản 25">
            <a:extLst>
              <a:ext uri="{FF2B5EF4-FFF2-40B4-BE49-F238E27FC236}">
                <a16:creationId xmlns:a16="http://schemas.microsoft.com/office/drawing/2014/main" id="{86AAEDB0-353B-4FB2-A4A1-1AE60D687209}"/>
              </a:ext>
            </a:extLst>
          </p:cNvPr>
          <p:cNvSpPr txBox="1"/>
          <p:nvPr/>
        </p:nvSpPr>
        <p:spPr>
          <a:xfrm>
            <a:off x="1682675" y="4609307"/>
            <a:ext cx="1746295" cy="400110"/>
          </a:xfrm>
          <a:prstGeom prst="rect">
            <a:avLst/>
          </a:prstGeom>
          <a:noFill/>
        </p:spPr>
        <p:txBody>
          <a:bodyPr wrap="square">
            <a:spAutoFit/>
          </a:bodyPr>
          <a:lstStyle/>
          <a:p>
            <a:r>
              <a:rPr kumimoji="0" lang="en-US" altLang="en-US" sz="2000" b="1" i="1" u="none" strike="noStrike" cap="none" normalizeH="0" baseline="0" dirty="0">
                <a:ln>
                  <a:noFill/>
                </a:ln>
                <a:solidFill>
                  <a:srgbClr val="00B0F0"/>
                </a:solidFill>
                <a:effectLst/>
                <a:latin typeface="Open Sans"/>
              </a:rPr>
              <a:t>b) R</a:t>
            </a:r>
            <a:r>
              <a:rPr kumimoji="0" lang="en-US" altLang="en-US" sz="2000" b="1" i="1" u="none" strike="noStrike" cap="none" normalizeH="0" baseline="-30000" dirty="0">
                <a:ln>
                  <a:noFill/>
                </a:ln>
                <a:solidFill>
                  <a:srgbClr val="00B0F0"/>
                </a:solidFill>
                <a:effectLst/>
                <a:latin typeface="Open Sans"/>
              </a:rPr>
              <a:t>1</a:t>
            </a:r>
            <a:r>
              <a:rPr kumimoji="0" lang="en-US" altLang="en-US" sz="2000" b="1" i="1" u="none" strike="noStrike" cap="none" normalizeH="0" baseline="0" dirty="0">
                <a:ln>
                  <a:noFill/>
                </a:ln>
                <a:solidFill>
                  <a:srgbClr val="00B0F0"/>
                </a:solidFill>
                <a:effectLst/>
                <a:latin typeface="Open Sans"/>
              </a:rPr>
              <a:t> // R</a:t>
            </a:r>
            <a:r>
              <a:rPr kumimoji="0" lang="en-US" altLang="en-US" sz="2000" b="1" i="1" u="none" strike="noStrike" cap="none" normalizeH="0" baseline="-30000" dirty="0">
                <a:ln>
                  <a:noFill/>
                </a:ln>
                <a:solidFill>
                  <a:srgbClr val="00B0F0"/>
                </a:solidFill>
                <a:effectLst/>
                <a:latin typeface="Open Sans"/>
              </a:rPr>
              <a:t>2</a:t>
            </a:r>
            <a:r>
              <a:rPr kumimoji="0" lang="en-US" altLang="en-US" sz="2000" b="1" i="1" u="none" strike="noStrike" cap="none" normalizeH="0" baseline="0" dirty="0">
                <a:ln>
                  <a:noFill/>
                </a:ln>
                <a:solidFill>
                  <a:srgbClr val="00B0F0"/>
                </a:solidFill>
                <a:effectLst/>
                <a:latin typeface="Open Sans"/>
              </a:rPr>
              <a:t> </a:t>
            </a:r>
            <a:endParaRPr lang="vi-VN" sz="2000" b="1" i="1" dirty="0">
              <a:solidFill>
                <a:srgbClr val="00B0F0"/>
              </a:solidFill>
            </a:endParaRPr>
          </a:p>
        </p:txBody>
      </p:sp>
      <p:sp>
        <p:nvSpPr>
          <p:cNvPr id="27" name="Hộp Văn bản 26">
            <a:extLst>
              <a:ext uri="{FF2B5EF4-FFF2-40B4-BE49-F238E27FC236}">
                <a16:creationId xmlns:a16="http://schemas.microsoft.com/office/drawing/2014/main" id="{216C7499-78BD-4C0C-BDC4-9769F5321533}"/>
              </a:ext>
            </a:extLst>
          </p:cNvPr>
          <p:cNvSpPr txBox="1"/>
          <p:nvPr/>
        </p:nvSpPr>
        <p:spPr>
          <a:xfrm>
            <a:off x="3288806" y="4610343"/>
            <a:ext cx="2276671" cy="400110"/>
          </a:xfrm>
          <a:prstGeom prst="rect">
            <a:avLst/>
          </a:prstGeom>
          <a:noFill/>
        </p:spPr>
        <p:txBody>
          <a:bodyPr wrap="square">
            <a:spAutoFit/>
          </a:bodyPr>
          <a:lstStyle/>
          <a:p>
            <a:r>
              <a:rPr kumimoji="0" lang="en-US" altLang="en-US" sz="2000" b="1" i="1" u="none" strike="noStrike" cap="none" normalizeH="0" baseline="0" dirty="0">
                <a:ln>
                  <a:noFill/>
                </a:ln>
                <a:solidFill>
                  <a:srgbClr val="00B0F0"/>
                </a:solidFill>
                <a:effectLst/>
                <a:latin typeface="Open Sans"/>
              </a:rPr>
              <a:t>=&gt; U</a:t>
            </a:r>
            <a:r>
              <a:rPr kumimoji="0" lang="en-US" altLang="en-US" sz="2000" b="1" i="1" u="none" strike="noStrike" cap="none" normalizeH="0" baseline="-30000" dirty="0">
                <a:ln>
                  <a:noFill/>
                </a:ln>
                <a:solidFill>
                  <a:srgbClr val="00B0F0"/>
                </a:solidFill>
                <a:effectLst/>
                <a:latin typeface="Open Sans"/>
              </a:rPr>
              <a:t>1</a:t>
            </a:r>
            <a:r>
              <a:rPr kumimoji="0" lang="en-US" altLang="en-US" sz="2000" b="1" i="1" u="none" strike="noStrike" cap="none" normalizeH="0" baseline="0" dirty="0">
                <a:ln>
                  <a:noFill/>
                </a:ln>
                <a:solidFill>
                  <a:srgbClr val="00B0F0"/>
                </a:solidFill>
                <a:effectLst/>
                <a:latin typeface="Open Sans"/>
              </a:rPr>
              <a:t> = U</a:t>
            </a:r>
            <a:r>
              <a:rPr kumimoji="0" lang="en-US" altLang="en-US" sz="2000" b="1" i="1" u="none" strike="noStrike" cap="none" normalizeH="0" baseline="-30000" dirty="0">
                <a:ln>
                  <a:noFill/>
                </a:ln>
                <a:solidFill>
                  <a:srgbClr val="00B0F0"/>
                </a:solidFill>
                <a:effectLst/>
                <a:latin typeface="Open Sans"/>
              </a:rPr>
              <a:t>2</a:t>
            </a:r>
            <a:r>
              <a:rPr kumimoji="0" lang="en-US" altLang="en-US" sz="2000" b="1" i="1" u="none" strike="noStrike" cap="none" normalizeH="0" baseline="0" dirty="0">
                <a:ln>
                  <a:noFill/>
                </a:ln>
                <a:solidFill>
                  <a:srgbClr val="00B0F0"/>
                </a:solidFill>
                <a:effectLst/>
                <a:latin typeface="Open Sans"/>
              </a:rPr>
              <a:t> </a:t>
            </a:r>
            <a:endParaRPr lang="vi-VN" sz="2000" b="1" i="1" dirty="0">
              <a:solidFill>
                <a:srgbClr val="00B0F0"/>
              </a:solidFill>
            </a:endParaRPr>
          </a:p>
        </p:txBody>
      </p:sp>
      <p:sp>
        <p:nvSpPr>
          <p:cNvPr id="28" name="Hộp Văn bản 27">
            <a:extLst>
              <a:ext uri="{FF2B5EF4-FFF2-40B4-BE49-F238E27FC236}">
                <a16:creationId xmlns:a16="http://schemas.microsoft.com/office/drawing/2014/main" id="{A310C802-3297-4B2C-BE1B-E0D499607BD1}"/>
              </a:ext>
            </a:extLst>
          </p:cNvPr>
          <p:cNvSpPr txBox="1"/>
          <p:nvPr/>
        </p:nvSpPr>
        <p:spPr>
          <a:xfrm>
            <a:off x="1916758" y="5182077"/>
            <a:ext cx="1143956" cy="400110"/>
          </a:xfrm>
          <a:prstGeom prst="rect">
            <a:avLst/>
          </a:prstGeom>
          <a:noFill/>
        </p:spPr>
        <p:txBody>
          <a:bodyPr wrap="square">
            <a:spAutoFit/>
          </a:bodyPr>
          <a:lstStyle/>
          <a:p>
            <a:r>
              <a:rPr kumimoji="0" lang="en-US" altLang="en-US" sz="2000" b="1" i="1" u="none" strike="noStrike" cap="none" normalizeH="0" baseline="0" dirty="0">
                <a:ln>
                  <a:noFill/>
                </a:ln>
                <a:solidFill>
                  <a:srgbClr val="00B0F0"/>
                </a:solidFill>
                <a:effectLst/>
                <a:latin typeface="Open Sans"/>
              </a:rPr>
              <a:t>Ta </a:t>
            </a:r>
            <a:r>
              <a:rPr kumimoji="0" lang="en-US" altLang="en-US" sz="2000" b="1" i="1" u="none" strike="noStrike" cap="none" normalizeH="0" baseline="0" dirty="0" err="1">
                <a:ln>
                  <a:noFill/>
                </a:ln>
                <a:solidFill>
                  <a:srgbClr val="00B0F0"/>
                </a:solidFill>
                <a:effectLst/>
                <a:latin typeface="Open Sans"/>
              </a:rPr>
              <a:t>có</a:t>
            </a:r>
            <a:r>
              <a:rPr kumimoji="0" lang="en-US" altLang="en-US" sz="2000" b="1" i="1" u="none" strike="noStrike" cap="none" normalizeH="0" baseline="0" dirty="0">
                <a:ln>
                  <a:noFill/>
                </a:ln>
                <a:solidFill>
                  <a:srgbClr val="00B0F0"/>
                </a:solidFill>
                <a:effectLst/>
                <a:latin typeface="Open Sans"/>
              </a:rPr>
              <a:t>: </a:t>
            </a:r>
            <a:endParaRPr lang="vi-VN" sz="2000" b="1" i="1" dirty="0">
              <a:solidFill>
                <a:srgbClr val="00B0F0"/>
              </a:solidFill>
            </a:endParaRPr>
          </a:p>
        </p:txBody>
      </p:sp>
      <mc:AlternateContent xmlns:mc="http://schemas.openxmlformats.org/markup-compatibility/2006" xmlns:a14="http://schemas.microsoft.com/office/drawing/2010/main">
        <mc:Choice Requires="a14">
          <p:sp>
            <p:nvSpPr>
              <p:cNvPr id="30" name="Hộp Văn bản 29">
                <a:extLst>
                  <a:ext uri="{FF2B5EF4-FFF2-40B4-BE49-F238E27FC236}">
                    <a16:creationId xmlns:a16="http://schemas.microsoft.com/office/drawing/2014/main" id="{20D07BFD-C764-48F4-B868-37325755E3FA}"/>
                  </a:ext>
                </a:extLst>
              </p:cNvPr>
              <p:cNvSpPr txBox="1"/>
              <p:nvPr/>
            </p:nvSpPr>
            <p:spPr>
              <a:xfrm>
                <a:off x="2766998" y="3496174"/>
                <a:ext cx="2175232" cy="419987"/>
              </a:xfrm>
              <a:prstGeom prst="rect">
                <a:avLst/>
              </a:prstGeom>
              <a:noFill/>
            </p:spPr>
            <p:txBody>
              <a:bodyPr wrap="square">
                <a:spAutoFit/>
              </a:bodyPr>
              <a:lstStyle/>
              <a:p>
                <a:r>
                  <a:rPr kumimoji="0" lang="en-US" altLang="en-US" sz="2000" b="1" i="1" u="none" strike="noStrike" cap="none" normalizeH="0" baseline="0" dirty="0">
                    <a:ln>
                      <a:noFill/>
                    </a:ln>
                    <a:solidFill>
                      <a:srgbClr val="00B0F0"/>
                    </a:solidFill>
                    <a:effectLst/>
                    <a:latin typeface="Open Sans"/>
                  </a:rPr>
                  <a:t> Q</a:t>
                </a:r>
                <a:r>
                  <a:rPr kumimoji="0" lang="en-US" altLang="en-US" sz="2000" b="1" i="1" u="none" strike="noStrike" cap="none" normalizeH="0" baseline="-30000" dirty="0">
                    <a:ln>
                      <a:noFill/>
                    </a:ln>
                    <a:solidFill>
                      <a:srgbClr val="00B0F0"/>
                    </a:solidFill>
                    <a:effectLst/>
                    <a:latin typeface="Open Sans"/>
                  </a:rPr>
                  <a:t>1</a:t>
                </a:r>
                <a:r>
                  <a:rPr kumimoji="0" lang="en-US" altLang="en-US" sz="2000" b="1" i="1" u="none" strike="noStrike" cap="none" normalizeH="0" baseline="0" dirty="0">
                    <a:ln>
                      <a:noFill/>
                    </a:ln>
                    <a:solidFill>
                      <a:srgbClr val="00B0F0"/>
                    </a:solidFill>
                    <a:effectLst/>
                    <a:latin typeface="Open Sans"/>
                  </a:rPr>
                  <a:t> = </a:t>
                </a:r>
                <a14:m>
                  <m:oMath xmlns:m="http://schemas.openxmlformats.org/officeDocument/2006/math">
                    <m:sSubSup>
                      <m:sSubSupPr>
                        <m:ctrlPr>
                          <a:rPr kumimoji="0" lang="en-US" altLang="en-US" sz="2000" b="1" i="1" u="none" strike="noStrike" cap="none" normalizeH="0" baseline="0" smtClean="0">
                            <a:ln>
                              <a:noFill/>
                            </a:ln>
                            <a:solidFill>
                              <a:srgbClr val="00B0F0"/>
                            </a:solidFill>
                            <a:effectLst/>
                            <a:latin typeface="Cambria Math" panose="02040503050406030204" pitchFamily="18" charset="0"/>
                          </a:rPr>
                        </m:ctrlPr>
                      </m:sSubSupPr>
                      <m:e>
                        <m:r>
                          <a:rPr kumimoji="0" lang="en-US" altLang="en-US" sz="2000" b="1" i="1" u="none" strike="noStrike" cap="none" normalizeH="0" baseline="0" smtClean="0">
                            <a:ln>
                              <a:noFill/>
                            </a:ln>
                            <a:solidFill>
                              <a:srgbClr val="00B0F0"/>
                            </a:solidFill>
                            <a:effectLst/>
                            <a:latin typeface="Cambria Math" panose="02040503050406030204" pitchFamily="18" charset="0"/>
                          </a:rPr>
                          <m:t>𝑰</m:t>
                        </m:r>
                      </m:e>
                      <m:sub>
                        <m:r>
                          <a:rPr kumimoji="0" lang="en-US" altLang="en-US" sz="2000" b="1" i="1" u="none" strike="noStrike" cap="none" normalizeH="0" baseline="0" smtClean="0">
                            <a:ln>
                              <a:noFill/>
                            </a:ln>
                            <a:solidFill>
                              <a:srgbClr val="00B0F0"/>
                            </a:solidFill>
                            <a:effectLst/>
                            <a:latin typeface="Cambria Math" panose="02040503050406030204" pitchFamily="18" charset="0"/>
                          </a:rPr>
                          <m:t>𝟏</m:t>
                        </m:r>
                      </m:sub>
                      <m:sup>
                        <m:r>
                          <a:rPr kumimoji="0" lang="en-US" altLang="en-US" sz="2000" b="1" i="1" u="none" strike="noStrike" cap="none" normalizeH="0" baseline="0" smtClean="0">
                            <a:ln>
                              <a:noFill/>
                            </a:ln>
                            <a:solidFill>
                              <a:srgbClr val="00B0F0"/>
                            </a:solidFill>
                            <a:effectLst/>
                            <a:latin typeface="Cambria Math" panose="02040503050406030204" pitchFamily="18" charset="0"/>
                          </a:rPr>
                          <m:t>𝟐</m:t>
                        </m:r>
                      </m:sup>
                    </m:sSubSup>
                    <m:r>
                      <a:rPr kumimoji="0" lang="en-US" altLang="en-US" sz="2000" b="1" i="1" u="none" strike="noStrike" cap="none" normalizeH="0" baseline="0" smtClean="0">
                        <a:ln>
                          <a:noFill/>
                        </a:ln>
                        <a:solidFill>
                          <a:srgbClr val="00B0F0"/>
                        </a:solidFill>
                        <a:effectLst/>
                        <a:latin typeface="Cambria Math" panose="02040503050406030204" pitchFamily="18" charset="0"/>
                      </a:rPr>
                      <m:t> </m:t>
                    </m:r>
                    <m:sSub>
                      <m:sSubPr>
                        <m:ctrlPr>
                          <a:rPr kumimoji="0" lang="en-US" altLang="en-US" sz="2000" b="1" i="1" u="none" strike="noStrike" cap="none" normalizeH="0" baseline="0" smtClean="0">
                            <a:ln>
                              <a:noFill/>
                            </a:ln>
                            <a:solidFill>
                              <a:srgbClr val="00B0F0"/>
                            </a:solidFill>
                            <a:effectLst/>
                            <a:latin typeface="Cambria Math" panose="02040503050406030204" pitchFamily="18" charset="0"/>
                          </a:rPr>
                        </m:ctrlPr>
                      </m:sSubPr>
                      <m:e>
                        <m:r>
                          <a:rPr kumimoji="0" lang="en-US" altLang="en-US" sz="2000" b="1" i="1" u="none" strike="noStrike" cap="none" normalizeH="0" baseline="0" smtClean="0">
                            <a:ln>
                              <a:noFill/>
                            </a:ln>
                            <a:solidFill>
                              <a:srgbClr val="00B0F0"/>
                            </a:solidFill>
                            <a:effectLst/>
                            <a:latin typeface="Cambria Math" panose="02040503050406030204" pitchFamily="18" charset="0"/>
                          </a:rPr>
                          <m:t>𝑹</m:t>
                        </m:r>
                      </m:e>
                      <m:sub>
                        <m:r>
                          <a:rPr kumimoji="0" lang="en-US" altLang="en-US" sz="2000" b="1" i="1" u="none" strike="noStrike" cap="none" normalizeH="0" baseline="0" smtClean="0">
                            <a:ln>
                              <a:noFill/>
                            </a:ln>
                            <a:solidFill>
                              <a:srgbClr val="00B0F0"/>
                            </a:solidFill>
                            <a:effectLst/>
                            <a:latin typeface="Cambria Math" panose="02040503050406030204" pitchFamily="18" charset="0"/>
                          </a:rPr>
                          <m:t>𝟏</m:t>
                        </m:r>
                      </m:sub>
                    </m:sSub>
                    <m:r>
                      <a:rPr kumimoji="0" lang="en-US" altLang="en-US" sz="2000" b="1" i="1" u="none" strike="noStrike" cap="none" normalizeH="0" baseline="0" smtClean="0">
                        <a:ln>
                          <a:noFill/>
                        </a:ln>
                        <a:solidFill>
                          <a:srgbClr val="00B0F0"/>
                        </a:solidFill>
                        <a:effectLst/>
                        <a:latin typeface="Cambria Math" panose="02040503050406030204" pitchFamily="18" charset="0"/>
                      </a:rPr>
                      <m:t> </m:t>
                    </m:r>
                    <m:sSub>
                      <m:sSubPr>
                        <m:ctrlPr>
                          <a:rPr kumimoji="0" lang="en-US" altLang="en-US" sz="2000" b="1" i="1" u="none" strike="noStrike" cap="none" normalizeH="0" baseline="0" smtClean="0">
                            <a:ln>
                              <a:noFill/>
                            </a:ln>
                            <a:solidFill>
                              <a:srgbClr val="00B0F0"/>
                            </a:solidFill>
                            <a:effectLst/>
                            <a:latin typeface="Cambria Math" panose="02040503050406030204" pitchFamily="18" charset="0"/>
                          </a:rPr>
                        </m:ctrlPr>
                      </m:sSubPr>
                      <m:e>
                        <m:r>
                          <a:rPr kumimoji="0" lang="en-US" altLang="en-US" sz="2000" b="1" i="1" u="none" strike="noStrike" cap="none" normalizeH="0" baseline="0" smtClean="0">
                            <a:ln>
                              <a:noFill/>
                            </a:ln>
                            <a:solidFill>
                              <a:srgbClr val="00B0F0"/>
                            </a:solidFill>
                            <a:effectLst/>
                            <a:latin typeface="Cambria Math" panose="02040503050406030204" pitchFamily="18" charset="0"/>
                          </a:rPr>
                          <m:t>𝒕</m:t>
                        </m:r>
                      </m:e>
                      <m:sub>
                        <m:r>
                          <a:rPr kumimoji="0" lang="en-US" altLang="en-US" sz="2000" b="1" i="1" u="none" strike="noStrike" cap="none" normalizeH="0" baseline="0" smtClean="0">
                            <a:ln>
                              <a:noFill/>
                            </a:ln>
                            <a:solidFill>
                              <a:srgbClr val="00B0F0"/>
                            </a:solidFill>
                            <a:effectLst/>
                            <a:latin typeface="Cambria Math" panose="02040503050406030204" pitchFamily="18" charset="0"/>
                          </a:rPr>
                          <m:t>𝟏</m:t>
                        </m:r>
                      </m:sub>
                    </m:sSub>
                  </m:oMath>
                </a14:m>
                <a:r>
                  <a:rPr kumimoji="0" lang="en-US" altLang="en-US" sz="2000" b="1" i="1" u="none" strike="noStrike" cap="none" normalizeH="0" baseline="0" dirty="0">
                    <a:ln>
                      <a:noFill/>
                    </a:ln>
                    <a:solidFill>
                      <a:srgbClr val="00B0F0"/>
                    </a:solidFill>
                    <a:effectLst/>
                    <a:latin typeface="Open Sans"/>
                  </a:rPr>
                  <a:t> </a:t>
                </a:r>
                <a:endParaRPr lang="vi-VN" sz="2000" b="1" i="1" dirty="0">
                  <a:solidFill>
                    <a:srgbClr val="00B0F0"/>
                  </a:solidFill>
                </a:endParaRPr>
              </a:p>
            </p:txBody>
          </p:sp>
        </mc:Choice>
        <mc:Fallback xmlns="">
          <p:sp>
            <p:nvSpPr>
              <p:cNvPr id="30" name="Hộp Văn bản 29">
                <a:extLst>
                  <a:ext uri="{FF2B5EF4-FFF2-40B4-BE49-F238E27FC236}">
                    <a16:creationId xmlns:a16="http://schemas.microsoft.com/office/drawing/2014/main" id="{20D07BFD-C764-48F4-B868-37325755E3FA}"/>
                  </a:ext>
                </a:extLst>
              </p:cNvPr>
              <p:cNvSpPr txBox="1">
                <a:spLocks noRot="1" noChangeAspect="1" noMove="1" noResize="1" noEditPoints="1" noAdjustHandles="1" noChangeArrowheads="1" noChangeShapeType="1" noTextEdit="1"/>
              </p:cNvSpPr>
              <p:nvPr/>
            </p:nvSpPr>
            <p:spPr>
              <a:xfrm>
                <a:off x="2766998" y="3496174"/>
                <a:ext cx="2175232" cy="419987"/>
              </a:xfrm>
              <a:prstGeom prst="rect">
                <a:avLst/>
              </a:prstGeom>
              <a:blipFill>
                <a:blip r:embed="rId4"/>
                <a:stretch>
                  <a:fillRect t="-2941" b="-27941"/>
                </a:stretch>
              </a:blipFill>
            </p:spPr>
            <p:txBody>
              <a:bodyPr/>
              <a:lstStyle/>
              <a:p>
                <a:r>
                  <a:rPr lang="vi-VN">
                    <a:noFill/>
                  </a:rPr>
                  <a:t> </a:t>
                </a:r>
              </a:p>
            </p:txBody>
          </p:sp>
        </mc:Fallback>
      </mc:AlternateContent>
      <mc:AlternateContent xmlns:mc="http://schemas.openxmlformats.org/markup-compatibility/2006" xmlns:a14="http://schemas.microsoft.com/office/drawing/2010/main">
        <mc:Choice Requires="a14">
          <p:sp>
            <p:nvSpPr>
              <p:cNvPr id="32" name="Hộp Văn bản 31">
                <a:extLst>
                  <a:ext uri="{FF2B5EF4-FFF2-40B4-BE49-F238E27FC236}">
                    <a16:creationId xmlns:a16="http://schemas.microsoft.com/office/drawing/2014/main" id="{B093E258-837E-4289-8C5E-6ACB08067809}"/>
                  </a:ext>
                </a:extLst>
              </p:cNvPr>
              <p:cNvSpPr txBox="1"/>
              <p:nvPr/>
            </p:nvSpPr>
            <p:spPr>
              <a:xfrm>
                <a:off x="4473179" y="3526330"/>
                <a:ext cx="1371499" cy="400110"/>
              </a:xfrm>
              <a:prstGeom prst="rect">
                <a:avLst/>
              </a:prstGeom>
              <a:noFill/>
            </p:spPr>
            <p:txBody>
              <a:bodyPr wrap="square">
                <a:spAutoFit/>
              </a:bodyPr>
              <a:lstStyle/>
              <a:p>
                <a:r>
                  <a:rPr kumimoji="0" lang="en-US" altLang="en-US" sz="2000" b="1" i="1" u="none" strike="noStrike" cap="none" normalizeH="0" baseline="0" dirty="0">
                    <a:ln>
                      <a:noFill/>
                    </a:ln>
                    <a:solidFill>
                      <a:srgbClr val="00B0F0"/>
                    </a:solidFill>
                    <a:effectLst/>
                    <a:latin typeface="Open Sans"/>
                  </a:rPr>
                  <a:t>= </a:t>
                </a:r>
                <a14:m>
                  <m:oMath xmlns:m="http://schemas.openxmlformats.org/officeDocument/2006/math">
                    <m:r>
                      <a:rPr kumimoji="0" lang="en-US" altLang="en-US" sz="2000" b="1" i="1" u="none" strike="noStrike" cap="none" normalizeH="0" baseline="0" smtClean="0">
                        <a:ln>
                          <a:noFill/>
                        </a:ln>
                        <a:solidFill>
                          <a:srgbClr val="00B0F0"/>
                        </a:solidFill>
                        <a:effectLst/>
                        <a:latin typeface="Cambria Math" panose="02040503050406030204" pitchFamily="18" charset="0"/>
                      </a:rPr>
                      <m:t>𝑰</m:t>
                    </m:r>
                    <m:r>
                      <a:rPr kumimoji="0" lang="en-US" altLang="en-US" sz="2000" b="1" i="1" u="none" strike="noStrike" cap="none" normalizeH="0" baseline="0" smtClean="0">
                        <a:ln>
                          <a:noFill/>
                        </a:ln>
                        <a:solidFill>
                          <a:srgbClr val="00B0F0"/>
                        </a:solidFill>
                        <a:effectLst/>
                        <a:latin typeface="Cambria Math" panose="02040503050406030204" pitchFamily="18" charset="0"/>
                      </a:rPr>
                      <m:t> </m:t>
                    </m:r>
                    <m:sSub>
                      <m:sSubPr>
                        <m:ctrlPr>
                          <a:rPr kumimoji="0" lang="en-US" altLang="en-US" sz="2000" b="1" i="1" u="none" strike="noStrike" cap="none" normalizeH="0" baseline="0" smtClean="0">
                            <a:ln>
                              <a:noFill/>
                            </a:ln>
                            <a:solidFill>
                              <a:srgbClr val="00B0F0"/>
                            </a:solidFill>
                            <a:effectLst/>
                            <a:latin typeface="Cambria Math" panose="02040503050406030204" pitchFamily="18" charset="0"/>
                          </a:rPr>
                        </m:ctrlPr>
                      </m:sSubPr>
                      <m:e>
                        <m:r>
                          <a:rPr kumimoji="0" lang="en-US" altLang="en-US" sz="2000" b="1" i="1" u="none" strike="noStrike" cap="none" normalizeH="0" baseline="0" smtClean="0">
                            <a:ln>
                              <a:noFill/>
                            </a:ln>
                            <a:solidFill>
                              <a:srgbClr val="00B0F0"/>
                            </a:solidFill>
                            <a:effectLst/>
                            <a:latin typeface="Cambria Math" panose="02040503050406030204" pitchFamily="18" charset="0"/>
                          </a:rPr>
                          <m:t>𝑹</m:t>
                        </m:r>
                      </m:e>
                      <m:sub>
                        <m:r>
                          <a:rPr kumimoji="0" lang="en-US" altLang="en-US" sz="2000" b="1" i="1" u="none" strike="noStrike" cap="none" normalizeH="0" baseline="0" smtClean="0">
                            <a:ln>
                              <a:noFill/>
                            </a:ln>
                            <a:solidFill>
                              <a:srgbClr val="00B0F0"/>
                            </a:solidFill>
                            <a:effectLst/>
                            <a:latin typeface="Cambria Math" panose="02040503050406030204" pitchFamily="18" charset="0"/>
                          </a:rPr>
                          <m:t>𝟏</m:t>
                        </m:r>
                      </m:sub>
                    </m:sSub>
                    <m:r>
                      <a:rPr kumimoji="0" lang="en-US" altLang="en-US" sz="2000" b="1" i="1" u="none" strike="noStrike" cap="none" normalizeH="0" baseline="0" smtClean="0">
                        <a:ln>
                          <a:noFill/>
                        </a:ln>
                        <a:solidFill>
                          <a:srgbClr val="00B0F0"/>
                        </a:solidFill>
                        <a:effectLst/>
                        <a:latin typeface="Cambria Math" panose="02040503050406030204" pitchFamily="18" charset="0"/>
                      </a:rPr>
                      <m:t> </m:t>
                    </m:r>
                  </m:oMath>
                </a14:m>
                <a:r>
                  <a:rPr kumimoji="0" lang="en-US" altLang="en-US" sz="2000" b="1" i="1" u="none" strike="noStrike" cap="none" normalizeH="0" baseline="0" dirty="0">
                    <a:ln>
                      <a:noFill/>
                    </a:ln>
                    <a:solidFill>
                      <a:srgbClr val="00B0F0"/>
                    </a:solidFill>
                    <a:effectLst/>
                    <a:latin typeface="Open Sans"/>
                  </a:rPr>
                  <a:t>t </a:t>
                </a:r>
                <a:endParaRPr lang="vi-VN" sz="2000" b="1" i="1" dirty="0">
                  <a:solidFill>
                    <a:srgbClr val="00B0F0"/>
                  </a:solidFill>
                </a:endParaRPr>
              </a:p>
            </p:txBody>
          </p:sp>
        </mc:Choice>
        <mc:Fallback xmlns="">
          <p:sp>
            <p:nvSpPr>
              <p:cNvPr id="32" name="Hộp Văn bản 31">
                <a:extLst>
                  <a:ext uri="{FF2B5EF4-FFF2-40B4-BE49-F238E27FC236}">
                    <a16:creationId xmlns:a16="http://schemas.microsoft.com/office/drawing/2014/main" id="{B093E258-837E-4289-8C5E-6ACB08067809}"/>
                  </a:ext>
                </a:extLst>
              </p:cNvPr>
              <p:cNvSpPr txBox="1">
                <a:spLocks noRot="1" noChangeAspect="1" noMove="1" noResize="1" noEditPoints="1" noAdjustHandles="1" noChangeArrowheads="1" noChangeShapeType="1" noTextEdit="1"/>
              </p:cNvSpPr>
              <p:nvPr/>
            </p:nvSpPr>
            <p:spPr>
              <a:xfrm>
                <a:off x="4473179" y="3526330"/>
                <a:ext cx="1371499" cy="400110"/>
              </a:xfrm>
              <a:prstGeom prst="rect">
                <a:avLst/>
              </a:prstGeom>
              <a:blipFill>
                <a:blip r:embed="rId5"/>
                <a:stretch>
                  <a:fillRect l="-4889" t="-6061" b="-27273"/>
                </a:stretch>
              </a:blipFill>
            </p:spPr>
            <p:txBody>
              <a:bodyPr/>
              <a:lstStyle/>
              <a:p>
                <a:r>
                  <a:rPr lang="vi-VN">
                    <a:noFill/>
                  </a:rPr>
                  <a:t> </a:t>
                </a:r>
              </a:p>
            </p:txBody>
          </p:sp>
        </mc:Fallback>
      </mc:AlternateContent>
      <mc:AlternateContent xmlns:mc="http://schemas.openxmlformats.org/markup-compatibility/2006" xmlns:a14="http://schemas.microsoft.com/office/drawing/2010/main">
        <mc:Choice Requires="a14">
          <p:sp>
            <p:nvSpPr>
              <p:cNvPr id="33" name="Hộp Văn bản 32">
                <a:extLst>
                  <a:ext uri="{FF2B5EF4-FFF2-40B4-BE49-F238E27FC236}">
                    <a16:creationId xmlns:a16="http://schemas.microsoft.com/office/drawing/2014/main" id="{659FE7FD-7AE5-48B3-A16C-10708E206AB6}"/>
                  </a:ext>
                </a:extLst>
              </p:cNvPr>
              <p:cNvSpPr txBox="1"/>
              <p:nvPr/>
            </p:nvSpPr>
            <p:spPr>
              <a:xfrm>
                <a:off x="2770818" y="4004054"/>
                <a:ext cx="2149315" cy="419987"/>
              </a:xfrm>
              <a:prstGeom prst="rect">
                <a:avLst/>
              </a:prstGeom>
              <a:noFill/>
            </p:spPr>
            <p:txBody>
              <a:bodyPr wrap="square">
                <a:spAutoFit/>
              </a:bodyPr>
              <a:lstStyle/>
              <a:p>
                <a:r>
                  <a:rPr kumimoji="0" lang="en-US" altLang="en-US" sz="2000" b="1" i="1" u="none" strike="noStrike" cap="none" normalizeH="0" baseline="0" dirty="0">
                    <a:ln>
                      <a:noFill/>
                    </a:ln>
                    <a:solidFill>
                      <a:srgbClr val="00B0F0"/>
                    </a:solidFill>
                    <a:effectLst/>
                    <a:latin typeface="Open Sans"/>
                  </a:rPr>
                  <a:t> Q</a:t>
                </a:r>
                <a:r>
                  <a:rPr kumimoji="0" lang="en-US" altLang="en-US" sz="2000" b="1" i="1" u="none" strike="noStrike" cap="none" normalizeH="0" baseline="-30000" dirty="0">
                    <a:ln>
                      <a:noFill/>
                    </a:ln>
                    <a:solidFill>
                      <a:srgbClr val="00B0F0"/>
                    </a:solidFill>
                    <a:effectLst/>
                    <a:latin typeface="Open Sans"/>
                  </a:rPr>
                  <a:t>2</a:t>
                </a:r>
                <a:r>
                  <a:rPr kumimoji="0" lang="en-US" altLang="en-US" sz="2000" b="1" i="1" u="none" strike="noStrike" cap="none" normalizeH="0" baseline="0" dirty="0">
                    <a:ln>
                      <a:noFill/>
                    </a:ln>
                    <a:solidFill>
                      <a:srgbClr val="00B0F0"/>
                    </a:solidFill>
                    <a:effectLst/>
                    <a:latin typeface="Open Sans"/>
                  </a:rPr>
                  <a:t> = </a:t>
                </a:r>
                <a14:m>
                  <m:oMath xmlns:m="http://schemas.openxmlformats.org/officeDocument/2006/math">
                    <m:sSubSup>
                      <m:sSubSupPr>
                        <m:ctrlPr>
                          <a:rPr kumimoji="0" lang="en-US" altLang="en-US" sz="2000" b="1" i="1" u="none" strike="noStrike" cap="none" normalizeH="0" baseline="0" smtClean="0">
                            <a:ln>
                              <a:noFill/>
                            </a:ln>
                            <a:solidFill>
                              <a:srgbClr val="00B0F0"/>
                            </a:solidFill>
                            <a:effectLst/>
                            <a:latin typeface="Cambria Math" panose="02040503050406030204" pitchFamily="18" charset="0"/>
                          </a:rPr>
                        </m:ctrlPr>
                      </m:sSubSupPr>
                      <m:e>
                        <m:r>
                          <a:rPr kumimoji="0" lang="en-US" altLang="en-US" sz="2000" b="1" i="1" u="none" strike="noStrike" cap="none" normalizeH="0" baseline="0" smtClean="0">
                            <a:ln>
                              <a:noFill/>
                            </a:ln>
                            <a:solidFill>
                              <a:srgbClr val="00B0F0"/>
                            </a:solidFill>
                            <a:effectLst/>
                            <a:latin typeface="Cambria Math" panose="02040503050406030204" pitchFamily="18" charset="0"/>
                          </a:rPr>
                          <m:t>𝑰</m:t>
                        </m:r>
                      </m:e>
                      <m:sub>
                        <m:r>
                          <a:rPr kumimoji="0" lang="en-US" altLang="en-US" sz="2000" b="1" i="1" u="none" strike="noStrike" cap="none" normalizeH="0" baseline="0" smtClean="0">
                            <a:ln>
                              <a:noFill/>
                            </a:ln>
                            <a:solidFill>
                              <a:srgbClr val="00B0F0"/>
                            </a:solidFill>
                            <a:effectLst/>
                            <a:latin typeface="Cambria Math" panose="02040503050406030204" pitchFamily="18" charset="0"/>
                          </a:rPr>
                          <m:t>𝟐</m:t>
                        </m:r>
                      </m:sub>
                      <m:sup>
                        <m:r>
                          <a:rPr kumimoji="0" lang="en-US" altLang="en-US" sz="2000" b="1" i="1" u="none" strike="noStrike" cap="none" normalizeH="0" baseline="0" smtClean="0">
                            <a:ln>
                              <a:noFill/>
                            </a:ln>
                            <a:solidFill>
                              <a:srgbClr val="00B0F0"/>
                            </a:solidFill>
                            <a:effectLst/>
                            <a:latin typeface="Cambria Math" panose="02040503050406030204" pitchFamily="18" charset="0"/>
                          </a:rPr>
                          <m:t>𝟐</m:t>
                        </m:r>
                      </m:sup>
                    </m:sSubSup>
                    <m:r>
                      <a:rPr kumimoji="0" lang="en-US" altLang="en-US" sz="2000" b="1" i="1" u="none" strike="noStrike" cap="none" normalizeH="0" baseline="0" smtClean="0">
                        <a:ln>
                          <a:noFill/>
                        </a:ln>
                        <a:solidFill>
                          <a:srgbClr val="00B0F0"/>
                        </a:solidFill>
                        <a:effectLst/>
                        <a:latin typeface="Cambria Math" panose="02040503050406030204" pitchFamily="18" charset="0"/>
                      </a:rPr>
                      <m:t> </m:t>
                    </m:r>
                    <m:sSub>
                      <m:sSubPr>
                        <m:ctrlPr>
                          <a:rPr kumimoji="0" lang="en-US" altLang="en-US" sz="2000" b="1" i="1" u="none" strike="noStrike" cap="none" normalizeH="0" baseline="0" smtClean="0">
                            <a:ln>
                              <a:noFill/>
                            </a:ln>
                            <a:solidFill>
                              <a:srgbClr val="00B0F0"/>
                            </a:solidFill>
                            <a:effectLst/>
                            <a:latin typeface="Cambria Math" panose="02040503050406030204" pitchFamily="18" charset="0"/>
                          </a:rPr>
                        </m:ctrlPr>
                      </m:sSubPr>
                      <m:e>
                        <m:r>
                          <a:rPr kumimoji="0" lang="en-US" altLang="en-US" sz="2000" b="1" i="1" u="none" strike="noStrike" cap="none" normalizeH="0" baseline="0" smtClean="0">
                            <a:ln>
                              <a:noFill/>
                            </a:ln>
                            <a:solidFill>
                              <a:srgbClr val="00B0F0"/>
                            </a:solidFill>
                            <a:effectLst/>
                            <a:latin typeface="Cambria Math" panose="02040503050406030204" pitchFamily="18" charset="0"/>
                          </a:rPr>
                          <m:t>𝑹</m:t>
                        </m:r>
                      </m:e>
                      <m:sub>
                        <m:r>
                          <a:rPr kumimoji="0" lang="en-US" altLang="en-US" sz="2000" b="1" i="1" u="none" strike="noStrike" cap="none" normalizeH="0" baseline="0" smtClean="0">
                            <a:ln>
                              <a:noFill/>
                            </a:ln>
                            <a:solidFill>
                              <a:srgbClr val="00B0F0"/>
                            </a:solidFill>
                            <a:effectLst/>
                            <a:latin typeface="Cambria Math" panose="02040503050406030204" pitchFamily="18" charset="0"/>
                          </a:rPr>
                          <m:t>𝟐</m:t>
                        </m:r>
                      </m:sub>
                    </m:sSub>
                    <m:r>
                      <a:rPr kumimoji="0" lang="en-US" altLang="en-US" sz="2000" b="1" i="1" u="none" strike="noStrike" cap="none" normalizeH="0" baseline="0" smtClean="0">
                        <a:ln>
                          <a:noFill/>
                        </a:ln>
                        <a:solidFill>
                          <a:srgbClr val="00B0F0"/>
                        </a:solidFill>
                        <a:effectLst/>
                        <a:latin typeface="Cambria Math" panose="02040503050406030204" pitchFamily="18" charset="0"/>
                      </a:rPr>
                      <m:t> </m:t>
                    </m:r>
                    <m:sSub>
                      <m:sSubPr>
                        <m:ctrlPr>
                          <a:rPr kumimoji="0" lang="en-US" altLang="en-US" sz="2000" b="1" i="1" u="none" strike="noStrike" cap="none" normalizeH="0" baseline="0" smtClean="0">
                            <a:ln>
                              <a:noFill/>
                            </a:ln>
                            <a:solidFill>
                              <a:srgbClr val="00B0F0"/>
                            </a:solidFill>
                            <a:effectLst/>
                            <a:latin typeface="Cambria Math" panose="02040503050406030204" pitchFamily="18" charset="0"/>
                          </a:rPr>
                        </m:ctrlPr>
                      </m:sSubPr>
                      <m:e>
                        <m:r>
                          <a:rPr kumimoji="0" lang="en-US" altLang="en-US" sz="2000" b="1" i="1" u="none" strike="noStrike" cap="none" normalizeH="0" baseline="0" smtClean="0">
                            <a:ln>
                              <a:noFill/>
                            </a:ln>
                            <a:solidFill>
                              <a:srgbClr val="00B0F0"/>
                            </a:solidFill>
                            <a:effectLst/>
                            <a:latin typeface="Cambria Math" panose="02040503050406030204" pitchFamily="18" charset="0"/>
                          </a:rPr>
                          <m:t>𝒕</m:t>
                        </m:r>
                      </m:e>
                      <m:sub>
                        <m:r>
                          <a:rPr kumimoji="0" lang="en-US" altLang="en-US" sz="2000" b="1" i="1" u="none" strike="noStrike" cap="none" normalizeH="0" baseline="0" smtClean="0">
                            <a:ln>
                              <a:noFill/>
                            </a:ln>
                            <a:solidFill>
                              <a:srgbClr val="00B0F0"/>
                            </a:solidFill>
                            <a:effectLst/>
                            <a:latin typeface="Cambria Math" panose="02040503050406030204" pitchFamily="18" charset="0"/>
                          </a:rPr>
                          <m:t>𝟐</m:t>
                        </m:r>
                      </m:sub>
                    </m:sSub>
                  </m:oMath>
                </a14:m>
                <a:r>
                  <a:rPr kumimoji="0" lang="en-US" altLang="en-US" sz="2000" b="1" i="1" u="none" strike="noStrike" cap="none" normalizeH="0" baseline="0" dirty="0">
                    <a:ln>
                      <a:noFill/>
                    </a:ln>
                    <a:solidFill>
                      <a:srgbClr val="00B0F0"/>
                    </a:solidFill>
                    <a:effectLst/>
                    <a:latin typeface="Open Sans"/>
                  </a:rPr>
                  <a:t> </a:t>
                </a:r>
                <a:endParaRPr lang="vi-VN" sz="2000" b="1" i="1" dirty="0">
                  <a:solidFill>
                    <a:srgbClr val="00B0F0"/>
                  </a:solidFill>
                </a:endParaRPr>
              </a:p>
            </p:txBody>
          </p:sp>
        </mc:Choice>
        <mc:Fallback xmlns="">
          <p:sp>
            <p:nvSpPr>
              <p:cNvPr id="33" name="Hộp Văn bản 32">
                <a:extLst>
                  <a:ext uri="{FF2B5EF4-FFF2-40B4-BE49-F238E27FC236}">
                    <a16:creationId xmlns:a16="http://schemas.microsoft.com/office/drawing/2014/main" id="{659FE7FD-7AE5-48B3-A16C-10708E206AB6}"/>
                  </a:ext>
                </a:extLst>
              </p:cNvPr>
              <p:cNvSpPr txBox="1">
                <a:spLocks noRot="1" noChangeAspect="1" noMove="1" noResize="1" noEditPoints="1" noAdjustHandles="1" noChangeArrowheads="1" noChangeShapeType="1" noTextEdit="1"/>
              </p:cNvSpPr>
              <p:nvPr/>
            </p:nvSpPr>
            <p:spPr>
              <a:xfrm>
                <a:off x="2770818" y="4004054"/>
                <a:ext cx="2149315" cy="419987"/>
              </a:xfrm>
              <a:prstGeom prst="rect">
                <a:avLst/>
              </a:prstGeom>
              <a:blipFill>
                <a:blip r:embed="rId6"/>
                <a:stretch>
                  <a:fillRect t="-2899" b="-26087"/>
                </a:stretch>
              </a:blipFill>
            </p:spPr>
            <p:txBody>
              <a:bodyPr/>
              <a:lstStyle/>
              <a:p>
                <a:r>
                  <a:rPr lang="vi-VN">
                    <a:noFill/>
                  </a:rPr>
                  <a:t> </a:t>
                </a:r>
              </a:p>
            </p:txBody>
          </p:sp>
        </mc:Fallback>
      </mc:AlternateContent>
      <mc:AlternateContent xmlns:mc="http://schemas.openxmlformats.org/markup-compatibility/2006" xmlns:a14="http://schemas.microsoft.com/office/drawing/2010/main">
        <mc:Choice Requires="a14">
          <p:sp>
            <p:nvSpPr>
              <p:cNvPr id="34" name="Hộp Văn bản 33">
                <a:extLst>
                  <a:ext uri="{FF2B5EF4-FFF2-40B4-BE49-F238E27FC236}">
                    <a16:creationId xmlns:a16="http://schemas.microsoft.com/office/drawing/2014/main" id="{09418C1E-C207-4E16-B6AC-782A3C107522}"/>
                  </a:ext>
                </a:extLst>
              </p:cNvPr>
              <p:cNvSpPr txBox="1"/>
              <p:nvPr/>
            </p:nvSpPr>
            <p:spPr>
              <a:xfrm>
                <a:off x="4473178" y="4036933"/>
                <a:ext cx="1371499" cy="400110"/>
              </a:xfrm>
              <a:prstGeom prst="rect">
                <a:avLst/>
              </a:prstGeom>
              <a:noFill/>
            </p:spPr>
            <p:txBody>
              <a:bodyPr wrap="square">
                <a:spAutoFit/>
              </a:bodyPr>
              <a:lstStyle/>
              <a:p>
                <a:r>
                  <a:rPr kumimoji="0" lang="en-US" altLang="en-US" sz="2000" b="1" i="1" u="none" strike="noStrike" cap="none" normalizeH="0" baseline="0" dirty="0">
                    <a:ln>
                      <a:noFill/>
                    </a:ln>
                    <a:solidFill>
                      <a:srgbClr val="00B0F0"/>
                    </a:solidFill>
                    <a:effectLst/>
                    <a:latin typeface="Open Sans"/>
                  </a:rPr>
                  <a:t>= </a:t>
                </a:r>
                <a14:m>
                  <m:oMath xmlns:m="http://schemas.openxmlformats.org/officeDocument/2006/math">
                    <m:r>
                      <a:rPr kumimoji="0" lang="en-US" altLang="en-US" sz="2000" b="1" i="1" u="none" strike="noStrike" cap="none" normalizeH="0" baseline="0" smtClean="0">
                        <a:ln>
                          <a:noFill/>
                        </a:ln>
                        <a:solidFill>
                          <a:srgbClr val="00B0F0"/>
                        </a:solidFill>
                        <a:effectLst/>
                        <a:latin typeface="Cambria Math" panose="02040503050406030204" pitchFamily="18" charset="0"/>
                      </a:rPr>
                      <m:t>𝑰</m:t>
                    </m:r>
                    <m:r>
                      <a:rPr kumimoji="0" lang="en-US" altLang="en-US" sz="2000" b="1" i="1" u="none" strike="noStrike" cap="none" normalizeH="0" baseline="0" smtClean="0">
                        <a:ln>
                          <a:noFill/>
                        </a:ln>
                        <a:solidFill>
                          <a:srgbClr val="00B0F0"/>
                        </a:solidFill>
                        <a:effectLst/>
                        <a:latin typeface="Cambria Math" panose="02040503050406030204" pitchFamily="18" charset="0"/>
                      </a:rPr>
                      <m:t> </m:t>
                    </m:r>
                    <m:sSub>
                      <m:sSubPr>
                        <m:ctrlPr>
                          <a:rPr kumimoji="0" lang="en-US" altLang="en-US" sz="2000" b="1" i="1" u="none" strike="noStrike" cap="none" normalizeH="0" baseline="0" smtClean="0">
                            <a:ln>
                              <a:noFill/>
                            </a:ln>
                            <a:solidFill>
                              <a:srgbClr val="00B0F0"/>
                            </a:solidFill>
                            <a:effectLst/>
                            <a:latin typeface="Cambria Math" panose="02040503050406030204" pitchFamily="18" charset="0"/>
                          </a:rPr>
                        </m:ctrlPr>
                      </m:sSubPr>
                      <m:e>
                        <m:r>
                          <a:rPr kumimoji="0" lang="en-US" altLang="en-US" sz="2000" b="1" i="1" u="none" strike="noStrike" cap="none" normalizeH="0" baseline="0" smtClean="0">
                            <a:ln>
                              <a:noFill/>
                            </a:ln>
                            <a:solidFill>
                              <a:srgbClr val="00B0F0"/>
                            </a:solidFill>
                            <a:effectLst/>
                            <a:latin typeface="Cambria Math" panose="02040503050406030204" pitchFamily="18" charset="0"/>
                          </a:rPr>
                          <m:t>𝑹</m:t>
                        </m:r>
                      </m:e>
                      <m:sub>
                        <m:r>
                          <a:rPr kumimoji="0" lang="en-US" altLang="en-US" sz="2000" b="1" i="1" u="none" strike="noStrike" cap="none" normalizeH="0" baseline="0" smtClean="0">
                            <a:ln>
                              <a:noFill/>
                            </a:ln>
                            <a:solidFill>
                              <a:srgbClr val="00B0F0"/>
                            </a:solidFill>
                            <a:effectLst/>
                            <a:latin typeface="Cambria Math" panose="02040503050406030204" pitchFamily="18" charset="0"/>
                          </a:rPr>
                          <m:t>𝟐</m:t>
                        </m:r>
                      </m:sub>
                    </m:sSub>
                    <m:r>
                      <a:rPr kumimoji="0" lang="en-US" altLang="en-US" sz="2000" b="1" i="1" u="none" strike="noStrike" cap="none" normalizeH="0" baseline="0" smtClean="0">
                        <a:ln>
                          <a:noFill/>
                        </a:ln>
                        <a:solidFill>
                          <a:srgbClr val="00B0F0"/>
                        </a:solidFill>
                        <a:effectLst/>
                        <a:latin typeface="Cambria Math" panose="02040503050406030204" pitchFamily="18" charset="0"/>
                      </a:rPr>
                      <m:t> </m:t>
                    </m:r>
                  </m:oMath>
                </a14:m>
                <a:r>
                  <a:rPr kumimoji="0" lang="en-US" altLang="en-US" sz="2000" b="1" i="1" u="none" strike="noStrike" cap="none" normalizeH="0" baseline="0" dirty="0">
                    <a:ln>
                      <a:noFill/>
                    </a:ln>
                    <a:solidFill>
                      <a:srgbClr val="00B0F0"/>
                    </a:solidFill>
                    <a:effectLst/>
                    <a:latin typeface="Open Sans"/>
                  </a:rPr>
                  <a:t>t </a:t>
                </a:r>
                <a:endParaRPr lang="vi-VN" sz="2000" b="1" i="1" dirty="0">
                  <a:solidFill>
                    <a:srgbClr val="00B0F0"/>
                  </a:solidFill>
                </a:endParaRPr>
              </a:p>
            </p:txBody>
          </p:sp>
        </mc:Choice>
        <mc:Fallback xmlns="">
          <p:sp>
            <p:nvSpPr>
              <p:cNvPr id="34" name="Hộp Văn bản 33">
                <a:extLst>
                  <a:ext uri="{FF2B5EF4-FFF2-40B4-BE49-F238E27FC236}">
                    <a16:creationId xmlns:a16="http://schemas.microsoft.com/office/drawing/2014/main" id="{09418C1E-C207-4E16-B6AC-782A3C107522}"/>
                  </a:ext>
                </a:extLst>
              </p:cNvPr>
              <p:cNvSpPr txBox="1">
                <a:spLocks noRot="1" noChangeAspect="1" noMove="1" noResize="1" noEditPoints="1" noAdjustHandles="1" noChangeArrowheads="1" noChangeShapeType="1" noTextEdit="1"/>
              </p:cNvSpPr>
              <p:nvPr/>
            </p:nvSpPr>
            <p:spPr>
              <a:xfrm>
                <a:off x="4473178" y="4036933"/>
                <a:ext cx="1371499" cy="400110"/>
              </a:xfrm>
              <a:prstGeom prst="rect">
                <a:avLst/>
              </a:prstGeom>
              <a:blipFill>
                <a:blip r:embed="rId7"/>
                <a:stretch>
                  <a:fillRect l="-4889" t="-6061" b="-27273"/>
                </a:stretch>
              </a:blipFill>
            </p:spPr>
            <p:txBody>
              <a:bodyPr/>
              <a:lstStyle/>
              <a:p>
                <a:r>
                  <a:rPr lang="vi-VN">
                    <a:noFill/>
                  </a:rPr>
                  <a:t> </a:t>
                </a:r>
              </a:p>
            </p:txBody>
          </p:sp>
        </mc:Fallback>
      </mc:AlternateContent>
      <p:sp>
        <p:nvSpPr>
          <p:cNvPr id="12" name="Ngoặc móc Phải 11">
            <a:extLst>
              <a:ext uri="{FF2B5EF4-FFF2-40B4-BE49-F238E27FC236}">
                <a16:creationId xmlns:a16="http://schemas.microsoft.com/office/drawing/2014/main" id="{04D1D4EE-2F7F-49BA-B214-CC4BBB5B8312}"/>
              </a:ext>
            </a:extLst>
          </p:cNvPr>
          <p:cNvSpPr/>
          <p:nvPr/>
        </p:nvSpPr>
        <p:spPr>
          <a:xfrm>
            <a:off x="5736646" y="3621641"/>
            <a:ext cx="274456" cy="721597"/>
          </a:xfrm>
          <a:prstGeom prst="rightBrace">
            <a:avLst>
              <a:gd name="adj1" fmla="val 19023"/>
              <a:gd name="adj2" fmla="val 50000"/>
            </a:avLst>
          </a:prstGeom>
          <a:ln w="38100">
            <a:solidFill>
              <a:srgbClr val="00B0F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vi-VN" sz="2000" b="1" i="1">
              <a:solidFill>
                <a:srgbClr val="00B0F0"/>
              </a:solidFill>
            </a:endParaRPr>
          </a:p>
        </p:txBody>
      </p:sp>
      <mc:AlternateContent xmlns:mc="http://schemas.openxmlformats.org/markup-compatibility/2006" xmlns:a14="http://schemas.microsoft.com/office/drawing/2010/main">
        <mc:Choice Requires="a14">
          <p:sp>
            <p:nvSpPr>
              <p:cNvPr id="36" name="Hộp Văn bản 35">
                <a:extLst>
                  <a:ext uri="{FF2B5EF4-FFF2-40B4-BE49-F238E27FC236}">
                    <a16:creationId xmlns:a16="http://schemas.microsoft.com/office/drawing/2014/main" id="{EFE4A3DB-5B94-4C62-AF73-8911E7CEADE7}"/>
                  </a:ext>
                </a:extLst>
              </p:cNvPr>
              <p:cNvSpPr txBox="1"/>
              <p:nvPr/>
            </p:nvSpPr>
            <p:spPr>
              <a:xfrm>
                <a:off x="2786407" y="4999801"/>
                <a:ext cx="3524338" cy="646331"/>
              </a:xfrm>
              <a:prstGeom prst="rect">
                <a:avLst/>
              </a:prstGeom>
              <a:noFill/>
            </p:spPr>
            <p:txBody>
              <a:bodyPr wrap="square">
                <a:spAutoFit/>
              </a:bodyPr>
              <a:lstStyle/>
              <a:p>
                <a:r>
                  <a:rPr kumimoji="0" lang="en-US" altLang="en-US" sz="2000" b="1" i="1" u="none" strike="noStrike" cap="none" normalizeH="0" baseline="0" dirty="0">
                    <a:ln>
                      <a:noFill/>
                    </a:ln>
                    <a:solidFill>
                      <a:srgbClr val="00B0F0"/>
                    </a:solidFill>
                    <a:effectLst/>
                    <a:latin typeface="Open Sans"/>
                  </a:rPr>
                  <a:t> Q</a:t>
                </a:r>
                <a:r>
                  <a:rPr kumimoji="0" lang="en-US" altLang="en-US" sz="2000" b="1" i="1" u="none" strike="noStrike" cap="none" normalizeH="0" baseline="-30000" dirty="0">
                    <a:ln>
                      <a:noFill/>
                    </a:ln>
                    <a:solidFill>
                      <a:srgbClr val="00B0F0"/>
                    </a:solidFill>
                    <a:effectLst/>
                    <a:latin typeface="Open Sans"/>
                  </a:rPr>
                  <a:t>1</a:t>
                </a:r>
                <a:r>
                  <a:rPr kumimoji="0" lang="en-US" altLang="en-US" sz="2000" b="1" i="1" u="none" strike="noStrike" cap="none" normalizeH="0" baseline="0" dirty="0">
                    <a:ln>
                      <a:noFill/>
                    </a:ln>
                    <a:solidFill>
                      <a:srgbClr val="00B0F0"/>
                    </a:solidFill>
                    <a:effectLst/>
                    <a:latin typeface="Open Sans"/>
                  </a:rPr>
                  <a:t> = </a:t>
                </a:r>
                <a14:m>
                  <m:oMath xmlns:m="http://schemas.openxmlformats.org/officeDocument/2006/math">
                    <m:f>
                      <m:fPr>
                        <m:ctrlPr>
                          <a:rPr lang="en-US" altLang="en-US" sz="2000" b="1" i="1">
                            <a:solidFill>
                              <a:srgbClr val="00B0F0"/>
                            </a:solidFill>
                            <a:latin typeface="Cambria Math" panose="02040503050406030204" pitchFamily="18" charset="0"/>
                          </a:rPr>
                        </m:ctrlPr>
                      </m:fPr>
                      <m:num>
                        <m:sSubSup>
                          <m:sSubSupPr>
                            <m:ctrlPr>
                              <a:rPr lang="en-US" altLang="en-US" sz="2000" b="1" i="1">
                                <a:solidFill>
                                  <a:srgbClr val="00B0F0"/>
                                </a:solidFill>
                                <a:latin typeface="Cambria Math" panose="02040503050406030204" pitchFamily="18" charset="0"/>
                              </a:rPr>
                            </m:ctrlPr>
                          </m:sSubSupPr>
                          <m:e>
                            <m:r>
                              <a:rPr lang="en-US" altLang="en-US" sz="2000" b="1" i="1">
                                <a:solidFill>
                                  <a:srgbClr val="00B0F0"/>
                                </a:solidFill>
                                <a:latin typeface="Cambria Math" panose="02040503050406030204" pitchFamily="18" charset="0"/>
                              </a:rPr>
                              <m:t>𝑼</m:t>
                            </m:r>
                          </m:e>
                          <m:sub>
                            <m:r>
                              <a:rPr lang="en-US" altLang="en-US" sz="2000" b="1" i="1">
                                <a:solidFill>
                                  <a:srgbClr val="00B0F0"/>
                                </a:solidFill>
                                <a:latin typeface="Cambria Math" panose="02040503050406030204" pitchFamily="18" charset="0"/>
                              </a:rPr>
                              <m:t>𝟏</m:t>
                            </m:r>
                          </m:sub>
                          <m:sup>
                            <m:r>
                              <a:rPr lang="en-US" altLang="en-US" sz="2000" b="1" i="1">
                                <a:solidFill>
                                  <a:srgbClr val="00B0F0"/>
                                </a:solidFill>
                                <a:latin typeface="Cambria Math" panose="02040503050406030204" pitchFamily="18" charset="0"/>
                              </a:rPr>
                              <m:t>𝟐</m:t>
                            </m:r>
                          </m:sup>
                        </m:sSubSup>
                      </m:num>
                      <m:den>
                        <m:sSub>
                          <m:sSubPr>
                            <m:ctrlPr>
                              <a:rPr lang="en-US" altLang="en-US" sz="2000" b="1" i="1">
                                <a:solidFill>
                                  <a:srgbClr val="00B0F0"/>
                                </a:solidFill>
                                <a:latin typeface="Cambria Math" panose="02040503050406030204" pitchFamily="18" charset="0"/>
                              </a:rPr>
                            </m:ctrlPr>
                          </m:sSubPr>
                          <m:e>
                            <m:r>
                              <a:rPr lang="en-US" altLang="en-US" sz="2000" b="1" i="1">
                                <a:solidFill>
                                  <a:srgbClr val="00B0F0"/>
                                </a:solidFill>
                                <a:latin typeface="Cambria Math" panose="02040503050406030204" pitchFamily="18" charset="0"/>
                              </a:rPr>
                              <m:t>𝑹</m:t>
                            </m:r>
                          </m:e>
                          <m:sub>
                            <m:r>
                              <a:rPr lang="en-US" altLang="en-US" sz="2000" b="1" i="1">
                                <a:solidFill>
                                  <a:srgbClr val="00B0F0"/>
                                </a:solidFill>
                                <a:latin typeface="Cambria Math" panose="02040503050406030204" pitchFamily="18" charset="0"/>
                              </a:rPr>
                              <m:t>𝟏</m:t>
                            </m:r>
                          </m:sub>
                        </m:sSub>
                      </m:den>
                    </m:f>
                  </m:oMath>
                </a14:m>
                <a:r>
                  <a:rPr kumimoji="0" lang="en-US" altLang="en-US" sz="2000" b="1" i="1" u="none" strike="noStrike" cap="none" normalizeH="0" baseline="0" dirty="0">
                    <a:ln>
                      <a:noFill/>
                    </a:ln>
                    <a:solidFill>
                      <a:srgbClr val="00B0F0"/>
                    </a:solidFill>
                    <a:effectLst/>
                    <a:latin typeface="Open Sans"/>
                  </a:rPr>
                  <a:t> </a:t>
                </a:r>
                <a14:m>
                  <m:oMath xmlns:m="http://schemas.openxmlformats.org/officeDocument/2006/math">
                    <m:sSub>
                      <m:sSubPr>
                        <m:ctrlPr>
                          <a:rPr kumimoji="0" lang="en-US" altLang="en-US" sz="2000" b="1" i="1" u="none" strike="noStrike" cap="none" normalizeH="0" baseline="0" smtClean="0">
                            <a:ln>
                              <a:noFill/>
                            </a:ln>
                            <a:solidFill>
                              <a:srgbClr val="00B0F0"/>
                            </a:solidFill>
                            <a:effectLst/>
                            <a:latin typeface="Cambria Math" panose="02040503050406030204" pitchFamily="18" charset="0"/>
                          </a:rPr>
                        </m:ctrlPr>
                      </m:sSubPr>
                      <m:e>
                        <m:r>
                          <a:rPr kumimoji="0" lang="en-US" altLang="en-US" sz="2000" b="1" i="1" u="none" strike="noStrike" cap="none" normalizeH="0" baseline="0" smtClean="0">
                            <a:ln>
                              <a:noFill/>
                            </a:ln>
                            <a:solidFill>
                              <a:srgbClr val="00B0F0"/>
                            </a:solidFill>
                            <a:effectLst/>
                            <a:latin typeface="Cambria Math" panose="02040503050406030204" pitchFamily="18" charset="0"/>
                          </a:rPr>
                          <m:t>𝒕</m:t>
                        </m:r>
                      </m:e>
                      <m:sub>
                        <m:r>
                          <a:rPr kumimoji="0" lang="en-US" altLang="en-US" sz="2000" b="1" i="1" u="none" strike="noStrike" cap="none" normalizeH="0" baseline="0" smtClean="0">
                            <a:ln>
                              <a:noFill/>
                            </a:ln>
                            <a:solidFill>
                              <a:srgbClr val="00B0F0"/>
                            </a:solidFill>
                            <a:effectLst/>
                            <a:latin typeface="Cambria Math" panose="02040503050406030204" pitchFamily="18" charset="0"/>
                          </a:rPr>
                          <m:t>𝟏</m:t>
                        </m:r>
                      </m:sub>
                    </m:sSub>
                  </m:oMath>
                </a14:m>
                <a:r>
                  <a:rPr kumimoji="0" lang="en-US" altLang="en-US" sz="2000" b="1" i="1" u="none" strike="noStrike" cap="none" normalizeH="0" baseline="0" dirty="0">
                    <a:ln>
                      <a:noFill/>
                    </a:ln>
                    <a:solidFill>
                      <a:srgbClr val="00B0F0"/>
                    </a:solidFill>
                    <a:effectLst/>
                    <a:latin typeface="Open Sans"/>
                  </a:rPr>
                  <a:t>= </a:t>
                </a:r>
                <a14:m>
                  <m:oMath xmlns:m="http://schemas.openxmlformats.org/officeDocument/2006/math">
                    <m:f>
                      <m:fPr>
                        <m:ctrlPr>
                          <a:rPr lang="en-US" altLang="en-US" sz="2000" b="1" i="1">
                            <a:solidFill>
                              <a:srgbClr val="00B0F0"/>
                            </a:solidFill>
                            <a:latin typeface="Cambria Math" panose="02040503050406030204" pitchFamily="18" charset="0"/>
                          </a:rPr>
                        </m:ctrlPr>
                      </m:fPr>
                      <m:num>
                        <m:sSubSup>
                          <m:sSubSupPr>
                            <m:ctrlPr>
                              <a:rPr lang="en-US" altLang="en-US" sz="2000" b="1" i="1">
                                <a:solidFill>
                                  <a:srgbClr val="00B0F0"/>
                                </a:solidFill>
                                <a:latin typeface="Cambria Math" panose="02040503050406030204" pitchFamily="18" charset="0"/>
                              </a:rPr>
                            </m:ctrlPr>
                          </m:sSubSupPr>
                          <m:e>
                            <m:r>
                              <a:rPr lang="en-US" altLang="en-US" sz="2000" b="1" i="1">
                                <a:solidFill>
                                  <a:srgbClr val="00B0F0"/>
                                </a:solidFill>
                                <a:latin typeface="Cambria Math" panose="02040503050406030204" pitchFamily="18" charset="0"/>
                              </a:rPr>
                              <m:t>𝑼</m:t>
                            </m:r>
                          </m:e>
                          <m:sub/>
                          <m:sup>
                            <m:r>
                              <a:rPr lang="en-US" altLang="en-US" sz="2000" b="1" i="1">
                                <a:solidFill>
                                  <a:srgbClr val="00B0F0"/>
                                </a:solidFill>
                                <a:latin typeface="Cambria Math" panose="02040503050406030204" pitchFamily="18" charset="0"/>
                              </a:rPr>
                              <m:t>𝟐</m:t>
                            </m:r>
                          </m:sup>
                        </m:sSubSup>
                      </m:num>
                      <m:den>
                        <m:sSub>
                          <m:sSubPr>
                            <m:ctrlPr>
                              <a:rPr lang="en-US" altLang="en-US" sz="2000" b="1" i="1">
                                <a:solidFill>
                                  <a:srgbClr val="00B0F0"/>
                                </a:solidFill>
                                <a:latin typeface="Cambria Math" panose="02040503050406030204" pitchFamily="18" charset="0"/>
                              </a:rPr>
                            </m:ctrlPr>
                          </m:sSubPr>
                          <m:e>
                            <m:r>
                              <a:rPr lang="en-US" altLang="en-US" sz="2000" b="1" i="1">
                                <a:solidFill>
                                  <a:srgbClr val="00B0F0"/>
                                </a:solidFill>
                                <a:latin typeface="Cambria Math" panose="02040503050406030204" pitchFamily="18" charset="0"/>
                              </a:rPr>
                              <m:t>𝑹</m:t>
                            </m:r>
                          </m:e>
                          <m:sub>
                            <m:r>
                              <a:rPr lang="en-US" altLang="en-US" sz="2000" b="1" i="1">
                                <a:solidFill>
                                  <a:srgbClr val="00B0F0"/>
                                </a:solidFill>
                                <a:latin typeface="Cambria Math" panose="02040503050406030204" pitchFamily="18" charset="0"/>
                              </a:rPr>
                              <m:t>𝟏</m:t>
                            </m:r>
                          </m:sub>
                        </m:sSub>
                      </m:den>
                    </m:f>
                  </m:oMath>
                </a14:m>
                <a:r>
                  <a:rPr lang="en-US" altLang="en-US" sz="2000" b="1" i="1" dirty="0">
                    <a:solidFill>
                      <a:srgbClr val="00B0F0"/>
                    </a:solidFill>
                    <a:latin typeface="Open Sans"/>
                  </a:rPr>
                  <a:t> t</a:t>
                </a:r>
                <a:r>
                  <a:rPr kumimoji="0" lang="en-US" altLang="en-US" sz="2000" b="1" i="1" u="none" strike="noStrike" cap="none" normalizeH="0" baseline="0" dirty="0">
                    <a:ln>
                      <a:noFill/>
                    </a:ln>
                    <a:solidFill>
                      <a:srgbClr val="00B0F0"/>
                    </a:solidFill>
                    <a:effectLst/>
                    <a:latin typeface="Open Sans"/>
                  </a:rPr>
                  <a:t> </a:t>
                </a:r>
                <a:endParaRPr lang="vi-VN" sz="2000" b="1" i="1" dirty="0">
                  <a:solidFill>
                    <a:srgbClr val="00B0F0"/>
                  </a:solidFill>
                </a:endParaRPr>
              </a:p>
            </p:txBody>
          </p:sp>
        </mc:Choice>
        <mc:Fallback xmlns="">
          <p:sp>
            <p:nvSpPr>
              <p:cNvPr id="36" name="Hộp Văn bản 35">
                <a:extLst>
                  <a:ext uri="{FF2B5EF4-FFF2-40B4-BE49-F238E27FC236}">
                    <a16:creationId xmlns:a16="http://schemas.microsoft.com/office/drawing/2014/main" id="{EFE4A3DB-5B94-4C62-AF73-8911E7CEADE7}"/>
                  </a:ext>
                </a:extLst>
              </p:cNvPr>
              <p:cNvSpPr txBox="1">
                <a:spLocks noRot="1" noChangeAspect="1" noMove="1" noResize="1" noEditPoints="1" noAdjustHandles="1" noChangeArrowheads="1" noChangeShapeType="1" noTextEdit="1"/>
              </p:cNvSpPr>
              <p:nvPr/>
            </p:nvSpPr>
            <p:spPr>
              <a:xfrm>
                <a:off x="2786407" y="4999801"/>
                <a:ext cx="3524338" cy="646331"/>
              </a:xfrm>
              <a:prstGeom prst="rect">
                <a:avLst/>
              </a:prstGeom>
              <a:blipFill>
                <a:blip r:embed="rId8"/>
                <a:stretch>
                  <a:fillRect b="-943"/>
                </a:stretch>
              </a:blipFill>
            </p:spPr>
            <p:txBody>
              <a:bodyPr/>
              <a:lstStyle/>
              <a:p>
                <a:r>
                  <a:rPr lang="vi-VN">
                    <a:noFill/>
                  </a:rPr>
                  <a:t> </a:t>
                </a:r>
              </a:p>
            </p:txBody>
          </p:sp>
        </mc:Fallback>
      </mc:AlternateContent>
      <mc:AlternateContent xmlns:mc="http://schemas.openxmlformats.org/markup-compatibility/2006" xmlns:a14="http://schemas.microsoft.com/office/drawing/2010/main">
        <mc:Choice Requires="a14">
          <p:sp>
            <p:nvSpPr>
              <p:cNvPr id="37" name="Hộp Văn bản 36">
                <a:extLst>
                  <a:ext uri="{FF2B5EF4-FFF2-40B4-BE49-F238E27FC236}">
                    <a16:creationId xmlns:a16="http://schemas.microsoft.com/office/drawing/2014/main" id="{875D92CC-9491-4FF6-B623-C3587F1A83FF}"/>
                  </a:ext>
                </a:extLst>
              </p:cNvPr>
              <p:cNvSpPr txBox="1"/>
              <p:nvPr/>
            </p:nvSpPr>
            <p:spPr>
              <a:xfrm>
                <a:off x="2786407" y="5655258"/>
                <a:ext cx="3207552" cy="646331"/>
              </a:xfrm>
              <a:prstGeom prst="rect">
                <a:avLst/>
              </a:prstGeom>
              <a:noFill/>
            </p:spPr>
            <p:txBody>
              <a:bodyPr wrap="square">
                <a:spAutoFit/>
              </a:bodyPr>
              <a:lstStyle/>
              <a:p>
                <a:r>
                  <a:rPr kumimoji="0" lang="en-US" altLang="en-US" sz="2000" b="1" i="1" u="none" strike="noStrike" cap="none" normalizeH="0" baseline="0" dirty="0">
                    <a:ln>
                      <a:noFill/>
                    </a:ln>
                    <a:solidFill>
                      <a:srgbClr val="00B0F0"/>
                    </a:solidFill>
                    <a:effectLst/>
                    <a:latin typeface="Open Sans"/>
                  </a:rPr>
                  <a:t> Q</a:t>
                </a:r>
                <a:r>
                  <a:rPr kumimoji="0" lang="en-US" altLang="en-US" sz="2000" b="1" i="1" u="none" strike="noStrike" cap="none" normalizeH="0" baseline="-30000" dirty="0">
                    <a:ln>
                      <a:noFill/>
                    </a:ln>
                    <a:solidFill>
                      <a:srgbClr val="00B0F0"/>
                    </a:solidFill>
                    <a:effectLst/>
                    <a:latin typeface="Open Sans"/>
                  </a:rPr>
                  <a:t>2</a:t>
                </a:r>
                <a:r>
                  <a:rPr kumimoji="0" lang="en-US" altLang="en-US" sz="2000" b="1" i="1" u="none" strike="noStrike" cap="none" normalizeH="0" baseline="0" dirty="0">
                    <a:ln>
                      <a:noFill/>
                    </a:ln>
                    <a:solidFill>
                      <a:srgbClr val="00B0F0"/>
                    </a:solidFill>
                    <a:effectLst/>
                    <a:latin typeface="Open Sans"/>
                  </a:rPr>
                  <a:t> =</a:t>
                </a:r>
                <a14:m>
                  <m:oMath xmlns:m="http://schemas.openxmlformats.org/officeDocument/2006/math">
                    <m:f>
                      <m:fPr>
                        <m:ctrlPr>
                          <a:rPr lang="en-US" altLang="en-US" sz="2000" b="1" i="1">
                            <a:solidFill>
                              <a:srgbClr val="00B0F0"/>
                            </a:solidFill>
                            <a:latin typeface="Cambria Math" panose="02040503050406030204" pitchFamily="18" charset="0"/>
                          </a:rPr>
                        </m:ctrlPr>
                      </m:fPr>
                      <m:num>
                        <m:sSubSup>
                          <m:sSubSupPr>
                            <m:ctrlPr>
                              <a:rPr lang="en-US" altLang="en-US" sz="2000" b="1" i="1">
                                <a:solidFill>
                                  <a:srgbClr val="00B0F0"/>
                                </a:solidFill>
                                <a:latin typeface="Cambria Math" panose="02040503050406030204" pitchFamily="18" charset="0"/>
                              </a:rPr>
                            </m:ctrlPr>
                          </m:sSubSupPr>
                          <m:e>
                            <m:r>
                              <a:rPr lang="en-US" altLang="en-US" sz="2000" b="1" i="1">
                                <a:solidFill>
                                  <a:srgbClr val="00B0F0"/>
                                </a:solidFill>
                                <a:latin typeface="Cambria Math" panose="02040503050406030204" pitchFamily="18" charset="0"/>
                              </a:rPr>
                              <m:t>𝑼</m:t>
                            </m:r>
                          </m:e>
                          <m:sub>
                            <m:r>
                              <a:rPr lang="en-US" altLang="en-US" sz="2000" b="1" i="1" smtClean="0">
                                <a:solidFill>
                                  <a:srgbClr val="00B0F0"/>
                                </a:solidFill>
                                <a:latin typeface="Cambria Math" panose="02040503050406030204" pitchFamily="18" charset="0"/>
                              </a:rPr>
                              <m:t>𝟐</m:t>
                            </m:r>
                          </m:sub>
                          <m:sup>
                            <m:r>
                              <a:rPr lang="en-US" altLang="en-US" sz="2000" b="1" i="1">
                                <a:solidFill>
                                  <a:srgbClr val="00B0F0"/>
                                </a:solidFill>
                                <a:latin typeface="Cambria Math" panose="02040503050406030204" pitchFamily="18" charset="0"/>
                              </a:rPr>
                              <m:t>𝟐</m:t>
                            </m:r>
                          </m:sup>
                        </m:sSubSup>
                      </m:num>
                      <m:den>
                        <m:sSub>
                          <m:sSubPr>
                            <m:ctrlPr>
                              <a:rPr lang="en-US" altLang="en-US" sz="2000" b="1" i="1">
                                <a:solidFill>
                                  <a:srgbClr val="00B0F0"/>
                                </a:solidFill>
                                <a:latin typeface="Cambria Math" panose="02040503050406030204" pitchFamily="18" charset="0"/>
                              </a:rPr>
                            </m:ctrlPr>
                          </m:sSubPr>
                          <m:e>
                            <m:r>
                              <a:rPr lang="en-US" altLang="en-US" sz="2000" b="1" i="1">
                                <a:solidFill>
                                  <a:srgbClr val="00B0F0"/>
                                </a:solidFill>
                                <a:latin typeface="Cambria Math" panose="02040503050406030204" pitchFamily="18" charset="0"/>
                              </a:rPr>
                              <m:t>𝑹</m:t>
                            </m:r>
                          </m:e>
                          <m:sub>
                            <m:r>
                              <a:rPr lang="en-US" altLang="en-US" sz="2000" b="1" i="1" smtClean="0">
                                <a:solidFill>
                                  <a:srgbClr val="00B0F0"/>
                                </a:solidFill>
                                <a:latin typeface="Cambria Math" panose="02040503050406030204" pitchFamily="18" charset="0"/>
                              </a:rPr>
                              <m:t>𝟐</m:t>
                            </m:r>
                          </m:sub>
                        </m:sSub>
                      </m:den>
                    </m:f>
                  </m:oMath>
                </a14:m>
                <a:r>
                  <a:rPr lang="en-US" altLang="en-US" sz="2000" b="1" i="1" dirty="0">
                    <a:solidFill>
                      <a:srgbClr val="00B0F0"/>
                    </a:solidFill>
                    <a:latin typeface="Open Sans"/>
                  </a:rPr>
                  <a:t> </a:t>
                </a:r>
                <a14:m>
                  <m:oMath xmlns:m="http://schemas.openxmlformats.org/officeDocument/2006/math">
                    <m:sSub>
                      <m:sSubPr>
                        <m:ctrlPr>
                          <a:rPr kumimoji="0" lang="en-US" altLang="en-US" sz="2000" b="1" i="1" u="none" strike="noStrike" cap="none" normalizeH="0" baseline="0" smtClean="0">
                            <a:ln>
                              <a:noFill/>
                            </a:ln>
                            <a:solidFill>
                              <a:srgbClr val="00B0F0"/>
                            </a:solidFill>
                            <a:effectLst/>
                            <a:latin typeface="Cambria Math" panose="02040503050406030204" pitchFamily="18" charset="0"/>
                          </a:rPr>
                        </m:ctrlPr>
                      </m:sSubPr>
                      <m:e>
                        <m:r>
                          <a:rPr kumimoji="0" lang="en-US" altLang="en-US" sz="2000" b="1" i="1" u="none" strike="noStrike" cap="none" normalizeH="0" baseline="0" smtClean="0">
                            <a:ln>
                              <a:noFill/>
                            </a:ln>
                            <a:solidFill>
                              <a:srgbClr val="00B0F0"/>
                            </a:solidFill>
                            <a:effectLst/>
                            <a:latin typeface="Cambria Math" panose="02040503050406030204" pitchFamily="18" charset="0"/>
                          </a:rPr>
                          <m:t>𝒕</m:t>
                        </m:r>
                      </m:e>
                      <m:sub>
                        <m:r>
                          <a:rPr kumimoji="0" lang="en-US" altLang="en-US" sz="2000" b="1" i="1" u="none" strike="noStrike" cap="none" normalizeH="0" baseline="0" smtClean="0">
                            <a:ln>
                              <a:noFill/>
                            </a:ln>
                            <a:solidFill>
                              <a:srgbClr val="00B0F0"/>
                            </a:solidFill>
                            <a:effectLst/>
                            <a:latin typeface="Cambria Math" panose="02040503050406030204" pitchFamily="18" charset="0"/>
                          </a:rPr>
                          <m:t>𝟐</m:t>
                        </m:r>
                      </m:sub>
                    </m:sSub>
                  </m:oMath>
                </a14:m>
                <a:r>
                  <a:rPr kumimoji="0" lang="en-US" altLang="en-US" sz="2000" b="1" i="1" u="none" strike="noStrike" cap="none" normalizeH="0" baseline="0" dirty="0">
                    <a:ln>
                      <a:noFill/>
                    </a:ln>
                    <a:solidFill>
                      <a:srgbClr val="00B0F0"/>
                    </a:solidFill>
                    <a:effectLst/>
                    <a:latin typeface="Open Sans"/>
                  </a:rPr>
                  <a:t> =  </a:t>
                </a:r>
                <a14:m>
                  <m:oMath xmlns:m="http://schemas.openxmlformats.org/officeDocument/2006/math">
                    <m:f>
                      <m:fPr>
                        <m:ctrlPr>
                          <a:rPr lang="en-US" altLang="en-US" sz="2000" b="1" i="1">
                            <a:solidFill>
                              <a:srgbClr val="00B0F0"/>
                            </a:solidFill>
                            <a:latin typeface="Cambria Math" panose="02040503050406030204" pitchFamily="18" charset="0"/>
                          </a:rPr>
                        </m:ctrlPr>
                      </m:fPr>
                      <m:num>
                        <m:sSubSup>
                          <m:sSubSupPr>
                            <m:ctrlPr>
                              <a:rPr lang="en-US" altLang="en-US" sz="2000" b="1" i="1">
                                <a:solidFill>
                                  <a:srgbClr val="00B0F0"/>
                                </a:solidFill>
                                <a:latin typeface="Cambria Math" panose="02040503050406030204" pitchFamily="18" charset="0"/>
                              </a:rPr>
                            </m:ctrlPr>
                          </m:sSubSupPr>
                          <m:e>
                            <m:r>
                              <a:rPr lang="en-US" altLang="en-US" sz="2000" b="1" i="1">
                                <a:solidFill>
                                  <a:srgbClr val="00B0F0"/>
                                </a:solidFill>
                                <a:latin typeface="Cambria Math" panose="02040503050406030204" pitchFamily="18" charset="0"/>
                              </a:rPr>
                              <m:t>𝑼</m:t>
                            </m:r>
                          </m:e>
                          <m:sub/>
                          <m:sup>
                            <m:r>
                              <a:rPr lang="en-US" altLang="en-US" sz="2000" b="1" i="1">
                                <a:solidFill>
                                  <a:srgbClr val="00B0F0"/>
                                </a:solidFill>
                                <a:latin typeface="Cambria Math" panose="02040503050406030204" pitchFamily="18" charset="0"/>
                              </a:rPr>
                              <m:t>𝟐</m:t>
                            </m:r>
                          </m:sup>
                        </m:sSubSup>
                      </m:num>
                      <m:den>
                        <m:sSub>
                          <m:sSubPr>
                            <m:ctrlPr>
                              <a:rPr lang="en-US" altLang="en-US" sz="2000" b="1" i="1">
                                <a:solidFill>
                                  <a:srgbClr val="00B0F0"/>
                                </a:solidFill>
                                <a:latin typeface="Cambria Math" panose="02040503050406030204" pitchFamily="18" charset="0"/>
                              </a:rPr>
                            </m:ctrlPr>
                          </m:sSubPr>
                          <m:e>
                            <m:r>
                              <a:rPr lang="en-US" altLang="en-US" sz="2000" b="1" i="1">
                                <a:solidFill>
                                  <a:srgbClr val="00B0F0"/>
                                </a:solidFill>
                                <a:latin typeface="Cambria Math" panose="02040503050406030204" pitchFamily="18" charset="0"/>
                              </a:rPr>
                              <m:t>𝑹</m:t>
                            </m:r>
                          </m:e>
                          <m:sub>
                            <m:r>
                              <a:rPr lang="en-US" altLang="en-US" sz="2000" b="1" i="1" smtClean="0">
                                <a:solidFill>
                                  <a:srgbClr val="00B0F0"/>
                                </a:solidFill>
                                <a:latin typeface="Cambria Math" panose="02040503050406030204" pitchFamily="18" charset="0"/>
                              </a:rPr>
                              <m:t>𝟐</m:t>
                            </m:r>
                          </m:sub>
                        </m:sSub>
                      </m:den>
                    </m:f>
                  </m:oMath>
                </a14:m>
                <a:r>
                  <a:rPr lang="en-US" altLang="en-US" sz="2000" b="1" i="1" dirty="0">
                    <a:solidFill>
                      <a:srgbClr val="00B0F0"/>
                    </a:solidFill>
                    <a:latin typeface="Open Sans"/>
                  </a:rPr>
                  <a:t> t </a:t>
                </a:r>
                <a:endParaRPr lang="vi-VN" sz="2000" b="1" i="1" dirty="0">
                  <a:solidFill>
                    <a:srgbClr val="00B0F0"/>
                  </a:solidFill>
                </a:endParaRPr>
              </a:p>
            </p:txBody>
          </p:sp>
        </mc:Choice>
        <mc:Fallback xmlns="">
          <p:sp>
            <p:nvSpPr>
              <p:cNvPr id="37" name="Hộp Văn bản 36">
                <a:extLst>
                  <a:ext uri="{FF2B5EF4-FFF2-40B4-BE49-F238E27FC236}">
                    <a16:creationId xmlns:a16="http://schemas.microsoft.com/office/drawing/2014/main" id="{875D92CC-9491-4FF6-B623-C3587F1A83FF}"/>
                  </a:ext>
                </a:extLst>
              </p:cNvPr>
              <p:cNvSpPr txBox="1">
                <a:spLocks noRot="1" noChangeAspect="1" noMove="1" noResize="1" noEditPoints="1" noAdjustHandles="1" noChangeArrowheads="1" noChangeShapeType="1" noTextEdit="1"/>
              </p:cNvSpPr>
              <p:nvPr/>
            </p:nvSpPr>
            <p:spPr>
              <a:xfrm>
                <a:off x="2786407" y="5655258"/>
                <a:ext cx="3207552" cy="646331"/>
              </a:xfrm>
              <a:prstGeom prst="rect">
                <a:avLst/>
              </a:prstGeom>
              <a:blipFill>
                <a:blip r:embed="rId9"/>
                <a:stretch>
                  <a:fillRect l="-1901" b="-943"/>
                </a:stretch>
              </a:blipFill>
            </p:spPr>
            <p:txBody>
              <a:bodyPr/>
              <a:lstStyle/>
              <a:p>
                <a:r>
                  <a:rPr lang="vi-VN">
                    <a:noFill/>
                  </a:rPr>
                  <a:t> </a:t>
                </a:r>
              </a:p>
            </p:txBody>
          </p:sp>
        </mc:Fallback>
      </mc:AlternateContent>
      <mc:AlternateContent xmlns:mc="http://schemas.openxmlformats.org/markup-compatibility/2006" xmlns:a14="http://schemas.microsoft.com/office/drawing/2010/main">
        <mc:Choice Requires="a14">
          <p:sp>
            <p:nvSpPr>
              <p:cNvPr id="39" name="Hộp Văn bản 38">
                <a:extLst>
                  <a:ext uri="{FF2B5EF4-FFF2-40B4-BE49-F238E27FC236}">
                    <a16:creationId xmlns:a16="http://schemas.microsoft.com/office/drawing/2014/main" id="{4D3680A9-FC58-4A3B-AADA-6F7F944EF8F2}"/>
                  </a:ext>
                </a:extLst>
              </p:cNvPr>
              <p:cNvSpPr txBox="1"/>
              <p:nvPr/>
            </p:nvSpPr>
            <p:spPr>
              <a:xfrm>
                <a:off x="5682378" y="5155784"/>
                <a:ext cx="2996032" cy="1097095"/>
              </a:xfrm>
              <a:prstGeom prst="rect">
                <a:avLst/>
              </a:prstGeom>
              <a:noFill/>
            </p:spPr>
            <p:txBody>
              <a:bodyPr wrap="square">
                <a:spAutoFit/>
              </a:bodyPr>
              <a:lstStyle/>
              <a:p>
                <a:r>
                  <a:rPr kumimoji="0" lang="en-US" altLang="en-US" sz="2000" b="1" i="1" u="none" strike="noStrike" cap="none" normalizeH="0" baseline="0" dirty="0">
                    <a:ln>
                      <a:noFill/>
                    </a:ln>
                    <a:solidFill>
                      <a:srgbClr val="00B0F0"/>
                    </a:solidFill>
                    <a:effectLst/>
                    <a:latin typeface="Open Sans"/>
                  </a:rPr>
                  <a:t>=&gt;</a:t>
                </a:r>
                <a14:m>
                  <m:oMath xmlns:m="http://schemas.openxmlformats.org/officeDocument/2006/math">
                    <m:f>
                      <m:fPr>
                        <m:ctrlPr>
                          <a:rPr kumimoji="0" lang="en-US" altLang="en-US" sz="2000" b="1" i="1" u="none" strike="noStrike" cap="none" normalizeH="0" baseline="0" smtClean="0">
                            <a:ln>
                              <a:noFill/>
                            </a:ln>
                            <a:solidFill>
                              <a:srgbClr val="00B0F0"/>
                            </a:solidFill>
                            <a:effectLst/>
                            <a:latin typeface="Cambria Math" panose="02040503050406030204" pitchFamily="18" charset="0"/>
                          </a:rPr>
                        </m:ctrlPr>
                      </m:fPr>
                      <m:num>
                        <m:sSub>
                          <m:sSubPr>
                            <m:ctrlPr>
                              <a:rPr kumimoji="0" lang="en-US" altLang="en-US" sz="2000" b="1" i="1" u="none" strike="noStrike" cap="none" normalizeH="0" baseline="0" smtClean="0">
                                <a:ln>
                                  <a:noFill/>
                                </a:ln>
                                <a:solidFill>
                                  <a:srgbClr val="00B0F0"/>
                                </a:solidFill>
                                <a:effectLst/>
                                <a:latin typeface="Cambria Math" panose="02040503050406030204" pitchFamily="18" charset="0"/>
                              </a:rPr>
                            </m:ctrlPr>
                          </m:sSubPr>
                          <m:e>
                            <m:r>
                              <a:rPr kumimoji="0" lang="en-US" altLang="en-US" sz="2000" b="1" i="1" u="none" strike="noStrike" cap="none" normalizeH="0" baseline="0" smtClean="0">
                                <a:ln>
                                  <a:noFill/>
                                </a:ln>
                                <a:solidFill>
                                  <a:srgbClr val="00B0F0"/>
                                </a:solidFill>
                                <a:effectLst/>
                                <a:latin typeface="Cambria Math" panose="02040503050406030204" pitchFamily="18" charset="0"/>
                              </a:rPr>
                              <m:t>𝑸</m:t>
                            </m:r>
                          </m:e>
                          <m:sub>
                            <m:r>
                              <a:rPr kumimoji="0" lang="en-US" altLang="en-US" sz="2000" b="1" i="1" u="none" strike="noStrike" cap="none" normalizeH="0" baseline="0" smtClean="0">
                                <a:ln>
                                  <a:noFill/>
                                </a:ln>
                                <a:solidFill>
                                  <a:srgbClr val="00B0F0"/>
                                </a:solidFill>
                                <a:effectLst/>
                                <a:latin typeface="Cambria Math" panose="02040503050406030204" pitchFamily="18" charset="0"/>
                              </a:rPr>
                              <m:t>𝟏</m:t>
                            </m:r>
                          </m:sub>
                        </m:sSub>
                      </m:num>
                      <m:den>
                        <m:sSub>
                          <m:sSubPr>
                            <m:ctrlPr>
                              <a:rPr kumimoji="0" lang="en-US" altLang="en-US" sz="2000" b="1" i="1" u="none" strike="noStrike" cap="none" normalizeH="0" baseline="0" smtClean="0">
                                <a:ln>
                                  <a:noFill/>
                                </a:ln>
                                <a:solidFill>
                                  <a:srgbClr val="00B0F0"/>
                                </a:solidFill>
                                <a:effectLst/>
                                <a:latin typeface="Cambria Math" panose="02040503050406030204" pitchFamily="18" charset="0"/>
                              </a:rPr>
                            </m:ctrlPr>
                          </m:sSubPr>
                          <m:e>
                            <m:r>
                              <a:rPr kumimoji="0" lang="en-US" altLang="en-US" sz="2000" b="1" i="1" u="none" strike="noStrike" cap="none" normalizeH="0" baseline="0" smtClean="0">
                                <a:ln>
                                  <a:noFill/>
                                </a:ln>
                                <a:solidFill>
                                  <a:srgbClr val="00B0F0"/>
                                </a:solidFill>
                                <a:effectLst/>
                                <a:latin typeface="Cambria Math" panose="02040503050406030204" pitchFamily="18" charset="0"/>
                              </a:rPr>
                              <m:t>𝑸</m:t>
                            </m:r>
                          </m:e>
                          <m:sub>
                            <m:r>
                              <a:rPr kumimoji="0" lang="en-US" altLang="en-US" sz="2000" b="1" i="1" u="none" strike="noStrike" cap="none" normalizeH="0" baseline="0" smtClean="0">
                                <a:ln>
                                  <a:noFill/>
                                </a:ln>
                                <a:solidFill>
                                  <a:srgbClr val="00B0F0"/>
                                </a:solidFill>
                                <a:effectLst/>
                                <a:latin typeface="Cambria Math" panose="02040503050406030204" pitchFamily="18" charset="0"/>
                              </a:rPr>
                              <m:t>𝟐</m:t>
                            </m:r>
                          </m:sub>
                        </m:sSub>
                      </m:den>
                    </m:f>
                  </m:oMath>
                </a14:m>
                <a:r>
                  <a:rPr kumimoji="0" lang="en-US" altLang="en-US" sz="2000" b="1" i="1" u="none" strike="noStrike" cap="none" normalizeH="0" baseline="0" dirty="0">
                    <a:ln>
                      <a:noFill/>
                    </a:ln>
                    <a:solidFill>
                      <a:srgbClr val="00B0F0"/>
                    </a:solidFill>
                    <a:effectLst/>
                    <a:latin typeface="Open Sans"/>
                  </a:rPr>
                  <a:t> = </a:t>
                </a:r>
                <a14:m>
                  <m:oMath xmlns:m="http://schemas.openxmlformats.org/officeDocument/2006/math">
                    <m:f>
                      <m:fPr>
                        <m:ctrlPr>
                          <a:rPr lang="en-US" altLang="en-US" sz="2000" b="1" i="1">
                            <a:solidFill>
                              <a:srgbClr val="00B0F0"/>
                            </a:solidFill>
                            <a:latin typeface="Cambria Math" panose="02040503050406030204" pitchFamily="18" charset="0"/>
                          </a:rPr>
                        </m:ctrlPr>
                      </m:fPr>
                      <m:num>
                        <m:f>
                          <m:fPr>
                            <m:ctrlPr>
                              <a:rPr lang="en-US" altLang="en-US" sz="2000" b="1" i="1">
                                <a:solidFill>
                                  <a:srgbClr val="00B0F0"/>
                                </a:solidFill>
                                <a:latin typeface="Cambria Math" panose="02040503050406030204" pitchFamily="18" charset="0"/>
                              </a:rPr>
                            </m:ctrlPr>
                          </m:fPr>
                          <m:num>
                            <m:sSubSup>
                              <m:sSubSupPr>
                                <m:ctrlPr>
                                  <a:rPr lang="en-US" altLang="en-US" sz="2000" b="1" i="1">
                                    <a:solidFill>
                                      <a:srgbClr val="00B0F0"/>
                                    </a:solidFill>
                                    <a:latin typeface="Cambria Math" panose="02040503050406030204" pitchFamily="18" charset="0"/>
                                  </a:rPr>
                                </m:ctrlPr>
                              </m:sSubSupPr>
                              <m:e>
                                <m:r>
                                  <a:rPr lang="en-US" altLang="en-US" sz="2000" b="1" i="1">
                                    <a:solidFill>
                                      <a:srgbClr val="00B0F0"/>
                                    </a:solidFill>
                                    <a:latin typeface="Cambria Math" panose="02040503050406030204" pitchFamily="18" charset="0"/>
                                  </a:rPr>
                                  <m:t>𝑼</m:t>
                                </m:r>
                              </m:e>
                              <m:sub/>
                              <m:sup>
                                <m:r>
                                  <a:rPr lang="en-US" altLang="en-US" sz="2000" b="1" i="1">
                                    <a:solidFill>
                                      <a:srgbClr val="00B0F0"/>
                                    </a:solidFill>
                                    <a:latin typeface="Cambria Math" panose="02040503050406030204" pitchFamily="18" charset="0"/>
                                  </a:rPr>
                                  <m:t>𝟐</m:t>
                                </m:r>
                              </m:sup>
                            </m:sSubSup>
                          </m:num>
                          <m:den>
                            <m:sSub>
                              <m:sSubPr>
                                <m:ctrlPr>
                                  <a:rPr lang="en-US" altLang="en-US" sz="2000" b="1" i="1">
                                    <a:solidFill>
                                      <a:srgbClr val="00B0F0"/>
                                    </a:solidFill>
                                    <a:latin typeface="Cambria Math" panose="02040503050406030204" pitchFamily="18" charset="0"/>
                                  </a:rPr>
                                </m:ctrlPr>
                              </m:sSubPr>
                              <m:e>
                                <m:r>
                                  <a:rPr lang="en-US" altLang="en-US" sz="2000" b="1" i="1">
                                    <a:solidFill>
                                      <a:srgbClr val="00B0F0"/>
                                    </a:solidFill>
                                    <a:latin typeface="Cambria Math" panose="02040503050406030204" pitchFamily="18" charset="0"/>
                                  </a:rPr>
                                  <m:t>𝑹</m:t>
                                </m:r>
                              </m:e>
                              <m:sub>
                                <m:r>
                                  <a:rPr lang="en-US" altLang="en-US" sz="2000" b="1" i="1">
                                    <a:solidFill>
                                      <a:srgbClr val="00B0F0"/>
                                    </a:solidFill>
                                    <a:latin typeface="Cambria Math" panose="02040503050406030204" pitchFamily="18" charset="0"/>
                                  </a:rPr>
                                  <m:t>𝟏</m:t>
                                </m:r>
                              </m:sub>
                            </m:sSub>
                          </m:den>
                        </m:f>
                        <m:r>
                          <m:rPr>
                            <m:nor/>
                          </m:rPr>
                          <a:rPr lang="en-US" altLang="en-US" sz="2000" b="1" i="1" dirty="0">
                            <a:solidFill>
                              <a:srgbClr val="00B0F0"/>
                            </a:solidFill>
                            <a:latin typeface="Open Sans"/>
                          </a:rPr>
                          <m:t> </m:t>
                        </m:r>
                        <m:r>
                          <m:rPr>
                            <m:nor/>
                          </m:rPr>
                          <a:rPr lang="en-US" altLang="en-US" sz="2000" b="1" i="1" dirty="0">
                            <a:solidFill>
                              <a:srgbClr val="00B0F0"/>
                            </a:solidFill>
                            <a:latin typeface="Open Sans"/>
                          </a:rPr>
                          <m:t>t</m:t>
                        </m:r>
                        <m:r>
                          <m:rPr>
                            <m:nor/>
                          </m:rPr>
                          <a:rPr lang="en-US" altLang="en-US" sz="2000" b="1" i="1" dirty="0">
                            <a:solidFill>
                              <a:srgbClr val="00B0F0"/>
                            </a:solidFill>
                            <a:latin typeface="Open Sans"/>
                          </a:rPr>
                          <m:t> </m:t>
                        </m:r>
                      </m:num>
                      <m:den>
                        <m:f>
                          <m:fPr>
                            <m:ctrlPr>
                              <a:rPr lang="en-US" altLang="en-US" sz="2000" b="1" i="1">
                                <a:solidFill>
                                  <a:srgbClr val="00B0F0"/>
                                </a:solidFill>
                                <a:latin typeface="Cambria Math" panose="02040503050406030204" pitchFamily="18" charset="0"/>
                              </a:rPr>
                            </m:ctrlPr>
                          </m:fPr>
                          <m:num>
                            <m:sSubSup>
                              <m:sSubSupPr>
                                <m:ctrlPr>
                                  <a:rPr lang="en-US" altLang="en-US" sz="2000" b="1" i="1">
                                    <a:solidFill>
                                      <a:srgbClr val="00B0F0"/>
                                    </a:solidFill>
                                    <a:latin typeface="Cambria Math" panose="02040503050406030204" pitchFamily="18" charset="0"/>
                                  </a:rPr>
                                </m:ctrlPr>
                              </m:sSubSupPr>
                              <m:e>
                                <m:r>
                                  <a:rPr lang="en-US" altLang="en-US" sz="2000" b="1" i="1">
                                    <a:solidFill>
                                      <a:srgbClr val="00B0F0"/>
                                    </a:solidFill>
                                    <a:latin typeface="Cambria Math" panose="02040503050406030204" pitchFamily="18" charset="0"/>
                                  </a:rPr>
                                  <m:t>𝑼</m:t>
                                </m:r>
                              </m:e>
                              <m:sub/>
                              <m:sup>
                                <m:r>
                                  <a:rPr lang="en-US" altLang="en-US" sz="2000" b="1" i="1">
                                    <a:solidFill>
                                      <a:srgbClr val="00B0F0"/>
                                    </a:solidFill>
                                    <a:latin typeface="Cambria Math" panose="02040503050406030204" pitchFamily="18" charset="0"/>
                                  </a:rPr>
                                  <m:t>𝟐</m:t>
                                </m:r>
                              </m:sup>
                            </m:sSubSup>
                          </m:num>
                          <m:den>
                            <m:sSub>
                              <m:sSubPr>
                                <m:ctrlPr>
                                  <a:rPr lang="en-US" altLang="en-US" sz="2000" b="1" i="1">
                                    <a:solidFill>
                                      <a:srgbClr val="00B0F0"/>
                                    </a:solidFill>
                                    <a:latin typeface="Cambria Math" panose="02040503050406030204" pitchFamily="18" charset="0"/>
                                  </a:rPr>
                                </m:ctrlPr>
                              </m:sSubPr>
                              <m:e>
                                <m:r>
                                  <a:rPr lang="en-US" altLang="en-US" sz="2000" b="1" i="1">
                                    <a:solidFill>
                                      <a:srgbClr val="00B0F0"/>
                                    </a:solidFill>
                                    <a:latin typeface="Cambria Math" panose="02040503050406030204" pitchFamily="18" charset="0"/>
                                  </a:rPr>
                                  <m:t>𝑹</m:t>
                                </m:r>
                              </m:e>
                              <m:sub>
                                <m:r>
                                  <a:rPr lang="en-US" altLang="en-US" sz="2000" b="1" i="1">
                                    <a:solidFill>
                                      <a:srgbClr val="00B0F0"/>
                                    </a:solidFill>
                                    <a:latin typeface="Cambria Math" panose="02040503050406030204" pitchFamily="18" charset="0"/>
                                  </a:rPr>
                                  <m:t>𝟐</m:t>
                                </m:r>
                              </m:sub>
                            </m:sSub>
                          </m:den>
                        </m:f>
                        <m:r>
                          <m:rPr>
                            <m:nor/>
                          </m:rPr>
                          <a:rPr lang="en-US" altLang="en-US" sz="2000" b="1" i="1" dirty="0">
                            <a:solidFill>
                              <a:srgbClr val="00B0F0"/>
                            </a:solidFill>
                            <a:latin typeface="Open Sans"/>
                          </a:rPr>
                          <m:t> </m:t>
                        </m:r>
                        <m:r>
                          <m:rPr>
                            <m:nor/>
                          </m:rPr>
                          <a:rPr lang="en-US" altLang="en-US" sz="2000" b="1" i="1" dirty="0">
                            <a:solidFill>
                              <a:srgbClr val="00B0F0"/>
                            </a:solidFill>
                            <a:latin typeface="Open Sans"/>
                          </a:rPr>
                          <m:t>t</m:t>
                        </m:r>
                        <m:r>
                          <m:rPr>
                            <m:nor/>
                          </m:rPr>
                          <a:rPr lang="en-US" altLang="en-US" sz="2000" b="1" i="1" dirty="0">
                            <a:solidFill>
                              <a:srgbClr val="00B0F0"/>
                            </a:solidFill>
                            <a:latin typeface="Open Sans"/>
                          </a:rPr>
                          <m:t> </m:t>
                        </m:r>
                      </m:den>
                    </m:f>
                  </m:oMath>
                </a14:m>
                <a:r>
                  <a:rPr kumimoji="0" lang="en-US" altLang="en-US" sz="2000" b="1" i="1" u="none" strike="noStrike" cap="none" normalizeH="0" baseline="0" dirty="0">
                    <a:ln>
                      <a:noFill/>
                    </a:ln>
                    <a:solidFill>
                      <a:srgbClr val="00B0F0"/>
                    </a:solidFill>
                    <a:effectLst/>
                    <a:latin typeface="Open Sans"/>
                  </a:rPr>
                  <a:t>  = </a:t>
                </a:r>
                <a14:m>
                  <m:oMath xmlns:m="http://schemas.openxmlformats.org/officeDocument/2006/math">
                    <m:f>
                      <m:fPr>
                        <m:ctrlPr>
                          <a:rPr lang="en-US" altLang="en-US" sz="2000" b="1" i="1">
                            <a:solidFill>
                              <a:srgbClr val="00B0F0"/>
                            </a:solidFill>
                            <a:latin typeface="Cambria Math" panose="02040503050406030204" pitchFamily="18" charset="0"/>
                          </a:rPr>
                        </m:ctrlPr>
                      </m:fPr>
                      <m:num>
                        <m:sSub>
                          <m:sSubPr>
                            <m:ctrlPr>
                              <a:rPr lang="en-US" altLang="en-US" sz="2000" b="1" i="1">
                                <a:solidFill>
                                  <a:srgbClr val="00B0F0"/>
                                </a:solidFill>
                                <a:latin typeface="Cambria Math" panose="02040503050406030204" pitchFamily="18" charset="0"/>
                              </a:rPr>
                            </m:ctrlPr>
                          </m:sSubPr>
                          <m:e>
                            <m:r>
                              <a:rPr lang="en-US" altLang="en-US" sz="2000" b="1" i="1" smtClean="0">
                                <a:solidFill>
                                  <a:srgbClr val="00B0F0"/>
                                </a:solidFill>
                                <a:latin typeface="Cambria Math" panose="02040503050406030204" pitchFamily="18" charset="0"/>
                              </a:rPr>
                              <m:t>𝑹</m:t>
                            </m:r>
                          </m:e>
                          <m:sub>
                            <m:r>
                              <a:rPr lang="en-US" altLang="en-US" sz="2000" b="1" i="1" smtClean="0">
                                <a:solidFill>
                                  <a:srgbClr val="00B0F0"/>
                                </a:solidFill>
                                <a:latin typeface="Cambria Math" panose="02040503050406030204" pitchFamily="18" charset="0"/>
                              </a:rPr>
                              <m:t>𝟐</m:t>
                            </m:r>
                          </m:sub>
                        </m:sSub>
                      </m:num>
                      <m:den>
                        <m:sSub>
                          <m:sSubPr>
                            <m:ctrlPr>
                              <a:rPr lang="en-US" altLang="en-US" sz="2000" b="1" i="1">
                                <a:solidFill>
                                  <a:srgbClr val="00B0F0"/>
                                </a:solidFill>
                                <a:latin typeface="Cambria Math" panose="02040503050406030204" pitchFamily="18" charset="0"/>
                              </a:rPr>
                            </m:ctrlPr>
                          </m:sSubPr>
                          <m:e>
                            <m:r>
                              <a:rPr lang="en-US" altLang="en-US" sz="2000" b="1" i="1" smtClean="0">
                                <a:solidFill>
                                  <a:srgbClr val="00B0F0"/>
                                </a:solidFill>
                                <a:latin typeface="Cambria Math" panose="02040503050406030204" pitchFamily="18" charset="0"/>
                              </a:rPr>
                              <m:t>𝑹</m:t>
                            </m:r>
                          </m:e>
                          <m:sub>
                            <m:r>
                              <a:rPr lang="en-US" altLang="en-US" sz="2000" b="1" i="1" smtClean="0">
                                <a:solidFill>
                                  <a:srgbClr val="00B0F0"/>
                                </a:solidFill>
                                <a:latin typeface="Cambria Math" panose="02040503050406030204" pitchFamily="18" charset="0"/>
                              </a:rPr>
                              <m:t>𝟏</m:t>
                            </m:r>
                          </m:sub>
                        </m:sSub>
                      </m:den>
                    </m:f>
                  </m:oMath>
                </a14:m>
                <a:r>
                  <a:rPr kumimoji="0" lang="en-US" altLang="en-US" sz="2000" b="1" i="1" u="none" strike="noStrike" cap="none" normalizeH="0" baseline="0" dirty="0">
                    <a:ln>
                      <a:noFill/>
                    </a:ln>
                    <a:solidFill>
                      <a:srgbClr val="00B0F0"/>
                    </a:solidFill>
                    <a:effectLst/>
                    <a:latin typeface="Open Sans"/>
                  </a:rPr>
                  <a:t> </a:t>
                </a:r>
                <a:endParaRPr lang="vi-VN" sz="2000" b="1" i="1" dirty="0">
                  <a:solidFill>
                    <a:srgbClr val="00B0F0"/>
                  </a:solidFill>
                </a:endParaRPr>
              </a:p>
            </p:txBody>
          </p:sp>
        </mc:Choice>
        <mc:Fallback xmlns="">
          <p:sp>
            <p:nvSpPr>
              <p:cNvPr id="39" name="Hộp Văn bản 38">
                <a:extLst>
                  <a:ext uri="{FF2B5EF4-FFF2-40B4-BE49-F238E27FC236}">
                    <a16:creationId xmlns:a16="http://schemas.microsoft.com/office/drawing/2014/main" id="{4D3680A9-FC58-4A3B-AADA-6F7F944EF8F2}"/>
                  </a:ext>
                </a:extLst>
              </p:cNvPr>
              <p:cNvSpPr txBox="1">
                <a:spLocks noRot="1" noChangeAspect="1" noMove="1" noResize="1" noEditPoints="1" noAdjustHandles="1" noChangeArrowheads="1" noChangeShapeType="1" noTextEdit="1"/>
              </p:cNvSpPr>
              <p:nvPr/>
            </p:nvSpPr>
            <p:spPr>
              <a:xfrm>
                <a:off x="5682378" y="5155784"/>
                <a:ext cx="2996032" cy="1097095"/>
              </a:xfrm>
              <a:prstGeom prst="rect">
                <a:avLst/>
              </a:prstGeom>
              <a:blipFill>
                <a:blip r:embed="rId10"/>
                <a:stretch>
                  <a:fillRect l="-2033"/>
                </a:stretch>
              </a:blipFill>
            </p:spPr>
            <p:txBody>
              <a:bodyPr/>
              <a:lstStyle/>
              <a:p>
                <a:r>
                  <a:rPr lang="vi-VN">
                    <a:noFill/>
                  </a:rPr>
                  <a:t> </a:t>
                </a:r>
              </a:p>
            </p:txBody>
          </p:sp>
        </mc:Fallback>
      </mc:AlternateContent>
      <p:sp>
        <p:nvSpPr>
          <p:cNvPr id="40" name="Ngoặc móc Phải 39">
            <a:extLst>
              <a:ext uri="{FF2B5EF4-FFF2-40B4-BE49-F238E27FC236}">
                <a16:creationId xmlns:a16="http://schemas.microsoft.com/office/drawing/2014/main" id="{215476A6-1AE1-4662-BC5C-84BF045689DE}"/>
              </a:ext>
            </a:extLst>
          </p:cNvPr>
          <p:cNvSpPr/>
          <p:nvPr/>
        </p:nvSpPr>
        <p:spPr>
          <a:xfrm>
            <a:off x="5195940" y="5256948"/>
            <a:ext cx="274456" cy="1053767"/>
          </a:xfrm>
          <a:prstGeom prst="rightBrace">
            <a:avLst>
              <a:gd name="adj1" fmla="val 19023"/>
              <a:gd name="adj2" fmla="val 50000"/>
            </a:avLst>
          </a:prstGeom>
          <a:ln w="38100">
            <a:solidFill>
              <a:srgbClr val="00B0F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vi-VN" sz="2000" b="1" i="1">
              <a:solidFill>
                <a:srgbClr val="00B0F0"/>
              </a:solidFill>
            </a:endParaRPr>
          </a:p>
        </p:txBody>
      </p:sp>
    </p:spTree>
    <p:extLst>
      <p:ext uri="{BB962C8B-B14F-4D97-AF65-F5344CB8AC3E}">
        <p14:creationId xmlns:p14="http://schemas.microsoft.com/office/powerpoint/2010/main" val="1898390298"/>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19"/>
                                        </p:tgtEl>
                                        <p:attrNameLst>
                                          <p:attrName>style.visibility</p:attrName>
                                        </p:attrNameLst>
                                      </p:cBhvr>
                                      <p:to>
                                        <p:strVal val="visible"/>
                                      </p:to>
                                    </p:set>
                                    <p:animEffect transition="in" filter="barn(inVertical)">
                                      <p:cBhvr>
                                        <p:cTn id="7" dur="500"/>
                                        <p:tgtEl>
                                          <p:spTgt spid="19"/>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21"/>
                                        </p:tgtEl>
                                        <p:attrNameLst>
                                          <p:attrName>style.visibility</p:attrName>
                                        </p:attrNameLst>
                                      </p:cBhvr>
                                      <p:to>
                                        <p:strVal val="visible"/>
                                      </p:to>
                                    </p:set>
                                    <p:animEffect transition="in" filter="barn(inVertical)">
                                      <p:cBhvr>
                                        <p:cTn id="12" dur="500"/>
                                        <p:tgtEl>
                                          <p:spTgt spid="21"/>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23"/>
                                        </p:tgtEl>
                                        <p:attrNameLst>
                                          <p:attrName>style.visibility</p:attrName>
                                        </p:attrNameLst>
                                      </p:cBhvr>
                                      <p:to>
                                        <p:strVal val="visible"/>
                                      </p:to>
                                    </p:set>
                                    <p:animEffect transition="in" filter="barn(inVertical)">
                                      <p:cBhvr>
                                        <p:cTn id="17" dur="500"/>
                                        <p:tgtEl>
                                          <p:spTgt spid="23"/>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30"/>
                                        </p:tgtEl>
                                        <p:attrNameLst>
                                          <p:attrName>style.visibility</p:attrName>
                                        </p:attrNameLst>
                                      </p:cBhvr>
                                      <p:to>
                                        <p:strVal val="visible"/>
                                      </p:to>
                                    </p:set>
                                    <p:animEffect transition="in" filter="barn(inVertical)">
                                      <p:cBhvr>
                                        <p:cTn id="22" dur="500"/>
                                        <p:tgtEl>
                                          <p:spTgt spid="30"/>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grpId="0" nodeType="clickEffect">
                                  <p:stCondLst>
                                    <p:cond delay="0"/>
                                  </p:stCondLst>
                                  <p:childTnLst>
                                    <p:set>
                                      <p:cBhvr>
                                        <p:cTn id="26" dur="1" fill="hold">
                                          <p:stCondLst>
                                            <p:cond delay="0"/>
                                          </p:stCondLst>
                                        </p:cTn>
                                        <p:tgtEl>
                                          <p:spTgt spid="32"/>
                                        </p:tgtEl>
                                        <p:attrNameLst>
                                          <p:attrName>style.visibility</p:attrName>
                                        </p:attrNameLst>
                                      </p:cBhvr>
                                      <p:to>
                                        <p:strVal val="visible"/>
                                      </p:to>
                                    </p:set>
                                    <p:animEffect transition="in" filter="barn(inVertical)">
                                      <p:cBhvr>
                                        <p:cTn id="27" dur="500"/>
                                        <p:tgtEl>
                                          <p:spTgt spid="32"/>
                                        </p:tgtEl>
                                      </p:cBhvr>
                                    </p:animEffect>
                                  </p:childTnLst>
                                </p:cTn>
                              </p:par>
                            </p:childTnLst>
                          </p:cTn>
                        </p:par>
                      </p:childTnLst>
                    </p:cTn>
                  </p:par>
                  <p:par>
                    <p:cTn id="28" fill="hold">
                      <p:stCondLst>
                        <p:cond delay="indefinite"/>
                      </p:stCondLst>
                      <p:childTnLst>
                        <p:par>
                          <p:cTn id="29" fill="hold">
                            <p:stCondLst>
                              <p:cond delay="0"/>
                            </p:stCondLst>
                            <p:childTnLst>
                              <p:par>
                                <p:cTn id="30" presetID="16" presetClass="entr" presetSubtype="21" fill="hold" grpId="0" nodeType="clickEffect">
                                  <p:stCondLst>
                                    <p:cond delay="0"/>
                                  </p:stCondLst>
                                  <p:childTnLst>
                                    <p:set>
                                      <p:cBhvr>
                                        <p:cTn id="31" dur="1" fill="hold">
                                          <p:stCondLst>
                                            <p:cond delay="0"/>
                                          </p:stCondLst>
                                        </p:cTn>
                                        <p:tgtEl>
                                          <p:spTgt spid="33"/>
                                        </p:tgtEl>
                                        <p:attrNameLst>
                                          <p:attrName>style.visibility</p:attrName>
                                        </p:attrNameLst>
                                      </p:cBhvr>
                                      <p:to>
                                        <p:strVal val="visible"/>
                                      </p:to>
                                    </p:set>
                                    <p:animEffect transition="in" filter="barn(inVertical)">
                                      <p:cBhvr>
                                        <p:cTn id="32" dur="500"/>
                                        <p:tgtEl>
                                          <p:spTgt spid="33"/>
                                        </p:tgtEl>
                                      </p:cBhvr>
                                    </p:animEffect>
                                  </p:childTnLst>
                                </p:cTn>
                              </p:par>
                            </p:childTnLst>
                          </p:cTn>
                        </p:par>
                      </p:childTnLst>
                    </p:cTn>
                  </p:par>
                  <p:par>
                    <p:cTn id="33" fill="hold">
                      <p:stCondLst>
                        <p:cond delay="indefinite"/>
                      </p:stCondLst>
                      <p:childTnLst>
                        <p:par>
                          <p:cTn id="34" fill="hold">
                            <p:stCondLst>
                              <p:cond delay="0"/>
                            </p:stCondLst>
                            <p:childTnLst>
                              <p:par>
                                <p:cTn id="35" presetID="16" presetClass="entr" presetSubtype="21" fill="hold" grpId="0" nodeType="clickEffect">
                                  <p:stCondLst>
                                    <p:cond delay="0"/>
                                  </p:stCondLst>
                                  <p:childTnLst>
                                    <p:set>
                                      <p:cBhvr>
                                        <p:cTn id="36" dur="1" fill="hold">
                                          <p:stCondLst>
                                            <p:cond delay="0"/>
                                          </p:stCondLst>
                                        </p:cTn>
                                        <p:tgtEl>
                                          <p:spTgt spid="34"/>
                                        </p:tgtEl>
                                        <p:attrNameLst>
                                          <p:attrName>style.visibility</p:attrName>
                                        </p:attrNameLst>
                                      </p:cBhvr>
                                      <p:to>
                                        <p:strVal val="visible"/>
                                      </p:to>
                                    </p:set>
                                    <p:animEffect transition="in" filter="barn(inVertical)">
                                      <p:cBhvr>
                                        <p:cTn id="37" dur="500"/>
                                        <p:tgtEl>
                                          <p:spTgt spid="34"/>
                                        </p:tgtEl>
                                      </p:cBhvr>
                                    </p:animEffect>
                                  </p:childTnLst>
                                </p:cTn>
                              </p:par>
                            </p:childTnLst>
                          </p:cTn>
                        </p:par>
                      </p:childTnLst>
                    </p:cTn>
                  </p:par>
                  <p:par>
                    <p:cTn id="38" fill="hold">
                      <p:stCondLst>
                        <p:cond delay="indefinite"/>
                      </p:stCondLst>
                      <p:childTnLst>
                        <p:par>
                          <p:cTn id="39" fill="hold">
                            <p:stCondLst>
                              <p:cond delay="0"/>
                            </p:stCondLst>
                            <p:childTnLst>
                              <p:par>
                                <p:cTn id="40" presetID="16" presetClass="entr" presetSubtype="21" fill="hold" grpId="0" nodeType="clickEffect">
                                  <p:stCondLst>
                                    <p:cond delay="0"/>
                                  </p:stCondLst>
                                  <p:childTnLst>
                                    <p:set>
                                      <p:cBhvr>
                                        <p:cTn id="41" dur="1" fill="hold">
                                          <p:stCondLst>
                                            <p:cond delay="0"/>
                                          </p:stCondLst>
                                        </p:cTn>
                                        <p:tgtEl>
                                          <p:spTgt spid="12"/>
                                        </p:tgtEl>
                                        <p:attrNameLst>
                                          <p:attrName>style.visibility</p:attrName>
                                        </p:attrNameLst>
                                      </p:cBhvr>
                                      <p:to>
                                        <p:strVal val="visible"/>
                                      </p:to>
                                    </p:set>
                                    <p:animEffect transition="in" filter="barn(inVertical)">
                                      <p:cBhvr>
                                        <p:cTn id="42" dur="500"/>
                                        <p:tgtEl>
                                          <p:spTgt spid="12"/>
                                        </p:tgtEl>
                                      </p:cBhvr>
                                    </p:animEffect>
                                  </p:childTnLst>
                                </p:cTn>
                              </p:par>
                            </p:childTnLst>
                          </p:cTn>
                        </p:par>
                      </p:childTnLst>
                    </p:cTn>
                  </p:par>
                  <p:par>
                    <p:cTn id="43" fill="hold">
                      <p:stCondLst>
                        <p:cond delay="indefinite"/>
                      </p:stCondLst>
                      <p:childTnLst>
                        <p:par>
                          <p:cTn id="44" fill="hold">
                            <p:stCondLst>
                              <p:cond delay="0"/>
                            </p:stCondLst>
                            <p:childTnLst>
                              <p:par>
                                <p:cTn id="45" presetID="16" presetClass="entr" presetSubtype="21" fill="hold" grpId="0" nodeType="clickEffect">
                                  <p:stCondLst>
                                    <p:cond delay="0"/>
                                  </p:stCondLst>
                                  <p:childTnLst>
                                    <p:set>
                                      <p:cBhvr>
                                        <p:cTn id="46" dur="1" fill="hold">
                                          <p:stCondLst>
                                            <p:cond delay="0"/>
                                          </p:stCondLst>
                                        </p:cTn>
                                        <p:tgtEl>
                                          <p:spTgt spid="24"/>
                                        </p:tgtEl>
                                        <p:attrNameLst>
                                          <p:attrName>style.visibility</p:attrName>
                                        </p:attrNameLst>
                                      </p:cBhvr>
                                      <p:to>
                                        <p:strVal val="visible"/>
                                      </p:to>
                                    </p:set>
                                    <p:animEffect transition="in" filter="barn(inVertical)">
                                      <p:cBhvr>
                                        <p:cTn id="47" dur="500"/>
                                        <p:tgtEl>
                                          <p:spTgt spid="24"/>
                                        </p:tgtEl>
                                      </p:cBhvr>
                                    </p:animEffect>
                                  </p:childTnLst>
                                </p:cTn>
                              </p:par>
                            </p:childTnLst>
                          </p:cTn>
                        </p:par>
                      </p:childTnLst>
                    </p:cTn>
                  </p:par>
                  <p:par>
                    <p:cTn id="48" fill="hold">
                      <p:stCondLst>
                        <p:cond delay="indefinite"/>
                      </p:stCondLst>
                      <p:childTnLst>
                        <p:par>
                          <p:cTn id="49" fill="hold">
                            <p:stCondLst>
                              <p:cond delay="0"/>
                            </p:stCondLst>
                            <p:childTnLst>
                              <p:par>
                                <p:cTn id="50" presetID="16" presetClass="entr" presetSubtype="21" fill="hold" grpId="0" nodeType="clickEffect">
                                  <p:stCondLst>
                                    <p:cond delay="0"/>
                                  </p:stCondLst>
                                  <p:childTnLst>
                                    <p:set>
                                      <p:cBhvr>
                                        <p:cTn id="51" dur="1" fill="hold">
                                          <p:stCondLst>
                                            <p:cond delay="0"/>
                                          </p:stCondLst>
                                        </p:cTn>
                                        <p:tgtEl>
                                          <p:spTgt spid="26"/>
                                        </p:tgtEl>
                                        <p:attrNameLst>
                                          <p:attrName>style.visibility</p:attrName>
                                        </p:attrNameLst>
                                      </p:cBhvr>
                                      <p:to>
                                        <p:strVal val="visible"/>
                                      </p:to>
                                    </p:set>
                                    <p:animEffect transition="in" filter="barn(inVertical)">
                                      <p:cBhvr>
                                        <p:cTn id="52" dur="500"/>
                                        <p:tgtEl>
                                          <p:spTgt spid="26"/>
                                        </p:tgtEl>
                                      </p:cBhvr>
                                    </p:animEffect>
                                  </p:childTnLst>
                                </p:cTn>
                              </p:par>
                            </p:childTnLst>
                          </p:cTn>
                        </p:par>
                      </p:childTnLst>
                    </p:cTn>
                  </p:par>
                  <p:par>
                    <p:cTn id="53" fill="hold">
                      <p:stCondLst>
                        <p:cond delay="indefinite"/>
                      </p:stCondLst>
                      <p:childTnLst>
                        <p:par>
                          <p:cTn id="54" fill="hold">
                            <p:stCondLst>
                              <p:cond delay="0"/>
                            </p:stCondLst>
                            <p:childTnLst>
                              <p:par>
                                <p:cTn id="55" presetID="16" presetClass="entr" presetSubtype="21" fill="hold" grpId="0" nodeType="clickEffect">
                                  <p:stCondLst>
                                    <p:cond delay="0"/>
                                  </p:stCondLst>
                                  <p:childTnLst>
                                    <p:set>
                                      <p:cBhvr>
                                        <p:cTn id="56" dur="1" fill="hold">
                                          <p:stCondLst>
                                            <p:cond delay="0"/>
                                          </p:stCondLst>
                                        </p:cTn>
                                        <p:tgtEl>
                                          <p:spTgt spid="27"/>
                                        </p:tgtEl>
                                        <p:attrNameLst>
                                          <p:attrName>style.visibility</p:attrName>
                                        </p:attrNameLst>
                                      </p:cBhvr>
                                      <p:to>
                                        <p:strVal val="visible"/>
                                      </p:to>
                                    </p:set>
                                    <p:animEffect transition="in" filter="barn(inVertical)">
                                      <p:cBhvr>
                                        <p:cTn id="57" dur="500"/>
                                        <p:tgtEl>
                                          <p:spTgt spid="27"/>
                                        </p:tgtEl>
                                      </p:cBhvr>
                                    </p:animEffect>
                                  </p:childTnLst>
                                </p:cTn>
                              </p:par>
                            </p:childTnLst>
                          </p:cTn>
                        </p:par>
                      </p:childTnLst>
                    </p:cTn>
                  </p:par>
                  <p:par>
                    <p:cTn id="58" fill="hold">
                      <p:stCondLst>
                        <p:cond delay="indefinite"/>
                      </p:stCondLst>
                      <p:childTnLst>
                        <p:par>
                          <p:cTn id="59" fill="hold">
                            <p:stCondLst>
                              <p:cond delay="0"/>
                            </p:stCondLst>
                            <p:childTnLst>
                              <p:par>
                                <p:cTn id="60" presetID="16" presetClass="entr" presetSubtype="21" fill="hold" grpId="0" nodeType="clickEffect">
                                  <p:stCondLst>
                                    <p:cond delay="0"/>
                                  </p:stCondLst>
                                  <p:childTnLst>
                                    <p:set>
                                      <p:cBhvr>
                                        <p:cTn id="61" dur="1" fill="hold">
                                          <p:stCondLst>
                                            <p:cond delay="0"/>
                                          </p:stCondLst>
                                        </p:cTn>
                                        <p:tgtEl>
                                          <p:spTgt spid="28"/>
                                        </p:tgtEl>
                                        <p:attrNameLst>
                                          <p:attrName>style.visibility</p:attrName>
                                        </p:attrNameLst>
                                      </p:cBhvr>
                                      <p:to>
                                        <p:strVal val="visible"/>
                                      </p:to>
                                    </p:set>
                                    <p:animEffect transition="in" filter="barn(inVertical)">
                                      <p:cBhvr>
                                        <p:cTn id="62" dur="500"/>
                                        <p:tgtEl>
                                          <p:spTgt spid="28"/>
                                        </p:tgtEl>
                                      </p:cBhvr>
                                    </p:animEffect>
                                  </p:childTnLst>
                                </p:cTn>
                              </p:par>
                            </p:childTnLst>
                          </p:cTn>
                        </p:par>
                      </p:childTnLst>
                    </p:cTn>
                  </p:par>
                  <p:par>
                    <p:cTn id="63" fill="hold">
                      <p:stCondLst>
                        <p:cond delay="indefinite"/>
                      </p:stCondLst>
                      <p:childTnLst>
                        <p:par>
                          <p:cTn id="64" fill="hold">
                            <p:stCondLst>
                              <p:cond delay="0"/>
                            </p:stCondLst>
                            <p:childTnLst>
                              <p:par>
                                <p:cTn id="65" presetID="16" presetClass="entr" presetSubtype="21" fill="hold" grpId="0" nodeType="clickEffect">
                                  <p:stCondLst>
                                    <p:cond delay="0"/>
                                  </p:stCondLst>
                                  <p:childTnLst>
                                    <p:set>
                                      <p:cBhvr>
                                        <p:cTn id="66" dur="1" fill="hold">
                                          <p:stCondLst>
                                            <p:cond delay="0"/>
                                          </p:stCondLst>
                                        </p:cTn>
                                        <p:tgtEl>
                                          <p:spTgt spid="36"/>
                                        </p:tgtEl>
                                        <p:attrNameLst>
                                          <p:attrName>style.visibility</p:attrName>
                                        </p:attrNameLst>
                                      </p:cBhvr>
                                      <p:to>
                                        <p:strVal val="visible"/>
                                      </p:to>
                                    </p:set>
                                    <p:animEffect transition="in" filter="barn(inVertical)">
                                      <p:cBhvr>
                                        <p:cTn id="67" dur="500"/>
                                        <p:tgtEl>
                                          <p:spTgt spid="36"/>
                                        </p:tgtEl>
                                      </p:cBhvr>
                                    </p:animEffect>
                                  </p:childTnLst>
                                </p:cTn>
                              </p:par>
                            </p:childTnLst>
                          </p:cTn>
                        </p:par>
                      </p:childTnLst>
                    </p:cTn>
                  </p:par>
                  <p:par>
                    <p:cTn id="68" fill="hold">
                      <p:stCondLst>
                        <p:cond delay="indefinite"/>
                      </p:stCondLst>
                      <p:childTnLst>
                        <p:par>
                          <p:cTn id="69" fill="hold">
                            <p:stCondLst>
                              <p:cond delay="0"/>
                            </p:stCondLst>
                            <p:childTnLst>
                              <p:par>
                                <p:cTn id="70" presetID="16" presetClass="entr" presetSubtype="21" fill="hold" grpId="0" nodeType="clickEffect">
                                  <p:stCondLst>
                                    <p:cond delay="0"/>
                                  </p:stCondLst>
                                  <p:childTnLst>
                                    <p:set>
                                      <p:cBhvr>
                                        <p:cTn id="71" dur="1" fill="hold">
                                          <p:stCondLst>
                                            <p:cond delay="0"/>
                                          </p:stCondLst>
                                        </p:cTn>
                                        <p:tgtEl>
                                          <p:spTgt spid="37"/>
                                        </p:tgtEl>
                                        <p:attrNameLst>
                                          <p:attrName>style.visibility</p:attrName>
                                        </p:attrNameLst>
                                      </p:cBhvr>
                                      <p:to>
                                        <p:strVal val="visible"/>
                                      </p:to>
                                    </p:set>
                                    <p:animEffect transition="in" filter="barn(inVertical)">
                                      <p:cBhvr>
                                        <p:cTn id="72" dur="500"/>
                                        <p:tgtEl>
                                          <p:spTgt spid="37"/>
                                        </p:tgtEl>
                                      </p:cBhvr>
                                    </p:animEffect>
                                  </p:childTnLst>
                                </p:cTn>
                              </p:par>
                            </p:childTnLst>
                          </p:cTn>
                        </p:par>
                      </p:childTnLst>
                    </p:cTn>
                  </p:par>
                  <p:par>
                    <p:cTn id="73" fill="hold">
                      <p:stCondLst>
                        <p:cond delay="indefinite"/>
                      </p:stCondLst>
                      <p:childTnLst>
                        <p:par>
                          <p:cTn id="74" fill="hold">
                            <p:stCondLst>
                              <p:cond delay="0"/>
                            </p:stCondLst>
                            <p:childTnLst>
                              <p:par>
                                <p:cTn id="75" presetID="16" presetClass="entr" presetSubtype="21" fill="hold" grpId="0" nodeType="clickEffect">
                                  <p:stCondLst>
                                    <p:cond delay="0"/>
                                  </p:stCondLst>
                                  <p:childTnLst>
                                    <p:set>
                                      <p:cBhvr>
                                        <p:cTn id="76" dur="1" fill="hold">
                                          <p:stCondLst>
                                            <p:cond delay="0"/>
                                          </p:stCondLst>
                                        </p:cTn>
                                        <p:tgtEl>
                                          <p:spTgt spid="40"/>
                                        </p:tgtEl>
                                        <p:attrNameLst>
                                          <p:attrName>style.visibility</p:attrName>
                                        </p:attrNameLst>
                                      </p:cBhvr>
                                      <p:to>
                                        <p:strVal val="visible"/>
                                      </p:to>
                                    </p:set>
                                    <p:animEffect transition="in" filter="barn(inVertical)">
                                      <p:cBhvr>
                                        <p:cTn id="77" dur="500"/>
                                        <p:tgtEl>
                                          <p:spTgt spid="40"/>
                                        </p:tgtEl>
                                      </p:cBhvr>
                                    </p:animEffect>
                                  </p:childTnLst>
                                </p:cTn>
                              </p:par>
                            </p:childTnLst>
                          </p:cTn>
                        </p:par>
                      </p:childTnLst>
                    </p:cTn>
                  </p:par>
                  <p:par>
                    <p:cTn id="78" fill="hold">
                      <p:stCondLst>
                        <p:cond delay="indefinite"/>
                      </p:stCondLst>
                      <p:childTnLst>
                        <p:par>
                          <p:cTn id="79" fill="hold">
                            <p:stCondLst>
                              <p:cond delay="0"/>
                            </p:stCondLst>
                            <p:childTnLst>
                              <p:par>
                                <p:cTn id="80" presetID="16" presetClass="entr" presetSubtype="21" fill="hold" grpId="0" nodeType="clickEffect">
                                  <p:stCondLst>
                                    <p:cond delay="0"/>
                                  </p:stCondLst>
                                  <p:childTnLst>
                                    <p:set>
                                      <p:cBhvr>
                                        <p:cTn id="81" dur="1" fill="hold">
                                          <p:stCondLst>
                                            <p:cond delay="0"/>
                                          </p:stCondLst>
                                        </p:cTn>
                                        <p:tgtEl>
                                          <p:spTgt spid="39"/>
                                        </p:tgtEl>
                                        <p:attrNameLst>
                                          <p:attrName>style.visibility</p:attrName>
                                        </p:attrNameLst>
                                      </p:cBhvr>
                                      <p:to>
                                        <p:strVal val="visible"/>
                                      </p:to>
                                    </p:set>
                                    <p:animEffect transition="in" filter="barn(inVertical)">
                                      <p:cBhvr>
                                        <p:cTn id="82" dur="500"/>
                                        <p:tgtEl>
                                          <p:spTgt spid="3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p:bldP spid="21" grpId="0"/>
      <p:bldP spid="23" grpId="0"/>
      <p:bldP spid="24" grpId="0"/>
      <p:bldP spid="26" grpId="0"/>
      <p:bldP spid="27" grpId="0"/>
      <p:bldP spid="28" grpId="0"/>
      <p:bldP spid="30" grpId="0"/>
      <p:bldP spid="32" grpId="0"/>
      <p:bldP spid="33" grpId="0"/>
      <p:bldP spid="34" grpId="0"/>
      <p:bldP spid="12" grpId="0" animBg="1"/>
      <p:bldP spid="36" grpId="0"/>
      <p:bldP spid="37" grpId="0"/>
      <p:bldP spid="39" grpId="0"/>
      <p:bldP spid="40" grpId="0" animBg="1"/>
    </p:bldLst>
  </p:timing>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3715" name="Text Box 51"/>
          <p:cNvSpPr txBox="1">
            <a:spLocks noChangeArrowheads="1"/>
          </p:cNvSpPr>
          <p:nvPr/>
        </p:nvSpPr>
        <p:spPr bwMode="auto">
          <a:xfrm>
            <a:off x="382295" y="179056"/>
            <a:ext cx="11449819" cy="1464231"/>
          </a:xfrm>
          <a:prstGeom prst="roundRect">
            <a:avLst/>
          </a:prstGeom>
          <a:solidFill>
            <a:schemeClr val="accent2">
              <a:lumMod val="20000"/>
              <a:lumOff val="80000"/>
            </a:schemeClr>
          </a:solidFill>
          <a:ln w="28575">
            <a:solidFill>
              <a:srgbClr val="FF0000"/>
            </a:solidFill>
          </a:ln>
          <a:effec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vi-VN" sz="2000" b="1" i="1" dirty="0"/>
              <a:t>Bài 4: Một đoạn mạch gồm hai dây dẫn mắc nối tiếp, một dây bằng nikêlin dài 1m có tiết diện 1mm</a:t>
            </a:r>
            <a:r>
              <a:rPr lang="vi-VN" sz="2000" b="1" i="1" baseline="30000" dirty="0"/>
              <a:t>2</a:t>
            </a:r>
            <a:r>
              <a:rPr lang="vi-VN" sz="2000" b="1" i="1" dirty="0"/>
              <a:t> và dây kia bằng sắt dài 2m có tiết diện 0,5mm</a:t>
            </a:r>
            <a:r>
              <a:rPr lang="vi-VN" sz="2000" b="1" i="1" baseline="30000" dirty="0"/>
              <a:t>2</a:t>
            </a:r>
            <a:r>
              <a:rPr lang="vi-VN" sz="2000" b="1" i="1" dirty="0"/>
              <a:t> Khi cho dòng điện chạy qua đoạn mạch này trong cùng nột thời gian thì dây nào tỏa ra nhiều nhiệt lượng hơn.? Vì sao? Biết điện trở suất của Nikêlin là 0,40.10</a:t>
            </a:r>
            <a:r>
              <a:rPr lang="vi-VN" sz="2000" b="1" i="1" baseline="30000" dirty="0"/>
              <a:t>-6</a:t>
            </a:r>
            <a:r>
              <a:rPr lang="el-GR" sz="2000" b="1" i="1" dirty="0"/>
              <a:t>Ω</a:t>
            </a:r>
            <a:r>
              <a:rPr lang="vi-VN" sz="2000" b="1" i="1" dirty="0"/>
              <a:t>m và điện trở suất của sắt là 12,0.10</a:t>
            </a:r>
            <a:r>
              <a:rPr lang="vi-VN" sz="2000" b="1" i="1" baseline="30000" dirty="0"/>
              <a:t>-8</a:t>
            </a:r>
            <a:r>
              <a:rPr lang="el-GR" sz="2000" b="1" i="1" dirty="0"/>
              <a:t>Ω</a:t>
            </a:r>
            <a:r>
              <a:rPr lang="vi-VN" sz="2000" b="1" i="1" dirty="0"/>
              <a:t>m.</a:t>
            </a:r>
            <a:endParaRPr lang="en-US" sz="2000" b="1" i="1" dirty="0"/>
          </a:p>
        </p:txBody>
      </p:sp>
      <p:sp>
        <p:nvSpPr>
          <p:cNvPr id="113717" name="Text Box 53"/>
          <p:cNvSpPr txBox="1">
            <a:spLocks noChangeArrowheads="1"/>
          </p:cNvSpPr>
          <p:nvPr/>
        </p:nvSpPr>
        <p:spPr bwMode="auto">
          <a:xfrm>
            <a:off x="1124417" y="1588577"/>
            <a:ext cx="1898650"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eaLnBrk="1" hangingPunct="1">
              <a:spcBef>
                <a:spcPct val="50000"/>
              </a:spcBef>
            </a:pPr>
            <a:r>
              <a:rPr lang="en-US" altLang="vi-VN" sz="2400" b="1" i="1" u="sng" dirty="0">
                <a:solidFill>
                  <a:srgbClr val="0000CC"/>
                </a:solidFill>
                <a:latin typeface="Times New Roman" panose="02020603050405020304" pitchFamily="18" charset="0"/>
              </a:rPr>
              <a:t>Tóm tắt:</a:t>
            </a:r>
          </a:p>
        </p:txBody>
      </p:sp>
      <p:cxnSp>
        <p:nvCxnSpPr>
          <p:cNvPr id="4" name="Straight Connector 3"/>
          <p:cNvCxnSpPr/>
          <p:nvPr/>
        </p:nvCxnSpPr>
        <p:spPr>
          <a:xfrm flipH="1">
            <a:off x="3471025" y="1643287"/>
            <a:ext cx="37894" cy="5160145"/>
          </a:xfrm>
          <a:prstGeom prst="line">
            <a:avLst/>
          </a:prstGeom>
          <a:ln w="38100"/>
        </p:spPr>
        <p:style>
          <a:lnRef idx="1">
            <a:schemeClr val="dk1"/>
          </a:lnRef>
          <a:fillRef idx="0">
            <a:schemeClr val="dk1"/>
          </a:fillRef>
          <a:effectRef idx="0">
            <a:schemeClr val="dk1"/>
          </a:effectRef>
          <a:fontRef idx="minor">
            <a:schemeClr val="tx1"/>
          </a:fontRef>
        </p:style>
      </p:cxnSp>
      <p:sp>
        <p:nvSpPr>
          <p:cNvPr id="43" name="Text Box 53"/>
          <p:cNvSpPr txBox="1">
            <a:spLocks noChangeArrowheads="1"/>
          </p:cNvSpPr>
          <p:nvPr/>
        </p:nvSpPr>
        <p:spPr bwMode="auto">
          <a:xfrm>
            <a:off x="3418590" y="1533179"/>
            <a:ext cx="1898650"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eaLnBrk="1" hangingPunct="1">
              <a:spcBef>
                <a:spcPct val="50000"/>
              </a:spcBef>
            </a:pPr>
            <a:r>
              <a:rPr lang="en-US" altLang="vi-VN" sz="2400" b="1" i="1" u="sng" dirty="0">
                <a:solidFill>
                  <a:srgbClr val="0000CC"/>
                </a:solidFill>
                <a:latin typeface="Times New Roman" panose="02020603050405020304" pitchFamily="18" charset="0"/>
              </a:rPr>
              <a:t>Giải:</a:t>
            </a:r>
          </a:p>
        </p:txBody>
      </p:sp>
      <p:sp>
        <p:nvSpPr>
          <p:cNvPr id="9" name="Rectangle 6"/>
          <p:cNvSpPr>
            <a:spLocks noChangeArrowheads="1"/>
          </p:cNvSpPr>
          <p:nvPr/>
        </p:nvSpPr>
        <p:spPr bwMode="auto">
          <a:xfrm>
            <a:off x="9967354" y="2114893"/>
            <a:ext cx="312906"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dirty="0">
                <a:ln>
                  <a:noFill/>
                </a:ln>
                <a:solidFill>
                  <a:schemeClr val="tx1"/>
                </a:solidFill>
                <a:effectLst/>
                <a:latin typeface="Arial" panose="020B0604020202020204" pitchFamily="34" charset="0"/>
              </a:rPr>
              <a:t>  </a:t>
            </a:r>
            <a:r>
              <a:rPr kumimoji="0" lang="en-US" altLang="en-US" sz="12400" b="0" i="0" u="none" strike="noStrike" cap="none" normalizeH="0" baseline="0" dirty="0">
                <a:ln>
                  <a:noFill/>
                </a:ln>
                <a:solidFill>
                  <a:schemeClr val="tx1"/>
                </a:solidFill>
                <a:effectLst/>
                <a:latin typeface="Arial" panose="020B0604020202020204" pitchFamily="34" charset="0"/>
              </a:rPr>
              <a:t/>
            </a:r>
            <a:br>
              <a:rPr kumimoji="0" lang="en-US" altLang="en-US" sz="12400" b="0" i="0" u="none" strike="noStrike" cap="none" normalizeH="0" baseline="0" dirty="0">
                <a:ln>
                  <a:noFill/>
                </a:ln>
                <a:solidFill>
                  <a:schemeClr val="tx1"/>
                </a:solidFill>
                <a:effectLst/>
                <a:latin typeface="Arial" panose="020B0604020202020204" pitchFamily="34" charset="0"/>
              </a:rPr>
            </a:b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3" name="Rectangle 2"/>
          <p:cNvSpPr/>
          <p:nvPr/>
        </p:nvSpPr>
        <p:spPr>
          <a:xfrm>
            <a:off x="1124417" y="1947720"/>
            <a:ext cx="1779014" cy="323165"/>
          </a:xfrm>
          <a:prstGeom prst="rect">
            <a:avLst/>
          </a:prstGeom>
        </p:spPr>
        <p:txBody>
          <a:bodyPr wrap="square">
            <a:spAutoFit/>
          </a:bodyPr>
          <a:lstStyle/>
          <a:p>
            <a:pPr marL="30480" marR="30480">
              <a:lnSpc>
                <a:spcPts val="1800"/>
              </a:lnSpc>
              <a:spcAft>
                <a:spcPts val="1200"/>
              </a:spcAft>
            </a:pPr>
            <a:r>
              <a:rPr lang="nl-NL" dirty="0">
                <a:solidFill>
                  <a:srgbClr val="000000"/>
                </a:solidFill>
                <a:latin typeface="Arial" panose="020B0604020202020204" pitchFamily="34" charset="0"/>
                <a:ea typeface="Times New Roman" panose="02020603050405020304" pitchFamily="18" charset="0"/>
              </a:rPr>
              <a:t> </a:t>
            </a:r>
            <a:endParaRPr lang="en-US" dirty="0">
              <a:latin typeface="Times New Roman" panose="02020603050405020304" pitchFamily="18" charset="0"/>
              <a:ea typeface="Times New Roman" panose="02020603050405020304" pitchFamily="18" charset="0"/>
            </a:endParaRPr>
          </a:p>
        </p:txBody>
      </p:sp>
      <p:sp>
        <p:nvSpPr>
          <p:cNvPr id="2" name="Rectangle 1"/>
          <p:cNvSpPr/>
          <p:nvPr/>
        </p:nvSpPr>
        <p:spPr>
          <a:xfrm>
            <a:off x="951374" y="1994844"/>
            <a:ext cx="2387600" cy="4659802"/>
          </a:xfrm>
          <a:prstGeom prst="rect">
            <a:avLst/>
          </a:prstGeom>
        </p:spPr>
        <p:txBody>
          <a:bodyPr wrap="square">
            <a:spAutoFit/>
          </a:bodyPr>
          <a:lstStyle/>
          <a:p>
            <a:pPr algn="just">
              <a:lnSpc>
                <a:spcPct val="150000"/>
              </a:lnSpc>
            </a:pPr>
            <a:r>
              <a:rPr lang="en-US" sz="2000" b="1" i="1" dirty="0">
                <a:solidFill>
                  <a:srgbClr val="7030A0"/>
                </a:solidFill>
                <a:effectLst/>
                <a:latin typeface="Open Sans"/>
              </a:rPr>
              <a:t>S</a:t>
            </a:r>
            <a:r>
              <a:rPr lang="en-US" sz="2000" b="1" i="1" baseline="-25000" dirty="0">
                <a:solidFill>
                  <a:srgbClr val="7030A0"/>
                </a:solidFill>
                <a:effectLst/>
                <a:latin typeface="Open Sans"/>
              </a:rPr>
              <a:t>1</a:t>
            </a:r>
            <a:r>
              <a:rPr lang="en-US" sz="2000" b="1" i="1" dirty="0">
                <a:solidFill>
                  <a:srgbClr val="7030A0"/>
                </a:solidFill>
                <a:effectLst/>
                <a:latin typeface="Open Sans"/>
              </a:rPr>
              <a:t> = 1mm</a:t>
            </a:r>
            <a:r>
              <a:rPr lang="en-US" sz="2000" b="1" i="1" baseline="30000" dirty="0">
                <a:solidFill>
                  <a:srgbClr val="7030A0"/>
                </a:solidFill>
                <a:effectLst/>
                <a:latin typeface="Open Sans"/>
              </a:rPr>
              <a:t>2</a:t>
            </a:r>
            <a:r>
              <a:rPr lang="en-US" sz="2000" b="1" i="1" dirty="0">
                <a:solidFill>
                  <a:srgbClr val="7030A0"/>
                </a:solidFill>
                <a:effectLst/>
                <a:latin typeface="Open Sans"/>
              </a:rPr>
              <a:t> </a:t>
            </a:r>
          </a:p>
          <a:p>
            <a:pPr algn="just">
              <a:lnSpc>
                <a:spcPct val="150000"/>
              </a:lnSpc>
            </a:pPr>
            <a:r>
              <a:rPr lang="en-US" sz="2000" b="1" i="1" dirty="0">
                <a:solidFill>
                  <a:srgbClr val="7030A0"/>
                </a:solidFill>
                <a:latin typeface="Open Sans"/>
              </a:rPr>
              <a:t>          </a:t>
            </a:r>
            <a:r>
              <a:rPr lang="en-US" sz="2000" b="1" i="1" dirty="0">
                <a:solidFill>
                  <a:srgbClr val="7030A0"/>
                </a:solidFill>
                <a:effectLst/>
                <a:latin typeface="Open Sans"/>
              </a:rPr>
              <a:t>= 1.10</a:t>
            </a:r>
            <a:r>
              <a:rPr lang="en-US" sz="2000" b="1" i="1" baseline="30000" dirty="0">
                <a:solidFill>
                  <a:srgbClr val="7030A0"/>
                </a:solidFill>
                <a:effectLst/>
                <a:latin typeface="Open Sans"/>
              </a:rPr>
              <a:t>-6</a:t>
            </a:r>
            <a:r>
              <a:rPr lang="en-US" sz="2000" b="1" i="1" dirty="0">
                <a:solidFill>
                  <a:srgbClr val="7030A0"/>
                </a:solidFill>
                <a:effectLst/>
                <a:latin typeface="Open Sans"/>
              </a:rPr>
              <a:t>m</a:t>
            </a:r>
            <a:r>
              <a:rPr lang="en-US" sz="2000" b="1" i="1" baseline="30000" dirty="0">
                <a:solidFill>
                  <a:srgbClr val="7030A0"/>
                </a:solidFill>
                <a:effectLst/>
                <a:latin typeface="Open Sans"/>
              </a:rPr>
              <a:t>2</a:t>
            </a:r>
            <a:endParaRPr lang="en-US" sz="2000" b="1" i="1" dirty="0">
              <a:solidFill>
                <a:srgbClr val="7030A0"/>
              </a:solidFill>
              <a:latin typeface="Open Sans"/>
            </a:endParaRPr>
          </a:p>
          <a:p>
            <a:pPr algn="just">
              <a:lnSpc>
                <a:spcPct val="150000"/>
              </a:lnSpc>
            </a:pPr>
            <a:r>
              <a:rPr lang="en-US" sz="2000" b="1" i="1" dirty="0">
                <a:solidFill>
                  <a:srgbClr val="7030A0"/>
                </a:solidFill>
                <a:effectLst/>
                <a:latin typeface="Open Sans"/>
              </a:rPr>
              <a:t>l</a:t>
            </a:r>
            <a:r>
              <a:rPr lang="en-US" sz="2000" b="1" i="1" baseline="-25000" dirty="0">
                <a:solidFill>
                  <a:srgbClr val="7030A0"/>
                </a:solidFill>
                <a:effectLst/>
                <a:latin typeface="Open Sans"/>
              </a:rPr>
              <a:t>1</a:t>
            </a:r>
            <a:r>
              <a:rPr lang="en-US" sz="2000" b="1" i="1" dirty="0">
                <a:solidFill>
                  <a:srgbClr val="7030A0"/>
                </a:solidFill>
                <a:effectLst/>
                <a:latin typeface="Open Sans"/>
              </a:rPr>
              <a:t> = 1m</a:t>
            </a:r>
          </a:p>
          <a:p>
            <a:pPr algn="just">
              <a:lnSpc>
                <a:spcPct val="150000"/>
              </a:lnSpc>
            </a:pPr>
            <a:r>
              <a:rPr lang="el-GR" sz="2000" b="1" i="1" dirty="0">
                <a:solidFill>
                  <a:srgbClr val="7030A0"/>
                </a:solidFill>
                <a:effectLst/>
                <a:latin typeface="Open Sans"/>
              </a:rPr>
              <a:t>ρ</a:t>
            </a:r>
            <a:r>
              <a:rPr lang="el-GR" sz="2000" b="1" i="1" baseline="-25000" dirty="0">
                <a:solidFill>
                  <a:srgbClr val="7030A0"/>
                </a:solidFill>
                <a:effectLst/>
                <a:latin typeface="Open Sans"/>
              </a:rPr>
              <a:t>1</a:t>
            </a:r>
            <a:r>
              <a:rPr lang="el-GR" sz="2000" b="1" i="1" dirty="0">
                <a:solidFill>
                  <a:srgbClr val="7030A0"/>
                </a:solidFill>
                <a:effectLst/>
                <a:latin typeface="Open Sans"/>
              </a:rPr>
              <a:t> = 0,40.10</a:t>
            </a:r>
            <a:r>
              <a:rPr lang="el-GR" sz="2000" b="1" i="1" baseline="30000" dirty="0">
                <a:solidFill>
                  <a:srgbClr val="7030A0"/>
                </a:solidFill>
                <a:effectLst/>
                <a:latin typeface="Open Sans"/>
              </a:rPr>
              <a:t>-6</a:t>
            </a:r>
            <a:r>
              <a:rPr lang="el-GR" sz="2000" b="1" i="1" dirty="0">
                <a:solidFill>
                  <a:srgbClr val="7030A0"/>
                </a:solidFill>
                <a:effectLst/>
                <a:latin typeface="Open Sans"/>
              </a:rPr>
              <a:t>Ω.</a:t>
            </a:r>
            <a:r>
              <a:rPr lang="en-US" sz="2000" b="1" i="1" dirty="0">
                <a:solidFill>
                  <a:srgbClr val="7030A0"/>
                </a:solidFill>
                <a:effectLst/>
                <a:latin typeface="Open Sans"/>
              </a:rPr>
              <a:t>m</a:t>
            </a:r>
          </a:p>
          <a:p>
            <a:pPr algn="just">
              <a:lnSpc>
                <a:spcPct val="150000"/>
              </a:lnSpc>
            </a:pPr>
            <a:r>
              <a:rPr lang="en-US" sz="2000" b="1" i="1" dirty="0">
                <a:solidFill>
                  <a:srgbClr val="7030A0"/>
                </a:solidFill>
                <a:effectLst/>
                <a:latin typeface="Open Sans"/>
              </a:rPr>
              <a:t>S</a:t>
            </a:r>
            <a:r>
              <a:rPr lang="en-US" sz="2000" b="1" i="1" baseline="-25000" dirty="0">
                <a:solidFill>
                  <a:srgbClr val="7030A0"/>
                </a:solidFill>
                <a:effectLst/>
                <a:latin typeface="Open Sans"/>
              </a:rPr>
              <a:t>2</a:t>
            </a:r>
            <a:r>
              <a:rPr lang="en-US" sz="2000" b="1" i="1" dirty="0">
                <a:solidFill>
                  <a:srgbClr val="7030A0"/>
                </a:solidFill>
                <a:effectLst/>
                <a:latin typeface="Open Sans"/>
              </a:rPr>
              <a:t> = 0,5mm</a:t>
            </a:r>
            <a:r>
              <a:rPr lang="en-US" sz="2000" b="1" i="1" baseline="30000" dirty="0">
                <a:solidFill>
                  <a:srgbClr val="7030A0"/>
                </a:solidFill>
                <a:effectLst/>
                <a:latin typeface="Open Sans"/>
              </a:rPr>
              <a:t>2</a:t>
            </a:r>
          </a:p>
          <a:p>
            <a:pPr algn="just">
              <a:lnSpc>
                <a:spcPct val="150000"/>
              </a:lnSpc>
            </a:pPr>
            <a:r>
              <a:rPr lang="en-US" sz="2000" b="1" i="1" dirty="0">
                <a:solidFill>
                  <a:srgbClr val="7030A0"/>
                </a:solidFill>
                <a:effectLst/>
                <a:latin typeface="Open Sans"/>
              </a:rPr>
              <a:t>     = 0,5.10</a:t>
            </a:r>
            <a:r>
              <a:rPr lang="en-US" sz="2000" b="1" i="1" baseline="30000" dirty="0">
                <a:solidFill>
                  <a:srgbClr val="7030A0"/>
                </a:solidFill>
                <a:effectLst/>
                <a:latin typeface="Open Sans"/>
              </a:rPr>
              <a:t>-6</a:t>
            </a:r>
            <a:r>
              <a:rPr lang="en-US" sz="2000" b="1" i="1" dirty="0">
                <a:solidFill>
                  <a:srgbClr val="7030A0"/>
                </a:solidFill>
                <a:effectLst/>
                <a:latin typeface="Open Sans"/>
              </a:rPr>
              <a:t>m</a:t>
            </a:r>
            <a:r>
              <a:rPr lang="en-US" sz="2000" b="1" i="1" baseline="30000" dirty="0">
                <a:solidFill>
                  <a:srgbClr val="7030A0"/>
                </a:solidFill>
                <a:effectLst/>
                <a:latin typeface="Open Sans"/>
              </a:rPr>
              <a:t>2</a:t>
            </a:r>
            <a:endParaRPr lang="en-US" sz="2000" b="1" i="1" baseline="30000" dirty="0">
              <a:solidFill>
                <a:srgbClr val="7030A0"/>
              </a:solidFill>
              <a:latin typeface="Open Sans"/>
            </a:endParaRPr>
          </a:p>
          <a:p>
            <a:pPr algn="just">
              <a:lnSpc>
                <a:spcPct val="150000"/>
              </a:lnSpc>
            </a:pPr>
            <a:r>
              <a:rPr lang="en-US" sz="2000" b="1" i="1" dirty="0">
                <a:solidFill>
                  <a:srgbClr val="7030A0"/>
                </a:solidFill>
                <a:effectLst/>
                <a:latin typeface="Open Sans"/>
              </a:rPr>
              <a:t>l</a:t>
            </a:r>
            <a:r>
              <a:rPr lang="en-US" sz="2000" b="1" i="1" baseline="-25000" dirty="0">
                <a:solidFill>
                  <a:srgbClr val="7030A0"/>
                </a:solidFill>
                <a:effectLst/>
                <a:latin typeface="Open Sans"/>
              </a:rPr>
              <a:t>2</a:t>
            </a:r>
            <a:r>
              <a:rPr lang="en-US" sz="2000" b="1" i="1" dirty="0">
                <a:solidFill>
                  <a:srgbClr val="7030A0"/>
                </a:solidFill>
                <a:effectLst/>
                <a:latin typeface="Open Sans"/>
              </a:rPr>
              <a:t> = 2m</a:t>
            </a:r>
          </a:p>
          <a:p>
            <a:pPr algn="just">
              <a:lnSpc>
                <a:spcPct val="150000"/>
              </a:lnSpc>
            </a:pPr>
            <a:r>
              <a:rPr lang="el-GR" sz="2000" b="1" i="1" dirty="0">
                <a:solidFill>
                  <a:srgbClr val="7030A0"/>
                </a:solidFill>
                <a:effectLst/>
                <a:latin typeface="Open Sans"/>
              </a:rPr>
              <a:t>ρ</a:t>
            </a:r>
            <a:r>
              <a:rPr lang="el-GR" sz="2000" b="1" i="1" baseline="-25000" dirty="0">
                <a:solidFill>
                  <a:srgbClr val="7030A0"/>
                </a:solidFill>
                <a:effectLst/>
                <a:latin typeface="Open Sans"/>
              </a:rPr>
              <a:t>2</a:t>
            </a:r>
            <a:r>
              <a:rPr lang="el-GR" sz="2000" b="1" i="1" dirty="0">
                <a:solidFill>
                  <a:srgbClr val="7030A0"/>
                </a:solidFill>
                <a:effectLst/>
                <a:latin typeface="Open Sans"/>
              </a:rPr>
              <a:t> = 12.10</a:t>
            </a:r>
            <a:r>
              <a:rPr lang="el-GR" sz="2000" b="1" i="1" baseline="30000" dirty="0">
                <a:solidFill>
                  <a:srgbClr val="7030A0"/>
                </a:solidFill>
                <a:effectLst/>
                <a:latin typeface="Open Sans"/>
              </a:rPr>
              <a:t>-8</a:t>
            </a:r>
            <a:r>
              <a:rPr lang="el-GR" sz="2000" b="1" i="1" dirty="0">
                <a:solidFill>
                  <a:srgbClr val="7030A0"/>
                </a:solidFill>
                <a:effectLst/>
                <a:latin typeface="Open Sans"/>
              </a:rPr>
              <a:t>Ω.</a:t>
            </a:r>
            <a:r>
              <a:rPr lang="en-US" sz="2000" b="1" i="1" dirty="0">
                <a:solidFill>
                  <a:srgbClr val="7030A0"/>
                </a:solidFill>
                <a:effectLst/>
                <a:latin typeface="Open Sans"/>
              </a:rPr>
              <a:t>m</a:t>
            </a:r>
          </a:p>
          <a:p>
            <a:pPr algn="just">
              <a:lnSpc>
                <a:spcPct val="150000"/>
              </a:lnSpc>
            </a:pPr>
            <a:r>
              <a:rPr lang="en-US" sz="2000" b="1" i="1" dirty="0">
                <a:solidFill>
                  <a:srgbClr val="7030A0"/>
                </a:solidFill>
                <a:effectLst/>
                <a:latin typeface="Open Sans"/>
              </a:rPr>
              <a:t>R</a:t>
            </a:r>
            <a:r>
              <a:rPr lang="en-US" sz="2000" b="1" i="1" baseline="-25000" dirty="0">
                <a:solidFill>
                  <a:srgbClr val="7030A0"/>
                </a:solidFill>
                <a:effectLst/>
                <a:latin typeface="Open Sans"/>
              </a:rPr>
              <a:t>1</a:t>
            </a:r>
            <a:r>
              <a:rPr lang="en-US" sz="2000" b="1" i="1" dirty="0">
                <a:solidFill>
                  <a:srgbClr val="7030A0"/>
                </a:solidFill>
                <a:effectLst/>
                <a:latin typeface="Open Sans"/>
              </a:rPr>
              <a:t> </a:t>
            </a:r>
            <a:r>
              <a:rPr lang="en-US" sz="2000" b="1" i="1" dirty="0" err="1">
                <a:solidFill>
                  <a:srgbClr val="7030A0"/>
                </a:solidFill>
                <a:effectLst/>
                <a:latin typeface="Open Sans"/>
              </a:rPr>
              <a:t>nt</a:t>
            </a:r>
            <a:r>
              <a:rPr lang="en-US" sz="2000" b="1" i="1" dirty="0">
                <a:solidFill>
                  <a:srgbClr val="7030A0"/>
                </a:solidFill>
                <a:effectLst/>
                <a:latin typeface="Open Sans"/>
              </a:rPr>
              <a:t> R</a:t>
            </a:r>
            <a:r>
              <a:rPr lang="en-US" sz="2000" b="1" i="1" baseline="-25000" dirty="0">
                <a:solidFill>
                  <a:srgbClr val="7030A0"/>
                </a:solidFill>
                <a:effectLst/>
                <a:latin typeface="Open Sans"/>
              </a:rPr>
              <a:t>2</a:t>
            </a:r>
            <a:r>
              <a:rPr lang="en-US" sz="2000" b="1" i="1" dirty="0">
                <a:solidFill>
                  <a:srgbClr val="7030A0"/>
                </a:solidFill>
                <a:effectLst/>
                <a:latin typeface="Open Sans"/>
              </a:rPr>
              <a:t> </a:t>
            </a:r>
          </a:p>
          <a:p>
            <a:pPr algn="just">
              <a:lnSpc>
                <a:spcPct val="150000"/>
              </a:lnSpc>
            </a:pPr>
            <a:r>
              <a:rPr lang="en-US" sz="2000" b="1" i="1" dirty="0">
                <a:solidFill>
                  <a:srgbClr val="7030A0"/>
                </a:solidFill>
                <a:effectLst/>
                <a:latin typeface="Open Sans"/>
              </a:rPr>
              <a:t>So </a:t>
            </a:r>
            <a:r>
              <a:rPr lang="en-US" sz="2000" b="1" i="1" dirty="0" err="1">
                <a:solidFill>
                  <a:srgbClr val="7030A0"/>
                </a:solidFill>
                <a:effectLst/>
                <a:latin typeface="Open Sans"/>
              </a:rPr>
              <a:t>sánh</a:t>
            </a:r>
            <a:r>
              <a:rPr lang="en-US" sz="2000" b="1" i="1" dirty="0">
                <a:solidFill>
                  <a:srgbClr val="7030A0"/>
                </a:solidFill>
                <a:effectLst/>
                <a:latin typeface="Open Sans"/>
              </a:rPr>
              <a:t> Q</a:t>
            </a:r>
            <a:r>
              <a:rPr lang="en-US" sz="2000" b="1" i="1" baseline="-25000" dirty="0">
                <a:solidFill>
                  <a:srgbClr val="7030A0"/>
                </a:solidFill>
                <a:effectLst/>
                <a:latin typeface="Open Sans"/>
              </a:rPr>
              <a:t>1</a:t>
            </a:r>
            <a:r>
              <a:rPr lang="en-US" sz="2000" b="1" i="1" dirty="0">
                <a:solidFill>
                  <a:srgbClr val="7030A0"/>
                </a:solidFill>
                <a:effectLst/>
                <a:latin typeface="Open Sans"/>
              </a:rPr>
              <a:t> </a:t>
            </a:r>
            <a:r>
              <a:rPr lang="en-US" sz="2000" b="1" i="1" dirty="0" err="1">
                <a:solidFill>
                  <a:srgbClr val="7030A0"/>
                </a:solidFill>
                <a:effectLst/>
                <a:latin typeface="Open Sans"/>
              </a:rPr>
              <a:t>và</a:t>
            </a:r>
            <a:r>
              <a:rPr lang="en-US" sz="2000" b="1" i="1" dirty="0">
                <a:solidFill>
                  <a:srgbClr val="7030A0"/>
                </a:solidFill>
                <a:effectLst/>
                <a:latin typeface="Open Sans"/>
              </a:rPr>
              <a:t> Q</a:t>
            </a:r>
            <a:r>
              <a:rPr lang="en-US" sz="2000" b="1" i="1" baseline="-25000" dirty="0">
                <a:solidFill>
                  <a:srgbClr val="7030A0"/>
                </a:solidFill>
                <a:effectLst/>
                <a:latin typeface="Open Sans"/>
              </a:rPr>
              <a:t>2</a:t>
            </a:r>
            <a:r>
              <a:rPr lang="en-US" sz="2000" b="1" i="1" dirty="0">
                <a:solidFill>
                  <a:srgbClr val="7030A0"/>
                </a:solidFill>
                <a:effectLst/>
                <a:latin typeface="Open Sans"/>
              </a:rPr>
              <a:t>?</a:t>
            </a:r>
          </a:p>
        </p:txBody>
      </p:sp>
      <p:pic>
        <p:nvPicPr>
          <p:cNvPr id="3074" name="Picture 2" descr="Giải bài tập Vật lý lớp 9"/>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480395" y="2129858"/>
            <a:ext cx="3048000" cy="552450"/>
          </a:xfrm>
          <a:prstGeom prst="rect">
            <a:avLst/>
          </a:prstGeom>
          <a:noFill/>
          <a:extLst>
            <a:ext uri="{909E8E84-426E-40DD-AFC4-6F175D3DCCD1}">
              <a14:hiddenFill xmlns:a14="http://schemas.microsoft.com/office/drawing/2010/main">
                <a:solidFill>
                  <a:srgbClr val="FFFFFF"/>
                </a:solidFill>
              </a14:hiddenFill>
            </a:ext>
          </a:extLst>
        </p:spPr>
      </p:pic>
      <p:pic>
        <p:nvPicPr>
          <p:cNvPr id="3075" name="Picture 3" descr="Giải bài tập Vật lý lớp 9"/>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484566" y="2946856"/>
            <a:ext cx="3276600" cy="552450"/>
          </a:xfrm>
          <a:prstGeom prst="rect">
            <a:avLst/>
          </a:prstGeom>
          <a:noFill/>
          <a:extLst>
            <a:ext uri="{909E8E84-426E-40DD-AFC4-6F175D3DCCD1}">
              <a14:hiddenFill xmlns:a14="http://schemas.microsoft.com/office/drawing/2010/main">
                <a:solidFill>
                  <a:srgbClr val="FFFFFF"/>
                </a:solidFill>
              </a14:hiddenFill>
            </a:ext>
          </a:extLst>
        </p:spPr>
      </p:pic>
      <p:sp>
        <p:nvSpPr>
          <p:cNvPr id="15" name="Hộp Văn bản 14">
            <a:extLst>
              <a:ext uri="{FF2B5EF4-FFF2-40B4-BE49-F238E27FC236}">
                <a16:creationId xmlns:a16="http://schemas.microsoft.com/office/drawing/2014/main" id="{EDE60854-698A-4CF1-B6A1-7E1EDDF836EA}"/>
              </a:ext>
            </a:extLst>
          </p:cNvPr>
          <p:cNvSpPr txBox="1"/>
          <p:nvPr/>
        </p:nvSpPr>
        <p:spPr>
          <a:xfrm>
            <a:off x="3378598" y="2175069"/>
            <a:ext cx="3276600" cy="369332"/>
          </a:xfrm>
          <a:prstGeom prst="rect">
            <a:avLst/>
          </a:prstGeom>
          <a:noFill/>
        </p:spPr>
        <p:txBody>
          <a:bodyPr wrap="square">
            <a:spAutoFit/>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en-US" altLang="en-US" sz="1800" b="1" i="1" u="none" strike="noStrike" cap="none" normalizeH="0" baseline="0" dirty="0" err="1">
                <a:ln>
                  <a:noFill/>
                </a:ln>
                <a:solidFill>
                  <a:srgbClr val="7030A0"/>
                </a:solidFill>
                <a:effectLst/>
                <a:latin typeface="Open Sans"/>
              </a:rPr>
              <a:t>Điện</a:t>
            </a:r>
            <a:r>
              <a:rPr kumimoji="0" lang="en-US" altLang="en-US" sz="1800" b="1" i="1" u="none" strike="noStrike" cap="none" normalizeH="0" baseline="0" dirty="0">
                <a:ln>
                  <a:noFill/>
                </a:ln>
                <a:solidFill>
                  <a:srgbClr val="7030A0"/>
                </a:solidFill>
                <a:effectLst/>
                <a:latin typeface="Open Sans"/>
              </a:rPr>
              <a:t> </a:t>
            </a:r>
            <a:r>
              <a:rPr kumimoji="0" lang="en-US" altLang="en-US" sz="1800" b="1" i="1" u="none" strike="noStrike" cap="none" normalizeH="0" baseline="0" dirty="0" err="1">
                <a:ln>
                  <a:noFill/>
                </a:ln>
                <a:solidFill>
                  <a:srgbClr val="7030A0"/>
                </a:solidFill>
                <a:effectLst/>
                <a:latin typeface="Open Sans"/>
              </a:rPr>
              <a:t>trở</a:t>
            </a:r>
            <a:r>
              <a:rPr kumimoji="0" lang="en-US" altLang="en-US" sz="1800" b="1" i="1" u="none" strike="noStrike" cap="none" normalizeH="0" baseline="0" dirty="0">
                <a:ln>
                  <a:noFill/>
                </a:ln>
                <a:solidFill>
                  <a:srgbClr val="7030A0"/>
                </a:solidFill>
                <a:effectLst/>
                <a:latin typeface="Open Sans"/>
              </a:rPr>
              <a:t> </a:t>
            </a:r>
            <a:r>
              <a:rPr kumimoji="0" lang="en-US" altLang="en-US" sz="1800" b="1" i="1" u="none" strike="noStrike" cap="none" normalizeH="0" baseline="0" dirty="0" err="1">
                <a:ln>
                  <a:noFill/>
                </a:ln>
                <a:solidFill>
                  <a:srgbClr val="7030A0"/>
                </a:solidFill>
                <a:effectLst/>
                <a:latin typeface="Open Sans"/>
              </a:rPr>
              <a:t>của</a:t>
            </a:r>
            <a:r>
              <a:rPr kumimoji="0" lang="en-US" altLang="en-US" sz="1800" b="1" i="1" u="none" strike="noStrike" cap="none" normalizeH="0" baseline="0" dirty="0">
                <a:ln>
                  <a:noFill/>
                </a:ln>
                <a:solidFill>
                  <a:srgbClr val="7030A0"/>
                </a:solidFill>
                <a:effectLst/>
                <a:latin typeface="Open Sans"/>
              </a:rPr>
              <a:t> </a:t>
            </a:r>
            <a:r>
              <a:rPr kumimoji="0" lang="en-US" altLang="en-US" sz="1800" b="1" i="1" u="none" strike="noStrike" cap="none" normalizeH="0" baseline="0" dirty="0" err="1">
                <a:ln>
                  <a:noFill/>
                </a:ln>
                <a:solidFill>
                  <a:srgbClr val="7030A0"/>
                </a:solidFill>
                <a:effectLst/>
                <a:latin typeface="Open Sans"/>
              </a:rPr>
              <a:t>dây</a:t>
            </a:r>
            <a:r>
              <a:rPr kumimoji="0" lang="en-US" altLang="en-US" sz="1800" b="1" i="1" u="none" strike="noStrike" cap="none" normalizeH="0" baseline="0" dirty="0">
                <a:ln>
                  <a:noFill/>
                </a:ln>
                <a:solidFill>
                  <a:srgbClr val="7030A0"/>
                </a:solidFill>
                <a:effectLst/>
                <a:latin typeface="Open Sans"/>
              </a:rPr>
              <a:t> </a:t>
            </a:r>
            <a:r>
              <a:rPr kumimoji="0" lang="en-US" altLang="en-US" sz="1800" b="1" i="1" u="none" strike="noStrike" cap="none" normalizeH="0" baseline="0" dirty="0" err="1">
                <a:ln>
                  <a:noFill/>
                </a:ln>
                <a:solidFill>
                  <a:srgbClr val="7030A0"/>
                </a:solidFill>
                <a:effectLst/>
                <a:latin typeface="Open Sans"/>
              </a:rPr>
              <a:t>nikelin</a:t>
            </a:r>
            <a:r>
              <a:rPr kumimoji="0" lang="en-US" altLang="en-US" sz="1800" b="1" i="1" u="none" strike="noStrike" cap="none" normalizeH="0" baseline="0" dirty="0">
                <a:ln>
                  <a:noFill/>
                </a:ln>
                <a:solidFill>
                  <a:srgbClr val="7030A0"/>
                </a:solidFill>
                <a:effectLst/>
                <a:latin typeface="Open Sans"/>
              </a:rPr>
              <a:t> </a:t>
            </a:r>
            <a:r>
              <a:rPr kumimoji="0" lang="en-US" altLang="en-US" sz="1800" b="1" i="1" u="none" strike="noStrike" cap="none" normalizeH="0" baseline="0" dirty="0" err="1">
                <a:ln>
                  <a:noFill/>
                </a:ln>
                <a:solidFill>
                  <a:srgbClr val="7030A0"/>
                </a:solidFill>
                <a:effectLst/>
                <a:latin typeface="Open Sans"/>
              </a:rPr>
              <a:t>là</a:t>
            </a:r>
            <a:r>
              <a:rPr kumimoji="0" lang="en-US" altLang="en-US" sz="1800" b="1" i="1" u="none" strike="noStrike" cap="none" normalizeH="0" baseline="0" dirty="0">
                <a:ln>
                  <a:noFill/>
                </a:ln>
                <a:solidFill>
                  <a:srgbClr val="7030A0"/>
                </a:solidFill>
                <a:effectLst/>
                <a:latin typeface="Open Sans"/>
              </a:rPr>
              <a:t>:</a:t>
            </a:r>
            <a:endParaRPr kumimoji="0" lang="en-US" altLang="en-US" sz="1400" b="1" i="1" u="none" strike="noStrike" cap="none" normalizeH="0" baseline="0" dirty="0">
              <a:ln>
                <a:noFill/>
              </a:ln>
              <a:solidFill>
                <a:srgbClr val="7030A0"/>
              </a:solidFill>
              <a:effectLst/>
            </a:endParaRPr>
          </a:p>
        </p:txBody>
      </p:sp>
      <p:sp>
        <p:nvSpPr>
          <p:cNvPr id="17" name="Hộp Văn bản 16">
            <a:extLst>
              <a:ext uri="{FF2B5EF4-FFF2-40B4-BE49-F238E27FC236}">
                <a16:creationId xmlns:a16="http://schemas.microsoft.com/office/drawing/2014/main" id="{522B54A1-DA08-443D-AFF1-92B2B32F9384}"/>
              </a:ext>
            </a:extLst>
          </p:cNvPr>
          <p:cNvSpPr txBox="1"/>
          <p:nvPr/>
        </p:nvSpPr>
        <p:spPr>
          <a:xfrm>
            <a:off x="3420624" y="2946856"/>
            <a:ext cx="4029132" cy="400110"/>
          </a:xfrm>
          <a:prstGeom prst="rect">
            <a:avLst/>
          </a:prstGeom>
          <a:noFill/>
        </p:spPr>
        <p:txBody>
          <a:bodyPr wrap="square">
            <a:spAutoFit/>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en-US" altLang="en-US" sz="2000" b="1" i="0" u="none" strike="noStrike" cap="none" normalizeH="0" baseline="0" dirty="0" err="1">
                <a:ln>
                  <a:noFill/>
                </a:ln>
                <a:solidFill>
                  <a:srgbClr val="7030A0"/>
                </a:solidFill>
                <a:effectLst/>
                <a:latin typeface="Open Sans"/>
              </a:rPr>
              <a:t>Điện</a:t>
            </a:r>
            <a:r>
              <a:rPr kumimoji="0" lang="en-US" altLang="en-US" sz="2000" b="1" i="0" u="none" strike="noStrike" cap="none" normalizeH="0" baseline="0" dirty="0">
                <a:ln>
                  <a:noFill/>
                </a:ln>
                <a:solidFill>
                  <a:srgbClr val="7030A0"/>
                </a:solidFill>
                <a:effectLst/>
                <a:latin typeface="Open Sans"/>
              </a:rPr>
              <a:t> </a:t>
            </a:r>
            <a:r>
              <a:rPr kumimoji="0" lang="en-US" altLang="en-US" sz="2000" b="1" i="0" u="none" strike="noStrike" cap="none" normalizeH="0" baseline="0" dirty="0" err="1">
                <a:ln>
                  <a:noFill/>
                </a:ln>
                <a:solidFill>
                  <a:srgbClr val="7030A0"/>
                </a:solidFill>
                <a:effectLst/>
                <a:latin typeface="Open Sans"/>
              </a:rPr>
              <a:t>trở</a:t>
            </a:r>
            <a:r>
              <a:rPr kumimoji="0" lang="en-US" altLang="en-US" sz="2000" b="1" i="0" u="none" strike="noStrike" cap="none" normalizeH="0" baseline="0" dirty="0">
                <a:ln>
                  <a:noFill/>
                </a:ln>
                <a:solidFill>
                  <a:srgbClr val="7030A0"/>
                </a:solidFill>
                <a:effectLst/>
                <a:latin typeface="Open Sans"/>
              </a:rPr>
              <a:t> </a:t>
            </a:r>
            <a:r>
              <a:rPr kumimoji="0" lang="en-US" altLang="en-US" sz="2000" b="1" i="0" u="none" strike="noStrike" cap="none" normalizeH="0" baseline="0" dirty="0" err="1">
                <a:ln>
                  <a:noFill/>
                </a:ln>
                <a:solidFill>
                  <a:srgbClr val="7030A0"/>
                </a:solidFill>
                <a:effectLst/>
                <a:latin typeface="Open Sans"/>
              </a:rPr>
              <a:t>của</a:t>
            </a:r>
            <a:r>
              <a:rPr kumimoji="0" lang="en-US" altLang="en-US" sz="2000" b="1" i="0" u="none" strike="noStrike" cap="none" normalizeH="0" baseline="0" dirty="0">
                <a:ln>
                  <a:noFill/>
                </a:ln>
                <a:solidFill>
                  <a:srgbClr val="7030A0"/>
                </a:solidFill>
                <a:effectLst/>
                <a:latin typeface="Open Sans"/>
              </a:rPr>
              <a:t> </a:t>
            </a:r>
            <a:r>
              <a:rPr kumimoji="0" lang="en-US" altLang="en-US" sz="2000" b="1" i="0" u="none" strike="noStrike" cap="none" normalizeH="0" baseline="0" dirty="0" err="1">
                <a:ln>
                  <a:noFill/>
                </a:ln>
                <a:solidFill>
                  <a:srgbClr val="7030A0"/>
                </a:solidFill>
                <a:effectLst/>
                <a:latin typeface="Open Sans"/>
              </a:rPr>
              <a:t>dây</a:t>
            </a:r>
            <a:r>
              <a:rPr kumimoji="0" lang="en-US" altLang="en-US" sz="2000" b="1" i="0" u="none" strike="noStrike" cap="none" normalizeH="0" baseline="0" dirty="0">
                <a:ln>
                  <a:noFill/>
                </a:ln>
                <a:solidFill>
                  <a:srgbClr val="7030A0"/>
                </a:solidFill>
                <a:effectLst/>
                <a:latin typeface="Open Sans"/>
              </a:rPr>
              <a:t> </a:t>
            </a:r>
            <a:r>
              <a:rPr kumimoji="0" lang="en-US" altLang="en-US" sz="2000" b="1" i="0" u="none" strike="noStrike" cap="none" normalizeH="0" baseline="0" dirty="0" err="1">
                <a:ln>
                  <a:noFill/>
                </a:ln>
                <a:solidFill>
                  <a:srgbClr val="7030A0"/>
                </a:solidFill>
                <a:effectLst/>
                <a:latin typeface="Open Sans"/>
              </a:rPr>
              <a:t>sắt</a:t>
            </a:r>
            <a:r>
              <a:rPr kumimoji="0" lang="en-US" altLang="en-US" sz="2000" b="1" i="0" u="none" strike="noStrike" cap="none" normalizeH="0" baseline="0" dirty="0">
                <a:ln>
                  <a:noFill/>
                </a:ln>
                <a:solidFill>
                  <a:srgbClr val="7030A0"/>
                </a:solidFill>
                <a:effectLst/>
                <a:latin typeface="Open Sans"/>
              </a:rPr>
              <a:t> </a:t>
            </a:r>
            <a:r>
              <a:rPr kumimoji="0" lang="en-US" altLang="en-US" sz="2000" b="1" i="0" u="none" strike="noStrike" cap="none" normalizeH="0" baseline="0" dirty="0" err="1">
                <a:ln>
                  <a:noFill/>
                </a:ln>
                <a:solidFill>
                  <a:srgbClr val="7030A0"/>
                </a:solidFill>
                <a:effectLst/>
                <a:latin typeface="Open Sans"/>
              </a:rPr>
              <a:t>là</a:t>
            </a:r>
            <a:r>
              <a:rPr kumimoji="0" lang="en-US" altLang="en-US" sz="2000" b="1" i="0" u="none" strike="noStrike" cap="none" normalizeH="0" baseline="0" dirty="0">
                <a:ln>
                  <a:noFill/>
                </a:ln>
                <a:solidFill>
                  <a:srgbClr val="7030A0"/>
                </a:solidFill>
                <a:effectLst/>
                <a:latin typeface="Open Sans"/>
              </a:rPr>
              <a:t>:</a:t>
            </a:r>
            <a:endParaRPr kumimoji="0" lang="en-US" altLang="en-US" sz="2000" b="1" i="0" u="none" strike="noStrike" cap="none" normalizeH="0" baseline="0" dirty="0">
              <a:ln>
                <a:noFill/>
              </a:ln>
              <a:solidFill>
                <a:srgbClr val="7030A0"/>
              </a:solidFill>
              <a:effectLst/>
            </a:endParaRPr>
          </a:p>
        </p:txBody>
      </p:sp>
      <p:sp>
        <p:nvSpPr>
          <p:cNvPr id="21" name="Hộp Văn bản 20">
            <a:extLst>
              <a:ext uri="{FF2B5EF4-FFF2-40B4-BE49-F238E27FC236}">
                <a16:creationId xmlns:a16="http://schemas.microsoft.com/office/drawing/2014/main" id="{76F0468F-E778-4EF1-A4E1-DE4113BA91DF}"/>
              </a:ext>
            </a:extLst>
          </p:cNvPr>
          <p:cNvSpPr txBox="1"/>
          <p:nvPr/>
        </p:nvSpPr>
        <p:spPr>
          <a:xfrm>
            <a:off x="3543029" y="3525000"/>
            <a:ext cx="5757349" cy="1756250"/>
          </a:xfrm>
          <a:prstGeom prst="rect">
            <a:avLst/>
          </a:prstGeom>
          <a:noFill/>
        </p:spPr>
        <p:txBody>
          <a:bodyPr wrap="square">
            <a:spAutoFit/>
          </a:bodyPr>
          <a:lstStyle/>
          <a:p>
            <a:pPr algn="just">
              <a:lnSpc>
                <a:spcPct val="150000"/>
              </a:lnSpc>
            </a:pPr>
            <a:r>
              <a:rPr lang="en-US" b="1" dirty="0">
                <a:solidFill>
                  <a:srgbClr val="7030A0"/>
                </a:solidFill>
                <a:effectLst/>
                <a:latin typeface="Open Sans"/>
              </a:rPr>
              <a:t>R</a:t>
            </a:r>
            <a:r>
              <a:rPr lang="en-US" b="1" baseline="-25000" dirty="0">
                <a:solidFill>
                  <a:srgbClr val="7030A0"/>
                </a:solidFill>
                <a:effectLst/>
                <a:latin typeface="Open Sans"/>
              </a:rPr>
              <a:t>1</a:t>
            </a:r>
            <a:r>
              <a:rPr lang="en-US" b="1" dirty="0">
                <a:solidFill>
                  <a:srgbClr val="7030A0"/>
                </a:solidFill>
                <a:effectLst/>
                <a:latin typeface="Open Sans"/>
              </a:rPr>
              <a:t> </a:t>
            </a:r>
            <a:r>
              <a:rPr lang="en-US" b="1" dirty="0" err="1">
                <a:solidFill>
                  <a:srgbClr val="7030A0"/>
                </a:solidFill>
                <a:effectLst/>
                <a:latin typeface="Open Sans"/>
              </a:rPr>
              <a:t>nt</a:t>
            </a:r>
            <a:r>
              <a:rPr lang="en-US" b="1" dirty="0">
                <a:solidFill>
                  <a:srgbClr val="7030A0"/>
                </a:solidFill>
                <a:effectLst/>
                <a:latin typeface="Open Sans"/>
              </a:rPr>
              <a:t> R</a:t>
            </a:r>
            <a:r>
              <a:rPr lang="en-US" b="1" baseline="-25000" dirty="0">
                <a:solidFill>
                  <a:srgbClr val="7030A0"/>
                </a:solidFill>
                <a:effectLst/>
                <a:latin typeface="Open Sans"/>
              </a:rPr>
              <a:t>2</a:t>
            </a:r>
            <a:r>
              <a:rPr lang="en-US" b="1" dirty="0">
                <a:solidFill>
                  <a:srgbClr val="7030A0"/>
                </a:solidFill>
                <a:effectLst/>
                <a:latin typeface="Open Sans"/>
              </a:rPr>
              <a:t> =&gt; </a:t>
            </a:r>
            <a:r>
              <a:rPr kumimoji="0" lang="en-US" altLang="en-US" b="1" u="none" strike="noStrike" cap="none" normalizeH="0" baseline="0" dirty="0">
                <a:ln>
                  <a:noFill/>
                </a:ln>
                <a:solidFill>
                  <a:srgbClr val="7030A0"/>
                </a:solidFill>
                <a:effectLst/>
                <a:latin typeface="Open Sans"/>
              </a:rPr>
              <a:t>I</a:t>
            </a:r>
            <a:r>
              <a:rPr kumimoji="0" lang="en-US" altLang="en-US" b="1" u="none" strike="noStrike" cap="none" normalizeH="0" baseline="-30000" dirty="0">
                <a:ln>
                  <a:noFill/>
                </a:ln>
                <a:solidFill>
                  <a:srgbClr val="7030A0"/>
                </a:solidFill>
                <a:effectLst/>
                <a:latin typeface="Open Sans"/>
              </a:rPr>
              <a:t>1</a:t>
            </a:r>
            <a:r>
              <a:rPr kumimoji="0" lang="en-US" altLang="en-US" b="1" u="none" strike="noStrike" cap="none" normalizeH="0" baseline="0" dirty="0">
                <a:ln>
                  <a:noFill/>
                </a:ln>
                <a:solidFill>
                  <a:srgbClr val="7030A0"/>
                </a:solidFill>
                <a:effectLst/>
                <a:latin typeface="Open Sans"/>
              </a:rPr>
              <a:t> = I</a:t>
            </a:r>
            <a:r>
              <a:rPr kumimoji="0" lang="en-US" altLang="en-US" b="1" u="none" strike="noStrike" cap="none" normalizeH="0" baseline="-30000" dirty="0">
                <a:ln>
                  <a:noFill/>
                </a:ln>
                <a:solidFill>
                  <a:srgbClr val="7030A0"/>
                </a:solidFill>
                <a:effectLst/>
                <a:latin typeface="Open Sans"/>
              </a:rPr>
              <a:t>2</a:t>
            </a:r>
            <a:r>
              <a:rPr kumimoji="0" lang="en-US" altLang="en-US" b="1" u="none" strike="noStrike" cap="none" normalizeH="0" baseline="0" dirty="0">
                <a:ln>
                  <a:noFill/>
                </a:ln>
                <a:solidFill>
                  <a:srgbClr val="7030A0"/>
                </a:solidFill>
                <a:effectLst/>
                <a:latin typeface="Open Sans"/>
              </a:rPr>
              <a:t> = I</a:t>
            </a:r>
            <a:endParaRPr lang="vi-VN" b="1" dirty="0">
              <a:solidFill>
                <a:srgbClr val="7030A0"/>
              </a:solidFill>
            </a:endParaRPr>
          </a:p>
          <a:p>
            <a:pPr algn="just">
              <a:lnSpc>
                <a:spcPct val="150000"/>
              </a:lnSpc>
            </a:pPr>
            <a:r>
              <a:rPr lang="en-US" b="1" dirty="0">
                <a:solidFill>
                  <a:srgbClr val="7030A0"/>
                </a:solidFill>
                <a:effectLst/>
                <a:latin typeface="Open Sans"/>
              </a:rPr>
              <a:t> </a:t>
            </a:r>
            <a:r>
              <a:rPr lang="en-US" altLang="en-US" b="1" dirty="0">
                <a:solidFill>
                  <a:srgbClr val="7030A0"/>
                </a:solidFill>
                <a:latin typeface="Open Sans"/>
              </a:rPr>
              <a:t>R</a:t>
            </a:r>
            <a:r>
              <a:rPr lang="en-US" altLang="en-US" b="1" baseline="-30000" dirty="0">
                <a:solidFill>
                  <a:srgbClr val="7030A0"/>
                </a:solidFill>
                <a:latin typeface="Open Sans"/>
              </a:rPr>
              <a:t>2</a:t>
            </a:r>
            <a:r>
              <a:rPr lang="en-US" altLang="en-US" b="1" dirty="0">
                <a:solidFill>
                  <a:srgbClr val="7030A0"/>
                </a:solidFill>
                <a:latin typeface="Open Sans"/>
              </a:rPr>
              <a:t> &gt; R</a:t>
            </a:r>
            <a:r>
              <a:rPr lang="en-US" altLang="en-US" b="1" baseline="-30000" dirty="0">
                <a:solidFill>
                  <a:srgbClr val="7030A0"/>
                </a:solidFill>
                <a:latin typeface="Open Sans"/>
              </a:rPr>
              <a:t>1</a:t>
            </a:r>
          </a:p>
          <a:p>
            <a:pPr algn="just">
              <a:lnSpc>
                <a:spcPct val="150000"/>
              </a:lnSpc>
            </a:pPr>
            <a:r>
              <a:rPr kumimoji="0" lang="en-US" altLang="en-US" b="1" u="none" strike="noStrike" cap="none" normalizeH="0" baseline="0" dirty="0">
                <a:ln>
                  <a:noFill/>
                </a:ln>
                <a:solidFill>
                  <a:srgbClr val="7030A0"/>
                </a:solidFill>
                <a:effectLst/>
                <a:latin typeface="Open Sans"/>
              </a:rPr>
              <a:t>Q</a:t>
            </a:r>
            <a:r>
              <a:rPr kumimoji="0" lang="en-US" altLang="en-US" b="1" u="none" strike="noStrike" cap="none" normalizeH="0" baseline="-30000" dirty="0">
                <a:ln>
                  <a:noFill/>
                </a:ln>
                <a:solidFill>
                  <a:srgbClr val="7030A0"/>
                </a:solidFill>
                <a:effectLst/>
                <a:latin typeface="Open Sans"/>
              </a:rPr>
              <a:t>2</a:t>
            </a:r>
            <a:r>
              <a:rPr kumimoji="0" lang="en-US" altLang="en-US" b="1" u="none" strike="noStrike" cap="none" normalizeH="0" baseline="0" dirty="0">
                <a:ln>
                  <a:noFill/>
                </a:ln>
                <a:solidFill>
                  <a:srgbClr val="7030A0"/>
                </a:solidFill>
                <a:effectLst/>
                <a:latin typeface="Open Sans"/>
              </a:rPr>
              <a:t> &gt; Q</a:t>
            </a:r>
            <a:r>
              <a:rPr lang="en-US" altLang="en-US" b="1" dirty="0">
                <a:solidFill>
                  <a:srgbClr val="7030A0"/>
                </a:solidFill>
                <a:latin typeface="Open Sans"/>
              </a:rPr>
              <a:t> </a:t>
            </a:r>
          </a:p>
          <a:p>
            <a:pPr algn="just">
              <a:lnSpc>
                <a:spcPct val="150000"/>
              </a:lnSpc>
            </a:pPr>
            <a:r>
              <a:rPr kumimoji="0" lang="en-US" altLang="en-US" b="1" u="none" strike="noStrike" cap="none" normalizeH="0" baseline="0" dirty="0" err="1">
                <a:ln>
                  <a:noFill/>
                </a:ln>
                <a:solidFill>
                  <a:srgbClr val="7030A0"/>
                </a:solidFill>
                <a:effectLst/>
                <a:latin typeface="Open Sans"/>
              </a:rPr>
              <a:t>Vậy</a:t>
            </a:r>
            <a:r>
              <a:rPr kumimoji="0" lang="en-US" altLang="en-US" b="1" u="none" strike="noStrike" cap="none" normalizeH="0" baseline="0" dirty="0">
                <a:ln>
                  <a:noFill/>
                </a:ln>
                <a:solidFill>
                  <a:srgbClr val="7030A0"/>
                </a:solidFill>
                <a:effectLst/>
                <a:latin typeface="Open Sans"/>
              </a:rPr>
              <a:t> </a:t>
            </a:r>
            <a:r>
              <a:rPr kumimoji="0" lang="en-US" altLang="en-US" b="1" u="none" strike="noStrike" cap="none" normalizeH="0" baseline="0" dirty="0" err="1">
                <a:ln>
                  <a:noFill/>
                </a:ln>
                <a:solidFill>
                  <a:srgbClr val="7030A0"/>
                </a:solidFill>
                <a:effectLst/>
                <a:latin typeface="Open Sans"/>
              </a:rPr>
              <a:t>dây</a:t>
            </a:r>
            <a:r>
              <a:rPr kumimoji="0" lang="en-US" altLang="en-US" b="1" u="none" strike="noStrike" cap="none" normalizeH="0" baseline="0" dirty="0">
                <a:ln>
                  <a:noFill/>
                </a:ln>
                <a:solidFill>
                  <a:srgbClr val="7030A0"/>
                </a:solidFill>
                <a:effectLst/>
                <a:latin typeface="Open Sans"/>
              </a:rPr>
              <a:t> </a:t>
            </a:r>
            <a:r>
              <a:rPr kumimoji="0" lang="en-US" altLang="en-US" b="1" u="none" strike="noStrike" cap="none" normalizeH="0" baseline="0" dirty="0" err="1">
                <a:ln>
                  <a:noFill/>
                </a:ln>
                <a:solidFill>
                  <a:srgbClr val="7030A0"/>
                </a:solidFill>
                <a:effectLst/>
                <a:latin typeface="Open Sans"/>
              </a:rPr>
              <a:t>sắt</a:t>
            </a:r>
            <a:r>
              <a:rPr kumimoji="0" lang="en-US" altLang="en-US" b="1" u="none" strike="noStrike" cap="none" normalizeH="0" baseline="0" dirty="0">
                <a:ln>
                  <a:noFill/>
                </a:ln>
                <a:solidFill>
                  <a:srgbClr val="7030A0"/>
                </a:solidFill>
                <a:effectLst/>
                <a:latin typeface="Open Sans"/>
              </a:rPr>
              <a:t> </a:t>
            </a:r>
            <a:r>
              <a:rPr kumimoji="0" lang="en-US" altLang="en-US" b="1" u="none" strike="noStrike" cap="none" normalizeH="0" baseline="0" dirty="0" err="1">
                <a:ln>
                  <a:noFill/>
                </a:ln>
                <a:solidFill>
                  <a:srgbClr val="7030A0"/>
                </a:solidFill>
                <a:effectLst/>
                <a:latin typeface="Open Sans"/>
              </a:rPr>
              <a:t>tỏa</a:t>
            </a:r>
            <a:r>
              <a:rPr kumimoji="0" lang="en-US" altLang="en-US" b="1" u="none" strike="noStrike" cap="none" normalizeH="0" baseline="0" dirty="0">
                <a:ln>
                  <a:noFill/>
                </a:ln>
                <a:solidFill>
                  <a:srgbClr val="7030A0"/>
                </a:solidFill>
                <a:effectLst/>
                <a:latin typeface="Open Sans"/>
              </a:rPr>
              <a:t> ra </a:t>
            </a:r>
            <a:r>
              <a:rPr kumimoji="0" lang="en-US" altLang="en-US" b="1" u="none" strike="noStrike" cap="none" normalizeH="0" baseline="0" dirty="0" err="1">
                <a:ln>
                  <a:noFill/>
                </a:ln>
                <a:solidFill>
                  <a:srgbClr val="7030A0"/>
                </a:solidFill>
                <a:effectLst/>
                <a:latin typeface="Open Sans"/>
              </a:rPr>
              <a:t>nhiều</a:t>
            </a:r>
            <a:r>
              <a:rPr kumimoji="0" lang="en-US" altLang="en-US" b="1" u="none" strike="noStrike" cap="none" normalizeH="0" baseline="0" dirty="0">
                <a:ln>
                  <a:noFill/>
                </a:ln>
                <a:solidFill>
                  <a:srgbClr val="7030A0"/>
                </a:solidFill>
                <a:effectLst/>
                <a:latin typeface="Open Sans"/>
              </a:rPr>
              <a:t> </a:t>
            </a:r>
            <a:r>
              <a:rPr kumimoji="0" lang="en-US" altLang="en-US" b="1" u="none" strike="noStrike" cap="none" normalizeH="0" baseline="0" dirty="0" err="1">
                <a:ln>
                  <a:noFill/>
                </a:ln>
                <a:solidFill>
                  <a:srgbClr val="7030A0"/>
                </a:solidFill>
                <a:effectLst/>
                <a:latin typeface="Open Sans"/>
              </a:rPr>
              <a:t>nhiệt</a:t>
            </a:r>
            <a:r>
              <a:rPr kumimoji="0" lang="en-US" altLang="en-US" b="1" u="none" strike="noStrike" cap="none" normalizeH="0" baseline="0" dirty="0">
                <a:ln>
                  <a:noFill/>
                </a:ln>
                <a:solidFill>
                  <a:srgbClr val="7030A0"/>
                </a:solidFill>
                <a:effectLst/>
                <a:latin typeface="Open Sans"/>
              </a:rPr>
              <a:t> </a:t>
            </a:r>
            <a:r>
              <a:rPr kumimoji="0" lang="en-US" altLang="en-US" b="1" u="none" strike="noStrike" cap="none" normalizeH="0" baseline="0" dirty="0" err="1">
                <a:ln>
                  <a:noFill/>
                </a:ln>
                <a:solidFill>
                  <a:srgbClr val="7030A0"/>
                </a:solidFill>
                <a:effectLst/>
                <a:latin typeface="Open Sans"/>
              </a:rPr>
              <a:t>lượng</a:t>
            </a:r>
            <a:r>
              <a:rPr kumimoji="0" lang="en-US" altLang="en-US" b="1" u="none" strike="noStrike" cap="none" normalizeH="0" baseline="0" dirty="0">
                <a:ln>
                  <a:noFill/>
                </a:ln>
                <a:solidFill>
                  <a:srgbClr val="7030A0"/>
                </a:solidFill>
                <a:effectLst/>
                <a:latin typeface="Open Sans"/>
              </a:rPr>
              <a:t> </a:t>
            </a:r>
            <a:r>
              <a:rPr kumimoji="0" lang="en-US" altLang="en-US" b="1" u="none" strike="noStrike" cap="none" normalizeH="0" baseline="0" dirty="0" err="1">
                <a:ln>
                  <a:noFill/>
                </a:ln>
                <a:solidFill>
                  <a:srgbClr val="7030A0"/>
                </a:solidFill>
                <a:effectLst/>
                <a:latin typeface="Open Sans"/>
              </a:rPr>
              <a:t>hơn</a:t>
            </a:r>
            <a:r>
              <a:rPr kumimoji="0" lang="en-US" altLang="en-US" b="1" u="none" strike="noStrike" cap="none" normalizeH="0" baseline="0" dirty="0">
                <a:ln>
                  <a:noFill/>
                </a:ln>
                <a:solidFill>
                  <a:srgbClr val="7030A0"/>
                </a:solidFill>
                <a:effectLst/>
                <a:latin typeface="Open Sans"/>
              </a:rPr>
              <a:t>.</a:t>
            </a:r>
            <a:endParaRPr lang="en-US" b="1" dirty="0">
              <a:solidFill>
                <a:srgbClr val="7030A0"/>
              </a:solidFill>
              <a:effectLst/>
              <a:latin typeface="Open Sans"/>
            </a:endParaRPr>
          </a:p>
        </p:txBody>
      </p:sp>
    </p:spTree>
    <p:extLst>
      <p:ext uri="{BB962C8B-B14F-4D97-AF65-F5344CB8AC3E}">
        <p14:creationId xmlns:p14="http://schemas.microsoft.com/office/powerpoint/2010/main" val="2048693773"/>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fade">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fade">
                                      <p:cBhvr>
                                        <p:cTn id="17" dur="500"/>
                                        <p:tgtEl>
                                          <p:spTgt spid="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2">
                                            <p:txEl>
                                              <p:pRg st="3" end="3"/>
                                            </p:txEl>
                                          </p:spTgt>
                                        </p:tgtEl>
                                        <p:attrNameLst>
                                          <p:attrName>style.visibility</p:attrName>
                                        </p:attrNameLst>
                                      </p:cBhvr>
                                      <p:to>
                                        <p:strVal val="visible"/>
                                      </p:to>
                                    </p:set>
                                    <p:animEffect transition="in" filter="fade">
                                      <p:cBhvr>
                                        <p:cTn id="22" dur="500"/>
                                        <p:tgtEl>
                                          <p:spTgt spid="2">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2">
                                            <p:txEl>
                                              <p:pRg st="4" end="4"/>
                                            </p:txEl>
                                          </p:spTgt>
                                        </p:tgtEl>
                                        <p:attrNameLst>
                                          <p:attrName>style.visibility</p:attrName>
                                        </p:attrNameLst>
                                      </p:cBhvr>
                                      <p:to>
                                        <p:strVal val="visible"/>
                                      </p:to>
                                    </p:set>
                                    <p:animEffect transition="in" filter="fade">
                                      <p:cBhvr>
                                        <p:cTn id="27" dur="500"/>
                                        <p:tgtEl>
                                          <p:spTgt spid="2">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2">
                                            <p:txEl>
                                              <p:pRg st="5" end="5"/>
                                            </p:txEl>
                                          </p:spTgt>
                                        </p:tgtEl>
                                        <p:attrNameLst>
                                          <p:attrName>style.visibility</p:attrName>
                                        </p:attrNameLst>
                                      </p:cBhvr>
                                      <p:to>
                                        <p:strVal val="visible"/>
                                      </p:to>
                                    </p:set>
                                    <p:animEffect transition="in" filter="fade">
                                      <p:cBhvr>
                                        <p:cTn id="32" dur="500"/>
                                        <p:tgtEl>
                                          <p:spTgt spid="2">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Effect transition="in" filter="fade">
                                      <p:cBhvr>
                                        <p:cTn id="37" dur="500"/>
                                        <p:tgtEl>
                                          <p:spTgt spid="2">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nodeType="clickEffect">
                                  <p:stCondLst>
                                    <p:cond delay="0"/>
                                  </p:stCondLst>
                                  <p:childTnLst>
                                    <p:set>
                                      <p:cBhvr>
                                        <p:cTn id="41" dur="1" fill="hold">
                                          <p:stCondLst>
                                            <p:cond delay="0"/>
                                          </p:stCondLst>
                                        </p:cTn>
                                        <p:tgtEl>
                                          <p:spTgt spid="2">
                                            <p:txEl>
                                              <p:pRg st="7" end="7"/>
                                            </p:txEl>
                                          </p:spTgt>
                                        </p:tgtEl>
                                        <p:attrNameLst>
                                          <p:attrName>style.visibility</p:attrName>
                                        </p:attrNameLst>
                                      </p:cBhvr>
                                      <p:to>
                                        <p:strVal val="visible"/>
                                      </p:to>
                                    </p:set>
                                    <p:animEffect transition="in" filter="fade">
                                      <p:cBhvr>
                                        <p:cTn id="42" dur="500"/>
                                        <p:tgtEl>
                                          <p:spTgt spid="2">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nodeType="clickEffect">
                                  <p:stCondLst>
                                    <p:cond delay="0"/>
                                  </p:stCondLst>
                                  <p:childTnLst>
                                    <p:set>
                                      <p:cBhvr>
                                        <p:cTn id="46" dur="1" fill="hold">
                                          <p:stCondLst>
                                            <p:cond delay="0"/>
                                          </p:stCondLst>
                                        </p:cTn>
                                        <p:tgtEl>
                                          <p:spTgt spid="2">
                                            <p:txEl>
                                              <p:pRg st="8" end="8"/>
                                            </p:txEl>
                                          </p:spTgt>
                                        </p:tgtEl>
                                        <p:attrNameLst>
                                          <p:attrName>style.visibility</p:attrName>
                                        </p:attrNameLst>
                                      </p:cBhvr>
                                      <p:to>
                                        <p:strVal val="visible"/>
                                      </p:to>
                                    </p:set>
                                    <p:animEffect transition="in" filter="fade">
                                      <p:cBhvr>
                                        <p:cTn id="47" dur="500"/>
                                        <p:tgtEl>
                                          <p:spTgt spid="2">
                                            <p:txEl>
                                              <p:pRg st="8" end="8"/>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nodeType="clickEffect">
                                  <p:stCondLst>
                                    <p:cond delay="0"/>
                                  </p:stCondLst>
                                  <p:childTnLst>
                                    <p:set>
                                      <p:cBhvr>
                                        <p:cTn id="51" dur="1" fill="hold">
                                          <p:stCondLst>
                                            <p:cond delay="0"/>
                                          </p:stCondLst>
                                        </p:cTn>
                                        <p:tgtEl>
                                          <p:spTgt spid="2">
                                            <p:txEl>
                                              <p:pRg st="9" end="9"/>
                                            </p:txEl>
                                          </p:spTgt>
                                        </p:tgtEl>
                                        <p:attrNameLst>
                                          <p:attrName>style.visibility</p:attrName>
                                        </p:attrNameLst>
                                      </p:cBhvr>
                                      <p:to>
                                        <p:strVal val="visible"/>
                                      </p:to>
                                    </p:set>
                                    <p:animEffect transition="in" filter="fade">
                                      <p:cBhvr>
                                        <p:cTn id="52" dur="500"/>
                                        <p:tgtEl>
                                          <p:spTgt spid="2">
                                            <p:txEl>
                                              <p:pRg st="9" end="9"/>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16" presetClass="entr" presetSubtype="21" fill="hold" grpId="0" nodeType="clickEffect">
                                  <p:stCondLst>
                                    <p:cond delay="0"/>
                                  </p:stCondLst>
                                  <p:childTnLst>
                                    <p:set>
                                      <p:cBhvr>
                                        <p:cTn id="56" dur="1" fill="hold">
                                          <p:stCondLst>
                                            <p:cond delay="0"/>
                                          </p:stCondLst>
                                        </p:cTn>
                                        <p:tgtEl>
                                          <p:spTgt spid="15"/>
                                        </p:tgtEl>
                                        <p:attrNameLst>
                                          <p:attrName>style.visibility</p:attrName>
                                        </p:attrNameLst>
                                      </p:cBhvr>
                                      <p:to>
                                        <p:strVal val="visible"/>
                                      </p:to>
                                    </p:set>
                                    <p:animEffect transition="in" filter="barn(inVertical)">
                                      <p:cBhvr>
                                        <p:cTn id="57" dur="500"/>
                                        <p:tgtEl>
                                          <p:spTgt spid="15"/>
                                        </p:tgtEl>
                                      </p:cBhvr>
                                    </p:animEffect>
                                  </p:childTnLst>
                                </p:cTn>
                              </p:par>
                            </p:childTnLst>
                          </p:cTn>
                        </p:par>
                      </p:childTnLst>
                    </p:cTn>
                  </p:par>
                  <p:par>
                    <p:cTn id="58" fill="hold">
                      <p:stCondLst>
                        <p:cond delay="indefinite"/>
                      </p:stCondLst>
                      <p:childTnLst>
                        <p:par>
                          <p:cTn id="59" fill="hold">
                            <p:stCondLst>
                              <p:cond delay="0"/>
                            </p:stCondLst>
                            <p:childTnLst>
                              <p:par>
                                <p:cTn id="60" presetID="16" presetClass="entr" presetSubtype="21" fill="hold" nodeType="clickEffect">
                                  <p:stCondLst>
                                    <p:cond delay="0"/>
                                  </p:stCondLst>
                                  <p:childTnLst>
                                    <p:set>
                                      <p:cBhvr>
                                        <p:cTn id="61" dur="1" fill="hold">
                                          <p:stCondLst>
                                            <p:cond delay="0"/>
                                          </p:stCondLst>
                                        </p:cTn>
                                        <p:tgtEl>
                                          <p:spTgt spid="3074"/>
                                        </p:tgtEl>
                                        <p:attrNameLst>
                                          <p:attrName>style.visibility</p:attrName>
                                        </p:attrNameLst>
                                      </p:cBhvr>
                                      <p:to>
                                        <p:strVal val="visible"/>
                                      </p:to>
                                    </p:set>
                                    <p:animEffect transition="in" filter="barn(inVertical)">
                                      <p:cBhvr>
                                        <p:cTn id="62" dur="500"/>
                                        <p:tgtEl>
                                          <p:spTgt spid="3074"/>
                                        </p:tgtEl>
                                      </p:cBhvr>
                                    </p:animEffect>
                                  </p:childTnLst>
                                </p:cTn>
                              </p:par>
                            </p:childTnLst>
                          </p:cTn>
                        </p:par>
                      </p:childTnLst>
                    </p:cTn>
                  </p:par>
                  <p:par>
                    <p:cTn id="63" fill="hold">
                      <p:stCondLst>
                        <p:cond delay="indefinite"/>
                      </p:stCondLst>
                      <p:childTnLst>
                        <p:par>
                          <p:cTn id="64" fill="hold">
                            <p:stCondLst>
                              <p:cond delay="0"/>
                            </p:stCondLst>
                            <p:childTnLst>
                              <p:par>
                                <p:cTn id="65" presetID="16" presetClass="entr" presetSubtype="21" fill="hold" grpId="0" nodeType="clickEffect">
                                  <p:stCondLst>
                                    <p:cond delay="0"/>
                                  </p:stCondLst>
                                  <p:childTnLst>
                                    <p:set>
                                      <p:cBhvr>
                                        <p:cTn id="66" dur="1" fill="hold">
                                          <p:stCondLst>
                                            <p:cond delay="0"/>
                                          </p:stCondLst>
                                        </p:cTn>
                                        <p:tgtEl>
                                          <p:spTgt spid="17"/>
                                        </p:tgtEl>
                                        <p:attrNameLst>
                                          <p:attrName>style.visibility</p:attrName>
                                        </p:attrNameLst>
                                      </p:cBhvr>
                                      <p:to>
                                        <p:strVal val="visible"/>
                                      </p:to>
                                    </p:set>
                                    <p:animEffect transition="in" filter="barn(inVertical)">
                                      <p:cBhvr>
                                        <p:cTn id="67" dur="500"/>
                                        <p:tgtEl>
                                          <p:spTgt spid="17"/>
                                        </p:tgtEl>
                                      </p:cBhvr>
                                    </p:animEffect>
                                  </p:childTnLst>
                                </p:cTn>
                              </p:par>
                            </p:childTnLst>
                          </p:cTn>
                        </p:par>
                      </p:childTnLst>
                    </p:cTn>
                  </p:par>
                  <p:par>
                    <p:cTn id="68" fill="hold">
                      <p:stCondLst>
                        <p:cond delay="indefinite"/>
                      </p:stCondLst>
                      <p:childTnLst>
                        <p:par>
                          <p:cTn id="69" fill="hold">
                            <p:stCondLst>
                              <p:cond delay="0"/>
                            </p:stCondLst>
                            <p:childTnLst>
                              <p:par>
                                <p:cTn id="70" presetID="16" presetClass="entr" presetSubtype="21" fill="hold" nodeType="clickEffect">
                                  <p:stCondLst>
                                    <p:cond delay="0"/>
                                  </p:stCondLst>
                                  <p:childTnLst>
                                    <p:set>
                                      <p:cBhvr>
                                        <p:cTn id="71" dur="1" fill="hold">
                                          <p:stCondLst>
                                            <p:cond delay="0"/>
                                          </p:stCondLst>
                                        </p:cTn>
                                        <p:tgtEl>
                                          <p:spTgt spid="3075"/>
                                        </p:tgtEl>
                                        <p:attrNameLst>
                                          <p:attrName>style.visibility</p:attrName>
                                        </p:attrNameLst>
                                      </p:cBhvr>
                                      <p:to>
                                        <p:strVal val="visible"/>
                                      </p:to>
                                    </p:set>
                                    <p:animEffect transition="in" filter="barn(inVertical)">
                                      <p:cBhvr>
                                        <p:cTn id="72" dur="500"/>
                                        <p:tgtEl>
                                          <p:spTgt spid="3075"/>
                                        </p:tgtEl>
                                      </p:cBhvr>
                                    </p:animEffect>
                                  </p:childTnLst>
                                </p:cTn>
                              </p:par>
                            </p:childTnLst>
                          </p:cTn>
                        </p:par>
                      </p:childTnLst>
                    </p:cTn>
                  </p:par>
                  <p:par>
                    <p:cTn id="73" fill="hold">
                      <p:stCondLst>
                        <p:cond delay="indefinite"/>
                      </p:stCondLst>
                      <p:childTnLst>
                        <p:par>
                          <p:cTn id="74" fill="hold">
                            <p:stCondLst>
                              <p:cond delay="0"/>
                            </p:stCondLst>
                            <p:childTnLst>
                              <p:par>
                                <p:cTn id="75" presetID="16" presetClass="entr" presetSubtype="21" fill="hold" nodeType="clickEffect">
                                  <p:stCondLst>
                                    <p:cond delay="0"/>
                                  </p:stCondLst>
                                  <p:childTnLst>
                                    <p:set>
                                      <p:cBhvr>
                                        <p:cTn id="76" dur="1" fill="hold">
                                          <p:stCondLst>
                                            <p:cond delay="0"/>
                                          </p:stCondLst>
                                        </p:cTn>
                                        <p:tgtEl>
                                          <p:spTgt spid="21">
                                            <p:txEl>
                                              <p:pRg st="0" end="0"/>
                                            </p:txEl>
                                          </p:spTgt>
                                        </p:tgtEl>
                                        <p:attrNameLst>
                                          <p:attrName>style.visibility</p:attrName>
                                        </p:attrNameLst>
                                      </p:cBhvr>
                                      <p:to>
                                        <p:strVal val="visible"/>
                                      </p:to>
                                    </p:set>
                                    <p:animEffect transition="in" filter="barn(inVertical)">
                                      <p:cBhvr>
                                        <p:cTn id="77" dur="500"/>
                                        <p:tgtEl>
                                          <p:spTgt spid="21">
                                            <p:txEl>
                                              <p:pRg st="0" end="0"/>
                                            </p:txEl>
                                          </p:spTgt>
                                        </p:tgtEl>
                                      </p:cBhvr>
                                    </p:animEffect>
                                  </p:childTnLst>
                                </p:cTn>
                              </p:par>
                              <p:par>
                                <p:cTn id="78" presetID="16" presetClass="entr" presetSubtype="21" fill="hold" nodeType="withEffect">
                                  <p:stCondLst>
                                    <p:cond delay="0"/>
                                  </p:stCondLst>
                                  <p:childTnLst>
                                    <p:set>
                                      <p:cBhvr>
                                        <p:cTn id="79" dur="1" fill="hold">
                                          <p:stCondLst>
                                            <p:cond delay="0"/>
                                          </p:stCondLst>
                                        </p:cTn>
                                        <p:tgtEl>
                                          <p:spTgt spid="21">
                                            <p:txEl>
                                              <p:pRg st="1" end="1"/>
                                            </p:txEl>
                                          </p:spTgt>
                                        </p:tgtEl>
                                        <p:attrNameLst>
                                          <p:attrName>style.visibility</p:attrName>
                                        </p:attrNameLst>
                                      </p:cBhvr>
                                      <p:to>
                                        <p:strVal val="visible"/>
                                      </p:to>
                                    </p:set>
                                    <p:animEffect transition="in" filter="barn(inVertical)">
                                      <p:cBhvr>
                                        <p:cTn id="80" dur="500"/>
                                        <p:tgtEl>
                                          <p:spTgt spid="21">
                                            <p:txEl>
                                              <p:pRg st="1" end="1"/>
                                            </p:txEl>
                                          </p:spTgt>
                                        </p:tgtEl>
                                      </p:cBhvr>
                                    </p:animEffect>
                                  </p:childTnLst>
                                </p:cTn>
                              </p:par>
                              <p:par>
                                <p:cTn id="81" presetID="16" presetClass="entr" presetSubtype="21" fill="hold" nodeType="withEffect">
                                  <p:stCondLst>
                                    <p:cond delay="0"/>
                                  </p:stCondLst>
                                  <p:childTnLst>
                                    <p:set>
                                      <p:cBhvr>
                                        <p:cTn id="82" dur="1" fill="hold">
                                          <p:stCondLst>
                                            <p:cond delay="0"/>
                                          </p:stCondLst>
                                        </p:cTn>
                                        <p:tgtEl>
                                          <p:spTgt spid="21">
                                            <p:txEl>
                                              <p:pRg st="2" end="2"/>
                                            </p:txEl>
                                          </p:spTgt>
                                        </p:tgtEl>
                                        <p:attrNameLst>
                                          <p:attrName>style.visibility</p:attrName>
                                        </p:attrNameLst>
                                      </p:cBhvr>
                                      <p:to>
                                        <p:strVal val="visible"/>
                                      </p:to>
                                    </p:set>
                                    <p:animEffect transition="in" filter="barn(inVertical)">
                                      <p:cBhvr>
                                        <p:cTn id="83" dur="500"/>
                                        <p:tgtEl>
                                          <p:spTgt spid="21">
                                            <p:txEl>
                                              <p:pRg st="2" end="2"/>
                                            </p:txEl>
                                          </p:spTgt>
                                        </p:tgtEl>
                                      </p:cBhvr>
                                    </p:animEffect>
                                  </p:childTnLst>
                                </p:cTn>
                              </p:par>
                            </p:childTnLst>
                          </p:cTn>
                        </p:par>
                      </p:childTnLst>
                    </p:cTn>
                  </p:par>
                  <p:par>
                    <p:cTn id="84" fill="hold">
                      <p:stCondLst>
                        <p:cond delay="indefinite"/>
                      </p:stCondLst>
                      <p:childTnLst>
                        <p:par>
                          <p:cTn id="85" fill="hold">
                            <p:stCondLst>
                              <p:cond delay="0"/>
                            </p:stCondLst>
                            <p:childTnLst>
                              <p:par>
                                <p:cTn id="86" presetID="16" presetClass="entr" presetSubtype="21" fill="hold" nodeType="clickEffect">
                                  <p:stCondLst>
                                    <p:cond delay="0"/>
                                  </p:stCondLst>
                                  <p:childTnLst>
                                    <p:set>
                                      <p:cBhvr>
                                        <p:cTn id="87" dur="1" fill="hold">
                                          <p:stCondLst>
                                            <p:cond delay="0"/>
                                          </p:stCondLst>
                                        </p:cTn>
                                        <p:tgtEl>
                                          <p:spTgt spid="21">
                                            <p:txEl>
                                              <p:pRg st="3" end="3"/>
                                            </p:txEl>
                                          </p:spTgt>
                                        </p:tgtEl>
                                        <p:attrNameLst>
                                          <p:attrName>style.visibility</p:attrName>
                                        </p:attrNameLst>
                                      </p:cBhvr>
                                      <p:to>
                                        <p:strVal val="visible"/>
                                      </p:to>
                                    </p:set>
                                    <p:animEffect transition="in" filter="barn(inVertical)">
                                      <p:cBhvr>
                                        <p:cTn id="88" dur="500"/>
                                        <p:tgtEl>
                                          <p:spTgt spid="21">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p:bldP spid="17" grpId="0"/>
    </p:bldLst>
  </p:timing>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3715" name="Text Box 51"/>
          <p:cNvSpPr txBox="1">
            <a:spLocks noChangeArrowheads="1"/>
          </p:cNvSpPr>
          <p:nvPr/>
        </p:nvSpPr>
        <p:spPr bwMode="auto">
          <a:xfrm>
            <a:off x="639800" y="223431"/>
            <a:ext cx="10912400" cy="783193"/>
          </a:xfrm>
          <a:prstGeom prst="roundRect">
            <a:avLst/>
          </a:prstGeom>
          <a:solidFill>
            <a:schemeClr val="accent2">
              <a:lumMod val="20000"/>
              <a:lumOff val="80000"/>
            </a:schemeClr>
          </a:solidFill>
          <a:ln w="28575">
            <a:solidFill>
              <a:srgbClr val="FF0000"/>
            </a:solidFill>
          </a:ln>
          <a:effec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vi-VN" sz="2000" b="1" i="1" dirty="0"/>
              <a:t>Bài 5: Một dây dẫn có điện trở 176</a:t>
            </a:r>
            <a:r>
              <a:rPr lang="el-GR" sz="2000" b="1" i="1" dirty="0"/>
              <a:t>Ω </a:t>
            </a:r>
            <a:r>
              <a:rPr lang="vi-VN" sz="2000" b="1" i="1" dirty="0"/>
              <a:t>được mắc vào hiệu điện thế 220V. Tính nhiệt lượng do dây tỏa ra trong 30 phút theo đơn vị jun và đơn vị calo.</a:t>
            </a:r>
            <a:endParaRPr lang="en-US" sz="2000" b="1" i="1" dirty="0"/>
          </a:p>
        </p:txBody>
      </p:sp>
      <p:sp>
        <p:nvSpPr>
          <p:cNvPr id="113717" name="Text Box 53"/>
          <p:cNvSpPr txBox="1">
            <a:spLocks noChangeArrowheads="1"/>
          </p:cNvSpPr>
          <p:nvPr/>
        </p:nvSpPr>
        <p:spPr bwMode="auto">
          <a:xfrm>
            <a:off x="1159625" y="1046295"/>
            <a:ext cx="1898650"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eaLnBrk="1" hangingPunct="1">
              <a:spcBef>
                <a:spcPct val="50000"/>
              </a:spcBef>
            </a:pPr>
            <a:r>
              <a:rPr lang="en-US" altLang="vi-VN" sz="2400" b="1" i="1" u="sng" dirty="0">
                <a:solidFill>
                  <a:srgbClr val="0000CC"/>
                </a:solidFill>
                <a:latin typeface="Times New Roman" panose="02020603050405020304" pitchFamily="18" charset="0"/>
              </a:rPr>
              <a:t>Tóm tắt:</a:t>
            </a:r>
          </a:p>
        </p:txBody>
      </p:sp>
      <p:cxnSp>
        <p:nvCxnSpPr>
          <p:cNvPr id="4" name="Straight Connector 3"/>
          <p:cNvCxnSpPr/>
          <p:nvPr/>
        </p:nvCxnSpPr>
        <p:spPr>
          <a:xfrm flipH="1">
            <a:off x="2835275" y="1095159"/>
            <a:ext cx="37894" cy="5160145"/>
          </a:xfrm>
          <a:prstGeom prst="line">
            <a:avLst/>
          </a:prstGeom>
          <a:ln w="38100"/>
        </p:spPr>
        <p:style>
          <a:lnRef idx="1">
            <a:schemeClr val="dk1"/>
          </a:lnRef>
          <a:fillRef idx="0">
            <a:schemeClr val="dk1"/>
          </a:fillRef>
          <a:effectRef idx="0">
            <a:schemeClr val="dk1"/>
          </a:effectRef>
          <a:fontRef idx="minor">
            <a:schemeClr val="tx1"/>
          </a:fontRef>
        </p:style>
      </p:cxnSp>
      <p:sp>
        <p:nvSpPr>
          <p:cNvPr id="43" name="Text Box 53"/>
          <p:cNvSpPr txBox="1">
            <a:spLocks noChangeArrowheads="1"/>
          </p:cNvSpPr>
          <p:nvPr/>
        </p:nvSpPr>
        <p:spPr bwMode="auto">
          <a:xfrm>
            <a:off x="3054247" y="1072100"/>
            <a:ext cx="1898650"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eaLnBrk="1" hangingPunct="1">
              <a:spcBef>
                <a:spcPct val="50000"/>
              </a:spcBef>
            </a:pPr>
            <a:r>
              <a:rPr lang="en-US" altLang="vi-VN" sz="2400" b="1" i="1" u="sng" dirty="0">
                <a:solidFill>
                  <a:srgbClr val="0000CC"/>
                </a:solidFill>
                <a:latin typeface="Times New Roman" panose="02020603050405020304" pitchFamily="18" charset="0"/>
              </a:rPr>
              <a:t>Giải:</a:t>
            </a:r>
          </a:p>
        </p:txBody>
      </p:sp>
      <p:sp>
        <p:nvSpPr>
          <p:cNvPr id="9" name="Rectangle 6"/>
          <p:cNvSpPr>
            <a:spLocks noChangeArrowheads="1"/>
          </p:cNvSpPr>
          <p:nvPr/>
        </p:nvSpPr>
        <p:spPr bwMode="auto">
          <a:xfrm>
            <a:off x="9225232" y="2160013"/>
            <a:ext cx="312906"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dirty="0">
                <a:ln>
                  <a:noFill/>
                </a:ln>
                <a:solidFill>
                  <a:schemeClr val="tx1"/>
                </a:solidFill>
                <a:effectLst/>
                <a:latin typeface="Arial" panose="020B0604020202020204" pitchFamily="34" charset="0"/>
              </a:rPr>
              <a:t>  </a:t>
            </a:r>
            <a:r>
              <a:rPr kumimoji="0" lang="en-US" altLang="en-US" sz="12400" b="0" i="0" u="none" strike="noStrike" cap="none" normalizeH="0" baseline="0" dirty="0">
                <a:ln>
                  <a:noFill/>
                </a:ln>
                <a:solidFill>
                  <a:schemeClr val="tx1"/>
                </a:solidFill>
                <a:effectLst/>
                <a:latin typeface="Arial" panose="020B0604020202020204" pitchFamily="34" charset="0"/>
              </a:rPr>
              <a:t/>
            </a:r>
            <a:br>
              <a:rPr kumimoji="0" lang="en-US" altLang="en-US" sz="12400" b="0" i="0" u="none" strike="noStrike" cap="none" normalizeH="0" baseline="0" dirty="0">
                <a:ln>
                  <a:noFill/>
                </a:ln>
                <a:solidFill>
                  <a:schemeClr val="tx1"/>
                </a:solidFill>
                <a:effectLst/>
                <a:latin typeface="Arial" panose="020B0604020202020204" pitchFamily="34" charset="0"/>
              </a:rPr>
            </a:b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10" name="Rectangle 8"/>
          <p:cNvSpPr>
            <a:spLocks noChangeArrowheads="1"/>
          </p:cNvSpPr>
          <p:nvPr/>
        </p:nvSpPr>
        <p:spPr bwMode="auto">
          <a:xfrm>
            <a:off x="10324204" y="5642808"/>
            <a:ext cx="365806" cy="6001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en-US" altLang="en-US" sz="1100" b="0" i="0" u="none" strike="noStrike" cap="none" normalizeH="0" baseline="0" dirty="0">
                <a:ln>
                  <a:noFill/>
                </a:ln>
                <a:solidFill>
                  <a:schemeClr val="tx1"/>
                </a:solidFill>
                <a:effectLst/>
              </a:rPr>
              <a:t>  </a:t>
            </a:r>
            <a:r>
              <a:rPr kumimoji="0" lang="en-US" altLang="en-US" sz="3300" b="0" i="0" u="none" strike="noStrike" cap="none" normalizeH="0" baseline="0" dirty="0">
                <a:ln>
                  <a:noFill/>
                </a:ln>
                <a:solidFill>
                  <a:schemeClr val="tx1"/>
                </a:solidFill>
                <a:effectLst/>
                <a:latin typeface="Arial" panose="020B0604020202020204" pitchFamily="34" charset="0"/>
              </a:rPr>
              <a:t> </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3" name="Rectangle 2"/>
          <p:cNvSpPr/>
          <p:nvPr/>
        </p:nvSpPr>
        <p:spPr>
          <a:xfrm>
            <a:off x="1159625" y="1705441"/>
            <a:ext cx="1675650" cy="3411511"/>
          </a:xfrm>
          <a:prstGeom prst="rect">
            <a:avLst/>
          </a:prstGeom>
        </p:spPr>
        <p:txBody>
          <a:bodyPr wrap="square">
            <a:spAutoFit/>
          </a:bodyPr>
          <a:lstStyle/>
          <a:p>
            <a:pPr marL="30480" marR="30480">
              <a:lnSpc>
                <a:spcPct val="150000"/>
              </a:lnSpc>
              <a:spcAft>
                <a:spcPts val="1200"/>
              </a:spcAft>
            </a:pPr>
            <a:r>
              <a:rPr lang="nl-NL" sz="2400" b="1" i="1" dirty="0">
                <a:solidFill>
                  <a:srgbClr val="00B050"/>
                </a:solidFill>
                <a:latin typeface="Arial" panose="020B0604020202020204" pitchFamily="34" charset="0"/>
                <a:ea typeface="Times New Roman" panose="02020603050405020304" pitchFamily="18" charset="0"/>
              </a:rPr>
              <a:t>R=</a:t>
            </a:r>
            <a:r>
              <a:rPr lang="vi-VN" sz="2400" b="1" i="1" dirty="0">
                <a:solidFill>
                  <a:srgbClr val="00B050"/>
                </a:solidFill>
              </a:rPr>
              <a:t> 176</a:t>
            </a:r>
            <a:r>
              <a:rPr lang="el-GR" sz="2400" b="1" i="1" dirty="0">
                <a:solidFill>
                  <a:srgbClr val="00B050"/>
                </a:solidFill>
              </a:rPr>
              <a:t>Ω </a:t>
            </a:r>
            <a:endParaRPr lang="en-US" sz="2400" b="1" i="1" dirty="0">
              <a:solidFill>
                <a:srgbClr val="00B050"/>
              </a:solidFill>
            </a:endParaRPr>
          </a:p>
          <a:p>
            <a:pPr marL="30480" marR="30480">
              <a:lnSpc>
                <a:spcPct val="150000"/>
              </a:lnSpc>
              <a:spcAft>
                <a:spcPts val="1200"/>
              </a:spcAft>
            </a:pPr>
            <a:r>
              <a:rPr lang="en-US" sz="2400" b="1" i="1" dirty="0">
                <a:solidFill>
                  <a:srgbClr val="00B050"/>
                </a:solidFill>
                <a:latin typeface="Times New Roman" panose="02020603050405020304" pitchFamily="18" charset="0"/>
                <a:ea typeface="Times New Roman" panose="02020603050405020304" pitchFamily="18" charset="0"/>
              </a:rPr>
              <a:t>U=220V</a:t>
            </a:r>
          </a:p>
          <a:p>
            <a:pPr marL="30480" marR="30480">
              <a:lnSpc>
                <a:spcPct val="150000"/>
              </a:lnSpc>
              <a:spcAft>
                <a:spcPts val="1200"/>
              </a:spcAft>
            </a:pPr>
            <a:r>
              <a:rPr lang="en-US" sz="2400" b="1" i="1" dirty="0">
                <a:solidFill>
                  <a:srgbClr val="00B050"/>
                </a:solidFill>
                <a:latin typeface="Times New Roman" panose="02020603050405020304" pitchFamily="18" charset="0"/>
                <a:ea typeface="Times New Roman" panose="02020603050405020304" pitchFamily="18" charset="0"/>
              </a:rPr>
              <a:t>t=30 </a:t>
            </a:r>
            <a:r>
              <a:rPr lang="en-US" sz="2400" b="1" i="1" dirty="0" err="1">
                <a:solidFill>
                  <a:srgbClr val="00B050"/>
                </a:solidFill>
                <a:latin typeface="Times New Roman" panose="02020603050405020304" pitchFamily="18" charset="0"/>
                <a:ea typeface="Times New Roman" panose="02020603050405020304" pitchFamily="18" charset="0"/>
              </a:rPr>
              <a:t>phút</a:t>
            </a:r>
            <a:endParaRPr lang="en-US" sz="2400" b="1" i="1" dirty="0">
              <a:solidFill>
                <a:srgbClr val="00B050"/>
              </a:solidFill>
              <a:latin typeface="Times New Roman" panose="02020603050405020304" pitchFamily="18" charset="0"/>
              <a:ea typeface="Times New Roman" panose="02020603050405020304" pitchFamily="18" charset="0"/>
            </a:endParaRPr>
          </a:p>
          <a:p>
            <a:pPr marL="30480" marR="30480">
              <a:lnSpc>
                <a:spcPct val="150000"/>
              </a:lnSpc>
              <a:spcAft>
                <a:spcPts val="1200"/>
              </a:spcAft>
            </a:pPr>
            <a:r>
              <a:rPr lang="en-US" sz="2400" b="1" i="1" dirty="0">
                <a:solidFill>
                  <a:srgbClr val="00B050"/>
                </a:solidFill>
                <a:latin typeface="Times New Roman" panose="02020603050405020304" pitchFamily="18" charset="0"/>
                <a:ea typeface="Times New Roman" panose="02020603050405020304" pitchFamily="18" charset="0"/>
              </a:rPr>
              <a:t>  =1800s</a:t>
            </a:r>
          </a:p>
          <a:p>
            <a:pPr marL="30480" marR="30480">
              <a:lnSpc>
                <a:spcPct val="150000"/>
              </a:lnSpc>
              <a:spcAft>
                <a:spcPts val="1200"/>
              </a:spcAft>
            </a:pPr>
            <a:r>
              <a:rPr lang="en-US" sz="2400" b="1" i="1" dirty="0">
                <a:solidFill>
                  <a:srgbClr val="00B050"/>
                </a:solidFill>
                <a:latin typeface="Times New Roman" panose="02020603050405020304" pitchFamily="18" charset="0"/>
                <a:ea typeface="Times New Roman" panose="02020603050405020304" pitchFamily="18" charset="0"/>
              </a:rPr>
              <a:t>Q=?</a:t>
            </a:r>
          </a:p>
        </p:txBody>
      </p:sp>
      <p:sp>
        <p:nvSpPr>
          <p:cNvPr id="12" name="Hộp Văn bản 11">
            <a:extLst>
              <a:ext uri="{FF2B5EF4-FFF2-40B4-BE49-F238E27FC236}">
                <a16:creationId xmlns:a16="http://schemas.microsoft.com/office/drawing/2014/main" id="{2D9CF252-2A08-46D4-98FB-99F678C9ECE1}"/>
              </a:ext>
            </a:extLst>
          </p:cNvPr>
          <p:cNvSpPr txBox="1"/>
          <p:nvPr/>
        </p:nvSpPr>
        <p:spPr>
          <a:xfrm>
            <a:off x="3048000" y="1692203"/>
            <a:ext cx="6096000" cy="400110"/>
          </a:xfrm>
          <a:prstGeom prst="rect">
            <a:avLst/>
          </a:prstGeom>
          <a:noFill/>
        </p:spPr>
        <p:txBody>
          <a:bodyPr wrap="square">
            <a:spAutoFit/>
          </a:bodyPr>
          <a:lstStyle/>
          <a:p>
            <a:pPr algn="just"/>
            <a:r>
              <a:rPr lang="vi-VN" sz="2000" b="1" i="1" dirty="0" err="1">
                <a:solidFill>
                  <a:srgbClr val="00B050"/>
                </a:solidFill>
                <a:effectLst/>
                <a:latin typeface="Open Sans"/>
              </a:rPr>
              <a:t>Nhiệt</a:t>
            </a:r>
            <a:r>
              <a:rPr lang="vi-VN" sz="2000" b="1" i="1" dirty="0">
                <a:solidFill>
                  <a:srgbClr val="00B050"/>
                </a:solidFill>
                <a:effectLst/>
                <a:latin typeface="Open Sans"/>
              </a:rPr>
              <a:t> </a:t>
            </a:r>
            <a:r>
              <a:rPr lang="vi-VN" sz="2000" b="1" i="1" dirty="0" err="1">
                <a:solidFill>
                  <a:srgbClr val="00B050"/>
                </a:solidFill>
                <a:effectLst/>
                <a:latin typeface="Open Sans"/>
              </a:rPr>
              <a:t>lượng</a:t>
            </a:r>
            <a:r>
              <a:rPr lang="vi-VN" sz="2000" b="1" i="1" dirty="0">
                <a:solidFill>
                  <a:srgbClr val="00B050"/>
                </a:solidFill>
                <a:effectLst/>
                <a:latin typeface="Open Sans"/>
              </a:rPr>
              <a:t> do dây </a:t>
            </a:r>
            <a:r>
              <a:rPr lang="vi-VN" sz="2000" b="1" i="1" dirty="0" err="1">
                <a:solidFill>
                  <a:srgbClr val="00B050"/>
                </a:solidFill>
                <a:effectLst/>
                <a:latin typeface="Open Sans"/>
              </a:rPr>
              <a:t>tỏa</a:t>
            </a:r>
            <a:r>
              <a:rPr lang="vi-VN" sz="2000" b="1" i="1" dirty="0">
                <a:solidFill>
                  <a:srgbClr val="00B050"/>
                </a:solidFill>
                <a:effectLst/>
                <a:latin typeface="Open Sans"/>
              </a:rPr>
              <a:t> trong 30 </a:t>
            </a:r>
            <a:r>
              <a:rPr lang="vi-VN" sz="2000" b="1" i="1" dirty="0" err="1">
                <a:solidFill>
                  <a:srgbClr val="00B050"/>
                </a:solidFill>
                <a:effectLst/>
                <a:latin typeface="Open Sans"/>
              </a:rPr>
              <a:t>phút</a:t>
            </a:r>
            <a:r>
              <a:rPr lang="vi-VN" sz="2000" b="1" i="1" dirty="0">
                <a:solidFill>
                  <a:srgbClr val="00B050"/>
                </a:solidFill>
                <a:effectLst/>
                <a:latin typeface="Open Sans"/>
              </a:rPr>
              <a:t> </a:t>
            </a:r>
            <a:r>
              <a:rPr lang="vi-VN" sz="2000" b="1" i="1" dirty="0" err="1">
                <a:solidFill>
                  <a:srgbClr val="00B050"/>
                </a:solidFill>
                <a:effectLst/>
                <a:latin typeface="Open Sans"/>
              </a:rPr>
              <a:t>là</a:t>
            </a:r>
            <a:r>
              <a:rPr lang="vi-VN" sz="2000" b="1" i="1" dirty="0">
                <a:solidFill>
                  <a:srgbClr val="00B050"/>
                </a:solidFill>
                <a:effectLst/>
                <a:latin typeface="Open Sans"/>
              </a:rPr>
              <a:t>:</a:t>
            </a:r>
          </a:p>
        </p:txBody>
      </p:sp>
      <mc:AlternateContent xmlns:mc="http://schemas.openxmlformats.org/markup-compatibility/2006" xmlns:a14="http://schemas.microsoft.com/office/drawing/2010/main">
        <mc:Choice Requires="a14">
          <p:sp>
            <p:nvSpPr>
              <p:cNvPr id="13" name="Hộp Văn bản 12">
                <a:extLst>
                  <a:ext uri="{FF2B5EF4-FFF2-40B4-BE49-F238E27FC236}">
                    <a16:creationId xmlns:a16="http://schemas.microsoft.com/office/drawing/2014/main" id="{569838BD-3840-4EE4-911E-17487E1B75BE}"/>
                  </a:ext>
                </a:extLst>
              </p:cNvPr>
              <p:cNvSpPr txBox="1"/>
              <p:nvPr/>
            </p:nvSpPr>
            <p:spPr>
              <a:xfrm>
                <a:off x="3099956" y="2329175"/>
                <a:ext cx="1753321" cy="679289"/>
              </a:xfrm>
              <a:prstGeom prst="rect">
                <a:avLst/>
              </a:prstGeom>
              <a:noFill/>
            </p:spPr>
            <p:txBody>
              <a:bodyPr wrap="square">
                <a:spAutoFit/>
              </a:bodyPr>
              <a:lstStyle/>
              <a:p>
                <a:r>
                  <a:rPr kumimoji="0" lang="en-US" altLang="en-US" sz="2400" b="1" i="1" u="none" strike="noStrike" cap="none" normalizeH="0" baseline="0" dirty="0">
                    <a:ln>
                      <a:noFill/>
                    </a:ln>
                    <a:solidFill>
                      <a:srgbClr val="00B050"/>
                    </a:solidFill>
                    <a:effectLst/>
                    <a:latin typeface="Open Sans"/>
                  </a:rPr>
                  <a:t> Q =  </a:t>
                </a:r>
                <a14:m>
                  <m:oMath xmlns:m="http://schemas.openxmlformats.org/officeDocument/2006/math">
                    <m:f>
                      <m:fPr>
                        <m:ctrlPr>
                          <a:rPr lang="en-US" altLang="en-US" sz="2400" b="1" i="1">
                            <a:solidFill>
                              <a:srgbClr val="00B050"/>
                            </a:solidFill>
                            <a:latin typeface="Cambria Math" panose="02040503050406030204" pitchFamily="18" charset="0"/>
                          </a:rPr>
                        </m:ctrlPr>
                      </m:fPr>
                      <m:num>
                        <m:sSup>
                          <m:sSupPr>
                            <m:ctrlPr>
                              <a:rPr lang="en-US" altLang="en-US" sz="2400" b="1" i="1" smtClean="0">
                                <a:solidFill>
                                  <a:srgbClr val="00B050"/>
                                </a:solidFill>
                                <a:latin typeface="Cambria Math" panose="02040503050406030204" pitchFamily="18" charset="0"/>
                              </a:rPr>
                            </m:ctrlPr>
                          </m:sSupPr>
                          <m:e>
                            <m:r>
                              <a:rPr lang="en-US" altLang="en-US" sz="2400" b="1" i="1" smtClean="0">
                                <a:solidFill>
                                  <a:srgbClr val="00B050"/>
                                </a:solidFill>
                                <a:latin typeface="Cambria Math" panose="02040503050406030204" pitchFamily="18" charset="0"/>
                              </a:rPr>
                              <m:t>𝑼</m:t>
                            </m:r>
                          </m:e>
                          <m:sup>
                            <m:r>
                              <a:rPr lang="en-US" altLang="en-US" sz="2400" b="1" i="1" smtClean="0">
                                <a:solidFill>
                                  <a:srgbClr val="00B050"/>
                                </a:solidFill>
                                <a:latin typeface="Cambria Math" panose="02040503050406030204" pitchFamily="18" charset="0"/>
                              </a:rPr>
                              <m:t>𝟐</m:t>
                            </m:r>
                          </m:sup>
                        </m:sSup>
                      </m:num>
                      <m:den>
                        <m:r>
                          <a:rPr lang="en-US" altLang="en-US" sz="2400" b="1" i="1" smtClean="0">
                            <a:solidFill>
                              <a:srgbClr val="00B050"/>
                            </a:solidFill>
                            <a:latin typeface="Cambria Math" panose="02040503050406030204" pitchFamily="18" charset="0"/>
                          </a:rPr>
                          <m:t>𝑹</m:t>
                        </m:r>
                      </m:den>
                    </m:f>
                  </m:oMath>
                </a14:m>
                <a:r>
                  <a:rPr lang="en-US" altLang="en-US" sz="2400" b="1" i="1" dirty="0">
                    <a:solidFill>
                      <a:srgbClr val="00B050"/>
                    </a:solidFill>
                    <a:latin typeface="Open Sans"/>
                  </a:rPr>
                  <a:t> t</a:t>
                </a:r>
                <a:r>
                  <a:rPr kumimoji="0" lang="en-US" altLang="en-US" sz="2400" b="1" i="1" u="none" strike="noStrike" cap="none" normalizeH="0" baseline="0" dirty="0">
                    <a:ln>
                      <a:noFill/>
                    </a:ln>
                    <a:solidFill>
                      <a:srgbClr val="00B050"/>
                    </a:solidFill>
                    <a:effectLst/>
                    <a:latin typeface="Open Sans"/>
                  </a:rPr>
                  <a:t> </a:t>
                </a:r>
                <a:endParaRPr lang="vi-VN" sz="2400" b="1" i="1" dirty="0">
                  <a:solidFill>
                    <a:srgbClr val="00B050"/>
                  </a:solidFill>
                </a:endParaRPr>
              </a:p>
            </p:txBody>
          </p:sp>
        </mc:Choice>
        <mc:Fallback xmlns="">
          <p:sp>
            <p:nvSpPr>
              <p:cNvPr id="13" name="Hộp Văn bản 12">
                <a:extLst>
                  <a:ext uri="{FF2B5EF4-FFF2-40B4-BE49-F238E27FC236}">
                    <a16:creationId xmlns:a16="http://schemas.microsoft.com/office/drawing/2014/main" id="{569838BD-3840-4EE4-911E-17487E1B75BE}"/>
                  </a:ext>
                </a:extLst>
              </p:cNvPr>
              <p:cNvSpPr txBox="1">
                <a:spLocks noRot="1" noChangeAspect="1" noMove="1" noResize="1" noEditPoints="1" noAdjustHandles="1" noChangeArrowheads="1" noChangeShapeType="1" noTextEdit="1"/>
              </p:cNvSpPr>
              <p:nvPr/>
            </p:nvSpPr>
            <p:spPr>
              <a:xfrm>
                <a:off x="3099956" y="2329175"/>
                <a:ext cx="1753321" cy="679289"/>
              </a:xfrm>
              <a:prstGeom prst="rect">
                <a:avLst/>
              </a:prstGeom>
              <a:blipFill>
                <a:blip r:embed="rId2"/>
                <a:stretch>
                  <a:fillRect l="-1045" b="-8036"/>
                </a:stretch>
              </a:blipFill>
            </p:spPr>
            <p:txBody>
              <a:bodyPr/>
              <a:lstStyle/>
              <a:p>
                <a:r>
                  <a:rPr lang="vi-VN">
                    <a:noFill/>
                  </a:rPr>
                  <a:t> </a:t>
                </a:r>
              </a:p>
            </p:txBody>
          </p:sp>
        </mc:Fallback>
      </mc:AlternateContent>
      <mc:AlternateContent xmlns:mc="http://schemas.openxmlformats.org/markup-compatibility/2006" xmlns:a14="http://schemas.microsoft.com/office/drawing/2010/main">
        <mc:Choice Requires="a14">
          <p:sp>
            <p:nvSpPr>
              <p:cNvPr id="15" name="Hộp Văn bản 14">
                <a:extLst>
                  <a:ext uri="{FF2B5EF4-FFF2-40B4-BE49-F238E27FC236}">
                    <a16:creationId xmlns:a16="http://schemas.microsoft.com/office/drawing/2014/main" id="{517CD066-D060-46DB-87E2-BC5EB8E1D438}"/>
                  </a:ext>
                </a:extLst>
              </p:cNvPr>
              <p:cNvSpPr txBox="1"/>
              <p:nvPr/>
            </p:nvSpPr>
            <p:spPr>
              <a:xfrm>
                <a:off x="4411107" y="2393337"/>
                <a:ext cx="1753321" cy="681020"/>
              </a:xfrm>
              <a:prstGeom prst="rect">
                <a:avLst/>
              </a:prstGeom>
              <a:noFill/>
            </p:spPr>
            <p:txBody>
              <a:bodyPr wrap="square">
                <a:spAutoFit/>
              </a:bodyPr>
              <a:lstStyle/>
              <a:p>
                <a:r>
                  <a:rPr kumimoji="0" lang="en-US" altLang="en-US" sz="2400" b="1" i="1" u="none" strike="noStrike" cap="none" normalizeH="0" baseline="0" dirty="0">
                    <a:ln>
                      <a:noFill/>
                    </a:ln>
                    <a:solidFill>
                      <a:srgbClr val="00B050"/>
                    </a:solidFill>
                    <a:effectLst/>
                    <a:latin typeface="Open Sans"/>
                  </a:rPr>
                  <a:t>=  </a:t>
                </a:r>
                <a14:m>
                  <m:oMath xmlns:m="http://schemas.openxmlformats.org/officeDocument/2006/math">
                    <m:f>
                      <m:fPr>
                        <m:ctrlPr>
                          <a:rPr lang="en-US" altLang="en-US" sz="2400" b="1" i="1">
                            <a:solidFill>
                              <a:srgbClr val="00B050"/>
                            </a:solidFill>
                            <a:latin typeface="Cambria Math" panose="02040503050406030204" pitchFamily="18" charset="0"/>
                          </a:rPr>
                        </m:ctrlPr>
                      </m:fPr>
                      <m:num>
                        <m:sSup>
                          <m:sSupPr>
                            <m:ctrlPr>
                              <a:rPr lang="en-US" altLang="en-US" sz="2400" b="1" i="1" smtClean="0">
                                <a:solidFill>
                                  <a:srgbClr val="00B050"/>
                                </a:solidFill>
                                <a:latin typeface="Cambria Math" panose="02040503050406030204" pitchFamily="18" charset="0"/>
                              </a:rPr>
                            </m:ctrlPr>
                          </m:sSupPr>
                          <m:e>
                            <m:r>
                              <a:rPr lang="en-US" altLang="en-US" sz="2400" b="1" i="1" smtClean="0">
                                <a:solidFill>
                                  <a:srgbClr val="00B050"/>
                                </a:solidFill>
                                <a:latin typeface="Cambria Math" panose="02040503050406030204" pitchFamily="18" charset="0"/>
                              </a:rPr>
                              <m:t>𝟐𝟐𝟎</m:t>
                            </m:r>
                          </m:e>
                          <m:sup>
                            <m:r>
                              <a:rPr lang="en-US" altLang="en-US" sz="2400" b="1" i="1" smtClean="0">
                                <a:solidFill>
                                  <a:srgbClr val="00B050"/>
                                </a:solidFill>
                                <a:latin typeface="Cambria Math" panose="02040503050406030204" pitchFamily="18" charset="0"/>
                              </a:rPr>
                              <m:t>𝟐</m:t>
                            </m:r>
                          </m:sup>
                        </m:sSup>
                      </m:num>
                      <m:den>
                        <m:r>
                          <a:rPr lang="en-US" altLang="en-US" sz="2400" b="1" i="1" smtClean="0">
                            <a:solidFill>
                              <a:srgbClr val="00B050"/>
                            </a:solidFill>
                            <a:latin typeface="Cambria Math" panose="02040503050406030204" pitchFamily="18" charset="0"/>
                          </a:rPr>
                          <m:t>𝟏𝟕𝟔</m:t>
                        </m:r>
                      </m:den>
                    </m:f>
                  </m:oMath>
                </a14:m>
                <a:r>
                  <a:rPr lang="en-US" altLang="en-US" sz="2400" b="1" i="1" dirty="0">
                    <a:solidFill>
                      <a:srgbClr val="00B050"/>
                    </a:solidFill>
                    <a:latin typeface="Open Sans"/>
                  </a:rPr>
                  <a:t>1800</a:t>
                </a:r>
                <a:endParaRPr lang="vi-VN" sz="2400" b="1" i="1" dirty="0">
                  <a:solidFill>
                    <a:srgbClr val="00B050"/>
                  </a:solidFill>
                </a:endParaRPr>
              </a:p>
            </p:txBody>
          </p:sp>
        </mc:Choice>
        <mc:Fallback xmlns="">
          <p:sp>
            <p:nvSpPr>
              <p:cNvPr id="15" name="Hộp Văn bản 14">
                <a:extLst>
                  <a:ext uri="{FF2B5EF4-FFF2-40B4-BE49-F238E27FC236}">
                    <a16:creationId xmlns:a16="http://schemas.microsoft.com/office/drawing/2014/main" id="{517CD066-D060-46DB-87E2-BC5EB8E1D438}"/>
                  </a:ext>
                </a:extLst>
              </p:cNvPr>
              <p:cNvSpPr txBox="1">
                <a:spLocks noRot="1" noChangeAspect="1" noMove="1" noResize="1" noEditPoints="1" noAdjustHandles="1" noChangeArrowheads="1" noChangeShapeType="1" noTextEdit="1"/>
              </p:cNvSpPr>
              <p:nvPr/>
            </p:nvSpPr>
            <p:spPr>
              <a:xfrm>
                <a:off x="4411107" y="2393337"/>
                <a:ext cx="1753321" cy="681020"/>
              </a:xfrm>
              <a:prstGeom prst="rect">
                <a:avLst/>
              </a:prstGeom>
              <a:blipFill>
                <a:blip r:embed="rId3"/>
                <a:stretch>
                  <a:fillRect l="-5575" r="-3136" b="-9009"/>
                </a:stretch>
              </a:blipFill>
            </p:spPr>
            <p:txBody>
              <a:bodyPr/>
              <a:lstStyle/>
              <a:p>
                <a:r>
                  <a:rPr lang="vi-VN">
                    <a:noFill/>
                  </a:rPr>
                  <a:t> </a:t>
                </a:r>
              </a:p>
            </p:txBody>
          </p:sp>
        </mc:Fallback>
      </mc:AlternateContent>
      <mc:AlternateContent xmlns:mc="http://schemas.openxmlformats.org/markup-compatibility/2006" xmlns:a14="http://schemas.microsoft.com/office/drawing/2010/main">
        <mc:Choice Requires="a14">
          <p:sp>
            <p:nvSpPr>
              <p:cNvPr id="17" name="Hộp Văn bản 16">
                <a:extLst>
                  <a:ext uri="{FF2B5EF4-FFF2-40B4-BE49-F238E27FC236}">
                    <a16:creationId xmlns:a16="http://schemas.microsoft.com/office/drawing/2014/main" id="{CD09B7F2-866F-4AB3-9FDA-061902E92821}"/>
                  </a:ext>
                </a:extLst>
              </p:cNvPr>
              <p:cNvSpPr txBox="1"/>
              <p:nvPr/>
            </p:nvSpPr>
            <p:spPr>
              <a:xfrm>
                <a:off x="6093995" y="2522541"/>
                <a:ext cx="2763168" cy="461665"/>
              </a:xfrm>
              <a:prstGeom prst="rect">
                <a:avLst/>
              </a:prstGeom>
              <a:noFill/>
            </p:spPr>
            <p:txBody>
              <a:bodyPr wrap="square">
                <a:spAutoFit/>
              </a:bodyPr>
              <a:lstStyle/>
              <a:p>
                <a:r>
                  <a:rPr kumimoji="0" lang="en-US" altLang="en-US" sz="2400" b="1" i="1" u="none" strike="noStrike" cap="none" normalizeH="0" baseline="0" dirty="0">
                    <a:ln>
                      <a:noFill/>
                    </a:ln>
                    <a:solidFill>
                      <a:srgbClr val="00B050"/>
                    </a:solidFill>
                    <a:effectLst/>
                    <a:latin typeface="Open Sans"/>
                  </a:rPr>
                  <a:t>=  </a:t>
                </a:r>
                <a14:m>
                  <m:oMath xmlns:m="http://schemas.openxmlformats.org/officeDocument/2006/math">
                    <m:r>
                      <a:rPr lang="en-US" altLang="en-US" sz="2400" b="1" i="1" smtClean="0">
                        <a:solidFill>
                          <a:srgbClr val="00B050"/>
                        </a:solidFill>
                        <a:latin typeface="Cambria Math" panose="02040503050406030204" pitchFamily="18" charset="0"/>
                      </a:rPr>
                      <m:t>𝟒𝟗𝟓𝟎𝟎𝟎</m:t>
                    </m:r>
                    <m:r>
                      <a:rPr lang="en-US" altLang="en-US" sz="2400" b="1" i="1" smtClean="0">
                        <a:solidFill>
                          <a:srgbClr val="00B050"/>
                        </a:solidFill>
                        <a:latin typeface="Cambria Math" panose="02040503050406030204" pitchFamily="18" charset="0"/>
                      </a:rPr>
                      <m:t>(</m:t>
                    </m:r>
                    <m:r>
                      <a:rPr lang="en-US" altLang="en-US" sz="2400" b="1" i="1" smtClean="0">
                        <a:solidFill>
                          <a:srgbClr val="00B050"/>
                        </a:solidFill>
                        <a:latin typeface="Cambria Math" panose="02040503050406030204" pitchFamily="18" charset="0"/>
                      </a:rPr>
                      <m:t>𝑱</m:t>
                    </m:r>
                    <m:r>
                      <a:rPr lang="en-US" altLang="en-US" sz="2400" b="1" i="1" smtClean="0">
                        <a:solidFill>
                          <a:srgbClr val="00B050"/>
                        </a:solidFill>
                        <a:latin typeface="Cambria Math" panose="02040503050406030204" pitchFamily="18" charset="0"/>
                      </a:rPr>
                      <m:t>)</m:t>
                    </m:r>
                  </m:oMath>
                </a14:m>
                <a:r>
                  <a:rPr kumimoji="0" lang="en-US" altLang="en-US" sz="2400" b="1" i="1" u="none" strike="noStrike" cap="none" normalizeH="0" baseline="0" dirty="0">
                    <a:ln>
                      <a:noFill/>
                    </a:ln>
                    <a:solidFill>
                      <a:srgbClr val="00B050"/>
                    </a:solidFill>
                    <a:effectLst/>
                    <a:latin typeface="Open Sans"/>
                  </a:rPr>
                  <a:t> </a:t>
                </a:r>
                <a:endParaRPr lang="vi-VN" sz="2400" b="1" i="1" dirty="0">
                  <a:solidFill>
                    <a:srgbClr val="00B050"/>
                  </a:solidFill>
                </a:endParaRPr>
              </a:p>
            </p:txBody>
          </p:sp>
        </mc:Choice>
        <mc:Fallback xmlns="">
          <p:sp>
            <p:nvSpPr>
              <p:cNvPr id="17" name="Hộp Văn bản 16">
                <a:extLst>
                  <a:ext uri="{FF2B5EF4-FFF2-40B4-BE49-F238E27FC236}">
                    <a16:creationId xmlns:a16="http://schemas.microsoft.com/office/drawing/2014/main" id="{CD09B7F2-866F-4AB3-9FDA-061902E92821}"/>
                  </a:ext>
                </a:extLst>
              </p:cNvPr>
              <p:cNvSpPr txBox="1">
                <a:spLocks noRot="1" noChangeAspect="1" noMove="1" noResize="1" noEditPoints="1" noAdjustHandles="1" noChangeArrowheads="1" noChangeShapeType="1" noTextEdit="1"/>
              </p:cNvSpPr>
              <p:nvPr/>
            </p:nvSpPr>
            <p:spPr>
              <a:xfrm>
                <a:off x="6093995" y="2522541"/>
                <a:ext cx="2763168" cy="461665"/>
              </a:xfrm>
              <a:prstGeom prst="rect">
                <a:avLst/>
              </a:prstGeom>
              <a:blipFill>
                <a:blip r:embed="rId4"/>
                <a:stretch>
                  <a:fillRect l="-3532" t="-10526" b="-28947"/>
                </a:stretch>
              </a:blipFill>
            </p:spPr>
            <p:txBody>
              <a:bodyPr/>
              <a:lstStyle/>
              <a:p>
                <a:r>
                  <a:rPr lang="vi-VN">
                    <a:noFill/>
                  </a:rPr>
                  <a:t> </a:t>
                </a:r>
              </a:p>
            </p:txBody>
          </p:sp>
        </mc:Fallback>
      </mc:AlternateContent>
      <p:sp>
        <p:nvSpPr>
          <p:cNvPr id="19" name="Hộp Văn bản 18">
            <a:extLst>
              <a:ext uri="{FF2B5EF4-FFF2-40B4-BE49-F238E27FC236}">
                <a16:creationId xmlns:a16="http://schemas.microsoft.com/office/drawing/2014/main" id="{EE34CE58-706A-49D7-991F-A58B804E9F1B}"/>
              </a:ext>
            </a:extLst>
          </p:cNvPr>
          <p:cNvSpPr txBox="1"/>
          <p:nvPr/>
        </p:nvSpPr>
        <p:spPr>
          <a:xfrm>
            <a:off x="8097146" y="2489619"/>
            <a:ext cx="2409961" cy="461665"/>
          </a:xfrm>
          <a:prstGeom prst="rect">
            <a:avLst/>
          </a:prstGeom>
          <a:noFill/>
        </p:spPr>
        <p:txBody>
          <a:bodyPr wrap="square">
            <a:spAutoFit/>
          </a:bodyPr>
          <a:lstStyle/>
          <a:p>
            <a:r>
              <a:rPr lang="vi-VN" sz="2400" b="1" i="1" dirty="0">
                <a:solidFill>
                  <a:srgbClr val="00B050"/>
                </a:solidFill>
                <a:effectLst/>
                <a:latin typeface="Open Sans"/>
              </a:rPr>
              <a:t>= 118800cal</a:t>
            </a:r>
            <a:endParaRPr lang="vi-VN" sz="2400" b="1" i="1" dirty="0">
              <a:solidFill>
                <a:srgbClr val="00B050"/>
              </a:solidFill>
            </a:endParaRPr>
          </a:p>
        </p:txBody>
      </p:sp>
    </p:spTree>
    <p:extLst>
      <p:ext uri="{BB962C8B-B14F-4D97-AF65-F5344CB8AC3E}">
        <p14:creationId xmlns:p14="http://schemas.microsoft.com/office/powerpoint/2010/main" val="923941123"/>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12"/>
                                        </p:tgtEl>
                                        <p:attrNameLst>
                                          <p:attrName>style.visibility</p:attrName>
                                        </p:attrNameLst>
                                      </p:cBhvr>
                                      <p:to>
                                        <p:strVal val="visible"/>
                                      </p:to>
                                    </p:set>
                                    <p:animEffect transition="in" filter="fade">
                                      <p:cBhvr>
                                        <p:cTn id="32" dur="500"/>
                                        <p:tgtEl>
                                          <p:spTgt spid="12"/>
                                        </p:tgtEl>
                                      </p:cBhvr>
                                    </p:animEffect>
                                  </p:childTnLst>
                                </p:cTn>
                              </p:par>
                            </p:childTnLst>
                          </p:cTn>
                        </p:par>
                      </p:childTnLst>
                    </p:cTn>
                  </p:par>
                  <p:par>
                    <p:cTn id="33" fill="hold">
                      <p:stCondLst>
                        <p:cond delay="indefinite"/>
                      </p:stCondLst>
                      <p:childTnLst>
                        <p:par>
                          <p:cTn id="34" fill="hold">
                            <p:stCondLst>
                              <p:cond delay="0"/>
                            </p:stCondLst>
                            <p:childTnLst>
                              <p:par>
                                <p:cTn id="35" presetID="16" presetClass="entr" presetSubtype="21" fill="hold" grpId="0" nodeType="clickEffect">
                                  <p:stCondLst>
                                    <p:cond delay="0"/>
                                  </p:stCondLst>
                                  <p:childTnLst>
                                    <p:set>
                                      <p:cBhvr>
                                        <p:cTn id="36" dur="1" fill="hold">
                                          <p:stCondLst>
                                            <p:cond delay="0"/>
                                          </p:stCondLst>
                                        </p:cTn>
                                        <p:tgtEl>
                                          <p:spTgt spid="13"/>
                                        </p:tgtEl>
                                        <p:attrNameLst>
                                          <p:attrName>style.visibility</p:attrName>
                                        </p:attrNameLst>
                                      </p:cBhvr>
                                      <p:to>
                                        <p:strVal val="visible"/>
                                      </p:to>
                                    </p:set>
                                    <p:animEffect transition="in" filter="barn(inVertical)">
                                      <p:cBhvr>
                                        <p:cTn id="37" dur="500"/>
                                        <p:tgtEl>
                                          <p:spTgt spid="13"/>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15"/>
                                        </p:tgtEl>
                                        <p:attrNameLst>
                                          <p:attrName>style.visibility</p:attrName>
                                        </p:attrNameLst>
                                      </p:cBhvr>
                                      <p:to>
                                        <p:strVal val="visible"/>
                                      </p:to>
                                    </p:set>
                                    <p:animEffect transition="in" filter="fade">
                                      <p:cBhvr>
                                        <p:cTn id="42" dur="500"/>
                                        <p:tgtEl>
                                          <p:spTgt spid="15"/>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17"/>
                                        </p:tgtEl>
                                        <p:attrNameLst>
                                          <p:attrName>style.visibility</p:attrName>
                                        </p:attrNameLst>
                                      </p:cBhvr>
                                      <p:to>
                                        <p:strVal val="visible"/>
                                      </p:to>
                                    </p:set>
                                    <p:animEffect transition="in" filter="fade">
                                      <p:cBhvr>
                                        <p:cTn id="47" dur="500"/>
                                        <p:tgtEl>
                                          <p:spTgt spid="17"/>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grpId="0" nodeType="clickEffect">
                                  <p:stCondLst>
                                    <p:cond delay="0"/>
                                  </p:stCondLst>
                                  <p:childTnLst>
                                    <p:set>
                                      <p:cBhvr>
                                        <p:cTn id="51" dur="1" fill="hold">
                                          <p:stCondLst>
                                            <p:cond delay="0"/>
                                          </p:stCondLst>
                                        </p:cTn>
                                        <p:tgtEl>
                                          <p:spTgt spid="19"/>
                                        </p:tgtEl>
                                        <p:attrNameLst>
                                          <p:attrName>style.visibility</p:attrName>
                                        </p:attrNameLst>
                                      </p:cBhvr>
                                      <p:to>
                                        <p:strVal val="visible"/>
                                      </p:to>
                                    </p:set>
                                    <p:animEffect transition="in" filter="fade">
                                      <p:cBhvr>
                                        <p:cTn id="52" dur="500"/>
                                        <p:tgtEl>
                                          <p:spTgt spid="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P spid="13" grpId="0"/>
      <p:bldP spid="15" grpId="0"/>
      <p:bldP spid="17" grpId="0"/>
      <p:bldP spid="19" grpId="0"/>
    </p:bldLst>
  </p:timing>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3715" name="Text Box 51"/>
          <p:cNvSpPr txBox="1">
            <a:spLocks noChangeArrowheads="1"/>
          </p:cNvSpPr>
          <p:nvPr/>
        </p:nvSpPr>
        <p:spPr bwMode="auto">
          <a:xfrm>
            <a:off x="1118985" y="225234"/>
            <a:ext cx="10414131" cy="1464231"/>
          </a:xfrm>
          <a:prstGeom prst="roundRect">
            <a:avLst/>
          </a:prstGeom>
          <a:solidFill>
            <a:schemeClr val="accent2">
              <a:lumMod val="20000"/>
              <a:lumOff val="80000"/>
            </a:schemeClr>
          </a:solidFill>
          <a:ln w="28575">
            <a:solidFill>
              <a:srgbClr val="FF0000"/>
            </a:solidFill>
          </a:ln>
          <a:effec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vi-VN" sz="2000" b="1" i="1" dirty="0"/>
              <a:t>Bài 6: Một bếp điện được sử dụng với hiệu điện thế 220V thì dòng điện chạy qua bếp có cường độ 3A. Dùng bếp này thì đun sôi được 2 lít nước từ nhiệt độ ban đầu 20</a:t>
            </a:r>
            <a:r>
              <a:rPr lang="vi-VN" sz="2000" b="1" i="1" baseline="30000" dirty="0"/>
              <a:t>o</a:t>
            </a:r>
            <a:r>
              <a:rPr lang="vi-VN" sz="2000" b="1" i="1" dirty="0"/>
              <a:t>C trong thời gian 20 phút. Tính hiệu suất của bếp điện, biết nhiệt dung riêng của nước là c = 4200J/Kg.K</a:t>
            </a:r>
            <a:endParaRPr lang="en-US" sz="2000" b="1" i="1" dirty="0"/>
          </a:p>
        </p:txBody>
      </p:sp>
      <p:sp>
        <p:nvSpPr>
          <p:cNvPr id="113717" name="Text Box 53"/>
          <p:cNvSpPr txBox="1">
            <a:spLocks noChangeArrowheads="1"/>
          </p:cNvSpPr>
          <p:nvPr/>
        </p:nvSpPr>
        <p:spPr bwMode="auto">
          <a:xfrm>
            <a:off x="1088756" y="1705546"/>
            <a:ext cx="1898650"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eaLnBrk="1" hangingPunct="1">
              <a:spcBef>
                <a:spcPct val="50000"/>
              </a:spcBef>
            </a:pPr>
            <a:r>
              <a:rPr lang="en-US" altLang="vi-VN" sz="2400" b="1" i="1" u="sng" dirty="0">
                <a:solidFill>
                  <a:srgbClr val="0000CC"/>
                </a:solidFill>
                <a:latin typeface="Times New Roman" panose="02020603050405020304" pitchFamily="18" charset="0"/>
              </a:rPr>
              <a:t>Tóm tắt:</a:t>
            </a:r>
          </a:p>
        </p:txBody>
      </p:sp>
      <p:cxnSp>
        <p:nvCxnSpPr>
          <p:cNvPr id="4" name="Straight Connector 3"/>
          <p:cNvCxnSpPr/>
          <p:nvPr/>
        </p:nvCxnSpPr>
        <p:spPr>
          <a:xfrm flipH="1">
            <a:off x="3096102" y="1705546"/>
            <a:ext cx="37894" cy="5160145"/>
          </a:xfrm>
          <a:prstGeom prst="line">
            <a:avLst/>
          </a:prstGeom>
          <a:ln w="38100"/>
        </p:spPr>
        <p:style>
          <a:lnRef idx="1">
            <a:schemeClr val="dk1"/>
          </a:lnRef>
          <a:fillRef idx="0">
            <a:schemeClr val="dk1"/>
          </a:fillRef>
          <a:effectRef idx="0">
            <a:schemeClr val="dk1"/>
          </a:effectRef>
          <a:fontRef idx="minor">
            <a:schemeClr val="tx1"/>
          </a:fontRef>
        </p:style>
      </p:cxnSp>
      <p:sp>
        <p:nvSpPr>
          <p:cNvPr id="43" name="Text Box 53"/>
          <p:cNvSpPr txBox="1">
            <a:spLocks noChangeArrowheads="1"/>
          </p:cNvSpPr>
          <p:nvPr/>
        </p:nvSpPr>
        <p:spPr bwMode="auto">
          <a:xfrm>
            <a:off x="3242692" y="1705546"/>
            <a:ext cx="1898650"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eaLnBrk="1" hangingPunct="1">
              <a:spcBef>
                <a:spcPct val="50000"/>
              </a:spcBef>
            </a:pPr>
            <a:r>
              <a:rPr lang="en-US" altLang="vi-VN" sz="2400" b="1" i="1" u="sng" dirty="0">
                <a:solidFill>
                  <a:srgbClr val="0000CC"/>
                </a:solidFill>
                <a:latin typeface="Times New Roman" panose="02020603050405020304" pitchFamily="18" charset="0"/>
              </a:rPr>
              <a:t>Giải:</a:t>
            </a:r>
          </a:p>
        </p:txBody>
      </p:sp>
      <p:sp>
        <p:nvSpPr>
          <p:cNvPr id="9" name="Rectangle 6"/>
          <p:cNvSpPr>
            <a:spLocks noChangeArrowheads="1"/>
          </p:cNvSpPr>
          <p:nvPr/>
        </p:nvSpPr>
        <p:spPr bwMode="auto">
          <a:xfrm>
            <a:off x="9225232" y="2160013"/>
            <a:ext cx="312906"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dirty="0">
                <a:ln>
                  <a:noFill/>
                </a:ln>
                <a:solidFill>
                  <a:schemeClr val="tx1"/>
                </a:solidFill>
                <a:effectLst/>
                <a:latin typeface="Arial" panose="020B0604020202020204" pitchFamily="34" charset="0"/>
              </a:rPr>
              <a:t>  </a:t>
            </a:r>
            <a:r>
              <a:rPr kumimoji="0" lang="en-US" altLang="en-US" sz="12400" b="0" i="0" u="none" strike="noStrike" cap="none" normalizeH="0" baseline="0" dirty="0">
                <a:ln>
                  <a:noFill/>
                </a:ln>
                <a:solidFill>
                  <a:schemeClr val="tx1"/>
                </a:solidFill>
                <a:effectLst/>
                <a:latin typeface="Arial" panose="020B0604020202020204" pitchFamily="34" charset="0"/>
              </a:rPr>
              <a:t/>
            </a:r>
            <a:br>
              <a:rPr kumimoji="0" lang="en-US" altLang="en-US" sz="12400" b="0" i="0" u="none" strike="noStrike" cap="none" normalizeH="0" baseline="0" dirty="0">
                <a:ln>
                  <a:noFill/>
                </a:ln>
                <a:solidFill>
                  <a:schemeClr val="tx1"/>
                </a:solidFill>
                <a:effectLst/>
                <a:latin typeface="Arial" panose="020B0604020202020204" pitchFamily="34" charset="0"/>
              </a:rPr>
            </a:b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10" name="Rectangle 8"/>
          <p:cNvSpPr>
            <a:spLocks noChangeArrowheads="1"/>
          </p:cNvSpPr>
          <p:nvPr/>
        </p:nvSpPr>
        <p:spPr bwMode="auto">
          <a:xfrm>
            <a:off x="10324204" y="5642808"/>
            <a:ext cx="365806" cy="6001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en-US" altLang="en-US" sz="1100" b="0" i="0" u="none" strike="noStrike" cap="none" normalizeH="0" baseline="0" dirty="0">
                <a:ln>
                  <a:noFill/>
                </a:ln>
                <a:solidFill>
                  <a:schemeClr val="tx1"/>
                </a:solidFill>
                <a:effectLst/>
              </a:rPr>
              <a:t>  </a:t>
            </a:r>
            <a:r>
              <a:rPr kumimoji="0" lang="en-US" altLang="en-US" sz="3300" b="0" i="0" u="none" strike="noStrike" cap="none" normalizeH="0" baseline="0" dirty="0">
                <a:ln>
                  <a:noFill/>
                </a:ln>
                <a:solidFill>
                  <a:schemeClr val="tx1"/>
                </a:solidFill>
                <a:effectLst/>
                <a:latin typeface="Arial" panose="020B0604020202020204" pitchFamily="34" charset="0"/>
              </a:rPr>
              <a:t> </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3" name="Rectangle 2"/>
          <p:cNvSpPr/>
          <p:nvPr/>
        </p:nvSpPr>
        <p:spPr>
          <a:xfrm>
            <a:off x="382295" y="1992840"/>
            <a:ext cx="1779014" cy="323165"/>
          </a:xfrm>
          <a:prstGeom prst="rect">
            <a:avLst/>
          </a:prstGeom>
        </p:spPr>
        <p:txBody>
          <a:bodyPr wrap="square">
            <a:spAutoFit/>
          </a:bodyPr>
          <a:lstStyle/>
          <a:p>
            <a:pPr marL="30480" marR="30480">
              <a:lnSpc>
                <a:spcPts val="1800"/>
              </a:lnSpc>
              <a:spcAft>
                <a:spcPts val="1200"/>
              </a:spcAft>
            </a:pPr>
            <a:r>
              <a:rPr lang="nl-NL" dirty="0">
                <a:solidFill>
                  <a:srgbClr val="000000"/>
                </a:solidFill>
                <a:latin typeface="Arial" panose="020B0604020202020204" pitchFamily="34" charset="0"/>
                <a:ea typeface="Times New Roman" panose="02020603050405020304" pitchFamily="18" charset="0"/>
              </a:rPr>
              <a:t> </a:t>
            </a:r>
            <a:endParaRPr lang="en-US" dirty="0">
              <a:latin typeface="Times New Roman" panose="02020603050405020304" pitchFamily="18" charset="0"/>
              <a:ea typeface="Times New Roman" panose="02020603050405020304" pitchFamily="18" charset="0"/>
            </a:endParaRPr>
          </a:p>
        </p:txBody>
      </p:sp>
      <mc:AlternateContent xmlns:mc="http://schemas.openxmlformats.org/markup-compatibility/2006" xmlns:a14="http://schemas.microsoft.com/office/drawing/2010/main">
        <mc:Choice Requires="a14">
          <p:sp>
            <p:nvSpPr>
              <p:cNvPr id="2" name="Rectangle 1"/>
              <p:cNvSpPr/>
              <p:nvPr/>
            </p:nvSpPr>
            <p:spPr>
              <a:xfrm>
                <a:off x="1147909" y="2215001"/>
                <a:ext cx="2007971" cy="3534557"/>
              </a:xfrm>
              <a:prstGeom prst="rect">
                <a:avLst/>
              </a:prstGeom>
            </p:spPr>
            <p:txBody>
              <a:bodyPr wrap="square">
                <a:spAutoFit/>
              </a:bodyPr>
              <a:lstStyle/>
              <a:p>
                <a:pPr algn="just"/>
                <a:r>
                  <a:rPr lang="vi-VN" sz="2000" b="1" i="1" dirty="0">
                    <a:solidFill>
                      <a:srgbClr val="00B050"/>
                    </a:solidFill>
                    <a:effectLst/>
                    <a:latin typeface="Open Sans"/>
                  </a:rPr>
                  <a:t>U = 220V</a:t>
                </a:r>
                <a:endParaRPr lang="en-US" sz="2000" b="1" i="1" dirty="0">
                  <a:solidFill>
                    <a:srgbClr val="00B050"/>
                  </a:solidFill>
                  <a:effectLst/>
                  <a:latin typeface="Open Sans"/>
                </a:endParaRPr>
              </a:p>
              <a:p>
                <a:pPr algn="just"/>
                <a:r>
                  <a:rPr lang="vi-VN" sz="2000" b="1" i="1" dirty="0">
                    <a:solidFill>
                      <a:srgbClr val="00B050"/>
                    </a:solidFill>
                    <a:effectLst/>
                    <a:latin typeface="Open Sans"/>
                  </a:rPr>
                  <a:t>I = 3A</a:t>
                </a:r>
                <a:endParaRPr lang="en-US" sz="2000" b="1" i="1" dirty="0">
                  <a:solidFill>
                    <a:srgbClr val="00B050"/>
                  </a:solidFill>
                  <a:effectLst/>
                  <a:latin typeface="Open Sans"/>
                </a:endParaRPr>
              </a:p>
              <a:p>
                <a:pPr algn="just"/>
                <a:r>
                  <a:rPr lang="vi-VN" sz="2000" b="1" i="1" dirty="0">
                    <a:solidFill>
                      <a:srgbClr val="00B050"/>
                    </a:solidFill>
                    <a:effectLst/>
                    <a:latin typeface="Open Sans"/>
                  </a:rPr>
                  <a:t>V = 2 </a:t>
                </a:r>
                <a:r>
                  <a:rPr lang="vi-VN" sz="2000" b="1" i="1" dirty="0" err="1">
                    <a:solidFill>
                      <a:srgbClr val="00B050"/>
                    </a:solidFill>
                    <a:effectLst/>
                    <a:latin typeface="Open Sans"/>
                  </a:rPr>
                  <a:t>lít</a:t>
                </a:r>
                <a:endParaRPr lang="vi-VN" sz="2000" b="1" i="1" dirty="0">
                  <a:solidFill>
                    <a:srgbClr val="00B050"/>
                  </a:solidFill>
                  <a:effectLst/>
                  <a:latin typeface="Open Sans"/>
                </a:endParaRPr>
              </a:p>
              <a:p>
                <a:pPr algn="just"/>
                <a:r>
                  <a:rPr lang="vi-VN" sz="2000" b="1" i="1" dirty="0">
                    <a:solidFill>
                      <a:srgbClr val="00B050"/>
                    </a:solidFill>
                    <a:latin typeface="Open Sans"/>
                  </a:rPr>
                  <a:t>   = 0,002</a:t>
                </a:r>
                <a:r>
                  <a:rPr lang="vi-VN" sz="2000" b="1" dirty="0">
                    <a:solidFill>
                      <a:srgbClr val="00B050"/>
                    </a:solidFill>
                  </a:rPr>
                  <a:t> </a:t>
                </a:r>
                <a14:m>
                  <m:oMath xmlns:m="http://schemas.openxmlformats.org/officeDocument/2006/math">
                    <m:sSup>
                      <m:sSupPr>
                        <m:ctrlPr>
                          <a:rPr lang="vi-VN" sz="2000" b="1" i="1" smtClean="0">
                            <a:solidFill>
                              <a:srgbClr val="00B050"/>
                            </a:solidFill>
                            <a:latin typeface="Cambria Math" panose="02040503050406030204" pitchFamily="18" charset="0"/>
                          </a:rPr>
                        </m:ctrlPr>
                      </m:sSupPr>
                      <m:e>
                        <m:r>
                          <a:rPr lang="vi-VN" sz="2000" b="1" i="1" smtClean="0">
                            <a:solidFill>
                              <a:srgbClr val="00B050"/>
                            </a:solidFill>
                            <a:latin typeface="Cambria Math" panose="02040503050406030204" pitchFamily="18" charset="0"/>
                          </a:rPr>
                          <m:t>𝒎</m:t>
                        </m:r>
                      </m:e>
                      <m:sup>
                        <m:r>
                          <a:rPr lang="vi-VN" sz="2000" b="1" i="1" smtClean="0">
                            <a:solidFill>
                              <a:srgbClr val="00B050"/>
                            </a:solidFill>
                            <a:latin typeface="Cambria Math" panose="02040503050406030204" pitchFamily="18" charset="0"/>
                          </a:rPr>
                          <m:t>𝟑</m:t>
                        </m:r>
                      </m:sup>
                    </m:sSup>
                  </m:oMath>
                </a14:m>
                <a:endParaRPr lang="en-US" sz="2000" b="1" i="1" dirty="0">
                  <a:solidFill>
                    <a:srgbClr val="00B050"/>
                  </a:solidFill>
                  <a:effectLst/>
                  <a:latin typeface="Open Sans"/>
                </a:endParaRPr>
              </a:p>
              <a:p>
                <a:pPr algn="just"/>
                <a:r>
                  <a:rPr lang="vi-VN" sz="2000" b="1" i="1" dirty="0">
                    <a:solidFill>
                      <a:srgbClr val="00B050"/>
                    </a:solidFill>
                    <a:latin typeface="Open Sans"/>
                  </a:rPr>
                  <a:t>D= 1000kg/</a:t>
                </a:r>
                <a14:m>
                  <m:oMath xmlns:m="http://schemas.openxmlformats.org/officeDocument/2006/math">
                    <m:sSup>
                      <m:sSupPr>
                        <m:ctrlPr>
                          <a:rPr lang="vi-VN" sz="2000" b="1" i="1" smtClean="0">
                            <a:solidFill>
                              <a:srgbClr val="00B050"/>
                            </a:solidFill>
                            <a:latin typeface="Cambria Math" panose="02040503050406030204" pitchFamily="18" charset="0"/>
                          </a:rPr>
                        </m:ctrlPr>
                      </m:sSupPr>
                      <m:e>
                        <m:r>
                          <a:rPr lang="vi-VN" sz="2000" b="1" i="1" smtClean="0">
                            <a:solidFill>
                              <a:srgbClr val="00B050"/>
                            </a:solidFill>
                            <a:latin typeface="Cambria Math" panose="02040503050406030204" pitchFamily="18" charset="0"/>
                          </a:rPr>
                          <m:t>𝒎</m:t>
                        </m:r>
                      </m:e>
                      <m:sup>
                        <m:r>
                          <a:rPr lang="vi-VN" sz="2000" b="1" i="1" smtClean="0">
                            <a:solidFill>
                              <a:srgbClr val="00B050"/>
                            </a:solidFill>
                            <a:latin typeface="Cambria Math" panose="02040503050406030204" pitchFamily="18" charset="0"/>
                          </a:rPr>
                          <m:t>𝟑</m:t>
                        </m:r>
                      </m:sup>
                    </m:sSup>
                  </m:oMath>
                </a14:m>
                <a:endParaRPr lang="vi-VN" sz="2000" b="1" i="1" dirty="0">
                  <a:solidFill>
                    <a:srgbClr val="00B050"/>
                  </a:solidFill>
                  <a:effectLst/>
                  <a:latin typeface="Open Sans"/>
                </a:endParaRPr>
              </a:p>
              <a:p>
                <a:pPr algn="just"/>
                <a14:m>
                  <m:oMath xmlns:m="http://schemas.openxmlformats.org/officeDocument/2006/math">
                    <m:sSubSup>
                      <m:sSubSupPr>
                        <m:ctrlPr>
                          <a:rPr lang="vi-VN" sz="2000" b="1" i="1" dirty="0" smtClean="0">
                            <a:solidFill>
                              <a:srgbClr val="00B050"/>
                            </a:solidFill>
                            <a:effectLst/>
                            <a:latin typeface="Cambria Math" panose="02040503050406030204" pitchFamily="18" charset="0"/>
                          </a:rPr>
                        </m:ctrlPr>
                      </m:sSubSupPr>
                      <m:e>
                        <m:r>
                          <a:rPr lang="vi-VN" sz="2000" b="1" i="1" dirty="0" smtClean="0">
                            <a:solidFill>
                              <a:srgbClr val="00B050"/>
                            </a:solidFill>
                            <a:effectLst/>
                            <a:latin typeface="Cambria Math" panose="02040503050406030204" pitchFamily="18" charset="0"/>
                          </a:rPr>
                          <m:t>𝒕</m:t>
                        </m:r>
                      </m:e>
                      <m:sub>
                        <m:r>
                          <a:rPr lang="vi-VN" sz="2000" b="1" i="1" dirty="0" smtClean="0">
                            <a:solidFill>
                              <a:srgbClr val="00B050"/>
                            </a:solidFill>
                            <a:effectLst/>
                            <a:latin typeface="Cambria Math" panose="02040503050406030204" pitchFamily="18" charset="0"/>
                          </a:rPr>
                          <m:t>𝟏</m:t>
                        </m:r>
                      </m:sub>
                      <m:sup>
                        <m:r>
                          <a:rPr lang="vi-VN" sz="2000" b="1" i="1" dirty="0" smtClean="0">
                            <a:solidFill>
                              <a:srgbClr val="00B050"/>
                            </a:solidFill>
                            <a:effectLst/>
                            <a:latin typeface="Cambria Math" panose="02040503050406030204" pitchFamily="18" charset="0"/>
                          </a:rPr>
                          <m:t>𝟎</m:t>
                        </m:r>
                      </m:sup>
                    </m:sSubSup>
                  </m:oMath>
                </a14:m>
                <a:r>
                  <a:rPr lang="vi-VN" sz="2000" b="1" i="1" dirty="0">
                    <a:solidFill>
                      <a:srgbClr val="00B050"/>
                    </a:solidFill>
                    <a:effectLst/>
                    <a:latin typeface="Open Sans"/>
                  </a:rPr>
                  <a:t> = 20</a:t>
                </a:r>
                <a:r>
                  <a:rPr lang="vi-VN" sz="2000" b="1" i="1" baseline="30000" dirty="0">
                    <a:solidFill>
                      <a:srgbClr val="00B050"/>
                    </a:solidFill>
                    <a:effectLst/>
                    <a:latin typeface="Open Sans"/>
                  </a:rPr>
                  <a:t>o</a:t>
                </a:r>
                <a:r>
                  <a:rPr lang="vi-VN" sz="2000" b="1" i="1" dirty="0">
                    <a:solidFill>
                      <a:srgbClr val="00B050"/>
                    </a:solidFill>
                    <a:effectLst/>
                    <a:latin typeface="Open Sans"/>
                  </a:rPr>
                  <a:t>C</a:t>
                </a:r>
                <a:endParaRPr lang="en-US" sz="2000" b="1" i="1" dirty="0">
                  <a:solidFill>
                    <a:srgbClr val="00B050"/>
                  </a:solidFill>
                  <a:effectLst/>
                  <a:latin typeface="Open Sans"/>
                </a:endParaRPr>
              </a:p>
              <a:p>
                <a:pPr algn="just"/>
                <a14:m>
                  <m:oMath xmlns:m="http://schemas.openxmlformats.org/officeDocument/2006/math">
                    <m:sSubSup>
                      <m:sSubSupPr>
                        <m:ctrlPr>
                          <a:rPr lang="vi-VN" sz="2000" b="1" i="1" dirty="0" smtClean="0">
                            <a:solidFill>
                              <a:srgbClr val="00B050"/>
                            </a:solidFill>
                            <a:effectLst/>
                            <a:latin typeface="Cambria Math" panose="02040503050406030204" pitchFamily="18" charset="0"/>
                          </a:rPr>
                        </m:ctrlPr>
                      </m:sSubSupPr>
                      <m:e>
                        <m:r>
                          <a:rPr lang="vi-VN" sz="2000" b="1" i="1" dirty="0" smtClean="0">
                            <a:solidFill>
                              <a:srgbClr val="00B050"/>
                            </a:solidFill>
                            <a:effectLst/>
                            <a:latin typeface="Cambria Math" panose="02040503050406030204" pitchFamily="18" charset="0"/>
                          </a:rPr>
                          <m:t>𝒕</m:t>
                        </m:r>
                      </m:e>
                      <m:sub>
                        <m:r>
                          <a:rPr lang="vi-VN" sz="2000" b="1" i="1" dirty="0" smtClean="0">
                            <a:solidFill>
                              <a:srgbClr val="00B050"/>
                            </a:solidFill>
                            <a:effectLst/>
                            <a:latin typeface="Cambria Math" panose="02040503050406030204" pitchFamily="18" charset="0"/>
                          </a:rPr>
                          <m:t>𝟐</m:t>
                        </m:r>
                      </m:sub>
                      <m:sup>
                        <m:r>
                          <a:rPr lang="vi-VN" sz="2000" b="1" i="1" dirty="0" smtClean="0">
                            <a:solidFill>
                              <a:srgbClr val="00B050"/>
                            </a:solidFill>
                            <a:effectLst/>
                            <a:latin typeface="Cambria Math" panose="02040503050406030204" pitchFamily="18" charset="0"/>
                          </a:rPr>
                          <m:t>𝟎</m:t>
                        </m:r>
                      </m:sup>
                    </m:sSubSup>
                  </m:oMath>
                </a14:m>
                <a:r>
                  <a:rPr lang="vi-VN" sz="2000" b="1" i="1" dirty="0">
                    <a:solidFill>
                      <a:srgbClr val="00B050"/>
                    </a:solidFill>
                    <a:effectLst/>
                    <a:latin typeface="Open Sans"/>
                  </a:rPr>
                  <a:t> </a:t>
                </a:r>
                <a:r>
                  <a:rPr lang="vi-VN" sz="2000" b="1" i="1" dirty="0">
                    <a:solidFill>
                      <a:srgbClr val="00B050"/>
                    </a:solidFill>
                    <a:latin typeface="Open Sans"/>
                  </a:rPr>
                  <a:t> = 100</a:t>
                </a:r>
                <a:r>
                  <a:rPr lang="vi-VN" sz="2000" b="1" i="1" baseline="30000" dirty="0">
                    <a:solidFill>
                      <a:srgbClr val="00B050"/>
                    </a:solidFill>
                    <a:latin typeface="Open Sans"/>
                  </a:rPr>
                  <a:t>o</a:t>
                </a:r>
                <a:r>
                  <a:rPr lang="vi-VN" sz="2000" b="1" i="1" dirty="0">
                    <a:solidFill>
                      <a:srgbClr val="00B050"/>
                    </a:solidFill>
                    <a:latin typeface="Open Sans"/>
                  </a:rPr>
                  <a:t>C </a:t>
                </a:r>
              </a:p>
              <a:p>
                <a:pPr algn="just"/>
                <a:r>
                  <a:rPr lang="vi-VN" sz="2000" b="1" i="1" dirty="0">
                    <a:solidFill>
                      <a:srgbClr val="00B050"/>
                    </a:solidFill>
                    <a:effectLst/>
                    <a:latin typeface="Open Sans"/>
                  </a:rPr>
                  <a:t>t = 20 </a:t>
                </a:r>
                <a:r>
                  <a:rPr lang="vi-VN" sz="2000" b="1" i="1" dirty="0" err="1">
                    <a:solidFill>
                      <a:srgbClr val="00B050"/>
                    </a:solidFill>
                    <a:effectLst/>
                    <a:latin typeface="Open Sans"/>
                  </a:rPr>
                  <a:t>phút</a:t>
                </a:r>
                <a:r>
                  <a:rPr lang="vi-VN" sz="2000" b="1" i="1" dirty="0">
                    <a:solidFill>
                      <a:srgbClr val="00B050"/>
                    </a:solidFill>
                    <a:effectLst/>
                    <a:latin typeface="Open Sans"/>
                  </a:rPr>
                  <a:t> </a:t>
                </a:r>
              </a:p>
              <a:p>
                <a:pPr algn="just"/>
                <a:r>
                  <a:rPr lang="vi-VN" sz="2000" b="1" i="1" dirty="0">
                    <a:solidFill>
                      <a:srgbClr val="00B050"/>
                    </a:solidFill>
                    <a:latin typeface="Open Sans"/>
                  </a:rPr>
                  <a:t>   </a:t>
                </a:r>
                <a:r>
                  <a:rPr lang="vi-VN" sz="2000" b="1" i="1" dirty="0">
                    <a:solidFill>
                      <a:srgbClr val="00B050"/>
                    </a:solidFill>
                    <a:effectLst/>
                    <a:latin typeface="Open Sans"/>
                  </a:rPr>
                  <a:t>= 1200s</a:t>
                </a:r>
                <a:endParaRPr lang="en-US" sz="2000" b="1" i="1" dirty="0">
                  <a:solidFill>
                    <a:srgbClr val="00B050"/>
                  </a:solidFill>
                  <a:effectLst/>
                  <a:latin typeface="Open Sans"/>
                </a:endParaRPr>
              </a:p>
              <a:p>
                <a:pPr algn="just"/>
                <a:r>
                  <a:rPr lang="vi-VN" sz="2000" b="1" i="1" dirty="0">
                    <a:solidFill>
                      <a:srgbClr val="00B050"/>
                    </a:solidFill>
                    <a:effectLst/>
                    <a:latin typeface="Open Sans"/>
                  </a:rPr>
                  <a:t>c = 4200J/</a:t>
                </a:r>
                <a:r>
                  <a:rPr lang="vi-VN" sz="2000" b="1" i="1" dirty="0" err="1">
                    <a:solidFill>
                      <a:srgbClr val="00B050"/>
                    </a:solidFill>
                    <a:effectLst/>
                    <a:latin typeface="Open Sans"/>
                  </a:rPr>
                  <a:t>kg.K</a:t>
                </a:r>
                <a:endParaRPr lang="vi-VN" sz="2000" b="1" i="1" dirty="0">
                  <a:solidFill>
                    <a:srgbClr val="00B050"/>
                  </a:solidFill>
                  <a:effectLst/>
                  <a:latin typeface="Open Sans"/>
                </a:endParaRPr>
              </a:p>
              <a:p>
                <a:pPr algn="just"/>
                <a:r>
                  <a:rPr lang="vi-VN" sz="2000" b="1" i="1" dirty="0">
                    <a:solidFill>
                      <a:srgbClr val="00B050"/>
                    </a:solidFill>
                    <a:effectLst/>
                    <a:latin typeface="Open Sans"/>
                  </a:rPr>
                  <a:t>H = ?</a:t>
                </a:r>
              </a:p>
            </p:txBody>
          </p:sp>
        </mc:Choice>
        <mc:Fallback xmlns="">
          <p:sp>
            <p:nvSpPr>
              <p:cNvPr id="2" name="Rectangle 1"/>
              <p:cNvSpPr>
                <a:spLocks noRot="1" noChangeAspect="1" noMove="1" noResize="1" noEditPoints="1" noAdjustHandles="1" noChangeArrowheads="1" noChangeShapeType="1" noTextEdit="1"/>
              </p:cNvSpPr>
              <p:nvPr/>
            </p:nvSpPr>
            <p:spPr>
              <a:xfrm>
                <a:off x="1147909" y="2215001"/>
                <a:ext cx="2007971" cy="3534557"/>
              </a:xfrm>
              <a:prstGeom prst="rect">
                <a:avLst/>
              </a:prstGeom>
              <a:blipFill>
                <a:blip r:embed="rId2"/>
                <a:stretch>
                  <a:fillRect l="-3030" t="-862" b="-2069"/>
                </a:stretch>
              </a:blipFill>
            </p:spPr>
            <p:txBody>
              <a:bodyPr/>
              <a:lstStyle/>
              <a:p>
                <a:r>
                  <a:rPr lang="vi-VN">
                    <a:noFill/>
                  </a:rPr>
                  <a:t> </a:t>
                </a:r>
              </a:p>
            </p:txBody>
          </p:sp>
        </mc:Fallback>
      </mc:AlternateContent>
      <p:sp>
        <p:nvSpPr>
          <p:cNvPr id="13" name="Hộp Văn bản 12">
            <a:extLst>
              <a:ext uri="{FF2B5EF4-FFF2-40B4-BE49-F238E27FC236}">
                <a16:creationId xmlns:a16="http://schemas.microsoft.com/office/drawing/2014/main" id="{E03CEE4F-1EA7-437D-BEEE-AA9601E5A1AC}"/>
              </a:ext>
            </a:extLst>
          </p:cNvPr>
          <p:cNvSpPr txBox="1"/>
          <p:nvPr/>
        </p:nvSpPr>
        <p:spPr>
          <a:xfrm>
            <a:off x="3278323" y="2833219"/>
            <a:ext cx="7190894" cy="400110"/>
          </a:xfrm>
          <a:prstGeom prst="rect">
            <a:avLst/>
          </a:prstGeom>
          <a:noFill/>
        </p:spPr>
        <p:txBody>
          <a:bodyPr wrap="square">
            <a:spAutoFit/>
          </a:bodyPr>
          <a:lstStyle/>
          <a:p>
            <a:r>
              <a:rPr lang="vi-VN" sz="2000" b="1" i="1" dirty="0" err="1">
                <a:solidFill>
                  <a:srgbClr val="00B050"/>
                </a:solidFill>
                <a:effectLst/>
                <a:latin typeface="Open Sans"/>
              </a:rPr>
              <a:t>Nhiệt</a:t>
            </a:r>
            <a:r>
              <a:rPr lang="vi-VN" sz="2000" b="1" i="1" dirty="0">
                <a:solidFill>
                  <a:srgbClr val="00B050"/>
                </a:solidFill>
                <a:effectLst/>
                <a:latin typeface="Open Sans"/>
              </a:rPr>
              <a:t> </a:t>
            </a:r>
            <a:r>
              <a:rPr lang="vi-VN" sz="2000" b="1" i="1" dirty="0" err="1">
                <a:solidFill>
                  <a:srgbClr val="00B050"/>
                </a:solidFill>
                <a:effectLst/>
                <a:latin typeface="Open Sans"/>
              </a:rPr>
              <a:t>lượng</a:t>
            </a:r>
            <a:r>
              <a:rPr lang="vi-VN" sz="2000" b="1" i="1" dirty="0">
                <a:solidFill>
                  <a:srgbClr val="00B050"/>
                </a:solidFill>
                <a:effectLst/>
                <a:latin typeface="Open Sans"/>
              </a:rPr>
              <a:t> </a:t>
            </a:r>
            <a:r>
              <a:rPr lang="vi-VN" sz="2000" b="1" i="1" dirty="0" err="1">
                <a:solidFill>
                  <a:srgbClr val="00B050"/>
                </a:solidFill>
                <a:effectLst/>
                <a:latin typeface="Open Sans"/>
              </a:rPr>
              <a:t>cần</a:t>
            </a:r>
            <a:r>
              <a:rPr lang="vi-VN" sz="2000" b="1" i="1" dirty="0">
                <a:solidFill>
                  <a:srgbClr val="00B050"/>
                </a:solidFill>
                <a:effectLst/>
                <a:latin typeface="Open Sans"/>
              </a:rPr>
              <a:t> cung </a:t>
            </a:r>
            <a:r>
              <a:rPr lang="vi-VN" sz="2000" b="1" i="1" dirty="0" err="1">
                <a:solidFill>
                  <a:srgbClr val="00B050"/>
                </a:solidFill>
                <a:effectLst/>
                <a:latin typeface="Open Sans"/>
              </a:rPr>
              <a:t>cấp</a:t>
            </a:r>
            <a:r>
              <a:rPr lang="vi-VN" sz="2000" b="1" i="1" dirty="0">
                <a:solidFill>
                  <a:srgbClr val="00B050"/>
                </a:solidFill>
                <a:effectLst/>
                <a:latin typeface="Open Sans"/>
              </a:rPr>
              <a:t> </a:t>
            </a:r>
            <a:r>
              <a:rPr lang="vi-VN" sz="2000" b="1" i="1" dirty="0" err="1">
                <a:solidFill>
                  <a:srgbClr val="00B050"/>
                </a:solidFill>
                <a:effectLst/>
                <a:latin typeface="Open Sans"/>
              </a:rPr>
              <a:t>để</a:t>
            </a:r>
            <a:r>
              <a:rPr lang="vi-VN" sz="2000" b="1" i="1" dirty="0">
                <a:solidFill>
                  <a:srgbClr val="00B050"/>
                </a:solidFill>
                <a:effectLst/>
                <a:latin typeface="Open Sans"/>
              </a:rPr>
              <a:t> đun sôi </a:t>
            </a:r>
            <a:r>
              <a:rPr lang="vi-VN" sz="2000" b="1" i="1" dirty="0" err="1">
                <a:solidFill>
                  <a:srgbClr val="00B050"/>
                </a:solidFill>
                <a:effectLst/>
                <a:latin typeface="Open Sans"/>
              </a:rPr>
              <a:t>lượng</a:t>
            </a:r>
            <a:r>
              <a:rPr lang="vi-VN" sz="2000" b="1" i="1" dirty="0">
                <a:solidFill>
                  <a:srgbClr val="00B050"/>
                </a:solidFill>
                <a:effectLst/>
                <a:latin typeface="Open Sans"/>
              </a:rPr>
              <a:t> </a:t>
            </a:r>
            <a:r>
              <a:rPr lang="vi-VN" sz="2000" b="1" i="1" dirty="0" err="1">
                <a:solidFill>
                  <a:srgbClr val="00B050"/>
                </a:solidFill>
                <a:effectLst/>
                <a:latin typeface="Open Sans"/>
              </a:rPr>
              <a:t>nước</a:t>
            </a:r>
            <a:r>
              <a:rPr lang="vi-VN" sz="2000" b="1" i="1" dirty="0">
                <a:solidFill>
                  <a:srgbClr val="00B050"/>
                </a:solidFill>
                <a:effectLst/>
                <a:latin typeface="Open Sans"/>
              </a:rPr>
              <a:t> </a:t>
            </a:r>
            <a:r>
              <a:rPr lang="vi-VN" sz="2000" b="1" i="1" dirty="0" err="1">
                <a:solidFill>
                  <a:srgbClr val="00B050"/>
                </a:solidFill>
                <a:effectLst/>
                <a:latin typeface="Open Sans"/>
              </a:rPr>
              <a:t>này</a:t>
            </a:r>
            <a:r>
              <a:rPr lang="vi-VN" sz="2000" b="1" i="1" dirty="0">
                <a:solidFill>
                  <a:srgbClr val="00B050"/>
                </a:solidFill>
                <a:effectLst/>
                <a:latin typeface="Open Sans"/>
              </a:rPr>
              <a:t> </a:t>
            </a:r>
            <a:r>
              <a:rPr lang="vi-VN" sz="2000" b="1" i="1" dirty="0" err="1">
                <a:solidFill>
                  <a:srgbClr val="00B050"/>
                </a:solidFill>
                <a:effectLst/>
                <a:latin typeface="Open Sans"/>
              </a:rPr>
              <a:t>là</a:t>
            </a:r>
            <a:r>
              <a:rPr lang="vi-VN" sz="2000" b="1" i="1" dirty="0">
                <a:solidFill>
                  <a:srgbClr val="00B050"/>
                </a:solidFill>
                <a:effectLst/>
                <a:latin typeface="Open Sans"/>
              </a:rPr>
              <a:t>:</a:t>
            </a:r>
            <a:endParaRPr lang="vi-VN" sz="2000" b="1" i="1" dirty="0">
              <a:solidFill>
                <a:srgbClr val="00B050"/>
              </a:solidFill>
            </a:endParaRPr>
          </a:p>
        </p:txBody>
      </p:sp>
      <p:sp>
        <p:nvSpPr>
          <p:cNvPr id="14" name="Hộp Văn bản 13">
            <a:extLst>
              <a:ext uri="{FF2B5EF4-FFF2-40B4-BE49-F238E27FC236}">
                <a16:creationId xmlns:a16="http://schemas.microsoft.com/office/drawing/2014/main" id="{B64E615E-2A86-4E8C-BCC5-89BAD2A8FB87}"/>
              </a:ext>
            </a:extLst>
          </p:cNvPr>
          <p:cNvSpPr txBox="1"/>
          <p:nvPr/>
        </p:nvSpPr>
        <p:spPr>
          <a:xfrm>
            <a:off x="3220808" y="2232644"/>
            <a:ext cx="3327883" cy="400110"/>
          </a:xfrm>
          <a:prstGeom prst="rect">
            <a:avLst/>
          </a:prstGeom>
          <a:noFill/>
        </p:spPr>
        <p:txBody>
          <a:bodyPr wrap="square">
            <a:spAutoFit/>
          </a:bodyPr>
          <a:lstStyle/>
          <a:p>
            <a:r>
              <a:rPr lang="vi-VN" sz="2000" b="1" i="1" dirty="0" err="1">
                <a:solidFill>
                  <a:srgbClr val="00B050"/>
                </a:solidFill>
                <a:effectLst/>
                <a:latin typeface="Open Sans"/>
              </a:rPr>
              <a:t>Khối</a:t>
            </a:r>
            <a:r>
              <a:rPr lang="vi-VN" sz="2000" b="1" i="1" dirty="0">
                <a:solidFill>
                  <a:srgbClr val="00B050"/>
                </a:solidFill>
                <a:effectLst/>
                <a:latin typeface="Open Sans"/>
              </a:rPr>
              <a:t> </a:t>
            </a:r>
            <a:r>
              <a:rPr lang="vi-VN" sz="2000" b="1" i="1" dirty="0" err="1">
                <a:solidFill>
                  <a:srgbClr val="00B050"/>
                </a:solidFill>
                <a:effectLst/>
                <a:latin typeface="Open Sans"/>
              </a:rPr>
              <a:t>lượng</a:t>
            </a:r>
            <a:r>
              <a:rPr lang="vi-VN" sz="2000" b="1" i="1" dirty="0">
                <a:solidFill>
                  <a:srgbClr val="00B050"/>
                </a:solidFill>
                <a:effectLst/>
                <a:latin typeface="Open Sans"/>
              </a:rPr>
              <a:t> </a:t>
            </a:r>
            <a:r>
              <a:rPr lang="vi-VN" sz="2000" b="1" i="1" dirty="0" err="1">
                <a:solidFill>
                  <a:srgbClr val="00B050"/>
                </a:solidFill>
                <a:effectLst/>
                <a:latin typeface="Open Sans"/>
              </a:rPr>
              <a:t>của</a:t>
            </a:r>
            <a:r>
              <a:rPr lang="vi-VN" sz="2000" b="1" i="1" dirty="0">
                <a:solidFill>
                  <a:srgbClr val="00B050"/>
                </a:solidFill>
                <a:effectLst/>
                <a:latin typeface="Open Sans"/>
              </a:rPr>
              <a:t> 2 </a:t>
            </a:r>
            <a:r>
              <a:rPr lang="vi-VN" sz="2000" b="1" i="1" dirty="0" err="1">
                <a:solidFill>
                  <a:srgbClr val="00B050"/>
                </a:solidFill>
                <a:effectLst/>
                <a:latin typeface="Open Sans"/>
              </a:rPr>
              <a:t>lít</a:t>
            </a:r>
            <a:r>
              <a:rPr lang="vi-VN" sz="2000" b="1" i="1" dirty="0">
                <a:solidFill>
                  <a:srgbClr val="00B050"/>
                </a:solidFill>
                <a:effectLst/>
                <a:latin typeface="Open Sans"/>
              </a:rPr>
              <a:t> </a:t>
            </a:r>
            <a:r>
              <a:rPr lang="vi-VN" sz="2000" b="1" i="1" dirty="0" err="1">
                <a:solidFill>
                  <a:srgbClr val="00B050"/>
                </a:solidFill>
                <a:effectLst/>
                <a:latin typeface="Open Sans"/>
              </a:rPr>
              <a:t>nước</a:t>
            </a:r>
            <a:r>
              <a:rPr lang="vi-VN" sz="2000" b="1" i="1" dirty="0">
                <a:solidFill>
                  <a:srgbClr val="00B050"/>
                </a:solidFill>
                <a:effectLst/>
                <a:latin typeface="Open Sans"/>
              </a:rPr>
              <a:t>: </a:t>
            </a:r>
            <a:endParaRPr lang="vi-VN" sz="2000" b="1" i="1" dirty="0">
              <a:solidFill>
                <a:srgbClr val="00B050"/>
              </a:solidFill>
            </a:endParaRPr>
          </a:p>
        </p:txBody>
      </p:sp>
      <p:sp>
        <p:nvSpPr>
          <p:cNvPr id="15" name="Hộp Văn bản 14">
            <a:extLst>
              <a:ext uri="{FF2B5EF4-FFF2-40B4-BE49-F238E27FC236}">
                <a16:creationId xmlns:a16="http://schemas.microsoft.com/office/drawing/2014/main" id="{B9237FE1-5B54-4CA8-9206-CF10AE776CD4}"/>
              </a:ext>
            </a:extLst>
          </p:cNvPr>
          <p:cNvSpPr txBox="1"/>
          <p:nvPr/>
        </p:nvSpPr>
        <p:spPr>
          <a:xfrm>
            <a:off x="6532398" y="2229312"/>
            <a:ext cx="1006713" cy="400110"/>
          </a:xfrm>
          <a:prstGeom prst="rect">
            <a:avLst/>
          </a:prstGeom>
          <a:noFill/>
        </p:spPr>
        <p:txBody>
          <a:bodyPr wrap="square">
            <a:spAutoFit/>
          </a:bodyPr>
          <a:lstStyle/>
          <a:p>
            <a:r>
              <a:rPr lang="vi-VN" sz="2000" b="1" i="1" dirty="0">
                <a:solidFill>
                  <a:srgbClr val="00B050"/>
                </a:solidFill>
                <a:effectLst/>
                <a:latin typeface="Open Sans"/>
              </a:rPr>
              <a:t>m=D.V </a:t>
            </a:r>
            <a:endParaRPr lang="vi-VN" sz="2000" b="1" i="1" dirty="0">
              <a:solidFill>
                <a:srgbClr val="00B050"/>
              </a:solidFill>
            </a:endParaRPr>
          </a:p>
        </p:txBody>
      </p:sp>
      <p:sp>
        <p:nvSpPr>
          <p:cNvPr id="17" name="Hộp Văn bản 16">
            <a:extLst>
              <a:ext uri="{FF2B5EF4-FFF2-40B4-BE49-F238E27FC236}">
                <a16:creationId xmlns:a16="http://schemas.microsoft.com/office/drawing/2014/main" id="{E1805C81-C552-485F-9718-0E50E1454B31}"/>
              </a:ext>
            </a:extLst>
          </p:cNvPr>
          <p:cNvSpPr txBox="1"/>
          <p:nvPr/>
        </p:nvSpPr>
        <p:spPr>
          <a:xfrm>
            <a:off x="7330721" y="2232644"/>
            <a:ext cx="2007971" cy="400110"/>
          </a:xfrm>
          <a:prstGeom prst="rect">
            <a:avLst/>
          </a:prstGeom>
          <a:noFill/>
        </p:spPr>
        <p:txBody>
          <a:bodyPr wrap="square">
            <a:spAutoFit/>
          </a:bodyPr>
          <a:lstStyle/>
          <a:p>
            <a:r>
              <a:rPr lang="vi-VN" sz="2000" b="1" i="1" dirty="0">
                <a:solidFill>
                  <a:srgbClr val="00B050"/>
                </a:solidFill>
                <a:effectLst/>
                <a:latin typeface="Open Sans"/>
              </a:rPr>
              <a:t>= 1000 . 0,002 </a:t>
            </a:r>
            <a:endParaRPr lang="vi-VN" sz="2000" b="1" i="1" dirty="0">
              <a:solidFill>
                <a:srgbClr val="00B050"/>
              </a:solidFill>
            </a:endParaRPr>
          </a:p>
        </p:txBody>
      </p:sp>
      <p:sp>
        <p:nvSpPr>
          <p:cNvPr id="19" name="Hộp Văn bản 18">
            <a:extLst>
              <a:ext uri="{FF2B5EF4-FFF2-40B4-BE49-F238E27FC236}">
                <a16:creationId xmlns:a16="http://schemas.microsoft.com/office/drawing/2014/main" id="{BD25F1B7-DA26-4DC7-A2F9-E6812E75B692}"/>
              </a:ext>
            </a:extLst>
          </p:cNvPr>
          <p:cNvSpPr txBox="1"/>
          <p:nvPr/>
        </p:nvSpPr>
        <p:spPr>
          <a:xfrm>
            <a:off x="9045435" y="2230811"/>
            <a:ext cx="1330248" cy="400110"/>
          </a:xfrm>
          <a:prstGeom prst="rect">
            <a:avLst/>
          </a:prstGeom>
          <a:noFill/>
        </p:spPr>
        <p:txBody>
          <a:bodyPr wrap="square">
            <a:spAutoFit/>
          </a:bodyPr>
          <a:lstStyle/>
          <a:p>
            <a:r>
              <a:rPr lang="vi-VN" sz="2000" b="1" i="1" dirty="0">
                <a:solidFill>
                  <a:srgbClr val="00B050"/>
                </a:solidFill>
                <a:effectLst/>
                <a:latin typeface="Open Sans"/>
              </a:rPr>
              <a:t>= 2 (</a:t>
            </a:r>
            <a:r>
              <a:rPr lang="vi-VN" sz="2000" b="1" i="1" dirty="0" err="1">
                <a:solidFill>
                  <a:srgbClr val="00B050"/>
                </a:solidFill>
                <a:effectLst/>
                <a:latin typeface="Open Sans"/>
              </a:rPr>
              <a:t>kg</a:t>
            </a:r>
            <a:r>
              <a:rPr lang="vi-VN" sz="2000" b="1" i="1" dirty="0">
                <a:solidFill>
                  <a:srgbClr val="00B050"/>
                </a:solidFill>
                <a:effectLst/>
                <a:latin typeface="Open Sans"/>
              </a:rPr>
              <a:t>) </a:t>
            </a:r>
            <a:endParaRPr lang="vi-VN" sz="2000" b="1" i="1" dirty="0">
              <a:solidFill>
                <a:srgbClr val="00B050"/>
              </a:solidFill>
            </a:endParaRPr>
          </a:p>
        </p:txBody>
      </p:sp>
      <p:sp>
        <p:nvSpPr>
          <p:cNvPr id="21" name="Hộp Văn bản 20">
            <a:extLst>
              <a:ext uri="{FF2B5EF4-FFF2-40B4-BE49-F238E27FC236}">
                <a16:creationId xmlns:a16="http://schemas.microsoft.com/office/drawing/2014/main" id="{8CCCFAB0-BF48-4227-82B5-5B317235ED5C}"/>
              </a:ext>
            </a:extLst>
          </p:cNvPr>
          <p:cNvSpPr txBox="1"/>
          <p:nvPr/>
        </p:nvSpPr>
        <p:spPr>
          <a:xfrm>
            <a:off x="3353332" y="3285324"/>
            <a:ext cx="2861938" cy="400110"/>
          </a:xfrm>
          <a:prstGeom prst="rect">
            <a:avLst/>
          </a:prstGeom>
          <a:noFill/>
        </p:spPr>
        <p:txBody>
          <a:bodyPr wrap="square">
            <a:spAutoFit/>
          </a:bodyPr>
          <a:lstStyle/>
          <a:p>
            <a:r>
              <a:rPr lang="vi-VN" sz="2000" b="1" i="1" dirty="0" err="1">
                <a:solidFill>
                  <a:srgbClr val="00B050"/>
                </a:solidFill>
                <a:effectLst/>
                <a:latin typeface="Open Sans"/>
              </a:rPr>
              <a:t>Q</a:t>
            </a:r>
            <a:r>
              <a:rPr lang="vi-VN" sz="2000" b="1" i="1" baseline="-25000" dirty="0" err="1">
                <a:solidFill>
                  <a:srgbClr val="00B050"/>
                </a:solidFill>
                <a:effectLst/>
                <a:latin typeface="Open Sans"/>
              </a:rPr>
              <a:t>i</a:t>
            </a:r>
            <a:r>
              <a:rPr lang="vi-VN" sz="2000" b="1" i="1" dirty="0">
                <a:solidFill>
                  <a:srgbClr val="00B050"/>
                </a:solidFill>
                <a:effectLst/>
                <a:latin typeface="Open Sans"/>
              </a:rPr>
              <a:t> = </a:t>
            </a:r>
            <a:r>
              <a:rPr lang="vi-VN" sz="2000" b="1" i="1" dirty="0" err="1">
                <a:solidFill>
                  <a:srgbClr val="00B050"/>
                </a:solidFill>
                <a:effectLst/>
                <a:latin typeface="Open Sans"/>
              </a:rPr>
              <a:t>m.c</a:t>
            </a:r>
            <a:r>
              <a:rPr lang="vi-VN" sz="2000" b="1" i="1" dirty="0">
                <a:solidFill>
                  <a:srgbClr val="00B050"/>
                </a:solidFill>
                <a:latin typeface="Open Sans"/>
              </a:rPr>
              <a:t>.(t</a:t>
            </a:r>
            <a:r>
              <a:rPr lang="vi-VN" sz="2000" b="1" i="1" baseline="-25000" dirty="0">
                <a:solidFill>
                  <a:srgbClr val="00B050"/>
                </a:solidFill>
                <a:latin typeface="Open Sans"/>
              </a:rPr>
              <a:t>2</a:t>
            </a:r>
            <a:r>
              <a:rPr lang="vi-VN" sz="2000" b="1" i="1" dirty="0">
                <a:solidFill>
                  <a:srgbClr val="00B050"/>
                </a:solidFill>
                <a:effectLst/>
                <a:latin typeface="Open Sans"/>
              </a:rPr>
              <a:t> – t</a:t>
            </a:r>
            <a:r>
              <a:rPr lang="vi-VN" sz="2000" b="1" i="1" baseline="-25000" dirty="0">
                <a:solidFill>
                  <a:srgbClr val="00B050"/>
                </a:solidFill>
                <a:effectLst/>
                <a:latin typeface="Open Sans"/>
              </a:rPr>
              <a:t>1</a:t>
            </a:r>
            <a:r>
              <a:rPr lang="vi-VN" sz="2000" b="1" i="1" dirty="0">
                <a:solidFill>
                  <a:srgbClr val="00B050"/>
                </a:solidFill>
                <a:effectLst/>
                <a:latin typeface="Open Sans"/>
              </a:rPr>
              <a:t>) </a:t>
            </a:r>
            <a:endParaRPr lang="vi-VN" sz="2000" b="1" i="1" dirty="0">
              <a:solidFill>
                <a:srgbClr val="00B050"/>
              </a:solidFill>
            </a:endParaRPr>
          </a:p>
        </p:txBody>
      </p:sp>
      <p:sp>
        <p:nvSpPr>
          <p:cNvPr id="23" name="Hộp Văn bản 22">
            <a:extLst>
              <a:ext uri="{FF2B5EF4-FFF2-40B4-BE49-F238E27FC236}">
                <a16:creationId xmlns:a16="http://schemas.microsoft.com/office/drawing/2014/main" id="{B98A1EE1-53BE-4506-9B2B-4E524CEF79A0}"/>
              </a:ext>
            </a:extLst>
          </p:cNvPr>
          <p:cNvSpPr txBox="1"/>
          <p:nvPr/>
        </p:nvSpPr>
        <p:spPr>
          <a:xfrm>
            <a:off x="5218085" y="3321312"/>
            <a:ext cx="2747827" cy="400110"/>
          </a:xfrm>
          <a:prstGeom prst="rect">
            <a:avLst/>
          </a:prstGeom>
          <a:noFill/>
        </p:spPr>
        <p:txBody>
          <a:bodyPr wrap="square">
            <a:spAutoFit/>
          </a:bodyPr>
          <a:lstStyle/>
          <a:p>
            <a:r>
              <a:rPr lang="vi-VN" sz="2000" b="1" i="1" dirty="0">
                <a:solidFill>
                  <a:srgbClr val="00B050"/>
                </a:solidFill>
                <a:effectLst/>
                <a:latin typeface="Open Sans"/>
              </a:rPr>
              <a:t>= 2.4200.(100 – 20) </a:t>
            </a:r>
            <a:endParaRPr lang="vi-VN" sz="2000" b="1" i="1" dirty="0">
              <a:solidFill>
                <a:srgbClr val="00B050"/>
              </a:solidFill>
            </a:endParaRPr>
          </a:p>
        </p:txBody>
      </p:sp>
      <p:sp>
        <p:nvSpPr>
          <p:cNvPr id="25" name="Hộp Văn bản 24">
            <a:extLst>
              <a:ext uri="{FF2B5EF4-FFF2-40B4-BE49-F238E27FC236}">
                <a16:creationId xmlns:a16="http://schemas.microsoft.com/office/drawing/2014/main" id="{7D73959C-1760-47F3-876E-9A0DFDA24ECF}"/>
              </a:ext>
            </a:extLst>
          </p:cNvPr>
          <p:cNvSpPr txBox="1"/>
          <p:nvPr/>
        </p:nvSpPr>
        <p:spPr>
          <a:xfrm>
            <a:off x="7521180" y="3331636"/>
            <a:ext cx="2189379" cy="400110"/>
          </a:xfrm>
          <a:prstGeom prst="rect">
            <a:avLst/>
          </a:prstGeom>
          <a:noFill/>
        </p:spPr>
        <p:txBody>
          <a:bodyPr wrap="square">
            <a:spAutoFit/>
          </a:bodyPr>
          <a:lstStyle/>
          <a:p>
            <a:pPr algn="just"/>
            <a:r>
              <a:rPr lang="vi-VN" sz="2000" b="1" i="1" dirty="0">
                <a:solidFill>
                  <a:srgbClr val="00B050"/>
                </a:solidFill>
                <a:effectLst/>
                <a:latin typeface="Open Sans"/>
              </a:rPr>
              <a:t>= 672000(J)</a:t>
            </a:r>
          </a:p>
        </p:txBody>
      </p:sp>
      <p:sp>
        <p:nvSpPr>
          <p:cNvPr id="27" name="Hộp Văn bản 26">
            <a:extLst>
              <a:ext uri="{FF2B5EF4-FFF2-40B4-BE49-F238E27FC236}">
                <a16:creationId xmlns:a16="http://schemas.microsoft.com/office/drawing/2014/main" id="{AC08DE07-C698-455D-BC6E-699D9408F8D4}"/>
              </a:ext>
            </a:extLst>
          </p:cNvPr>
          <p:cNvSpPr txBox="1"/>
          <p:nvPr/>
        </p:nvSpPr>
        <p:spPr>
          <a:xfrm>
            <a:off x="3242692" y="3830605"/>
            <a:ext cx="6096000" cy="400110"/>
          </a:xfrm>
          <a:prstGeom prst="rect">
            <a:avLst/>
          </a:prstGeom>
          <a:noFill/>
        </p:spPr>
        <p:txBody>
          <a:bodyPr wrap="square">
            <a:spAutoFit/>
          </a:bodyPr>
          <a:lstStyle/>
          <a:p>
            <a:pPr algn="just"/>
            <a:r>
              <a:rPr lang="vi-VN" sz="2000" b="1" i="1" dirty="0" err="1">
                <a:solidFill>
                  <a:srgbClr val="00B050"/>
                </a:solidFill>
                <a:effectLst/>
                <a:latin typeface="Open Sans"/>
              </a:rPr>
              <a:t>Nhiệt</a:t>
            </a:r>
            <a:r>
              <a:rPr lang="vi-VN" sz="2000" b="1" i="1" dirty="0">
                <a:solidFill>
                  <a:srgbClr val="00B050"/>
                </a:solidFill>
                <a:effectLst/>
                <a:latin typeface="Open Sans"/>
              </a:rPr>
              <a:t> </a:t>
            </a:r>
            <a:r>
              <a:rPr lang="vi-VN" sz="2000" b="1" i="1" dirty="0" err="1">
                <a:solidFill>
                  <a:srgbClr val="00B050"/>
                </a:solidFill>
                <a:effectLst/>
                <a:latin typeface="Open Sans"/>
              </a:rPr>
              <a:t>lượng</a:t>
            </a:r>
            <a:r>
              <a:rPr lang="vi-VN" sz="2000" b="1" i="1" dirty="0">
                <a:solidFill>
                  <a:srgbClr val="00B050"/>
                </a:solidFill>
                <a:effectLst/>
                <a:latin typeface="Open Sans"/>
              </a:rPr>
              <a:t> </a:t>
            </a:r>
            <a:r>
              <a:rPr lang="vi-VN" sz="2000" b="1" i="1" dirty="0" err="1">
                <a:solidFill>
                  <a:srgbClr val="00B050"/>
                </a:solidFill>
                <a:effectLst/>
                <a:latin typeface="Open Sans"/>
              </a:rPr>
              <a:t>mà</a:t>
            </a:r>
            <a:r>
              <a:rPr lang="vi-VN" sz="2000" b="1" i="1" dirty="0">
                <a:solidFill>
                  <a:srgbClr val="00B050"/>
                </a:solidFill>
                <a:effectLst/>
                <a:latin typeface="Open Sans"/>
              </a:rPr>
              <a:t> </a:t>
            </a:r>
            <a:r>
              <a:rPr lang="vi-VN" sz="2000" b="1" i="1" dirty="0" err="1">
                <a:solidFill>
                  <a:srgbClr val="00B050"/>
                </a:solidFill>
                <a:effectLst/>
                <a:latin typeface="Open Sans"/>
              </a:rPr>
              <a:t>bếp</a:t>
            </a:r>
            <a:r>
              <a:rPr lang="vi-VN" sz="2000" b="1" i="1" dirty="0">
                <a:solidFill>
                  <a:srgbClr val="00B050"/>
                </a:solidFill>
                <a:effectLst/>
                <a:latin typeface="Open Sans"/>
              </a:rPr>
              <a:t> </a:t>
            </a:r>
            <a:r>
              <a:rPr lang="vi-VN" sz="2000" b="1" i="1" dirty="0" err="1">
                <a:solidFill>
                  <a:srgbClr val="00B050"/>
                </a:solidFill>
                <a:effectLst/>
                <a:latin typeface="Open Sans"/>
              </a:rPr>
              <a:t>tỏa</a:t>
            </a:r>
            <a:r>
              <a:rPr lang="vi-VN" sz="2000" b="1" i="1" dirty="0">
                <a:solidFill>
                  <a:srgbClr val="00B050"/>
                </a:solidFill>
                <a:effectLst/>
                <a:latin typeface="Open Sans"/>
              </a:rPr>
              <a:t> ra trong 20 </a:t>
            </a:r>
            <a:r>
              <a:rPr lang="vi-VN" sz="2000" b="1" i="1" dirty="0" err="1">
                <a:solidFill>
                  <a:srgbClr val="00B050"/>
                </a:solidFill>
                <a:effectLst/>
                <a:latin typeface="Open Sans"/>
              </a:rPr>
              <a:t>phút</a:t>
            </a:r>
            <a:r>
              <a:rPr lang="vi-VN" sz="2000" b="1" i="1" dirty="0">
                <a:solidFill>
                  <a:srgbClr val="00B050"/>
                </a:solidFill>
                <a:effectLst/>
                <a:latin typeface="Open Sans"/>
              </a:rPr>
              <a:t> </a:t>
            </a:r>
            <a:r>
              <a:rPr lang="vi-VN" sz="2000" b="1" i="1" dirty="0" err="1">
                <a:solidFill>
                  <a:srgbClr val="00B050"/>
                </a:solidFill>
                <a:effectLst/>
                <a:latin typeface="Open Sans"/>
              </a:rPr>
              <a:t>là</a:t>
            </a:r>
            <a:r>
              <a:rPr lang="vi-VN" sz="2000" b="1" i="1" dirty="0">
                <a:solidFill>
                  <a:srgbClr val="00B050"/>
                </a:solidFill>
                <a:effectLst/>
                <a:latin typeface="Open Sans"/>
              </a:rPr>
              <a:t>:</a:t>
            </a:r>
          </a:p>
        </p:txBody>
      </p:sp>
      <p:sp>
        <p:nvSpPr>
          <p:cNvPr id="29" name="Hộp Văn bản 28">
            <a:extLst>
              <a:ext uri="{FF2B5EF4-FFF2-40B4-BE49-F238E27FC236}">
                <a16:creationId xmlns:a16="http://schemas.microsoft.com/office/drawing/2014/main" id="{73ED5536-E4DC-4BCA-A93B-C2613B7770E7}"/>
              </a:ext>
            </a:extLst>
          </p:cNvPr>
          <p:cNvSpPr txBox="1"/>
          <p:nvPr/>
        </p:nvSpPr>
        <p:spPr>
          <a:xfrm>
            <a:off x="3437921" y="4339898"/>
            <a:ext cx="1373569" cy="400110"/>
          </a:xfrm>
          <a:prstGeom prst="rect">
            <a:avLst/>
          </a:prstGeom>
          <a:noFill/>
        </p:spPr>
        <p:txBody>
          <a:bodyPr wrap="square">
            <a:spAutoFit/>
          </a:bodyPr>
          <a:lstStyle/>
          <a:p>
            <a:r>
              <a:rPr lang="vi-VN" sz="2000" b="1" i="1" dirty="0" err="1">
                <a:solidFill>
                  <a:srgbClr val="00B050"/>
                </a:solidFill>
                <a:effectLst/>
                <a:latin typeface="Open Sans"/>
              </a:rPr>
              <a:t>Q</a:t>
            </a:r>
            <a:r>
              <a:rPr lang="vi-VN" sz="2000" b="1" i="1" baseline="-25000" dirty="0" err="1">
                <a:solidFill>
                  <a:srgbClr val="00B050"/>
                </a:solidFill>
                <a:effectLst/>
                <a:latin typeface="Open Sans"/>
              </a:rPr>
              <a:t>tp</a:t>
            </a:r>
            <a:r>
              <a:rPr lang="vi-VN" sz="2000" b="1" i="1" dirty="0">
                <a:solidFill>
                  <a:srgbClr val="00B050"/>
                </a:solidFill>
                <a:effectLst/>
                <a:latin typeface="Open Sans"/>
              </a:rPr>
              <a:t> = U.I.t </a:t>
            </a:r>
            <a:endParaRPr lang="vi-VN" sz="2000" b="1" i="1" dirty="0">
              <a:solidFill>
                <a:srgbClr val="00B050"/>
              </a:solidFill>
            </a:endParaRPr>
          </a:p>
        </p:txBody>
      </p:sp>
      <p:sp>
        <p:nvSpPr>
          <p:cNvPr id="31" name="Hộp Văn bản 30">
            <a:extLst>
              <a:ext uri="{FF2B5EF4-FFF2-40B4-BE49-F238E27FC236}">
                <a16:creationId xmlns:a16="http://schemas.microsoft.com/office/drawing/2014/main" id="{836CE534-E10B-4290-A66F-7FDE3E09BFBF}"/>
              </a:ext>
            </a:extLst>
          </p:cNvPr>
          <p:cNvSpPr txBox="1"/>
          <p:nvPr/>
        </p:nvSpPr>
        <p:spPr>
          <a:xfrm>
            <a:off x="4673869" y="4359878"/>
            <a:ext cx="1938388" cy="400110"/>
          </a:xfrm>
          <a:prstGeom prst="rect">
            <a:avLst/>
          </a:prstGeom>
          <a:noFill/>
        </p:spPr>
        <p:txBody>
          <a:bodyPr wrap="square">
            <a:spAutoFit/>
          </a:bodyPr>
          <a:lstStyle/>
          <a:p>
            <a:r>
              <a:rPr lang="vi-VN" sz="2000" b="1" i="1" dirty="0">
                <a:solidFill>
                  <a:srgbClr val="00B050"/>
                </a:solidFill>
                <a:effectLst/>
                <a:latin typeface="Open Sans"/>
              </a:rPr>
              <a:t>= 220.3.20.60 </a:t>
            </a:r>
            <a:endParaRPr lang="vi-VN" sz="2000" b="1" i="1" dirty="0">
              <a:solidFill>
                <a:srgbClr val="00B050"/>
              </a:solidFill>
            </a:endParaRPr>
          </a:p>
        </p:txBody>
      </p:sp>
      <p:sp>
        <p:nvSpPr>
          <p:cNvPr id="33" name="Hộp Văn bản 32">
            <a:extLst>
              <a:ext uri="{FF2B5EF4-FFF2-40B4-BE49-F238E27FC236}">
                <a16:creationId xmlns:a16="http://schemas.microsoft.com/office/drawing/2014/main" id="{E8AF4476-E212-4E04-B587-17535C11D291}"/>
              </a:ext>
            </a:extLst>
          </p:cNvPr>
          <p:cNvSpPr txBox="1"/>
          <p:nvPr/>
        </p:nvSpPr>
        <p:spPr>
          <a:xfrm>
            <a:off x="6290692" y="4359878"/>
            <a:ext cx="2007827" cy="400110"/>
          </a:xfrm>
          <a:prstGeom prst="rect">
            <a:avLst/>
          </a:prstGeom>
          <a:noFill/>
        </p:spPr>
        <p:txBody>
          <a:bodyPr wrap="square">
            <a:spAutoFit/>
          </a:bodyPr>
          <a:lstStyle/>
          <a:p>
            <a:r>
              <a:rPr lang="vi-VN" sz="2000" b="1" i="1" dirty="0">
                <a:solidFill>
                  <a:srgbClr val="00B050"/>
                </a:solidFill>
                <a:latin typeface="Open Sans"/>
              </a:rPr>
              <a:t> = 792000(J)</a:t>
            </a:r>
            <a:endParaRPr lang="vi-VN" sz="2000" b="1" i="1" dirty="0">
              <a:solidFill>
                <a:srgbClr val="00B050"/>
              </a:solidFill>
            </a:endParaRPr>
          </a:p>
        </p:txBody>
      </p:sp>
      <p:sp>
        <p:nvSpPr>
          <p:cNvPr id="35" name="Hộp Văn bản 34">
            <a:extLst>
              <a:ext uri="{FF2B5EF4-FFF2-40B4-BE49-F238E27FC236}">
                <a16:creationId xmlns:a16="http://schemas.microsoft.com/office/drawing/2014/main" id="{F55683DE-F1DE-4A7C-9EE9-41075B7D1D43}"/>
              </a:ext>
            </a:extLst>
          </p:cNvPr>
          <p:cNvSpPr txBox="1"/>
          <p:nvPr/>
        </p:nvSpPr>
        <p:spPr>
          <a:xfrm>
            <a:off x="3285685" y="4831964"/>
            <a:ext cx="6096000" cy="400110"/>
          </a:xfrm>
          <a:prstGeom prst="rect">
            <a:avLst/>
          </a:prstGeom>
          <a:noFill/>
        </p:spPr>
        <p:txBody>
          <a:bodyPr wrap="square">
            <a:spAutoFit/>
          </a:bodyPr>
          <a:lstStyle/>
          <a:p>
            <a:pPr algn="just"/>
            <a:r>
              <a:rPr lang="vi-VN" sz="2000" b="1" i="1" dirty="0" err="1">
                <a:solidFill>
                  <a:srgbClr val="00B050"/>
                </a:solidFill>
                <a:effectLst/>
                <a:latin typeface="Open Sans"/>
              </a:rPr>
              <a:t>Hiệu</a:t>
            </a:r>
            <a:r>
              <a:rPr lang="vi-VN" sz="2000" b="1" i="1" dirty="0">
                <a:solidFill>
                  <a:srgbClr val="00B050"/>
                </a:solidFill>
                <a:effectLst/>
                <a:latin typeface="Open Sans"/>
              </a:rPr>
              <a:t> </a:t>
            </a:r>
            <a:r>
              <a:rPr lang="vi-VN" sz="2000" b="1" i="1" dirty="0" err="1">
                <a:solidFill>
                  <a:srgbClr val="00B050"/>
                </a:solidFill>
                <a:effectLst/>
                <a:latin typeface="Open Sans"/>
              </a:rPr>
              <a:t>suất</a:t>
            </a:r>
            <a:r>
              <a:rPr lang="vi-VN" sz="2000" b="1" i="1" dirty="0">
                <a:solidFill>
                  <a:srgbClr val="00B050"/>
                </a:solidFill>
                <a:effectLst/>
                <a:latin typeface="Open Sans"/>
              </a:rPr>
              <a:t> </a:t>
            </a:r>
            <a:r>
              <a:rPr lang="vi-VN" sz="2000" b="1" i="1" dirty="0" err="1">
                <a:solidFill>
                  <a:srgbClr val="00B050"/>
                </a:solidFill>
                <a:effectLst/>
                <a:latin typeface="Open Sans"/>
              </a:rPr>
              <a:t>của</a:t>
            </a:r>
            <a:r>
              <a:rPr lang="vi-VN" sz="2000" b="1" i="1" dirty="0">
                <a:solidFill>
                  <a:srgbClr val="00B050"/>
                </a:solidFill>
                <a:effectLst/>
                <a:latin typeface="Open Sans"/>
              </a:rPr>
              <a:t> </a:t>
            </a:r>
            <a:r>
              <a:rPr lang="vi-VN" sz="2000" b="1" i="1" dirty="0" err="1">
                <a:solidFill>
                  <a:srgbClr val="00B050"/>
                </a:solidFill>
                <a:effectLst/>
                <a:latin typeface="Open Sans"/>
              </a:rPr>
              <a:t>bếp</a:t>
            </a:r>
            <a:r>
              <a:rPr lang="vi-VN" sz="2000" b="1" i="1" dirty="0">
                <a:solidFill>
                  <a:srgbClr val="00B050"/>
                </a:solidFill>
                <a:effectLst/>
                <a:latin typeface="Open Sans"/>
              </a:rPr>
              <a:t> </a:t>
            </a:r>
            <a:r>
              <a:rPr lang="vi-VN" sz="2000" b="1" i="1" dirty="0" err="1">
                <a:solidFill>
                  <a:srgbClr val="00B050"/>
                </a:solidFill>
                <a:effectLst/>
                <a:latin typeface="Open Sans"/>
              </a:rPr>
              <a:t>là</a:t>
            </a:r>
            <a:r>
              <a:rPr lang="vi-VN" sz="2000" b="1" i="1" dirty="0">
                <a:solidFill>
                  <a:srgbClr val="00B050"/>
                </a:solidFill>
                <a:effectLst/>
                <a:latin typeface="Open Sans"/>
              </a:rPr>
              <a:t>:</a:t>
            </a:r>
          </a:p>
        </p:txBody>
      </p:sp>
      <mc:AlternateContent xmlns:mc="http://schemas.openxmlformats.org/markup-compatibility/2006" xmlns:a14="http://schemas.microsoft.com/office/drawing/2010/main">
        <mc:Choice Requires="a14">
          <p:sp>
            <p:nvSpPr>
              <p:cNvPr id="37" name="Hộp Văn bản 36">
                <a:extLst>
                  <a:ext uri="{FF2B5EF4-FFF2-40B4-BE49-F238E27FC236}">
                    <a16:creationId xmlns:a16="http://schemas.microsoft.com/office/drawing/2014/main" id="{CD2107A8-A7DC-44E3-96A9-707D706BAD0D}"/>
                  </a:ext>
                </a:extLst>
              </p:cNvPr>
              <p:cNvSpPr txBox="1"/>
              <p:nvPr/>
            </p:nvSpPr>
            <p:spPr>
              <a:xfrm>
                <a:off x="3278323" y="5324030"/>
                <a:ext cx="2155820" cy="606000"/>
              </a:xfrm>
              <a:prstGeom prst="rect">
                <a:avLst/>
              </a:prstGeom>
              <a:noFill/>
            </p:spPr>
            <p:txBody>
              <a:bodyPr wrap="square">
                <a:spAutoFit/>
              </a:bodyPr>
              <a:lstStyle/>
              <a:p>
                <a:r>
                  <a:rPr lang="vi-VN" sz="2000" b="1" i="1" dirty="0">
                    <a:solidFill>
                      <a:srgbClr val="00B050"/>
                    </a:solidFill>
                    <a:effectLst/>
                    <a:latin typeface="Open Sans"/>
                  </a:rPr>
                  <a:t>H =</a:t>
                </a:r>
                <a14:m>
                  <m:oMath xmlns:m="http://schemas.openxmlformats.org/officeDocument/2006/math">
                    <m:f>
                      <m:fPr>
                        <m:ctrlPr>
                          <a:rPr lang="vi-VN" sz="2000" b="1" i="1" smtClean="0">
                            <a:solidFill>
                              <a:srgbClr val="00B050"/>
                            </a:solidFill>
                            <a:effectLst/>
                            <a:latin typeface="Cambria Math" panose="02040503050406030204" pitchFamily="18" charset="0"/>
                          </a:rPr>
                        </m:ctrlPr>
                      </m:fPr>
                      <m:num>
                        <m:sSub>
                          <m:sSubPr>
                            <m:ctrlPr>
                              <a:rPr lang="vi-VN" sz="2000" b="1" i="1" smtClean="0">
                                <a:solidFill>
                                  <a:srgbClr val="00B050"/>
                                </a:solidFill>
                                <a:effectLst/>
                                <a:latin typeface="Cambria Math" panose="02040503050406030204" pitchFamily="18" charset="0"/>
                              </a:rPr>
                            </m:ctrlPr>
                          </m:sSubPr>
                          <m:e>
                            <m:r>
                              <a:rPr lang="vi-VN" sz="2000" b="1" i="1" smtClean="0">
                                <a:solidFill>
                                  <a:srgbClr val="00B050"/>
                                </a:solidFill>
                                <a:effectLst/>
                                <a:latin typeface="Cambria Math" panose="02040503050406030204" pitchFamily="18" charset="0"/>
                              </a:rPr>
                              <m:t>𝑸</m:t>
                            </m:r>
                          </m:e>
                          <m:sub>
                            <m:r>
                              <a:rPr lang="vi-VN" sz="2000" b="1" i="1" smtClean="0">
                                <a:solidFill>
                                  <a:srgbClr val="00B050"/>
                                </a:solidFill>
                                <a:effectLst/>
                                <a:latin typeface="Cambria Math" panose="02040503050406030204" pitchFamily="18" charset="0"/>
                              </a:rPr>
                              <m:t>𝒊</m:t>
                            </m:r>
                          </m:sub>
                        </m:sSub>
                      </m:num>
                      <m:den>
                        <m:sSub>
                          <m:sSubPr>
                            <m:ctrlPr>
                              <a:rPr lang="vi-VN" sz="2000" b="1" i="1" smtClean="0">
                                <a:solidFill>
                                  <a:srgbClr val="00B050"/>
                                </a:solidFill>
                                <a:effectLst/>
                                <a:latin typeface="Cambria Math" panose="02040503050406030204" pitchFamily="18" charset="0"/>
                              </a:rPr>
                            </m:ctrlPr>
                          </m:sSubPr>
                          <m:e>
                            <m:r>
                              <a:rPr lang="vi-VN" sz="2000" b="1" i="1" smtClean="0">
                                <a:solidFill>
                                  <a:srgbClr val="00B050"/>
                                </a:solidFill>
                                <a:effectLst/>
                                <a:latin typeface="Cambria Math" panose="02040503050406030204" pitchFamily="18" charset="0"/>
                              </a:rPr>
                              <m:t>𝑸</m:t>
                            </m:r>
                          </m:e>
                          <m:sub>
                            <m:r>
                              <a:rPr lang="vi-VN" sz="2000" b="1" i="1" smtClean="0">
                                <a:solidFill>
                                  <a:srgbClr val="00B050"/>
                                </a:solidFill>
                                <a:effectLst/>
                                <a:latin typeface="Cambria Math" panose="02040503050406030204" pitchFamily="18" charset="0"/>
                              </a:rPr>
                              <m:t>𝒕𝒑</m:t>
                            </m:r>
                          </m:sub>
                        </m:sSub>
                      </m:den>
                    </m:f>
                    <m:r>
                      <a:rPr lang="vi-VN" sz="2000" b="1" i="1" smtClean="0">
                        <a:solidFill>
                          <a:srgbClr val="00B050"/>
                        </a:solidFill>
                        <a:effectLst/>
                        <a:latin typeface="Cambria Math" panose="02040503050406030204" pitchFamily="18" charset="0"/>
                      </a:rPr>
                      <m:t> </m:t>
                    </m:r>
                    <m:r>
                      <a:rPr lang="vi-VN" sz="2000" b="1" i="1" smtClean="0">
                        <a:solidFill>
                          <a:srgbClr val="00B050"/>
                        </a:solidFill>
                        <a:effectLst/>
                        <a:latin typeface="Cambria Math" panose="02040503050406030204" pitchFamily="18" charset="0"/>
                      </a:rPr>
                      <m:t>𝟏𝟎𝟎</m:t>
                    </m:r>
                    <m:r>
                      <a:rPr lang="vi-VN" sz="2000" b="1" i="1" smtClean="0">
                        <a:solidFill>
                          <a:srgbClr val="00B050"/>
                        </a:solidFill>
                        <a:effectLst/>
                        <a:latin typeface="Cambria Math" panose="02040503050406030204" pitchFamily="18" charset="0"/>
                      </a:rPr>
                      <m:t>%</m:t>
                    </m:r>
                  </m:oMath>
                </a14:m>
                <a:endParaRPr lang="vi-VN" sz="2000" b="1" i="1" dirty="0">
                  <a:solidFill>
                    <a:srgbClr val="00B050"/>
                  </a:solidFill>
                </a:endParaRPr>
              </a:p>
            </p:txBody>
          </p:sp>
        </mc:Choice>
        <mc:Fallback xmlns="">
          <p:sp>
            <p:nvSpPr>
              <p:cNvPr id="37" name="Hộp Văn bản 36">
                <a:extLst>
                  <a:ext uri="{FF2B5EF4-FFF2-40B4-BE49-F238E27FC236}">
                    <a16:creationId xmlns:a16="http://schemas.microsoft.com/office/drawing/2014/main" id="{CD2107A8-A7DC-44E3-96A9-707D706BAD0D}"/>
                  </a:ext>
                </a:extLst>
              </p:cNvPr>
              <p:cNvSpPr txBox="1">
                <a:spLocks noRot="1" noChangeAspect="1" noMove="1" noResize="1" noEditPoints="1" noAdjustHandles="1" noChangeArrowheads="1" noChangeShapeType="1" noTextEdit="1"/>
              </p:cNvSpPr>
              <p:nvPr/>
            </p:nvSpPr>
            <p:spPr>
              <a:xfrm>
                <a:off x="3278323" y="5324030"/>
                <a:ext cx="2155820" cy="606000"/>
              </a:xfrm>
              <a:prstGeom prst="rect">
                <a:avLst/>
              </a:prstGeom>
              <a:blipFill>
                <a:blip r:embed="rId3"/>
                <a:stretch>
                  <a:fillRect l="-3116"/>
                </a:stretch>
              </a:blipFill>
            </p:spPr>
            <p:txBody>
              <a:bodyPr/>
              <a:lstStyle/>
              <a:p>
                <a:r>
                  <a:rPr lang="vi-VN">
                    <a:noFill/>
                  </a:rPr>
                  <a:t> </a:t>
                </a:r>
              </a:p>
            </p:txBody>
          </p:sp>
        </mc:Fallback>
      </mc:AlternateContent>
      <mc:AlternateContent xmlns:mc="http://schemas.openxmlformats.org/markup-compatibility/2006" xmlns:a14="http://schemas.microsoft.com/office/drawing/2010/main">
        <mc:Choice Requires="a14">
          <p:sp>
            <p:nvSpPr>
              <p:cNvPr id="39" name="Hộp Văn bản 38">
                <a:extLst>
                  <a:ext uri="{FF2B5EF4-FFF2-40B4-BE49-F238E27FC236}">
                    <a16:creationId xmlns:a16="http://schemas.microsoft.com/office/drawing/2014/main" id="{620D37B1-020B-4C48-AE18-8F2EC0352361}"/>
                  </a:ext>
                </a:extLst>
              </p:cNvPr>
              <p:cNvSpPr txBox="1"/>
              <p:nvPr/>
            </p:nvSpPr>
            <p:spPr>
              <a:xfrm>
                <a:off x="4865799" y="5338292"/>
                <a:ext cx="2007971" cy="536942"/>
              </a:xfrm>
              <a:prstGeom prst="rect">
                <a:avLst/>
              </a:prstGeom>
              <a:noFill/>
            </p:spPr>
            <p:txBody>
              <a:bodyPr wrap="square">
                <a:spAutoFit/>
              </a:bodyPr>
              <a:lstStyle/>
              <a:p>
                <a:r>
                  <a:rPr lang="vi-VN" sz="2000" b="1" i="1" dirty="0">
                    <a:solidFill>
                      <a:srgbClr val="00B050"/>
                    </a:solidFill>
                    <a:effectLst/>
                    <a:latin typeface="Open Sans"/>
                  </a:rPr>
                  <a:t>= </a:t>
                </a:r>
                <a14:m>
                  <m:oMath xmlns:m="http://schemas.openxmlformats.org/officeDocument/2006/math">
                    <m:f>
                      <m:fPr>
                        <m:ctrlPr>
                          <a:rPr lang="vi-VN" sz="2000" b="1" i="1" smtClean="0">
                            <a:solidFill>
                              <a:srgbClr val="00B050"/>
                            </a:solidFill>
                            <a:effectLst/>
                            <a:latin typeface="Cambria Math" panose="02040503050406030204" pitchFamily="18" charset="0"/>
                          </a:rPr>
                        </m:ctrlPr>
                      </m:fPr>
                      <m:num>
                        <m:r>
                          <a:rPr lang="vi-VN" sz="2000" b="1" i="1" smtClean="0">
                            <a:solidFill>
                              <a:srgbClr val="00B050"/>
                            </a:solidFill>
                            <a:effectLst/>
                            <a:latin typeface="Cambria Math" panose="02040503050406030204" pitchFamily="18" charset="0"/>
                          </a:rPr>
                          <m:t>𝟔𝟕𝟐𝟎𝟎𝟎</m:t>
                        </m:r>
                      </m:num>
                      <m:den>
                        <m:r>
                          <a:rPr lang="vi-VN" sz="2000" b="1" i="1" smtClean="0">
                            <a:solidFill>
                              <a:srgbClr val="00B050"/>
                            </a:solidFill>
                            <a:effectLst/>
                            <a:latin typeface="Cambria Math" panose="02040503050406030204" pitchFamily="18" charset="0"/>
                          </a:rPr>
                          <m:t>𝟕𝟗𝟐𝟎𝟎𝟎</m:t>
                        </m:r>
                      </m:den>
                    </m:f>
                    <m:r>
                      <a:rPr lang="vi-VN" sz="2000" b="1" i="1" smtClean="0">
                        <a:solidFill>
                          <a:srgbClr val="00B050"/>
                        </a:solidFill>
                        <a:effectLst/>
                        <a:latin typeface="Cambria Math" panose="02040503050406030204" pitchFamily="18" charset="0"/>
                      </a:rPr>
                      <m:t> </m:t>
                    </m:r>
                    <m:r>
                      <a:rPr lang="vi-VN" sz="2000" b="1" i="1" smtClean="0">
                        <a:solidFill>
                          <a:srgbClr val="00B050"/>
                        </a:solidFill>
                        <a:effectLst/>
                        <a:latin typeface="Cambria Math" panose="02040503050406030204" pitchFamily="18" charset="0"/>
                      </a:rPr>
                      <m:t>𝟏𝟎𝟎</m:t>
                    </m:r>
                    <m:r>
                      <a:rPr lang="vi-VN" sz="2000" b="1" i="1" smtClean="0">
                        <a:solidFill>
                          <a:srgbClr val="00B050"/>
                        </a:solidFill>
                        <a:effectLst/>
                        <a:latin typeface="Cambria Math" panose="02040503050406030204" pitchFamily="18" charset="0"/>
                      </a:rPr>
                      <m:t>%</m:t>
                    </m:r>
                  </m:oMath>
                </a14:m>
                <a:endParaRPr lang="vi-VN" sz="2000" dirty="0"/>
              </a:p>
            </p:txBody>
          </p:sp>
        </mc:Choice>
        <mc:Fallback xmlns="">
          <p:sp>
            <p:nvSpPr>
              <p:cNvPr id="39" name="Hộp Văn bản 38">
                <a:extLst>
                  <a:ext uri="{FF2B5EF4-FFF2-40B4-BE49-F238E27FC236}">
                    <a16:creationId xmlns:a16="http://schemas.microsoft.com/office/drawing/2014/main" id="{620D37B1-020B-4C48-AE18-8F2EC0352361}"/>
                  </a:ext>
                </a:extLst>
              </p:cNvPr>
              <p:cNvSpPr txBox="1">
                <a:spLocks noRot="1" noChangeAspect="1" noMove="1" noResize="1" noEditPoints="1" noAdjustHandles="1" noChangeArrowheads="1" noChangeShapeType="1" noTextEdit="1"/>
              </p:cNvSpPr>
              <p:nvPr/>
            </p:nvSpPr>
            <p:spPr>
              <a:xfrm>
                <a:off x="4865799" y="5338292"/>
                <a:ext cx="2007971" cy="536942"/>
              </a:xfrm>
              <a:prstGeom prst="rect">
                <a:avLst/>
              </a:prstGeom>
              <a:blipFill>
                <a:blip r:embed="rId4"/>
                <a:stretch>
                  <a:fillRect l="-3030" b="-7955"/>
                </a:stretch>
              </a:blipFill>
            </p:spPr>
            <p:txBody>
              <a:bodyPr/>
              <a:lstStyle/>
              <a:p>
                <a:r>
                  <a:rPr lang="vi-VN">
                    <a:noFill/>
                  </a:rPr>
                  <a:t> </a:t>
                </a:r>
              </a:p>
            </p:txBody>
          </p:sp>
        </mc:Fallback>
      </mc:AlternateContent>
      <p:sp>
        <p:nvSpPr>
          <p:cNvPr id="41" name="Hộp Văn bản 40">
            <a:extLst>
              <a:ext uri="{FF2B5EF4-FFF2-40B4-BE49-F238E27FC236}">
                <a16:creationId xmlns:a16="http://schemas.microsoft.com/office/drawing/2014/main" id="{80C70428-110C-4505-BB1F-5F2EFA58D259}"/>
              </a:ext>
            </a:extLst>
          </p:cNvPr>
          <p:cNvSpPr txBox="1"/>
          <p:nvPr/>
        </p:nvSpPr>
        <p:spPr>
          <a:xfrm>
            <a:off x="6612257" y="5387410"/>
            <a:ext cx="1446986" cy="400110"/>
          </a:xfrm>
          <a:prstGeom prst="rect">
            <a:avLst/>
          </a:prstGeom>
          <a:noFill/>
        </p:spPr>
        <p:txBody>
          <a:bodyPr wrap="square">
            <a:spAutoFit/>
          </a:bodyPr>
          <a:lstStyle/>
          <a:p>
            <a:r>
              <a:rPr lang="vi-VN" sz="2000" b="1" i="1" dirty="0">
                <a:solidFill>
                  <a:srgbClr val="00B050"/>
                </a:solidFill>
                <a:effectLst/>
                <a:latin typeface="Open Sans"/>
              </a:rPr>
              <a:t>= 84,8</a:t>
            </a:r>
            <a:r>
              <a:rPr lang="vi-VN" sz="2000" b="1" i="1" dirty="0">
                <a:solidFill>
                  <a:srgbClr val="00B050"/>
                </a:solidFill>
                <a:latin typeface="Open Sans"/>
              </a:rPr>
              <a:t>%.</a:t>
            </a:r>
            <a:endParaRPr lang="vi-VN" sz="2000" b="1" i="1" dirty="0">
              <a:solidFill>
                <a:srgbClr val="00B050"/>
              </a:solidFill>
            </a:endParaRPr>
          </a:p>
        </p:txBody>
      </p:sp>
    </p:spTree>
    <p:extLst>
      <p:ext uri="{BB962C8B-B14F-4D97-AF65-F5344CB8AC3E}">
        <p14:creationId xmlns:p14="http://schemas.microsoft.com/office/powerpoint/2010/main" val="250720935"/>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fade">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fade">
                                      <p:cBhvr>
                                        <p:cTn id="17" dur="500"/>
                                        <p:tgtEl>
                                          <p:spTgt spid="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2">
                                            <p:txEl>
                                              <p:pRg st="3" end="3"/>
                                            </p:txEl>
                                          </p:spTgt>
                                        </p:tgtEl>
                                        <p:attrNameLst>
                                          <p:attrName>style.visibility</p:attrName>
                                        </p:attrNameLst>
                                      </p:cBhvr>
                                      <p:to>
                                        <p:strVal val="visible"/>
                                      </p:to>
                                    </p:set>
                                    <p:animEffect transition="in" filter="fade">
                                      <p:cBhvr>
                                        <p:cTn id="22" dur="500"/>
                                        <p:tgtEl>
                                          <p:spTgt spid="2">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2">
                                            <p:txEl>
                                              <p:pRg st="4" end="4"/>
                                            </p:txEl>
                                          </p:spTgt>
                                        </p:tgtEl>
                                        <p:attrNameLst>
                                          <p:attrName>style.visibility</p:attrName>
                                        </p:attrNameLst>
                                      </p:cBhvr>
                                      <p:to>
                                        <p:strVal val="visible"/>
                                      </p:to>
                                    </p:set>
                                    <p:animEffect transition="in" filter="fade">
                                      <p:cBhvr>
                                        <p:cTn id="27" dur="500"/>
                                        <p:tgtEl>
                                          <p:spTgt spid="2">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2">
                                            <p:txEl>
                                              <p:pRg st="5" end="5"/>
                                            </p:txEl>
                                          </p:spTgt>
                                        </p:tgtEl>
                                        <p:attrNameLst>
                                          <p:attrName>style.visibility</p:attrName>
                                        </p:attrNameLst>
                                      </p:cBhvr>
                                      <p:to>
                                        <p:strVal val="visible"/>
                                      </p:to>
                                    </p:set>
                                    <p:animEffect transition="in" filter="fade">
                                      <p:cBhvr>
                                        <p:cTn id="32" dur="500"/>
                                        <p:tgtEl>
                                          <p:spTgt spid="2">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Effect transition="in" filter="fade">
                                      <p:cBhvr>
                                        <p:cTn id="37" dur="500"/>
                                        <p:tgtEl>
                                          <p:spTgt spid="2">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nodeType="clickEffect">
                                  <p:stCondLst>
                                    <p:cond delay="0"/>
                                  </p:stCondLst>
                                  <p:childTnLst>
                                    <p:set>
                                      <p:cBhvr>
                                        <p:cTn id="41" dur="1" fill="hold">
                                          <p:stCondLst>
                                            <p:cond delay="0"/>
                                          </p:stCondLst>
                                        </p:cTn>
                                        <p:tgtEl>
                                          <p:spTgt spid="2">
                                            <p:txEl>
                                              <p:pRg st="7" end="7"/>
                                            </p:txEl>
                                          </p:spTgt>
                                        </p:tgtEl>
                                        <p:attrNameLst>
                                          <p:attrName>style.visibility</p:attrName>
                                        </p:attrNameLst>
                                      </p:cBhvr>
                                      <p:to>
                                        <p:strVal val="visible"/>
                                      </p:to>
                                    </p:set>
                                    <p:animEffect transition="in" filter="fade">
                                      <p:cBhvr>
                                        <p:cTn id="42" dur="500"/>
                                        <p:tgtEl>
                                          <p:spTgt spid="2">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nodeType="clickEffect">
                                  <p:stCondLst>
                                    <p:cond delay="0"/>
                                  </p:stCondLst>
                                  <p:childTnLst>
                                    <p:set>
                                      <p:cBhvr>
                                        <p:cTn id="46" dur="1" fill="hold">
                                          <p:stCondLst>
                                            <p:cond delay="0"/>
                                          </p:stCondLst>
                                        </p:cTn>
                                        <p:tgtEl>
                                          <p:spTgt spid="2">
                                            <p:txEl>
                                              <p:pRg st="8" end="8"/>
                                            </p:txEl>
                                          </p:spTgt>
                                        </p:tgtEl>
                                        <p:attrNameLst>
                                          <p:attrName>style.visibility</p:attrName>
                                        </p:attrNameLst>
                                      </p:cBhvr>
                                      <p:to>
                                        <p:strVal val="visible"/>
                                      </p:to>
                                    </p:set>
                                    <p:animEffect transition="in" filter="fade">
                                      <p:cBhvr>
                                        <p:cTn id="47" dur="500"/>
                                        <p:tgtEl>
                                          <p:spTgt spid="2">
                                            <p:txEl>
                                              <p:pRg st="8" end="8"/>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nodeType="clickEffect">
                                  <p:stCondLst>
                                    <p:cond delay="0"/>
                                  </p:stCondLst>
                                  <p:childTnLst>
                                    <p:set>
                                      <p:cBhvr>
                                        <p:cTn id="51" dur="1" fill="hold">
                                          <p:stCondLst>
                                            <p:cond delay="0"/>
                                          </p:stCondLst>
                                        </p:cTn>
                                        <p:tgtEl>
                                          <p:spTgt spid="2">
                                            <p:txEl>
                                              <p:pRg st="9" end="9"/>
                                            </p:txEl>
                                          </p:spTgt>
                                        </p:tgtEl>
                                        <p:attrNameLst>
                                          <p:attrName>style.visibility</p:attrName>
                                        </p:attrNameLst>
                                      </p:cBhvr>
                                      <p:to>
                                        <p:strVal val="visible"/>
                                      </p:to>
                                    </p:set>
                                    <p:animEffect transition="in" filter="fade">
                                      <p:cBhvr>
                                        <p:cTn id="52" dur="500"/>
                                        <p:tgtEl>
                                          <p:spTgt spid="2">
                                            <p:txEl>
                                              <p:pRg st="9" end="9"/>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10" presetClass="entr" presetSubtype="0" fill="hold" nodeType="clickEffect">
                                  <p:stCondLst>
                                    <p:cond delay="0"/>
                                  </p:stCondLst>
                                  <p:childTnLst>
                                    <p:set>
                                      <p:cBhvr>
                                        <p:cTn id="56" dur="1" fill="hold">
                                          <p:stCondLst>
                                            <p:cond delay="0"/>
                                          </p:stCondLst>
                                        </p:cTn>
                                        <p:tgtEl>
                                          <p:spTgt spid="2">
                                            <p:txEl>
                                              <p:pRg st="10" end="10"/>
                                            </p:txEl>
                                          </p:spTgt>
                                        </p:tgtEl>
                                        <p:attrNameLst>
                                          <p:attrName>style.visibility</p:attrName>
                                        </p:attrNameLst>
                                      </p:cBhvr>
                                      <p:to>
                                        <p:strVal val="visible"/>
                                      </p:to>
                                    </p:set>
                                    <p:animEffect transition="in" filter="fade">
                                      <p:cBhvr>
                                        <p:cTn id="57" dur="500"/>
                                        <p:tgtEl>
                                          <p:spTgt spid="2">
                                            <p:txEl>
                                              <p:pRg st="10" end="10"/>
                                            </p:txEl>
                                          </p:spTgt>
                                        </p:tgtEl>
                                      </p:cBhvr>
                                    </p:animEffect>
                                  </p:childTnLst>
                                </p:cTn>
                              </p:par>
                            </p:childTnLst>
                          </p:cTn>
                        </p:par>
                      </p:childTnLst>
                    </p:cTn>
                  </p:par>
                  <p:par>
                    <p:cTn id="58" fill="hold">
                      <p:stCondLst>
                        <p:cond delay="indefinite"/>
                      </p:stCondLst>
                      <p:childTnLst>
                        <p:par>
                          <p:cTn id="59" fill="hold">
                            <p:stCondLst>
                              <p:cond delay="0"/>
                            </p:stCondLst>
                            <p:childTnLst>
                              <p:par>
                                <p:cTn id="60" presetID="10" presetClass="entr" presetSubtype="0" fill="hold" grpId="0" nodeType="clickEffect">
                                  <p:stCondLst>
                                    <p:cond delay="0"/>
                                  </p:stCondLst>
                                  <p:childTnLst>
                                    <p:set>
                                      <p:cBhvr>
                                        <p:cTn id="61" dur="1" fill="hold">
                                          <p:stCondLst>
                                            <p:cond delay="0"/>
                                          </p:stCondLst>
                                        </p:cTn>
                                        <p:tgtEl>
                                          <p:spTgt spid="14"/>
                                        </p:tgtEl>
                                        <p:attrNameLst>
                                          <p:attrName>style.visibility</p:attrName>
                                        </p:attrNameLst>
                                      </p:cBhvr>
                                      <p:to>
                                        <p:strVal val="visible"/>
                                      </p:to>
                                    </p:set>
                                    <p:animEffect transition="in" filter="fade">
                                      <p:cBhvr>
                                        <p:cTn id="62" dur="500"/>
                                        <p:tgtEl>
                                          <p:spTgt spid="14"/>
                                        </p:tgtEl>
                                      </p:cBhvr>
                                    </p:animEffect>
                                  </p:childTnLst>
                                </p:cTn>
                              </p:par>
                            </p:childTnLst>
                          </p:cTn>
                        </p:par>
                      </p:childTnLst>
                    </p:cTn>
                  </p:par>
                  <p:par>
                    <p:cTn id="63" fill="hold">
                      <p:stCondLst>
                        <p:cond delay="indefinite"/>
                      </p:stCondLst>
                      <p:childTnLst>
                        <p:par>
                          <p:cTn id="64" fill="hold">
                            <p:stCondLst>
                              <p:cond delay="0"/>
                            </p:stCondLst>
                            <p:childTnLst>
                              <p:par>
                                <p:cTn id="65" presetID="10" presetClass="entr" presetSubtype="0" fill="hold" grpId="0" nodeType="clickEffect">
                                  <p:stCondLst>
                                    <p:cond delay="0"/>
                                  </p:stCondLst>
                                  <p:childTnLst>
                                    <p:set>
                                      <p:cBhvr>
                                        <p:cTn id="66" dur="1" fill="hold">
                                          <p:stCondLst>
                                            <p:cond delay="0"/>
                                          </p:stCondLst>
                                        </p:cTn>
                                        <p:tgtEl>
                                          <p:spTgt spid="15"/>
                                        </p:tgtEl>
                                        <p:attrNameLst>
                                          <p:attrName>style.visibility</p:attrName>
                                        </p:attrNameLst>
                                      </p:cBhvr>
                                      <p:to>
                                        <p:strVal val="visible"/>
                                      </p:to>
                                    </p:set>
                                    <p:animEffect transition="in" filter="fade">
                                      <p:cBhvr>
                                        <p:cTn id="67" dur="500"/>
                                        <p:tgtEl>
                                          <p:spTgt spid="15"/>
                                        </p:tgtEl>
                                      </p:cBhvr>
                                    </p:animEffect>
                                  </p:childTnLst>
                                </p:cTn>
                              </p:par>
                            </p:childTnLst>
                          </p:cTn>
                        </p:par>
                      </p:childTnLst>
                    </p:cTn>
                  </p:par>
                  <p:par>
                    <p:cTn id="68" fill="hold">
                      <p:stCondLst>
                        <p:cond delay="indefinite"/>
                      </p:stCondLst>
                      <p:childTnLst>
                        <p:par>
                          <p:cTn id="69" fill="hold">
                            <p:stCondLst>
                              <p:cond delay="0"/>
                            </p:stCondLst>
                            <p:childTnLst>
                              <p:par>
                                <p:cTn id="70" presetID="10" presetClass="entr" presetSubtype="0" fill="hold" grpId="0" nodeType="clickEffect">
                                  <p:stCondLst>
                                    <p:cond delay="0"/>
                                  </p:stCondLst>
                                  <p:childTnLst>
                                    <p:set>
                                      <p:cBhvr>
                                        <p:cTn id="71" dur="1" fill="hold">
                                          <p:stCondLst>
                                            <p:cond delay="0"/>
                                          </p:stCondLst>
                                        </p:cTn>
                                        <p:tgtEl>
                                          <p:spTgt spid="17"/>
                                        </p:tgtEl>
                                        <p:attrNameLst>
                                          <p:attrName>style.visibility</p:attrName>
                                        </p:attrNameLst>
                                      </p:cBhvr>
                                      <p:to>
                                        <p:strVal val="visible"/>
                                      </p:to>
                                    </p:set>
                                    <p:animEffect transition="in" filter="fade">
                                      <p:cBhvr>
                                        <p:cTn id="72" dur="500"/>
                                        <p:tgtEl>
                                          <p:spTgt spid="17"/>
                                        </p:tgtEl>
                                      </p:cBhvr>
                                    </p:animEffect>
                                  </p:childTnLst>
                                </p:cTn>
                              </p:par>
                            </p:childTnLst>
                          </p:cTn>
                        </p:par>
                      </p:childTnLst>
                    </p:cTn>
                  </p:par>
                  <p:par>
                    <p:cTn id="73" fill="hold">
                      <p:stCondLst>
                        <p:cond delay="indefinite"/>
                      </p:stCondLst>
                      <p:childTnLst>
                        <p:par>
                          <p:cTn id="74" fill="hold">
                            <p:stCondLst>
                              <p:cond delay="0"/>
                            </p:stCondLst>
                            <p:childTnLst>
                              <p:par>
                                <p:cTn id="75" presetID="10" presetClass="entr" presetSubtype="0" fill="hold" grpId="0" nodeType="clickEffect">
                                  <p:stCondLst>
                                    <p:cond delay="0"/>
                                  </p:stCondLst>
                                  <p:childTnLst>
                                    <p:set>
                                      <p:cBhvr>
                                        <p:cTn id="76" dur="1" fill="hold">
                                          <p:stCondLst>
                                            <p:cond delay="0"/>
                                          </p:stCondLst>
                                        </p:cTn>
                                        <p:tgtEl>
                                          <p:spTgt spid="19"/>
                                        </p:tgtEl>
                                        <p:attrNameLst>
                                          <p:attrName>style.visibility</p:attrName>
                                        </p:attrNameLst>
                                      </p:cBhvr>
                                      <p:to>
                                        <p:strVal val="visible"/>
                                      </p:to>
                                    </p:set>
                                    <p:animEffect transition="in" filter="fade">
                                      <p:cBhvr>
                                        <p:cTn id="77" dur="500"/>
                                        <p:tgtEl>
                                          <p:spTgt spid="19"/>
                                        </p:tgtEl>
                                      </p:cBhvr>
                                    </p:animEffect>
                                  </p:childTnLst>
                                </p:cTn>
                              </p:par>
                            </p:childTnLst>
                          </p:cTn>
                        </p:par>
                      </p:childTnLst>
                    </p:cTn>
                  </p:par>
                  <p:par>
                    <p:cTn id="78" fill="hold">
                      <p:stCondLst>
                        <p:cond delay="indefinite"/>
                      </p:stCondLst>
                      <p:childTnLst>
                        <p:par>
                          <p:cTn id="79" fill="hold">
                            <p:stCondLst>
                              <p:cond delay="0"/>
                            </p:stCondLst>
                            <p:childTnLst>
                              <p:par>
                                <p:cTn id="80" presetID="10" presetClass="entr" presetSubtype="0" fill="hold" grpId="0" nodeType="clickEffect">
                                  <p:stCondLst>
                                    <p:cond delay="0"/>
                                  </p:stCondLst>
                                  <p:childTnLst>
                                    <p:set>
                                      <p:cBhvr>
                                        <p:cTn id="81" dur="1" fill="hold">
                                          <p:stCondLst>
                                            <p:cond delay="0"/>
                                          </p:stCondLst>
                                        </p:cTn>
                                        <p:tgtEl>
                                          <p:spTgt spid="13"/>
                                        </p:tgtEl>
                                        <p:attrNameLst>
                                          <p:attrName>style.visibility</p:attrName>
                                        </p:attrNameLst>
                                      </p:cBhvr>
                                      <p:to>
                                        <p:strVal val="visible"/>
                                      </p:to>
                                    </p:set>
                                    <p:animEffect transition="in" filter="fade">
                                      <p:cBhvr>
                                        <p:cTn id="82" dur="500"/>
                                        <p:tgtEl>
                                          <p:spTgt spid="13"/>
                                        </p:tgtEl>
                                      </p:cBhvr>
                                    </p:animEffect>
                                  </p:childTnLst>
                                </p:cTn>
                              </p:par>
                            </p:childTnLst>
                          </p:cTn>
                        </p:par>
                      </p:childTnLst>
                    </p:cTn>
                  </p:par>
                  <p:par>
                    <p:cTn id="83" fill="hold">
                      <p:stCondLst>
                        <p:cond delay="indefinite"/>
                      </p:stCondLst>
                      <p:childTnLst>
                        <p:par>
                          <p:cTn id="84" fill="hold">
                            <p:stCondLst>
                              <p:cond delay="0"/>
                            </p:stCondLst>
                            <p:childTnLst>
                              <p:par>
                                <p:cTn id="85" presetID="10" presetClass="entr" presetSubtype="0" fill="hold" grpId="0" nodeType="clickEffect">
                                  <p:stCondLst>
                                    <p:cond delay="0"/>
                                  </p:stCondLst>
                                  <p:childTnLst>
                                    <p:set>
                                      <p:cBhvr>
                                        <p:cTn id="86" dur="1" fill="hold">
                                          <p:stCondLst>
                                            <p:cond delay="0"/>
                                          </p:stCondLst>
                                        </p:cTn>
                                        <p:tgtEl>
                                          <p:spTgt spid="21"/>
                                        </p:tgtEl>
                                        <p:attrNameLst>
                                          <p:attrName>style.visibility</p:attrName>
                                        </p:attrNameLst>
                                      </p:cBhvr>
                                      <p:to>
                                        <p:strVal val="visible"/>
                                      </p:to>
                                    </p:set>
                                    <p:animEffect transition="in" filter="fade">
                                      <p:cBhvr>
                                        <p:cTn id="87" dur="500"/>
                                        <p:tgtEl>
                                          <p:spTgt spid="21"/>
                                        </p:tgtEl>
                                      </p:cBhvr>
                                    </p:animEffect>
                                  </p:childTnLst>
                                </p:cTn>
                              </p:par>
                            </p:childTnLst>
                          </p:cTn>
                        </p:par>
                      </p:childTnLst>
                    </p:cTn>
                  </p:par>
                  <p:par>
                    <p:cTn id="88" fill="hold">
                      <p:stCondLst>
                        <p:cond delay="indefinite"/>
                      </p:stCondLst>
                      <p:childTnLst>
                        <p:par>
                          <p:cTn id="89" fill="hold">
                            <p:stCondLst>
                              <p:cond delay="0"/>
                            </p:stCondLst>
                            <p:childTnLst>
                              <p:par>
                                <p:cTn id="90" presetID="10" presetClass="entr" presetSubtype="0" fill="hold" grpId="0" nodeType="clickEffect">
                                  <p:stCondLst>
                                    <p:cond delay="0"/>
                                  </p:stCondLst>
                                  <p:childTnLst>
                                    <p:set>
                                      <p:cBhvr>
                                        <p:cTn id="91" dur="1" fill="hold">
                                          <p:stCondLst>
                                            <p:cond delay="0"/>
                                          </p:stCondLst>
                                        </p:cTn>
                                        <p:tgtEl>
                                          <p:spTgt spid="23"/>
                                        </p:tgtEl>
                                        <p:attrNameLst>
                                          <p:attrName>style.visibility</p:attrName>
                                        </p:attrNameLst>
                                      </p:cBhvr>
                                      <p:to>
                                        <p:strVal val="visible"/>
                                      </p:to>
                                    </p:set>
                                    <p:animEffect transition="in" filter="fade">
                                      <p:cBhvr>
                                        <p:cTn id="92" dur="500"/>
                                        <p:tgtEl>
                                          <p:spTgt spid="23"/>
                                        </p:tgtEl>
                                      </p:cBhvr>
                                    </p:animEffect>
                                  </p:childTnLst>
                                </p:cTn>
                              </p:par>
                            </p:childTnLst>
                          </p:cTn>
                        </p:par>
                      </p:childTnLst>
                    </p:cTn>
                  </p:par>
                  <p:par>
                    <p:cTn id="93" fill="hold">
                      <p:stCondLst>
                        <p:cond delay="indefinite"/>
                      </p:stCondLst>
                      <p:childTnLst>
                        <p:par>
                          <p:cTn id="94" fill="hold">
                            <p:stCondLst>
                              <p:cond delay="0"/>
                            </p:stCondLst>
                            <p:childTnLst>
                              <p:par>
                                <p:cTn id="95" presetID="10" presetClass="entr" presetSubtype="0" fill="hold" grpId="0" nodeType="clickEffect">
                                  <p:stCondLst>
                                    <p:cond delay="0"/>
                                  </p:stCondLst>
                                  <p:childTnLst>
                                    <p:set>
                                      <p:cBhvr>
                                        <p:cTn id="96" dur="1" fill="hold">
                                          <p:stCondLst>
                                            <p:cond delay="0"/>
                                          </p:stCondLst>
                                        </p:cTn>
                                        <p:tgtEl>
                                          <p:spTgt spid="25"/>
                                        </p:tgtEl>
                                        <p:attrNameLst>
                                          <p:attrName>style.visibility</p:attrName>
                                        </p:attrNameLst>
                                      </p:cBhvr>
                                      <p:to>
                                        <p:strVal val="visible"/>
                                      </p:to>
                                    </p:set>
                                    <p:animEffect transition="in" filter="fade">
                                      <p:cBhvr>
                                        <p:cTn id="97" dur="500"/>
                                        <p:tgtEl>
                                          <p:spTgt spid="25"/>
                                        </p:tgtEl>
                                      </p:cBhvr>
                                    </p:animEffect>
                                  </p:childTnLst>
                                </p:cTn>
                              </p:par>
                            </p:childTnLst>
                          </p:cTn>
                        </p:par>
                      </p:childTnLst>
                    </p:cTn>
                  </p:par>
                  <p:par>
                    <p:cTn id="98" fill="hold">
                      <p:stCondLst>
                        <p:cond delay="indefinite"/>
                      </p:stCondLst>
                      <p:childTnLst>
                        <p:par>
                          <p:cTn id="99" fill="hold">
                            <p:stCondLst>
                              <p:cond delay="0"/>
                            </p:stCondLst>
                            <p:childTnLst>
                              <p:par>
                                <p:cTn id="100" presetID="10" presetClass="entr" presetSubtype="0" fill="hold" grpId="0" nodeType="clickEffect">
                                  <p:stCondLst>
                                    <p:cond delay="0"/>
                                  </p:stCondLst>
                                  <p:childTnLst>
                                    <p:set>
                                      <p:cBhvr>
                                        <p:cTn id="101" dur="1" fill="hold">
                                          <p:stCondLst>
                                            <p:cond delay="0"/>
                                          </p:stCondLst>
                                        </p:cTn>
                                        <p:tgtEl>
                                          <p:spTgt spid="27"/>
                                        </p:tgtEl>
                                        <p:attrNameLst>
                                          <p:attrName>style.visibility</p:attrName>
                                        </p:attrNameLst>
                                      </p:cBhvr>
                                      <p:to>
                                        <p:strVal val="visible"/>
                                      </p:to>
                                    </p:set>
                                    <p:animEffect transition="in" filter="fade">
                                      <p:cBhvr>
                                        <p:cTn id="102" dur="500"/>
                                        <p:tgtEl>
                                          <p:spTgt spid="27"/>
                                        </p:tgtEl>
                                      </p:cBhvr>
                                    </p:animEffect>
                                  </p:childTnLst>
                                </p:cTn>
                              </p:par>
                            </p:childTnLst>
                          </p:cTn>
                        </p:par>
                      </p:childTnLst>
                    </p:cTn>
                  </p:par>
                  <p:par>
                    <p:cTn id="103" fill="hold">
                      <p:stCondLst>
                        <p:cond delay="indefinite"/>
                      </p:stCondLst>
                      <p:childTnLst>
                        <p:par>
                          <p:cTn id="104" fill="hold">
                            <p:stCondLst>
                              <p:cond delay="0"/>
                            </p:stCondLst>
                            <p:childTnLst>
                              <p:par>
                                <p:cTn id="105" presetID="10" presetClass="entr" presetSubtype="0" fill="hold" grpId="0" nodeType="clickEffect">
                                  <p:stCondLst>
                                    <p:cond delay="0"/>
                                  </p:stCondLst>
                                  <p:childTnLst>
                                    <p:set>
                                      <p:cBhvr>
                                        <p:cTn id="106" dur="1" fill="hold">
                                          <p:stCondLst>
                                            <p:cond delay="0"/>
                                          </p:stCondLst>
                                        </p:cTn>
                                        <p:tgtEl>
                                          <p:spTgt spid="29"/>
                                        </p:tgtEl>
                                        <p:attrNameLst>
                                          <p:attrName>style.visibility</p:attrName>
                                        </p:attrNameLst>
                                      </p:cBhvr>
                                      <p:to>
                                        <p:strVal val="visible"/>
                                      </p:to>
                                    </p:set>
                                    <p:animEffect transition="in" filter="fade">
                                      <p:cBhvr>
                                        <p:cTn id="107" dur="500"/>
                                        <p:tgtEl>
                                          <p:spTgt spid="29"/>
                                        </p:tgtEl>
                                      </p:cBhvr>
                                    </p:animEffect>
                                  </p:childTnLst>
                                </p:cTn>
                              </p:par>
                            </p:childTnLst>
                          </p:cTn>
                        </p:par>
                      </p:childTnLst>
                    </p:cTn>
                  </p:par>
                  <p:par>
                    <p:cTn id="108" fill="hold">
                      <p:stCondLst>
                        <p:cond delay="indefinite"/>
                      </p:stCondLst>
                      <p:childTnLst>
                        <p:par>
                          <p:cTn id="109" fill="hold">
                            <p:stCondLst>
                              <p:cond delay="0"/>
                            </p:stCondLst>
                            <p:childTnLst>
                              <p:par>
                                <p:cTn id="110" presetID="10" presetClass="entr" presetSubtype="0" fill="hold" grpId="0" nodeType="clickEffect">
                                  <p:stCondLst>
                                    <p:cond delay="0"/>
                                  </p:stCondLst>
                                  <p:childTnLst>
                                    <p:set>
                                      <p:cBhvr>
                                        <p:cTn id="111" dur="1" fill="hold">
                                          <p:stCondLst>
                                            <p:cond delay="0"/>
                                          </p:stCondLst>
                                        </p:cTn>
                                        <p:tgtEl>
                                          <p:spTgt spid="31"/>
                                        </p:tgtEl>
                                        <p:attrNameLst>
                                          <p:attrName>style.visibility</p:attrName>
                                        </p:attrNameLst>
                                      </p:cBhvr>
                                      <p:to>
                                        <p:strVal val="visible"/>
                                      </p:to>
                                    </p:set>
                                    <p:animEffect transition="in" filter="fade">
                                      <p:cBhvr>
                                        <p:cTn id="112" dur="500"/>
                                        <p:tgtEl>
                                          <p:spTgt spid="31"/>
                                        </p:tgtEl>
                                      </p:cBhvr>
                                    </p:animEffect>
                                  </p:childTnLst>
                                </p:cTn>
                              </p:par>
                            </p:childTnLst>
                          </p:cTn>
                        </p:par>
                      </p:childTnLst>
                    </p:cTn>
                  </p:par>
                  <p:par>
                    <p:cTn id="113" fill="hold">
                      <p:stCondLst>
                        <p:cond delay="indefinite"/>
                      </p:stCondLst>
                      <p:childTnLst>
                        <p:par>
                          <p:cTn id="114" fill="hold">
                            <p:stCondLst>
                              <p:cond delay="0"/>
                            </p:stCondLst>
                            <p:childTnLst>
                              <p:par>
                                <p:cTn id="115" presetID="10" presetClass="entr" presetSubtype="0" fill="hold" grpId="0" nodeType="clickEffect">
                                  <p:stCondLst>
                                    <p:cond delay="0"/>
                                  </p:stCondLst>
                                  <p:childTnLst>
                                    <p:set>
                                      <p:cBhvr>
                                        <p:cTn id="116" dur="1" fill="hold">
                                          <p:stCondLst>
                                            <p:cond delay="0"/>
                                          </p:stCondLst>
                                        </p:cTn>
                                        <p:tgtEl>
                                          <p:spTgt spid="33"/>
                                        </p:tgtEl>
                                        <p:attrNameLst>
                                          <p:attrName>style.visibility</p:attrName>
                                        </p:attrNameLst>
                                      </p:cBhvr>
                                      <p:to>
                                        <p:strVal val="visible"/>
                                      </p:to>
                                    </p:set>
                                    <p:animEffect transition="in" filter="fade">
                                      <p:cBhvr>
                                        <p:cTn id="117" dur="500"/>
                                        <p:tgtEl>
                                          <p:spTgt spid="33"/>
                                        </p:tgtEl>
                                      </p:cBhvr>
                                    </p:animEffect>
                                  </p:childTnLst>
                                </p:cTn>
                              </p:par>
                            </p:childTnLst>
                          </p:cTn>
                        </p:par>
                      </p:childTnLst>
                    </p:cTn>
                  </p:par>
                  <p:par>
                    <p:cTn id="118" fill="hold">
                      <p:stCondLst>
                        <p:cond delay="indefinite"/>
                      </p:stCondLst>
                      <p:childTnLst>
                        <p:par>
                          <p:cTn id="119" fill="hold">
                            <p:stCondLst>
                              <p:cond delay="0"/>
                            </p:stCondLst>
                            <p:childTnLst>
                              <p:par>
                                <p:cTn id="120" presetID="10" presetClass="entr" presetSubtype="0" fill="hold" grpId="0" nodeType="clickEffect">
                                  <p:stCondLst>
                                    <p:cond delay="0"/>
                                  </p:stCondLst>
                                  <p:childTnLst>
                                    <p:set>
                                      <p:cBhvr>
                                        <p:cTn id="121" dur="1" fill="hold">
                                          <p:stCondLst>
                                            <p:cond delay="0"/>
                                          </p:stCondLst>
                                        </p:cTn>
                                        <p:tgtEl>
                                          <p:spTgt spid="35"/>
                                        </p:tgtEl>
                                        <p:attrNameLst>
                                          <p:attrName>style.visibility</p:attrName>
                                        </p:attrNameLst>
                                      </p:cBhvr>
                                      <p:to>
                                        <p:strVal val="visible"/>
                                      </p:to>
                                    </p:set>
                                    <p:animEffect transition="in" filter="fade">
                                      <p:cBhvr>
                                        <p:cTn id="122" dur="500"/>
                                        <p:tgtEl>
                                          <p:spTgt spid="35"/>
                                        </p:tgtEl>
                                      </p:cBhvr>
                                    </p:animEffect>
                                  </p:childTnLst>
                                </p:cTn>
                              </p:par>
                            </p:childTnLst>
                          </p:cTn>
                        </p:par>
                      </p:childTnLst>
                    </p:cTn>
                  </p:par>
                  <p:par>
                    <p:cTn id="123" fill="hold">
                      <p:stCondLst>
                        <p:cond delay="indefinite"/>
                      </p:stCondLst>
                      <p:childTnLst>
                        <p:par>
                          <p:cTn id="124" fill="hold">
                            <p:stCondLst>
                              <p:cond delay="0"/>
                            </p:stCondLst>
                            <p:childTnLst>
                              <p:par>
                                <p:cTn id="125" presetID="10" presetClass="entr" presetSubtype="0" fill="hold" grpId="0" nodeType="clickEffect">
                                  <p:stCondLst>
                                    <p:cond delay="0"/>
                                  </p:stCondLst>
                                  <p:childTnLst>
                                    <p:set>
                                      <p:cBhvr>
                                        <p:cTn id="126" dur="1" fill="hold">
                                          <p:stCondLst>
                                            <p:cond delay="0"/>
                                          </p:stCondLst>
                                        </p:cTn>
                                        <p:tgtEl>
                                          <p:spTgt spid="37"/>
                                        </p:tgtEl>
                                        <p:attrNameLst>
                                          <p:attrName>style.visibility</p:attrName>
                                        </p:attrNameLst>
                                      </p:cBhvr>
                                      <p:to>
                                        <p:strVal val="visible"/>
                                      </p:to>
                                    </p:set>
                                    <p:animEffect transition="in" filter="fade">
                                      <p:cBhvr>
                                        <p:cTn id="127" dur="500"/>
                                        <p:tgtEl>
                                          <p:spTgt spid="37"/>
                                        </p:tgtEl>
                                      </p:cBhvr>
                                    </p:animEffect>
                                  </p:childTnLst>
                                </p:cTn>
                              </p:par>
                            </p:childTnLst>
                          </p:cTn>
                        </p:par>
                      </p:childTnLst>
                    </p:cTn>
                  </p:par>
                  <p:par>
                    <p:cTn id="128" fill="hold">
                      <p:stCondLst>
                        <p:cond delay="indefinite"/>
                      </p:stCondLst>
                      <p:childTnLst>
                        <p:par>
                          <p:cTn id="129" fill="hold">
                            <p:stCondLst>
                              <p:cond delay="0"/>
                            </p:stCondLst>
                            <p:childTnLst>
                              <p:par>
                                <p:cTn id="130" presetID="10" presetClass="entr" presetSubtype="0" fill="hold" grpId="0" nodeType="clickEffect">
                                  <p:stCondLst>
                                    <p:cond delay="0"/>
                                  </p:stCondLst>
                                  <p:childTnLst>
                                    <p:set>
                                      <p:cBhvr>
                                        <p:cTn id="131" dur="1" fill="hold">
                                          <p:stCondLst>
                                            <p:cond delay="0"/>
                                          </p:stCondLst>
                                        </p:cTn>
                                        <p:tgtEl>
                                          <p:spTgt spid="39"/>
                                        </p:tgtEl>
                                        <p:attrNameLst>
                                          <p:attrName>style.visibility</p:attrName>
                                        </p:attrNameLst>
                                      </p:cBhvr>
                                      <p:to>
                                        <p:strVal val="visible"/>
                                      </p:to>
                                    </p:set>
                                    <p:animEffect transition="in" filter="fade">
                                      <p:cBhvr>
                                        <p:cTn id="132" dur="500"/>
                                        <p:tgtEl>
                                          <p:spTgt spid="39"/>
                                        </p:tgtEl>
                                      </p:cBhvr>
                                    </p:animEffect>
                                  </p:childTnLst>
                                </p:cTn>
                              </p:par>
                            </p:childTnLst>
                          </p:cTn>
                        </p:par>
                      </p:childTnLst>
                    </p:cTn>
                  </p:par>
                  <p:par>
                    <p:cTn id="133" fill="hold">
                      <p:stCondLst>
                        <p:cond delay="indefinite"/>
                      </p:stCondLst>
                      <p:childTnLst>
                        <p:par>
                          <p:cTn id="134" fill="hold">
                            <p:stCondLst>
                              <p:cond delay="0"/>
                            </p:stCondLst>
                            <p:childTnLst>
                              <p:par>
                                <p:cTn id="135" presetID="10" presetClass="entr" presetSubtype="0" fill="hold" grpId="0" nodeType="clickEffect">
                                  <p:stCondLst>
                                    <p:cond delay="0"/>
                                  </p:stCondLst>
                                  <p:childTnLst>
                                    <p:set>
                                      <p:cBhvr>
                                        <p:cTn id="136" dur="1" fill="hold">
                                          <p:stCondLst>
                                            <p:cond delay="0"/>
                                          </p:stCondLst>
                                        </p:cTn>
                                        <p:tgtEl>
                                          <p:spTgt spid="41"/>
                                        </p:tgtEl>
                                        <p:attrNameLst>
                                          <p:attrName>style.visibility</p:attrName>
                                        </p:attrNameLst>
                                      </p:cBhvr>
                                      <p:to>
                                        <p:strVal val="visible"/>
                                      </p:to>
                                    </p:set>
                                    <p:animEffect transition="in" filter="fade">
                                      <p:cBhvr>
                                        <p:cTn id="137" dur="500"/>
                                        <p:tgtEl>
                                          <p:spTgt spid="4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P spid="14" grpId="0"/>
      <p:bldP spid="15" grpId="0"/>
      <p:bldP spid="17" grpId="0"/>
      <p:bldP spid="19" grpId="0"/>
      <p:bldP spid="21" grpId="0"/>
      <p:bldP spid="23" grpId="0"/>
      <p:bldP spid="25" grpId="0"/>
      <p:bldP spid="27" grpId="0"/>
      <p:bldP spid="29" grpId="0"/>
      <p:bldP spid="31" grpId="0"/>
      <p:bldP spid="33" grpId="0"/>
      <p:bldP spid="35" grpId="0"/>
      <p:bldP spid="37" grpId="0"/>
      <p:bldP spid="39" grpId="0"/>
      <p:bldP spid="41" grpId="0"/>
    </p:bldLst>
  </p:timing>
</p:sld>
</file>

<file path=ppt/slides/slide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3715" name="Text Box 51"/>
          <p:cNvSpPr txBox="1">
            <a:spLocks noChangeArrowheads="1"/>
          </p:cNvSpPr>
          <p:nvPr/>
        </p:nvSpPr>
        <p:spPr bwMode="auto">
          <a:xfrm>
            <a:off x="1271802" y="229186"/>
            <a:ext cx="9865218" cy="1736646"/>
          </a:xfrm>
          <a:prstGeom prst="roundRect">
            <a:avLst/>
          </a:prstGeom>
          <a:solidFill>
            <a:schemeClr val="accent2">
              <a:lumMod val="20000"/>
              <a:lumOff val="80000"/>
            </a:schemeClr>
          </a:solidFill>
          <a:ln w="28575">
            <a:solidFill>
              <a:srgbClr val="FF0000"/>
            </a:solidFill>
          </a:ln>
          <a:effec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vi-VN" sz="2400" b="1" i="1" dirty="0"/>
              <a:t>Bài 7: Đặt một hiệu điện thế U vào hai đầu của một điện trở R thì cường độ dòng điện chạy qua là I. Công thức nào dưới đây không phải là công thức tính nhiệt lượng tỏa ra trên dây dẫn trong thời gian t?</a:t>
            </a:r>
            <a:endParaRPr lang="en-US" sz="2400" b="1" i="1" dirty="0"/>
          </a:p>
        </p:txBody>
      </p:sp>
      <p:sp>
        <p:nvSpPr>
          <p:cNvPr id="9" name="Rectangle 6"/>
          <p:cNvSpPr>
            <a:spLocks noChangeArrowheads="1"/>
          </p:cNvSpPr>
          <p:nvPr/>
        </p:nvSpPr>
        <p:spPr bwMode="auto">
          <a:xfrm>
            <a:off x="9225232" y="2160013"/>
            <a:ext cx="312906"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dirty="0">
                <a:ln>
                  <a:noFill/>
                </a:ln>
                <a:solidFill>
                  <a:schemeClr val="tx1"/>
                </a:solidFill>
                <a:effectLst/>
                <a:latin typeface="Arial" panose="020B0604020202020204" pitchFamily="34" charset="0"/>
              </a:rPr>
              <a:t>  </a:t>
            </a:r>
            <a:r>
              <a:rPr kumimoji="0" lang="en-US" altLang="en-US" sz="12400" b="0" i="0" u="none" strike="noStrike" cap="none" normalizeH="0" baseline="0" dirty="0">
                <a:ln>
                  <a:noFill/>
                </a:ln>
                <a:solidFill>
                  <a:schemeClr val="tx1"/>
                </a:solidFill>
                <a:effectLst/>
                <a:latin typeface="Arial" panose="020B0604020202020204" pitchFamily="34" charset="0"/>
              </a:rPr>
              <a:t/>
            </a:r>
            <a:br>
              <a:rPr kumimoji="0" lang="en-US" altLang="en-US" sz="12400" b="0" i="0" u="none" strike="noStrike" cap="none" normalizeH="0" baseline="0" dirty="0">
                <a:ln>
                  <a:noFill/>
                </a:ln>
                <a:solidFill>
                  <a:schemeClr val="tx1"/>
                </a:solidFill>
                <a:effectLst/>
                <a:latin typeface="Arial" panose="020B0604020202020204" pitchFamily="34" charset="0"/>
              </a:rPr>
            </a:b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10" name="Rectangle 8"/>
          <p:cNvSpPr>
            <a:spLocks noChangeArrowheads="1"/>
          </p:cNvSpPr>
          <p:nvPr/>
        </p:nvSpPr>
        <p:spPr bwMode="auto">
          <a:xfrm>
            <a:off x="10324204" y="5642808"/>
            <a:ext cx="365806" cy="6001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en-US" altLang="en-US" sz="1100" b="0" i="0" u="none" strike="noStrike" cap="none" normalizeH="0" baseline="0" dirty="0">
                <a:ln>
                  <a:noFill/>
                </a:ln>
                <a:solidFill>
                  <a:schemeClr val="tx1"/>
                </a:solidFill>
                <a:effectLst/>
              </a:rPr>
              <a:t>  </a:t>
            </a:r>
            <a:r>
              <a:rPr kumimoji="0" lang="en-US" altLang="en-US" sz="3300" b="0" i="0" u="none" strike="noStrike" cap="none" normalizeH="0" baseline="0" dirty="0">
                <a:ln>
                  <a:noFill/>
                </a:ln>
                <a:solidFill>
                  <a:schemeClr val="tx1"/>
                </a:solidFill>
                <a:effectLst/>
                <a:latin typeface="Arial" panose="020B0604020202020204" pitchFamily="34" charset="0"/>
              </a:rPr>
              <a:t> </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3" name="Rectangle 2"/>
          <p:cNvSpPr/>
          <p:nvPr/>
        </p:nvSpPr>
        <p:spPr>
          <a:xfrm>
            <a:off x="382295" y="1992840"/>
            <a:ext cx="1779014" cy="323165"/>
          </a:xfrm>
          <a:prstGeom prst="rect">
            <a:avLst/>
          </a:prstGeom>
        </p:spPr>
        <p:txBody>
          <a:bodyPr wrap="square">
            <a:spAutoFit/>
          </a:bodyPr>
          <a:lstStyle/>
          <a:p>
            <a:pPr marL="30480" marR="30480">
              <a:lnSpc>
                <a:spcPts val="1800"/>
              </a:lnSpc>
              <a:spcAft>
                <a:spcPts val="1200"/>
              </a:spcAft>
            </a:pPr>
            <a:r>
              <a:rPr lang="nl-NL" dirty="0">
                <a:solidFill>
                  <a:srgbClr val="000000"/>
                </a:solidFill>
                <a:latin typeface="Arial" panose="020B0604020202020204" pitchFamily="34" charset="0"/>
                <a:ea typeface="Times New Roman" panose="02020603050405020304" pitchFamily="18" charset="0"/>
              </a:rPr>
              <a:t> </a:t>
            </a:r>
            <a:endParaRPr lang="en-US" dirty="0">
              <a:latin typeface="Times New Roman" panose="02020603050405020304" pitchFamily="18" charset="0"/>
              <a:ea typeface="Times New Roman" panose="02020603050405020304" pitchFamily="18" charset="0"/>
            </a:endParaRPr>
          </a:p>
        </p:txBody>
      </p:sp>
      <mc:AlternateContent xmlns:mc="http://schemas.openxmlformats.org/markup-compatibility/2006" xmlns:a14="http://schemas.microsoft.com/office/drawing/2010/main">
        <mc:Choice Requires="a14">
          <p:sp>
            <p:nvSpPr>
              <p:cNvPr id="2" name="Rectangle 1"/>
              <p:cNvSpPr/>
              <p:nvPr/>
            </p:nvSpPr>
            <p:spPr>
              <a:xfrm>
                <a:off x="3824320" y="2111837"/>
                <a:ext cx="4543359" cy="3384966"/>
              </a:xfrm>
              <a:prstGeom prst="rect">
                <a:avLst/>
              </a:prstGeom>
            </p:spPr>
            <p:txBody>
              <a:bodyPr wrap="square">
                <a:spAutoFit/>
              </a:bodyPr>
              <a:lstStyle/>
              <a:p>
                <a:pPr marL="342900" indent="-342900">
                  <a:lnSpc>
                    <a:spcPct val="150000"/>
                  </a:lnSpc>
                  <a:buAutoNum type="alphaUcPeriod"/>
                </a:pPr>
                <a:r>
                  <a:rPr lang="en-US" sz="2400" b="1" i="1" dirty="0">
                    <a:solidFill>
                      <a:srgbClr val="00B050"/>
                    </a:solidFill>
                    <a:effectLst/>
                    <a:latin typeface="Open Sans"/>
                  </a:rPr>
                  <a:t>Q = </a:t>
                </a:r>
                <a14:m>
                  <m:oMath xmlns:m="http://schemas.openxmlformats.org/officeDocument/2006/math">
                    <m:f>
                      <m:fPr>
                        <m:ctrlPr>
                          <a:rPr lang="en-US" sz="2400" b="1" i="1" smtClean="0">
                            <a:solidFill>
                              <a:srgbClr val="00B050"/>
                            </a:solidFill>
                            <a:effectLst/>
                            <a:latin typeface="Cambria Math" panose="02040503050406030204" pitchFamily="18" charset="0"/>
                          </a:rPr>
                        </m:ctrlPr>
                      </m:fPr>
                      <m:num>
                        <m:r>
                          <a:rPr lang="en-US" sz="2400" b="1" i="1" smtClean="0">
                            <a:solidFill>
                              <a:srgbClr val="00B050"/>
                            </a:solidFill>
                            <a:effectLst/>
                            <a:latin typeface="Cambria Math" panose="02040503050406030204" pitchFamily="18" charset="0"/>
                          </a:rPr>
                          <m:t>𝑼</m:t>
                        </m:r>
                        <m:r>
                          <a:rPr lang="en-US" sz="2400" b="1" i="1" smtClean="0">
                            <a:solidFill>
                              <a:srgbClr val="00B050"/>
                            </a:solidFill>
                            <a:effectLst/>
                            <a:latin typeface="Cambria Math" panose="02040503050406030204" pitchFamily="18" charset="0"/>
                          </a:rPr>
                          <m:t>.</m:t>
                        </m:r>
                        <m:r>
                          <a:rPr lang="en-US" sz="2400" b="1" i="1" smtClean="0">
                            <a:solidFill>
                              <a:srgbClr val="00B050"/>
                            </a:solidFill>
                            <a:effectLst/>
                            <a:latin typeface="Cambria Math" panose="02040503050406030204" pitchFamily="18" charset="0"/>
                          </a:rPr>
                          <m:t>𝒕</m:t>
                        </m:r>
                      </m:num>
                      <m:den>
                        <m:r>
                          <a:rPr lang="en-US" sz="2400" b="1" i="1" smtClean="0">
                            <a:solidFill>
                              <a:srgbClr val="00B050"/>
                            </a:solidFill>
                            <a:effectLst/>
                            <a:latin typeface="Cambria Math" panose="02040503050406030204" pitchFamily="18" charset="0"/>
                          </a:rPr>
                          <m:t>𝑰</m:t>
                        </m:r>
                      </m:den>
                    </m:f>
                  </m:oMath>
                </a14:m>
                <a:r>
                  <a:rPr lang="en-US" sz="2400" b="1" i="1" dirty="0">
                    <a:solidFill>
                      <a:srgbClr val="00B050"/>
                    </a:solidFill>
                  </a:rPr>
                  <a:t> </a:t>
                </a:r>
              </a:p>
              <a:p>
                <a:pPr marL="342900" indent="-342900">
                  <a:lnSpc>
                    <a:spcPct val="150000"/>
                  </a:lnSpc>
                  <a:buAutoNum type="alphaUcPeriod"/>
                </a:pPr>
                <a:r>
                  <a:rPr lang="en-US" sz="2400" b="1" i="1" dirty="0">
                    <a:solidFill>
                      <a:srgbClr val="00B050"/>
                    </a:solidFill>
                  </a:rPr>
                  <a:t>Q = </a:t>
                </a:r>
                <a:r>
                  <a:rPr lang="en-US" sz="2400" b="1" i="1" dirty="0" err="1">
                    <a:solidFill>
                      <a:srgbClr val="00B050"/>
                    </a:solidFill>
                  </a:rPr>
                  <a:t>UIt</a:t>
                </a:r>
                <a:endParaRPr lang="en-US" sz="2400" b="1" i="1" dirty="0">
                  <a:solidFill>
                    <a:srgbClr val="00B050"/>
                  </a:solidFill>
                </a:endParaRPr>
              </a:p>
              <a:p>
                <a:pPr marL="342900" indent="-342900">
                  <a:lnSpc>
                    <a:spcPct val="150000"/>
                  </a:lnSpc>
                  <a:buFontTx/>
                  <a:buAutoNum type="alphaUcPeriod"/>
                </a:pPr>
                <a:r>
                  <a:rPr lang="en-US" sz="2400" b="1" i="1" dirty="0">
                    <a:solidFill>
                      <a:srgbClr val="00B050"/>
                    </a:solidFill>
                    <a:effectLst/>
                    <a:latin typeface="Open Sans"/>
                  </a:rPr>
                  <a:t>Q = </a:t>
                </a:r>
                <a14:m>
                  <m:oMath xmlns:m="http://schemas.openxmlformats.org/officeDocument/2006/math">
                    <m:f>
                      <m:fPr>
                        <m:ctrlPr>
                          <a:rPr lang="en-US" sz="2400" b="1" i="1" smtClean="0">
                            <a:solidFill>
                              <a:srgbClr val="00B050"/>
                            </a:solidFill>
                            <a:effectLst/>
                            <a:latin typeface="Cambria Math" panose="02040503050406030204" pitchFamily="18" charset="0"/>
                          </a:rPr>
                        </m:ctrlPr>
                      </m:fPr>
                      <m:num>
                        <m:sSup>
                          <m:sSupPr>
                            <m:ctrlPr>
                              <a:rPr lang="en-US" sz="2400" b="1" i="1" smtClean="0">
                                <a:solidFill>
                                  <a:srgbClr val="00B050"/>
                                </a:solidFill>
                                <a:effectLst/>
                                <a:latin typeface="Cambria Math" panose="02040503050406030204" pitchFamily="18" charset="0"/>
                              </a:rPr>
                            </m:ctrlPr>
                          </m:sSupPr>
                          <m:e>
                            <m:r>
                              <a:rPr lang="en-US" sz="2400" b="1" i="1" smtClean="0">
                                <a:solidFill>
                                  <a:srgbClr val="00B050"/>
                                </a:solidFill>
                                <a:effectLst/>
                                <a:latin typeface="Cambria Math" panose="02040503050406030204" pitchFamily="18" charset="0"/>
                              </a:rPr>
                              <m:t>𝑼</m:t>
                            </m:r>
                          </m:e>
                          <m:sup>
                            <m:r>
                              <a:rPr lang="en-US" sz="2400" b="1" i="1" smtClean="0">
                                <a:solidFill>
                                  <a:srgbClr val="00B050"/>
                                </a:solidFill>
                                <a:effectLst/>
                                <a:latin typeface="Cambria Math" panose="02040503050406030204" pitchFamily="18" charset="0"/>
                              </a:rPr>
                              <m:t>𝟐</m:t>
                            </m:r>
                          </m:sup>
                        </m:sSup>
                        <m:r>
                          <a:rPr lang="en-US" sz="2400" b="1" i="1" smtClean="0">
                            <a:solidFill>
                              <a:srgbClr val="00B050"/>
                            </a:solidFill>
                            <a:effectLst/>
                            <a:latin typeface="Cambria Math" panose="02040503050406030204" pitchFamily="18" charset="0"/>
                          </a:rPr>
                          <m:t>.</m:t>
                        </m:r>
                        <m:r>
                          <a:rPr lang="en-US" sz="2400" b="1" i="1" smtClean="0">
                            <a:solidFill>
                              <a:srgbClr val="00B050"/>
                            </a:solidFill>
                            <a:effectLst/>
                            <a:latin typeface="Cambria Math" panose="02040503050406030204" pitchFamily="18" charset="0"/>
                          </a:rPr>
                          <m:t>𝒕</m:t>
                        </m:r>
                      </m:num>
                      <m:den>
                        <m:r>
                          <a:rPr lang="en-US" sz="2400" b="1" i="1" smtClean="0">
                            <a:solidFill>
                              <a:srgbClr val="00B050"/>
                            </a:solidFill>
                            <a:effectLst/>
                            <a:latin typeface="Cambria Math" panose="02040503050406030204" pitchFamily="18" charset="0"/>
                          </a:rPr>
                          <m:t>𝑹</m:t>
                        </m:r>
                      </m:den>
                    </m:f>
                  </m:oMath>
                </a14:m>
                <a:r>
                  <a:rPr lang="en-US" sz="2400" b="1" i="1" dirty="0">
                    <a:solidFill>
                      <a:srgbClr val="00B050"/>
                    </a:solidFill>
                  </a:rPr>
                  <a:t> </a:t>
                </a:r>
              </a:p>
              <a:p>
                <a:pPr marL="342900" indent="-342900">
                  <a:lnSpc>
                    <a:spcPct val="150000"/>
                  </a:lnSpc>
                  <a:buFontTx/>
                  <a:buAutoNum type="alphaUcPeriod"/>
                </a:pPr>
                <a:r>
                  <a:rPr lang="en-US" sz="2400" b="1" i="1" dirty="0">
                    <a:solidFill>
                      <a:srgbClr val="00B050"/>
                    </a:solidFill>
                  </a:rPr>
                  <a:t>Q= </a:t>
                </a:r>
                <a14:m>
                  <m:oMath xmlns:m="http://schemas.openxmlformats.org/officeDocument/2006/math">
                    <m:sSup>
                      <m:sSupPr>
                        <m:ctrlPr>
                          <a:rPr lang="en-US" sz="2400" b="1" i="1" smtClean="0">
                            <a:solidFill>
                              <a:srgbClr val="00B050"/>
                            </a:solidFill>
                            <a:latin typeface="Cambria Math" panose="02040503050406030204" pitchFamily="18" charset="0"/>
                          </a:rPr>
                        </m:ctrlPr>
                      </m:sSupPr>
                      <m:e>
                        <m:r>
                          <a:rPr lang="en-US" sz="2400" b="1" i="1" smtClean="0">
                            <a:solidFill>
                              <a:srgbClr val="00B050"/>
                            </a:solidFill>
                            <a:latin typeface="Cambria Math" panose="02040503050406030204" pitchFamily="18" charset="0"/>
                          </a:rPr>
                          <m:t>𝑰</m:t>
                        </m:r>
                      </m:e>
                      <m:sup>
                        <m:r>
                          <a:rPr lang="en-US" sz="2400" b="1" i="1" smtClean="0">
                            <a:solidFill>
                              <a:srgbClr val="00B050"/>
                            </a:solidFill>
                            <a:latin typeface="Cambria Math" panose="02040503050406030204" pitchFamily="18" charset="0"/>
                          </a:rPr>
                          <m:t>𝟐</m:t>
                        </m:r>
                      </m:sup>
                    </m:sSup>
                    <m:r>
                      <a:rPr lang="en-US" sz="2400" b="1" i="1" smtClean="0">
                        <a:solidFill>
                          <a:srgbClr val="00B050"/>
                        </a:solidFill>
                        <a:latin typeface="Cambria Math" panose="02040503050406030204" pitchFamily="18" charset="0"/>
                      </a:rPr>
                      <m:t>𝑹𝒕</m:t>
                    </m:r>
                  </m:oMath>
                </a14:m>
                <a:endParaRPr lang="en-US" sz="2400" b="1" i="1" dirty="0">
                  <a:solidFill>
                    <a:srgbClr val="00B050"/>
                  </a:solidFill>
                </a:endParaRPr>
              </a:p>
              <a:p>
                <a:pPr>
                  <a:lnSpc>
                    <a:spcPct val="150000"/>
                  </a:lnSpc>
                </a:pPr>
                <a:endParaRPr lang="en-US" sz="2400" b="1" i="1" dirty="0">
                  <a:solidFill>
                    <a:srgbClr val="00B050"/>
                  </a:solidFill>
                </a:endParaRPr>
              </a:p>
            </p:txBody>
          </p:sp>
        </mc:Choice>
        <mc:Fallback xmlns="">
          <p:sp>
            <p:nvSpPr>
              <p:cNvPr id="2" name="Rectangle 1"/>
              <p:cNvSpPr>
                <a:spLocks noRot="1" noChangeAspect="1" noMove="1" noResize="1" noEditPoints="1" noAdjustHandles="1" noChangeArrowheads="1" noChangeShapeType="1" noTextEdit="1"/>
              </p:cNvSpPr>
              <p:nvPr/>
            </p:nvSpPr>
            <p:spPr>
              <a:xfrm>
                <a:off x="3824320" y="2111837"/>
                <a:ext cx="4543359" cy="3384966"/>
              </a:xfrm>
              <a:prstGeom prst="rect">
                <a:avLst/>
              </a:prstGeom>
              <a:blipFill>
                <a:blip r:embed="rId2"/>
                <a:stretch>
                  <a:fillRect l="-2547"/>
                </a:stretch>
              </a:blipFill>
            </p:spPr>
            <p:txBody>
              <a:bodyPr/>
              <a:lstStyle/>
              <a:p>
                <a:r>
                  <a:rPr lang="vi-VN">
                    <a:noFill/>
                  </a:rPr>
                  <a:t> </a:t>
                </a:r>
              </a:p>
            </p:txBody>
          </p:sp>
        </mc:Fallback>
      </mc:AlternateContent>
      <p:sp>
        <p:nvSpPr>
          <p:cNvPr id="11" name="Hình Bầu dục 10">
            <a:extLst>
              <a:ext uri="{FF2B5EF4-FFF2-40B4-BE49-F238E27FC236}">
                <a16:creationId xmlns:a16="http://schemas.microsoft.com/office/drawing/2014/main" id="{F530AB71-D09B-40B1-9CC9-88747AF2F899}"/>
              </a:ext>
            </a:extLst>
          </p:cNvPr>
          <p:cNvSpPr/>
          <p:nvPr/>
        </p:nvSpPr>
        <p:spPr>
          <a:xfrm>
            <a:off x="3793072" y="2403461"/>
            <a:ext cx="379956" cy="402883"/>
          </a:xfrm>
          <a:prstGeom prst="ellipse">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p>
        </p:txBody>
      </p:sp>
    </p:spTree>
    <p:extLst>
      <p:ext uri="{BB962C8B-B14F-4D97-AF65-F5344CB8AC3E}">
        <p14:creationId xmlns:p14="http://schemas.microsoft.com/office/powerpoint/2010/main" val="779648025"/>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wipe(down)">
                                      <p:cBhvr>
                                        <p:cTn id="7"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Lst>
  </p:timing>
</p:sld>
</file>

<file path=ppt/slides/slide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3715" name="Text Box 51"/>
          <p:cNvSpPr txBox="1">
            <a:spLocks noChangeArrowheads="1"/>
          </p:cNvSpPr>
          <p:nvPr/>
        </p:nvSpPr>
        <p:spPr bwMode="auto">
          <a:xfrm>
            <a:off x="1046420" y="226234"/>
            <a:ext cx="10079846" cy="1328023"/>
          </a:xfrm>
          <a:prstGeom prst="roundRect">
            <a:avLst/>
          </a:prstGeom>
          <a:solidFill>
            <a:schemeClr val="accent2">
              <a:lumMod val="20000"/>
              <a:lumOff val="80000"/>
            </a:schemeClr>
          </a:solidFill>
          <a:ln w="28575">
            <a:solidFill>
              <a:srgbClr val="FF0000"/>
            </a:solidFill>
          </a:ln>
          <a:effec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vi-VN" sz="2400" b="1" i="1" dirty="0"/>
              <a:t>Bài 8: Mắc dây dẫn vào một hiệu điện thế không đổi. Trong cùng nột thời gian thì nhiệt lượng tỏa ra trên dây dẫn phụ thuộc như thế nào vào điện trở dây dẫn?</a:t>
            </a:r>
            <a:endParaRPr lang="en-US" sz="2400" b="1" i="1" dirty="0"/>
          </a:p>
        </p:txBody>
      </p:sp>
      <p:sp>
        <p:nvSpPr>
          <p:cNvPr id="9" name="Rectangle 6"/>
          <p:cNvSpPr>
            <a:spLocks noChangeArrowheads="1"/>
          </p:cNvSpPr>
          <p:nvPr/>
        </p:nvSpPr>
        <p:spPr bwMode="auto">
          <a:xfrm>
            <a:off x="9225232" y="2160013"/>
            <a:ext cx="312906"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dirty="0">
                <a:ln>
                  <a:noFill/>
                </a:ln>
                <a:solidFill>
                  <a:schemeClr val="tx1"/>
                </a:solidFill>
                <a:effectLst/>
                <a:latin typeface="Arial" panose="020B0604020202020204" pitchFamily="34" charset="0"/>
              </a:rPr>
              <a:t>  </a:t>
            </a:r>
            <a:r>
              <a:rPr kumimoji="0" lang="en-US" altLang="en-US" sz="12400" b="0" i="0" u="none" strike="noStrike" cap="none" normalizeH="0" baseline="0" dirty="0">
                <a:ln>
                  <a:noFill/>
                </a:ln>
                <a:solidFill>
                  <a:schemeClr val="tx1"/>
                </a:solidFill>
                <a:effectLst/>
                <a:latin typeface="Arial" panose="020B0604020202020204" pitchFamily="34" charset="0"/>
              </a:rPr>
              <a:t/>
            </a:r>
            <a:br>
              <a:rPr kumimoji="0" lang="en-US" altLang="en-US" sz="12400" b="0" i="0" u="none" strike="noStrike" cap="none" normalizeH="0" baseline="0" dirty="0">
                <a:ln>
                  <a:noFill/>
                </a:ln>
                <a:solidFill>
                  <a:schemeClr val="tx1"/>
                </a:solidFill>
                <a:effectLst/>
                <a:latin typeface="Arial" panose="020B0604020202020204" pitchFamily="34" charset="0"/>
              </a:rPr>
            </a:b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10" name="Rectangle 8"/>
          <p:cNvSpPr>
            <a:spLocks noChangeArrowheads="1"/>
          </p:cNvSpPr>
          <p:nvPr/>
        </p:nvSpPr>
        <p:spPr bwMode="auto">
          <a:xfrm>
            <a:off x="10324204" y="5642808"/>
            <a:ext cx="365806" cy="6001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en-US" altLang="en-US" sz="1100" b="0" i="0" u="none" strike="noStrike" cap="none" normalizeH="0" baseline="0" dirty="0">
                <a:ln>
                  <a:noFill/>
                </a:ln>
                <a:solidFill>
                  <a:schemeClr val="tx1"/>
                </a:solidFill>
                <a:effectLst/>
              </a:rPr>
              <a:t>  </a:t>
            </a:r>
            <a:r>
              <a:rPr kumimoji="0" lang="en-US" altLang="en-US" sz="3300" b="0" i="0" u="none" strike="noStrike" cap="none" normalizeH="0" baseline="0" dirty="0">
                <a:ln>
                  <a:noFill/>
                </a:ln>
                <a:solidFill>
                  <a:schemeClr val="tx1"/>
                </a:solidFill>
                <a:effectLst/>
                <a:latin typeface="Arial" panose="020B0604020202020204" pitchFamily="34" charset="0"/>
              </a:rPr>
              <a:t> </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2" name="Rectangle 1"/>
          <p:cNvSpPr/>
          <p:nvPr/>
        </p:nvSpPr>
        <p:spPr>
          <a:xfrm>
            <a:off x="2134699" y="1747440"/>
            <a:ext cx="10060532" cy="2466894"/>
          </a:xfrm>
          <a:prstGeom prst="rect">
            <a:avLst/>
          </a:prstGeom>
        </p:spPr>
        <p:txBody>
          <a:bodyPr wrap="square">
            <a:spAutoFit/>
          </a:bodyPr>
          <a:lstStyle/>
          <a:p>
            <a:pPr algn="just">
              <a:lnSpc>
                <a:spcPct val="200000"/>
              </a:lnSpc>
            </a:pPr>
            <a:r>
              <a:rPr lang="en-US" sz="2000" b="1" dirty="0">
                <a:solidFill>
                  <a:srgbClr val="00B0F0"/>
                </a:solidFill>
                <a:effectLst/>
                <a:latin typeface="Open Sans"/>
              </a:rPr>
              <a:t>A. </a:t>
            </a:r>
            <a:r>
              <a:rPr lang="en-US" sz="2000" b="1" dirty="0" err="1">
                <a:solidFill>
                  <a:srgbClr val="00B0F0"/>
                </a:solidFill>
                <a:effectLst/>
                <a:latin typeface="Open Sans"/>
              </a:rPr>
              <a:t>Tăng</a:t>
            </a:r>
            <a:r>
              <a:rPr lang="en-US" sz="2000" b="1" dirty="0">
                <a:solidFill>
                  <a:srgbClr val="00B0F0"/>
                </a:solidFill>
                <a:effectLst/>
                <a:latin typeface="Open Sans"/>
              </a:rPr>
              <a:t> </a:t>
            </a:r>
            <a:r>
              <a:rPr lang="en-US" sz="2000" b="1" dirty="0" err="1">
                <a:solidFill>
                  <a:srgbClr val="00B0F0"/>
                </a:solidFill>
                <a:effectLst/>
                <a:latin typeface="Open Sans"/>
              </a:rPr>
              <a:t>gấp</a:t>
            </a:r>
            <a:r>
              <a:rPr lang="en-US" sz="2000" b="1" dirty="0">
                <a:solidFill>
                  <a:srgbClr val="00B0F0"/>
                </a:solidFill>
                <a:effectLst/>
                <a:latin typeface="Open Sans"/>
              </a:rPr>
              <a:t> </a:t>
            </a:r>
            <a:r>
              <a:rPr lang="en-US" sz="2000" b="1" dirty="0" err="1">
                <a:solidFill>
                  <a:srgbClr val="00B0F0"/>
                </a:solidFill>
                <a:effectLst/>
                <a:latin typeface="Open Sans"/>
              </a:rPr>
              <a:t>đôi</a:t>
            </a:r>
            <a:r>
              <a:rPr lang="en-US" sz="2000" b="1" dirty="0">
                <a:solidFill>
                  <a:srgbClr val="00B0F0"/>
                </a:solidFill>
                <a:effectLst/>
                <a:latin typeface="Open Sans"/>
              </a:rPr>
              <a:t> </a:t>
            </a:r>
            <a:r>
              <a:rPr lang="en-US" sz="2000" b="1" dirty="0" err="1">
                <a:solidFill>
                  <a:srgbClr val="00B0F0"/>
                </a:solidFill>
                <a:effectLst/>
                <a:latin typeface="Open Sans"/>
              </a:rPr>
              <a:t>khi</a:t>
            </a:r>
            <a:r>
              <a:rPr lang="en-US" sz="2000" b="1" dirty="0">
                <a:solidFill>
                  <a:srgbClr val="00B0F0"/>
                </a:solidFill>
                <a:effectLst/>
                <a:latin typeface="Open Sans"/>
              </a:rPr>
              <a:t> </a:t>
            </a:r>
            <a:r>
              <a:rPr lang="en-US" sz="2000" b="1" dirty="0" err="1">
                <a:solidFill>
                  <a:srgbClr val="00B0F0"/>
                </a:solidFill>
                <a:effectLst/>
                <a:latin typeface="Open Sans"/>
              </a:rPr>
              <a:t>điện</a:t>
            </a:r>
            <a:r>
              <a:rPr lang="en-US" sz="2000" b="1" dirty="0">
                <a:solidFill>
                  <a:srgbClr val="00B0F0"/>
                </a:solidFill>
                <a:effectLst/>
                <a:latin typeface="Open Sans"/>
              </a:rPr>
              <a:t> </a:t>
            </a:r>
            <a:r>
              <a:rPr lang="en-US" sz="2000" b="1" dirty="0" err="1">
                <a:solidFill>
                  <a:srgbClr val="00B0F0"/>
                </a:solidFill>
                <a:effectLst/>
                <a:latin typeface="Open Sans"/>
              </a:rPr>
              <a:t>trở</a:t>
            </a:r>
            <a:r>
              <a:rPr lang="en-US" sz="2000" b="1" dirty="0">
                <a:solidFill>
                  <a:srgbClr val="00B0F0"/>
                </a:solidFill>
                <a:effectLst/>
                <a:latin typeface="Open Sans"/>
              </a:rPr>
              <a:t> </a:t>
            </a:r>
            <a:r>
              <a:rPr lang="en-US" sz="2000" b="1" dirty="0" err="1">
                <a:solidFill>
                  <a:srgbClr val="00B0F0"/>
                </a:solidFill>
                <a:effectLst/>
                <a:latin typeface="Open Sans"/>
              </a:rPr>
              <a:t>của</a:t>
            </a:r>
            <a:r>
              <a:rPr lang="en-US" sz="2000" b="1" dirty="0">
                <a:solidFill>
                  <a:srgbClr val="00B0F0"/>
                </a:solidFill>
                <a:effectLst/>
                <a:latin typeface="Open Sans"/>
              </a:rPr>
              <a:t> </a:t>
            </a:r>
            <a:r>
              <a:rPr lang="en-US" sz="2000" b="1" dirty="0" err="1">
                <a:solidFill>
                  <a:srgbClr val="00B0F0"/>
                </a:solidFill>
                <a:effectLst/>
                <a:latin typeface="Open Sans"/>
              </a:rPr>
              <a:t>dây</a:t>
            </a:r>
            <a:r>
              <a:rPr lang="en-US" sz="2000" b="1" dirty="0">
                <a:solidFill>
                  <a:srgbClr val="00B0F0"/>
                </a:solidFill>
                <a:effectLst/>
                <a:latin typeface="Open Sans"/>
              </a:rPr>
              <a:t> </a:t>
            </a:r>
            <a:r>
              <a:rPr lang="en-US" sz="2000" b="1" dirty="0" err="1">
                <a:solidFill>
                  <a:srgbClr val="00B0F0"/>
                </a:solidFill>
                <a:effectLst/>
                <a:latin typeface="Open Sans"/>
              </a:rPr>
              <a:t>dẫn</a:t>
            </a:r>
            <a:r>
              <a:rPr lang="en-US" sz="2000" b="1" dirty="0">
                <a:solidFill>
                  <a:srgbClr val="00B0F0"/>
                </a:solidFill>
                <a:effectLst/>
                <a:latin typeface="Open Sans"/>
              </a:rPr>
              <a:t> </a:t>
            </a:r>
            <a:r>
              <a:rPr lang="en-US" sz="2000" b="1" dirty="0" err="1">
                <a:solidFill>
                  <a:srgbClr val="00B0F0"/>
                </a:solidFill>
                <a:effectLst/>
                <a:latin typeface="Open Sans"/>
              </a:rPr>
              <a:t>tăng</a:t>
            </a:r>
            <a:r>
              <a:rPr lang="en-US" sz="2000" b="1" dirty="0">
                <a:solidFill>
                  <a:srgbClr val="00B0F0"/>
                </a:solidFill>
                <a:effectLst/>
                <a:latin typeface="Open Sans"/>
              </a:rPr>
              <a:t> </a:t>
            </a:r>
            <a:r>
              <a:rPr lang="en-US" sz="2000" b="1" dirty="0" err="1">
                <a:solidFill>
                  <a:srgbClr val="00B0F0"/>
                </a:solidFill>
                <a:effectLst/>
                <a:latin typeface="Open Sans"/>
              </a:rPr>
              <a:t>lên</a:t>
            </a:r>
            <a:r>
              <a:rPr lang="en-US" sz="2000" b="1" dirty="0">
                <a:solidFill>
                  <a:srgbClr val="00B0F0"/>
                </a:solidFill>
                <a:effectLst/>
                <a:latin typeface="Open Sans"/>
              </a:rPr>
              <a:t> </a:t>
            </a:r>
            <a:r>
              <a:rPr lang="en-US" sz="2000" b="1" dirty="0" err="1">
                <a:solidFill>
                  <a:srgbClr val="00B0F0"/>
                </a:solidFill>
                <a:effectLst/>
                <a:latin typeface="Open Sans"/>
              </a:rPr>
              <a:t>gấp</a:t>
            </a:r>
            <a:r>
              <a:rPr lang="en-US" sz="2000" b="1" dirty="0">
                <a:solidFill>
                  <a:srgbClr val="00B0F0"/>
                </a:solidFill>
                <a:effectLst/>
                <a:latin typeface="Open Sans"/>
              </a:rPr>
              <a:t> </a:t>
            </a:r>
            <a:r>
              <a:rPr lang="en-US" sz="2000" b="1" dirty="0" err="1">
                <a:solidFill>
                  <a:srgbClr val="00B0F0"/>
                </a:solidFill>
                <a:effectLst/>
                <a:latin typeface="Open Sans"/>
              </a:rPr>
              <a:t>đôi</a:t>
            </a:r>
            <a:endParaRPr lang="en-US" sz="2000" b="1" dirty="0">
              <a:solidFill>
                <a:srgbClr val="00B0F0"/>
              </a:solidFill>
              <a:effectLst/>
              <a:latin typeface="Open Sans"/>
            </a:endParaRPr>
          </a:p>
          <a:p>
            <a:pPr algn="just">
              <a:lnSpc>
                <a:spcPct val="200000"/>
              </a:lnSpc>
            </a:pPr>
            <a:r>
              <a:rPr lang="en-US" sz="2000" b="1" dirty="0">
                <a:solidFill>
                  <a:srgbClr val="00B0F0"/>
                </a:solidFill>
                <a:effectLst/>
                <a:latin typeface="Open Sans"/>
              </a:rPr>
              <a:t>B. </a:t>
            </a:r>
            <a:r>
              <a:rPr lang="en-US" sz="2000" b="1" dirty="0" err="1">
                <a:solidFill>
                  <a:srgbClr val="00B0F0"/>
                </a:solidFill>
                <a:effectLst/>
                <a:latin typeface="Open Sans"/>
              </a:rPr>
              <a:t>Tăng</a:t>
            </a:r>
            <a:r>
              <a:rPr lang="en-US" sz="2000" b="1" dirty="0">
                <a:solidFill>
                  <a:srgbClr val="00B0F0"/>
                </a:solidFill>
                <a:effectLst/>
                <a:latin typeface="Open Sans"/>
              </a:rPr>
              <a:t> </a:t>
            </a:r>
            <a:r>
              <a:rPr lang="en-US" sz="2000" b="1" dirty="0" err="1">
                <a:solidFill>
                  <a:srgbClr val="00B0F0"/>
                </a:solidFill>
                <a:effectLst/>
                <a:latin typeface="Open Sans"/>
              </a:rPr>
              <a:t>gấp</a:t>
            </a:r>
            <a:r>
              <a:rPr lang="en-US" sz="2000" b="1" dirty="0">
                <a:solidFill>
                  <a:srgbClr val="00B0F0"/>
                </a:solidFill>
                <a:effectLst/>
                <a:latin typeface="Open Sans"/>
              </a:rPr>
              <a:t> </a:t>
            </a:r>
            <a:r>
              <a:rPr lang="en-US" sz="2000" b="1" dirty="0" err="1">
                <a:solidFill>
                  <a:srgbClr val="00B0F0"/>
                </a:solidFill>
                <a:effectLst/>
                <a:latin typeface="Open Sans"/>
              </a:rPr>
              <a:t>đôi</a:t>
            </a:r>
            <a:r>
              <a:rPr lang="en-US" sz="2000" b="1" dirty="0">
                <a:solidFill>
                  <a:srgbClr val="00B0F0"/>
                </a:solidFill>
                <a:effectLst/>
                <a:latin typeface="Open Sans"/>
              </a:rPr>
              <a:t> </a:t>
            </a:r>
            <a:r>
              <a:rPr lang="en-US" sz="2000" b="1" dirty="0" err="1">
                <a:solidFill>
                  <a:srgbClr val="00B0F0"/>
                </a:solidFill>
                <a:effectLst/>
                <a:latin typeface="Open Sans"/>
              </a:rPr>
              <a:t>khi</a:t>
            </a:r>
            <a:r>
              <a:rPr lang="en-US" sz="2000" b="1" dirty="0">
                <a:solidFill>
                  <a:srgbClr val="00B0F0"/>
                </a:solidFill>
                <a:effectLst/>
                <a:latin typeface="Open Sans"/>
              </a:rPr>
              <a:t> </a:t>
            </a:r>
            <a:r>
              <a:rPr lang="en-US" sz="2000" b="1" dirty="0" err="1">
                <a:solidFill>
                  <a:srgbClr val="00B0F0"/>
                </a:solidFill>
                <a:effectLst/>
                <a:latin typeface="Open Sans"/>
              </a:rPr>
              <a:t>điện</a:t>
            </a:r>
            <a:r>
              <a:rPr lang="en-US" sz="2000" b="1" dirty="0">
                <a:solidFill>
                  <a:srgbClr val="00B0F0"/>
                </a:solidFill>
                <a:effectLst/>
                <a:latin typeface="Open Sans"/>
              </a:rPr>
              <a:t> </a:t>
            </a:r>
            <a:r>
              <a:rPr lang="en-US" sz="2000" b="1" dirty="0" err="1">
                <a:solidFill>
                  <a:srgbClr val="00B0F0"/>
                </a:solidFill>
                <a:effectLst/>
                <a:latin typeface="Open Sans"/>
              </a:rPr>
              <a:t>trở</a:t>
            </a:r>
            <a:r>
              <a:rPr lang="en-US" sz="2000" b="1" dirty="0">
                <a:solidFill>
                  <a:srgbClr val="00B0F0"/>
                </a:solidFill>
                <a:effectLst/>
                <a:latin typeface="Open Sans"/>
              </a:rPr>
              <a:t> </a:t>
            </a:r>
            <a:r>
              <a:rPr lang="en-US" sz="2000" b="1" dirty="0" err="1">
                <a:solidFill>
                  <a:srgbClr val="00B0F0"/>
                </a:solidFill>
                <a:effectLst/>
                <a:latin typeface="Open Sans"/>
              </a:rPr>
              <a:t>của</a:t>
            </a:r>
            <a:r>
              <a:rPr lang="en-US" sz="2000" b="1" dirty="0">
                <a:solidFill>
                  <a:srgbClr val="00B0F0"/>
                </a:solidFill>
                <a:effectLst/>
                <a:latin typeface="Open Sans"/>
              </a:rPr>
              <a:t> </a:t>
            </a:r>
            <a:r>
              <a:rPr lang="en-US" sz="2000" b="1" dirty="0" err="1">
                <a:solidFill>
                  <a:srgbClr val="00B0F0"/>
                </a:solidFill>
                <a:effectLst/>
                <a:latin typeface="Open Sans"/>
              </a:rPr>
              <a:t>dây</a:t>
            </a:r>
            <a:r>
              <a:rPr lang="en-US" sz="2000" b="1" dirty="0">
                <a:solidFill>
                  <a:srgbClr val="00B0F0"/>
                </a:solidFill>
                <a:effectLst/>
                <a:latin typeface="Open Sans"/>
              </a:rPr>
              <a:t> </a:t>
            </a:r>
            <a:r>
              <a:rPr lang="en-US" sz="2000" b="1" dirty="0" err="1">
                <a:solidFill>
                  <a:srgbClr val="00B0F0"/>
                </a:solidFill>
                <a:effectLst/>
                <a:latin typeface="Open Sans"/>
              </a:rPr>
              <a:t>dẫn</a:t>
            </a:r>
            <a:r>
              <a:rPr lang="en-US" sz="2000" b="1" dirty="0">
                <a:solidFill>
                  <a:srgbClr val="00B0F0"/>
                </a:solidFill>
                <a:effectLst/>
                <a:latin typeface="Open Sans"/>
              </a:rPr>
              <a:t> </a:t>
            </a:r>
            <a:r>
              <a:rPr lang="en-US" sz="2000" b="1" dirty="0" err="1">
                <a:solidFill>
                  <a:srgbClr val="00B0F0"/>
                </a:solidFill>
                <a:effectLst/>
                <a:latin typeface="Open Sans"/>
              </a:rPr>
              <a:t>giảm</a:t>
            </a:r>
            <a:r>
              <a:rPr lang="en-US" sz="2000" b="1" dirty="0">
                <a:solidFill>
                  <a:srgbClr val="00B0F0"/>
                </a:solidFill>
                <a:effectLst/>
                <a:latin typeface="Open Sans"/>
              </a:rPr>
              <a:t> </a:t>
            </a:r>
            <a:r>
              <a:rPr lang="en-US" sz="2000" b="1" dirty="0" err="1">
                <a:solidFill>
                  <a:srgbClr val="00B0F0"/>
                </a:solidFill>
                <a:effectLst/>
                <a:latin typeface="Open Sans"/>
              </a:rPr>
              <a:t>đi</a:t>
            </a:r>
            <a:r>
              <a:rPr lang="en-US" sz="2000" b="1" dirty="0">
                <a:solidFill>
                  <a:srgbClr val="00B0F0"/>
                </a:solidFill>
                <a:effectLst/>
                <a:latin typeface="Open Sans"/>
              </a:rPr>
              <a:t> </a:t>
            </a:r>
            <a:r>
              <a:rPr lang="en-US" sz="2000" b="1" dirty="0" err="1">
                <a:solidFill>
                  <a:srgbClr val="00B0F0"/>
                </a:solidFill>
                <a:effectLst/>
                <a:latin typeface="Open Sans"/>
              </a:rPr>
              <a:t>một</a:t>
            </a:r>
            <a:r>
              <a:rPr lang="en-US" sz="2000" b="1" dirty="0">
                <a:solidFill>
                  <a:srgbClr val="00B0F0"/>
                </a:solidFill>
                <a:effectLst/>
                <a:latin typeface="Open Sans"/>
              </a:rPr>
              <a:t> </a:t>
            </a:r>
            <a:r>
              <a:rPr lang="en-US" sz="2000" b="1" dirty="0" err="1">
                <a:solidFill>
                  <a:srgbClr val="00B0F0"/>
                </a:solidFill>
                <a:effectLst/>
                <a:latin typeface="Open Sans"/>
              </a:rPr>
              <a:t>nửa</a:t>
            </a:r>
            <a:endParaRPr lang="en-US" sz="2000" b="1" dirty="0">
              <a:solidFill>
                <a:srgbClr val="00B0F0"/>
              </a:solidFill>
              <a:effectLst/>
              <a:latin typeface="Open Sans"/>
            </a:endParaRPr>
          </a:p>
          <a:p>
            <a:pPr algn="just">
              <a:lnSpc>
                <a:spcPct val="200000"/>
              </a:lnSpc>
            </a:pPr>
            <a:r>
              <a:rPr lang="en-US" sz="2000" b="1" dirty="0">
                <a:solidFill>
                  <a:srgbClr val="00B0F0"/>
                </a:solidFill>
                <a:effectLst/>
                <a:latin typeface="Open Sans"/>
              </a:rPr>
              <a:t>C. </a:t>
            </a:r>
            <a:r>
              <a:rPr lang="en-US" sz="2000" b="1" dirty="0" err="1">
                <a:solidFill>
                  <a:srgbClr val="00B0F0"/>
                </a:solidFill>
                <a:effectLst/>
                <a:latin typeface="Open Sans"/>
              </a:rPr>
              <a:t>Tăng</a:t>
            </a:r>
            <a:r>
              <a:rPr lang="en-US" sz="2000" b="1" dirty="0">
                <a:solidFill>
                  <a:srgbClr val="00B0F0"/>
                </a:solidFill>
                <a:effectLst/>
                <a:latin typeface="Open Sans"/>
              </a:rPr>
              <a:t> </a:t>
            </a:r>
            <a:r>
              <a:rPr lang="en-US" sz="2000" b="1" dirty="0" err="1">
                <a:solidFill>
                  <a:srgbClr val="00B0F0"/>
                </a:solidFill>
                <a:effectLst/>
                <a:latin typeface="Open Sans"/>
              </a:rPr>
              <a:t>gấp</a:t>
            </a:r>
            <a:r>
              <a:rPr lang="en-US" sz="2000" b="1" dirty="0">
                <a:solidFill>
                  <a:srgbClr val="00B0F0"/>
                </a:solidFill>
                <a:effectLst/>
                <a:latin typeface="Open Sans"/>
              </a:rPr>
              <a:t> </a:t>
            </a:r>
            <a:r>
              <a:rPr lang="en-US" sz="2000" b="1" dirty="0" err="1">
                <a:solidFill>
                  <a:srgbClr val="00B0F0"/>
                </a:solidFill>
                <a:effectLst/>
                <a:latin typeface="Open Sans"/>
              </a:rPr>
              <a:t>bốn</a:t>
            </a:r>
            <a:r>
              <a:rPr lang="en-US" sz="2000" b="1" dirty="0">
                <a:solidFill>
                  <a:srgbClr val="00B0F0"/>
                </a:solidFill>
                <a:effectLst/>
                <a:latin typeface="Open Sans"/>
              </a:rPr>
              <a:t> </a:t>
            </a:r>
            <a:r>
              <a:rPr lang="en-US" sz="2000" b="1" dirty="0" err="1">
                <a:solidFill>
                  <a:srgbClr val="00B0F0"/>
                </a:solidFill>
                <a:effectLst/>
                <a:latin typeface="Open Sans"/>
              </a:rPr>
              <a:t>khi</a:t>
            </a:r>
            <a:r>
              <a:rPr lang="en-US" sz="2000" b="1" dirty="0">
                <a:solidFill>
                  <a:srgbClr val="00B0F0"/>
                </a:solidFill>
                <a:effectLst/>
                <a:latin typeface="Open Sans"/>
              </a:rPr>
              <a:t> </a:t>
            </a:r>
            <a:r>
              <a:rPr lang="en-US" sz="2000" b="1" dirty="0" err="1">
                <a:solidFill>
                  <a:srgbClr val="00B0F0"/>
                </a:solidFill>
                <a:effectLst/>
                <a:latin typeface="Open Sans"/>
              </a:rPr>
              <a:t>điện</a:t>
            </a:r>
            <a:r>
              <a:rPr lang="en-US" sz="2000" b="1" dirty="0">
                <a:solidFill>
                  <a:srgbClr val="00B0F0"/>
                </a:solidFill>
                <a:effectLst/>
                <a:latin typeface="Open Sans"/>
              </a:rPr>
              <a:t> </a:t>
            </a:r>
            <a:r>
              <a:rPr lang="en-US" sz="2000" b="1" dirty="0" err="1">
                <a:solidFill>
                  <a:srgbClr val="00B0F0"/>
                </a:solidFill>
                <a:effectLst/>
                <a:latin typeface="Open Sans"/>
              </a:rPr>
              <a:t>trở</a:t>
            </a:r>
            <a:r>
              <a:rPr lang="en-US" sz="2000" b="1" dirty="0">
                <a:solidFill>
                  <a:srgbClr val="00B0F0"/>
                </a:solidFill>
                <a:effectLst/>
                <a:latin typeface="Open Sans"/>
              </a:rPr>
              <a:t> </a:t>
            </a:r>
            <a:r>
              <a:rPr lang="en-US" sz="2000" b="1" dirty="0" err="1">
                <a:solidFill>
                  <a:srgbClr val="00B0F0"/>
                </a:solidFill>
                <a:effectLst/>
                <a:latin typeface="Open Sans"/>
              </a:rPr>
              <a:t>của</a:t>
            </a:r>
            <a:r>
              <a:rPr lang="en-US" sz="2000" b="1" dirty="0">
                <a:solidFill>
                  <a:srgbClr val="00B0F0"/>
                </a:solidFill>
                <a:effectLst/>
                <a:latin typeface="Open Sans"/>
              </a:rPr>
              <a:t> </a:t>
            </a:r>
            <a:r>
              <a:rPr lang="en-US" sz="2000" b="1" dirty="0" err="1">
                <a:solidFill>
                  <a:srgbClr val="00B0F0"/>
                </a:solidFill>
                <a:effectLst/>
                <a:latin typeface="Open Sans"/>
              </a:rPr>
              <a:t>dây</a:t>
            </a:r>
            <a:r>
              <a:rPr lang="en-US" sz="2000" b="1" dirty="0">
                <a:solidFill>
                  <a:srgbClr val="00B0F0"/>
                </a:solidFill>
                <a:effectLst/>
                <a:latin typeface="Open Sans"/>
              </a:rPr>
              <a:t> </a:t>
            </a:r>
            <a:r>
              <a:rPr lang="en-US" sz="2000" b="1" dirty="0" err="1">
                <a:solidFill>
                  <a:srgbClr val="00B0F0"/>
                </a:solidFill>
                <a:effectLst/>
                <a:latin typeface="Open Sans"/>
              </a:rPr>
              <a:t>dẫn</a:t>
            </a:r>
            <a:r>
              <a:rPr lang="en-US" sz="2000" b="1" dirty="0">
                <a:solidFill>
                  <a:srgbClr val="00B0F0"/>
                </a:solidFill>
                <a:effectLst/>
                <a:latin typeface="Open Sans"/>
              </a:rPr>
              <a:t> </a:t>
            </a:r>
            <a:r>
              <a:rPr lang="en-US" sz="2000" b="1" dirty="0" err="1">
                <a:solidFill>
                  <a:srgbClr val="00B0F0"/>
                </a:solidFill>
                <a:effectLst/>
                <a:latin typeface="Open Sans"/>
              </a:rPr>
              <a:t>giảm</a:t>
            </a:r>
            <a:r>
              <a:rPr lang="en-US" sz="2000" b="1" dirty="0">
                <a:solidFill>
                  <a:srgbClr val="00B0F0"/>
                </a:solidFill>
                <a:effectLst/>
                <a:latin typeface="Open Sans"/>
              </a:rPr>
              <a:t> </a:t>
            </a:r>
            <a:r>
              <a:rPr lang="en-US" sz="2000" b="1" dirty="0" err="1">
                <a:solidFill>
                  <a:srgbClr val="00B0F0"/>
                </a:solidFill>
                <a:effectLst/>
                <a:latin typeface="Open Sans"/>
              </a:rPr>
              <a:t>đi</a:t>
            </a:r>
            <a:r>
              <a:rPr lang="en-US" sz="2000" b="1" dirty="0">
                <a:solidFill>
                  <a:srgbClr val="00B0F0"/>
                </a:solidFill>
                <a:effectLst/>
                <a:latin typeface="Open Sans"/>
              </a:rPr>
              <a:t> </a:t>
            </a:r>
            <a:r>
              <a:rPr lang="en-US" sz="2000" b="1" dirty="0" err="1">
                <a:solidFill>
                  <a:srgbClr val="00B0F0"/>
                </a:solidFill>
                <a:effectLst/>
                <a:latin typeface="Open Sans"/>
              </a:rPr>
              <a:t>một</a:t>
            </a:r>
            <a:r>
              <a:rPr lang="en-US" sz="2000" b="1" dirty="0">
                <a:solidFill>
                  <a:srgbClr val="00B0F0"/>
                </a:solidFill>
                <a:effectLst/>
                <a:latin typeface="Open Sans"/>
              </a:rPr>
              <a:t> </a:t>
            </a:r>
            <a:r>
              <a:rPr lang="en-US" sz="2000" b="1" dirty="0" err="1">
                <a:solidFill>
                  <a:srgbClr val="00B0F0"/>
                </a:solidFill>
                <a:effectLst/>
                <a:latin typeface="Open Sans"/>
              </a:rPr>
              <a:t>nửa</a:t>
            </a:r>
            <a:endParaRPr lang="en-US" sz="2000" b="1" dirty="0">
              <a:solidFill>
                <a:srgbClr val="00B0F0"/>
              </a:solidFill>
              <a:effectLst/>
              <a:latin typeface="Open Sans"/>
            </a:endParaRPr>
          </a:p>
          <a:p>
            <a:pPr algn="just">
              <a:lnSpc>
                <a:spcPct val="200000"/>
              </a:lnSpc>
            </a:pPr>
            <a:r>
              <a:rPr lang="en-US" sz="2000" b="1" dirty="0">
                <a:solidFill>
                  <a:srgbClr val="00B0F0"/>
                </a:solidFill>
                <a:effectLst/>
                <a:latin typeface="Open Sans"/>
              </a:rPr>
              <a:t>D. </a:t>
            </a:r>
            <a:r>
              <a:rPr lang="en-US" sz="2000" b="1" dirty="0" err="1">
                <a:solidFill>
                  <a:srgbClr val="00B0F0"/>
                </a:solidFill>
                <a:effectLst/>
                <a:latin typeface="Open Sans"/>
              </a:rPr>
              <a:t>Giảm</a:t>
            </a:r>
            <a:r>
              <a:rPr lang="en-US" sz="2000" b="1" dirty="0">
                <a:solidFill>
                  <a:srgbClr val="00B0F0"/>
                </a:solidFill>
                <a:effectLst/>
                <a:latin typeface="Open Sans"/>
              </a:rPr>
              <a:t> </a:t>
            </a:r>
            <a:r>
              <a:rPr lang="en-US" sz="2000" b="1" dirty="0" err="1">
                <a:solidFill>
                  <a:srgbClr val="00B0F0"/>
                </a:solidFill>
                <a:effectLst/>
                <a:latin typeface="Open Sans"/>
              </a:rPr>
              <a:t>đi</a:t>
            </a:r>
            <a:r>
              <a:rPr lang="en-US" sz="2000" b="1" dirty="0">
                <a:solidFill>
                  <a:srgbClr val="00B0F0"/>
                </a:solidFill>
                <a:effectLst/>
                <a:latin typeface="Open Sans"/>
              </a:rPr>
              <a:t> </a:t>
            </a:r>
            <a:r>
              <a:rPr lang="en-US" sz="2000" b="1" dirty="0" err="1">
                <a:solidFill>
                  <a:srgbClr val="00B0F0"/>
                </a:solidFill>
                <a:effectLst/>
                <a:latin typeface="Open Sans"/>
              </a:rPr>
              <a:t>một</a:t>
            </a:r>
            <a:r>
              <a:rPr lang="en-US" sz="2000" b="1" dirty="0">
                <a:solidFill>
                  <a:srgbClr val="00B0F0"/>
                </a:solidFill>
                <a:effectLst/>
                <a:latin typeface="Open Sans"/>
              </a:rPr>
              <a:t> </a:t>
            </a:r>
            <a:r>
              <a:rPr lang="en-US" sz="2000" b="1" dirty="0" err="1">
                <a:solidFill>
                  <a:srgbClr val="00B0F0"/>
                </a:solidFill>
                <a:effectLst/>
                <a:latin typeface="Open Sans"/>
              </a:rPr>
              <a:t>nửa</a:t>
            </a:r>
            <a:r>
              <a:rPr lang="en-US" sz="2000" b="1" dirty="0">
                <a:solidFill>
                  <a:srgbClr val="00B0F0"/>
                </a:solidFill>
                <a:effectLst/>
                <a:latin typeface="Open Sans"/>
              </a:rPr>
              <a:t> </a:t>
            </a:r>
            <a:r>
              <a:rPr lang="en-US" sz="2000" b="1" dirty="0" err="1">
                <a:solidFill>
                  <a:srgbClr val="00B0F0"/>
                </a:solidFill>
                <a:effectLst/>
                <a:latin typeface="Open Sans"/>
              </a:rPr>
              <a:t>khi</a:t>
            </a:r>
            <a:r>
              <a:rPr lang="en-US" sz="2000" b="1" dirty="0">
                <a:solidFill>
                  <a:srgbClr val="00B0F0"/>
                </a:solidFill>
                <a:effectLst/>
                <a:latin typeface="Open Sans"/>
              </a:rPr>
              <a:t> </a:t>
            </a:r>
            <a:r>
              <a:rPr lang="en-US" sz="2000" b="1" dirty="0" err="1">
                <a:solidFill>
                  <a:srgbClr val="00B0F0"/>
                </a:solidFill>
                <a:effectLst/>
                <a:latin typeface="Open Sans"/>
              </a:rPr>
              <a:t>điện</a:t>
            </a:r>
            <a:r>
              <a:rPr lang="en-US" sz="2000" b="1" dirty="0">
                <a:solidFill>
                  <a:srgbClr val="00B0F0"/>
                </a:solidFill>
                <a:effectLst/>
                <a:latin typeface="Open Sans"/>
              </a:rPr>
              <a:t> </a:t>
            </a:r>
            <a:r>
              <a:rPr lang="en-US" sz="2000" b="1" dirty="0" err="1">
                <a:solidFill>
                  <a:srgbClr val="00B0F0"/>
                </a:solidFill>
                <a:effectLst/>
                <a:latin typeface="Open Sans"/>
              </a:rPr>
              <a:t>trở</a:t>
            </a:r>
            <a:r>
              <a:rPr lang="en-US" sz="2000" b="1" dirty="0">
                <a:solidFill>
                  <a:srgbClr val="00B0F0"/>
                </a:solidFill>
                <a:effectLst/>
                <a:latin typeface="Open Sans"/>
              </a:rPr>
              <a:t> </a:t>
            </a:r>
            <a:r>
              <a:rPr lang="en-US" sz="2000" b="1" dirty="0" err="1">
                <a:solidFill>
                  <a:srgbClr val="00B0F0"/>
                </a:solidFill>
                <a:effectLst/>
                <a:latin typeface="Open Sans"/>
              </a:rPr>
              <a:t>của</a:t>
            </a:r>
            <a:r>
              <a:rPr lang="en-US" sz="2000" b="1" dirty="0">
                <a:solidFill>
                  <a:srgbClr val="00B0F0"/>
                </a:solidFill>
                <a:effectLst/>
                <a:latin typeface="Open Sans"/>
              </a:rPr>
              <a:t> </a:t>
            </a:r>
            <a:r>
              <a:rPr lang="en-US" sz="2000" b="1" dirty="0" err="1">
                <a:solidFill>
                  <a:srgbClr val="00B0F0"/>
                </a:solidFill>
                <a:effectLst/>
                <a:latin typeface="Open Sans"/>
              </a:rPr>
              <a:t>dây</a:t>
            </a:r>
            <a:r>
              <a:rPr lang="en-US" sz="2000" b="1" dirty="0">
                <a:solidFill>
                  <a:srgbClr val="00B0F0"/>
                </a:solidFill>
                <a:effectLst/>
                <a:latin typeface="Open Sans"/>
              </a:rPr>
              <a:t> </a:t>
            </a:r>
            <a:r>
              <a:rPr lang="en-US" sz="2000" b="1" dirty="0" err="1">
                <a:solidFill>
                  <a:srgbClr val="00B0F0"/>
                </a:solidFill>
                <a:effectLst/>
                <a:latin typeface="Open Sans"/>
              </a:rPr>
              <a:t>dẫn</a:t>
            </a:r>
            <a:r>
              <a:rPr lang="en-US" sz="2000" b="1" dirty="0">
                <a:solidFill>
                  <a:srgbClr val="00B0F0"/>
                </a:solidFill>
                <a:effectLst/>
                <a:latin typeface="Open Sans"/>
              </a:rPr>
              <a:t> </a:t>
            </a:r>
            <a:r>
              <a:rPr lang="en-US" sz="2000" b="1" dirty="0" err="1">
                <a:solidFill>
                  <a:srgbClr val="00B0F0"/>
                </a:solidFill>
                <a:effectLst/>
                <a:latin typeface="Open Sans"/>
              </a:rPr>
              <a:t>tăng</a:t>
            </a:r>
            <a:r>
              <a:rPr lang="en-US" sz="2000" b="1" dirty="0">
                <a:solidFill>
                  <a:srgbClr val="00B0F0"/>
                </a:solidFill>
                <a:effectLst/>
                <a:latin typeface="Open Sans"/>
              </a:rPr>
              <a:t> </a:t>
            </a:r>
            <a:r>
              <a:rPr lang="en-US" sz="2000" b="1" dirty="0" err="1">
                <a:solidFill>
                  <a:srgbClr val="00B0F0"/>
                </a:solidFill>
                <a:effectLst/>
                <a:latin typeface="Open Sans"/>
              </a:rPr>
              <a:t>lên</a:t>
            </a:r>
            <a:r>
              <a:rPr lang="en-US" sz="2000" b="1" dirty="0">
                <a:solidFill>
                  <a:srgbClr val="00B0F0"/>
                </a:solidFill>
                <a:effectLst/>
                <a:latin typeface="Open Sans"/>
              </a:rPr>
              <a:t> </a:t>
            </a:r>
            <a:r>
              <a:rPr lang="en-US" sz="2000" b="1" dirty="0" err="1">
                <a:solidFill>
                  <a:srgbClr val="00B0F0"/>
                </a:solidFill>
                <a:effectLst/>
                <a:latin typeface="Open Sans"/>
              </a:rPr>
              <a:t>gấp</a:t>
            </a:r>
            <a:r>
              <a:rPr lang="en-US" sz="2000" b="1" dirty="0">
                <a:solidFill>
                  <a:srgbClr val="00B0F0"/>
                </a:solidFill>
                <a:effectLst/>
                <a:latin typeface="Open Sans"/>
              </a:rPr>
              <a:t> </a:t>
            </a:r>
            <a:r>
              <a:rPr lang="en-US" sz="2000" b="1" dirty="0" err="1">
                <a:solidFill>
                  <a:srgbClr val="00B0F0"/>
                </a:solidFill>
                <a:effectLst/>
                <a:latin typeface="Open Sans"/>
              </a:rPr>
              <a:t>bốn</a:t>
            </a:r>
            <a:endParaRPr lang="en-US" sz="2000" b="1" dirty="0">
              <a:solidFill>
                <a:srgbClr val="00B0F0"/>
              </a:solidFill>
              <a:effectLst/>
              <a:latin typeface="Open Sans"/>
            </a:endParaRPr>
          </a:p>
        </p:txBody>
      </p:sp>
      <p:sp>
        <p:nvSpPr>
          <p:cNvPr id="11" name="Hình Bầu dục 10">
            <a:extLst>
              <a:ext uri="{FF2B5EF4-FFF2-40B4-BE49-F238E27FC236}">
                <a16:creationId xmlns:a16="http://schemas.microsoft.com/office/drawing/2014/main" id="{B33AD9F7-F1D4-4C2E-9F56-F5EF2C608183}"/>
              </a:ext>
            </a:extLst>
          </p:cNvPr>
          <p:cNvSpPr/>
          <p:nvPr/>
        </p:nvSpPr>
        <p:spPr>
          <a:xfrm>
            <a:off x="2063853" y="2552246"/>
            <a:ext cx="450761" cy="402883"/>
          </a:xfrm>
          <a:prstGeom prst="ellipse">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p>
        </p:txBody>
      </p:sp>
    </p:spTree>
    <p:extLst>
      <p:ext uri="{BB962C8B-B14F-4D97-AF65-F5344CB8AC3E}">
        <p14:creationId xmlns:p14="http://schemas.microsoft.com/office/powerpoint/2010/main" val="2414898007"/>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wipe(down)">
                                      <p:cBhvr>
                                        <p:cTn id="7"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Lst>
  </p:timing>
</p:sld>
</file>

<file path=ppt/slides/slide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3715" name="Text Box 51"/>
          <p:cNvSpPr txBox="1">
            <a:spLocks noChangeArrowheads="1"/>
          </p:cNvSpPr>
          <p:nvPr/>
        </p:nvSpPr>
        <p:spPr bwMode="auto">
          <a:xfrm>
            <a:off x="1171977" y="342396"/>
            <a:ext cx="10122794" cy="1328023"/>
          </a:xfrm>
          <a:prstGeom prst="roundRect">
            <a:avLst/>
          </a:prstGeom>
          <a:solidFill>
            <a:schemeClr val="accent2">
              <a:lumMod val="20000"/>
              <a:lumOff val="80000"/>
            </a:schemeClr>
          </a:solidFill>
          <a:ln w="28575">
            <a:solidFill>
              <a:srgbClr val="FF0000"/>
            </a:solidFill>
          </a:ln>
          <a:effec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vi-VN" sz="2400" b="1" i="1" dirty="0"/>
              <a:t>Bài 9: Nếu đồng thời giảm điện trở của dây dẫn, cường độ dòng điện và thời gian dòng điện chạy qua dây dẫn đi một nửa thì nhiệt lượng tỏa ra trên dây sẽ thay đổi như thế nào?</a:t>
            </a:r>
            <a:endParaRPr lang="en-US" sz="2400" b="1" i="1" dirty="0"/>
          </a:p>
        </p:txBody>
      </p:sp>
      <p:sp>
        <p:nvSpPr>
          <p:cNvPr id="9" name="Rectangle 6"/>
          <p:cNvSpPr>
            <a:spLocks noChangeArrowheads="1"/>
          </p:cNvSpPr>
          <p:nvPr/>
        </p:nvSpPr>
        <p:spPr bwMode="auto">
          <a:xfrm>
            <a:off x="9225232" y="2160013"/>
            <a:ext cx="312906"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dirty="0">
                <a:ln>
                  <a:noFill/>
                </a:ln>
                <a:solidFill>
                  <a:schemeClr val="tx1"/>
                </a:solidFill>
                <a:effectLst/>
                <a:latin typeface="Arial" panose="020B0604020202020204" pitchFamily="34" charset="0"/>
              </a:rPr>
              <a:t>  </a:t>
            </a:r>
            <a:r>
              <a:rPr kumimoji="0" lang="en-US" altLang="en-US" sz="12400" b="0" i="0" u="none" strike="noStrike" cap="none" normalizeH="0" baseline="0" dirty="0">
                <a:ln>
                  <a:noFill/>
                </a:ln>
                <a:solidFill>
                  <a:schemeClr val="tx1"/>
                </a:solidFill>
                <a:effectLst/>
                <a:latin typeface="Arial" panose="020B0604020202020204" pitchFamily="34" charset="0"/>
              </a:rPr>
              <a:t/>
            </a:r>
            <a:br>
              <a:rPr kumimoji="0" lang="en-US" altLang="en-US" sz="12400" b="0" i="0" u="none" strike="noStrike" cap="none" normalizeH="0" baseline="0" dirty="0">
                <a:ln>
                  <a:noFill/>
                </a:ln>
                <a:solidFill>
                  <a:schemeClr val="tx1"/>
                </a:solidFill>
                <a:effectLst/>
                <a:latin typeface="Arial" panose="020B0604020202020204" pitchFamily="34" charset="0"/>
              </a:rPr>
            </a:b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3" name="Rectangle 2"/>
          <p:cNvSpPr/>
          <p:nvPr/>
        </p:nvSpPr>
        <p:spPr>
          <a:xfrm>
            <a:off x="3327400" y="2025051"/>
            <a:ext cx="6451599" cy="2251065"/>
          </a:xfrm>
          <a:prstGeom prst="rect">
            <a:avLst/>
          </a:prstGeom>
        </p:spPr>
        <p:txBody>
          <a:bodyPr wrap="square">
            <a:spAutoFit/>
          </a:bodyPr>
          <a:lstStyle/>
          <a:p>
            <a:pPr>
              <a:lnSpc>
                <a:spcPct val="150000"/>
              </a:lnSpc>
            </a:pPr>
            <a:r>
              <a:rPr lang="en-US" sz="2400" b="1" i="1" dirty="0">
                <a:solidFill>
                  <a:srgbClr val="00B0F0"/>
                </a:solidFill>
              </a:rPr>
              <a:t>A. </a:t>
            </a:r>
            <a:r>
              <a:rPr lang="en-US" sz="2400" b="1" i="1" dirty="0" err="1">
                <a:solidFill>
                  <a:srgbClr val="00B0F0"/>
                </a:solidFill>
              </a:rPr>
              <a:t>Giảm</a:t>
            </a:r>
            <a:r>
              <a:rPr lang="en-US" sz="2400" b="1" i="1" dirty="0">
                <a:solidFill>
                  <a:srgbClr val="00B0F0"/>
                </a:solidFill>
              </a:rPr>
              <a:t> </a:t>
            </a:r>
            <a:r>
              <a:rPr lang="en-US" sz="2400" b="1" i="1" dirty="0" err="1">
                <a:solidFill>
                  <a:srgbClr val="00B0F0"/>
                </a:solidFill>
              </a:rPr>
              <a:t>đi</a:t>
            </a:r>
            <a:r>
              <a:rPr lang="en-US" sz="2400" b="1" i="1" dirty="0">
                <a:solidFill>
                  <a:srgbClr val="00B0F0"/>
                </a:solidFill>
              </a:rPr>
              <a:t> 2 </a:t>
            </a:r>
            <a:r>
              <a:rPr lang="en-US" sz="2400" b="1" i="1" dirty="0" err="1">
                <a:solidFill>
                  <a:srgbClr val="00B0F0"/>
                </a:solidFill>
              </a:rPr>
              <a:t>lần</a:t>
            </a:r>
            <a:endParaRPr lang="en-US" sz="2400" b="1" i="1" dirty="0">
              <a:solidFill>
                <a:srgbClr val="00B0F0"/>
              </a:solidFill>
            </a:endParaRPr>
          </a:p>
          <a:p>
            <a:pPr>
              <a:lnSpc>
                <a:spcPct val="150000"/>
              </a:lnSpc>
            </a:pPr>
            <a:r>
              <a:rPr lang="en-US" sz="2400" b="1" i="1" dirty="0">
                <a:solidFill>
                  <a:srgbClr val="00B0F0"/>
                </a:solidFill>
              </a:rPr>
              <a:t>B. </a:t>
            </a:r>
            <a:r>
              <a:rPr lang="en-US" sz="2400" b="1" i="1" dirty="0" err="1">
                <a:solidFill>
                  <a:srgbClr val="00B0F0"/>
                </a:solidFill>
              </a:rPr>
              <a:t>Giảm</a:t>
            </a:r>
            <a:r>
              <a:rPr lang="en-US" sz="2400" b="1" i="1" dirty="0">
                <a:solidFill>
                  <a:srgbClr val="00B0F0"/>
                </a:solidFill>
              </a:rPr>
              <a:t> </a:t>
            </a:r>
            <a:r>
              <a:rPr lang="en-US" sz="2400" b="1" i="1" dirty="0" err="1">
                <a:solidFill>
                  <a:srgbClr val="00B0F0"/>
                </a:solidFill>
              </a:rPr>
              <a:t>đi</a:t>
            </a:r>
            <a:r>
              <a:rPr lang="en-US" sz="2400" b="1" i="1" dirty="0">
                <a:solidFill>
                  <a:srgbClr val="00B0F0"/>
                </a:solidFill>
              </a:rPr>
              <a:t> </a:t>
            </a:r>
            <a:r>
              <a:rPr lang="en-US" sz="2400" b="1" i="1" dirty="0" err="1">
                <a:solidFill>
                  <a:srgbClr val="00B0F0"/>
                </a:solidFill>
              </a:rPr>
              <a:t>đi</a:t>
            </a:r>
            <a:r>
              <a:rPr lang="en-US" sz="2400" b="1" i="1" dirty="0">
                <a:solidFill>
                  <a:srgbClr val="00B0F0"/>
                </a:solidFill>
              </a:rPr>
              <a:t> 4 </a:t>
            </a:r>
            <a:r>
              <a:rPr lang="en-US" sz="2400" b="1" i="1" dirty="0" err="1">
                <a:solidFill>
                  <a:srgbClr val="00B0F0"/>
                </a:solidFill>
              </a:rPr>
              <a:t>lần</a:t>
            </a:r>
            <a:endParaRPr lang="en-US" sz="2400" b="1" i="1" dirty="0">
              <a:solidFill>
                <a:srgbClr val="00B0F0"/>
              </a:solidFill>
            </a:endParaRPr>
          </a:p>
          <a:p>
            <a:pPr>
              <a:lnSpc>
                <a:spcPct val="150000"/>
              </a:lnSpc>
            </a:pPr>
            <a:r>
              <a:rPr lang="en-US" sz="2400" b="1" i="1" dirty="0">
                <a:solidFill>
                  <a:srgbClr val="00B0F0"/>
                </a:solidFill>
              </a:rPr>
              <a:t>C. </a:t>
            </a:r>
            <a:r>
              <a:rPr lang="en-US" sz="2400" b="1" i="1" dirty="0" err="1">
                <a:solidFill>
                  <a:srgbClr val="00B0F0"/>
                </a:solidFill>
              </a:rPr>
              <a:t>Giảm</a:t>
            </a:r>
            <a:r>
              <a:rPr lang="en-US" sz="2400" b="1" i="1" dirty="0">
                <a:solidFill>
                  <a:srgbClr val="00B0F0"/>
                </a:solidFill>
              </a:rPr>
              <a:t> </a:t>
            </a:r>
            <a:r>
              <a:rPr lang="en-US" sz="2400" b="1" i="1" dirty="0" err="1">
                <a:solidFill>
                  <a:srgbClr val="00B0F0"/>
                </a:solidFill>
              </a:rPr>
              <a:t>đi</a:t>
            </a:r>
            <a:r>
              <a:rPr lang="en-US" sz="2400" b="1" i="1" dirty="0">
                <a:solidFill>
                  <a:srgbClr val="00B0F0"/>
                </a:solidFill>
              </a:rPr>
              <a:t> 8 </a:t>
            </a:r>
            <a:r>
              <a:rPr lang="en-US" sz="2400" b="1" i="1" dirty="0" err="1">
                <a:solidFill>
                  <a:srgbClr val="00B0F0"/>
                </a:solidFill>
              </a:rPr>
              <a:t>lần</a:t>
            </a:r>
            <a:endParaRPr lang="en-US" sz="2400" b="1" i="1" dirty="0">
              <a:solidFill>
                <a:srgbClr val="00B0F0"/>
              </a:solidFill>
            </a:endParaRPr>
          </a:p>
          <a:p>
            <a:pPr>
              <a:lnSpc>
                <a:spcPct val="150000"/>
              </a:lnSpc>
            </a:pPr>
            <a:r>
              <a:rPr lang="en-US" sz="2400" b="1" i="1" dirty="0">
                <a:solidFill>
                  <a:srgbClr val="00B0F0"/>
                </a:solidFill>
              </a:rPr>
              <a:t>D. </a:t>
            </a:r>
            <a:r>
              <a:rPr lang="en-US" sz="2400" b="1" i="1" dirty="0" err="1">
                <a:solidFill>
                  <a:srgbClr val="00B0F0"/>
                </a:solidFill>
              </a:rPr>
              <a:t>Giảm</a:t>
            </a:r>
            <a:r>
              <a:rPr lang="en-US" sz="2400" b="1" i="1" dirty="0">
                <a:solidFill>
                  <a:srgbClr val="00B0F0"/>
                </a:solidFill>
              </a:rPr>
              <a:t> </a:t>
            </a:r>
            <a:r>
              <a:rPr lang="en-US" sz="2400" b="1" i="1" dirty="0" err="1">
                <a:solidFill>
                  <a:srgbClr val="00B0F0"/>
                </a:solidFill>
              </a:rPr>
              <a:t>đi</a:t>
            </a:r>
            <a:r>
              <a:rPr lang="en-US" sz="2400" b="1" i="1" dirty="0">
                <a:solidFill>
                  <a:srgbClr val="00B0F0"/>
                </a:solidFill>
              </a:rPr>
              <a:t> 16 </a:t>
            </a:r>
            <a:r>
              <a:rPr lang="en-US" sz="2400" b="1" i="1" dirty="0" err="1">
                <a:solidFill>
                  <a:srgbClr val="00B0F0"/>
                </a:solidFill>
              </a:rPr>
              <a:t>lần</a:t>
            </a:r>
            <a:endParaRPr lang="en-US" sz="2400" b="1" i="1" dirty="0">
              <a:solidFill>
                <a:srgbClr val="00B0F0"/>
              </a:solidFill>
            </a:endParaRPr>
          </a:p>
        </p:txBody>
      </p:sp>
      <p:sp>
        <p:nvSpPr>
          <p:cNvPr id="11" name="Hình Bầu dục 10">
            <a:extLst>
              <a:ext uri="{FF2B5EF4-FFF2-40B4-BE49-F238E27FC236}">
                <a16:creationId xmlns:a16="http://schemas.microsoft.com/office/drawing/2014/main" id="{BB684E36-55AD-499B-8BCB-4B713572E2AF}"/>
              </a:ext>
            </a:extLst>
          </p:cNvPr>
          <p:cNvSpPr/>
          <p:nvPr/>
        </p:nvSpPr>
        <p:spPr>
          <a:xfrm>
            <a:off x="3314521" y="3834596"/>
            <a:ext cx="450761" cy="402883"/>
          </a:xfrm>
          <a:prstGeom prst="ellipse">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p>
        </p:txBody>
      </p:sp>
    </p:spTree>
    <p:extLst>
      <p:ext uri="{BB962C8B-B14F-4D97-AF65-F5344CB8AC3E}">
        <p14:creationId xmlns:p14="http://schemas.microsoft.com/office/powerpoint/2010/main" val="2978702999"/>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wipe(down)">
                                      <p:cBhvr>
                                        <p:cTn id="7"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377</TotalTime>
  <Words>931</Words>
  <Application>Microsoft Office PowerPoint</Application>
  <PresentationFormat>Widescreen</PresentationFormat>
  <Paragraphs>278</Paragraphs>
  <Slides>14</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14</vt:i4>
      </vt:variant>
    </vt:vector>
  </HeadingPairs>
  <TitlesOfParts>
    <vt:vector size="21" baseType="lpstr">
      <vt:lpstr>Arial</vt:lpstr>
      <vt:lpstr>Calibri</vt:lpstr>
      <vt:lpstr>Calibri Light</vt:lpstr>
      <vt:lpstr>Cambria Math</vt:lpstr>
      <vt:lpstr>Open Sans</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Giang</dc:creator>
  <cp:lastModifiedBy>PC</cp:lastModifiedBy>
  <cp:revision>18</cp:revision>
  <dcterms:created xsi:type="dcterms:W3CDTF">2021-11-28T14:04:50Z</dcterms:created>
  <dcterms:modified xsi:type="dcterms:W3CDTF">2021-11-30T15:09:49Z</dcterms:modified>
</cp:coreProperties>
</file>