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5" r:id="rId5"/>
    <p:sldId id="262" r:id="rId6"/>
    <p:sldId id="264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4BFD9-F357-497E-B070-786CEC4DAFF9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07C5B-1AAB-4BDE-999C-10EAF58E20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4956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8379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1851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2492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7012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3075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498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94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878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79B8E-7DBA-4F78-8AFC-4026B20C28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57813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909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620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577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3623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0486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59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675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078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7120-16EA-4E4E-9CB5-EF2052D57EF2}" type="datetimeFigureOut">
              <a:rPr lang="vi-VN" smtClean="0"/>
              <a:t>02/11/2021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92EC-8B4A-4E5F-B67F-E0824784088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099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11" Type="http://schemas.openxmlformats.org/officeDocument/2006/relationships/image" Target="../media/image280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Kho hình nền powerpoint đơn giản và đẹp nhất cho slide của b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48338" y="713669"/>
            <a:ext cx="3762568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 </a:t>
            </a:r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17: 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14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443403" y="3273034"/>
            <a:ext cx="683418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83902" y="6471194"/>
            <a:ext cx="8686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20706" y="81951"/>
            <a:ext cx="9373251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890329" y="3300423"/>
            <a:ext cx="6748462" cy="50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836" y="4314956"/>
            <a:ext cx="2924461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01" y="-109815"/>
            <a:ext cx="2397126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801091" y="2338625"/>
            <a:ext cx="9171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</a:t>
            </a:r>
            <a:r>
              <a:rPr lang="en-US" altLang="en-US" sz="4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ĐỊNH LUẬT </a:t>
            </a:r>
          </a:p>
          <a:p>
            <a:pPr algn="ctr">
              <a:defRPr/>
            </a:pPr>
            <a:r>
              <a:rPr lang="en-US" altLang="en-US" sz="4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 – LENXO</a:t>
            </a:r>
            <a:endParaRPr lang="vi-VN" sz="40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81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08100" y="0"/>
            <a:ext cx="426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vi-VN" sz="2800" b="1" dirty="0" smtClean="0">
                <a:solidFill>
                  <a:srgbClr val="000066"/>
                </a:solidFill>
                <a:latin typeface="Times New Roman" panose="02020603050405020304" pitchFamily="18" charset="0"/>
              </a:rPr>
              <a:t>LÝ THUYẾT:</a:t>
            </a:r>
            <a:endParaRPr lang="en-US" altLang="vi-VN" sz="2800" b="1" dirty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03340" y="523220"/>
            <a:ext cx="2563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. Định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luật ôm.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303340" y="1063621"/>
            <a:ext cx="10190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2. Định luật Ôm cho đoạn mạch gồm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các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điện trở mắc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nt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và mắc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//: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9" name="Bảng 1"/>
          <p:cNvGraphicFramePr>
            <a:graphicFrameLocks noGrp="1"/>
          </p:cNvGraphicFramePr>
          <p:nvPr>
            <p:extLst/>
          </p:nvPr>
        </p:nvGraphicFramePr>
        <p:xfrm>
          <a:off x="1626387" y="1459616"/>
          <a:ext cx="9265848" cy="309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9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0087"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nối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tiếp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song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song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826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+mj-lt"/>
                        </a:rPr>
                        <a:t>Cường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độ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dòng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điện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latin typeface="+mj-lt"/>
                        </a:rPr>
                        <a:t>Hiệu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điện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thế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latin typeface="+mj-lt"/>
                        </a:rPr>
                        <a:t>Điện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trở</a:t>
                      </a:r>
                      <a:endParaRPr lang="en-US" sz="2400" b="1" dirty="0" smtClean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98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giưa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 (I)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2"/>
              <p:cNvSpPr/>
              <p:nvPr/>
            </p:nvSpPr>
            <p:spPr>
              <a:xfrm>
                <a:off x="4328898" y="1990109"/>
                <a:ext cx="26995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Hình chữ nhậ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1990109"/>
                <a:ext cx="2699585" cy="461665"/>
              </a:xfrm>
              <a:prstGeom prst="rect">
                <a:avLst/>
              </a:prstGeom>
              <a:blipFill>
                <a:blip r:embed="rId3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3"/>
              <p:cNvSpPr/>
              <p:nvPr/>
            </p:nvSpPr>
            <p:spPr>
              <a:xfrm>
                <a:off x="7761268" y="1986225"/>
                <a:ext cx="26979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Hình chữ nhậ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1268" y="1986225"/>
                <a:ext cx="2697983" cy="461665"/>
              </a:xfrm>
              <a:prstGeom prst="rect">
                <a:avLst/>
              </a:prstGeom>
              <a:blipFill>
                <a:blip r:embed="rId4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4"/>
              <p:cNvSpPr/>
              <p:nvPr/>
            </p:nvSpPr>
            <p:spPr>
              <a:xfrm>
                <a:off x="4283474" y="2419670"/>
                <a:ext cx="2989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50"/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474" y="2419670"/>
                <a:ext cx="2989729" cy="461665"/>
              </a:xfrm>
              <a:prstGeom prst="rect">
                <a:avLst/>
              </a:prstGeom>
              <a:blipFill>
                <a:blip r:embed="rId5"/>
                <a:stretch>
                  <a:fillRect l="-612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5"/>
              <p:cNvSpPr/>
              <p:nvPr/>
            </p:nvSpPr>
            <p:spPr>
              <a:xfrm>
                <a:off x="7721926" y="2501719"/>
                <a:ext cx="30586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B050"/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B050"/>
                    </a:solidFill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B050"/>
                    </a:solidFill>
                  </a:rPr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3" name="Hình chữ nhậ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926" y="2501719"/>
                <a:ext cx="3058658" cy="461665"/>
              </a:xfrm>
              <a:prstGeom prst="rect">
                <a:avLst/>
              </a:prstGeom>
              <a:blipFill>
                <a:blip r:embed="rId6"/>
                <a:stretch>
                  <a:fillRect l="-599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6"/>
              <p:cNvSpPr/>
              <p:nvPr/>
            </p:nvSpPr>
            <p:spPr>
              <a:xfrm>
                <a:off x="4328898" y="2930549"/>
                <a:ext cx="30057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2">
                        <a:lumMod val="75000"/>
                      </a:schemeClr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2930549"/>
                <a:ext cx="3005759" cy="461665"/>
              </a:xfrm>
              <a:prstGeom prst="rect">
                <a:avLst/>
              </a:prstGeom>
              <a:blipFill>
                <a:blip r:embed="rId7"/>
                <a:stretch>
                  <a:fillRect l="-406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7"/>
              <p:cNvSpPr/>
              <p:nvPr/>
            </p:nvSpPr>
            <p:spPr>
              <a:xfrm>
                <a:off x="7703476" y="2943778"/>
                <a:ext cx="2568973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+… </a:t>
                </a:r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endParaRPr lang="vi-VN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Hình chữ nhậ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476" y="2943778"/>
                <a:ext cx="2568973" cy="671274"/>
              </a:xfrm>
              <a:prstGeom prst="rect">
                <a:avLst/>
              </a:prstGeom>
              <a:blipFill>
                <a:blip r:embed="rId8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8"/>
              <p:cNvSpPr/>
              <p:nvPr/>
            </p:nvSpPr>
            <p:spPr>
              <a:xfrm>
                <a:off x="4421663" y="3744954"/>
                <a:ext cx="1035220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63" y="3744954"/>
                <a:ext cx="1035220" cy="668068"/>
              </a:xfrm>
              <a:prstGeom prst="rect">
                <a:avLst/>
              </a:prstGeom>
              <a:blipFill>
                <a:blip r:embed="rId9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9"/>
              <p:cNvSpPr/>
              <p:nvPr/>
            </p:nvSpPr>
            <p:spPr>
              <a:xfrm>
                <a:off x="7767510" y="3744954"/>
                <a:ext cx="969496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Hình chữ nhậ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510" y="3744954"/>
                <a:ext cx="969496" cy="668068"/>
              </a:xfrm>
              <a:prstGeom prst="rect">
                <a:avLst/>
              </a:prstGeom>
              <a:blipFill>
                <a:blip r:embed="rId10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 Box 46"/>
          <p:cNvSpPr txBox="1">
            <a:spLocks noChangeArrowheads="1"/>
          </p:cNvSpPr>
          <p:nvPr/>
        </p:nvSpPr>
        <p:spPr bwMode="auto">
          <a:xfrm>
            <a:off x="1265240" y="4613367"/>
            <a:ext cx="71721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3. Công thức tính điện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trở dây dẫn: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46"/>
          <p:cNvSpPr txBox="1">
            <a:spLocks noChangeArrowheads="1"/>
          </p:cNvSpPr>
          <p:nvPr/>
        </p:nvSpPr>
        <p:spPr bwMode="auto">
          <a:xfrm>
            <a:off x="1265240" y="5333798"/>
            <a:ext cx="27248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Công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suất điện: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97835" y="5305013"/>
            <a:ext cx="1053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vi-VN" sz="2400" b="1" dirty="0" smtClean="0">
                <a:solidFill>
                  <a:srgbClr val="7030A0"/>
                </a:solidFill>
                <a:latin typeface=".VnCommercial ScriptH" panose="020B7200000000000000" pitchFamily="34" charset="0"/>
              </a:rPr>
              <a:t>P </a:t>
            </a:r>
            <a:r>
              <a:rPr lang="de-DE" altLang="vi-VN" sz="2400" b="1" dirty="0">
                <a:solidFill>
                  <a:srgbClr val="7030A0"/>
                </a:solidFill>
                <a:latin typeface="Arial" panose="020B0604020202020204" pitchFamily="34" charset="0"/>
              </a:rPr>
              <a:t>= U.I</a:t>
            </a:r>
            <a:endParaRPr lang="vi-VN" sz="2400" b="1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1451" y="5288468"/>
            <a:ext cx="9172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7030A0"/>
                </a:solidFill>
              </a:rPr>
              <a:t>= </a:t>
            </a:r>
            <a:r>
              <a:rPr lang="en-US" altLang="vi-VN" sz="2400" b="1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I</a:t>
            </a:r>
            <a:r>
              <a:rPr lang="en-US" altLang="vi-VN" sz="2400" b="1" baseline="30000" dirty="0" smtClean="0">
                <a:solidFill>
                  <a:srgbClr val="7030A0"/>
                </a:solidFill>
              </a:rPr>
              <a:t>2</a:t>
            </a:r>
            <a:r>
              <a:rPr lang="en-US" altLang="vi-VN" sz="2400" b="1" dirty="0" smtClean="0">
                <a:solidFill>
                  <a:srgbClr val="7030A0"/>
                </a:solidFill>
              </a:rPr>
              <a:t>.R </a:t>
            </a:r>
            <a:endParaRPr lang="vi-VN" sz="2400" b="1" dirty="0">
              <a:solidFill>
                <a:srgbClr val="7030A0"/>
              </a:solidFill>
            </a:endParaRPr>
          </a:p>
        </p:txBody>
      </p:sp>
      <p:sp>
        <p:nvSpPr>
          <p:cNvPr id="32" name="Text Box 46"/>
          <p:cNvSpPr txBox="1">
            <a:spLocks noChangeArrowheads="1"/>
          </p:cNvSpPr>
          <p:nvPr/>
        </p:nvSpPr>
        <p:spPr bwMode="auto">
          <a:xfrm>
            <a:off x="1283785" y="5880409"/>
            <a:ext cx="51667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5. Điện năng, công của dòng điện: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78338" y="5930508"/>
            <a:ext cx="1137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C00000"/>
                </a:solidFill>
              </a:rPr>
              <a:t>A = </a:t>
            </a:r>
            <a:r>
              <a:rPr lang="en-US" altLang="vi-VN" sz="2400" b="1" dirty="0">
                <a:solidFill>
                  <a:srgbClr val="C00000"/>
                </a:solidFill>
                <a:latin typeface="VNI-Script" pitchFamily="2" charset="0"/>
              </a:rPr>
              <a:t>P</a:t>
            </a:r>
            <a:r>
              <a:rPr lang="en-US" altLang="vi-VN" sz="2400" b="1" dirty="0" smtClean="0">
                <a:solidFill>
                  <a:srgbClr val="C00000"/>
                </a:solidFill>
              </a:rPr>
              <a:t>.</a:t>
            </a:r>
            <a:r>
              <a:rPr lang="en-US" altLang="vi-VN" sz="2400" b="1" dirty="0">
                <a:solidFill>
                  <a:srgbClr val="C00000"/>
                </a:solidFill>
              </a:rPr>
              <a:t>t </a:t>
            </a:r>
            <a:endParaRPr lang="en-US" altLang="vi-VN" sz="2400" b="1" dirty="0">
              <a:solidFill>
                <a:srgbClr val="C00000"/>
              </a:solidFill>
              <a:latin typeface=".VnTime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3078" y="5916861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C00000"/>
                </a:solidFill>
                <a:latin typeface=".VnTime" panose="020B7200000000000000" pitchFamily="34" charset="0"/>
              </a:rPr>
              <a:t>=</a:t>
            </a:r>
            <a:r>
              <a:rPr lang="en-US" altLang="vi-VN" sz="2400" b="1" dirty="0">
                <a:solidFill>
                  <a:srgbClr val="C00000"/>
                </a:solidFill>
              </a:rPr>
              <a:t> UIt</a:t>
            </a:r>
            <a:endParaRPr lang="en-US" altLang="vi-VN" sz="2400" b="1" dirty="0">
              <a:solidFill>
                <a:srgbClr val="C00000"/>
              </a:solidFill>
              <a:latin typeface=".VnTime" panose="020B7200000000000000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08567" y="5903214"/>
            <a:ext cx="11003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= I</a:t>
            </a:r>
            <a:r>
              <a:rPr lang="en-US" altLang="vi-VN" sz="2400" b="1" baseline="30000" dirty="0" smtClean="0">
                <a:solidFill>
                  <a:srgbClr val="C00000"/>
                </a:solidFill>
              </a:rPr>
              <a:t>2</a:t>
            </a:r>
            <a:r>
              <a:rPr lang="en-US" altLang="vi-VN" sz="2400" b="1" dirty="0" smtClean="0">
                <a:solidFill>
                  <a:srgbClr val="C00000"/>
                </a:solidFill>
              </a:rPr>
              <a:t>.R.t </a:t>
            </a:r>
            <a:endParaRPr lang="vi-VN" sz="24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537431" y="5703292"/>
                <a:ext cx="793487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C00000"/>
                    </a:solidFill>
                  </a:rPr>
                  <a:t>t</a:t>
                </a:r>
                <a:endParaRPr lang="vi-VN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431" y="5703292"/>
                <a:ext cx="793487" cy="679289"/>
              </a:xfrm>
              <a:prstGeom prst="rect">
                <a:avLst/>
              </a:prstGeom>
              <a:blipFill>
                <a:blip r:embed="rId11"/>
                <a:stretch>
                  <a:fillRect l="-11450" r="-10687" b="-90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589804" y="5136218"/>
                <a:ext cx="690895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804" y="5136218"/>
                <a:ext cx="690895" cy="679289"/>
              </a:xfrm>
              <a:prstGeom prst="rect">
                <a:avLst/>
              </a:prstGeom>
              <a:blipFill>
                <a:blip r:embed="rId12"/>
                <a:stretch>
                  <a:fillRect l="-14159" b="-90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29273" y="448218"/>
                <a:ext cx="721672" cy="622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4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altLang="vi-VN" sz="24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400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273" y="448218"/>
                <a:ext cx="721672" cy="622286"/>
              </a:xfrm>
              <a:prstGeom prst="rect">
                <a:avLst/>
              </a:prstGeom>
              <a:blipFill>
                <a:blip r:embed="rId13"/>
                <a:stretch>
                  <a:fillRect l="-12605" b="-98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77010" y="4498003"/>
                <a:ext cx="1008609" cy="6313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0070C0"/>
                    </a:solidFill>
                  </a:rPr>
                  <a:t>R = </a:t>
                </a:r>
                <a:r>
                  <a:rPr lang="en-US" altLang="vi-VN" sz="2400" b="1" i="1" dirty="0" smtClean="0">
                    <a:solidFill>
                      <a:srgbClr val="0070C0"/>
                    </a:solidFill>
                  </a:rPr>
                  <a:t>p</a:t>
                </a:r>
                <a:r>
                  <a:rPr lang="en-US" altLang="vi-VN" sz="2400" b="1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num>
                      <m:den>
                        <m:r>
                          <a:rPr lang="en-US" alt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vi-VN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010" y="4498003"/>
                <a:ext cx="1008609" cy="631391"/>
              </a:xfrm>
              <a:prstGeom prst="rect">
                <a:avLst/>
              </a:prstGeom>
              <a:blipFill>
                <a:blip r:embed="rId14"/>
                <a:stretch>
                  <a:fillRect l="-9697" b="-97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1283786" y="6378526"/>
            <a:ext cx="35675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6. Định luật Jun - Lenxo: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56249" y="6342074"/>
            <a:ext cx="1380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Q = I</a:t>
            </a:r>
            <a:r>
              <a:rPr lang="en-US" altLang="vi-VN" sz="2400" b="1" baseline="30000" dirty="0" smtClean="0">
                <a:solidFill>
                  <a:srgbClr val="C00000"/>
                </a:solidFill>
              </a:rPr>
              <a:t>2</a:t>
            </a:r>
            <a:r>
              <a:rPr lang="en-US" altLang="vi-VN" sz="2400" b="1" dirty="0" smtClean="0">
                <a:solidFill>
                  <a:srgbClr val="C00000"/>
                </a:solidFill>
              </a:rPr>
              <a:t>.R.t </a:t>
            </a:r>
            <a:endParaRPr lang="vi-VN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54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7" grpId="0" autoUpdateAnimBg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utoUpdateAnimBg="0"/>
      <p:bldP spid="17" grpId="0" autoUpdateAnimBg="0"/>
      <p:bldP spid="2" grpId="0"/>
      <p:bldP spid="3" grpId="0"/>
      <p:bldP spid="32" grpId="0" autoUpdateAnimBg="0"/>
      <p:bldP spid="9" grpId="0"/>
      <p:bldP spid="10" grpId="0"/>
      <p:bldP spid="11" grpId="0"/>
      <p:bldP spid="12" grpId="0"/>
      <p:bldP spid="13" grpId="0"/>
      <p:bldP spid="14" grpId="0"/>
      <p:bldP spid="16" grpId="0"/>
      <p:bldP spid="29" grpId="0" autoUpdateAnimBg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147086" y="1693394"/>
            <a:ext cx="0" cy="51646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0" y="500889"/>
            <a:ext cx="12192000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/>
            <a:r>
              <a:rPr lang="en-US" altLang="vi-VN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1: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vi-VN" dirty="0" smtClean="0">
                <a:solidFill>
                  <a:srgbClr val="000000"/>
                </a:solidFill>
                <a:latin typeface="Open Sans"/>
              </a:rPr>
              <a:t>Một </a:t>
            </a:r>
            <a:r>
              <a:rPr lang="vi-VN" altLang="vi-VN" dirty="0">
                <a:solidFill>
                  <a:srgbClr val="000000"/>
                </a:solidFill>
                <a:latin typeface="Open Sans"/>
              </a:rPr>
              <a:t>bếp điện hoạt động bình thường có điện trở </a:t>
            </a:r>
            <a:r>
              <a:rPr lang="vi-VN" altLang="vi-VN" dirty="0">
                <a:solidFill>
                  <a:srgbClr val="FF0000"/>
                </a:solidFill>
                <a:latin typeface="Open Sans"/>
              </a:rPr>
              <a:t>R = 80Ω </a:t>
            </a:r>
            <a:r>
              <a:rPr lang="vi-VN" altLang="vi-VN" dirty="0">
                <a:solidFill>
                  <a:srgbClr val="000000"/>
                </a:solidFill>
                <a:latin typeface="Open Sans"/>
              </a:rPr>
              <a:t>và cường độ dòng điện qua bếp khi đó là </a:t>
            </a:r>
            <a:r>
              <a:rPr lang="vi-VN" altLang="vi-VN" dirty="0">
                <a:solidFill>
                  <a:srgbClr val="FF0000"/>
                </a:solidFill>
                <a:latin typeface="Open Sans"/>
              </a:rPr>
              <a:t>I = 2,5 A</a:t>
            </a:r>
            <a:endParaRPr lang="vi-VN" altLang="vi-VN" dirty="0">
              <a:solidFill>
                <a:srgbClr val="FF0000"/>
              </a:solidFill>
            </a:endParaRPr>
          </a:p>
          <a:p>
            <a:r>
              <a:rPr lang="vi-VN" dirty="0"/>
              <a:t>a.Tính </a:t>
            </a:r>
            <a:r>
              <a:rPr lang="vi-VN" dirty="0">
                <a:solidFill>
                  <a:srgbClr val="FF0000"/>
                </a:solidFill>
              </a:rPr>
              <a:t>nhiệt lượng </a:t>
            </a:r>
            <a:r>
              <a:rPr lang="vi-VN" dirty="0"/>
              <a:t>mà bếp tỏa ra trong </a:t>
            </a:r>
            <a:r>
              <a:rPr lang="vi-VN" dirty="0">
                <a:solidFill>
                  <a:srgbClr val="FF0000"/>
                </a:solidFill>
              </a:rPr>
              <a:t>1 s</a:t>
            </a:r>
          </a:p>
          <a:p>
            <a:r>
              <a:rPr lang="vi-VN" dirty="0"/>
              <a:t>b.Dùng bếp điện trên để đun sôi </a:t>
            </a:r>
            <a:r>
              <a:rPr lang="vi-VN" dirty="0">
                <a:solidFill>
                  <a:srgbClr val="FF0000"/>
                </a:solidFill>
              </a:rPr>
              <a:t>1,5l</a:t>
            </a:r>
            <a:r>
              <a:rPr lang="vi-VN" dirty="0"/>
              <a:t> nước có nhiệt độ ban đầu là </a:t>
            </a:r>
            <a:r>
              <a:rPr lang="vi-VN" dirty="0" smtClean="0">
                <a:solidFill>
                  <a:srgbClr val="FF0000"/>
                </a:solidFill>
              </a:rPr>
              <a:t>25</a:t>
            </a:r>
            <a:r>
              <a:rPr lang="vi-VN" baseline="30000" dirty="0" smtClean="0">
                <a:solidFill>
                  <a:srgbClr val="FF0000"/>
                </a:solidFill>
              </a:rPr>
              <a:t>o</a:t>
            </a:r>
            <a:r>
              <a:rPr lang="vi-VN" dirty="0" smtClean="0">
                <a:solidFill>
                  <a:srgbClr val="FF0000"/>
                </a:solidFill>
              </a:rPr>
              <a:t>C</a:t>
            </a:r>
            <a:r>
              <a:rPr lang="vi-VN" dirty="0" smtClean="0"/>
              <a:t> </a:t>
            </a:r>
            <a:r>
              <a:rPr lang="vi-VN" dirty="0"/>
              <a:t>thì thời gian đun nước là </a:t>
            </a:r>
            <a:r>
              <a:rPr lang="vi-VN" dirty="0">
                <a:solidFill>
                  <a:srgbClr val="FF0000"/>
                </a:solidFill>
              </a:rPr>
              <a:t>20 phút</a:t>
            </a:r>
            <a:r>
              <a:rPr lang="vi-VN" dirty="0"/>
              <a:t>. Coi rằng nhiệt lượng cung cấp để </a:t>
            </a:r>
            <a:r>
              <a:rPr lang="en-US" dirty="0"/>
              <a:t>đ</a:t>
            </a:r>
            <a:r>
              <a:rPr lang="vi-VN" dirty="0" smtClean="0"/>
              <a:t>un </a:t>
            </a:r>
            <a:r>
              <a:rPr lang="vi-VN" dirty="0"/>
              <a:t>sôi nước là có ích, tính </a:t>
            </a:r>
            <a:r>
              <a:rPr lang="vi-VN" dirty="0">
                <a:solidFill>
                  <a:srgbClr val="FF0000"/>
                </a:solidFill>
              </a:rPr>
              <a:t>hiệu suất </a:t>
            </a:r>
            <a:r>
              <a:rPr lang="vi-VN" dirty="0"/>
              <a:t>của bếp. Cho biết nhiệt dung riêng của nước là </a:t>
            </a:r>
            <a:r>
              <a:rPr lang="vi-VN" dirty="0" smtClean="0">
                <a:solidFill>
                  <a:srgbClr val="FF0000"/>
                </a:solidFill>
              </a:rPr>
              <a:t>c=4200J/kg.K</a:t>
            </a:r>
            <a:r>
              <a:rPr lang="vi-VN" dirty="0">
                <a:solidFill>
                  <a:srgbClr val="FF0000"/>
                </a:solidFill>
              </a:rPr>
              <a:t>.</a:t>
            </a:r>
          </a:p>
          <a:p>
            <a:r>
              <a:rPr lang="vi-VN" dirty="0"/>
              <a:t>c.Mỗi ngày sử dụng bếp điện này </a:t>
            </a:r>
            <a:r>
              <a:rPr lang="vi-VN" dirty="0">
                <a:solidFill>
                  <a:srgbClr val="FF0000"/>
                </a:solidFill>
              </a:rPr>
              <a:t>3 giờ. </a:t>
            </a:r>
            <a:r>
              <a:rPr lang="vi-VN" dirty="0"/>
              <a:t>Tính </a:t>
            </a:r>
            <a:r>
              <a:rPr lang="vi-VN" dirty="0">
                <a:solidFill>
                  <a:srgbClr val="FF0000"/>
                </a:solidFill>
              </a:rPr>
              <a:t>tiền </a:t>
            </a:r>
            <a:r>
              <a:rPr lang="vi-VN" dirty="0"/>
              <a:t>điện phải trả cho việc sử dụng bếp điện đó trong </a:t>
            </a:r>
            <a:r>
              <a:rPr lang="vi-VN" dirty="0">
                <a:solidFill>
                  <a:srgbClr val="FF0000"/>
                </a:solidFill>
              </a:rPr>
              <a:t>30 ngày</a:t>
            </a:r>
            <a:r>
              <a:rPr lang="vi-VN" dirty="0"/>
              <a:t>, nếu giá </a:t>
            </a:r>
            <a:r>
              <a:rPr lang="vi-VN" dirty="0">
                <a:solidFill>
                  <a:srgbClr val="FF0000"/>
                </a:solidFill>
              </a:rPr>
              <a:t>1 </a:t>
            </a:r>
            <a:r>
              <a:rPr lang="vi-VN" dirty="0" smtClean="0">
                <a:solidFill>
                  <a:srgbClr val="FF0000"/>
                </a:solidFill>
              </a:rPr>
              <a:t>kW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vi-VN" dirty="0" smtClean="0">
                <a:solidFill>
                  <a:srgbClr val="FF0000"/>
                </a:solidFill>
              </a:rPr>
              <a:t>h </a:t>
            </a:r>
            <a:r>
              <a:rPr lang="vi-VN" dirty="0"/>
              <a:t>là </a:t>
            </a:r>
            <a:r>
              <a:rPr lang="vi-VN" dirty="0">
                <a:solidFill>
                  <a:srgbClr val="FF0000"/>
                </a:solidFill>
              </a:rPr>
              <a:t>700 </a:t>
            </a:r>
            <a:r>
              <a:rPr lang="vi-VN" dirty="0" smtClean="0">
                <a:solidFill>
                  <a:srgbClr val="FF0000"/>
                </a:solidFill>
              </a:rPr>
              <a:t>đồng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0" y="2402913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139391" y="3131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Hình chữ nhật 4"/>
              <p:cNvSpPr/>
              <p:nvPr/>
            </p:nvSpPr>
            <p:spPr>
              <a:xfrm>
                <a:off x="157166" y="2673722"/>
                <a:ext cx="2288658" cy="42981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</a:t>
                </a:r>
                <a:r>
                  <a:rPr lang="pt-BR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pt-BR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80</a:t>
                </a:r>
                <a:r>
                  <a:rPr lang="el-GR" b="1" dirty="0" smtClean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b="1" dirty="0" smtClean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</a:t>
                </a:r>
                <a:endParaRPr lang="pt-BR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pt-BR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I= 2,5A</a:t>
                </a:r>
              </a:p>
              <a:p>
                <a:r>
                  <a:rPr lang="pt-BR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a/ t=1s</a:t>
                </a:r>
              </a:p>
              <a:p>
                <a:r>
                  <a:rPr lang="pt-B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= ?</a:t>
                </a: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b/ V= 1,5l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= 0,0015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D=1000kg/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  <m:sSup>
                      <m:s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  <m:sSup>
                      <m:s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= 20ph = 1200s </a:t>
                </a: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</a:t>
                </a:r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4200J/kg.K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H=?</a:t>
                </a: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c/ t = 3h.30ngày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= 90h</a:t>
                </a:r>
              </a:p>
              <a:p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700đ/kW.h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 = ?</a:t>
                </a:r>
              </a:p>
            </p:txBody>
          </p:sp>
        </mc:Choice>
        <mc:Fallback>
          <p:sp>
            <p:nvSpPr>
              <p:cNvPr id="39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66" y="2673722"/>
                <a:ext cx="2288658" cy="4298100"/>
              </a:xfrm>
              <a:prstGeom prst="rect">
                <a:avLst/>
              </a:prstGeom>
              <a:blipFill>
                <a:blip r:embed="rId3"/>
                <a:stretch>
                  <a:fillRect l="-2400" t="-993" b="-127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072097" y="2492398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61558" y="1195465"/>
            <a:ext cx="1847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000" b="0" i="0" u="none" strike="noStrike" cap="none" normalizeH="0" baseline="0" dirty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</a:rPr>
              <a:t/>
            </a:r>
            <a:br>
              <a:rPr kumimoji="0" lang="vi-VN" altLang="vi-VN" sz="2000" b="0" i="0" u="none" strike="noStrike" cap="none" normalizeH="0" baseline="0" dirty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</a:rPr>
            </a:br>
            <a:endParaRPr kumimoji="0" lang="vi-VN" altLang="vi-V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29608" y="2831996"/>
            <a:ext cx="499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a) Nhiệt lượng do bếp tỏa ra trong 1 giây là: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67543" y="2816439"/>
            <a:ext cx="1297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Q =I</a:t>
            </a:r>
            <a:r>
              <a:rPr lang="vi-VN" altLang="vi-VN" b="1" baseline="30000" dirty="0">
                <a:solidFill>
                  <a:srgbClr val="00B050"/>
                </a:solidFill>
                <a:latin typeface="Open Sans"/>
              </a:rPr>
              <a:t>2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.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R. t</a:t>
            </a:r>
            <a:r>
              <a:rPr kumimoji="0" lang="vi-VN" altLang="vi-VN" b="1" i="0" u="none" strike="noStrike" cap="none" normalizeH="0" baseline="-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1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54439" y="2790722"/>
            <a:ext cx="1519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80.(2,5)</a:t>
            </a:r>
            <a:r>
              <a:rPr kumimoji="0" lang="vi-VN" altLang="vi-VN" b="1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.1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69325" y="2790722"/>
            <a:ext cx="1050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500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(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J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)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03786" y="3769780"/>
            <a:ext cx="4794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Nhiệt lượng cần thiết để đun sôi nước là:</a:t>
            </a:r>
            <a:endParaRPr lang="vi-VN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712666" y="3733261"/>
                <a:ext cx="1902957" cy="3885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altLang="vi-VN" b="1" dirty="0" smtClean="0">
                    <a:solidFill>
                      <a:srgbClr val="00B050"/>
                    </a:solidFill>
                    <a:latin typeface="Open Sans"/>
                  </a:rPr>
                  <a:t>Q</a:t>
                </a:r>
                <a:r>
                  <a:rPr kumimoji="0" lang="en-US" altLang="vi-VN" b="1" i="0" u="none" strike="noStrike" cap="none" normalizeH="0" baseline="-30000" dirty="0" smtClean="0">
                    <a:ln>
                      <a:noFill/>
                    </a:ln>
                    <a:solidFill>
                      <a:srgbClr val="00B050"/>
                    </a:solidFill>
                    <a:effectLst/>
                    <a:latin typeface="Open Sans"/>
                  </a:rPr>
                  <a:t>ci</a:t>
                </a:r>
                <a:r>
                  <a:rPr lang="vi-VN" altLang="vi-VN" b="1" dirty="0">
                    <a:solidFill>
                      <a:srgbClr val="00B050"/>
                    </a:solidFill>
                    <a:latin typeface="Open Sans"/>
                  </a:rPr>
                  <a:t> = </a:t>
                </a:r>
                <a:r>
                  <a:rPr lang="vi-VN" altLang="vi-VN" b="1" dirty="0" smtClean="0">
                    <a:solidFill>
                      <a:srgbClr val="00B050"/>
                    </a:solidFill>
                    <a:latin typeface="Open Sans"/>
                  </a:rPr>
                  <a:t>m.c.</a:t>
                </a:r>
                <a:r>
                  <a:rPr lang="en-US" altLang="vi-VN" b="1" dirty="0" smtClean="0">
                    <a:solidFill>
                      <a:srgbClr val="00B050"/>
                    </a:solidFill>
                    <a:latin typeface="Open Sans"/>
                  </a:rPr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</m:oMath>
                </a14:m>
                <a:r>
                  <a:rPr lang="en-US" b="1" dirty="0" smtClean="0">
                    <a:solidFill>
                      <a:srgbClr val="00B050"/>
                    </a:solidFill>
                  </a:rPr>
                  <a:t>-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</m:oMath>
                </a14:m>
                <a:r>
                  <a:rPr lang="en-US" b="1" dirty="0" smtClean="0">
                    <a:solidFill>
                      <a:srgbClr val="00B050"/>
                    </a:solidFill>
                  </a:rPr>
                  <a:t>) </a:t>
                </a:r>
                <a:endParaRPr lang="vi-VN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666" y="3733261"/>
                <a:ext cx="1902957" cy="388504"/>
              </a:xfrm>
              <a:prstGeom prst="rect">
                <a:avLst/>
              </a:prstGeom>
              <a:blipFill>
                <a:blip r:embed="rId4"/>
                <a:stretch>
                  <a:fillRect l="-2564" t="-4688" r="-2244" b="-234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8425322" y="3752667"/>
            <a:ext cx="2515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=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1,5.4200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.(100º - 25º)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742106" y="3742070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472500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(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J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)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7086" y="4287535"/>
            <a:ext cx="334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Nhiệt lượng do bếp tỏa ra là: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57653" y="4286042"/>
            <a:ext cx="1422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Q</a:t>
            </a:r>
            <a:r>
              <a:rPr kumimoji="0" lang="vi-VN" altLang="vi-VN" b="1" i="0" u="none" strike="noStrike" cap="none" normalizeH="0" baseline="-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tp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 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=I</a:t>
            </a:r>
            <a:r>
              <a:rPr lang="vi-VN" altLang="vi-VN" b="1" baseline="30000" dirty="0" smtClean="0">
                <a:solidFill>
                  <a:srgbClr val="00B050"/>
                </a:solidFill>
                <a:latin typeface="Open Sans"/>
              </a:rPr>
              <a:t>2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.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R. t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1581" y="4298490"/>
            <a:ext cx="1904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80.(2,5)</a:t>
            </a:r>
            <a:r>
              <a:rPr kumimoji="0" lang="vi-VN" altLang="vi-VN" b="1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.1200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50017" y="4310938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600000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 (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J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)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12985" y="4851933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Hiệu suất của bếp là: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189601" y="5480212"/>
            <a:ext cx="4467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c) Điện năng sử dụng trong 30 ngày là:</a:t>
            </a:r>
            <a:endParaRPr kumimoji="0" lang="vi-VN" altLang="vi-VN" sz="1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40" name="Hình chữ nhật 19"/>
          <p:cNvSpPr/>
          <p:nvPr/>
        </p:nvSpPr>
        <p:spPr>
          <a:xfrm>
            <a:off x="8238134" y="4888644"/>
            <a:ext cx="1103187" cy="369332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B050"/>
                </a:solidFill>
              </a:rPr>
              <a:t>= 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78,75%</a:t>
            </a:r>
            <a:endParaRPr lang="el-GR" b="1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Hình chữ nhật 17"/>
              <p:cNvSpPr/>
              <p:nvPr/>
            </p:nvSpPr>
            <p:spPr>
              <a:xfrm>
                <a:off x="4770955" y="4822772"/>
                <a:ext cx="2178509" cy="554511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𝒄𝒊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𝒕𝒑</m:t>
                            </m:r>
                          </m:sub>
                        </m:sSub>
                      </m:den>
                    </m:f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endParaRPr lang="el-GR" b="1" i="1" dirty="0">
                  <a:solidFill>
                    <a:srgbClr val="00B05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955" y="4822772"/>
                <a:ext cx="2178509" cy="554511"/>
              </a:xfrm>
              <a:prstGeom prst="rect">
                <a:avLst/>
              </a:prstGeom>
              <a:blipFill>
                <a:blip r:embed="rId5"/>
                <a:stretch>
                  <a:fillRect l="-2521" b="-329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Hình chữ nhật 17"/>
              <p:cNvSpPr/>
              <p:nvPr/>
            </p:nvSpPr>
            <p:spPr>
              <a:xfrm>
                <a:off x="6203942" y="4797975"/>
                <a:ext cx="2034192" cy="536622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00B05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472 500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00B05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600 000</m:t>
                        </m:r>
                      </m:den>
                    </m:f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en-US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lang="en-US" b="1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solidFill>
                    <a:srgbClr val="00B05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2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942" y="4797975"/>
                <a:ext cx="2034192" cy="5366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2133052" y="3325333"/>
            <a:ext cx="3935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b)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khối lượng của 1,5 lít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nước 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là: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860210" y="3298892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m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D.V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874998" y="3288605"/>
            <a:ext cx="1794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1000 . 0,0015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591546" y="327831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1,5 (kg)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98685" y="5478798"/>
            <a:ext cx="1254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A 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I</a:t>
            </a:r>
            <a:r>
              <a:rPr kumimoji="0" lang="vi-VN" altLang="vi-VN" b="1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.R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. t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61984" y="5507922"/>
            <a:ext cx="1712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(2,5)</a:t>
            </a:r>
            <a:r>
              <a:rPr kumimoji="0" lang="vi-VN" altLang="vi-VN" b="1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Open Sans"/>
              </a:rPr>
              <a:t>2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 .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80.90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187222" y="5507922"/>
            <a:ext cx="164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45000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(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W.h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)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644059" y="5507922"/>
            <a:ext cx="1178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45kW.h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04296" y="5988325"/>
            <a:ext cx="2424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Tiền điện phải trả là:</a:t>
            </a:r>
            <a:endParaRPr kumimoji="0" lang="vi-VN" altLang="vi-VN" sz="16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97234" y="6011053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>
                <a:solidFill>
                  <a:srgbClr val="00B050"/>
                </a:solidFill>
                <a:latin typeface="Open Sans"/>
              </a:rPr>
              <a:t>T</a:t>
            </a: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 =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700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.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 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45 </a:t>
            </a:r>
            <a:endParaRPr lang="vi-VN" b="1" dirty="0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09213" y="6014841"/>
            <a:ext cx="1806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00B050"/>
                </a:solidFill>
                <a:latin typeface="Open Sans"/>
              </a:rPr>
              <a:t>= 31500 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(</a:t>
            </a:r>
            <a:r>
              <a:rPr lang="vi-VN" altLang="vi-VN" b="1" dirty="0" smtClean="0">
                <a:solidFill>
                  <a:srgbClr val="00B050"/>
                </a:solidFill>
                <a:latin typeface="Open Sans"/>
              </a:rPr>
              <a:t>đồng</a:t>
            </a:r>
            <a:r>
              <a:rPr lang="en-US" altLang="vi-VN" b="1" dirty="0" smtClean="0">
                <a:solidFill>
                  <a:srgbClr val="00B050"/>
                </a:solidFill>
                <a:latin typeface="Open Sans"/>
              </a:rPr>
              <a:t>)</a:t>
            </a:r>
            <a:endParaRPr lang="vi-VN" altLang="vi-VN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366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3" grpId="0"/>
      <p:bldP spid="25" grpId="0"/>
      <p:bldP spid="40" grpId="0"/>
      <p:bldP spid="41" grpId="0"/>
      <p:bldP spid="42" grpId="0"/>
      <p:bldP spid="44" grpId="0"/>
      <p:bldP spid="45" grpId="0"/>
      <p:bldP spid="48" grpId="0"/>
      <p:bldP spid="49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471760" y="2057517"/>
            <a:ext cx="0" cy="51646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0" y="580189"/>
            <a:ext cx="12192000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eaLnBrk="1" hangingPunct="1"/>
            <a:r>
              <a:rPr lang="en-US" altLang="vi-VN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2: </a:t>
            </a:r>
            <a:r>
              <a:rPr lang="vi-VN" dirty="0"/>
              <a:t>Một ấm điện có ghi </a:t>
            </a:r>
            <a:r>
              <a:rPr lang="vi-VN" dirty="0">
                <a:solidFill>
                  <a:srgbClr val="FF0000"/>
                </a:solidFill>
              </a:rPr>
              <a:t>220V - 1000W </a:t>
            </a:r>
            <a:r>
              <a:rPr lang="vi-VN" dirty="0"/>
              <a:t>được sử dụng với hiệu điện thế </a:t>
            </a:r>
            <a:r>
              <a:rPr lang="vi-VN" dirty="0">
                <a:solidFill>
                  <a:srgbClr val="FF0000"/>
                </a:solidFill>
              </a:rPr>
              <a:t>220V </a:t>
            </a:r>
            <a:r>
              <a:rPr lang="vi-VN" dirty="0"/>
              <a:t>để đun sôi </a:t>
            </a:r>
            <a:r>
              <a:rPr lang="vi-VN" dirty="0">
                <a:solidFill>
                  <a:srgbClr val="FF0000"/>
                </a:solidFill>
              </a:rPr>
              <a:t>2l</a:t>
            </a:r>
            <a:r>
              <a:rPr lang="vi-VN" dirty="0"/>
              <a:t> nước từ nhiệt độ ban đầu </a:t>
            </a:r>
            <a:r>
              <a:rPr lang="vi-VN" dirty="0">
                <a:solidFill>
                  <a:srgbClr val="FF0000"/>
                </a:solidFill>
              </a:rPr>
              <a:t>20</a:t>
            </a:r>
            <a:r>
              <a:rPr lang="vi-VN" baseline="30000" dirty="0">
                <a:solidFill>
                  <a:srgbClr val="FF0000"/>
                </a:solidFill>
              </a:rPr>
              <a:t>o</a:t>
            </a:r>
            <a:r>
              <a:rPr lang="vi-VN" dirty="0">
                <a:solidFill>
                  <a:srgbClr val="FF0000"/>
                </a:solidFill>
              </a:rPr>
              <a:t>C</a:t>
            </a:r>
            <a:r>
              <a:rPr lang="vi-VN" dirty="0"/>
              <a:t>. Hiệu suất của ấm là </a:t>
            </a:r>
            <a:r>
              <a:rPr lang="vi-VN" dirty="0">
                <a:solidFill>
                  <a:srgbClr val="FF0000"/>
                </a:solidFill>
              </a:rPr>
              <a:t>90%</a:t>
            </a:r>
            <a:r>
              <a:rPr lang="vi-VN" dirty="0"/>
              <a:t>, trong đó nhiệt lượng cung cấp để đun sôi nước được coi là có ích</a:t>
            </a:r>
            <a:r>
              <a:rPr lang="vi-VN" dirty="0" smtClean="0"/>
              <a:t>.</a:t>
            </a:r>
            <a:endParaRPr lang="en-US" dirty="0" smtClean="0"/>
          </a:p>
          <a:p>
            <a:r>
              <a:rPr lang="vi-VN" dirty="0"/>
              <a:t>a. Tính </a:t>
            </a:r>
            <a:r>
              <a:rPr lang="vi-VN" dirty="0">
                <a:solidFill>
                  <a:srgbClr val="FF0000"/>
                </a:solidFill>
              </a:rPr>
              <a:t>nhiệt lượng </a:t>
            </a:r>
            <a:r>
              <a:rPr lang="vi-VN" dirty="0"/>
              <a:t>cần cung cấp để </a:t>
            </a:r>
            <a:r>
              <a:rPr lang="vi-VN" dirty="0">
                <a:solidFill>
                  <a:srgbClr val="FF0000"/>
                </a:solidFill>
              </a:rPr>
              <a:t>đun sôi</a:t>
            </a:r>
            <a:r>
              <a:rPr lang="vi-VN" dirty="0"/>
              <a:t> lượng </a:t>
            </a:r>
            <a:r>
              <a:rPr lang="vi-VN" dirty="0">
                <a:solidFill>
                  <a:srgbClr val="FF0000"/>
                </a:solidFill>
              </a:rPr>
              <a:t>nước</a:t>
            </a:r>
            <a:r>
              <a:rPr lang="vi-VN" dirty="0"/>
              <a:t> trên, biết nhiệt dung riêng của nước là </a:t>
            </a:r>
            <a:r>
              <a:rPr lang="vi-VN" dirty="0">
                <a:solidFill>
                  <a:srgbClr val="FF0000"/>
                </a:solidFill>
              </a:rPr>
              <a:t>4200 J/kg.K.</a:t>
            </a:r>
          </a:p>
          <a:p>
            <a:r>
              <a:rPr lang="vi-VN" dirty="0"/>
              <a:t>b. Tính </a:t>
            </a:r>
            <a:r>
              <a:rPr lang="vi-VN" dirty="0">
                <a:solidFill>
                  <a:srgbClr val="FF0000"/>
                </a:solidFill>
              </a:rPr>
              <a:t>nhiệt lượng </a:t>
            </a:r>
            <a:r>
              <a:rPr lang="vi-VN" dirty="0"/>
              <a:t>mà </a:t>
            </a:r>
            <a:r>
              <a:rPr lang="vi-VN" dirty="0">
                <a:solidFill>
                  <a:srgbClr val="FF0000"/>
                </a:solidFill>
              </a:rPr>
              <a:t>ấm </a:t>
            </a:r>
            <a:r>
              <a:rPr lang="vi-VN" dirty="0"/>
              <a:t>điện đã </a:t>
            </a:r>
            <a:r>
              <a:rPr lang="vi-VN" dirty="0">
                <a:solidFill>
                  <a:srgbClr val="FF0000"/>
                </a:solidFill>
              </a:rPr>
              <a:t>tỏa</a:t>
            </a:r>
            <a:r>
              <a:rPr lang="vi-VN" dirty="0"/>
              <a:t> ra khi đó.</a:t>
            </a:r>
          </a:p>
          <a:p>
            <a:r>
              <a:rPr lang="vi-VN" dirty="0"/>
              <a:t>c. Tính </a:t>
            </a:r>
            <a:r>
              <a:rPr lang="vi-VN" dirty="0">
                <a:solidFill>
                  <a:srgbClr val="FF0000"/>
                </a:solidFill>
              </a:rPr>
              <a:t>thời gian đun </a:t>
            </a:r>
            <a:r>
              <a:rPr lang="vi-VN" dirty="0"/>
              <a:t>sôi lượng nước trên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64814" y="2118208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2532925" y="2100579"/>
            <a:ext cx="9672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61558" y="1195465"/>
            <a:ext cx="1847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000" b="0" i="0" u="none" strike="noStrike" cap="none" normalizeH="0" baseline="0" dirty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</a:rPr>
              <a:t/>
            </a:r>
            <a:br>
              <a:rPr kumimoji="0" lang="vi-VN" altLang="vi-VN" sz="2000" b="0" i="0" u="none" strike="noStrike" cap="none" normalizeH="0" baseline="0" dirty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</a:rPr>
            </a:br>
            <a:endParaRPr kumimoji="0" lang="vi-VN" altLang="vi-V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4814" y="2579010"/>
                <a:ext cx="2345648" cy="3183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b="1" dirty="0" smtClean="0">
                    <a:solidFill>
                      <a:srgbClr val="7030A0"/>
                    </a:solidFill>
                    <a:latin typeface="Open Sans"/>
                  </a:rPr>
                  <a:t>ÂĐ: 220V – 1000W</a:t>
                </a:r>
                <a:endParaRPr lang="en-US" b="1" i="0" dirty="0" smtClean="0">
                  <a:solidFill>
                    <a:srgbClr val="7030A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U = 220V</a:t>
                </a:r>
                <a:endParaRPr lang="en-US" b="1" i="0" dirty="0" smtClean="0">
                  <a:solidFill>
                    <a:srgbClr val="7030A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en-US" b="1" dirty="0" smtClean="0">
                    <a:solidFill>
                      <a:srgbClr val="7030A0"/>
                    </a:solidFill>
                    <a:latin typeface="Open Sans"/>
                  </a:rPr>
                  <a:t>V=2l=0,002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i="0" dirty="0" smtClean="0">
                  <a:solidFill>
                    <a:srgbClr val="7030A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D=1000kg/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 </a:t>
                </a:r>
                <a:endParaRPr lang="en-US" b="1" i="0" dirty="0" smtClean="0">
                  <a:solidFill>
                    <a:srgbClr val="7030A0"/>
                  </a:solidFill>
                  <a:effectLst/>
                  <a:latin typeface="Open Sans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  <m:sSup>
                      <m:s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  <m:sSup>
                      <m:s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pPr algn="just"/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H = 90%</a:t>
                </a:r>
              </a:p>
              <a:p>
                <a:pPr marL="342900" indent="-342900" algn="just">
                  <a:buAutoNum type="alphaLcParenR"/>
                </a:pPr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c = 4200 J/kg.K; </a:t>
                </a:r>
                <a:endParaRPr lang="en-US" b="1" i="0" dirty="0" smtClean="0">
                  <a:solidFill>
                    <a:srgbClr val="7030A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Q</a:t>
                </a:r>
                <a:r>
                  <a:rPr lang="en-US" b="1" i="0" baseline="-2500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ci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 = ?</a:t>
                </a:r>
              </a:p>
              <a:p>
                <a:pPr algn="just"/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b)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Q</a:t>
                </a:r>
                <a:r>
                  <a:rPr lang="en-US" b="1" i="0" baseline="-2500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tp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 =?</a:t>
                </a:r>
              </a:p>
              <a:p>
                <a:pPr algn="just"/>
                <a:r>
                  <a:rPr lang="vi-VN" b="1" i="0" dirty="0" smtClean="0">
                    <a:solidFill>
                      <a:srgbClr val="7030A0"/>
                    </a:solidFill>
                    <a:effectLst/>
                    <a:latin typeface="Open Sans"/>
                  </a:rPr>
                  <a:t>c)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t = ?</a:t>
                </a:r>
                <a:endParaRPr lang="vi-VN" b="1" i="0" dirty="0">
                  <a:solidFill>
                    <a:srgbClr val="FF0000"/>
                  </a:solidFill>
                  <a:effectLst/>
                  <a:latin typeface="Open Sans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" y="2579010"/>
                <a:ext cx="2345648" cy="3183885"/>
              </a:xfrm>
              <a:prstGeom prst="rect">
                <a:avLst/>
              </a:prstGeom>
              <a:blipFill>
                <a:blip r:embed="rId3"/>
                <a:stretch>
                  <a:fillRect l="-2344" t="-958" b="-24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703017" y="3547400"/>
            <a:ext cx="7774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Nhiệt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lượng cần cung cấp để đun sôi lượng nước trên là:</a:t>
            </a:r>
            <a:endParaRPr kumimoji="0" lang="vi-VN" altLang="vi-VN" sz="1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2722487" y="4027683"/>
                <a:ext cx="1902957" cy="3885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altLang="vi-VN" b="1" dirty="0" smtClean="0">
                    <a:solidFill>
                      <a:srgbClr val="7030A0"/>
                    </a:solidFill>
                    <a:latin typeface="Open Sans"/>
                  </a:rPr>
                  <a:t>Q</a:t>
                </a:r>
                <a:r>
                  <a:rPr kumimoji="0" lang="en-US" altLang="vi-VN" b="1" i="0" u="none" strike="noStrike" cap="none" normalizeH="0" baseline="-3000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latin typeface="Open Sans"/>
                  </a:rPr>
                  <a:t>ci</a:t>
                </a:r>
                <a:r>
                  <a:rPr lang="vi-VN" altLang="vi-VN" b="1" dirty="0">
                    <a:solidFill>
                      <a:srgbClr val="7030A0"/>
                    </a:solidFill>
                    <a:latin typeface="Open Sans"/>
                  </a:rPr>
                  <a:t> = </a:t>
                </a:r>
                <a:r>
                  <a:rPr lang="vi-VN" altLang="vi-VN" b="1" dirty="0" smtClean="0">
                    <a:solidFill>
                      <a:srgbClr val="7030A0"/>
                    </a:solidFill>
                    <a:latin typeface="Open Sans"/>
                  </a:rPr>
                  <a:t>m.c.</a:t>
                </a:r>
                <a:r>
                  <a:rPr lang="en-US" altLang="vi-VN" b="1" dirty="0" smtClean="0">
                    <a:solidFill>
                      <a:srgbClr val="7030A0"/>
                    </a:solidFill>
                    <a:latin typeface="Open Sans"/>
                  </a:rPr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</a:rPr>
                  <a:t>-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bSup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</a:rPr>
                  <a:t>) </a:t>
                </a:r>
                <a:endParaRPr lang="vi-VN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487" y="4027683"/>
                <a:ext cx="1902957" cy="388504"/>
              </a:xfrm>
              <a:prstGeom prst="rect">
                <a:avLst/>
              </a:prstGeom>
              <a:blipFill>
                <a:blip r:embed="rId4"/>
                <a:stretch>
                  <a:fillRect l="-2885" t="-6349" r="-1923" b="-253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4444084" y="4039796"/>
            <a:ext cx="2281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= 2</a:t>
            </a:r>
            <a:r>
              <a:rPr lang="en-US" altLang="vi-VN" b="1" dirty="0">
                <a:solidFill>
                  <a:srgbClr val="7030A0"/>
                </a:solidFill>
                <a:latin typeface="Open Sans"/>
              </a:rPr>
              <a:t>.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4200.(100 - 20) 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2029" y="4046855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= 672000 (J)</a:t>
            </a:r>
            <a:endParaRPr kumimoji="0" lang="vi-VN" altLang="vi-VN" sz="1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465919" y="3144586"/>
            <a:ext cx="3589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a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) </a:t>
            </a: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khối lượng của 2 lít 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nước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là: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93077" y="3118145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m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D.V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207865" y="3107858"/>
            <a:ext cx="1665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1000 . 0,002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24413" y="3097571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= </a:t>
            </a: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2 (kg)</a:t>
            </a:r>
            <a:endParaRPr lang="vi-VN" b="1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0596" y="4551050"/>
            <a:ext cx="5208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b/ 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Nhiệt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lượng mà ấm điện đã tỏa ra khi đó là:</a:t>
            </a:r>
            <a:endParaRPr kumimoji="0" lang="vi-VN" altLang="vi-VN" sz="1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Hình chữ nhật 17"/>
              <p:cNvSpPr/>
              <p:nvPr/>
            </p:nvSpPr>
            <p:spPr>
              <a:xfrm>
                <a:off x="2921773" y="4982142"/>
                <a:ext cx="1895888" cy="554511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𝒄𝒊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𝒕𝒑</m:t>
                            </m:r>
                          </m:sub>
                        </m:sSub>
                      </m:den>
                    </m:f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endParaRPr lang="el-GR" b="1" i="1" dirty="0">
                  <a:solidFill>
                    <a:srgbClr val="7030A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773" y="4982142"/>
                <a:ext cx="1895888" cy="554511"/>
              </a:xfrm>
              <a:prstGeom prst="rect">
                <a:avLst/>
              </a:prstGeom>
              <a:blipFill>
                <a:blip r:embed="rId5"/>
                <a:stretch>
                  <a:fillRect l="-2572" b="-329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Hình chữ nhật 17"/>
              <p:cNvSpPr/>
              <p:nvPr/>
            </p:nvSpPr>
            <p:spPr>
              <a:xfrm>
                <a:off x="4436217" y="4975006"/>
                <a:ext cx="2153894" cy="491096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e>
                      <m:sub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𝒕𝒑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𝒄𝒊</m:t>
                            </m:r>
                          </m:sub>
                        </m:sSub>
                      </m:num>
                      <m:den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𝑯</m:t>
                        </m:r>
                      </m:den>
                    </m:f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𝟏𝟎𝟎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endParaRPr lang="el-GR" b="1" i="1" dirty="0">
                  <a:solidFill>
                    <a:srgbClr val="7030A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6217" y="4975006"/>
                <a:ext cx="2153894" cy="491096"/>
              </a:xfrm>
              <a:prstGeom prst="rect">
                <a:avLst/>
              </a:prstGeom>
              <a:blipFill>
                <a:blip r:embed="rId6"/>
                <a:stretch>
                  <a:fillRect l="-2550" b="-6173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Hình chữ nhật 19"/>
          <p:cNvSpPr/>
          <p:nvPr/>
        </p:nvSpPr>
        <p:spPr>
          <a:xfrm>
            <a:off x="8158083" y="5071106"/>
            <a:ext cx="1314784" cy="369332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7030A0"/>
                </a:solidFill>
              </a:rPr>
              <a:t>≈ 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746700(J)</a:t>
            </a:r>
            <a:endParaRPr lang="el-GR" b="1" i="1" dirty="0">
              <a:solidFill>
                <a:srgbClr val="7030A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Hình chữ nhật 17"/>
              <p:cNvSpPr/>
              <p:nvPr/>
            </p:nvSpPr>
            <p:spPr>
              <a:xfrm>
                <a:off x="6355229" y="4973570"/>
                <a:ext cx="1967598" cy="542713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672 </m:t>
                        </m:r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90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100% </a:t>
                </a:r>
                <a:endParaRPr lang="el-GR" b="1" dirty="0">
                  <a:solidFill>
                    <a:srgbClr val="7030A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4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5229" y="4973570"/>
                <a:ext cx="1967598" cy="542713"/>
              </a:xfrm>
              <a:prstGeom prst="rect">
                <a:avLst/>
              </a:prstGeom>
              <a:blipFill>
                <a:blip r:embed="rId7"/>
                <a:stretch>
                  <a:fillRect b="-4494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2465951" y="5598413"/>
            <a:ext cx="3778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c/ 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Thời </a:t>
            </a:r>
            <a:r>
              <a:rPr lang="vi-VN" altLang="vi-VN" b="1" dirty="0">
                <a:solidFill>
                  <a:srgbClr val="7030A0"/>
                </a:solidFill>
                <a:latin typeface="Open Sans"/>
              </a:rPr>
              <a:t>gian đun sôi lượng nước</a:t>
            </a:r>
            <a:endParaRPr lang="vi-VN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2883621" y="5916019"/>
                <a:ext cx="1069524" cy="5132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vi-VN" altLang="vi-VN" b="1" dirty="0" smtClean="0">
                    <a:solidFill>
                      <a:srgbClr val="7030A0"/>
                    </a:solidFill>
                    <a:latin typeface="Open Sans"/>
                  </a:rPr>
                  <a:t>Q</a:t>
                </a:r>
                <a:r>
                  <a:rPr kumimoji="0" lang="vi-VN" altLang="vi-VN" b="1" i="0" u="none" strike="noStrike" cap="none" normalizeH="0" baseline="-3000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latin typeface="Open Sans"/>
                  </a:rPr>
                  <a:t>tp</a:t>
                </a:r>
                <a:r>
                  <a:rPr lang="vi-VN" altLang="vi-VN" b="1" dirty="0">
                    <a:solidFill>
                      <a:srgbClr val="7030A0"/>
                    </a:solidFill>
                    <a:latin typeface="Open Sans"/>
                  </a:rPr>
                  <a:t> 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altLang="vi-VN" sz="2800" b="1" dirty="0">
                        <a:solidFill>
                          <a:srgbClr val="7030A0"/>
                        </a:solidFill>
                        <a:latin typeface=".VnCommercial ScriptH" panose="020B7200000000000000" pitchFamily="34" charset="0"/>
                      </a:rPr>
                      <m:t>P</m:t>
                    </m:r>
                  </m:oMath>
                </a14:m>
                <a:r>
                  <a:rPr lang="vi-VN" altLang="vi-VN" b="1" dirty="0" smtClean="0">
                    <a:solidFill>
                      <a:srgbClr val="7030A0"/>
                    </a:solidFill>
                    <a:latin typeface="Open Sans"/>
                  </a:rPr>
                  <a:t>.t</a:t>
                </a:r>
                <a:endParaRPr kumimoji="0" lang="vi-VN" altLang="vi-VN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621" y="5916019"/>
                <a:ext cx="1069524" cy="513282"/>
              </a:xfrm>
              <a:prstGeom prst="rect">
                <a:avLst/>
              </a:prstGeom>
              <a:blipFill>
                <a:blip r:embed="rId8"/>
                <a:stretch>
                  <a:fillRect l="-4571" r="-5143" b="-117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3900385" y="5900493"/>
                <a:ext cx="1359668" cy="5960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vi-VN" sz="2000" b="1" dirty="0" smtClean="0">
                    <a:solidFill>
                      <a:srgbClr val="7030A0"/>
                    </a:solidFill>
                    <a:latin typeface="Open Sans"/>
                  </a:rPr>
                  <a:t>=&gt; t </a:t>
                </a:r>
                <a:r>
                  <a:rPr lang="en-US" altLang="vi-VN" sz="2000" b="1" dirty="0" smtClean="0">
                    <a:solidFill>
                      <a:srgbClr val="7030A0"/>
                    </a:solidFill>
                    <a:latin typeface="Open Sans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vi-VN" altLang="vi-VN" sz="2000" b="1" dirty="0">
                            <a:solidFill>
                              <a:srgbClr val="7030A0"/>
                            </a:solidFill>
                            <a:latin typeface="Open Sans"/>
                          </a:rPr>
                          <m:t>Q</m:t>
                        </m:r>
                        <m:r>
                          <m:rPr>
                            <m:nor/>
                          </m:rPr>
                          <a:rPr lang="vi-VN" altLang="vi-VN" sz="2000" b="1" baseline="-30000" dirty="0">
                            <a:solidFill>
                              <a:srgbClr val="7030A0"/>
                            </a:solidFill>
                            <a:latin typeface="Open Sans"/>
                          </a:rPr>
                          <m:t>tp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7030A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vi-VN" altLang="vi-VN" sz="2000" b="1" dirty="0">
                            <a:solidFill>
                              <a:srgbClr val="7030A0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endParaRPr kumimoji="0" lang="vi-VN" altLang="vi-VN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</a:endParaRPr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385" y="5900493"/>
                <a:ext cx="1359668" cy="596061"/>
              </a:xfrm>
              <a:prstGeom prst="rect">
                <a:avLst/>
              </a:prstGeom>
              <a:blipFill>
                <a:blip r:embed="rId9"/>
                <a:stretch>
                  <a:fillRect l="-4933" b="-612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Rectangle 47"/>
              <p:cNvSpPr/>
              <p:nvPr/>
            </p:nvSpPr>
            <p:spPr>
              <a:xfrm>
                <a:off x="5194583" y="5981010"/>
                <a:ext cx="1007007" cy="5369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vi-VN" sz="2000" b="1" dirty="0" smtClean="0">
                    <a:solidFill>
                      <a:srgbClr val="7030A0"/>
                    </a:solidFill>
                    <a:latin typeface="Open Sans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𝟕𝟒𝟔𝟕𝟎𝟎</m:t>
                        </m:r>
                      </m:num>
                      <m:den>
                        <m:r>
                          <a:rPr lang="en-US" altLang="vi-VN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kumimoji="0" lang="vi-VN" altLang="vi-VN" sz="20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</a:endParaRPr>
              </a:p>
            </p:txBody>
          </p:sp>
        </mc:Choice>
        <mc:Fallback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583" y="5981010"/>
                <a:ext cx="1007007" cy="536942"/>
              </a:xfrm>
              <a:prstGeom prst="rect">
                <a:avLst/>
              </a:prstGeom>
              <a:blipFill>
                <a:blip r:embed="rId10"/>
                <a:stretch>
                  <a:fillRect l="-6061" b="-6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6136612" y="6029505"/>
            <a:ext cx="1306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= 746,7 (s)</a:t>
            </a:r>
            <a:endParaRPr kumimoji="0" lang="vi-VN" altLang="vi-VN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 Box 60"/>
              <p:cNvSpPr txBox="1">
                <a:spLocks noChangeArrowheads="1"/>
              </p:cNvSpPr>
              <p:nvPr/>
            </p:nvSpPr>
            <p:spPr bwMode="auto">
              <a:xfrm>
                <a:off x="2722487" y="2599715"/>
                <a:ext cx="3521534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</a:rPr>
                  <a:t>ấm điện có: </a:t>
                </a:r>
                <a:r>
                  <a:rPr lang="en-US" altLang="vi-VN" sz="20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U</a:t>
                </a:r>
                <a:r>
                  <a:rPr lang="en-US" altLang="vi-VN" sz="2000" b="1" dirty="0">
                    <a:solidFill>
                      <a:srgbClr val="7030A0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000" b="1" dirty="0">
                    <a:solidFill>
                      <a:srgbClr val="7030A0"/>
                    </a:solidFill>
                    <a:cs typeface="Arial" panose="020B0604020202020204" pitchFamily="34" charset="0"/>
                  </a:rPr>
                  <a:t>  = </a:t>
                </a:r>
                <a:r>
                  <a:rPr lang="en-US" altLang="vi-VN" sz="20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220V</a:t>
                </a:r>
                <a:endParaRPr lang="en-US" altLang="vi-VN" sz="2000" b="1" dirty="0">
                  <a:solidFill>
                    <a:srgbClr val="7030A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6" name="Text 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2487" y="2599715"/>
                <a:ext cx="3521534" cy="400110"/>
              </a:xfrm>
              <a:prstGeom prst="rect">
                <a:avLst/>
              </a:prstGeom>
              <a:blipFill>
                <a:blip r:embed="rId11"/>
                <a:stretch>
                  <a:fillRect l="-1906" t="-7576" b="-25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6070055" y="2518512"/>
                <a:ext cx="2471061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2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=&gt;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altLang="vi-VN" sz="2400" b="1" dirty="0" smtClean="0">
                        <a:solidFill>
                          <a:srgbClr val="7030A0"/>
                        </a:solidFill>
                        <a:latin typeface=".VnCommercial ScriptH" panose="020B7200000000000000" pitchFamily="34" charset="0"/>
                      </a:rPr>
                      <m:t>P</m:t>
                    </m:r>
                    <m:r>
                      <a:rPr lang="de-DE" altLang="vi-VN" sz="24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7030A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 =1000 </a:t>
                </a:r>
                <a:r>
                  <a:rPr lang="en-US" altLang="vi-VN" sz="2200" b="1" dirty="0">
                    <a:solidFill>
                      <a:srgbClr val="7030A0"/>
                    </a:solidFill>
                    <a:cs typeface="Arial" panose="020B0604020202020204" pitchFamily="34" charset="0"/>
                  </a:rPr>
                  <a:t>W</a:t>
                </a: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055" y="2518512"/>
                <a:ext cx="2471061" cy="453137"/>
              </a:xfrm>
              <a:prstGeom prst="rect">
                <a:avLst/>
              </a:prstGeom>
              <a:blipFill>
                <a:blip r:embed="rId12"/>
                <a:stretch>
                  <a:fillRect l="-3210" t="-4054" r="-2469" b="-2837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3843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1" grpId="0"/>
      <p:bldP spid="8" grpId="0"/>
      <p:bldP spid="9" grpId="0"/>
      <p:bldP spid="34" grpId="0"/>
      <p:bldP spid="35" grpId="0"/>
      <p:bldP spid="36" grpId="0"/>
      <p:bldP spid="37" grpId="0"/>
      <p:bldP spid="10" grpId="0"/>
      <p:bldP spid="40" grpId="0"/>
      <p:bldP spid="41" grpId="0"/>
      <p:bldP spid="42" grpId="0"/>
      <p:bldP spid="44" grpId="0"/>
      <p:bldP spid="11" grpId="0"/>
      <p:bldP spid="12" grpId="0"/>
      <p:bldP spid="45" grpId="0"/>
      <p:bldP spid="48" grpId="0"/>
      <p:bldP spid="49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0" y="561601"/>
            <a:ext cx="12191999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vi-VN" b="1" dirty="0"/>
              <a:t>Đường dây dẫn từ mạng điện chung tới một gia đình có chiều dài tổng cộng là </a:t>
            </a:r>
            <a:r>
              <a:rPr lang="vi-VN" b="1" dirty="0">
                <a:solidFill>
                  <a:srgbClr val="FF0000"/>
                </a:solidFill>
              </a:rPr>
              <a:t>40m</a:t>
            </a:r>
            <a:r>
              <a:rPr lang="vi-VN" b="1" dirty="0"/>
              <a:t> và có lõi bằng đồng với tiết diện là </a:t>
            </a:r>
            <a:r>
              <a:rPr lang="vi-VN" b="1" dirty="0">
                <a:solidFill>
                  <a:srgbClr val="FF0000"/>
                </a:solidFill>
              </a:rPr>
              <a:t>0,5 mm</a:t>
            </a:r>
            <a:r>
              <a:rPr lang="vi-VN" b="1" baseline="30000" dirty="0">
                <a:solidFill>
                  <a:srgbClr val="FF0000"/>
                </a:solidFill>
              </a:rPr>
              <a:t>2</a:t>
            </a:r>
            <a:r>
              <a:rPr lang="vi-VN" b="1" dirty="0"/>
              <a:t>. Hiệu điện thế ở cuối đường dây (tại nhà) là </a:t>
            </a:r>
            <a:r>
              <a:rPr lang="vi-VN" b="1" dirty="0">
                <a:solidFill>
                  <a:srgbClr val="FF0000"/>
                </a:solidFill>
              </a:rPr>
              <a:t>220V.</a:t>
            </a:r>
            <a:r>
              <a:rPr lang="vi-VN" b="1" dirty="0"/>
              <a:t> Gia đình này sử dụng các dụng cụ điện có tổng công suất là </a:t>
            </a:r>
            <a:r>
              <a:rPr lang="vi-VN" b="1" dirty="0">
                <a:solidFill>
                  <a:srgbClr val="FF0000"/>
                </a:solidFill>
              </a:rPr>
              <a:t>165W</a:t>
            </a:r>
            <a:r>
              <a:rPr lang="vi-VN" b="1" dirty="0"/>
              <a:t> trung bình </a:t>
            </a:r>
            <a:r>
              <a:rPr lang="vi-VN" b="1" dirty="0">
                <a:solidFill>
                  <a:srgbClr val="FF0000"/>
                </a:solidFill>
              </a:rPr>
              <a:t>3 giờ </a:t>
            </a:r>
            <a:r>
              <a:rPr lang="vi-VN" b="1" dirty="0"/>
              <a:t>mỗi ngày. Biêt điện trở suất của đồng là </a:t>
            </a:r>
            <a:r>
              <a:rPr lang="vi-VN" b="1" dirty="0">
                <a:solidFill>
                  <a:srgbClr val="FF0000"/>
                </a:solidFill>
              </a:rPr>
              <a:t>l,7.10</a:t>
            </a:r>
            <a:r>
              <a:rPr lang="vi-VN" b="1" baseline="30000" dirty="0">
                <a:solidFill>
                  <a:srgbClr val="FF0000"/>
                </a:solidFill>
              </a:rPr>
              <a:t>-8</a:t>
            </a:r>
            <a:r>
              <a:rPr lang="el-GR" b="1" dirty="0">
                <a:solidFill>
                  <a:srgbClr val="FF0000"/>
                </a:solidFill>
              </a:rPr>
              <a:t>Ω</a:t>
            </a:r>
            <a:r>
              <a:rPr lang="vi-VN" b="1" dirty="0">
                <a:solidFill>
                  <a:srgbClr val="FF0000"/>
                </a:solidFill>
              </a:rPr>
              <a:t>m</a:t>
            </a:r>
            <a:r>
              <a:rPr lang="vi-VN" b="1" dirty="0" smtClean="0">
                <a:solidFill>
                  <a:srgbClr val="FF0000"/>
                </a:solidFill>
              </a:rPr>
              <a:t>.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vi-VN" b="1" dirty="0"/>
              <a:t>a. Tính </a:t>
            </a:r>
            <a:r>
              <a:rPr lang="vi-VN" b="1" dirty="0">
                <a:solidFill>
                  <a:srgbClr val="FF0000"/>
                </a:solidFill>
              </a:rPr>
              <a:t>điện trở </a:t>
            </a:r>
            <a:r>
              <a:rPr lang="vi-VN" b="1" dirty="0"/>
              <a:t>của toàn bộ đường dây dẫn từ mạng điên chung tới gia đình.</a:t>
            </a:r>
          </a:p>
          <a:p>
            <a:r>
              <a:rPr lang="vi-VN" b="1" dirty="0"/>
              <a:t>b. Tính cường độ dòng điện chạy trong dây dẫn khi sử dụng công suất đã cho trên đây</a:t>
            </a:r>
          </a:p>
          <a:p>
            <a:r>
              <a:rPr lang="vi-VN" b="1" dirty="0"/>
              <a:t>c. Tính </a:t>
            </a:r>
            <a:r>
              <a:rPr lang="vi-VN" b="1" dirty="0">
                <a:solidFill>
                  <a:srgbClr val="FF0000"/>
                </a:solidFill>
              </a:rPr>
              <a:t>nhiệt lượng </a:t>
            </a:r>
            <a:r>
              <a:rPr lang="vi-VN" b="1" dirty="0"/>
              <a:t>tỏa ra trên dây dẫn này trong </a:t>
            </a:r>
            <a:r>
              <a:rPr lang="vi-VN" b="1" dirty="0">
                <a:solidFill>
                  <a:srgbClr val="FF0000"/>
                </a:solidFill>
              </a:rPr>
              <a:t>30 ngày </a:t>
            </a:r>
            <a:r>
              <a:rPr lang="vi-VN" b="1" dirty="0"/>
              <a:t>theo đơn vị </a:t>
            </a:r>
            <a:r>
              <a:rPr lang="vi-VN" b="1" dirty="0" smtClean="0">
                <a:solidFill>
                  <a:srgbClr val="FF0000"/>
                </a:solidFill>
              </a:rPr>
              <a:t>kW.h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44133" y="10058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131814" y="2803461"/>
                <a:ext cx="2006876" cy="3428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l = 40m; 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S = 0,5mm</a:t>
                </a:r>
                <a:r>
                  <a:rPr lang="vi-VN" b="1" i="0" baseline="3000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2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 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en-US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   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m</a:t>
                </a:r>
                <a:r>
                  <a:rPr lang="vi-VN" b="1" i="0" baseline="3000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2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, 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U = 220V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altLang="vi-VN" b="1" dirty="0">
                        <a:solidFill>
                          <a:srgbClr val="002060"/>
                        </a:solidFill>
                        <a:latin typeface=".VnCommercial ScriptH" panose="020B7200000000000000" pitchFamily="34" charset="0"/>
                      </a:rPr>
                      <m:t>P</m:t>
                    </m:r>
                  </m:oMath>
                </a14:m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 = 165W 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t = 3h = 10800 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el-GR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ρ = </a:t>
                </a:r>
                <a:r>
                  <a:rPr lang="en-US" altLang="vi-VN" b="1" dirty="0">
                    <a:solidFill>
                      <a:srgbClr val="002060"/>
                    </a:solidFill>
                  </a:rPr>
                  <a:t>1,7.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vi-VN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l-GR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Ω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m</a:t>
                </a: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a)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R = ?</a:t>
                </a: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b)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I = ?</a:t>
                </a:r>
              </a:p>
              <a:p>
                <a:pPr algn="just"/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c) t’ = 3</a:t>
                </a:r>
                <a:r>
                  <a:rPr lang="en-US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h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.30</a:t>
                </a:r>
                <a:r>
                  <a:rPr lang="en-US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ngày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 </a:t>
                </a:r>
                <a:r>
                  <a:rPr lang="en-US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   </a:t>
                </a:r>
              </a:p>
              <a:p>
                <a:pPr algn="just"/>
                <a:r>
                  <a:rPr lang="en-US" b="1" dirty="0">
                    <a:solidFill>
                      <a:srgbClr val="002060"/>
                    </a:solidFill>
                    <a:latin typeface="Open Sans"/>
                  </a:rPr>
                  <a:t> </a:t>
                </a:r>
                <a:r>
                  <a:rPr lang="en-US" b="1" dirty="0" smtClean="0">
                    <a:solidFill>
                      <a:srgbClr val="002060"/>
                    </a:solidFill>
                    <a:latin typeface="Open Sans"/>
                  </a:rPr>
                  <a:t>     </a:t>
                </a:r>
                <a:r>
                  <a:rPr lang="vi-VN" b="1" i="0" dirty="0" smtClean="0">
                    <a:solidFill>
                      <a:srgbClr val="002060"/>
                    </a:solidFill>
                    <a:effectLst/>
                    <a:latin typeface="Open Sans"/>
                  </a:rPr>
                  <a:t>= 90h </a:t>
                </a:r>
                <a:endParaRPr lang="en-US" b="1" i="0" dirty="0" smtClean="0">
                  <a:solidFill>
                    <a:srgbClr val="002060"/>
                  </a:solidFill>
                  <a:effectLst/>
                  <a:latin typeface="Open Sans"/>
                </a:endParaRPr>
              </a:p>
              <a:p>
                <a:pPr algn="just"/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Q</a:t>
                </a:r>
                <a:r>
                  <a:rPr lang="en-US" b="1" i="0" baseline="-2500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d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 = ? </a:t>
                </a:r>
                <a:r>
                  <a:rPr lang="vi-VN" b="1" i="0" dirty="0" smtClean="0">
                    <a:solidFill>
                      <a:srgbClr val="FF0000"/>
                    </a:solidFill>
                    <a:effectLst/>
                    <a:latin typeface="Open Sans"/>
                  </a:rPr>
                  <a:t>kW.h</a:t>
                </a:r>
                <a:endParaRPr lang="vi-VN" b="1" i="0" dirty="0" smtClean="0">
                  <a:solidFill>
                    <a:srgbClr val="FF0000"/>
                  </a:solidFill>
                  <a:effectLst/>
                  <a:latin typeface="Open Sans"/>
                </a:endParaRP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14" y="2803461"/>
                <a:ext cx="2006876" cy="3428759"/>
              </a:xfrm>
              <a:prstGeom prst="rect">
                <a:avLst/>
              </a:prstGeom>
              <a:blipFill>
                <a:blip r:embed="rId3"/>
                <a:stretch>
                  <a:fillRect l="-2736" t="-1068" b="-195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375578" y="2268112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105974" y="2375028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477145" y="2313138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5578" y="2738679"/>
            <a:ext cx="530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2000" b="1" dirty="0">
                <a:solidFill>
                  <a:srgbClr val="002060"/>
                </a:solidFill>
                <a:latin typeface="Open Sans"/>
              </a:rPr>
              <a:t>a) Điện trở của toàn bộ đường dây dẫn là:</a:t>
            </a:r>
            <a:endParaRPr kumimoji="0" lang="vi-VN" altLang="vi-VN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Rectangle 76"/>
              <p:cNvSpPr/>
              <p:nvPr/>
            </p:nvSpPr>
            <p:spPr>
              <a:xfrm>
                <a:off x="2761525" y="3184957"/>
                <a:ext cx="816249" cy="5416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R </a:t>
                </a:r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=p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num>
                      <m:den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525" y="3184957"/>
                <a:ext cx="816249" cy="541623"/>
              </a:xfrm>
              <a:prstGeom prst="rect">
                <a:avLst/>
              </a:prstGeom>
              <a:blipFill>
                <a:blip r:embed="rId4"/>
                <a:stretch>
                  <a:fillRect l="-7463" b="-7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Rectangle 77"/>
              <p:cNvSpPr/>
              <p:nvPr/>
            </p:nvSpPr>
            <p:spPr>
              <a:xfrm>
                <a:off x="3597131" y="3165914"/>
                <a:ext cx="2072170" cy="560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=1,7.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num>
                      <m:den>
                        <m:sSup>
                          <m:sSupPr>
                            <m:ctrlP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. </m:t>
                            </m:r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vi-VN" sz="2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endParaRPr 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131" y="3165914"/>
                <a:ext cx="2072170" cy="560666"/>
              </a:xfrm>
              <a:prstGeom prst="rect">
                <a:avLst/>
              </a:prstGeom>
              <a:blipFill>
                <a:blip r:embed="rId5"/>
                <a:stretch>
                  <a:fillRect l="-2941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5688658" y="3223062"/>
            <a:ext cx="12394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000" b="1" dirty="0" smtClean="0">
                <a:solidFill>
                  <a:srgbClr val="002060"/>
                </a:solidFill>
              </a:rPr>
              <a:t>= 1,36 (</a:t>
            </a:r>
            <a:r>
              <a:rPr lang="el-GR" altLang="vi-VN" sz="20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altLang="vi-VN" sz="20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78795" y="3818917"/>
            <a:ext cx="57534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sz="2000" b="1" dirty="0">
                <a:solidFill>
                  <a:srgbClr val="002060"/>
                </a:solidFill>
                <a:latin typeface="Open Sans"/>
              </a:rPr>
              <a:t>b) Cường độ dòng điện chạy trong dây dẫn 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là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809052" y="4235116"/>
            <a:ext cx="8995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vi-VN" sz="2000" b="1" dirty="0" smtClean="0">
                <a:solidFill>
                  <a:srgbClr val="002060"/>
                </a:solidFill>
                <a:latin typeface=".VnCommercial ScriptH" panose="020B7200000000000000" pitchFamily="34" charset="0"/>
              </a:rPr>
              <a:t>P</a:t>
            </a:r>
            <a:r>
              <a:rPr lang="en-US" altLang="vi-VN" sz="2000" b="1" dirty="0" smtClean="0">
                <a:solidFill>
                  <a:srgbClr val="002060"/>
                </a:solidFill>
              </a:rPr>
              <a:t>   =U.I</a:t>
            </a:r>
            <a:endParaRPr lang="vi-VN" sz="2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Rectangle 79"/>
              <p:cNvSpPr/>
              <p:nvPr/>
            </p:nvSpPr>
            <p:spPr>
              <a:xfrm>
                <a:off x="3669602" y="4143544"/>
                <a:ext cx="1005403" cy="5424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=&gt; 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206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num>
                      <m:den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den>
                    </m:f>
                  </m:oMath>
                </a14:m>
                <a:r>
                  <a:rPr lang="en-US" altLang="vi-VN" sz="2000" b="1" dirty="0" smtClean="0">
                    <a:solidFill>
                      <a:srgbClr val="002060"/>
                    </a:solidFill>
                  </a:rPr>
                  <a:t> </a:t>
                </a:r>
                <a:endParaRPr 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602" y="4143544"/>
                <a:ext cx="1005403" cy="542456"/>
              </a:xfrm>
              <a:prstGeom prst="rect">
                <a:avLst/>
              </a:prstGeom>
              <a:blipFill>
                <a:blip r:embed="rId6"/>
                <a:stretch>
                  <a:fillRect l="-6667" b="-7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4711365" y="4266198"/>
            <a:ext cx="1401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= 165/220 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08129" y="4240413"/>
            <a:ext cx="12586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sz="2000" b="1" dirty="0">
                <a:solidFill>
                  <a:srgbClr val="002060"/>
                </a:solidFill>
                <a:latin typeface="Open Sans"/>
              </a:rPr>
              <a:t>= 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0,75</a:t>
            </a:r>
            <a:r>
              <a:rPr lang="en-US" altLang="vi-VN" sz="2000" b="1" dirty="0" smtClean="0">
                <a:solidFill>
                  <a:srgbClr val="002060"/>
                </a:solidFill>
                <a:latin typeface="Open Sans"/>
              </a:rPr>
              <a:t>(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A</a:t>
            </a:r>
            <a:r>
              <a:rPr lang="en-US" altLang="vi-VN" sz="2000" b="1" dirty="0" smtClean="0">
                <a:solidFill>
                  <a:srgbClr val="002060"/>
                </a:solidFill>
                <a:latin typeface="Open Sans"/>
              </a:rPr>
              <a:t>)</a:t>
            </a:r>
            <a:endParaRPr lang="vi-VN" sz="20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39614" y="4877520"/>
            <a:ext cx="46794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2000" b="1" dirty="0" smtClean="0">
                <a:solidFill>
                  <a:srgbClr val="002060"/>
                </a:solidFill>
                <a:latin typeface="Open Sans"/>
              </a:rPr>
              <a:t>c) 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Nhiệt </a:t>
            </a:r>
            <a:r>
              <a:rPr lang="vi-VN" altLang="vi-VN" sz="2000" b="1" dirty="0">
                <a:solidFill>
                  <a:srgbClr val="002060"/>
                </a:solidFill>
                <a:latin typeface="Open Sans"/>
              </a:rPr>
              <a:t>lượng tỏa ra trên dây dẫn là:</a:t>
            </a:r>
            <a:endParaRPr kumimoji="0" lang="vi-VN" altLang="vi-VN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2783366" y="5459453"/>
                <a:ext cx="1506246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vi-VN" altLang="vi-VN" sz="2000" b="1" dirty="0" smtClean="0">
                    <a:solidFill>
                      <a:srgbClr val="002060"/>
                    </a:solidFill>
                    <a:latin typeface="Open Sans"/>
                  </a:rPr>
                  <a:t>Q</a:t>
                </a:r>
                <a:r>
                  <a:rPr kumimoji="0" lang="en-US" altLang="vi-VN" sz="2000" b="1" i="0" u="none" strike="noStrike" cap="none" normalizeH="0" baseline="-30000" dirty="0" smtClean="0">
                    <a:ln>
                      <a:noFill/>
                    </a:ln>
                    <a:solidFill>
                      <a:srgbClr val="002060"/>
                    </a:solidFill>
                    <a:effectLst/>
                    <a:latin typeface="Open Sans"/>
                  </a:rPr>
                  <a:t>d</a:t>
                </a:r>
                <a:r>
                  <a:rPr lang="vi-VN" altLang="vi-VN" sz="2000" b="1" dirty="0">
                    <a:solidFill>
                      <a:srgbClr val="002060"/>
                    </a:solidFill>
                    <a:latin typeface="Open Sans"/>
                  </a:rPr>
                  <a:t> 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vi-VN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vi-VN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p>
                        <m:r>
                          <a:rPr lang="en-US" altLang="vi-VN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vi-VN" altLang="vi-VN" sz="2000" b="1" dirty="0">
                    <a:solidFill>
                      <a:srgbClr val="002060"/>
                    </a:solidFill>
                    <a:latin typeface="Open Sans"/>
                  </a:rPr>
                  <a:t>.</a:t>
                </a:r>
                <a:r>
                  <a:rPr lang="vi-VN" altLang="vi-VN" sz="2000" b="1" dirty="0" smtClean="0">
                    <a:solidFill>
                      <a:srgbClr val="002060"/>
                    </a:solidFill>
                    <a:latin typeface="Open Sans"/>
                  </a:rPr>
                  <a:t>R</a:t>
                </a:r>
                <a:r>
                  <a:rPr lang="vi-VN" altLang="vi-VN" sz="2000" b="1" dirty="0" smtClean="0">
                    <a:solidFill>
                      <a:srgbClr val="002060"/>
                    </a:solidFill>
                    <a:latin typeface="Open Sans"/>
                  </a:rPr>
                  <a:t>.t </a:t>
                </a:r>
                <a:endParaRPr 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366" y="5459453"/>
                <a:ext cx="1506246" cy="407099"/>
              </a:xfrm>
              <a:prstGeom prst="rect">
                <a:avLst/>
              </a:prstGeom>
              <a:blipFill>
                <a:blip r:embed="rId7"/>
                <a:stretch>
                  <a:fillRect l="-4453" t="-6061" r="-2429" b="-303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4066871" y="5478582"/>
                <a:ext cx="2256323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altLang="vi-VN" sz="2000" b="1" dirty="0" smtClean="0">
                    <a:solidFill>
                      <a:srgbClr val="002060"/>
                    </a:solidFill>
                    <a:latin typeface="Open Sans"/>
                  </a:rPr>
                  <a:t>=</a:t>
                </a:r>
                <a:r>
                  <a:rPr lang="en-US" altLang="vi-VN" sz="2000" b="1" dirty="0" smtClean="0">
                    <a:solidFill>
                      <a:srgbClr val="002060"/>
                    </a:solidFill>
                    <a:latin typeface="Open Sans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e>
                      <m:sup>
                        <m:r>
                          <a:rPr lang="en-US" altLang="vi-VN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.</m:t>
                    </m:r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𝟑𝟔</m:t>
                    </m:r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altLang="vi-VN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US" altLang="vi-VN" sz="2000" b="1" dirty="0" smtClean="0">
                    <a:solidFill>
                      <a:srgbClr val="002060"/>
                    </a:solidFill>
                    <a:latin typeface="Open Sans"/>
                  </a:rPr>
                  <a:t>0</a:t>
                </a:r>
                <a:r>
                  <a:rPr lang="vi-VN" altLang="vi-VN" sz="2000" b="1" dirty="0" smtClean="0">
                    <a:solidFill>
                      <a:srgbClr val="002060"/>
                    </a:solidFill>
                    <a:latin typeface="Open Sans"/>
                  </a:rPr>
                  <a:t> </a:t>
                </a:r>
                <a:endParaRPr 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6871" y="5478582"/>
                <a:ext cx="2256323" cy="407099"/>
              </a:xfrm>
              <a:prstGeom prst="rect">
                <a:avLst/>
              </a:prstGeom>
              <a:blipFill>
                <a:blip r:embed="rId8"/>
                <a:stretch>
                  <a:fillRect l="-2703" t="-6061" b="-2878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6107336" y="5499071"/>
            <a:ext cx="21249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2000" b="1" dirty="0">
                <a:solidFill>
                  <a:srgbClr val="002060"/>
                </a:solidFill>
                <a:latin typeface="Open Sans"/>
              </a:rPr>
              <a:t>= </a:t>
            </a:r>
            <a:r>
              <a:rPr lang="en-US" altLang="vi-VN" sz="2000" b="1" dirty="0" smtClean="0">
                <a:solidFill>
                  <a:srgbClr val="002060"/>
                </a:solidFill>
                <a:latin typeface="Open Sans"/>
              </a:rPr>
              <a:t>67,85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 </a:t>
            </a:r>
            <a:r>
              <a:rPr lang="en-US" altLang="vi-VN" sz="2000" b="1" dirty="0" smtClean="0">
                <a:solidFill>
                  <a:srgbClr val="002060"/>
                </a:solidFill>
                <a:latin typeface="Open Sans"/>
              </a:rPr>
              <a:t>(Wh)</a:t>
            </a:r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 </a:t>
            </a:r>
            <a:endParaRPr kumimoji="0" lang="vi-VN" altLang="vi-VN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606699" y="5499071"/>
            <a:ext cx="1563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vi-VN" sz="2000" b="1" dirty="0" smtClean="0">
                <a:solidFill>
                  <a:srgbClr val="002060"/>
                </a:solidFill>
                <a:latin typeface="Open Sans"/>
              </a:rPr>
              <a:t>≈ 0,07kW.h.</a:t>
            </a:r>
            <a:endParaRPr lang="vi-VN" sz="2000" dirty="0"/>
          </a:p>
        </p:txBody>
      </p:sp>
    </p:spTree>
    <p:extLst>
      <p:ext uri="{BB962C8B-B14F-4D97-AF65-F5344CB8AC3E}">
        <p14:creationId xmlns:p14="http://schemas.microsoft.com/office/powerpoint/2010/main" val="28675575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7" grpId="0"/>
      <p:bldP spid="78" grpId="0"/>
      <p:bldP spid="13" grpId="0"/>
      <p:bldP spid="14" grpId="0"/>
      <p:bldP spid="79" grpId="0"/>
      <p:bldP spid="80" grpId="0"/>
      <p:bldP spid="16" grpId="0"/>
      <p:bldP spid="17" grpId="0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cim (5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724400"/>
            <a:ext cx="2362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9525000" y="4038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3200"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23556" name="Text Box 4">
            <a:hlinkClick r:id="rId3" action="ppaction://hlinksldjump" tooltip="PHAN I"/>
          </p:cNvPr>
          <p:cNvSpPr txBox="1">
            <a:spLocks noChangeArrowheads="1"/>
          </p:cNvSpPr>
          <p:nvPr/>
        </p:nvSpPr>
        <p:spPr bwMode="auto">
          <a:xfrm>
            <a:off x="4648200" y="3429000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3200">
              <a:latin typeface="VNI-Times" pitchFamily="2" charset="0"/>
              <a:cs typeface="Arial" panose="020B0604020202020204" pitchFamily="34" charset="0"/>
            </a:endParaRPr>
          </a:p>
        </p:txBody>
      </p:sp>
      <p:grpSp>
        <p:nvGrpSpPr>
          <p:cNvPr id="23557" name="Group 10"/>
          <p:cNvGrpSpPr>
            <a:grpSpLocks/>
          </p:cNvGrpSpPr>
          <p:nvPr/>
        </p:nvGrpSpPr>
        <p:grpSpPr bwMode="auto">
          <a:xfrm>
            <a:off x="1524000" y="1295400"/>
            <a:ext cx="9144000" cy="5562600"/>
            <a:chOff x="1104" y="1056"/>
            <a:chExt cx="4656" cy="3264"/>
          </a:xfrm>
        </p:grpSpPr>
        <p:pic>
          <p:nvPicPr>
            <p:cNvPr id="23562" name="Picture 11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2592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3" name="Picture 12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1824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4" name="Picture 13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1056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5" name="Picture 14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3408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6" name="Picture 15" descr="FLOW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3888"/>
              <a:ext cx="216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7" name="Picture 16" descr="FLOW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3888"/>
              <a:ext cx="216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8" name="AutoShape 12"/>
          <p:cNvSpPr>
            <a:spLocks noChangeArrowheads="1"/>
          </p:cNvSpPr>
          <p:nvPr/>
        </p:nvSpPr>
        <p:spPr bwMode="auto">
          <a:xfrm>
            <a:off x="3200400" y="1371600"/>
            <a:ext cx="6096000" cy="8382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CC00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2800" b="1">
                <a:solidFill>
                  <a:srgbClr val="000066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HƯỚNG DẪN VỀ NHÀ</a:t>
            </a:r>
            <a:r>
              <a:rPr lang="en-US" altLang="vi-VN" sz="2800" b="1">
                <a:solidFill>
                  <a:srgbClr val="00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559" name="Rectangle 25"/>
          <p:cNvSpPr>
            <a:spLocks noChangeArrowheads="1"/>
          </p:cNvSpPr>
          <p:nvPr/>
        </p:nvSpPr>
        <p:spPr bwMode="auto">
          <a:xfrm>
            <a:off x="3048000" y="3401826"/>
            <a:ext cx="6400800" cy="223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vi-VN" sz="2600" b="1" dirty="0">
                <a:solidFill>
                  <a:srgbClr val="0000FF"/>
                </a:solidFill>
              </a:rPr>
              <a:t>Học thuộc </a:t>
            </a:r>
            <a:r>
              <a:rPr lang="en-US" altLang="vi-VN" sz="2600" b="1" dirty="0" smtClean="0">
                <a:solidFill>
                  <a:srgbClr val="0000FF"/>
                </a:solidFill>
              </a:rPr>
              <a:t>bài</a:t>
            </a:r>
            <a:endParaRPr lang="en-US" altLang="vi-VN" sz="26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vi-VN" sz="2600" b="1" dirty="0">
                <a:solidFill>
                  <a:srgbClr val="0000FF"/>
                </a:solidFill>
              </a:rPr>
              <a:t>Làm các bài tập trong sách bài </a:t>
            </a:r>
            <a:r>
              <a:rPr lang="en-US" altLang="vi-VN" sz="2600" b="1" dirty="0" smtClean="0">
                <a:solidFill>
                  <a:srgbClr val="0000FF"/>
                </a:solidFill>
              </a:rPr>
              <a:t>tập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vi-VN" sz="2600" b="1" dirty="0" smtClean="0">
                <a:solidFill>
                  <a:srgbClr val="0000FF"/>
                </a:solidFill>
              </a:rPr>
              <a:t>Đọc trước bài 20</a:t>
            </a:r>
            <a:endParaRPr lang="en-US" altLang="vi-VN" sz="2600" b="1" dirty="0">
              <a:solidFill>
                <a:srgbClr val="0000FF"/>
              </a:solidFill>
            </a:endParaRPr>
          </a:p>
        </p:txBody>
      </p:sp>
      <p:sp>
        <p:nvSpPr>
          <p:cNvPr id="23560" name="Text Box 27"/>
          <p:cNvSpPr txBox="1">
            <a:spLocks noChangeArrowheads="1"/>
          </p:cNvSpPr>
          <p:nvPr/>
        </p:nvSpPr>
        <p:spPr bwMode="auto">
          <a:xfrm>
            <a:off x="2209800" y="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1800">
              <a:latin typeface="Arial" panose="020B0604020202020204" pitchFamily="34" charset="0"/>
            </a:endParaRPr>
          </a:p>
        </p:txBody>
      </p:sp>
      <p:pic>
        <p:nvPicPr>
          <p:cNvPr id="23561" name="Picture 21" descr="j02321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0"/>
            <a:ext cx="167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29774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907</Words>
  <Application>Microsoft Office PowerPoint</Application>
  <PresentationFormat>Widescreen</PresentationFormat>
  <Paragraphs>166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.VnCommercial ScriptH</vt:lpstr>
      <vt:lpstr>.VnTime</vt:lpstr>
      <vt:lpstr>Arial</vt:lpstr>
      <vt:lpstr>Calibri</vt:lpstr>
      <vt:lpstr>Calibri Light</vt:lpstr>
      <vt:lpstr>Cambria Math</vt:lpstr>
      <vt:lpstr>Open Sans</vt:lpstr>
      <vt:lpstr>Tahoma</vt:lpstr>
      <vt:lpstr>Times New Roman</vt:lpstr>
      <vt:lpstr>VNI-Script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23</cp:revision>
  <dcterms:created xsi:type="dcterms:W3CDTF">2021-10-28T14:35:43Z</dcterms:created>
  <dcterms:modified xsi:type="dcterms:W3CDTF">2021-11-02T11:29:03Z</dcterms:modified>
</cp:coreProperties>
</file>