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7" r:id="rId3"/>
    <p:sldId id="258" r:id="rId4"/>
    <p:sldId id="259" r:id="rId5"/>
    <p:sldId id="274" r:id="rId6"/>
    <p:sldId id="275" r:id="rId7"/>
    <p:sldId id="276" r:id="rId8"/>
    <p:sldId id="277" r:id="rId9"/>
    <p:sldId id="278" r:id="rId10"/>
    <p:sldId id="279" r:id="rId11"/>
    <p:sldId id="28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F5EDF798-8193-4354-98FB-21070D089CA9}"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1225923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5EDF798-8193-4354-98FB-21070D089CA9}"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2498169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5EDF798-8193-4354-98FB-21070D089CA9}"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925981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3017737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5EDF798-8193-4354-98FB-21070D089CA9}"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3622635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EDF798-8193-4354-98FB-21070D089CA9}"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247845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F5EDF798-8193-4354-98FB-21070D089CA9}"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1716023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F5EDF798-8193-4354-98FB-21070D089CA9}" type="datetimeFigureOut">
              <a:rPr lang="vi-VN" smtClean="0"/>
              <a:t>01/12/2021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331392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F5EDF798-8193-4354-98FB-21070D089CA9}" type="datetimeFigureOut">
              <a:rPr lang="vi-VN" smtClean="0"/>
              <a:t>01/12/2021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353312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EDF798-8193-4354-98FB-21070D089CA9}" type="datetimeFigureOut">
              <a:rPr lang="vi-VN" smtClean="0"/>
              <a:t>01/12/2021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1168557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EDF798-8193-4354-98FB-21070D089CA9}"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2926700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EDF798-8193-4354-98FB-21070D089CA9}"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3701B0E-1A41-482A-BEF1-877936B5783A}" type="slidenum">
              <a:rPr lang="vi-VN" smtClean="0"/>
              <a:t>‹#›</a:t>
            </a:fld>
            <a:endParaRPr lang="vi-VN"/>
          </a:p>
        </p:txBody>
      </p:sp>
    </p:spTree>
    <p:extLst>
      <p:ext uri="{BB962C8B-B14F-4D97-AF65-F5344CB8AC3E}">
        <p14:creationId xmlns:p14="http://schemas.microsoft.com/office/powerpoint/2010/main" val="1867332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DF798-8193-4354-98FB-21070D089CA9}" type="datetimeFigureOut">
              <a:rPr lang="vi-VN" smtClean="0"/>
              <a:t>01/12/2021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01B0E-1A41-482A-BEF1-877936B5783A}" type="slidenum">
              <a:rPr lang="vi-VN" smtClean="0"/>
              <a:t>‹#›</a:t>
            </a:fld>
            <a:endParaRPr lang="vi-VN"/>
          </a:p>
        </p:txBody>
      </p:sp>
    </p:spTree>
    <p:extLst>
      <p:ext uri="{BB962C8B-B14F-4D97-AF65-F5344CB8AC3E}">
        <p14:creationId xmlns:p14="http://schemas.microsoft.com/office/powerpoint/2010/main" val="3071328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358152" y="774554"/>
            <a:ext cx="9802907" cy="919401"/>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err="1"/>
              <a:t>Bài</a:t>
            </a:r>
            <a:r>
              <a:rPr lang="en-US" sz="2400" b="1" i="1" dirty="0"/>
              <a:t> </a:t>
            </a:r>
            <a:r>
              <a:rPr lang="en-US" sz="2400" b="1" i="1" dirty="0" smtClean="0"/>
              <a:t>1:</a:t>
            </a:r>
            <a:r>
              <a:rPr lang="en-US" sz="2400" b="1" i="1" dirty="0"/>
              <a:t> </a:t>
            </a:r>
            <a:r>
              <a:rPr lang="en-US" sz="2400" b="1" i="1" dirty="0" err="1"/>
              <a:t>Có</a:t>
            </a:r>
            <a:r>
              <a:rPr lang="en-US" sz="2400" b="1" i="1" dirty="0"/>
              <a:t> </a:t>
            </a:r>
            <a:r>
              <a:rPr lang="en-US" sz="2400" b="1" i="1" dirty="0" err="1"/>
              <a:t>một</a:t>
            </a:r>
            <a:r>
              <a:rPr lang="en-US" sz="2400" b="1" i="1" dirty="0"/>
              <a:t> </a:t>
            </a:r>
            <a:r>
              <a:rPr lang="en-US" sz="2400" b="1" i="1" dirty="0" err="1"/>
              <a:t>số</a:t>
            </a:r>
            <a:r>
              <a:rPr lang="en-US" sz="2400" b="1" i="1" dirty="0"/>
              <a:t> </a:t>
            </a:r>
            <a:r>
              <a:rPr lang="en-US" sz="2400" b="1" i="1" dirty="0" err="1"/>
              <a:t>quả</a:t>
            </a:r>
            <a:r>
              <a:rPr lang="en-US" sz="2400" b="1" i="1" dirty="0"/>
              <a:t> </a:t>
            </a:r>
            <a:r>
              <a:rPr lang="en-US" sz="2400" b="1" i="1" dirty="0" err="1"/>
              <a:t>đấm</a:t>
            </a:r>
            <a:r>
              <a:rPr lang="en-US" sz="2400" b="1" i="1" dirty="0"/>
              <a:t> </a:t>
            </a:r>
            <a:r>
              <a:rPr lang="en-US" sz="2400" b="1" i="1" dirty="0" err="1"/>
              <a:t>cửa</a:t>
            </a:r>
            <a:r>
              <a:rPr lang="en-US" sz="2400" b="1" i="1" dirty="0"/>
              <a:t> </a:t>
            </a:r>
            <a:r>
              <a:rPr lang="en-US" sz="2400" b="1" i="1" dirty="0" err="1"/>
              <a:t>làm</a:t>
            </a:r>
            <a:r>
              <a:rPr lang="en-US" sz="2400" b="1" i="1" dirty="0"/>
              <a:t> </a:t>
            </a:r>
            <a:r>
              <a:rPr lang="en-US" sz="2400" b="1" i="1" dirty="0" err="1"/>
              <a:t>bằng</a:t>
            </a:r>
            <a:r>
              <a:rPr lang="en-US" sz="2400" b="1" i="1" dirty="0"/>
              <a:t> </a:t>
            </a:r>
            <a:r>
              <a:rPr lang="en-US" sz="2400" b="1" i="1" dirty="0" err="1"/>
              <a:t>đồng</a:t>
            </a:r>
            <a:r>
              <a:rPr lang="en-US" sz="2400" b="1" i="1" dirty="0"/>
              <a:t> </a:t>
            </a:r>
            <a:r>
              <a:rPr lang="en-US" sz="2400" b="1" i="1" dirty="0" err="1"/>
              <a:t>và</a:t>
            </a:r>
            <a:r>
              <a:rPr lang="en-US" sz="2400" b="1" i="1" dirty="0"/>
              <a:t> </a:t>
            </a:r>
            <a:r>
              <a:rPr lang="en-US" sz="2400" b="1" i="1" dirty="0" err="1"/>
              <a:t>một</a:t>
            </a:r>
            <a:r>
              <a:rPr lang="en-US" sz="2400" b="1" i="1" dirty="0"/>
              <a:t> </a:t>
            </a:r>
            <a:r>
              <a:rPr lang="en-US" sz="2400" b="1" i="1" dirty="0" err="1"/>
              <a:t>số</a:t>
            </a:r>
            <a:r>
              <a:rPr lang="en-US" sz="2400" b="1" i="1" dirty="0"/>
              <a:t> </a:t>
            </a:r>
            <a:r>
              <a:rPr lang="en-US" sz="2400" b="1" i="1" dirty="0" err="1"/>
              <a:t>quả</a:t>
            </a:r>
            <a:r>
              <a:rPr lang="en-US" sz="2400" b="1" i="1" dirty="0"/>
              <a:t> </a:t>
            </a:r>
            <a:r>
              <a:rPr lang="en-US" sz="2400" b="1" i="1" dirty="0" err="1"/>
              <a:t>làm</a:t>
            </a:r>
            <a:r>
              <a:rPr lang="en-US" sz="2400" b="1" i="1" dirty="0"/>
              <a:t> </a:t>
            </a:r>
            <a:r>
              <a:rPr lang="en-US" sz="2400" b="1" i="1" dirty="0" err="1"/>
              <a:t>bằng</a:t>
            </a:r>
            <a:r>
              <a:rPr lang="en-US" sz="2400" b="1" i="1" dirty="0"/>
              <a:t> </a:t>
            </a:r>
            <a:r>
              <a:rPr lang="en-US" sz="2400" b="1" i="1" dirty="0" err="1"/>
              <a:t>sắt</a:t>
            </a:r>
            <a:r>
              <a:rPr lang="en-US" sz="2400" b="1" i="1" dirty="0"/>
              <a:t> </a:t>
            </a:r>
            <a:r>
              <a:rPr lang="en-US" sz="2400" b="1" i="1" dirty="0" err="1"/>
              <a:t>mạ</a:t>
            </a:r>
            <a:r>
              <a:rPr lang="en-US" sz="2400" b="1" i="1" dirty="0"/>
              <a:t> </a:t>
            </a:r>
            <a:r>
              <a:rPr lang="en-US" sz="2400" b="1" i="1" dirty="0" err="1"/>
              <a:t>đồng</a:t>
            </a:r>
            <a:r>
              <a:rPr lang="en-US" sz="2400" b="1" i="1" dirty="0"/>
              <a:t>. </a:t>
            </a:r>
            <a:r>
              <a:rPr lang="en-US" sz="2400" b="1" i="1" dirty="0" err="1"/>
              <a:t>Hãy</a:t>
            </a:r>
            <a:r>
              <a:rPr lang="en-US" sz="2400" b="1" i="1" dirty="0"/>
              <a:t> </a:t>
            </a:r>
            <a:r>
              <a:rPr lang="en-US" sz="2400" b="1" i="1" dirty="0" err="1"/>
              <a:t>tìm</a:t>
            </a:r>
            <a:r>
              <a:rPr lang="en-US" sz="2400" b="1" i="1" dirty="0"/>
              <a:t> </a:t>
            </a:r>
            <a:r>
              <a:rPr lang="en-US" sz="2400" b="1" i="1" dirty="0" err="1"/>
              <a:t>cách</a:t>
            </a:r>
            <a:r>
              <a:rPr lang="en-US" sz="2400" b="1" i="1" dirty="0"/>
              <a:t> </a:t>
            </a:r>
            <a:r>
              <a:rPr lang="en-US" sz="2400" b="1" i="1" dirty="0" err="1"/>
              <a:t>phân</a:t>
            </a:r>
            <a:r>
              <a:rPr lang="en-US" sz="2400" b="1" i="1" dirty="0"/>
              <a:t> </a:t>
            </a:r>
            <a:r>
              <a:rPr lang="en-US" sz="2400" b="1" i="1" dirty="0" err="1"/>
              <a:t>loại</a:t>
            </a:r>
            <a:r>
              <a:rPr lang="en-US" sz="2400" b="1" i="1" dirty="0"/>
              <a:t> </a:t>
            </a:r>
            <a:r>
              <a:rPr lang="en-US" sz="2400" b="1" i="1" dirty="0" err="1"/>
              <a:t>chúng</a:t>
            </a:r>
            <a:r>
              <a:rPr lang="en-US" sz="2400" b="1" i="1" dirty="0"/>
              <a:t>.</a:t>
            </a:r>
            <a:endParaRPr lang="vi-VN" sz="2400" b="1" i="1" dirty="0"/>
          </a:p>
        </p:txBody>
      </p:sp>
      <p:sp>
        <p:nvSpPr>
          <p:cNvPr id="38"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43" name="Text Box 53"/>
          <p:cNvSpPr txBox="1">
            <a:spLocks noChangeArrowheads="1"/>
          </p:cNvSpPr>
          <p:nvPr/>
        </p:nvSpPr>
        <p:spPr bwMode="auto">
          <a:xfrm>
            <a:off x="5507114" y="1706320"/>
            <a:ext cx="107467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FF0000"/>
                </a:solidFill>
                <a:latin typeface="Times New Roman" panose="02020603050405020304" pitchFamily="18" charset="0"/>
              </a:rPr>
              <a:t>Giải:</a:t>
            </a:r>
            <a:endParaRPr lang="en-US" altLang="vi-VN" sz="2400" b="1" u="sng" dirty="0">
              <a:solidFill>
                <a:srgbClr val="FF0000"/>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358152" y="2316005"/>
            <a:ext cx="9802907" cy="2862322"/>
          </a:xfrm>
          <a:prstGeom prst="rect">
            <a:avLst/>
          </a:prstGeom>
        </p:spPr>
        <p:txBody>
          <a:bodyPr wrap="square">
            <a:spAutoFit/>
          </a:bodyPr>
          <a:lstStyle/>
          <a:p>
            <a:pPr>
              <a:lnSpc>
                <a:spcPct val="150000"/>
              </a:lnSpc>
            </a:pPr>
            <a:r>
              <a:rPr lang="vi-VN" sz="2400" b="1" i="1" dirty="0" smtClean="0">
                <a:solidFill>
                  <a:schemeClr val="accent1">
                    <a:lumMod val="75000"/>
                  </a:schemeClr>
                </a:solidFill>
                <a:effectLst/>
                <a:latin typeface="Open Sans"/>
              </a:rPr>
              <a:t>Đưa các quả đấm cửa lại gần thanh nam </a:t>
            </a:r>
            <a:r>
              <a:rPr lang="vi-VN" sz="2400" b="1" i="1" dirty="0" smtClean="0">
                <a:solidFill>
                  <a:schemeClr val="accent1">
                    <a:lumMod val="75000"/>
                  </a:schemeClr>
                </a:solidFill>
                <a:effectLst/>
                <a:latin typeface="Open Sans"/>
              </a:rPr>
              <a:t>châm</a:t>
            </a:r>
            <a:r>
              <a:rPr lang="en-US" sz="2400" b="1" i="1" dirty="0" smtClean="0">
                <a:solidFill>
                  <a:schemeClr val="accent1">
                    <a:lumMod val="75000"/>
                  </a:schemeClr>
                </a:solidFill>
                <a:effectLst/>
                <a:latin typeface="Open Sans"/>
              </a:rPr>
              <a:t>:</a:t>
            </a:r>
            <a:r>
              <a:rPr lang="vi-VN" sz="2400" b="1" i="1" dirty="0" smtClean="0">
                <a:solidFill>
                  <a:schemeClr val="accent1">
                    <a:lumMod val="75000"/>
                  </a:schemeClr>
                </a:solidFill>
                <a:effectLst/>
                <a:latin typeface="Open Sans"/>
              </a:rPr>
              <a:t> </a:t>
            </a:r>
            <a:endParaRPr lang="en-US" sz="2400" b="1" i="1" dirty="0" smtClean="0">
              <a:solidFill>
                <a:schemeClr val="accent1">
                  <a:lumMod val="75000"/>
                </a:schemeClr>
              </a:solidFill>
              <a:effectLst/>
              <a:latin typeface="Open Sans"/>
            </a:endParaRPr>
          </a:p>
          <a:p>
            <a:pPr>
              <a:lnSpc>
                <a:spcPct val="150000"/>
              </a:lnSpc>
            </a:pPr>
            <a:r>
              <a:rPr lang="vi-VN" sz="2400" b="1" i="1" dirty="0" smtClean="0">
                <a:solidFill>
                  <a:schemeClr val="accent1">
                    <a:lumMod val="75000"/>
                  </a:schemeClr>
                </a:solidFill>
                <a:effectLst/>
                <a:latin typeface="Open Sans"/>
              </a:rPr>
              <a:t>Nếu </a:t>
            </a:r>
            <a:r>
              <a:rPr lang="vi-VN" sz="2400" b="1" i="1" dirty="0" smtClean="0">
                <a:solidFill>
                  <a:schemeClr val="accent1">
                    <a:lumMod val="75000"/>
                  </a:schemeClr>
                </a:solidFill>
                <a:effectLst/>
                <a:latin typeface="Open Sans"/>
              </a:rPr>
              <a:t>quả đấm nào bị thanh nam châm hút </a:t>
            </a:r>
            <a:r>
              <a:rPr lang="en-US" sz="2400" b="1" i="1" dirty="0" smtClean="0">
                <a:solidFill>
                  <a:schemeClr val="accent1">
                    <a:lumMod val="75000"/>
                  </a:schemeClr>
                </a:solidFill>
                <a:latin typeface="Open Sans"/>
              </a:rPr>
              <a:t>=&gt; </a:t>
            </a:r>
            <a:r>
              <a:rPr lang="vi-VN" sz="2400" b="1" i="1" dirty="0" smtClean="0">
                <a:solidFill>
                  <a:schemeClr val="accent1">
                    <a:lumMod val="75000"/>
                  </a:schemeClr>
                </a:solidFill>
                <a:effectLst/>
                <a:latin typeface="Open Sans"/>
              </a:rPr>
              <a:t>nó </a:t>
            </a:r>
            <a:r>
              <a:rPr lang="vi-VN" sz="2400" b="1" i="1" dirty="0" smtClean="0">
                <a:solidFill>
                  <a:schemeClr val="accent1">
                    <a:lumMod val="75000"/>
                  </a:schemeClr>
                </a:solidFill>
                <a:effectLst/>
                <a:latin typeface="Open Sans"/>
              </a:rPr>
              <a:t>được làm bằng sắt mạ đồng </a:t>
            </a:r>
            <a:endParaRPr lang="en-US" sz="2400" b="1" i="1" dirty="0" smtClean="0">
              <a:solidFill>
                <a:schemeClr val="accent1">
                  <a:lumMod val="75000"/>
                </a:schemeClr>
              </a:solidFill>
              <a:effectLst/>
              <a:latin typeface="Open Sans"/>
            </a:endParaRPr>
          </a:p>
          <a:p>
            <a:pPr>
              <a:lnSpc>
                <a:spcPct val="150000"/>
              </a:lnSpc>
            </a:pPr>
            <a:r>
              <a:rPr lang="en-US" sz="2400" b="1" i="1" dirty="0">
                <a:solidFill>
                  <a:schemeClr val="accent1">
                    <a:lumMod val="75000"/>
                  </a:schemeClr>
                </a:solidFill>
                <a:latin typeface="Open Sans"/>
              </a:rPr>
              <a:t>C</a:t>
            </a:r>
            <a:r>
              <a:rPr lang="vi-VN" sz="2400" b="1" i="1" dirty="0" smtClean="0">
                <a:solidFill>
                  <a:schemeClr val="accent1">
                    <a:lumMod val="75000"/>
                  </a:schemeClr>
                </a:solidFill>
                <a:effectLst/>
                <a:latin typeface="Open Sans"/>
              </a:rPr>
              <a:t>òn </a:t>
            </a:r>
            <a:r>
              <a:rPr lang="vi-VN" sz="2400" b="1" i="1" dirty="0" smtClean="0">
                <a:solidFill>
                  <a:schemeClr val="accent1">
                    <a:lumMod val="75000"/>
                  </a:schemeClr>
                </a:solidFill>
                <a:effectLst/>
                <a:latin typeface="Open Sans"/>
              </a:rPr>
              <a:t>quả đấm cửa nào không bị thanh nam châm hút </a:t>
            </a:r>
            <a:r>
              <a:rPr lang="en-US" sz="2400" b="1" i="1" dirty="0" smtClean="0">
                <a:solidFill>
                  <a:schemeClr val="accent1">
                    <a:lumMod val="75000"/>
                  </a:schemeClr>
                </a:solidFill>
                <a:effectLst/>
                <a:latin typeface="Open Sans"/>
              </a:rPr>
              <a:t>=&gt; </a:t>
            </a:r>
            <a:r>
              <a:rPr lang="vi-VN" sz="2400" b="1" i="1" dirty="0" smtClean="0">
                <a:solidFill>
                  <a:schemeClr val="accent1">
                    <a:lumMod val="75000"/>
                  </a:schemeClr>
                </a:solidFill>
                <a:effectLst/>
                <a:latin typeface="Open Sans"/>
              </a:rPr>
              <a:t>đó </a:t>
            </a:r>
            <a:r>
              <a:rPr lang="vi-VN" sz="2400" b="1" i="1" dirty="0" smtClean="0">
                <a:solidFill>
                  <a:schemeClr val="accent1">
                    <a:lumMod val="75000"/>
                  </a:schemeClr>
                </a:solidFill>
                <a:effectLst/>
                <a:latin typeface="Open Sans"/>
              </a:rPr>
              <a:t>là quả đấm làm bằng đồng.</a:t>
            </a:r>
            <a:endParaRPr lang="vi-VN" sz="2400" b="1" i="1" dirty="0">
              <a:solidFill>
                <a:schemeClr val="accent1">
                  <a:lumMod val="75000"/>
                </a:schemeClr>
              </a:solidFill>
            </a:endParaRPr>
          </a:p>
        </p:txBody>
      </p:sp>
    </p:spTree>
    <p:extLst>
      <p:ext uri="{BB962C8B-B14F-4D97-AF65-F5344CB8AC3E}">
        <p14:creationId xmlns:p14="http://schemas.microsoft.com/office/powerpoint/2010/main" val="6296850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424256" y="2154422"/>
            <a:ext cx="9804038" cy="3970318"/>
          </a:xfrm>
          <a:prstGeom prst="rect">
            <a:avLst/>
          </a:prstGeom>
          <a:no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342900" indent="-342900" algn="just">
              <a:lnSpc>
                <a:spcPct val="150000"/>
              </a:lnSpc>
              <a:buAutoNum type="alphaUcPeriod"/>
            </a:pPr>
            <a:r>
              <a:rPr lang="en-US" sz="2400" b="1" i="1" dirty="0" smtClean="0">
                <a:solidFill>
                  <a:srgbClr val="00B050"/>
                </a:solidFill>
              </a:rPr>
              <a:t> </a:t>
            </a:r>
            <a:r>
              <a:rPr lang="vi-VN" sz="2400" b="1" i="1" dirty="0" smtClean="0">
                <a:solidFill>
                  <a:srgbClr val="00B050"/>
                </a:solidFill>
              </a:rPr>
              <a:t>Đưa </a:t>
            </a:r>
            <a:r>
              <a:rPr lang="vi-VN" sz="2400" b="1" i="1" dirty="0">
                <a:solidFill>
                  <a:srgbClr val="00B050"/>
                </a:solidFill>
              </a:rPr>
              <a:t>thanh A lại gần B, nếu A hút B thì A là nam </a:t>
            </a:r>
            <a:r>
              <a:rPr lang="vi-VN" sz="2400" b="1" i="1" dirty="0" smtClean="0">
                <a:solidFill>
                  <a:srgbClr val="00B050"/>
                </a:solidFill>
              </a:rPr>
              <a:t>châm.</a:t>
            </a:r>
            <a:endParaRPr lang="en-US" sz="2400" b="1" i="1" dirty="0">
              <a:solidFill>
                <a:srgbClr val="00B050"/>
              </a:solidFill>
            </a:endParaRPr>
          </a:p>
          <a:p>
            <a:pPr marL="342900" indent="-342900" algn="just">
              <a:lnSpc>
                <a:spcPct val="150000"/>
              </a:lnSpc>
              <a:buAutoNum type="alphaUcPeriod"/>
            </a:pPr>
            <a:r>
              <a:rPr lang="en-US" sz="2400" b="1" i="1" dirty="0" smtClean="0">
                <a:solidFill>
                  <a:srgbClr val="00B050"/>
                </a:solidFill>
              </a:rPr>
              <a:t> </a:t>
            </a:r>
            <a:r>
              <a:rPr lang="vi-VN" sz="2400" b="1" i="1" dirty="0" smtClean="0">
                <a:solidFill>
                  <a:srgbClr val="00B050"/>
                </a:solidFill>
              </a:rPr>
              <a:t>Đưa </a:t>
            </a:r>
            <a:r>
              <a:rPr lang="vi-VN" sz="2400" b="1" i="1" dirty="0">
                <a:solidFill>
                  <a:srgbClr val="00B050"/>
                </a:solidFill>
              </a:rPr>
              <a:t>thanh A lại gần B, nếu A đẩy B thì A là nam </a:t>
            </a:r>
            <a:r>
              <a:rPr lang="vi-VN" sz="2400" b="1" i="1" dirty="0" smtClean="0">
                <a:solidFill>
                  <a:srgbClr val="00B050"/>
                </a:solidFill>
              </a:rPr>
              <a:t>châm.</a:t>
            </a:r>
            <a:endParaRPr lang="en-US" sz="2400" b="1" i="1" dirty="0" smtClean="0">
              <a:solidFill>
                <a:srgbClr val="00B050"/>
              </a:solidFill>
            </a:endParaRPr>
          </a:p>
          <a:p>
            <a:pPr marL="342900" indent="-342900" algn="just">
              <a:lnSpc>
                <a:spcPct val="150000"/>
              </a:lnSpc>
              <a:buAutoNum type="alphaUcPeriod"/>
            </a:pPr>
            <a:r>
              <a:rPr lang="vi-VN" sz="2400" b="1" i="1" dirty="0" smtClean="0">
                <a:solidFill>
                  <a:srgbClr val="00B050"/>
                </a:solidFill>
              </a:rPr>
              <a:t> </a:t>
            </a:r>
            <a:r>
              <a:rPr lang="vi-VN" sz="2400" b="1" i="1" dirty="0">
                <a:solidFill>
                  <a:srgbClr val="00B050"/>
                </a:solidFill>
              </a:rPr>
              <a:t>Dùng một sợi chỉ mềm buộc vào giữa thanh kim loại rồi treo lên, nếu khi cân bằng thanh đó luôn nằm theo hướng Bắc Nam thì đó là nam </a:t>
            </a:r>
            <a:r>
              <a:rPr lang="vi-VN" sz="2400" b="1" i="1" dirty="0" smtClean="0">
                <a:solidFill>
                  <a:srgbClr val="00B050"/>
                </a:solidFill>
              </a:rPr>
              <a:t>châm.</a:t>
            </a:r>
            <a:endParaRPr lang="en-US" sz="2400" b="1" i="1" dirty="0" smtClean="0">
              <a:solidFill>
                <a:srgbClr val="00B050"/>
              </a:solidFill>
            </a:endParaRPr>
          </a:p>
          <a:p>
            <a:pPr marL="342900" indent="-342900" algn="just">
              <a:lnSpc>
                <a:spcPct val="150000"/>
              </a:lnSpc>
              <a:buAutoNum type="alphaUcPeriod"/>
            </a:pPr>
            <a:r>
              <a:rPr lang="vi-VN" sz="2400" b="1" i="1" dirty="0" smtClean="0">
                <a:solidFill>
                  <a:srgbClr val="00B050"/>
                </a:solidFill>
              </a:rPr>
              <a:t> </a:t>
            </a:r>
            <a:r>
              <a:rPr lang="vi-VN" sz="2400" b="1" i="1" dirty="0">
                <a:solidFill>
                  <a:srgbClr val="00B050"/>
                </a:solidFill>
              </a:rPr>
              <a:t>Đưa thanh kim loại lên cao rồi thả cho rơi, nếu thanh đó luôn rơi lệch về một cực của Trái Đất thì đó là nam châm</a:t>
            </a:r>
            <a:r>
              <a:rPr lang="vi-VN" sz="2400" b="1" i="1" dirty="0" smtClean="0">
                <a:solidFill>
                  <a:srgbClr val="00B050"/>
                </a:solidFill>
              </a:rPr>
              <a:t>.</a:t>
            </a:r>
            <a:endParaRPr lang="vi-VN" sz="2400" b="1" i="1" dirty="0">
              <a:solidFill>
                <a:srgbClr val="00B050"/>
              </a:solidFill>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1328023"/>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10: </a:t>
            </a:r>
            <a:r>
              <a:rPr lang="vi-VN" sz="2400" i="1" dirty="0" smtClean="0"/>
              <a:t>Có </a:t>
            </a:r>
            <a:r>
              <a:rPr lang="vi-VN" sz="2400" i="1" dirty="0"/>
              <a:t>hai thanh kim loại A và B bề ngoài giống hệt nhau, trong đó một thanh là nam châm. Làm thế nào để xác định được thanh nào là nam châm ?</a:t>
            </a:r>
            <a:endParaRPr lang="vi-VN" sz="2400" i="1" dirty="0"/>
          </a:p>
        </p:txBody>
      </p:sp>
      <p:sp>
        <p:nvSpPr>
          <p:cNvPr id="13" name="Oval 12"/>
          <p:cNvSpPr/>
          <p:nvPr/>
        </p:nvSpPr>
        <p:spPr>
          <a:xfrm>
            <a:off x="1424256" y="3344349"/>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208226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947627" y="1652182"/>
            <a:ext cx="9388244" cy="2308324"/>
          </a:xfrm>
          <a:prstGeom prst="rect">
            <a:avLst/>
          </a:prstGeom>
          <a:no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50000"/>
              </a:lnSpc>
            </a:pPr>
            <a:r>
              <a:rPr lang="en-US" sz="2400" b="1" i="1" dirty="0" smtClean="0">
                <a:solidFill>
                  <a:srgbClr val="0070C0"/>
                </a:solidFill>
              </a:rPr>
              <a:t>A</a:t>
            </a:r>
            <a:r>
              <a:rPr lang="en-US" sz="2400" b="1" i="1" dirty="0">
                <a:solidFill>
                  <a:srgbClr val="0070C0"/>
                </a:solidFill>
              </a:rPr>
              <a:t>. </a:t>
            </a:r>
            <a:r>
              <a:rPr lang="en-US" sz="2400" b="1" i="1" dirty="0" err="1">
                <a:solidFill>
                  <a:srgbClr val="0070C0"/>
                </a:solidFill>
              </a:rPr>
              <a:t>Khi</a:t>
            </a:r>
            <a:r>
              <a:rPr lang="en-US" sz="2400" b="1" i="1" dirty="0">
                <a:solidFill>
                  <a:srgbClr val="0070C0"/>
                </a:solidFill>
              </a:rPr>
              <a:t> </a:t>
            </a:r>
            <a:r>
              <a:rPr lang="en-US" sz="2400" b="1" i="1" dirty="0" err="1">
                <a:solidFill>
                  <a:srgbClr val="0070C0"/>
                </a:solidFill>
              </a:rPr>
              <a:t>bị</a:t>
            </a:r>
            <a:r>
              <a:rPr lang="en-US" sz="2400" b="1" i="1" dirty="0">
                <a:solidFill>
                  <a:srgbClr val="0070C0"/>
                </a:solidFill>
              </a:rPr>
              <a:t> </a:t>
            </a:r>
            <a:r>
              <a:rPr lang="en-US" sz="2400" b="1" i="1" dirty="0" err="1">
                <a:solidFill>
                  <a:srgbClr val="0070C0"/>
                </a:solidFill>
              </a:rPr>
              <a:t>cọ</a:t>
            </a:r>
            <a:r>
              <a:rPr lang="en-US" sz="2400" b="1" i="1" dirty="0">
                <a:solidFill>
                  <a:srgbClr val="0070C0"/>
                </a:solidFill>
              </a:rPr>
              <a:t> </a:t>
            </a:r>
            <a:r>
              <a:rPr lang="en-US" sz="2400" b="1" i="1" dirty="0" err="1">
                <a:solidFill>
                  <a:srgbClr val="0070C0"/>
                </a:solidFill>
              </a:rPr>
              <a:t>xát</a:t>
            </a:r>
            <a:r>
              <a:rPr lang="en-US" sz="2400" b="1" i="1" dirty="0">
                <a:solidFill>
                  <a:srgbClr val="0070C0"/>
                </a:solidFill>
              </a:rPr>
              <a:t> </a:t>
            </a:r>
            <a:r>
              <a:rPr lang="en-US" sz="2400" b="1" i="1" dirty="0" err="1">
                <a:solidFill>
                  <a:srgbClr val="0070C0"/>
                </a:solidFill>
              </a:rPr>
              <a:t>thì</a:t>
            </a:r>
            <a:r>
              <a:rPr lang="en-US" sz="2400" b="1" i="1" dirty="0">
                <a:solidFill>
                  <a:srgbClr val="0070C0"/>
                </a:solidFill>
              </a:rPr>
              <a:t> </a:t>
            </a:r>
            <a:r>
              <a:rPr lang="en-US" sz="2400" b="1" i="1" dirty="0" err="1">
                <a:solidFill>
                  <a:srgbClr val="0070C0"/>
                </a:solidFill>
              </a:rPr>
              <a:t>hút</a:t>
            </a:r>
            <a:r>
              <a:rPr lang="en-US" sz="2400" b="1" i="1" dirty="0">
                <a:solidFill>
                  <a:srgbClr val="0070C0"/>
                </a:solidFill>
              </a:rPr>
              <a:t> </a:t>
            </a:r>
            <a:r>
              <a:rPr lang="en-US" sz="2400" b="1" i="1" dirty="0" err="1">
                <a:solidFill>
                  <a:srgbClr val="0070C0"/>
                </a:solidFill>
              </a:rPr>
              <a:t>các</a:t>
            </a:r>
            <a:r>
              <a:rPr lang="en-US" sz="2400" b="1" i="1" dirty="0">
                <a:solidFill>
                  <a:srgbClr val="0070C0"/>
                </a:solidFill>
              </a:rPr>
              <a:t> </a:t>
            </a:r>
            <a:r>
              <a:rPr lang="en-US" sz="2400" b="1" i="1" dirty="0" err="1">
                <a:solidFill>
                  <a:srgbClr val="0070C0"/>
                </a:solidFill>
              </a:rPr>
              <a:t>vật</a:t>
            </a:r>
            <a:r>
              <a:rPr lang="en-US" sz="2400" b="1" i="1" dirty="0">
                <a:solidFill>
                  <a:srgbClr val="0070C0"/>
                </a:solidFill>
              </a:rPr>
              <a:t> </a:t>
            </a:r>
            <a:r>
              <a:rPr lang="en-US" sz="2400" b="1" i="1" dirty="0" err="1">
                <a:solidFill>
                  <a:srgbClr val="0070C0"/>
                </a:solidFill>
              </a:rPr>
              <a:t>nhẹ</a:t>
            </a:r>
            <a:r>
              <a:rPr lang="en-US" sz="2400" b="1" i="1" dirty="0">
                <a:solidFill>
                  <a:srgbClr val="0070C0"/>
                </a:solidFill>
              </a:rPr>
              <a:t>.</a:t>
            </a:r>
          </a:p>
          <a:p>
            <a:pPr>
              <a:lnSpc>
                <a:spcPct val="150000"/>
              </a:lnSpc>
            </a:pPr>
            <a:r>
              <a:rPr lang="en-US" sz="2400" b="1" i="1" dirty="0">
                <a:solidFill>
                  <a:srgbClr val="0070C0"/>
                </a:solidFill>
              </a:rPr>
              <a:t>B. </a:t>
            </a:r>
            <a:r>
              <a:rPr lang="en-US" sz="2400" b="1" i="1" dirty="0" err="1">
                <a:solidFill>
                  <a:srgbClr val="0070C0"/>
                </a:solidFill>
              </a:rPr>
              <a:t>Khi</a:t>
            </a:r>
            <a:r>
              <a:rPr lang="en-US" sz="2400" b="1" i="1" dirty="0">
                <a:solidFill>
                  <a:srgbClr val="0070C0"/>
                </a:solidFill>
              </a:rPr>
              <a:t> </a:t>
            </a:r>
            <a:r>
              <a:rPr lang="en-US" sz="2400" b="1" i="1" dirty="0" err="1">
                <a:solidFill>
                  <a:srgbClr val="0070C0"/>
                </a:solidFill>
              </a:rPr>
              <a:t>bị</a:t>
            </a:r>
            <a:r>
              <a:rPr lang="en-US" sz="2400" b="1" i="1" dirty="0">
                <a:solidFill>
                  <a:srgbClr val="0070C0"/>
                </a:solidFill>
              </a:rPr>
              <a:t> </a:t>
            </a:r>
            <a:r>
              <a:rPr lang="en-US" sz="2400" b="1" i="1" dirty="0" err="1">
                <a:solidFill>
                  <a:srgbClr val="0070C0"/>
                </a:solidFill>
              </a:rPr>
              <a:t>nung</a:t>
            </a:r>
            <a:r>
              <a:rPr lang="en-US" sz="2400" b="1" i="1" dirty="0">
                <a:solidFill>
                  <a:srgbClr val="0070C0"/>
                </a:solidFill>
              </a:rPr>
              <a:t> </a:t>
            </a:r>
            <a:r>
              <a:rPr lang="en-US" sz="2400" b="1" i="1" dirty="0" err="1">
                <a:solidFill>
                  <a:srgbClr val="0070C0"/>
                </a:solidFill>
              </a:rPr>
              <a:t>nóng</a:t>
            </a:r>
            <a:r>
              <a:rPr lang="en-US" sz="2400" b="1" i="1" dirty="0">
                <a:solidFill>
                  <a:srgbClr val="0070C0"/>
                </a:solidFill>
              </a:rPr>
              <a:t> </a:t>
            </a:r>
            <a:r>
              <a:rPr lang="en-US" sz="2400" b="1" i="1" dirty="0" err="1">
                <a:solidFill>
                  <a:srgbClr val="0070C0"/>
                </a:solidFill>
              </a:rPr>
              <a:t>lên</a:t>
            </a:r>
            <a:r>
              <a:rPr lang="en-US" sz="2400" b="1" i="1" dirty="0">
                <a:solidFill>
                  <a:srgbClr val="0070C0"/>
                </a:solidFill>
              </a:rPr>
              <a:t> </a:t>
            </a:r>
            <a:r>
              <a:rPr lang="en-US" sz="2400" b="1" i="1" dirty="0" err="1">
                <a:solidFill>
                  <a:srgbClr val="0070C0"/>
                </a:solidFill>
              </a:rPr>
              <a:t>thì</a:t>
            </a:r>
            <a:r>
              <a:rPr lang="en-US" sz="2400" b="1" i="1" dirty="0">
                <a:solidFill>
                  <a:srgbClr val="0070C0"/>
                </a:solidFill>
              </a:rPr>
              <a:t> </a:t>
            </a:r>
            <a:r>
              <a:rPr lang="en-US" sz="2400" b="1" i="1" dirty="0" err="1">
                <a:solidFill>
                  <a:srgbClr val="0070C0"/>
                </a:solidFill>
              </a:rPr>
              <a:t>có</a:t>
            </a:r>
            <a:r>
              <a:rPr lang="en-US" sz="2400" b="1" i="1" dirty="0">
                <a:solidFill>
                  <a:srgbClr val="0070C0"/>
                </a:solidFill>
              </a:rPr>
              <a:t> </a:t>
            </a:r>
            <a:r>
              <a:rPr lang="en-US" sz="2400" b="1" i="1" dirty="0" err="1">
                <a:solidFill>
                  <a:srgbClr val="0070C0"/>
                </a:solidFill>
              </a:rPr>
              <a:t>thể</a:t>
            </a:r>
            <a:r>
              <a:rPr lang="en-US" sz="2400" b="1" i="1" dirty="0">
                <a:solidFill>
                  <a:srgbClr val="0070C0"/>
                </a:solidFill>
              </a:rPr>
              <a:t> </a:t>
            </a:r>
            <a:r>
              <a:rPr lang="en-US" sz="2400" b="1" i="1" dirty="0" err="1">
                <a:solidFill>
                  <a:srgbClr val="0070C0"/>
                </a:solidFill>
              </a:rPr>
              <a:t>hút</a:t>
            </a:r>
            <a:r>
              <a:rPr lang="en-US" sz="2400" b="1" i="1" dirty="0">
                <a:solidFill>
                  <a:srgbClr val="0070C0"/>
                </a:solidFill>
              </a:rPr>
              <a:t> </a:t>
            </a:r>
            <a:r>
              <a:rPr lang="en-US" sz="2400" b="1" i="1" dirty="0" err="1">
                <a:solidFill>
                  <a:srgbClr val="0070C0"/>
                </a:solidFill>
              </a:rPr>
              <a:t>các</a:t>
            </a:r>
            <a:r>
              <a:rPr lang="en-US" sz="2400" b="1" i="1" dirty="0">
                <a:solidFill>
                  <a:srgbClr val="0070C0"/>
                </a:solidFill>
              </a:rPr>
              <a:t> </a:t>
            </a:r>
            <a:r>
              <a:rPr lang="en-US" sz="2400" b="1" i="1" dirty="0" err="1">
                <a:solidFill>
                  <a:srgbClr val="0070C0"/>
                </a:solidFill>
              </a:rPr>
              <a:t>vụn</a:t>
            </a:r>
            <a:r>
              <a:rPr lang="en-US" sz="2400" b="1" i="1" dirty="0">
                <a:solidFill>
                  <a:srgbClr val="0070C0"/>
                </a:solidFill>
              </a:rPr>
              <a:t> </a:t>
            </a:r>
            <a:r>
              <a:rPr lang="en-US" sz="2400" b="1" i="1" dirty="0" err="1">
                <a:solidFill>
                  <a:srgbClr val="0070C0"/>
                </a:solidFill>
              </a:rPr>
              <a:t>sắt</a:t>
            </a:r>
            <a:r>
              <a:rPr lang="en-US" sz="2400" b="1" i="1" dirty="0">
                <a:solidFill>
                  <a:srgbClr val="0070C0"/>
                </a:solidFill>
              </a:rPr>
              <a:t>.</a:t>
            </a:r>
          </a:p>
          <a:p>
            <a:pPr>
              <a:lnSpc>
                <a:spcPct val="150000"/>
              </a:lnSpc>
            </a:pPr>
            <a:r>
              <a:rPr lang="en-US" sz="2400" b="1" i="1" dirty="0">
                <a:solidFill>
                  <a:srgbClr val="0070C0"/>
                </a:solidFill>
              </a:rPr>
              <a:t>C. </a:t>
            </a:r>
            <a:r>
              <a:rPr lang="en-US" sz="2400" b="1" i="1" dirty="0" err="1">
                <a:solidFill>
                  <a:srgbClr val="0070C0"/>
                </a:solidFill>
              </a:rPr>
              <a:t>Có</a:t>
            </a:r>
            <a:r>
              <a:rPr lang="en-US" sz="2400" b="1" i="1" dirty="0">
                <a:solidFill>
                  <a:srgbClr val="0070C0"/>
                </a:solidFill>
              </a:rPr>
              <a:t> </a:t>
            </a:r>
            <a:r>
              <a:rPr lang="en-US" sz="2400" b="1" i="1" dirty="0" err="1">
                <a:solidFill>
                  <a:srgbClr val="0070C0"/>
                </a:solidFill>
              </a:rPr>
              <a:t>thể</a:t>
            </a:r>
            <a:r>
              <a:rPr lang="en-US" sz="2400" b="1" i="1" dirty="0">
                <a:solidFill>
                  <a:srgbClr val="0070C0"/>
                </a:solidFill>
              </a:rPr>
              <a:t> </a:t>
            </a:r>
            <a:r>
              <a:rPr lang="en-US" sz="2400" b="1" i="1" dirty="0" err="1">
                <a:solidFill>
                  <a:srgbClr val="0070C0"/>
                </a:solidFill>
              </a:rPr>
              <a:t>hút</a:t>
            </a:r>
            <a:r>
              <a:rPr lang="en-US" sz="2400" b="1" i="1" dirty="0">
                <a:solidFill>
                  <a:srgbClr val="0070C0"/>
                </a:solidFill>
              </a:rPr>
              <a:t> </a:t>
            </a:r>
            <a:r>
              <a:rPr lang="en-US" sz="2400" b="1" i="1" dirty="0" err="1">
                <a:solidFill>
                  <a:srgbClr val="0070C0"/>
                </a:solidFill>
              </a:rPr>
              <a:t>các</a:t>
            </a:r>
            <a:r>
              <a:rPr lang="en-US" sz="2400" b="1" i="1" dirty="0">
                <a:solidFill>
                  <a:srgbClr val="0070C0"/>
                </a:solidFill>
              </a:rPr>
              <a:t> </a:t>
            </a:r>
            <a:r>
              <a:rPr lang="en-US" sz="2400" b="1" i="1" dirty="0" err="1">
                <a:solidFill>
                  <a:srgbClr val="0070C0"/>
                </a:solidFill>
              </a:rPr>
              <a:t>vật</a:t>
            </a:r>
            <a:r>
              <a:rPr lang="en-US" sz="2400" b="1" i="1" dirty="0">
                <a:solidFill>
                  <a:srgbClr val="0070C0"/>
                </a:solidFill>
              </a:rPr>
              <a:t> </a:t>
            </a:r>
            <a:r>
              <a:rPr lang="en-US" sz="2400" b="1" i="1" dirty="0" err="1">
                <a:solidFill>
                  <a:srgbClr val="0070C0"/>
                </a:solidFill>
              </a:rPr>
              <a:t>bằng</a:t>
            </a:r>
            <a:r>
              <a:rPr lang="en-US" sz="2400" b="1" i="1" dirty="0">
                <a:solidFill>
                  <a:srgbClr val="0070C0"/>
                </a:solidFill>
              </a:rPr>
              <a:t> </a:t>
            </a:r>
            <a:r>
              <a:rPr lang="en-US" sz="2400" b="1" i="1" dirty="0" err="1">
                <a:solidFill>
                  <a:srgbClr val="0070C0"/>
                </a:solidFill>
              </a:rPr>
              <a:t>sắt</a:t>
            </a:r>
            <a:r>
              <a:rPr lang="en-US" sz="2400" b="1" i="1" dirty="0">
                <a:solidFill>
                  <a:srgbClr val="0070C0"/>
                </a:solidFill>
              </a:rPr>
              <a:t>.</a:t>
            </a:r>
          </a:p>
          <a:p>
            <a:pPr>
              <a:lnSpc>
                <a:spcPct val="150000"/>
              </a:lnSpc>
            </a:pPr>
            <a:r>
              <a:rPr lang="en-US" sz="2400" b="1" i="1" dirty="0">
                <a:solidFill>
                  <a:srgbClr val="0070C0"/>
                </a:solidFill>
              </a:rPr>
              <a:t>D. Một đầu có thể hút, còn đầu kia thì đẩy các vụn sắt</a:t>
            </a:r>
            <a:r>
              <a:rPr lang="en-US" sz="2400" b="1" i="1" dirty="0" smtClean="0">
                <a:solidFill>
                  <a:srgbClr val="0070C0"/>
                </a:solidFill>
              </a:rPr>
              <a:t>.</a:t>
            </a:r>
            <a:endParaRPr lang="en-US" sz="2400" b="1" i="1" dirty="0">
              <a:solidFill>
                <a:srgbClr val="0070C0"/>
              </a:solidFill>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510778"/>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11: </a:t>
            </a:r>
            <a:r>
              <a:rPr lang="vi-VN" sz="2400" dirty="0" smtClean="0"/>
              <a:t>Một </a:t>
            </a:r>
            <a:r>
              <a:rPr lang="vi-VN" sz="2400" dirty="0"/>
              <a:t>nam châm vĩnh cửu có đặc tính nào dưới đây</a:t>
            </a:r>
            <a:r>
              <a:rPr lang="vi-VN" sz="2400" dirty="0" smtClean="0"/>
              <a:t>?</a:t>
            </a:r>
            <a:endParaRPr lang="en-US" sz="2400" dirty="0"/>
          </a:p>
        </p:txBody>
      </p:sp>
      <p:sp>
        <p:nvSpPr>
          <p:cNvPr id="4" name="Oval 3"/>
          <p:cNvSpPr/>
          <p:nvPr/>
        </p:nvSpPr>
        <p:spPr>
          <a:xfrm>
            <a:off x="1947627" y="2916379"/>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5185822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3335958" y="163369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5" name="Rectangle 4"/>
          <p:cNvSpPr/>
          <p:nvPr/>
        </p:nvSpPr>
        <p:spPr>
          <a:xfrm>
            <a:off x="1358151" y="2726516"/>
            <a:ext cx="9697775" cy="1754326"/>
          </a:xfrm>
          <a:prstGeom prst="rect">
            <a:avLst/>
          </a:prstGeom>
        </p:spPr>
        <p:txBody>
          <a:bodyPr wrap="square">
            <a:spAutoFit/>
          </a:bodyPr>
          <a:lstStyle/>
          <a:p>
            <a:pPr>
              <a:lnSpc>
                <a:spcPct val="150000"/>
              </a:lnSpc>
            </a:pPr>
            <a:r>
              <a:rPr lang="en-US" sz="2400" b="1" i="1" dirty="0" err="1" smtClean="0">
                <a:solidFill>
                  <a:srgbClr val="7030A0"/>
                </a:solidFill>
                <a:effectLst/>
                <a:latin typeface="Open Sans"/>
              </a:rPr>
              <a:t>Có</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thể</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kết</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luận</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một</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trong</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hai</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thanh</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này</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không</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phải</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là</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nam</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châm</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Bởi</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vì</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nếu</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cả</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hai</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đều</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là</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nam</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châm</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thì</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đổi</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đầu</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chúng</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sẽ</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đấy</a:t>
            </a:r>
            <a:r>
              <a:rPr lang="en-US" sz="2400" b="1" i="1" dirty="0" smtClean="0">
                <a:solidFill>
                  <a:srgbClr val="7030A0"/>
                </a:solidFill>
                <a:effectLst/>
                <a:latin typeface="Open Sans"/>
              </a:rPr>
              <a:t> </a:t>
            </a:r>
            <a:r>
              <a:rPr lang="en-US" sz="2400" b="1" i="1" dirty="0" err="1" smtClean="0">
                <a:solidFill>
                  <a:srgbClr val="7030A0"/>
                </a:solidFill>
                <a:effectLst/>
                <a:latin typeface="Open Sans"/>
              </a:rPr>
              <a:t>nhau</a:t>
            </a:r>
            <a:r>
              <a:rPr lang="en-US" sz="2400" b="1" i="1" dirty="0" smtClean="0">
                <a:solidFill>
                  <a:srgbClr val="7030A0"/>
                </a:solidFill>
                <a:effectLst/>
                <a:latin typeface="Open Sans"/>
              </a:rPr>
              <a:t>.</a:t>
            </a:r>
            <a:endParaRPr lang="vi-VN" sz="2400" b="1" i="1" dirty="0">
              <a:solidFill>
                <a:srgbClr val="7030A0"/>
              </a:solidFill>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58152" y="774554"/>
            <a:ext cx="9802907" cy="1328023"/>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2:</a:t>
            </a:r>
            <a:r>
              <a:rPr lang="en-US" sz="2400" b="1" i="1" dirty="0"/>
              <a:t> </a:t>
            </a:r>
            <a:r>
              <a:rPr lang="vi-VN" sz="2400" dirty="0"/>
              <a:t>Có hai thanh thép luôn hút nhau bất kể đưa các đầu nào của chúng lại gần nhau. Có thể kết luận được rằng một trong hai thanh này không phải là nam châm không?</a:t>
            </a:r>
            <a:endParaRPr lang="vi-VN" sz="2400" dirty="0"/>
          </a:p>
        </p:txBody>
      </p:sp>
      <p:sp>
        <p:nvSpPr>
          <p:cNvPr id="13" name="Text Box 53"/>
          <p:cNvSpPr txBox="1">
            <a:spLocks noChangeArrowheads="1"/>
          </p:cNvSpPr>
          <p:nvPr/>
        </p:nvSpPr>
        <p:spPr bwMode="auto">
          <a:xfrm>
            <a:off x="5155932" y="2183714"/>
            <a:ext cx="107467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FF0000"/>
                </a:solidFill>
                <a:latin typeface="Times New Roman" panose="02020603050405020304" pitchFamily="18" charset="0"/>
              </a:rPr>
              <a:t>Giải:</a:t>
            </a:r>
            <a:endParaRPr lang="en-US" altLang="vi-VN" sz="2400" b="1" u="sng"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30413332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788213" y="169698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FF0000"/>
                </a:solidFill>
                <a:latin typeface="Times New Roman" panose="02020603050405020304" pitchFamily="18" charset="0"/>
              </a:rPr>
              <a:t>Giải:</a:t>
            </a:r>
            <a:endParaRPr lang="en-US" altLang="vi-VN" sz="2400" b="1" u="sng" dirty="0">
              <a:solidFill>
                <a:srgbClr val="FF0000"/>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301424" y="2316005"/>
            <a:ext cx="9802908" cy="3416320"/>
          </a:xfrm>
          <a:prstGeom prst="rect">
            <a:avLst/>
          </a:prstGeom>
        </p:spPr>
        <p:txBody>
          <a:bodyPr wrap="square">
            <a:spAutoFit/>
          </a:bodyPr>
          <a:lstStyle/>
          <a:p>
            <a:pPr marL="342900" indent="-342900">
              <a:lnSpc>
                <a:spcPct val="150000"/>
              </a:lnSpc>
              <a:buFontTx/>
              <a:buChar char="-"/>
            </a:pPr>
            <a:r>
              <a:rPr lang="vi-VN" sz="2400" b="1" i="1" dirty="0" smtClean="0">
                <a:solidFill>
                  <a:srgbClr val="00B050"/>
                </a:solidFill>
                <a:effectLst/>
                <a:latin typeface="Open Sans"/>
              </a:rPr>
              <a:t>Dựa </a:t>
            </a:r>
            <a:r>
              <a:rPr lang="vi-VN" sz="2400" b="1" i="1" dirty="0" smtClean="0">
                <a:solidFill>
                  <a:srgbClr val="00B050"/>
                </a:solidFill>
                <a:effectLst/>
                <a:latin typeface="Open Sans"/>
              </a:rPr>
              <a:t>vào sự định hướng của thanh nam châm trong từ trường của Trái Đất: đặt kim nam châm thăng bằng trên giá thẳng đứng, kim nam châm sẽ chỉ hướng Bắc, Nam theo từ trường của Trái Đất. </a:t>
            </a:r>
            <a:endParaRPr lang="en-US" sz="2400" b="1" i="1" dirty="0" smtClean="0">
              <a:solidFill>
                <a:srgbClr val="00B050"/>
              </a:solidFill>
              <a:effectLst/>
              <a:latin typeface="Open Sans"/>
            </a:endParaRPr>
          </a:p>
          <a:p>
            <a:pPr marL="342900" indent="-342900">
              <a:lnSpc>
                <a:spcPct val="150000"/>
              </a:lnSpc>
              <a:buFontTx/>
              <a:buChar char="-"/>
            </a:pPr>
            <a:r>
              <a:rPr lang="en-US" sz="2400" b="1" i="1" dirty="0">
                <a:solidFill>
                  <a:srgbClr val="00B050"/>
                </a:solidFill>
                <a:latin typeface="Open Sans"/>
              </a:rPr>
              <a:t>D</a:t>
            </a:r>
            <a:r>
              <a:rPr lang="vi-VN" sz="2400" b="1" i="1" dirty="0" smtClean="0">
                <a:solidFill>
                  <a:srgbClr val="00B050"/>
                </a:solidFill>
                <a:effectLst/>
                <a:latin typeface="Open Sans"/>
              </a:rPr>
              <a:t>ùng </a:t>
            </a:r>
            <a:r>
              <a:rPr lang="vi-VN" sz="2400" b="1" i="1" dirty="0" smtClean="0">
                <a:solidFill>
                  <a:srgbClr val="00B050"/>
                </a:solidFill>
                <a:effectLst/>
                <a:latin typeface="Open Sans"/>
              </a:rPr>
              <a:t>một thanh nam châm khác đã biết tên cực để xác định tên các cực của thanh nam châm.</a:t>
            </a:r>
            <a:endParaRPr lang="vi-VN" sz="2400" b="1" i="1" dirty="0">
              <a:solidFill>
                <a:srgbClr val="00B050"/>
              </a:solidFill>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919401"/>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3:</a:t>
            </a:r>
            <a:r>
              <a:rPr lang="vi-VN" sz="2400" i="1" dirty="0"/>
              <a:t>Nêu các cách khác nhau để xác định tên cực của một thanh nam châm khi màu sơn đánh đấu cực đã bị tróc </a:t>
            </a:r>
            <a:r>
              <a:rPr lang="vi-VN" sz="2400" i="1" dirty="0" smtClean="0"/>
              <a:t>hết</a:t>
            </a:r>
            <a:r>
              <a:rPr lang="en-US" sz="2400" b="1" i="1" dirty="0"/>
              <a:t> </a:t>
            </a:r>
            <a:endParaRPr lang="vi-VN" sz="2400" b="1" i="1" dirty="0"/>
          </a:p>
        </p:txBody>
      </p:sp>
    </p:spTree>
    <p:extLst>
      <p:ext uri="{BB962C8B-B14F-4D97-AF65-F5344CB8AC3E}">
        <p14:creationId xmlns:p14="http://schemas.microsoft.com/office/powerpoint/2010/main" val="13488732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608103" y="1732290"/>
            <a:ext cx="100051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FF0000"/>
                </a:solidFill>
                <a:latin typeface="Times New Roman" panose="02020603050405020304" pitchFamily="18" charset="0"/>
              </a:rPr>
              <a:t>Giải:</a:t>
            </a:r>
            <a:endParaRPr lang="en-US" altLang="vi-VN" sz="2400" b="1" u="sng" dirty="0">
              <a:solidFill>
                <a:srgbClr val="FF0000"/>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1026"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5232" y="1917439"/>
            <a:ext cx="1870953" cy="319488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301424" y="2210737"/>
            <a:ext cx="7923808" cy="2862322"/>
          </a:xfrm>
          <a:prstGeom prst="rect">
            <a:avLst/>
          </a:prstGeom>
        </p:spPr>
        <p:txBody>
          <a:bodyPr wrap="square">
            <a:spAutoFit/>
          </a:bodyPr>
          <a:lstStyle/>
          <a:p>
            <a:pPr algn="just">
              <a:lnSpc>
                <a:spcPct val="150000"/>
              </a:lnSpc>
            </a:pPr>
            <a:r>
              <a:rPr lang="vi-VN" sz="2400" b="1" i="1" dirty="0" smtClean="0">
                <a:solidFill>
                  <a:srgbClr val="0070C0"/>
                </a:solidFill>
                <a:effectLst/>
                <a:latin typeface="Open Sans"/>
              </a:rPr>
              <a:t>Thanh nam châm 2 không rơi, vì hai cực để gần nhau của hai nam châm đó cùng tên. Trong trường hợp này, lực đẩy của nam châm cân bằng với trọng lượng của nam châm 2. Nếu đổi đầu một trong hai nam châm thì không có hiện tượng đó nữa.</a:t>
            </a:r>
            <a:endParaRPr lang="vi-VN" sz="2400" b="1" i="1" dirty="0">
              <a:solidFill>
                <a:srgbClr val="0070C0"/>
              </a:solidFill>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919401"/>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4:</a:t>
            </a:r>
            <a:r>
              <a:rPr lang="vi-VN" sz="2400" i="1" dirty="0"/>
              <a:t> Quan sát hai thanh nam châm trong hình 21.1 Giải thích tại sao thanh nam châm 2 lại lơ lửng trên thanh nam châm 1.</a:t>
            </a:r>
            <a:endParaRPr lang="vi-VN" sz="2400" i="1" dirty="0"/>
          </a:p>
        </p:txBody>
      </p:sp>
    </p:spTree>
    <p:extLst>
      <p:ext uri="{BB962C8B-B14F-4D97-AF65-F5344CB8AC3E}">
        <p14:creationId xmlns:p14="http://schemas.microsoft.com/office/powerpoint/2010/main" val="10910728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439016" y="208517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FF0000"/>
                </a:solidFill>
                <a:latin typeface="Times New Roman" panose="02020603050405020304" pitchFamily="18" charset="0"/>
              </a:rPr>
              <a:t>Giải:</a:t>
            </a:r>
            <a:endParaRPr lang="en-US" altLang="vi-VN" sz="2400" b="1" u="sng" dirty="0">
              <a:solidFill>
                <a:srgbClr val="FF0000"/>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2050"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2509" y="2483178"/>
            <a:ext cx="4003963" cy="354354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95603" y="2546837"/>
            <a:ext cx="6011296" cy="2308324"/>
          </a:xfrm>
          <a:prstGeom prst="rect">
            <a:avLst/>
          </a:prstGeom>
        </p:spPr>
        <p:txBody>
          <a:bodyPr wrap="square">
            <a:spAutoFit/>
          </a:bodyPr>
          <a:lstStyle/>
          <a:p>
            <a:pPr>
              <a:lnSpc>
                <a:spcPct val="150000"/>
              </a:lnSpc>
            </a:pPr>
            <a:r>
              <a:rPr lang="en-US" sz="2400" b="1" i="1" dirty="0" err="1" smtClean="0">
                <a:solidFill>
                  <a:schemeClr val="accent2">
                    <a:lumMod val="75000"/>
                  </a:schemeClr>
                </a:solidFill>
                <a:effectLst/>
                <a:latin typeface="Open Sans"/>
              </a:rPr>
              <a:t>Các</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từ</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cực</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của</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Trái</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Đất</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không</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trùng</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với</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các</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cực</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địa</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lí</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Từ</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cực</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nằm</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gần</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cực</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Bắc</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địa</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lí</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là</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từ</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cực</a:t>
            </a:r>
            <a:r>
              <a:rPr lang="en-US" sz="2400" b="1" i="1" dirty="0" smtClean="0">
                <a:solidFill>
                  <a:schemeClr val="accent2">
                    <a:lumMod val="75000"/>
                  </a:schemeClr>
                </a:solidFill>
                <a:effectLst/>
                <a:latin typeface="Open Sans"/>
              </a:rPr>
              <a:t> Nam. (</a:t>
            </a:r>
            <a:r>
              <a:rPr lang="en-US" sz="2400" b="1" i="1" dirty="0" err="1" smtClean="0">
                <a:solidFill>
                  <a:schemeClr val="accent2">
                    <a:lumMod val="75000"/>
                  </a:schemeClr>
                </a:solidFill>
                <a:effectLst/>
                <a:latin typeface="Open Sans"/>
              </a:rPr>
              <a:t>xem</a:t>
            </a:r>
            <a:r>
              <a:rPr lang="en-US" sz="2400" b="1" i="1" dirty="0" smtClean="0">
                <a:solidFill>
                  <a:schemeClr val="accent2">
                    <a:lumMod val="75000"/>
                  </a:schemeClr>
                </a:solidFill>
                <a:effectLst/>
                <a:latin typeface="Open Sans"/>
              </a:rPr>
              <a:t> </a:t>
            </a:r>
            <a:r>
              <a:rPr lang="en-US" sz="2400" b="1" i="1" dirty="0" err="1" smtClean="0">
                <a:solidFill>
                  <a:schemeClr val="accent2">
                    <a:lumMod val="75000"/>
                  </a:schemeClr>
                </a:solidFill>
                <a:effectLst/>
                <a:latin typeface="Open Sans"/>
              </a:rPr>
              <a:t>hình</a:t>
            </a:r>
            <a:r>
              <a:rPr lang="en-US" sz="2400" b="1" i="1" dirty="0" smtClean="0">
                <a:solidFill>
                  <a:schemeClr val="accent2">
                    <a:lumMod val="75000"/>
                  </a:schemeClr>
                </a:solidFill>
                <a:effectLst/>
                <a:latin typeface="Open Sans"/>
              </a:rPr>
              <a:t> 21.3).</a:t>
            </a:r>
            <a:endParaRPr lang="vi-VN" sz="2400" b="1" i="1" dirty="0">
              <a:solidFill>
                <a:schemeClr val="accent2">
                  <a:lumMod val="75000"/>
                </a:schemeClr>
              </a:solidFill>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820211" y="673279"/>
            <a:ext cx="11136261" cy="1328023"/>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dirty="0"/>
              <a:t>Bài </a:t>
            </a:r>
            <a:r>
              <a:rPr lang="en-US" sz="2400" b="1" i="1" dirty="0" smtClean="0"/>
              <a:t>5:</a:t>
            </a:r>
            <a:r>
              <a:rPr lang="en-US" sz="2400" i="1" dirty="0"/>
              <a:t>Hình 21.2 SBT mô tả tính chất từ của Trái Đất. Các từ cực và các cực địa lí của Trái Đất có trùng nhau không? Điền tên từ cực của Trái Đất nằm gần cực Bắc địa lí trên hình vẽ. Thật ra la bàn có chỉ đúng cực Bắc địa lí không</a:t>
            </a:r>
            <a:r>
              <a:rPr lang="en-US" sz="2400" i="1" dirty="0" smtClean="0"/>
              <a:t>?</a:t>
            </a:r>
            <a:endParaRPr lang="vi-VN" sz="2400" i="1" dirty="0"/>
          </a:p>
        </p:txBody>
      </p:sp>
      <p:sp>
        <p:nvSpPr>
          <p:cNvPr id="13" name="Rectangle 12"/>
          <p:cNvSpPr/>
          <p:nvPr/>
        </p:nvSpPr>
        <p:spPr>
          <a:xfrm>
            <a:off x="7520246" y="2546837"/>
            <a:ext cx="1595447" cy="646331"/>
          </a:xfrm>
          <a:prstGeom prst="rect">
            <a:avLst/>
          </a:prstGeom>
          <a:solidFill>
            <a:schemeClr val="bg1"/>
          </a:solidFill>
          <a:ln>
            <a:solidFill>
              <a:srgbClr val="0070C0"/>
            </a:solidFill>
          </a:ln>
        </p:spPr>
        <p:txBody>
          <a:bodyPr wrap="square">
            <a:spAutoFit/>
          </a:bodyPr>
          <a:lstStyle/>
          <a:p>
            <a:pPr>
              <a:lnSpc>
                <a:spcPct val="150000"/>
              </a:lnSpc>
            </a:pPr>
            <a:r>
              <a:rPr lang="en-US" b="1" i="1" dirty="0" smtClean="0">
                <a:solidFill>
                  <a:schemeClr val="accent2">
                    <a:lumMod val="75000"/>
                  </a:schemeClr>
                </a:solidFill>
                <a:effectLst/>
                <a:latin typeface="Open Sans"/>
              </a:rPr>
              <a:t>từ </a:t>
            </a:r>
            <a:r>
              <a:rPr lang="en-US" b="1" i="1" dirty="0" smtClean="0">
                <a:solidFill>
                  <a:schemeClr val="accent2">
                    <a:lumMod val="75000"/>
                  </a:schemeClr>
                </a:solidFill>
                <a:effectLst/>
                <a:latin typeface="Open Sans"/>
              </a:rPr>
              <a:t>cực Nam</a:t>
            </a:r>
            <a:r>
              <a:rPr lang="en-US" sz="2400" b="1" i="1" dirty="0" smtClean="0">
                <a:solidFill>
                  <a:schemeClr val="accent2">
                    <a:lumMod val="75000"/>
                  </a:schemeClr>
                </a:solidFill>
                <a:effectLst/>
                <a:latin typeface="Open Sans"/>
              </a:rPr>
              <a:t>. </a:t>
            </a:r>
            <a:endParaRPr lang="vi-VN" sz="2400" b="1" i="1" dirty="0">
              <a:solidFill>
                <a:schemeClr val="accent2">
                  <a:lumMod val="75000"/>
                </a:schemeClr>
              </a:solidFill>
            </a:endParaRPr>
          </a:p>
        </p:txBody>
      </p:sp>
    </p:spTree>
    <p:extLst>
      <p:ext uri="{BB962C8B-B14F-4D97-AF65-F5344CB8AC3E}">
        <p14:creationId xmlns:p14="http://schemas.microsoft.com/office/powerpoint/2010/main" val="30291414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246442" y="1652182"/>
            <a:ext cx="7912869" cy="2308324"/>
          </a:xfrm>
          <a:prstGeom prst="rect">
            <a:avLst/>
          </a:prstGeom>
          <a:no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50000"/>
              </a:lnSpc>
            </a:pPr>
            <a:r>
              <a:rPr lang="vi-VN" sz="2400" b="1" i="1" dirty="0" smtClean="0">
                <a:solidFill>
                  <a:schemeClr val="accent1">
                    <a:lumMod val="75000"/>
                  </a:schemeClr>
                </a:solidFill>
              </a:rPr>
              <a:t>A</a:t>
            </a:r>
            <a:r>
              <a:rPr lang="vi-VN" sz="2400" b="1" i="1" dirty="0">
                <a:solidFill>
                  <a:schemeClr val="accent1">
                    <a:lumMod val="75000"/>
                  </a:schemeClr>
                </a:solidFill>
              </a:rPr>
              <a:t>. Phần giữa của thanh.</a:t>
            </a:r>
          </a:p>
          <a:p>
            <a:pPr>
              <a:lnSpc>
                <a:spcPct val="150000"/>
              </a:lnSpc>
            </a:pPr>
            <a:r>
              <a:rPr lang="vi-VN" sz="2400" b="1" i="1" dirty="0">
                <a:solidFill>
                  <a:schemeClr val="accent1">
                    <a:lumMod val="75000"/>
                  </a:schemeClr>
                </a:solidFill>
              </a:rPr>
              <a:t>B. Từ cực Bắc.</a:t>
            </a:r>
          </a:p>
          <a:p>
            <a:pPr>
              <a:lnSpc>
                <a:spcPct val="150000"/>
              </a:lnSpc>
            </a:pPr>
            <a:r>
              <a:rPr lang="vi-VN" sz="2400" b="1" i="1" dirty="0">
                <a:solidFill>
                  <a:schemeClr val="accent1">
                    <a:lumMod val="75000"/>
                  </a:schemeClr>
                </a:solidFill>
              </a:rPr>
              <a:t>C. Cả hai từ cực.</a:t>
            </a:r>
          </a:p>
          <a:p>
            <a:pPr>
              <a:lnSpc>
                <a:spcPct val="150000"/>
              </a:lnSpc>
            </a:pPr>
            <a:r>
              <a:rPr lang="vi-VN" sz="2400" b="1" i="1" dirty="0">
                <a:solidFill>
                  <a:schemeClr val="accent1">
                    <a:lumMod val="75000"/>
                  </a:schemeClr>
                </a:solidFill>
              </a:rPr>
              <a:t>D. Mọi chổ đều hút sắt mạnh như nhau</a:t>
            </a:r>
            <a:r>
              <a:rPr lang="vi-VN" sz="2400" b="1" i="1" dirty="0" smtClean="0">
                <a:solidFill>
                  <a:schemeClr val="accent1">
                    <a:lumMod val="75000"/>
                  </a:schemeClr>
                </a:solidFill>
              </a:rPr>
              <a:t>.</a:t>
            </a:r>
            <a:endParaRPr lang="vi-VN" sz="2400" b="1" i="1" dirty="0">
              <a:solidFill>
                <a:schemeClr val="accent1">
                  <a:lumMod val="75000"/>
                </a:schemeClr>
              </a:solidFill>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510778"/>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6:</a:t>
            </a:r>
            <a:r>
              <a:rPr lang="en-US" sz="2400" dirty="0" smtClean="0"/>
              <a:t>Trên </a:t>
            </a:r>
            <a:r>
              <a:rPr lang="en-US" sz="2400" dirty="0"/>
              <a:t>thanh nam châm, chỗ nào hút sắt mạnh nhất?</a:t>
            </a:r>
            <a:endParaRPr lang="en-US" sz="2400" dirty="0"/>
          </a:p>
        </p:txBody>
      </p:sp>
      <p:sp>
        <p:nvSpPr>
          <p:cNvPr id="13" name="Oval 12"/>
          <p:cNvSpPr/>
          <p:nvPr/>
        </p:nvSpPr>
        <p:spPr>
          <a:xfrm>
            <a:off x="2253891" y="2824297"/>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42299730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949824" y="1934601"/>
            <a:ext cx="6931080" cy="2308324"/>
          </a:xfrm>
          <a:prstGeom prst="rect">
            <a:avLst/>
          </a:prstGeom>
          <a:no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50000"/>
              </a:lnSpc>
            </a:pPr>
            <a:r>
              <a:rPr lang="en-US" sz="2400" b="1" i="1" dirty="0" smtClean="0">
                <a:solidFill>
                  <a:srgbClr val="7030A0"/>
                </a:solidFill>
              </a:rPr>
              <a:t>A</a:t>
            </a:r>
            <a:r>
              <a:rPr lang="en-US" sz="2400" b="1" i="1" dirty="0">
                <a:solidFill>
                  <a:srgbClr val="7030A0"/>
                </a:solidFill>
              </a:rPr>
              <a:t>. </a:t>
            </a:r>
            <a:r>
              <a:rPr lang="en-US" sz="2400" b="1" i="1" dirty="0" err="1">
                <a:solidFill>
                  <a:srgbClr val="7030A0"/>
                </a:solidFill>
              </a:rPr>
              <a:t>Khi</a:t>
            </a:r>
            <a:r>
              <a:rPr lang="en-US" sz="2400" b="1" i="1" dirty="0">
                <a:solidFill>
                  <a:srgbClr val="7030A0"/>
                </a:solidFill>
              </a:rPr>
              <a:t> </a:t>
            </a:r>
            <a:r>
              <a:rPr lang="en-US" sz="2400" b="1" i="1" dirty="0" err="1">
                <a:solidFill>
                  <a:srgbClr val="7030A0"/>
                </a:solidFill>
              </a:rPr>
              <a:t>hai</a:t>
            </a:r>
            <a:r>
              <a:rPr lang="en-US" sz="2400" b="1" i="1" dirty="0">
                <a:solidFill>
                  <a:srgbClr val="7030A0"/>
                </a:solidFill>
              </a:rPr>
              <a:t> </a:t>
            </a:r>
            <a:r>
              <a:rPr lang="en-US" sz="2400" b="1" i="1" dirty="0" err="1">
                <a:solidFill>
                  <a:srgbClr val="7030A0"/>
                </a:solidFill>
              </a:rPr>
              <a:t>cực</a:t>
            </a:r>
            <a:r>
              <a:rPr lang="en-US" sz="2400" b="1" i="1" dirty="0">
                <a:solidFill>
                  <a:srgbClr val="7030A0"/>
                </a:solidFill>
              </a:rPr>
              <a:t> </a:t>
            </a:r>
            <a:r>
              <a:rPr lang="en-US" sz="2400" b="1" i="1" dirty="0" err="1">
                <a:solidFill>
                  <a:srgbClr val="7030A0"/>
                </a:solidFill>
              </a:rPr>
              <a:t>Bắc</a:t>
            </a:r>
            <a:r>
              <a:rPr lang="en-US" sz="2400" b="1" i="1" dirty="0">
                <a:solidFill>
                  <a:srgbClr val="7030A0"/>
                </a:solidFill>
              </a:rPr>
              <a:t> </a:t>
            </a:r>
            <a:r>
              <a:rPr lang="en-US" sz="2400" b="1" i="1" dirty="0" err="1">
                <a:solidFill>
                  <a:srgbClr val="7030A0"/>
                </a:solidFill>
              </a:rPr>
              <a:t>để</a:t>
            </a:r>
            <a:r>
              <a:rPr lang="en-US" sz="2400" b="1" i="1" dirty="0">
                <a:solidFill>
                  <a:srgbClr val="7030A0"/>
                </a:solidFill>
              </a:rPr>
              <a:t> </a:t>
            </a:r>
            <a:r>
              <a:rPr lang="en-US" sz="2400" b="1" i="1" dirty="0" err="1">
                <a:solidFill>
                  <a:srgbClr val="7030A0"/>
                </a:solidFill>
              </a:rPr>
              <a:t>gần</a:t>
            </a:r>
            <a:r>
              <a:rPr lang="en-US" sz="2400" b="1" i="1" dirty="0">
                <a:solidFill>
                  <a:srgbClr val="7030A0"/>
                </a:solidFill>
              </a:rPr>
              <a:t> </a:t>
            </a:r>
            <a:r>
              <a:rPr lang="en-US" sz="2400" b="1" i="1" dirty="0" err="1">
                <a:solidFill>
                  <a:srgbClr val="7030A0"/>
                </a:solidFill>
              </a:rPr>
              <a:t>nhau</a:t>
            </a:r>
            <a:r>
              <a:rPr lang="en-US" sz="2400" b="1" i="1" dirty="0">
                <a:solidFill>
                  <a:srgbClr val="7030A0"/>
                </a:solidFill>
              </a:rPr>
              <a:t>.</a:t>
            </a:r>
          </a:p>
          <a:p>
            <a:pPr>
              <a:lnSpc>
                <a:spcPct val="150000"/>
              </a:lnSpc>
            </a:pPr>
            <a:r>
              <a:rPr lang="en-US" sz="2400" b="1" i="1" dirty="0">
                <a:solidFill>
                  <a:srgbClr val="7030A0"/>
                </a:solidFill>
              </a:rPr>
              <a:t>B. </a:t>
            </a:r>
            <a:r>
              <a:rPr lang="en-US" sz="2400" b="1" i="1" dirty="0" err="1">
                <a:solidFill>
                  <a:srgbClr val="7030A0"/>
                </a:solidFill>
              </a:rPr>
              <a:t>Khi</a:t>
            </a:r>
            <a:r>
              <a:rPr lang="en-US" sz="2400" b="1" i="1" dirty="0">
                <a:solidFill>
                  <a:srgbClr val="7030A0"/>
                </a:solidFill>
              </a:rPr>
              <a:t> </a:t>
            </a:r>
            <a:r>
              <a:rPr lang="en-US" sz="2400" b="1" i="1" dirty="0" err="1">
                <a:solidFill>
                  <a:srgbClr val="7030A0"/>
                </a:solidFill>
              </a:rPr>
              <a:t>hai</a:t>
            </a:r>
            <a:r>
              <a:rPr lang="en-US" sz="2400" b="1" i="1" dirty="0">
                <a:solidFill>
                  <a:srgbClr val="7030A0"/>
                </a:solidFill>
              </a:rPr>
              <a:t> </a:t>
            </a:r>
            <a:r>
              <a:rPr lang="en-US" sz="2400" b="1" i="1" dirty="0" err="1">
                <a:solidFill>
                  <a:srgbClr val="7030A0"/>
                </a:solidFill>
              </a:rPr>
              <a:t>cực</a:t>
            </a:r>
            <a:r>
              <a:rPr lang="en-US" sz="2400" b="1" i="1" dirty="0">
                <a:solidFill>
                  <a:srgbClr val="7030A0"/>
                </a:solidFill>
              </a:rPr>
              <a:t> Nam </a:t>
            </a:r>
            <a:r>
              <a:rPr lang="en-US" sz="2400" b="1" i="1" dirty="0" err="1">
                <a:solidFill>
                  <a:srgbClr val="7030A0"/>
                </a:solidFill>
              </a:rPr>
              <a:t>để</a:t>
            </a:r>
            <a:r>
              <a:rPr lang="en-US" sz="2400" b="1" i="1" dirty="0">
                <a:solidFill>
                  <a:srgbClr val="7030A0"/>
                </a:solidFill>
              </a:rPr>
              <a:t> </a:t>
            </a:r>
            <a:r>
              <a:rPr lang="en-US" sz="2400" b="1" i="1" dirty="0" err="1">
                <a:solidFill>
                  <a:srgbClr val="7030A0"/>
                </a:solidFill>
              </a:rPr>
              <a:t>gần</a:t>
            </a:r>
            <a:r>
              <a:rPr lang="en-US" sz="2400" b="1" i="1" dirty="0">
                <a:solidFill>
                  <a:srgbClr val="7030A0"/>
                </a:solidFill>
              </a:rPr>
              <a:t> </a:t>
            </a:r>
            <a:r>
              <a:rPr lang="en-US" sz="2400" b="1" i="1" dirty="0" err="1">
                <a:solidFill>
                  <a:srgbClr val="7030A0"/>
                </a:solidFill>
              </a:rPr>
              <a:t>nhau</a:t>
            </a:r>
            <a:r>
              <a:rPr lang="en-US" sz="2400" b="1" i="1" dirty="0">
                <a:solidFill>
                  <a:srgbClr val="7030A0"/>
                </a:solidFill>
              </a:rPr>
              <a:t>.</a:t>
            </a:r>
          </a:p>
          <a:p>
            <a:pPr>
              <a:lnSpc>
                <a:spcPct val="150000"/>
              </a:lnSpc>
            </a:pPr>
            <a:r>
              <a:rPr lang="en-US" sz="2400" b="1" i="1" dirty="0">
                <a:solidFill>
                  <a:srgbClr val="7030A0"/>
                </a:solidFill>
              </a:rPr>
              <a:t>C. </a:t>
            </a:r>
            <a:r>
              <a:rPr lang="en-US" sz="2400" b="1" i="1" dirty="0" err="1">
                <a:solidFill>
                  <a:srgbClr val="7030A0"/>
                </a:solidFill>
              </a:rPr>
              <a:t>Khi</a:t>
            </a:r>
            <a:r>
              <a:rPr lang="en-US" sz="2400" b="1" i="1" dirty="0">
                <a:solidFill>
                  <a:srgbClr val="7030A0"/>
                </a:solidFill>
              </a:rPr>
              <a:t> </a:t>
            </a:r>
            <a:r>
              <a:rPr lang="en-US" sz="2400" b="1" i="1" dirty="0" err="1">
                <a:solidFill>
                  <a:srgbClr val="7030A0"/>
                </a:solidFill>
              </a:rPr>
              <a:t>để</a:t>
            </a:r>
            <a:r>
              <a:rPr lang="en-US" sz="2400" b="1" i="1" dirty="0">
                <a:solidFill>
                  <a:srgbClr val="7030A0"/>
                </a:solidFill>
              </a:rPr>
              <a:t> </a:t>
            </a:r>
            <a:r>
              <a:rPr lang="en-US" sz="2400" b="1" i="1" dirty="0" err="1">
                <a:solidFill>
                  <a:srgbClr val="7030A0"/>
                </a:solidFill>
              </a:rPr>
              <a:t>hai</a:t>
            </a:r>
            <a:r>
              <a:rPr lang="en-US" sz="2400" b="1" i="1" dirty="0">
                <a:solidFill>
                  <a:srgbClr val="7030A0"/>
                </a:solidFill>
              </a:rPr>
              <a:t> </a:t>
            </a:r>
            <a:r>
              <a:rPr lang="en-US" sz="2400" b="1" i="1" dirty="0" err="1">
                <a:solidFill>
                  <a:srgbClr val="7030A0"/>
                </a:solidFill>
              </a:rPr>
              <a:t>cực</a:t>
            </a:r>
            <a:r>
              <a:rPr lang="en-US" sz="2400" b="1" i="1" dirty="0">
                <a:solidFill>
                  <a:srgbClr val="7030A0"/>
                </a:solidFill>
              </a:rPr>
              <a:t> </a:t>
            </a:r>
            <a:r>
              <a:rPr lang="en-US" sz="2400" b="1" i="1" dirty="0" err="1">
                <a:solidFill>
                  <a:srgbClr val="7030A0"/>
                </a:solidFill>
              </a:rPr>
              <a:t>khác</a:t>
            </a:r>
            <a:r>
              <a:rPr lang="en-US" sz="2400" b="1" i="1" dirty="0">
                <a:solidFill>
                  <a:srgbClr val="7030A0"/>
                </a:solidFill>
              </a:rPr>
              <a:t> </a:t>
            </a:r>
            <a:r>
              <a:rPr lang="en-US" sz="2400" b="1" i="1" dirty="0" err="1">
                <a:solidFill>
                  <a:srgbClr val="7030A0"/>
                </a:solidFill>
              </a:rPr>
              <a:t>tên</a:t>
            </a:r>
            <a:r>
              <a:rPr lang="en-US" sz="2400" b="1" i="1" dirty="0">
                <a:solidFill>
                  <a:srgbClr val="7030A0"/>
                </a:solidFill>
              </a:rPr>
              <a:t> </a:t>
            </a:r>
            <a:r>
              <a:rPr lang="en-US" sz="2400" b="1" i="1" dirty="0" err="1">
                <a:solidFill>
                  <a:srgbClr val="7030A0"/>
                </a:solidFill>
              </a:rPr>
              <a:t>gần</a:t>
            </a:r>
            <a:r>
              <a:rPr lang="en-US" sz="2400" b="1" i="1" dirty="0">
                <a:solidFill>
                  <a:srgbClr val="7030A0"/>
                </a:solidFill>
              </a:rPr>
              <a:t> </a:t>
            </a:r>
            <a:r>
              <a:rPr lang="en-US" sz="2400" b="1" i="1" dirty="0" err="1">
                <a:solidFill>
                  <a:srgbClr val="7030A0"/>
                </a:solidFill>
              </a:rPr>
              <a:t>nhau</a:t>
            </a:r>
            <a:endParaRPr lang="en-US" sz="2400" b="1" i="1" dirty="0">
              <a:solidFill>
                <a:srgbClr val="7030A0"/>
              </a:solidFill>
            </a:endParaRPr>
          </a:p>
          <a:p>
            <a:pPr>
              <a:lnSpc>
                <a:spcPct val="150000"/>
              </a:lnSpc>
            </a:pPr>
            <a:r>
              <a:rPr lang="en-US" sz="2400" b="1" i="1" dirty="0">
                <a:solidFill>
                  <a:srgbClr val="7030A0"/>
                </a:solidFill>
              </a:rPr>
              <a:t>D. </a:t>
            </a:r>
            <a:r>
              <a:rPr lang="en-US" sz="2400" b="1" i="1" dirty="0" err="1">
                <a:solidFill>
                  <a:srgbClr val="7030A0"/>
                </a:solidFill>
              </a:rPr>
              <a:t>Khi</a:t>
            </a:r>
            <a:r>
              <a:rPr lang="en-US" sz="2400" b="1" i="1" dirty="0">
                <a:solidFill>
                  <a:srgbClr val="7030A0"/>
                </a:solidFill>
              </a:rPr>
              <a:t> </a:t>
            </a:r>
            <a:r>
              <a:rPr lang="en-US" sz="2400" b="1" i="1" dirty="0" err="1">
                <a:solidFill>
                  <a:srgbClr val="7030A0"/>
                </a:solidFill>
              </a:rPr>
              <a:t>cọ</a:t>
            </a:r>
            <a:r>
              <a:rPr lang="en-US" sz="2400" b="1" i="1" dirty="0">
                <a:solidFill>
                  <a:srgbClr val="7030A0"/>
                </a:solidFill>
              </a:rPr>
              <a:t> </a:t>
            </a:r>
            <a:r>
              <a:rPr lang="en-US" sz="2400" b="1" i="1" dirty="0" err="1">
                <a:solidFill>
                  <a:srgbClr val="7030A0"/>
                </a:solidFill>
              </a:rPr>
              <a:t>sát</a:t>
            </a:r>
            <a:r>
              <a:rPr lang="en-US" sz="2400" b="1" i="1" dirty="0">
                <a:solidFill>
                  <a:srgbClr val="7030A0"/>
                </a:solidFill>
              </a:rPr>
              <a:t> </a:t>
            </a:r>
            <a:r>
              <a:rPr lang="en-US" sz="2400" b="1" i="1" dirty="0" err="1">
                <a:solidFill>
                  <a:srgbClr val="7030A0"/>
                </a:solidFill>
              </a:rPr>
              <a:t>hai</a:t>
            </a:r>
            <a:r>
              <a:rPr lang="en-US" sz="2400" b="1" i="1" dirty="0">
                <a:solidFill>
                  <a:srgbClr val="7030A0"/>
                </a:solidFill>
              </a:rPr>
              <a:t> </a:t>
            </a:r>
            <a:r>
              <a:rPr lang="en-US" sz="2400" b="1" i="1" dirty="0" err="1">
                <a:solidFill>
                  <a:srgbClr val="7030A0"/>
                </a:solidFill>
              </a:rPr>
              <a:t>cực</a:t>
            </a:r>
            <a:r>
              <a:rPr lang="en-US" sz="2400" b="1" i="1" dirty="0">
                <a:solidFill>
                  <a:srgbClr val="7030A0"/>
                </a:solidFill>
              </a:rPr>
              <a:t> </a:t>
            </a:r>
            <a:r>
              <a:rPr lang="en-US" sz="2400" b="1" i="1" dirty="0" err="1">
                <a:solidFill>
                  <a:srgbClr val="7030A0"/>
                </a:solidFill>
              </a:rPr>
              <a:t>cùng</a:t>
            </a:r>
            <a:r>
              <a:rPr lang="en-US" sz="2400" b="1" i="1" dirty="0">
                <a:solidFill>
                  <a:srgbClr val="7030A0"/>
                </a:solidFill>
              </a:rPr>
              <a:t> </a:t>
            </a:r>
            <a:r>
              <a:rPr lang="en-US" sz="2400" b="1" i="1" dirty="0" err="1">
                <a:solidFill>
                  <a:srgbClr val="7030A0"/>
                </a:solidFill>
              </a:rPr>
              <a:t>tên</a:t>
            </a:r>
            <a:r>
              <a:rPr lang="en-US" sz="2400" b="1" i="1" dirty="0">
                <a:solidFill>
                  <a:srgbClr val="7030A0"/>
                </a:solidFill>
              </a:rPr>
              <a:t> </a:t>
            </a:r>
            <a:r>
              <a:rPr lang="en-US" sz="2400" b="1" i="1" dirty="0" err="1">
                <a:solidFill>
                  <a:srgbClr val="7030A0"/>
                </a:solidFill>
              </a:rPr>
              <a:t>vào</a:t>
            </a:r>
            <a:r>
              <a:rPr lang="en-US" sz="2400" b="1" i="1" dirty="0">
                <a:solidFill>
                  <a:srgbClr val="7030A0"/>
                </a:solidFill>
              </a:rPr>
              <a:t> </a:t>
            </a:r>
            <a:r>
              <a:rPr lang="en-US" sz="2400" b="1" i="1" dirty="0" err="1" smtClean="0">
                <a:solidFill>
                  <a:srgbClr val="7030A0"/>
                </a:solidFill>
              </a:rPr>
              <a:t>nhau</a:t>
            </a:r>
            <a:endParaRPr lang="en-US" sz="2400" b="1" i="1" dirty="0">
              <a:solidFill>
                <a:srgbClr val="7030A0"/>
              </a:solidFill>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510778"/>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7:</a:t>
            </a:r>
            <a:r>
              <a:rPr lang="en-US" sz="2400" i="1" dirty="0" smtClean="0"/>
              <a:t>Khi </a:t>
            </a:r>
            <a:r>
              <a:rPr lang="en-US" sz="2400" i="1" dirty="0"/>
              <a:t>nào hai thanh nam châm hút nhau ?</a:t>
            </a:r>
          </a:p>
        </p:txBody>
      </p:sp>
      <p:sp>
        <p:nvSpPr>
          <p:cNvPr id="13" name="Oval 12"/>
          <p:cNvSpPr/>
          <p:nvPr/>
        </p:nvSpPr>
        <p:spPr>
          <a:xfrm>
            <a:off x="1949824" y="3122569"/>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5311619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838349" y="2178864"/>
            <a:ext cx="9069150" cy="2862322"/>
          </a:xfrm>
          <a:prstGeom prst="rect">
            <a:avLst/>
          </a:prstGeom>
          <a:no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50000"/>
              </a:lnSpc>
            </a:pPr>
            <a:r>
              <a:rPr lang="vi-VN" sz="2400" b="1" i="1" dirty="0" smtClean="0">
                <a:solidFill>
                  <a:srgbClr val="00B0F0"/>
                </a:solidFill>
              </a:rPr>
              <a:t>A</a:t>
            </a:r>
            <a:r>
              <a:rPr lang="vi-VN" sz="2400" b="1" i="1" dirty="0">
                <a:solidFill>
                  <a:srgbClr val="00B0F0"/>
                </a:solidFill>
              </a:rPr>
              <a:t>. Vì Trái Đất hút tất cả các vật về phía nó.</a:t>
            </a:r>
          </a:p>
          <a:p>
            <a:pPr>
              <a:lnSpc>
                <a:spcPct val="150000"/>
              </a:lnSpc>
            </a:pPr>
            <a:r>
              <a:rPr lang="vi-VN" sz="2400" b="1" i="1" dirty="0">
                <a:solidFill>
                  <a:srgbClr val="00B0F0"/>
                </a:solidFill>
              </a:rPr>
              <a:t>B. Vì Trái Đất hút các vật bằng sắt về phía nó.</a:t>
            </a:r>
          </a:p>
          <a:p>
            <a:pPr>
              <a:lnSpc>
                <a:spcPct val="150000"/>
              </a:lnSpc>
            </a:pPr>
            <a:r>
              <a:rPr lang="vi-VN" sz="2400" b="1" i="1" dirty="0">
                <a:solidFill>
                  <a:srgbClr val="00B0F0"/>
                </a:solidFill>
              </a:rPr>
              <a:t>C. Vì Trái Đất hút các thanh nam châm về phía nó.</a:t>
            </a:r>
          </a:p>
          <a:p>
            <a:pPr>
              <a:lnSpc>
                <a:spcPct val="150000"/>
              </a:lnSpc>
            </a:pPr>
            <a:r>
              <a:rPr lang="vi-VN" sz="2400" b="1" i="1" dirty="0">
                <a:solidFill>
                  <a:srgbClr val="00B0F0"/>
                </a:solidFill>
              </a:rPr>
              <a:t>D. Vì mỗi cực của một thanh nam châm để tự do luôn hướng về một cực của Trái Đất</a:t>
            </a:r>
            <a:r>
              <a:rPr lang="vi-VN" sz="2400" b="1" i="1" dirty="0" smtClean="0">
                <a:solidFill>
                  <a:srgbClr val="00B0F0"/>
                </a:solidFill>
              </a:rPr>
              <a:t>.</a:t>
            </a:r>
            <a:endParaRPr lang="vi-VN" sz="2400" b="1" i="1" dirty="0">
              <a:solidFill>
                <a:srgbClr val="00B0F0"/>
              </a:solidFill>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919401"/>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8:</a:t>
            </a:r>
            <a:r>
              <a:rPr lang="vi-VN" sz="2400" i="1" dirty="0"/>
              <a:t>Vì sao có thể nói rằng Trái Đất giống như một thanh nam châm khổng lồ?</a:t>
            </a:r>
            <a:endParaRPr lang="en-US" sz="2400" i="1" dirty="0"/>
          </a:p>
        </p:txBody>
      </p:sp>
      <p:sp>
        <p:nvSpPr>
          <p:cNvPr id="13" name="Oval 12"/>
          <p:cNvSpPr/>
          <p:nvPr/>
        </p:nvSpPr>
        <p:spPr>
          <a:xfrm>
            <a:off x="1838349" y="3918972"/>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2042136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254687" y="1883997"/>
            <a:ext cx="9849644" cy="3970318"/>
          </a:xfrm>
          <a:prstGeom prst="rect">
            <a:avLst/>
          </a:prstGeom>
          <a:no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342900" indent="-342900" algn="just">
              <a:lnSpc>
                <a:spcPct val="150000"/>
              </a:lnSpc>
              <a:buAutoNum type="alphaUcPeriod"/>
            </a:pPr>
            <a:r>
              <a:rPr lang="vi-VN" sz="2400" b="1" i="1" dirty="0" smtClean="0">
                <a:solidFill>
                  <a:srgbClr val="7030A0"/>
                </a:solidFill>
              </a:rPr>
              <a:t>Một </a:t>
            </a:r>
            <a:r>
              <a:rPr lang="vi-VN" sz="2400" b="1" i="1" dirty="0">
                <a:solidFill>
                  <a:srgbClr val="7030A0"/>
                </a:solidFill>
              </a:rPr>
              <a:t>nửa tạo thành một thanh nam châm mới chỉ có một cực từ ở một </a:t>
            </a:r>
            <a:r>
              <a:rPr lang="vi-VN" sz="2400" b="1" i="1" dirty="0" smtClean="0">
                <a:solidFill>
                  <a:srgbClr val="7030A0"/>
                </a:solidFill>
              </a:rPr>
              <a:t>đầu</a:t>
            </a:r>
            <a:endParaRPr lang="en-US" sz="2400" b="1" i="1" dirty="0" smtClean="0">
              <a:solidFill>
                <a:srgbClr val="7030A0"/>
              </a:solidFill>
            </a:endParaRPr>
          </a:p>
          <a:p>
            <a:pPr marL="342900" indent="-342900" algn="just">
              <a:lnSpc>
                <a:spcPct val="150000"/>
              </a:lnSpc>
              <a:buAutoNum type="alphaUcPeriod"/>
            </a:pPr>
            <a:r>
              <a:rPr lang="en-US" sz="2400" b="1" i="1" dirty="0">
                <a:solidFill>
                  <a:srgbClr val="7030A0"/>
                </a:solidFill>
              </a:rPr>
              <a:t> </a:t>
            </a:r>
            <a:r>
              <a:rPr lang="en-US" sz="2400" b="1" i="1" dirty="0" smtClean="0">
                <a:solidFill>
                  <a:srgbClr val="7030A0"/>
                </a:solidFill>
              </a:rPr>
              <a:t>Hai </a:t>
            </a:r>
            <a:r>
              <a:rPr lang="en-US" sz="2400" b="1" i="1" dirty="0">
                <a:solidFill>
                  <a:srgbClr val="7030A0"/>
                </a:solidFill>
              </a:rPr>
              <a:t>nửa đều mất hết từ </a:t>
            </a:r>
            <a:r>
              <a:rPr lang="en-US" sz="2400" b="1" i="1" dirty="0" smtClean="0">
                <a:solidFill>
                  <a:srgbClr val="7030A0"/>
                </a:solidFill>
              </a:rPr>
              <a:t>tính</a:t>
            </a:r>
          </a:p>
          <a:p>
            <a:pPr marL="342900" indent="-342900" algn="just">
              <a:lnSpc>
                <a:spcPct val="150000"/>
              </a:lnSpc>
              <a:buAutoNum type="alphaUcPeriod"/>
            </a:pPr>
            <a:r>
              <a:rPr lang="en-US" sz="2400" b="1" i="1" dirty="0">
                <a:solidFill>
                  <a:srgbClr val="7030A0"/>
                </a:solidFill>
              </a:rPr>
              <a:t> </a:t>
            </a:r>
            <a:r>
              <a:rPr lang="en-US" sz="2400" b="1" i="1" dirty="0" smtClean="0">
                <a:solidFill>
                  <a:srgbClr val="7030A0"/>
                </a:solidFill>
              </a:rPr>
              <a:t>Mỗi </a:t>
            </a:r>
            <a:r>
              <a:rPr lang="en-US" sz="2400" b="1" i="1" dirty="0">
                <a:solidFill>
                  <a:srgbClr val="7030A0"/>
                </a:solidFill>
              </a:rPr>
              <a:t>nửa thành một nam châm mới có hai cực từ cùng tên ở hai </a:t>
            </a:r>
            <a:r>
              <a:rPr lang="en-US" sz="2400" b="1" i="1" dirty="0" smtClean="0">
                <a:solidFill>
                  <a:srgbClr val="7030A0"/>
                </a:solidFill>
              </a:rPr>
              <a:t>đầu</a:t>
            </a:r>
          </a:p>
          <a:p>
            <a:pPr marL="342900" indent="-342900" algn="just">
              <a:lnSpc>
                <a:spcPct val="150000"/>
              </a:lnSpc>
              <a:buAutoNum type="alphaUcPeriod"/>
            </a:pPr>
            <a:r>
              <a:rPr lang="en-US" sz="2400" b="1" i="1" dirty="0" smtClean="0">
                <a:solidFill>
                  <a:srgbClr val="7030A0"/>
                </a:solidFill>
              </a:rPr>
              <a:t> </a:t>
            </a:r>
            <a:r>
              <a:rPr lang="en-US" sz="2400" b="1" i="1" dirty="0">
                <a:solidFill>
                  <a:srgbClr val="7030A0"/>
                </a:solidFill>
              </a:rPr>
              <a:t>Mỗi nửa thành một nam châm mới có hai cực từ khác tên ở hai </a:t>
            </a:r>
            <a:r>
              <a:rPr lang="en-US" sz="2400" b="1" i="1" dirty="0" smtClean="0">
                <a:solidFill>
                  <a:srgbClr val="7030A0"/>
                </a:solidFill>
              </a:rPr>
              <a:t>đầu</a:t>
            </a:r>
            <a:endParaRPr lang="en-US" sz="2400" b="1" i="1" dirty="0">
              <a:solidFill>
                <a:srgbClr val="7030A0"/>
              </a:solidFill>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11" name="Text Box 5"/>
          <p:cNvSpPr txBox="1">
            <a:spLocks noChangeArrowheads="1"/>
          </p:cNvSpPr>
          <p:nvPr/>
        </p:nvSpPr>
        <p:spPr bwMode="auto">
          <a:xfrm>
            <a:off x="3442447" y="-21986"/>
            <a:ext cx="5204012" cy="695265"/>
          </a:xfrm>
          <a:prstGeom prst="horizontalScroll">
            <a:avLst/>
          </a:prstGeom>
          <a:solidFill>
            <a:schemeClr val="accent2">
              <a:lumMod val="40000"/>
              <a:lumOff val="6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21 NAM CHÂM VĨN CỬU</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1301424" y="777588"/>
            <a:ext cx="9802907" cy="919401"/>
          </a:xfrm>
          <a:prstGeom prst="roundRect">
            <a:avLst/>
          </a:prstGeom>
          <a:solidFill>
            <a:schemeClr val="accent5">
              <a:lumMod val="20000"/>
              <a:lumOff val="80000"/>
            </a:schemeClr>
          </a:solidFill>
          <a:ln>
            <a:solidFill>
              <a:schemeClr val="accent5">
                <a:lumMod val="75000"/>
              </a:schemeClr>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9: </a:t>
            </a:r>
            <a:r>
              <a:rPr lang="vi-VN" sz="2400" dirty="0" smtClean="0"/>
              <a:t>Khi </a:t>
            </a:r>
            <a:r>
              <a:rPr lang="vi-VN" sz="2400" dirty="0"/>
              <a:t>một thanh nam châm thẳng bị gãy làm hai nửa, nhận định nào dưới dây là đúng?</a:t>
            </a:r>
            <a:endParaRPr lang="vi-VN" sz="2400" dirty="0"/>
          </a:p>
        </p:txBody>
      </p:sp>
      <p:sp>
        <p:nvSpPr>
          <p:cNvPr id="13" name="Oval 12"/>
          <p:cNvSpPr/>
          <p:nvPr/>
        </p:nvSpPr>
        <p:spPr>
          <a:xfrm>
            <a:off x="1254687" y="4772278"/>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7754440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913</Words>
  <Application>Microsoft Office PowerPoint</Application>
  <PresentationFormat>Widescreen</PresentationFormat>
  <Paragraphs>94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8</cp:revision>
  <dcterms:created xsi:type="dcterms:W3CDTF">2021-11-29T01:21:02Z</dcterms:created>
  <dcterms:modified xsi:type="dcterms:W3CDTF">2021-12-01T03:52:08Z</dcterms:modified>
</cp:coreProperties>
</file>