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6" r:id="rId2"/>
    <p:sldId id="277" r:id="rId3"/>
    <p:sldId id="257" r:id="rId4"/>
    <p:sldId id="275" r:id="rId5"/>
    <p:sldId id="258" r:id="rId6"/>
    <p:sldId id="260" r:id="rId7"/>
    <p:sldId id="278" r:id="rId8"/>
    <p:sldId id="280" r:id="rId9"/>
    <p:sldId id="279" r:id="rId10"/>
    <p:sldId id="262" r:id="rId11"/>
    <p:sldId id="285" r:id="rId12"/>
    <p:sldId id="286" r:id="rId13"/>
    <p:sldId id="287" r:id="rId14"/>
    <p:sldId id="288" r:id="rId15"/>
    <p:sldId id="289" r:id="rId16"/>
    <p:sldId id="290" r:id="rId17"/>
    <p:sldId id="266" r:id="rId18"/>
    <p:sldId id="267" r:id="rId19"/>
    <p:sldId id="268" r:id="rId20"/>
    <p:sldId id="281" r:id="rId21"/>
    <p:sldId id="269" r:id="rId22"/>
    <p:sldId id="270" r:id="rId23"/>
    <p:sldId id="271" r:id="rId24"/>
    <p:sldId id="282" r:id="rId25"/>
    <p:sldId id="272" r:id="rId26"/>
    <p:sldId id="283" r:id="rId27"/>
    <p:sldId id="273" r:id="rId28"/>
    <p:sldId id="284"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F60C0-7943-4632-994D-00C5E4B5A7B5}" type="datetimeFigureOut">
              <a:rPr lang="vi-VN" smtClean="0"/>
              <a:t>27/11/2021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D4A31-B8F6-495C-A453-DEC4A7D5C43E}" type="slidenum">
              <a:rPr lang="vi-VN" smtClean="0"/>
              <a:t>‹#›</a:t>
            </a:fld>
            <a:endParaRPr lang="vi-VN"/>
          </a:p>
        </p:txBody>
      </p:sp>
    </p:spTree>
    <p:extLst>
      <p:ext uri="{BB962C8B-B14F-4D97-AF65-F5344CB8AC3E}">
        <p14:creationId xmlns:p14="http://schemas.microsoft.com/office/powerpoint/2010/main" val="154334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99A1A-A107-4C1E-B5D8-1B1569CDF42B}" type="slidenum">
              <a:rPr lang="en-US" altLang="vi-VN"/>
              <a:pPr/>
              <a:t>4</a:t>
            </a:fld>
            <a:endParaRPr lang="en-US" altLang="vi-VN"/>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a:lnSpc>
                <a:spcPct val="90000"/>
              </a:lnSpc>
            </a:pPr>
            <a:endParaRPr lang="vi-VN" altLang="vi-VN" sz="1000" b="1"/>
          </a:p>
        </p:txBody>
      </p:sp>
    </p:spTree>
    <p:extLst>
      <p:ext uri="{BB962C8B-B14F-4D97-AF65-F5344CB8AC3E}">
        <p14:creationId xmlns:p14="http://schemas.microsoft.com/office/powerpoint/2010/main" val="368138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16B84B7-AB0B-4948-BD93-DC2506AA0136}" type="datetimeFigureOut">
              <a:rPr lang="vi-VN" smtClean="0"/>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403377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16B84B7-AB0B-4948-BD93-DC2506AA0136}" type="datetimeFigureOut">
              <a:rPr lang="vi-VN" smtClean="0"/>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332972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16B84B7-AB0B-4948-BD93-DC2506AA0136}" type="datetimeFigureOut">
              <a:rPr lang="vi-VN" smtClean="0"/>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1928066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vi-VN" alt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vi-VN" alt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7E84379E-9C39-4ABA-9B6F-2F62587556D0}" type="slidenum">
              <a:rPr lang="vi-VN" altLang="vi-VN"/>
              <a:pPr/>
              <a:t>‹#›</a:t>
            </a:fld>
            <a:endParaRPr lang="vi-VN" altLang="vi-VN"/>
          </a:p>
        </p:txBody>
      </p:sp>
    </p:spTree>
    <p:extLst>
      <p:ext uri="{BB962C8B-B14F-4D97-AF65-F5344CB8AC3E}">
        <p14:creationId xmlns:p14="http://schemas.microsoft.com/office/powerpoint/2010/main" val="150143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16B84B7-AB0B-4948-BD93-DC2506AA0136}" type="datetimeFigureOut">
              <a:rPr lang="vi-VN" smtClean="0"/>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264041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6B84B7-AB0B-4948-BD93-DC2506AA0136}" type="datetimeFigureOut">
              <a:rPr lang="vi-VN" smtClean="0"/>
              <a:t>27/11/2021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25762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16B84B7-AB0B-4948-BD93-DC2506AA0136}" type="datetimeFigureOut">
              <a:rPr lang="vi-VN" smtClean="0"/>
              <a:t>27/11/2021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84305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16B84B7-AB0B-4948-BD93-DC2506AA0136}" type="datetimeFigureOut">
              <a:rPr lang="vi-VN" smtClean="0"/>
              <a:t>27/11/2021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205999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16B84B7-AB0B-4948-BD93-DC2506AA0136}" type="datetimeFigureOut">
              <a:rPr lang="vi-VN" smtClean="0"/>
              <a:t>27/11/2021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345277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B84B7-AB0B-4948-BD93-DC2506AA0136}" type="datetimeFigureOut">
              <a:rPr lang="vi-VN" smtClean="0"/>
              <a:t>27/11/2021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67023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6B84B7-AB0B-4948-BD93-DC2506AA0136}" type="datetimeFigureOut">
              <a:rPr lang="vi-VN" smtClean="0"/>
              <a:t>27/11/2021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383776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6B84B7-AB0B-4948-BD93-DC2506AA0136}" type="datetimeFigureOut">
              <a:rPr lang="vi-VN" smtClean="0"/>
              <a:t>27/11/2021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68B762-D1EE-4684-BBDB-849174B668DB}" type="slidenum">
              <a:rPr lang="vi-VN" smtClean="0"/>
              <a:t>‹#›</a:t>
            </a:fld>
            <a:endParaRPr lang="vi-VN"/>
          </a:p>
        </p:txBody>
      </p:sp>
    </p:spTree>
    <p:extLst>
      <p:ext uri="{BB962C8B-B14F-4D97-AF65-F5344CB8AC3E}">
        <p14:creationId xmlns:p14="http://schemas.microsoft.com/office/powerpoint/2010/main" val="24463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B84B7-AB0B-4948-BD93-DC2506AA0136}" type="datetimeFigureOut">
              <a:rPr lang="vi-VN" smtClean="0"/>
              <a:t>27/11/2021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8B762-D1EE-4684-BBDB-849174B668DB}" type="slidenum">
              <a:rPr lang="vi-VN" smtClean="0"/>
              <a:t>‹#›</a:t>
            </a:fld>
            <a:endParaRPr lang="vi-VN"/>
          </a:p>
        </p:txBody>
      </p:sp>
    </p:spTree>
    <p:extLst>
      <p:ext uri="{BB962C8B-B14F-4D97-AF65-F5344CB8AC3E}">
        <p14:creationId xmlns:p14="http://schemas.microsoft.com/office/powerpoint/2010/main" val="202767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8.gif"/><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hyperlink" Target="http://www.google.com.vn/imgres?imgurl=http://resources.dientutieudung.vn/b6aefd6331b7e86a7315062581290445/2010/09/07/lo-vi-song.jpg&amp;imgrefurl=http://dientutieudung.vn/ca-fe/hoi-dap/hoi-dap-gia-dung/4268/khu-mui-thuc-pham-trong-lo-vi-song.dttd&amp;usg=__LKHMaT3CmchvLh0mYJ0oN59AjlA=&amp;h=322&amp;w=480&amp;sz=25&amp;hl=vi&amp;start=2&amp;zoom=1&amp;tbnid=z4wdrZJOC1NKPM:&amp;tbnh=87&amp;tbnw=129&amp;prev=/images?q%3D%E1%BA%A3nh%2Bqu%E1%BA%A3ng%2Bc%C3%A1o%2Bc%C3%A1c%2Bl%C3%B2%2Bvi%2Bs%C3%B3ng%26um%3D1%26hl%3Dvi%26sa%3DN%26tbs%3Disch:1&amp;um=1&amp;itbs=1" TargetMode="External"/><Relationship Id="rId1" Type="http://schemas.openxmlformats.org/officeDocument/2006/relationships/slideLayout" Target="../slideLayouts/slideLayout7.xml"/><Relationship Id="rId6" Type="http://schemas.openxmlformats.org/officeDocument/2006/relationships/hyperlink" Target="http://www.google.com.vn/imgres?imgurl=http://suachua-dienlanh.com/vi/Images/SanPham/904699071_LO%20VI%20SONG.jpg&amp;imgrefurl=http://suachua-dienlanh.com/vi/?cat%3Dproductdetail%26sp%3D28%26spc%3D%26spct%3D444&amp;usg=__Q5Z2NyRp64PH7hGfFOsj8df9Dd0=&amp;h=230&amp;w=300&amp;sz=51&amp;hl=vi&amp;start=124&amp;zoom=1&amp;tbnid=zE1KYaKgc5hWFM:&amp;tbnh=89&amp;tbnw=116&amp;prev=/images?q%3D%E1%BA%A3nh%2Bqu%E1%BA%A3ng%2Bc%C3%A1o%2Bc%C3%A1c%2Bl%C3%B2%2Bvi%2Bs%C3%B3ng%26start%3D120%26um%3D1%26hl%3Dvi%26sa%3DN%26tbs%3Disch:1&amp;um=1&amp;itbs=1" TargetMode="External"/><Relationship Id="rId11" Type="http://schemas.openxmlformats.org/officeDocument/2006/relationships/image" Target="../media/image38.jpeg"/><Relationship Id="rId5" Type="http://schemas.openxmlformats.org/officeDocument/2006/relationships/image" Target="../media/image36.jpeg"/><Relationship Id="rId10" Type="http://schemas.openxmlformats.org/officeDocument/2006/relationships/hyperlink" Target="http://www.google.com.vn/imgres?imgurl=http://resources.dientutieudung.vn/b6aefd6331b7e86a7315062581290445/2010/09/06/LG-Cooking-Appliance.jpg&amp;imgrefurl=http://dientutieudung.vn/o-nha/gia-dung/4249/bo-gia-dung-lg-tai-ifa-2010.dttd&amp;usg=__Qy27d3lqi4q0Dr2phlZ7CsFNIJY=&amp;h=308&amp;w=480&amp;sz=14&amp;hl=vi&amp;start=42&amp;zoom=1&amp;tbnid=X4_CY_zc4AKAMM:&amp;tbnh=83&amp;tbnw=129&amp;prev=/images?q%3D%E1%BA%A3nh%2Bqu%E1%BA%A3ng%2Bc%C3%A1o%2Bc%C3%A1c%2Bl%C3%B2%2Bvi%2Bs%C3%B3ng%26start%3D40%26um%3D1%26hl%3Dvi%26sa%3DN%26tbs%3Disch:1&amp;um=1&amp;itbs=1" TargetMode="External"/><Relationship Id="rId4" Type="http://schemas.openxmlformats.org/officeDocument/2006/relationships/hyperlink" Target="http://www.google.com.vn/imgres?imgurl=http://vnexpress.net/Files/Subject/3B/A1/EE/63/G03.jpg&amp;imgrefurl=http://www.thietbiso.vn/tin-cong-nghe/53-thiet-bi-/4623-he-dieu-hanh-android-dung-cho-ca-lo-vi-song.html&amp;usg=__NiRl8hDKN5Xw3YoaRPiAwGyAAek=&amp;h=300&amp;w=450&amp;sz=32&amp;hl=vi&amp;start=4&amp;zoom=1&amp;tbnid=AAELc4VDogQtNM:&amp;tbnh=85&amp;tbnw=127&amp;prev=/images?q%3D%E1%BA%A3nh%2Bqu%E1%BA%A3ng%2Bc%C3%A1o%2Bc%C3%A1c%2Bl%C3%B2%2Bvi%2Bs%C3%B3ng%26um%3D1%26hl%3Dvi%26sa%3DN%26tbs%3Disch:1&amp;um=1&amp;itbs=1" TargetMode="External"/><Relationship Id="rId9"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4.jpe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559791" y="114300"/>
            <a:ext cx="5867400" cy="685800"/>
          </a:xfrm>
          <a:solidFill>
            <a:srgbClr val="92D050"/>
          </a:solidFill>
        </p:spPr>
        <p:txBody>
          <a:bodyPr anchor="ctr"/>
          <a:lstStyle/>
          <a:p>
            <a:r>
              <a:rPr lang="en-US" altLang="vi-VN" sz="3600" b="1" dirty="0">
                <a:solidFill>
                  <a:schemeClr val="bg1"/>
                </a:solidFill>
                <a:latin typeface=".VnTimeH" panose="020B7200000000000000" pitchFamily="34" charset="0"/>
              </a:rPr>
              <a:t>KiÓm tra bµi cò</a:t>
            </a:r>
          </a:p>
        </p:txBody>
      </p:sp>
      <p:sp>
        <p:nvSpPr>
          <p:cNvPr id="61444" name="Text Box 4" descr="Canvas"/>
          <p:cNvSpPr txBox="1">
            <a:spLocks noChangeArrowheads="1"/>
          </p:cNvSpPr>
          <p:nvPr/>
        </p:nvSpPr>
        <p:spPr bwMode="auto">
          <a:xfrm>
            <a:off x="1828800" y="1143000"/>
            <a:ext cx="1447800" cy="457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400" b="1" u="sng" dirty="0">
                <a:latin typeface=".VnTime" panose="020B7200000000000000" pitchFamily="34" charset="0"/>
              </a:rPr>
              <a:t>C©u 1</a:t>
            </a:r>
          </a:p>
        </p:txBody>
      </p:sp>
      <p:sp>
        <p:nvSpPr>
          <p:cNvPr id="61461" name="Text Box 21"/>
          <p:cNvSpPr txBox="1">
            <a:spLocks noChangeArrowheads="1"/>
          </p:cNvSpPr>
          <p:nvPr/>
        </p:nvSpPr>
        <p:spPr bwMode="auto">
          <a:xfrm>
            <a:off x="7620000" y="6248400"/>
            <a:ext cx="1143000" cy="4572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a:solidFill>
                  <a:schemeClr val="bg1"/>
                </a:solidFill>
                <a:latin typeface=".VnTime" panose="020B7200000000000000" pitchFamily="34" charset="0"/>
              </a:rPr>
              <a:t>Tr¶ lêi</a:t>
            </a:r>
            <a:endParaRPr lang="vi-VN" altLang="vi-VN" sz="2400">
              <a:solidFill>
                <a:schemeClr val="bg1"/>
              </a:solidFill>
              <a:latin typeface=".VnTime" panose="020B7200000000000000" pitchFamily="34" charset="0"/>
            </a:endParaRPr>
          </a:p>
        </p:txBody>
      </p:sp>
      <p:sp>
        <p:nvSpPr>
          <p:cNvPr id="61462" name="Text Box 22"/>
          <p:cNvSpPr txBox="1">
            <a:spLocks noChangeArrowheads="1"/>
          </p:cNvSpPr>
          <p:nvPr/>
        </p:nvSpPr>
        <p:spPr bwMode="auto">
          <a:xfrm>
            <a:off x="2133600" y="1828800"/>
            <a:ext cx="6248400" cy="641350"/>
          </a:xfrm>
          <a:prstGeom prst="rect">
            <a:avLst/>
          </a:prstGeom>
          <a:solidFill>
            <a:srgbClr val="FCF60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dirty="0">
                <a:latin typeface=".VnTime" panose="020B7200000000000000" pitchFamily="34" charset="0"/>
              </a:rPr>
              <a:t>Nªu ®Æc ®iÓm cña nam ch©m?</a:t>
            </a:r>
          </a:p>
        </p:txBody>
      </p:sp>
      <p:sp>
        <p:nvSpPr>
          <p:cNvPr id="61463" name="Text Box 23" descr="Blue tissue paper"/>
          <p:cNvSpPr txBox="1">
            <a:spLocks noChangeArrowheads="1"/>
          </p:cNvSpPr>
          <p:nvPr/>
        </p:nvSpPr>
        <p:spPr bwMode="auto">
          <a:xfrm>
            <a:off x="1981200" y="2971801"/>
            <a:ext cx="8153400" cy="2441575"/>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
            </a:pPr>
            <a:r>
              <a:rPr lang="en-US" altLang="vi-VN" sz="2800" dirty="0">
                <a:latin typeface=".VnTime" panose="020B7200000000000000" pitchFamily="34" charset="0"/>
                <a:sym typeface="Wingdings" panose="05000000000000000000" pitchFamily="2" charset="2"/>
              </a:rPr>
              <a:t>Nam ch©m nµo còng cã 2 cùc</a:t>
            </a:r>
            <a:r>
              <a:rPr lang="en-US" altLang="vi-VN" sz="2800" dirty="0" smtClean="0">
                <a:latin typeface=".VnTime" panose="020B7200000000000000" pitchFamily="34" charset="0"/>
                <a:sym typeface="Wingdings" panose="05000000000000000000" pitchFamily="2" charset="2"/>
              </a:rPr>
              <a:t>: Khi </a:t>
            </a:r>
            <a:r>
              <a:rPr lang="en-US" altLang="vi-VN" sz="2800" dirty="0">
                <a:latin typeface=".VnTime" panose="020B7200000000000000" pitchFamily="34" charset="0"/>
                <a:sym typeface="Wingdings" panose="05000000000000000000" pitchFamily="2" charset="2"/>
              </a:rPr>
              <a:t>®Ó tù do mét cùc lu«n chØ </a:t>
            </a:r>
            <a:r>
              <a:rPr lang="en-US" altLang="vi-VN" sz="2800" dirty="0" smtClean="0">
                <a:latin typeface=".VnTime" panose="020B7200000000000000" pitchFamily="34" charset="0"/>
                <a:sym typeface="Wingdings" panose="05000000000000000000" pitchFamily="2" charset="2"/>
              </a:rPr>
              <a:t>hư­íng </a:t>
            </a:r>
            <a:r>
              <a:rPr lang="en-US" altLang="vi-VN" sz="2800" dirty="0">
                <a:latin typeface=".VnTime" panose="020B7200000000000000" pitchFamily="34" charset="0"/>
                <a:sym typeface="Wingdings" panose="05000000000000000000" pitchFamily="2" charset="2"/>
              </a:rPr>
              <a:t>b¾c gäi lµ cùc </a:t>
            </a:r>
            <a:r>
              <a:rPr lang="en-US" altLang="vi-VN" sz="2800" dirty="0" smtClean="0">
                <a:latin typeface=".VnTime" panose="020B7200000000000000" pitchFamily="34" charset="0"/>
                <a:sym typeface="Wingdings" panose="05000000000000000000" pitchFamily="2" charset="2"/>
              </a:rPr>
              <a:t>b¾c (N, sơn màu đỏ); </a:t>
            </a:r>
            <a:r>
              <a:rPr lang="en-US" altLang="vi-VN" sz="2800" dirty="0">
                <a:latin typeface=".VnTime" panose="020B7200000000000000" pitchFamily="34" charset="0"/>
                <a:sym typeface="Wingdings" panose="05000000000000000000" pitchFamily="2" charset="2"/>
              </a:rPr>
              <a:t>cùc kia gäi lµ cùc </a:t>
            </a:r>
            <a:r>
              <a:rPr lang="en-US" altLang="vi-VN" sz="2800" dirty="0" smtClean="0">
                <a:latin typeface=".VnTime" panose="020B7200000000000000" pitchFamily="34" charset="0"/>
                <a:sym typeface="Wingdings" panose="05000000000000000000" pitchFamily="2" charset="2"/>
              </a:rPr>
              <a:t>nam (S, sơn màu xanh).</a:t>
            </a:r>
            <a:endParaRPr lang="en-US" altLang="vi-VN" sz="2800" dirty="0">
              <a:latin typeface=".VnTime" panose="020B7200000000000000" pitchFamily="34" charset="0"/>
              <a:sym typeface="Wingdings" panose="05000000000000000000" pitchFamily="2" charset="2"/>
            </a:endParaRPr>
          </a:p>
          <a:p>
            <a:pPr>
              <a:spcBef>
                <a:spcPct val="50000"/>
              </a:spcBef>
              <a:buFont typeface="Wingdings" panose="05000000000000000000" pitchFamily="2" charset="2"/>
              <a:buChar char="?"/>
            </a:pPr>
            <a:r>
              <a:rPr lang="en-US" altLang="vi-VN" sz="2800" dirty="0">
                <a:sym typeface="Wingdings" panose="05000000000000000000" pitchFamily="2" charset="2"/>
              </a:rPr>
              <a:t>Hai </a:t>
            </a:r>
            <a:r>
              <a:rPr lang="en-US" altLang="vi-VN" sz="2800" dirty="0">
                <a:latin typeface=".VnTime" panose="020B7200000000000000" pitchFamily="34" charset="0"/>
                <a:sym typeface="Wingdings" panose="05000000000000000000" pitchFamily="2" charset="2"/>
              </a:rPr>
              <a:t>cùc cña nam ch©m ®Æt gÇn nhau sÏ hót nhau nÕu kh¸c tªn, sÏ ®Èy nhau nÕu cïng tªn.</a:t>
            </a:r>
          </a:p>
        </p:txBody>
      </p:sp>
    </p:spTree>
    <p:extLst>
      <p:ext uri="{BB962C8B-B14F-4D97-AF65-F5344CB8AC3E}">
        <p14:creationId xmlns:p14="http://schemas.microsoft.com/office/powerpoint/2010/main" val="1312229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 calcmode="lin" valueType="num">
                                      <p:cBhvr>
                                        <p:cTn id="9" dur="500" fill="hold"/>
                                        <p:tgtEl>
                                          <p:spTgt spid="61442"/>
                                        </p:tgtEl>
                                        <p:attrNameLst>
                                          <p:attrName>style.rotation</p:attrName>
                                        </p:attrNameLst>
                                      </p:cBhvr>
                                      <p:tavLst>
                                        <p:tav tm="0">
                                          <p:val>
                                            <p:fltVal val="360"/>
                                          </p:val>
                                        </p:tav>
                                        <p:tav tm="100000">
                                          <p:val>
                                            <p:fltVal val="0"/>
                                          </p:val>
                                        </p:tav>
                                      </p:tavLst>
                                    </p:anim>
                                    <p:animEffect transition="in" filter="fade">
                                      <p:cBhvr>
                                        <p:cTn id="10" dur="500"/>
                                        <p:tgtEl>
                                          <p:spTgt spid="61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plus(in)">
                                      <p:cBhvr>
                                        <p:cTn id="15" dur="2000"/>
                                        <p:tgtEl>
                                          <p:spTgt spid="614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61462"/>
                                        </p:tgtEl>
                                        <p:attrNameLst>
                                          <p:attrName>style.visibility</p:attrName>
                                        </p:attrNameLst>
                                      </p:cBhvr>
                                      <p:to>
                                        <p:strVal val="visible"/>
                                      </p:to>
                                    </p:set>
                                    <p:anim calcmode="lin" valueType="num">
                                      <p:cBhvr>
                                        <p:cTn id="20" dur="500" fill="hold"/>
                                        <p:tgtEl>
                                          <p:spTgt spid="61462"/>
                                        </p:tgtEl>
                                        <p:attrNameLst>
                                          <p:attrName>ppt_w</p:attrName>
                                        </p:attrNameLst>
                                      </p:cBhvr>
                                      <p:tavLst>
                                        <p:tav tm="0">
                                          <p:val>
                                            <p:fltVal val="0"/>
                                          </p:val>
                                        </p:tav>
                                        <p:tav tm="100000">
                                          <p:val>
                                            <p:strVal val="#ppt_w"/>
                                          </p:val>
                                        </p:tav>
                                      </p:tavLst>
                                    </p:anim>
                                    <p:anim calcmode="lin" valueType="num">
                                      <p:cBhvr>
                                        <p:cTn id="21" dur="500" fill="hold"/>
                                        <p:tgtEl>
                                          <p:spTgt spid="61462"/>
                                        </p:tgtEl>
                                        <p:attrNameLst>
                                          <p:attrName>ppt_h</p:attrName>
                                        </p:attrNameLst>
                                      </p:cBhvr>
                                      <p:tavLst>
                                        <p:tav tm="0">
                                          <p:val>
                                            <p:fltVal val="0"/>
                                          </p:val>
                                        </p:tav>
                                        <p:tav tm="100000">
                                          <p:val>
                                            <p:strVal val="#ppt_h"/>
                                          </p:val>
                                        </p:tav>
                                      </p:tavLst>
                                    </p:anim>
                                    <p:animEffect transition="in" filter="fade">
                                      <p:cBhvr>
                                        <p:cTn id="22" dur="500"/>
                                        <p:tgtEl>
                                          <p:spTgt spid="614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61"/>
                                        </p:tgtEl>
                                        <p:attrNameLst>
                                          <p:attrName>style.visibility</p:attrName>
                                        </p:attrNameLst>
                                      </p:cBhvr>
                                      <p:to>
                                        <p:strVal val="visible"/>
                                      </p:to>
                                    </p:set>
                                    <p:animEffect transition="in" filter="fade">
                                      <p:cBhvr>
                                        <p:cTn id="27" dur="20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14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61463"/>
                                        </p:tgtEl>
                                        <p:attrNameLst>
                                          <p:attrName>style.visibility</p:attrName>
                                        </p:attrNameLst>
                                      </p:cBhvr>
                                      <p:to>
                                        <p:strVal val="visible"/>
                                      </p:to>
                                    </p:set>
                                    <p:animEffect transition="in" filter="fade">
                                      <p:cBhvr>
                                        <p:cTn id="33" dur="1000"/>
                                        <p:tgtEl>
                                          <p:spTgt spid="61463"/>
                                        </p:tgtEl>
                                      </p:cBhvr>
                                    </p:animEffect>
                                    <p:anim calcmode="lin" valueType="num">
                                      <p:cBhvr>
                                        <p:cTn id="34" dur="1000" fill="hold"/>
                                        <p:tgtEl>
                                          <p:spTgt spid="61463"/>
                                        </p:tgtEl>
                                        <p:attrNameLst>
                                          <p:attrName>ppt_x</p:attrName>
                                        </p:attrNameLst>
                                      </p:cBhvr>
                                      <p:tavLst>
                                        <p:tav tm="0">
                                          <p:val>
                                            <p:strVal val="#ppt_x"/>
                                          </p:val>
                                        </p:tav>
                                        <p:tav tm="100000">
                                          <p:val>
                                            <p:strVal val="#ppt_x"/>
                                          </p:val>
                                        </p:tav>
                                      </p:tavLst>
                                    </p:anim>
                                    <p:anim calcmode="lin" valueType="num">
                                      <p:cBhvr>
                                        <p:cTn id="35" dur="900" decel="100000" fill="hold"/>
                                        <p:tgtEl>
                                          <p:spTgt spid="6146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1463"/>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61461"/>
                  </p:tgtEl>
                </p:cond>
              </p:nextCondLst>
            </p:seq>
          </p:childTnLst>
        </p:cTn>
      </p:par>
    </p:tnLst>
    <p:bldLst>
      <p:bldP spid="61442" grpId="0" animBg="1"/>
      <p:bldP spid="61444" grpId="0" animBg="1"/>
      <p:bldP spid="61461" grpId="0" animBg="1"/>
      <p:bldP spid="614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7"/>
          <p:cNvSpPr txBox="1">
            <a:spLocks noChangeArrowheads="1"/>
          </p:cNvSpPr>
          <p:nvPr/>
        </p:nvSpPr>
        <p:spPr bwMode="auto">
          <a:xfrm>
            <a:off x="982541" y="928689"/>
            <a:ext cx="2306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2. Kết luận:</a:t>
            </a:r>
          </a:p>
        </p:txBody>
      </p:sp>
      <p:sp>
        <p:nvSpPr>
          <p:cNvPr id="18" name="Text Box 21"/>
          <p:cNvSpPr txBox="1">
            <a:spLocks noChangeArrowheads="1"/>
          </p:cNvSpPr>
          <p:nvPr/>
        </p:nvSpPr>
        <p:spPr bwMode="auto">
          <a:xfrm>
            <a:off x="1272191" y="1328485"/>
            <a:ext cx="10314758" cy="16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50000"/>
              </a:lnSpc>
              <a:spcBef>
                <a:spcPct val="50000"/>
              </a:spcBef>
            </a:pPr>
            <a:r>
              <a:rPr lang="en-US" altLang="vi-VN" sz="2400" i="1" dirty="0" smtClean="0"/>
              <a:t>- Không </a:t>
            </a:r>
            <a:r>
              <a:rPr lang="en-US" altLang="vi-VN" sz="2400" i="1" dirty="0"/>
              <a:t>gian xung quanh nam châm, xung quanh dòng điện có khả năng tác dụng lực từ lên kim nam châm đặt trong nó.Ta nói trong không gian đó có từ trường.</a:t>
            </a:r>
            <a:endParaRPr lang="en-US" altLang="vi-VN" sz="2400" b="0" i="1" dirty="0"/>
          </a:p>
        </p:txBody>
      </p:sp>
      <p:sp>
        <p:nvSpPr>
          <p:cNvPr id="19" name="Text Box 22"/>
          <p:cNvSpPr txBox="1">
            <a:spLocks noChangeArrowheads="1"/>
          </p:cNvSpPr>
          <p:nvPr/>
        </p:nvSpPr>
        <p:spPr bwMode="auto">
          <a:xfrm>
            <a:off x="1272191" y="3014331"/>
            <a:ext cx="10314758"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50000"/>
              </a:lnSpc>
              <a:spcBef>
                <a:spcPct val="50000"/>
              </a:spcBef>
            </a:pPr>
            <a:r>
              <a:rPr lang="en-US" altLang="vi-VN" sz="2400" i="1" dirty="0" smtClean="0"/>
              <a:t>- Tại </a:t>
            </a:r>
            <a:r>
              <a:rPr lang="en-US" altLang="vi-VN" sz="2400" i="1" dirty="0"/>
              <a:t>mỗi vị trí nhất định trong từ trường của thanh nam châm hoặc của dòng điện, kim nam châm đều chỉ một hướng xác định.</a:t>
            </a:r>
          </a:p>
        </p:txBody>
      </p:sp>
      <p:sp>
        <p:nvSpPr>
          <p:cNvPr id="20" name="Text Box 70"/>
          <p:cNvSpPr txBox="1">
            <a:spLocks noChangeArrowheads="1"/>
          </p:cNvSpPr>
          <p:nvPr/>
        </p:nvSpPr>
        <p:spPr bwMode="auto">
          <a:xfrm>
            <a:off x="1055826" y="107898"/>
            <a:ext cx="4430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smtClean="0">
                <a:solidFill>
                  <a:srgbClr val="FF0000"/>
                </a:solidFill>
              </a:rPr>
              <a:t>II. Từ trường:</a:t>
            </a:r>
            <a:endParaRPr lang="en-US" altLang="vi-VN" sz="2400" i="1" dirty="0">
              <a:solidFill>
                <a:srgbClr val="FF0000"/>
              </a:solidFill>
            </a:endParaRPr>
          </a:p>
        </p:txBody>
      </p:sp>
      <p:sp>
        <p:nvSpPr>
          <p:cNvPr id="21" name="Text Box 71"/>
          <p:cNvSpPr txBox="1">
            <a:spLocks noChangeArrowheads="1"/>
          </p:cNvSpPr>
          <p:nvPr/>
        </p:nvSpPr>
        <p:spPr bwMode="auto">
          <a:xfrm>
            <a:off x="913286" y="467227"/>
            <a:ext cx="5391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 1. Thí nghiệm    (H 22.1 SGK)</a:t>
            </a:r>
          </a:p>
        </p:txBody>
      </p:sp>
      <p:sp>
        <p:nvSpPr>
          <p:cNvPr id="22" name="Text Box 14"/>
          <p:cNvSpPr txBox="1">
            <a:spLocks noChangeArrowheads="1"/>
          </p:cNvSpPr>
          <p:nvPr/>
        </p:nvSpPr>
        <p:spPr bwMode="auto">
          <a:xfrm>
            <a:off x="1055826" y="4238512"/>
            <a:ext cx="4962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3 .Cách nhận biết từ </a:t>
            </a:r>
            <a:r>
              <a:rPr lang="en-US" altLang="vi-VN" sz="2400" i="1" dirty="0" smtClean="0">
                <a:solidFill>
                  <a:srgbClr val="FF0000"/>
                </a:solidFill>
              </a:rPr>
              <a:t>trường:</a:t>
            </a:r>
            <a:endParaRPr lang="en-US" altLang="vi-VN" sz="2400" i="1" dirty="0">
              <a:solidFill>
                <a:srgbClr val="FF0000"/>
              </a:solidFill>
            </a:endParaRPr>
          </a:p>
        </p:txBody>
      </p:sp>
      <p:sp>
        <p:nvSpPr>
          <p:cNvPr id="23" name="Text Box 16"/>
          <p:cNvSpPr txBox="1">
            <a:spLocks noChangeArrowheads="1"/>
          </p:cNvSpPr>
          <p:nvPr/>
        </p:nvSpPr>
        <p:spPr bwMode="auto">
          <a:xfrm>
            <a:off x="1378220" y="4770195"/>
            <a:ext cx="101026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i="1" dirty="0"/>
              <a:t>Dùng kim nam châm (nam châm thử) đưa vào không gian cần kiểm tra</a:t>
            </a:r>
            <a:r>
              <a:rPr lang="en-US" altLang="vi-VN" sz="2400" i="1" dirty="0" smtClean="0"/>
              <a:t>. Nếu </a:t>
            </a:r>
            <a:r>
              <a:rPr lang="en-US" altLang="vi-VN" sz="2400" i="1" dirty="0"/>
              <a:t>có lực từ tác dụng lên kim nam châm thì nơi đó có từ trường. Và ngược lại.</a:t>
            </a:r>
          </a:p>
        </p:txBody>
      </p:sp>
      <p:sp>
        <p:nvSpPr>
          <p:cNvPr id="24" name="AutoShape 4"/>
          <p:cNvSpPr>
            <a:spLocks noChangeArrowheads="1"/>
          </p:cNvSpPr>
          <p:nvPr/>
        </p:nvSpPr>
        <p:spPr bwMode="auto">
          <a:xfrm>
            <a:off x="3609276" y="4638308"/>
            <a:ext cx="6588813" cy="1332216"/>
          </a:xfrm>
          <a:prstGeom prst="cloudCallout">
            <a:avLst>
              <a:gd name="adj1" fmla="val 1455"/>
              <a:gd name="adj2" fmla="val -42755"/>
            </a:avLst>
          </a:prstGeom>
          <a:solidFill>
            <a:schemeClr val="accent1"/>
          </a:solidFill>
          <a:ln w="9525">
            <a:solidFill>
              <a:srgbClr val="3333FF"/>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dirty="0">
                <a:solidFill>
                  <a:srgbClr val="FF0000"/>
                </a:solidFill>
              </a:rPr>
              <a:t>Người ta có thể nhận biết từ trường bằng cách nào?</a:t>
            </a:r>
          </a:p>
          <a:p>
            <a:pPr eaLnBrk="1" hangingPunct="1"/>
            <a:endParaRPr lang="en-US" altLang="vi-VN" sz="2400" dirty="0">
              <a:solidFill>
                <a:srgbClr val="FF0000"/>
              </a:solidFill>
            </a:endParaRPr>
          </a:p>
        </p:txBody>
      </p:sp>
    </p:spTree>
    <p:extLst>
      <p:ext uri="{BB962C8B-B14F-4D97-AF65-F5344CB8AC3E}">
        <p14:creationId xmlns:p14="http://schemas.microsoft.com/office/powerpoint/2010/main" val="9421489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par>
                                <p:cTn id="22" presetID="4"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animBg="1"/>
      <p:bldP spid="24"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1676400" y="228601"/>
            <a:ext cx="8839200" cy="2868613"/>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dirty="0">
                <a:latin typeface=".VnTime" panose="020B7200000000000000" pitchFamily="34" charset="0"/>
                <a:sym typeface="Wingdings" panose="05000000000000000000" pitchFamily="2" charset="2"/>
              </a:rPr>
              <a:t></a:t>
            </a:r>
            <a:r>
              <a:rPr lang="en-US" altLang="vi-VN" sz="2800" dirty="0">
                <a:latin typeface=".VnTime" panose="020B7200000000000000" pitchFamily="34" charset="0"/>
              </a:rPr>
              <a:t>Trong kh«ng gian, tõ </a:t>
            </a:r>
            <a:r>
              <a:rPr lang="en-US" altLang="vi-VN" sz="2800" dirty="0" smtClean="0">
                <a:latin typeface=".VnTime" panose="020B7200000000000000" pitchFamily="34" charset="0"/>
              </a:rPr>
              <a:t>tr­ưêng </a:t>
            </a:r>
            <a:r>
              <a:rPr lang="en-US" altLang="vi-VN" sz="2800" dirty="0">
                <a:latin typeface=".VnTime" panose="020B7200000000000000" pitchFamily="34" charset="0"/>
              </a:rPr>
              <a:t>vµ ®iÖn </a:t>
            </a:r>
            <a:r>
              <a:rPr lang="en-US" altLang="vi-VN" sz="2800" dirty="0" smtClean="0">
                <a:latin typeface=".VnTime" panose="020B7200000000000000" pitchFamily="34" charset="0"/>
              </a:rPr>
              <a:t>tr­ưêng </a:t>
            </a:r>
            <a:r>
              <a:rPr lang="en-US" altLang="vi-VN" sz="2800" dirty="0">
                <a:latin typeface=".VnTime" panose="020B7200000000000000" pitchFamily="34" charset="0"/>
              </a:rPr>
              <a:t>tån t¹i trong mét </a:t>
            </a:r>
            <a:r>
              <a:rPr lang="en-US" altLang="vi-VN" sz="2800" dirty="0" smtClean="0">
                <a:latin typeface=".VnTime" panose="020B7200000000000000" pitchFamily="34" charset="0"/>
              </a:rPr>
              <a:t>tr­ưêng </a:t>
            </a:r>
            <a:r>
              <a:rPr lang="en-US" altLang="vi-VN" sz="2800" dirty="0">
                <a:latin typeface=".VnTime" panose="020B7200000000000000" pitchFamily="34" charset="0"/>
              </a:rPr>
              <a:t>thèng nhÊt gäi lµ ®iÖn tõ </a:t>
            </a:r>
            <a:r>
              <a:rPr lang="en-US" altLang="vi-VN" sz="2800" dirty="0" smtClean="0">
                <a:latin typeface=".VnTime" panose="020B7200000000000000" pitchFamily="34" charset="0"/>
              </a:rPr>
              <a:t>tr­ưêng</a:t>
            </a:r>
            <a:r>
              <a:rPr lang="en-US" altLang="vi-VN" sz="2800" dirty="0">
                <a:latin typeface=".VnTime" panose="020B7200000000000000" pitchFamily="34" charset="0"/>
              </a:rPr>
              <a:t>. Sãng ®iÖn tõ lµ sù lan truyÒn cña ®iÖn tõ </a:t>
            </a:r>
            <a:r>
              <a:rPr lang="en-US" altLang="vi-VN" sz="2800" dirty="0" smtClean="0">
                <a:latin typeface=".VnTime" panose="020B7200000000000000" pitchFamily="34" charset="0"/>
              </a:rPr>
              <a:t>tr­ưêng </a:t>
            </a:r>
            <a:r>
              <a:rPr lang="en-US" altLang="vi-VN" sz="2800" dirty="0">
                <a:latin typeface=".VnTime" panose="020B7200000000000000" pitchFamily="34" charset="0"/>
              </a:rPr>
              <a:t>biÕn thiªn trong kh«ng gian.</a:t>
            </a:r>
          </a:p>
          <a:p>
            <a:pPr>
              <a:spcBef>
                <a:spcPct val="50000"/>
              </a:spcBef>
            </a:pPr>
            <a:r>
              <a:rPr lang="en-US" altLang="vi-VN" sz="2800" dirty="0">
                <a:sym typeface="Wingdings" panose="05000000000000000000" pitchFamily="2" charset="2"/>
              </a:rPr>
              <a:t></a:t>
            </a:r>
            <a:r>
              <a:rPr lang="en-US" altLang="vi-VN" sz="2800" dirty="0">
                <a:latin typeface=".VnTime" panose="020B7200000000000000" pitchFamily="34" charset="0"/>
                <a:sym typeface="Wingdings" panose="05000000000000000000" pitchFamily="2" charset="2"/>
              </a:rPr>
              <a:t>C¸c sãng ra-®i-«, sãng v« tuyÕn, sãng ¸nh s¸ng thÊy, tia X, tia gama còng lµ sãng ®iÖn tõ. C¸c sãng nµy khi truyÒn ®i mang theo năng </a:t>
            </a:r>
            <a:r>
              <a:rPr lang="en-US" altLang="vi-VN" sz="2800" dirty="0" smtClean="0">
                <a:latin typeface=".VnTime" panose="020B7200000000000000" pitchFamily="34" charset="0"/>
                <a:sym typeface="Wingdings" panose="05000000000000000000" pitchFamily="2" charset="2"/>
              </a:rPr>
              <a:t>l­ưîng</a:t>
            </a:r>
            <a:r>
              <a:rPr lang="en-US" altLang="vi-VN" sz="2800" dirty="0">
                <a:latin typeface=".VnTime" panose="020B7200000000000000" pitchFamily="34" charset="0"/>
                <a:sym typeface="Wingdings" panose="05000000000000000000" pitchFamily="2" charset="2"/>
              </a:rPr>
              <a:t>.</a:t>
            </a:r>
            <a:endParaRPr lang="en-US" altLang="vi-VN" sz="2800" dirty="0">
              <a:sym typeface="Wingdings" panose="05000000000000000000" pitchFamily="2" charset="2"/>
            </a:endParaRPr>
          </a:p>
        </p:txBody>
      </p:sp>
      <p:sp>
        <p:nvSpPr>
          <p:cNvPr id="131078" name="Text Box 6" descr="Stationery"/>
          <p:cNvSpPr txBox="1">
            <a:spLocks noChangeArrowheads="1"/>
          </p:cNvSpPr>
          <p:nvPr/>
        </p:nvSpPr>
        <p:spPr bwMode="auto">
          <a:xfrm>
            <a:off x="1752600" y="3775075"/>
            <a:ext cx="8915400" cy="2655888"/>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vi-VN" sz="2800" dirty="0">
                <a:latin typeface=".VnTime" panose="020B7200000000000000" pitchFamily="34" charset="0"/>
              </a:rPr>
              <a:t>X©y dùng c¸c tr¹m ph¸t sãng ®iÖn tõ ph¶i xa khu d©n </a:t>
            </a:r>
            <a:r>
              <a:rPr lang="en-US" altLang="vi-VN" sz="2800" dirty="0" smtClean="0">
                <a:latin typeface=".VnTime" panose="020B7200000000000000" pitchFamily="34" charset="0"/>
              </a:rPr>
              <a:t>cư­.</a:t>
            </a:r>
            <a:endParaRPr lang="en-US" altLang="vi-VN" sz="2800" dirty="0">
              <a:latin typeface=".VnTime" panose="020B7200000000000000" pitchFamily="34" charset="0"/>
            </a:endParaRPr>
          </a:p>
          <a:p>
            <a:pPr>
              <a:spcBef>
                <a:spcPct val="50000"/>
              </a:spcBef>
              <a:buFontTx/>
              <a:buChar char="•"/>
            </a:pPr>
            <a:r>
              <a:rPr lang="en-US" altLang="vi-VN" sz="2800" dirty="0">
                <a:latin typeface=".VnTime" panose="020B7200000000000000" pitchFamily="34" charset="0"/>
              </a:rPr>
              <a:t>Sö dông ®iÖn tho</a:t>
            </a:r>
            <a:r>
              <a:rPr lang="en-US" altLang="vi-VN" sz="2400" dirty="0"/>
              <a:t>ại</a:t>
            </a:r>
            <a:r>
              <a:rPr lang="en-US" altLang="vi-VN" sz="2800" dirty="0">
                <a:latin typeface=".VnTime" panose="020B7200000000000000" pitchFamily="34" charset="0"/>
              </a:rPr>
              <a:t> di ®éng hîp lÝ, ®óng c¸ch. Kh«ng sö dông qu¸ l©u ®Ó gi¶m thiÓu t¸c h¹i cña sãng ®iÖn tõ ®èi víi c¬ thÓ. T¾t nguån ®iÖn tho¹i khi ngñ hoÆc ®Ó xa ng­êi.</a:t>
            </a:r>
          </a:p>
          <a:p>
            <a:pPr>
              <a:spcBef>
                <a:spcPct val="50000"/>
              </a:spcBef>
              <a:buFontTx/>
              <a:buChar char="•"/>
            </a:pPr>
            <a:r>
              <a:rPr lang="en-US" altLang="vi-VN" sz="2800" dirty="0">
                <a:latin typeface="Times New Roman" panose="02020603050405020304" pitchFamily="18" charset="0"/>
              </a:rPr>
              <a:t>Tăng</a:t>
            </a:r>
            <a:r>
              <a:rPr lang="en-US" altLang="vi-VN" sz="2800" dirty="0">
                <a:latin typeface=".VnTime" panose="020B7200000000000000" pitchFamily="34" charset="0"/>
              </a:rPr>
              <a:t> c­êng sö dông truyÒn </a:t>
            </a:r>
            <a:r>
              <a:rPr lang="en-US" altLang="vi-VN" sz="2800" dirty="0">
                <a:latin typeface="Times New Roman" panose="02020603050405020304" pitchFamily="18" charset="0"/>
              </a:rPr>
              <a:t>hình</a:t>
            </a:r>
            <a:r>
              <a:rPr lang="en-US" altLang="vi-VN" sz="2800" dirty="0">
                <a:latin typeface=".VnTime" panose="020B7200000000000000" pitchFamily="34" charset="0"/>
              </a:rPr>
              <a:t> c¸p, ®iÖn tho¹i cè ®Þnh…</a:t>
            </a:r>
          </a:p>
        </p:txBody>
      </p:sp>
      <p:sp>
        <p:nvSpPr>
          <p:cNvPr id="131079" name="Text Box 7"/>
          <p:cNvSpPr txBox="1">
            <a:spLocks noChangeArrowheads="1"/>
          </p:cNvSpPr>
          <p:nvPr/>
        </p:nvSpPr>
        <p:spPr bwMode="auto">
          <a:xfrm>
            <a:off x="1828800" y="3200401"/>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solidFill>
                  <a:srgbClr val="FF0000"/>
                </a:solidFill>
                <a:latin typeface=".VnTime" panose="020B7200000000000000" pitchFamily="34" charset="0"/>
              </a:rPr>
              <a:t>GDBVMT: </a:t>
            </a:r>
          </a:p>
        </p:txBody>
      </p:sp>
    </p:spTree>
    <p:extLst>
      <p:ext uri="{BB962C8B-B14F-4D97-AF65-F5344CB8AC3E}">
        <p14:creationId xmlns:p14="http://schemas.microsoft.com/office/powerpoint/2010/main" val="134614857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 calcmode="lin" valueType="num">
                                      <p:cBhvr>
                                        <p:cTn id="7" dur="500" decel="50000" fill="hold">
                                          <p:stCondLst>
                                            <p:cond delay="0"/>
                                          </p:stCondLst>
                                        </p:cTn>
                                        <p:tgtEl>
                                          <p:spTgt spid="131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1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1076"/>
                                        </p:tgtEl>
                                        <p:attrNameLst>
                                          <p:attrName>ppt_w</p:attrName>
                                        </p:attrNameLst>
                                      </p:cBhvr>
                                      <p:tavLst>
                                        <p:tav tm="0">
                                          <p:val>
                                            <p:strVal val="#ppt_w*.05"/>
                                          </p:val>
                                        </p:tav>
                                        <p:tav tm="100000">
                                          <p:val>
                                            <p:strVal val="#ppt_w"/>
                                          </p:val>
                                        </p:tav>
                                      </p:tavLst>
                                    </p:anim>
                                    <p:anim calcmode="lin" valueType="num">
                                      <p:cBhvr>
                                        <p:cTn id="10" dur="1000" fill="hold"/>
                                        <p:tgtEl>
                                          <p:spTgt spid="131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1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1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1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10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31079"/>
                                        </p:tgtEl>
                                        <p:attrNameLst>
                                          <p:attrName>style.visibility</p:attrName>
                                        </p:attrNameLst>
                                      </p:cBhvr>
                                      <p:to>
                                        <p:strVal val="visible"/>
                                      </p:to>
                                    </p:set>
                                    <p:animEffect transition="in" filter="fade">
                                      <p:cBhvr>
                                        <p:cTn id="19" dur="1000"/>
                                        <p:tgtEl>
                                          <p:spTgt spid="131079"/>
                                        </p:tgtEl>
                                      </p:cBhvr>
                                    </p:animEffect>
                                    <p:anim calcmode="lin" valueType="num">
                                      <p:cBhvr>
                                        <p:cTn id="20" dur="1000" fill="hold"/>
                                        <p:tgtEl>
                                          <p:spTgt spid="131079"/>
                                        </p:tgtEl>
                                        <p:attrNameLst>
                                          <p:attrName>ppt_x</p:attrName>
                                        </p:attrNameLst>
                                      </p:cBhvr>
                                      <p:tavLst>
                                        <p:tav tm="0">
                                          <p:val>
                                            <p:strVal val="#ppt_x"/>
                                          </p:val>
                                        </p:tav>
                                        <p:tav tm="100000">
                                          <p:val>
                                            <p:strVal val="#ppt_x"/>
                                          </p:val>
                                        </p:tav>
                                      </p:tavLst>
                                    </p:anim>
                                    <p:anim calcmode="lin" valueType="num">
                                      <p:cBhvr>
                                        <p:cTn id="21" dur="900" decel="100000" fill="hold"/>
                                        <p:tgtEl>
                                          <p:spTgt spid="13107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1079"/>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31078">
                                            <p:bg/>
                                          </p:spTgt>
                                        </p:tgtEl>
                                        <p:attrNameLst>
                                          <p:attrName>style.visibility</p:attrName>
                                        </p:attrNameLst>
                                      </p:cBhvr>
                                      <p:to>
                                        <p:strVal val="visible"/>
                                      </p:to>
                                    </p:set>
                                    <p:animEffect transition="in" filter="fade">
                                      <p:cBhvr>
                                        <p:cTn id="27" dur="1000"/>
                                        <p:tgtEl>
                                          <p:spTgt spid="131078">
                                            <p:bg/>
                                          </p:spTgt>
                                        </p:tgtEl>
                                      </p:cBhvr>
                                    </p:animEffect>
                                    <p:anim calcmode="lin" valueType="num">
                                      <p:cBhvr>
                                        <p:cTn id="28" dur="1000" fill="hold"/>
                                        <p:tgtEl>
                                          <p:spTgt spid="131078">
                                            <p:bg/>
                                          </p:spTgt>
                                        </p:tgtEl>
                                        <p:attrNameLst>
                                          <p:attrName>ppt_x</p:attrName>
                                        </p:attrNameLst>
                                      </p:cBhvr>
                                      <p:tavLst>
                                        <p:tav tm="0">
                                          <p:val>
                                            <p:strVal val="#ppt_x-.1"/>
                                          </p:val>
                                        </p:tav>
                                        <p:tav tm="100000">
                                          <p:val>
                                            <p:strVal val="#ppt_x"/>
                                          </p:val>
                                        </p:tav>
                                      </p:tavLst>
                                    </p:anim>
                                    <p:anim calcmode="lin" valueType="num">
                                      <p:cBhvr>
                                        <p:cTn id="29" dur="1000" fill="hold"/>
                                        <p:tgtEl>
                                          <p:spTgt spid="131078">
                                            <p:bg/>
                                          </p:spTgt>
                                        </p:tgtEl>
                                        <p:attrNameLst>
                                          <p:attrName>ppt_y</p:attrName>
                                        </p:attrNameLst>
                                      </p:cBhvr>
                                      <p:tavLst>
                                        <p:tav tm="0">
                                          <p:val>
                                            <p:strVal val="#ppt_y"/>
                                          </p:val>
                                        </p:tav>
                                        <p:tav tm="100000">
                                          <p:val>
                                            <p:strVal val="#ppt_y"/>
                                          </p:val>
                                        </p:tav>
                                      </p:tavLst>
                                    </p:anim>
                                  </p:childTnLst>
                                </p:cTn>
                              </p:par>
                              <p:par>
                                <p:cTn id="30" presetID="40" presetClass="entr" presetSubtype="0" fill="hold" grpId="0" nodeType="withEffect">
                                  <p:stCondLst>
                                    <p:cond delay="0"/>
                                  </p:stCondLst>
                                  <p:iterate type="lt">
                                    <p:tmPct val="10000"/>
                                  </p:iterate>
                                  <p:childTnLst>
                                    <p:set>
                                      <p:cBhvr>
                                        <p:cTn id="31" dur="1" fill="hold">
                                          <p:stCondLst>
                                            <p:cond delay="0"/>
                                          </p:stCondLst>
                                        </p:cTn>
                                        <p:tgtEl>
                                          <p:spTgt spid="131078">
                                            <p:txEl>
                                              <p:pRg st="0" end="0"/>
                                            </p:txEl>
                                          </p:spTgt>
                                        </p:tgtEl>
                                        <p:attrNameLst>
                                          <p:attrName>style.visibility</p:attrName>
                                        </p:attrNameLst>
                                      </p:cBhvr>
                                      <p:to>
                                        <p:strVal val="visible"/>
                                      </p:to>
                                    </p:set>
                                    <p:animEffect transition="in" filter="fade">
                                      <p:cBhvr>
                                        <p:cTn id="32" dur="1000"/>
                                        <p:tgtEl>
                                          <p:spTgt spid="131078">
                                            <p:txEl>
                                              <p:pRg st="0" end="0"/>
                                            </p:txEl>
                                          </p:spTgt>
                                        </p:tgtEl>
                                      </p:cBhvr>
                                    </p:animEffect>
                                    <p:anim calcmode="lin" valueType="num">
                                      <p:cBhvr>
                                        <p:cTn id="33" dur="1000" fill="hold"/>
                                        <p:tgtEl>
                                          <p:spTgt spid="131078">
                                            <p:txEl>
                                              <p:pRg st="0" end="0"/>
                                            </p:txEl>
                                          </p:spTgt>
                                        </p:tgtEl>
                                        <p:attrNameLst>
                                          <p:attrName>ppt_x</p:attrName>
                                        </p:attrNameLst>
                                      </p:cBhvr>
                                      <p:tavLst>
                                        <p:tav tm="0">
                                          <p:val>
                                            <p:strVal val="#ppt_x-.1"/>
                                          </p:val>
                                        </p:tav>
                                        <p:tav tm="100000">
                                          <p:val>
                                            <p:strVal val="#ppt_x"/>
                                          </p:val>
                                        </p:tav>
                                      </p:tavLst>
                                    </p:anim>
                                    <p:anim calcmode="lin" valueType="num">
                                      <p:cBhvr>
                                        <p:cTn id="34" dur="1000" fill="hold"/>
                                        <p:tgtEl>
                                          <p:spTgt spid="131078">
                                            <p:txEl>
                                              <p:pRg st="0" end="0"/>
                                            </p:txEl>
                                          </p:spTgt>
                                        </p:tgtEl>
                                        <p:attrNameLst>
                                          <p:attrName>ppt_y</p:attrName>
                                        </p:attrNameLst>
                                      </p:cBhvr>
                                      <p:tavLst>
                                        <p:tav tm="0">
                                          <p:val>
                                            <p:strVal val="#ppt_y"/>
                                          </p:val>
                                        </p:tav>
                                        <p:tav tm="100000">
                                          <p:val>
                                            <p:strVal val="#ppt_y"/>
                                          </p:val>
                                        </p:tav>
                                      </p:tavLst>
                                    </p:anim>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131078">
                                            <p:txEl>
                                              <p:pRg st="1" end="1"/>
                                            </p:txEl>
                                          </p:spTgt>
                                        </p:tgtEl>
                                        <p:attrNameLst>
                                          <p:attrName>style.visibility</p:attrName>
                                        </p:attrNameLst>
                                      </p:cBhvr>
                                      <p:to>
                                        <p:strVal val="visible"/>
                                      </p:to>
                                    </p:set>
                                    <p:animEffect transition="in" filter="fade">
                                      <p:cBhvr>
                                        <p:cTn id="37" dur="1000"/>
                                        <p:tgtEl>
                                          <p:spTgt spid="131078">
                                            <p:txEl>
                                              <p:pRg st="1" end="1"/>
                                            </p:txEl>
                                          </p:spTgt>
                                        </p:tgtEl>
                                      </p:cBhvr>
                                    </p:animEffect>
                                    <p:anim calcmode="lin" valueType="num">
                                      <p:cBhvr>
                                        <p:cTn id="38" dur="1000" fill="hold"/>
                                        <p:tgtEl>
                                          <p:spTgt spid="131078">
                                            <p:txEl>
                                              <p:pRg st="1" end="1"/>
                                            </p:txEl>
                                          </p:spTgt>
                                        </p:tgtEl>
                                        <p:attrNameLst>
                                          <p:attrName>ppt_x</p:attrName>
                                        </p:attrNameLst>
                                      </p:cBhvr>
                                      <p:tavLst>
                                        <p:tav tm="0">
                                          <p:val>
                                            <p:strVal val="#ppt_x-.1"/>
                                          </p:val>
                                        </p:tav>
                                        <p:tav tm="100000">
                                          <p:val>
                                            <p:strVal val="#ppt_x"/>
                                          </p:val>
                                        </p:tav>
                                      </p:tavLst>
                                    </p:anim>
                                    <p:anim calcmode="lin" valueType="num">
                                      <p:cBhvr>
                                        <p:cTn id="39" dur="1000" fill="hold"/>
                                        <p:tgtEl>
                                          <p:spTgt spid="131078">
                                            <p:txEl>
                                              <p:pRg st="1" end="1"/>
                                            </p:txEl>
                                          </p:spTgt>
                                        </p:tgtEl>
                                        <p:attrNameLst>
                                          <p:attrName>ppt_y</p:attrName>
                                        </p:attrNameLst>
                                      </p:cBhvr>
                                      <p:tavLst>
                                        <p:tav tm="0">
                                          <p:val>
                                            <p:strVal val="#ppt_y"/>
                                          </p:val>
                                        </p:tav>
                                        <p:tav tm="100000">
                                          <p:val>
                                            <p:strVal val="#ppt_y"/>
                                          </p:val>
                                        </p:tav>
                                      </p:tavLst>
                                    </p:anim>
                                  </p:childTnLst>
                                </p:cTn>
                              </p:par>
                              <p:par>
                                <p:cTn id="40" presetID="40" presetClass="entr" presetSubtype="0" fill="hold" grpId="0" nodeType="withEffect">
                                  <p:stCondLst>
                                    <p:cond delay="0"/>
                                  </p:stCondLst>
                                  <p:iterate type="lt">
                                    <p:tmPct val="10000"/>
                                  </p:iterate>
                                  <p:childTnLst>
                                    <p:set>
                                      <p:cBhvr>
                                        <p:cTn id="41" dur="1" fill="hold">
                                          <p:stCondLst>
                                            <p:cond delay="0"/>
                                          </p:stCondLst>
                                        </p:cTn>
                                        <p:tgtEl>
                                          <p:spTgt spid="131078">
                                            <p:txEl>
                                              <p:pRg st="2" end="2"/>
                                            </p:txEl>
                                          </p:spTgt>
                                        </p:tgtEl>
                                        <p:attrNameLst>
                                          <p:attrName>style.visibility</p:attrName>
                                        </p:attrNameLst>
                                      </p:cBhvr>
                                      <p:to>
                                        <p:strVal val="visible"/>
                                      </p:to>
                                    </p:set>
                                    <p:animEffect transition="in" filter="fade">
                                      <p:cBhvr>
                                        <p:cTn id="42" dur="1000"/>
                                        <p:tgtEl>
                                          <p:spTgt spid="131078">
                                            <p:txEl>
                                              <p:pRg st="2" end="2"/>
                                            </p:txEl>
                                          </p:spTgt>
                                        </p:tgtEl>
                                      </p:cBhvr>
                                    </p:animEffect>
                                    <p:anim calcmode="lin" valueType="num">
                                      <p:cBhvr>
                                        <p:cTn id="43" dur="1000" fill="hold"/>
                                        <p:tgtEl>
                                          <p:spTgt spid="131078">
                                            <p:txEl>
                                              <p:pRg st="2" end="2"/>
                                            </p:txEl>
                                          </p:spTgt>
                                        </p:tgtEl>
                                        <p:attrNameLst>
                                          <p:attrName>ppt_x</p:attrName>
                                        </p:attrNameLst>
                                      </p:cBhvr>
                                      <p:tavLst>
                                        <p:tav tm="0">
                                          <p:val>
                                            <p:strVal val="#ppt_x-.1"/>
                                          </p:val>
                                        </p:tav>
                                        <p:tav tm="100000">
                                          <p:val>
                                            <p:strVal val="#ppt_x"/>
                                          </p:val>
                                        </p:tav>
                                      </p:tavLst>
                                    </p:anim>
                                    <p:anim calcmode="lin" valueType="num">
                                      <p:cBhvr>
                                        <p:cTn id="44" dur="1000" fill="hold"/>
                                        <p:tgtEl>
                                          <p:spTgt spid="13107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131078" grpId="0" build="allAtOnce" animBg="1"/>
      <p:bldP spid="1310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nghiemj_thu_220%20DZ%20Hue%20Dong%20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293814"/>
            <a:ext cx="3810000" cy="5259387"/>
          </a:xfrm>
          <a:prstGeom prst="rect">
            <a:avLst/>
          </a:prstGeom>
          <a:noFill/>
          <a:extLst>
            <a:ext uri="{909E8E84-426E-40DD-AFC4-6F175D3DCCD1}">
              <a14:hiddenFill xmlns:a14="http://schemas.microsoft.com/office/drawing/2010/main">
                <a:solidFill>
                  <a:srgbClr val="FFFFFF"/>
                </a:solidFill>
              </a14:hiddenFill>
            </a:ext>
          </a:extLst>
        </p:spPr>
      </p:pic>
      <p:pic>
        <p:nvPicPr>
          <p:cNvPr id="143363" name="Picture 3" descr="D28WO4GTON_500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14600"/>
            <a:ext cx="4114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43364" name="Text Box 4"/>
          <p:cNvSpPr txBox="1">
            <a:spLocks noChangeArrowheads="1"/>
          </p:cNvSpPr>
          <p:nvPr/>
        </p:nvSpPr>
        <p:spPr bwMode="auto">
          <a:xfrm>
            <a:off x="2743200" y="228601"/>
            <a:ext cx="6553200" cy="584775"/>
          </a:xfrm>
          <a:prstGeom prst="rect">
            <a:avLst/>
          </a:prstGeom>
          <a:solidFill>
            <a:srgbClr val="0000FF"/>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sz="3200">
                <a:solidFill>
                  <a:schemeClr val="bg1"/>
                </a:solidFill>
                <a:latin typeface="Times New Roman" panose="02020603050405020304" pitchFamily="18" charset="0"/>
              </a:rPr>
              <a:t> </a:t>
            </a:r>
            <a:r>
              <a:rPr lang="en-US" altLang="vi-VN" sz="3200">
                <a:solidFill>
                  <a:schemeClr val="bg1"/>
                </a:solidFill>
              </a:rPr>
              <a:t> các em xem một số hình ảnh</a:t>
            </a:r>
            <a:r>
              <a:rPr lang="en-US" altLang="vi-VN" sz="3200">
                <a:solidFill>
                  <a:schemeClr val="bg1"/>
                </a:solidFill>
                <a:latin typeface="Times New Roman" panose="02020603050405020304" pitchFamily="18" charset="0"/>
              </a:rPr>
              <a:t>  </a:t>
            </a:r>
            <a:endParaRPr lang="en-US" altLang="vi-VN" sz="3200">
              <a:solidFill>
                <a:schemeClr val="bg1"/>
              </a:solidFill>
              <a:latin typeface=".VnTime" panose="020B7200000000000000" pitchFamily="34" charset="0"/>
            </a:endParaRPr>
          </a:p>
        </p:txBody>
      </p:sp>
      <p:pic>
        <p:nvPicPr>
          <p:cNvPr id="143365" name="Picture 5"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1"/>
            <a:ext cx="914401"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997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lide(fromBottom)">
                                      <p:cBhvr>
                                        <p:cTn id="7" dur="500"/>
                                        <p:tgtEl>
                                          <p:spTgt spid="143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3362"/>
                                        </p:tgtEl>
                                        <p:attrNameLst>
                                          <p:attrName>style.visibility</p:attrName>
                                        </p:attrNameLst>
                                      </p:cBhvr>
                                      <p:to>
                                        <p:strVal val="visible"/>
                                      </p:to>
                                    </p:set>
                                    <p:animEffect transition="in" filter="strips(downLeft)">
                                      <p:cBhvr>
                                        <p:cTn id="12"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3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172200"/>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4387" name="Picture 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
            <a:ext cx="914401"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4" descr="302img11872499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457200"/>
            <a:ext cx="348615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44389" name="Picture 5" descr="POINSE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0" y="5026026"/>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53600" y="1"/>
            <a:ext cx="838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Text Box 7"/>
          <p:cNvSpPr txBox="1">
            <a:spLocks noChangeArrowheads="1"/>
          </p:cNvSpPr>
          <p:nvPr/>
        </p:nvSpPr>
        <p:spPr bwMode="auto">
          <a:xfrm>
            <a:off x="2971800" y="228601"/>
            <a:ext cx="6553200" cy="584775"/>
          </a:xfrm>
          <a:prstGeom prst="rect">
            <a:avLst/>
          </a:prstGeom>
          <a:solidFill>
            <a:srgbClr val="0000FF"/>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sz="3200">
                <a:solidFill>
                  <a:schemeClr val="bg1"/>
                </a:solidFill>
              </a:rPr>
              <a:t>các em xem một số hình ảnh</a:t>
            </a:r>
            <a:r>
              <a:rPr lang="en-US" altLang="vi-VN" sz="3200">
                <a:solidFill>
                  <a:schemeClr val="bg1"/>
                </a:solidFill>
                <a:latin typeface="Times New Roman" panose="02020603050405020304" pitchFamily="18" charset="0"/>
              </a:rPr>
              <a:t>  </a:t>
            </a:r>
            <a:endParaRPr lang="en-US" altLang="vi-VN" sz="3200">
              <a:solidFill>
                <a:schemeClr val="bg1"/>
              </a:solidFill>
              <a:latin typeface=".VnTime" panose="020B7200000000000000" pitchFamily="34" charset="0"/>
            </a:endParaRPr>
          </a:p>
        </p:txBody>
      </p:sp>
    </p:spTree>
    <p:extLst>
      <p:ext uri="{BB962C8B-B14F-4D97-AF65-F5344CB8AC3E}">
        <p14:creationId xmlns:p14="http://schemas.microsoft.com/office/powerpoint/2010/main" val="3042669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wipe(down)">
                                      <p:cBhvr>
                                        <p:cTn id="7"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838200"/>
            <a:ext cx="56388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45411" name="Picture 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76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4" descr="36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45413" name="Picture 5"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029200"/>
            <a:ext cx="60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6" descr="POINSET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0" y="5026026"/>
            <a:ext cx="9906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5" name="Text Box 7"/>
          <p:cNvSpPr txBox="1">
            <a:spLocks noChangeArrowheads="1"/>
          </p:cNvSpPr>
          <p:nvPr/>
        </p:nvSpPr>
        <p:spPr bwMode="auto">
          <a:xfrm>
            <a:off x="2971800" y="76201"/>
            <a:ext cx="6553200" cy="584775"/>
          </a:xfrm>
          <a:prstGeom prst="rect">
            <a:avLst/>
          </a:prstGeom>
          <a:solidFill>
            <a:srgbClr val="0000FF"/>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sz="3200">
                <a:solidFill>
                  <a:schemeClr val="bg1"/>
                </a:solidFill>
                <a:latin typeface="Times New Roman" panose="02020603050405020304" pitchFamily="18" charset="0"/>
              </a:rPr>
              <a:t> </a:t>
            </a:r>
            <a:r>
              <a:rPr lang="en-US" altLang="vi-VN" sz="3200">
                <a:solidFill>
                  <a:schemeClr val="bg1"/>
                </a:solidFill>
              </a:rPr>
              <a:t> các em xem một số hình ảnh</a:t>
            </a:r>
            <a:r>
              <a:rPr lang="en-US" altLang="vi-VN" sz="3200">
                <a:solidFill>
                  <a:schemeClr val="bg1"/>
                </a:solidFill>
                <a:latin typeface="Times New Roman" panose="02020603050405020304" pitchFamily="18" charset="0"/>
              </a:rPr>
              <a:t>  </a:t>
            </a:r>
            <a:endParaRPr lang="en-US" altLang="vi-VN" sz="3200">
              <a:solidFill>
                <a:schemeClr val="bg1"/>
              </a:solidFill>
              <a:latin typeface=".VnTime" panose="020B7200000000000000" pitchFamily="34" charset="0"/>
            </a:endParaRPr>
          </a:p>
        </p:txBody>
      </p:sp>
    </p:spTree>
    <p:extLst>
      <p:ext uri="{BB962C8B-B14F-4D97-AF65-F5344CB8AC3E}">
        <p14:creationId xmlns:p14="http://schemas.microsoft.com/office/powerpoint/2010/main" val="20568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wipe(down)">
                                      <p:cBhvr>
                                        <p:cTn id="7" dur="5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3-dieu-nen-tranh-khi-dung-dien-thoai-di-dong-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295400"/>
            <a:ext cx="2362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6435" name="Picture 3" descr="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43400"/>
            <a:ext cx="2895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6436" name="Picture 4" descr="605907072_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27622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6437" name="Picture 5" descr="t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343400"/>
            <a:ext cx="28194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6438" name="Picture 6" descr="sacp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371600"/>
            <a:ext cx="2971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6439" name="Picture 7" descr="5993127891833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343400"/>
            <a:ext cx="2590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46440" name="Text Box 8"/>
          <p:cNvSpPr txBox="1">
            <a:spLocks noChangeArrowheads="1"/>
          </p:cNvSpPr>
          <p:nvPr/>
        </p:nvSpPr>
        <p:spPr bwMode="auto">
          <a:xfrm>
            <a:off x="2667000" y="228601"/>
            <a:ext cx="6553200" cy="584775"/>
          </a:xfrm>
          <a:prstGeom prst="rect">
            <a:avLst/>
          </a:prstGeom>
          <a:solidFill>
            <a:srgbClr val="0000FF"/>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sz="3200">
                <a:solidFill>
                  <a:schemeClr val="bg1"/>
                </a:solidFill>
                <a:latin typeface="Times New Roman" panose="02020603050405020304" pitchFamily="18" charset="0"/>
              </a:rPr>
              <a:t> </a:t>
            </a:r>
            <a:r>
              <a:rPr lang="en-US" altLang="vi-VN" sz="3200">
                <a:solidFill>
                  <a:schemeClr val="bg1"/>
                </a:solidFill>
              </a:rPr>
              <a:t> các em xem một số hình ảnh</a:t>
            </a:r>
            <a:r>
              <a:rPr lang="en-US" altLang="vi-VN" sz="3200">
                <a:solidFill>
                  <a:schemeClr val="bg1"/>
                </a:solidFill>
                <a:latin typeface="Times New Roman" panose="02020603050405020304" pitchFamily="18" charset="0"/>
              </a:rPr>
              <a:t>  </a:t>
            </a:r>
            <a:endParaRPr lang="en-US" altLang="vi-VN" sz="3200">
              <a:solidFill>
                <a:schemeClr val="bg1"/>
              </a:solidFill>
              <a:latin typeface=".VnTime" panose="020B7200000000000000" pitchFamily="34" charset="0"/>
            </a:endParaRPr>
          </a:p>
        </p:txBody>
      </p:sp>
    </p:spTree>
    <p:extLst>
      <p:ext uri="{BB962C8B-B14F-4D97-AF65-F5344CB8AC3E}">
        <p14:creationId xmlns:p14="http://schemas.microsoft.com/office/powerpoint/2010/main" val="8441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fade">
                                      <p:cBhvr>
                                        <p:cTn id="7" dur="2000"/>
                                        <p:tgtEl>
                                          <p:spTgt spid="146436"/>
                                        </p:tgtEl>
                                      </p:cBhvr>
                                    </p:animEffect>
                                    <p:anim calcmode="lin" valueType="num">
                                      <p:cBhvr>
                                        <p:cTn id="8" dur="2000" fill="hold"/>
                                        <p:tgtEl>
                                          <p:spTgt spid="146436"/>
                                        </p:tgtEl>
                                        <p:attrNameLst>
                                          <p:attrName>style.rotation</p:attrName>
                                        </p:attrNameLst>
                                      </p:cBhvr>
                                      <p:tavLst>
                                        <p:tav tm="0">
                                          <p:val>
                                            <p:fltVal val="720"/>
                                          </p:val>
                                        </p:tav>
                                        <p:tav tm="100000">
                                          <p:val>
                                            <p:fltVal val="0"/>
                                          </p:val>
                                        </p:tav>
                                      </p:tavLst>
                                    </p:anim>
                                    <p:anim calcmode="lin" valueType="num">
                                      <p:cBhvr>
                                        <p:cTn id="9" dur="2000" fill="hold"/>
                                        <p:tgtEl>
                                          <p:spTgt spid="146436"/>
                                        </p:tgtEl>
                                        <p:attrNameLst>
                                          <p:attrName>ppt_h</p:attrName>
                                        </p:attrNameLst>
                                      </p:cBhvr>
                                      <p:tavLst>
                                        <p:tav tm="0">
                                          <p:val>
                                            <p:fltVal val="0"/>
                                          </p:val>
                                        </p:tav>
                                        <p:tav tm="100000">
                                          <p:val>
                                            <p:strVal val="#ppt_h"/>
                                          </p:val>
                                        </p:tav>
                                      </p:tavLst>
                                    </p:anim>
                                    <p:anim calcmode="lin" valueType="num">
                                      <p:cBhvr>
                                        <p:cTn id="10" dur="2000" fill="hold"/>
                                        <p:tgtEl>
                                          <p:spTgt spid="14643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46438"/>
                                        </p:tgtEl>
                                        <p:attrNameLst>
                                          <p:attrName>style.visibility</p:attrName>
                                        </p:attrNameLst>
                                      </p:cBhvr>
                                      <p:to>
                                        <p:strVal val="visible"/>
                                      </p:to>
                                    </p:set>
                                    <p:anim calcmode="lin" valueType="num">
                                      <p:cBhvr>
                                        <p:cTn id="15" dur="500" fill="hold"/>
                                        <p:tgtEl>
                                          <p:spTgt spid="14643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643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643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643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46434"/>
                                        </p:tgtEl>
                                        <p:attrNameLst>
                                          <p:attrName>style.visibility</p:attrName>
                                        </p:attrNameLst>
                                      </p:cBhvr>
                                      <p:to>
                                        <p:strVal val="visible"/>
                                      </p:to>
                                    </p:set>
                                    <p:anim calcmode="lin" valueType="num">
                                      <p:cBhvr>
                                        <p:cTn id="23" dur="500" fill="hold"/>
                                        <p:tgtEl>
                                          <p:spTgt spid="146434"/>
                                        </p:tgtEl>
                                        <p:attrNameLst>
                                          <p:attrName>ppt_w</p:attrName>
                                        </p:attrNameLst>
                                      </p:cBhvr>
                                      <p:tavLst>
                                        <p:tav tm="0">
                                          <p:val>
                                            <p:fltVal val="0"/>
                                          </p:val>
                                        </p:tav>
                                        <p:tav tm="100000">
                                          <p:val>
                                            <p:strVal val="#ppt_w"/>
                                          </p:val>
                                        </p:tav>
                                      </p:tavLst>
                                    </p:anim>
                                    <p:anim calcmode="lin" valueType="num">
                                      <p:cBhvr>
                                        <p:cTn id="24" dur="500" fill="hold"/>
                                        <p:tgtEl>
                                          <p:spTgt spid="146434"/>
                                        </p:tgtEl>
                                        <p:attrNameLst>
                                          <p:attrName>ppt_h</p:attrName>
                                        </p:attrNameLst>
                                      </p:cBhvr>
                                      <p:tavLst>
                                        <p:tav tm="0">
                                          <p:val>
                                            <p:fltVal val="0"/>
                                          </p:val>
                                        </p:tav>
                                        <p:tav tm="100000">
                                          <p:val>
                                            <p:strVal val="#ppt_h"/>
                                          </p:val>
                                        </p:tav>
                                      </p:tavLst>
                                    </p:anim>
                                    <p:anim calcmode="lin" valueType="num">
                                      <p:cBhvr>
                                        <p:cTn id="25" dur="500" fill="hold"/>
                                        <p:tgtEl>
                                          <p:spTgt spid="146434"/>
                                        </p:tgtEl>
                                        <p:attrNameLst>
                                          <p:attrName>style.rotation</p:attrName>
                                        </p:attrNameLst>
                                      </p:cBhvr>
                                      <p:tavLst>
                                        <p:tav tm="0">
                                          <p:val>
                                            <p:fltVal val="360"/>
                                          </p:val>
                                        </p:tav>
                                        <p:tav tm="100000">
                                          <p:val>
                                            <p:fltVal val="0"/>
                                          </p:val>
                                        </p:tav>
                                      </p:tavLst>
                                    </p:anim>
                                    <p:animEffect transition="in" filter="fade">
                                      <p:cBhvr>
                                        <p:cTn id="26" dur="500"/>
                                        <p:tgtEl>
                                          <p:spTgt spid="1464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46435"/>
                                        </p:tgtEl>
                                        <p:attrNameLst>
                                          <p:attrName>style.visibility</p:attrName>
                                        </p:attrNameLst>
                                      </p:cBhvr>
                                      <p:to>
                                        <p:strVal val="visible"/>
                                      </p:to>
                                    </p:set>
                                    <p:animEffect transition="in" filter="fade">
                                      <p:cBhvr>
                                        <p:cTn id="31" dur="2000"/>
                                        <p:tgtEl>
                                          <p:spTgt spid="146435"/>
                                        </p:tgtEl>
                                      </p:cBhvr>
                                    </p:animEffect>
                                    <p:anim calcmode="lin" valueType="num">
                                      <p:cBhvr>
                                        <p:cTn id="32" dur="2000" fill="hold"/>
                                        <p:tgtEl>
                                          <p:spTgt spid="146435"/>
                                        </p:tgtEl>
                                        <p:attrNameLst>
                                          <p:attrName>style.rotation</p:attrName>
                                        </p:attrNameLst>
                                      </p:cBhvr>
                                      <p:tavLst>
                                        <p:tav tm="0">
                                          <p:val>
                                            <p:fltVal val="720"/>
                                          </p:val>
                                        </p:tav>
                                        <p:tav tm="100000">
                                          <p:val>
                                            <p:fltVal val="0"/>
                                          </p:val>
                                        </p:tav>
                                      </p:tavLst>
                                    </p:anim>
                                    <p:anim calcmode="lin" valueType="num">
                                      <p:cBhvr>
                                        <p:cTn id="33" dur="2000" fill="hold"/>
                                        <p:tgtEl>
                                          <p:spTgt spid="146435"/>
                                        </p:tgtEl>
                                        <p:attrNameLst>
                                          <p:attrName>ppt_h</p:attrName>
                                        </p:attrNameLst>
                                      </p:cBhvr>
                                      <p:tavLst>
                                        <p:tav tm="0">
                                          <p:val>
                                            <p:fltVal val="0"/>
                                          </p:val>
                                        </p:tav>
                                        <p:tav tm="100000">
                                          <p:val>
                                            <p:strVal val="#ppt_h"/>
                                          </p:val>
                                        </p:tav>
                                      </p:tavLst>
                                    </p:anim>
                                    <p:anim calcmode="lin" valueType="num">
                                      <p:cBhvr>
                                        <p:cTn id="34" dur="2000" fill="hold"/>
                                        <p:tgtEl>
                                          <p:spTgt spid="146435"/>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146437"/>
                                        </p:tgtEl>
                                        <p:attrNameLst>
                                          <p:attrName>style.visibility</p:attrName>
                                        </p:attrNameLst>
                                      </p:cBhvr>
                                      <p:to>
                                        <p:strVal val="visible"/>
                                      </p:to>
                                    </p:set>
                                    <p:animEffect transition="in" filter="fade">
                                      <p:cBhvr>
                                        <p:cTn id="39" dur="770" decel="100000"/>
                                        <p:tgtEl>
                                          <p:spTgt spid="146437"/>
                                        </p:tgtEl>
                                      </p:cBhvr>
                                    </p:animEffect>
                                    <p:animScale>
                                      <p:cBhvr>
                                        <p:cTn id="40" dur="770" decel="100000"/>
                                        <p:tgtEl>
                                          <p:spTgt spid="146437"/>
                                        </p:tgtEl>
                                      </p:cBhvr>
                                      <p:from x="10000" y="10000"/>
                                      <p:to x="200000" y="450000"/>
                                    </p:animScale>
                                    <p:animScale>
                                      <p:cBhvr>
                                        <p:cTn id="41" dur="1230" accel="100000" fill="hold">
                                          <p:stCondLst>
                                            <p:cond delay="770"/>
                                          </p:stCondLst>
                                        </p:cTn>
                                        <p:tgtEl>
                                          <p:spTgt spid="146437"/>
                                        </p:tgtEl>
                                      </p:cBhvr>
                                      <p:from x="200000" y="450000"/>
                                      <p:to x="100000" y="100000"/>
                                    </p:animScale>
                                    <p:set>
                                      <p:cBhvr>
                                        <p:cTn id="42" dur="770" fill="hold"/>
                                        <p:tgtEl>
                                          <p:spTgt spid="146437"/>
                                        </p:tgtEl>
                                        <p:attrNameLst>
                                          <p:attrName>ppt_x</p:attrName>
                                        </p:attrNameLst>
                                      </p:cBhvr>
                                      <p:to>
                                        <p:strVal val="(0.5)"/>
                                      </p:to>
                                    </p:set>
                                    <p:anim from="(0.5)" to="(#ppt_x)" calcmode="lin" valueType="num">
                                      <p:cBhvr>
                                        <p:cTn id="43" dur="1230" accel="100000" fill="hold">
                                          <p:stCondLst>
                                            <p:cond delay="770"/>
                                          </p:stCondLst>
                                        </p:cTn>
                                        <p:tgtEl>
                                          <p:spTgt spid="146437"/>
                                        </p:tgtEl>
                                        <p:attrNameLst>
                                          <p:attrName>ppt_x</p:attrName>
                                        </p:attrNameLst>
                                      </p:cBhvr>
                                    </p:anim>
                                    <p:set>
                                      <p:cBhvr>
                                        <p:cTn id="44" dur="770" fill="hold"/>
                                        <p:tgtEl>
                                          <p:spTgt spid="146437"/>
                                        </p:tgtEl>
                                        <p:attrNameLst>
                                          <p:attrName>ppt_y</p:attrName>
                                        </p:attrNameLst>
                                      </p:cBhvr>
                                      <p:to>
                                        <p:strVal val="(#ppt_y+0.4)"/>
                                      </p:to>
                                    </p:set>
                                    <p:anim from="(#ppt_y+0.4)" to="(#ppt_y)" calcmode="lin" valueType="num">
                                      <p:cBhvr>
                                        <p:cTn id="45" dur="1230" accel="100000" fill="hold">
                                          <p:stCondLst>
                                            <p:cond delay="770"/>
                                          </p:stCondLst>
                                        </p:cTn>
                                        <p:tgtEl>
                                          <p:spTgt spid="146437"/>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0" presetClass="entr" presetSubtype="0" fill="hold" nodeType="clickEffect">
                                  <p:stCondLst>
                                    <p:cond delay="0"/>
                                  </p:stCondLst>
                                  <p:childTnLst>
                                    <p:set>
                                      <p:cBhvr>
                                        <p:cTn id="49" dur="1" fill="hold">
                                          <p:stCondLst>
                                            <p:cond delay="0"/>
                                          </p:stCondLst>
                                        </p:cTn>
                                        <p:tgtEl>
                                          <p:spTgt spid="146439"/>
                                        </p:tgtEl>
                                        <p:attrNameLst>
                                          <p:attrName>style.visibility</p:attrName>
                                        </p:attrNameLst>
                                      </p:cBhvr>
                                      <p:to>
                                        <p:strVal val="visible"/>
                                      </p:to>
                                    </p:set>
                                    <p:animEffect transition="in" filter="fade">
                                      <p:cBhvr>
                                        <p:cTn id="50" dur="800" decel="100000"/>
                                        <p:tgtEl>
                                          <p:spTgt spid="146439"/>
                                        </p:tgtEl>
                                      </p:cBhvr>
                                    </p:animEffect>
                                    <p:anim calcmode="lin" valueType="num">
                                      <p:cBhvr>
                                        <p:cTn id="51" dur="800" decel="100000" fill="hold"/>
                                        <p:tgtEl>
                                          <p:spTgt spid="146439"/>
                                        </p:tgtEl>
                                        <p:attrNameLst>
                                          <p:attrName>style.rotation</p:attrName>
                                        </p:attrNameLst>
                                      </p:cBhvr>
                                      <p:tavLst>
                                        <p:tav tm="0">
                                          <p:val>
                                            <p:fltVal val="-90"/>
                                          </p:val>
                                        </p:tav>
                                        <p:tav tm="100000">
                                          <p:val>
                                            <p:fltVal val="0"/>
                                          </p:val>
                                        </p:tav>
                                      </p:tavLst>
                                    </p:anim>
                                    <p:anim calcmode="lin" valueType="num">
                                      <p:cBhvr>
                                        <p:cTn id="52" dur="800" decel="100000" fill="hold"/>
                                        <p:tgtEl>
                                          <p:spTgt spid="146439"/>
                                        </p:tgtEl>
                                        <p:attrNameLst>
                                          <p:attrName>ppt_x</p:attrName>
                                        </p:attrNameLst>
                                      </p:cBhvr>
                                      <p:tavLst>
                                        <p:tav tm="0">
                                          <p:val>
                                            <p:strVal val="#ppt_x+0.4"/>
                                          </p:val>
                                        </p:tav>
                                        <p:tav tm="100000">
                                          <p:val>
                                            <p:strVal val="#ppt_x-0.05"/>
                                          </p:val>
                                        </p:tav>
                                      </p:tavLst>
                                    </p:anim>
                                    <p:anim calcmode="lin" valueType="num">
                                      <p:cBhvr>
                                        <p:cTn id="53" dur="800" decel="100000" fill="hold"/>
                                        <p:tgtEl>
                                          <p:spTgt spid="146439"/>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46439"/>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4643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lo-vi-so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76338"/>
            <a:ext cx="3352800" cy="2405062"/>
          </a:xfrm>
          <a:prstGeom prst="rect">
            <a:avLst/>
          </a:prstGeom>
          <a:noFill/>
          <a:extLst>
            <a:ext uri="{909E8E84-426E-40DD-AFC4-6F175D3DCCD1}">
              <a14:hiddenFill xmlns:a14="http://schemas.microsoft.com/office/drawing/2010/main">
                <a:solidFill>
                  <a:srgbClr val="FFFFFF"/>
                </a:solidFill>
              </a14:hiddenFill>
            </a:ext>
          </a:extLst>
        </p:spPr>
      </p:pic>
      <p:pic>
        <p:nvPicPr>
          <p:cNvPr id="147459" name="Picture 3" descr="G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219200"/>
            <a:ext cx="2895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47460" name="Picture 4" descr="904699071_LO%2520VI%2520SO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038600"/>
            <a:ext cx="2819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47461" name="Picture 5" descr="POINSE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685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6" descr="POINSET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2200" y="5026026"/>
            <a:ext cx="685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descr="LG-Cooking-Applianc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3962400"/>
            <a:ext cx="3352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47464" name="Text Box 8"/>
          <p:cNvSpPr txBox="1">
            <a:spLocks noChangeArrowheads="1"/>
          </p:cNvSpPr>
          <p:nvPr/>
        </p:nvSpPr>
        <p:spPr bwMode="auto">
          <a:xfrm>
            <a:off x="2667000" y="228601"/>
            <a:ext cx="6553200" cy="584775"/>
          </a:xfrm>
          <a:prstGeom prst="rect">
            <a:avLst/>
          </a:prstGeom>
          <a:solidFill>
            <a:srgbClr val="0000FF"/>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sz="3200">
                <a:solidFill>
                  <a:schemeClr val="bg1"/>
                </a:solidFill>
                <a:latin typeface="Times New Roman" panose="02020603050405020304" pitchFamily="18" charset="0"/>
              </a:rPr>
              <a:t> </a:t>
            </a:r>
            <a:r>
              <a:rPr lang="en-US" altLang="vi-VN" sz="3200">
                <a:solidFill>
                  <a:schemeClr val="bg1"/>
                </a:solidFill>
              </a:rPr>
              <a:t> các em xem một số hình ảnh</a:t>
            </a:r>
            <a:r>
              <a:rPr lang="en-US" altLang="vi-VN" sz="3200">
                <a:solidFill>
                  <a:schemeClr val="bg1"/>
                </a:solidFill>
                <a:latin typeface="Times New Roman" panose="02020603050405020304" pitchFamily="18" charset="0"/>
              </a:rPr>
              <a:t>  </a:t>
            </a:r>
            <a:endParaRPr lang="en-US" altLang="vi-VN" sz="3200">
              <a:solidFill>
                <a:schemeClr val="bg1"/>
              </a:solidFill>
              <a:latin typeface=".VnTime" panose="020B7200000000000000" pitchFamily="34" charset="0"/>
            </a:endParaRPr>
          </a:p>
        </p:txBody>
      </p:sp>
    </p:spTree>
    <p:extLst>
      <p:ext uri="{BB962C8B-B14F-4D97-AF65-F5344CB8AC3E}">
        <p14:creationId xmlns:p14="http://schemas.microsoft.com/office/powerpoint/2010/main" val="1498029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box(in)">
                                      <p:cBhvr>
                                        <p:cTn id="7" dur="500"/>
                                        <p:tgtEl>
                                          <p:spTgt spid="147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47460"/>
                                        </p:tgtEl>
                                        <p:attrNameLst>
                                          <p:attrName>style.visibility</p:attrName>
                                        </p:attrNameLst>
                                      </p:cBhvr>
                                      <p:to>
                                        <p:strVal val="visible"/>
                                      </p:to>
                                    </p:set>
                                    <p:animEffect transition="in" filter="wheel(4)">
                                      <p:cBhvr>
                                        <p:cTn id="12" dur="2000"/>
                                        <p:tgtEl>
                                          <p:spTgt spid="147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47458"/>
                                        </p:tgtEl>
                                        <p:attrNameLst>
                                          <p:attrName>style.visibility</p:attrName>
                                        </p:attrNameLst>
                                      </p:cBhvr>
                                      <p:to>
                                        <p:strVal val="visible"/>
                                      </p:to>
                                    </p:set>
                                    <p:animEffect transition="in" filter="wedge">
                                      <p:cBhvr>
                                        <p:cTn id="17" dur="2000"/>
                                        <p:tgtEl>
                                          <p:spTgt spid="147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47463"/>
                                        </p:tgtEl>
                                        <p:attrNameLst>
                                          <p:attrName>style.visibility</p:attrName>
                                        </p:attrNameLst>
                                      </p:cBhvr>
                                      <p:to>
                                        <p:strVal val="visible"/>
                                      </p:to>
                                    </p:set>
                                    <p:animEffect transition="in" filter="barn(inHorizontal)">
                                      <p:cBhvr>
                                        <p:cTn id="22" dur="5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0"/>
          <p:cNvGrpSpPr>
            <a:grpSpLocks/>
          </p:cNvGrpSpPr>
          <p:nvPr/>
        </p:nvGrpSpPr>
        <p:grpSpPr bwMode="auto">
          <a:xfrm>
            <a:off x="2844800" y="2133600"/>
            <a:ext cx="228600" cy="2286000"/>
            <a:chOff x="1104" y="672"/>
            <a:chExt cx="144" cy="1776"/>
          </a:xfrm>
        </p:grpSpPr>
        <p:sp>
          <p:nvSpPr>
            <p:cNvPr id="57411" name="AutoShape 67"/>
            <p:cNvSpPr>
              <a:spLocks noChangeArrowheads="1"/>
            </p:cNvSpPr>
            <p:nvPr/>
          </p:nvSpPr>
          <p:spPr bwMode="auto">
            <a:xfrm>
              <a:off x="1104" y="1632"/>
              <a:ext cx="144" cy="816"/>
            </a:xfrm>
            <a:prstGeom prst="can">
              <a:avLst>
                <a:gd name="adj" fmla="val 47957"/>
              </a:avLst>
            </a:prstGeom>
            <a:gradFill rotWithShape="1">
              <a:gsLst>
                <a:gs pos="0">
                  <a:schemeClr val="tx2"/>
                </a:gs>
                <a:gs pos="50000">
                  <a:schemeClr val="bg2"/>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sp>
          <p:nvSpPr>
            <p:cNvPr id="57413" name="AutoShape 69"/>
            <p:cNvSpPr>
              <a:spLocks noChangeArrowheads="1"/>
            </p:cNvSpPr>
            <p:nvPr/>
          </p:nvSpPr>
          <p:spPr bwMode="auto">
            <a:xfrm>
              <a:off x="1152" y="1007"/>
              <a:ext cx="48" cy="671"/>
            </a:xfrm>
            <a:prstGeom prst="can">
              <a:avLst>
                <a:gd name="adj" fmla="val 118481"/>
              </a:avLst>
            </a:prstGeom>
            <a:gradFill rotWithShape="1">
              <a:gsLst>
                <a:gs pos="0">
                  <a:schemeClr val="tx2"/>
                </a:gs>
                <a:gs pos="50000">
                  <a:schemeClr val="bg2"/>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sp>
          <p:nvSpPr>
            <p:cNvPr id="57412" name="AutoShape 68"/>
            <p:cNvSpPr>
              <a:spLocks noChangeArrowheads="1"/>
            </p:cNvSpPr>
            <p:nvPr/>
          </p:nvSpPr>
          <p:spPr bwMode="auto">
            <a:xfrm>
              <a:off x="1104" y="672"/>
              <a:ext cx="144" cy="480"/>
            </a:xfrm>
            <a:prstGeom prst="can">
              <a:avLst>
                <a:gd name="adj" fmla="val 28210"/>
              </a:avLst>
            </a:prstGeom>
            <a:gradFill rotWithShape="1">
              <a:gsLst>
                <a:gs pos="0">
                  <a:schemeClr val="tx2"/>
                </a:gs>
                <a:gs pos="50000">
                  <a:schemeClr val="bg2"/>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grpSp>
      <p:sp>
        <p:nvSpPr>
          <p:cNvPr id="11267" name="Line 75"/>
          <p:cNvSpPr>
            <a:spLocks noChangeShapeType="1"/>
          </p:cNvSpPr>
          <p:nvPr/>
        </p:nvSpPr>
        <p:spPr bwMode="auto">
          <a:xfrm>
            <a:off x="3044718" y="2675238"/>
            <a:ext cx="5791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68" name="Freeform 76"/>
          <p:cNvSpPr>
            <a:spLocks/>
          </p:cNvSpPr>
          <p:nvPr/>
        </p:nvSpPr>
        <p:spPr bwMode="auto">
          <a:xfrm>
            <a:off x="9096375" y="2675238"/>
            <a:ext cx="892969" cy="1896247"/>
          </a:xfrm>
          <a:custGeom>
            <a:avLst/>
            <a:gdLst>
              <a:gd name="T0" fmla="*/ 0 w 672"/>
              <a:gd name="T1" fmla="*/ 0 h 1943"/>
              <a:gd name="T2" fmla="*/ 2147483647 w 672"/>
              <a:gd name="T3" fmla="*/ 2147483647 h 1943"/>
              <a:gd name="T4" fmla="*/ 2147483647 w 672"/>
              <a:gd name="T5" fmla="*/ 2147483647 h 1943"/>
              <a:gd name="T6" fmla="*/ 2147483647 w 672"/>
              <a:gd name="T7" fmla="*/ 2147483647 h 1943"/>
              <a:gd name="T8" fmla="*/ 2147483647 w 672"/>
              <a:gd name="T9" fmla="*/ 2147483647 h 1943"/>
              <a:gd name="T10" fmla="*/ 2147483647 w 672"/>
              <a:gd name="T11" fmla="*/ 2147483647 h 1943"/>
              <a:gd name="T12" fmla="*/ 2147483647 w 672"/>
              <a:gd name="T13" fmla="*/ 2147483647 h 1943"/>
              <a:gd name="T14" fmla="*/ 0 60000 65536"/>
              <a:gd name="T15" fmla="*/ 0 60000 65536"/>
              <a:gd name="T16" fmla="*/ 0 60000 65536"/>
              <a:gd name="T17" fmla="*/ 0 60000 65536"/>
              <a:gd name="T18" fmla="*/ 0 60000 65536"/>
              <a:gd name="T19" fmla="*/ 0 60000 65536"/>
              <a:gd name="T20" fmla="*/ 0 60000 65536"/>
              <a:gd name="T21" fmla="*/ 0 w 672"/>
              <a:gd name="T22" fmla="*/ 0 h 1943"/>
              <a:gd name="T23" fmla="*/ 672 w 672"/>
              <a:gd name="T24" fmla="*/ 1943 h 19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1943">
                <a:moveTo>
                  <a:pt x="0" y="0"/>
                </a:moveTo>
                <a:cubicBezTo>
                  <a:pt x="100" y="36"/>
                  <a:pt x="200" y="72"/>
                  <a:pt x="288" y="144"/>
                </a:cubicBezTo>
                <a:cubicBezTo>
                  <a:pt x="376" y="216"/>
                  <a:pt x="472" y="296"/>
                  <a:pt x="528" y="432"/>
                </a:cubicBezTo>
                <a:cubicBezTo>
                  <a:pt x="584" y="568"/>
                  <a:pt x="672" y="784"/>
                  <a:pt x="624" y="960"/>
                </a:cubicBezTo>
                <a:cubicBezTo>
                  <a:pt x="576" y="1136"/>
                  <a:pt x="328" y="1360"/>
                  <a:pt x="240" y="1488"/>
                </a:cubicBezTo>
                <a:cubicBezTo>
                  <a:pt x="152" y="1616"/>
                  <a:pt x="110" y="1652"/>
                  <a:pt x="96" y="1728"/>
                </a:cubicBezTo>
                <a:cubicBezTo>
                  <a:pt x="82" y="1804"/>
                  <a:pt x="141" y="1898"/>
                  <a:pt x="153" y="194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1269" name="Freeform 84"/>
          <p:cNvSpPr>
            <a:spLocks/>
          </p:cNvSpPr>
          <p:nvPr/>
        </p:nvSpPr>
        <p:spPr bwMode="auto">
          <a:xfrm>
            <a:off x="1724293" y="2675238"/>
            <a:ext cx="1092200" cy="2049162"/>
          </a:xfrm>
          <a:custGeom>
            <a:avLst/>
            <a:gdLst>
              <a:gd name="T0" fmla="*/ 2147483647 w 688"/>
              <a:gd name="T1" fmla="*/ 2147483647 h 2176"/>
              <a:gd name="T2" fmla="*/ 2147483647 w 688"/>
              <a:gd name="T3" fmla="*/ 2147483647 h 2176"/>
              <a:gd name="T4" fmla="*/ 2147483647 w 688"/>
              <a:gd name="T5" fmla="*/ 2147483647 h 2176"/>
              <a:gd name="T6" fmla="*/ 2147483647 w 688"/>
              <a:gd name="T7" fmla="*/ 2147483647 h 2176"/>
              <a:gd name="T8" fmla="*/ 2147483647 w 688"/>
              <a:gd name="T9" fmla="*/ 2147483647 h 2176"/>
              <a:gd name="T10" fmla="*/ 2147483647 w 688"/>
              <a:gd name="T11" fmla="*/ 2147483647 h 2176"/>
              <a:gd name="T12" fmla="*/ 2147483647 w 688"/>
              <a:gd name="T13" fmla="*/ 2147483647 h 2176"/>
              <a:gd name="T14" fmla="*/ 2147483647 w 688"/>
              <a:gd name="T15" fmla="*/ 2147483647 h 2176"/>
              <a:gd name="T16" fmla="*/ 0 60000 65536"/>
              <a:gd name="T17" fmla="*/ 0 60000 65536"/>
              <a:gd name="T18" fmla="*/ 0 60000 65536"/>
              <a:gd name="T19" fmla="*/ 0 60000 65536"/>
              <a:gd name="T20" fmla="*/ 0 60000 65536"/>
              <a:gd name="T21" fmla="*/ 0 60000 65536"/>
              <a:gd name="T22" fmla="*/ 0 60000 65536"/>
              <a:gd name="T23" fmla="*/ 0 60000 65536"/>
              <a:gd name="T24" fmla="*/ 0 w 688"/>
              <a:gd name="T25" fmla="*/ 0 h 2176"/>
              <a:gd name="T26" fmla="*/ 688 w 688"/>
              <a:gd name="T27" fmla="*/ 2176 h 2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8" h="2176">
                <a:moveTo>
                  <a:pt x="688" y="16"/>
                </a:moveTo>
                <a:cubicBezTo>
                  <a:pt x="596" y="8"/>
                  <a:pt x="504" y="0"/>
                  <a:pt x="400" y="64"/>
                </a:cubicBezTo>
                <a:cubicBezTo>
                  <a:pt x="296" y="128"/>
                  <a:pt x="80" y="264"/>
                  <a:pt x="64" y="400"/>
                </a:cubicBezTo>
                <a:cubicBezTo>
                  <a:pt x="48" y="536"/>
                  <a:pt x="272" y="688"/>
                  <a:pt x="304" y="880"/>
                </a:cubicBezTo>
                <a:cubicBezTo>
                  <a:pt x="336" y="1072"/>
                  <a:pt x="304" y="1392"/>
                  <a:pt x="256" y="1552"/>
                </a:cubicBezTo>
                <a:cubicBezTo>
                  <a:pt x="208" y="1712"/>
                  <a:pt x="0" y="1776"/>
                  <a:pt x="16" y="1840"/>
                </a:cubicBezTo>
                <a:cubicBezTo>
                  <a:pt x="32" y="1904"/>
                  <a:pt x="256" y="1880"/>
                  <a:pt x="352" y="1936"/>
                </a:cubicBezTo>
                <a:cubicBezTo>
                  <a:pt x="448" y="1992"/>
                  <a:pt x="520" y="2084"/>
                  <a:pt x="592" y="217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11270" name="Group 71"/>
          <p:cNvGrpSpPr>
            <a:grpSpLocks/>
          </p:cNvGrpSpPr>
          <p:nvPr/>
        </p:nvGrpSpPr>
        <p:grpSpPr bwMode="auto">
          <a:xfrm>
            <a:off x="8847732" y="2285485"/>
            <a:ext cx="228600" cy="2286000"/>
            <a:chOff x="1104" y="672"/>
            <a:chExt cx="144" cy="1776"/>
          </a:xfrm>
        </p:grpSpPr>
        <p:sp>
          <p:nvSpPr>
            <p:cNvPr id="57416" name="AutoShape 72"/>
            <p:cNvSpPr>
              <a:spLocks noChangeArrowheads="1"/>
            </p:cNvSpPr>
            <p:nvPr/>
          </p:nvSpPr>
          <p:spPr bwMode="auto">
            <a:xfrm>
              <a:off x="1104" y="1632"/>
              <a:ext cx="144" cy="816"/>
            </a:xfrm>
            <a:prstGeom prst="can">
              <a:avLst>
                <a:gd name="adj" fmla="val 47957"/>
              </a:avLst>
            </a:prstGeom>
            <a:gradFill rotWithShape="1">
              <a:gsLst>
                <a:gs pos="0">
                  <a:schemeClr val="tx2"/>
                </a:gs>
                <a:gs pos="50000">
                  <a:schemeClr val="bg2"/>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sp>
          <p:nvSpPr>
            <p:cNvPr id="57417" name="AutoShape 73"/>
            <p:cNvSpPr>
              <a:spLocks noChangeArrowheads="1"/>
            </p:cNvSpPr>
            <p:nvPr/>
          </p:nvSpPr>
          <p:spPr bwMode="auto">
            <a:xfrm>
              <a:off x="1152" y="1007"/>
              <a:ext cx="48" cy="671"/>
            </a:xfrm>
            <a:prstGeom prst="can">
              <a:avLst>
                <a:gd name="adj" fmla="val 118481"/>
              </a:avLst>
            </a:prstGeom>
            <a:gradFill rotWithShape="1">
              <a:gsLst>
                <a:gs pos="0">
                  <a:schemeClr val="tx2"/>
                </a:gs>
                <a:gs pos="50000">
                  <a:schemeClr val="bg2"/>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sp>
          <p:nvSpPr>
            <p:cNvPr id="57418" name="AutoShape 74"/>
            <p:cNvSpPr>
              <a:spLocks noChangeArrowheads="1"/>
            </p:cNvSpPr>
            <p:nvPr/>
          </p:nvSpPr>
          <p:spPr bwMode="auto">
            <a:xfrm>
              <a:off x="1104" y="672"/>
              <a:ext cx="144" cy="480"/>
            </a:xfrm>
            <a:prstGeom prst="can">
              <a:avLst>
                <a:gd name="adj" fmla="val 28210"/>
              </a:avLst>
            </a:prstGeom>
            <a:gradFill rotWithShape="1">
              <a:gsLst>
                <a:gs pos="0">
                  <a:schemeClr val="tx2"/>
                </a:gs>
                <a:gs pos="50000">
                  <a:schemeClr val="bg2"/>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grpSp>
      <p:sp>
        <p:nvSpPr>
          <p:cNvPr id="57405" name="AutoShape 61"/>
          <p:cNvSpPr>
            <a:spLocks noChangeArrowheads="1"/>
          </p:cNvSpPr>
          <p:nvPr/>
        </p:nvSpPr>
        <p:spPr bwMode="auto">
          <a:xfrm>
            <a:off x="-1614488" y="4343400"/>
            <a:ext cx="685800" cy="381000"/>
          </a:xfrm>
          <a:prstGeom prst="can">
            <a:avLst>
              <a:gd name="adj" fmla="val 50000"/>
            </a:avLst>
          </a:prstGeom>
          <a:gradFill rotWithShape="1">
            <a:gsLst>
              <a:gs pos="0">
                <a:schemeClr val="tx2"/>
              </a:gs>
              <a:gs pos="50000">
                <a:schemeClr val="bg1"/>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sp>
        <p:nvSpPr>
          <p:cNvPr id="57370" name="AutoShape 26"/>
          <p:cNvSpPr>
            <a:spLocks noChangeArrowheads="1"/>
          </p:cNvSpPr>
          <p:nvPr/>
        </p:nvSpPr>
        <p:spPr bwMode="auto">
          <a:xfrm>
            <a:off x="-1343025" y="3395663"/>
            <a:ext cx="104775" cy="1066800"/>
          </a:xfrm>
          <a:prstGeom prst="triangle">
            <a:avLst>
              <a:gd name="adj" fmla="val 50000"/>
            </a:avLst>
          </a:prstGeom>
          <a:gradFill rotWithShape="1">
            <a:gsLst>
              <a:gs pos="0">
                <a:schemeClr val="tx2"/>
              </a:gs>
              <a:gs pos="50000">
                <a:schemeClr val="bg1"/>
              </a:gs>
              <a:gs pos="100000">
                <a:schemeClr val="tx2"/>
              </a:gs>
            </a:gsLst>
            <a:lin ang="0" scaled="1"/>
          </a:gradFill>
          <a:ln w="9525">
            <a:solidFill>
              <a:schemeClr val="tx1"/>
            </a:solidFill>
            <a:miter lim="800000"/>
            <a:headEnd/>
            <a:tailEnd/>
          </a:ln>
          <a:effectLst/>
        </p:spPr>
        <p:txBody>
          <a:bodyPr wrap="none" anchor="ctr"/>
          <a:lstStyle/>
          <a:p>
            <a:pPr algn="ctr">
              <a:defRPr/>
            </a:pPr>
            <a:endParaRPr lang="en-US">
              <a:latin typeface="Arial" charset="0"/>
            </a:endParaRPr>
          </a:p>
        </p:txBody>
      </p:sp>
      <p:grpSp>
        <p:nvGrpSpPr>
          <p:cNvPr id="6" name="Group 66"/>
          <p:cNvGrpSpPr>
            <a:grpSpLocks/>
          </p:cNvGrpSpPr>
          <p:nvPr/>
        </p:nvGrpSpPr>
        <p:grpSpPr bwMode="auto">
          <a:xfrm>
            <a:off x="-2409825" y="3276600"/>
            <a:ext cx="2243137" cy="319088"/>
            <a:chOff x="2112" y="1440"/>
            <a:chExt cx="1920" cy="192"/>
          </a:xfrm>
        </p:grpSpPr>
        <p:sp>
          <p:nvSpPr>
            <p:cNvPr id="11286" name="AutoShape 64"/>
            <p:cNvSpPr>
              <a:spLocks noChangeArrowheads="1"/>
            </p:cNvSpPr>
            <p:nvPr/>
          </p:nvSpPr>
          <p:spPr bwMode="auto">
            <a:xfrm rot="5400000">
              <a:off x="2496" y="1056"/>
              <a:ext cx="192" cy="960"/>
            </a:xfrm>
            <a:prstGeom prst="flowChartMerge">
              <a:avLst/>
            </a:prstGeom>
            <a:solidFill>
              <a:srgbClr val="0000FF"/>
            </a:solidFill>
            <a:ln w="9525" algn="ctr">
              <a:solidFill>
                <a:schemeClr val="tx1"/>
              </a:solidFill>
              <a:miter lim="800000"/>
              <a:headEnd/>
              <a:tailEnd/>
            </a:ln>
          </p:spPr>
          <p:txBody>
            <a:bodyPr rot="10800000" vert="eaVert"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a:p>
          </p:txBody>
        </p:sp>
        <p:sp>
          <p:nvSpPr>
            <p:cNvPr id="11287" name="AutoShape 65"/>
            <p:cNvSpPr>
              <a:spLocks noChangeArrowheads="1"/>
            </p:cNvSpPr>
            <p:nvPr/>
          </p:nvSpPr>
          <p:spPr bwMode="auto">
            <a:xfrm rot="16200000" flipH="1">
              <a:off x="3456" y="1056"/>
              <a:ext cx="192" cy="960"/>
            </a:xfrm>
            <a:prstGeom prst="flowChartMerge">
              <a:avLst/>
            </a:prstGeom>
            <a:solidFill>
              <a:srgbClr val="FF0000"/>
            </a:solidFill>
            <a:ln w="9525" algn="ctr">
              <a:solidFill>
                <a:schemeClr val="tx1"/>
              </a:solidFill>
              <a:miter lim="800000"/>
              <a:headEnd/>
              <a:tailEnd/>
            </a:ln>
          </p:spPr>
          <p:txBody>
            <a:bodyPr vert="eaVert"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a:p>
          </p:txBody>
        </p:sp>
      </p:grpSp>
      <p:pic>
        <p:nvPicPr>
          <p:cNvPr id="107545" name="Picture 25" descr="tay2Cut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05201"/>
            <a:ext cx="20859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Text Box 20"/>
          <p:cNvSpPr txBox="1">
            <a:spLocks noChangeArrowheads="1"/>
          </p:cNvSpPr>
          <p:nvPr/>
        </p:nvSpPr>
        <p:spPr bwMode="auto">
          <a:xfrm>
            <a:off x="840200" y="4985241"/>
            <a:ext cx="10711480" cy="830997"/>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mpd="dbl">
                <a:solidFill>
                  <a:schemeClr val="accent2"/>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b="0" dirty="0" smtClean="0">
                <a:solidFill>
                  <a:srgbClr val="0000FF"/>
                </a:solidFill>
              </a:rPr>
              <a:t>Nếu kim nam châm lệch khỏi hướng Nam – Bắc =&gt; dây </a:t>
            </a:r>
            <a:r>
              <a:rPr lang="en-US" altLang="vi-VN" sz="2400" b="0" dirty="0">
                <a:solidFill>
                  <a:srgbClr val="0000FF"/>
                </a:solidFill>
              </a:rPr>
              <a:t>dẫn AB có dòng điện chạy qua. </a:t>
            </a:r>
          </a:p>
        </p:txBody>
      </p:sp>
      <p:sp>
        <p:nvSpPr>
          <p:cNvPr id="25621" name="Text Box 21"/>
          <p:cNvSpPr txBox="1">
            <a:spLocks noChangeArrowheads="1"/>
          </p:cNvSpPr>
          <p:nvPr/>
        </p:nvSpPr>
        <p:spPr bwMode="auto">
          <a:xfrm>
            <a:off x="840200" y="5828850"/>
            <a:ext cx="10711480" cy="830997"/>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mpd="dbl">
                <a:solidFill>
                  <a:srgbClr val="6600FF"/>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b="0" dirty="0" smtClean="0">
                <a:solidFill>
                  <a:srgbClr val="0000FF"/>
                </a:solidFill>
              </a:rPr>
              <a:t>Nếu kim nam châm không lệch khỏi hướng Nam – Bắc =&gt; dây </a:t>
            </a:r>
            <a:r>
              <a:rPr lang="en-US" altLang="vi-VN" sz="2400" b="0" dirty="0">
                <a:solidFill>
                  <a:srgbClr val="0000FF"/>
                </a:solidFill>
              </a:rPr>
              <a:t>dẫn </a:t>
            </a:r>
            <a:r>
              <a:rPr lang="en-US" altLang="vi-VN" sz="2400" b="0" dirty="0" smtClean="0">
                <a:solidFill>
                  <a:srgbClr val="0000FF"/>
                </a:solidFill>
              </a:rPr>
              <a:t>AB không </a:t>
            </a:r>
            <a:r>
              <a:rPr lang="en-US" altLang="vi-VN" sz="2400" b="0" dirty="0">
                <a:solidFill>
                  <a:srgbClr val="0000FF"/>
                </a:solidFill>
              </a:rPr>
              <a:t>có dòng điện chạy qua. </a:t>
            </a:r>
          </a:p>
        </p:txBody>
      </p:sp>
      <p:sp>
        <p:nvSpPr>
          <p:cNvPr id="2" name="AutoShape 61"/>
          <p:cNvSpPr>
            <a:spLocks noChangeArrowheads="1"/>
          </p:cNvSpPr>
          <p:nvPr/>
        </p:nvSpPr>
        <p:spPr bwMode="auto">
          <a:xfrm>
            <a:off x="5138738" y="4346575"/>
            <a:ext cx="685800" cy="381000"/>
          </a:xfrm>
          <a:prstGeom prst="can">
            <a:avLst>
              <a:gd name="adj" fmla="val 50000"/>
            </a:avLst>
          </a:prstGeom>
          <a:gradFill rotWithShape="1">
            <a:gsLst>
              <a:gs pos="0">
                <a:schemeClr val="tx2"/>
              </a:gs>
              <a:gs pos="50000">
                <a:schemeClr val="bg1"/>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sp>
        <p:nvSpPr>
          <p:cNvPr id="3" name="AutoShape 26"/>
          <p:cNvSpPr>
            <a:spLocks noChangeArrowheads="1"/>
          </p:cNvSpPr>
          <p:nvPr/>
        </p:nvSpPr>
        <p:spPr bwMode="auto">
          <a:xfrm>
            <a:off x="5414964" y="3398838"/>
            <a:ext cx="104775" cy="1066800"/>
          </a:xfrm>
          <a:prstGeom prst="triangle">
            <a:avLst>
              <a:gd name="adj" fmla="val 50000"/>
            </a:avLst>
          </a:prstGeom>
          <a:gradFill rotWithShape="1">
            <a:gsLst>
              <a:gs pos="0">
                <a:schemeClr val="tx2"/>
              </a:gs>
              <a:gs pos="50000">
                <a:schemeClr val="bg1"/>
              </a:gs>
              <a:gs pos="100000">
                <a:schemeClr val="tx2"/>
              </a:gs>
            </a:gsLst>
            <a:lin ang="0" scaled="1"/>
          </a:gradFill>
          <a:ln w="9525">
            <a:solidFill>
              <a:schemeClr val="tx1"/>
            </a:solidFill>
            <a:miter lim="800000"/>
            <a:headEnd/>
            <a:tailEnd/>
          </a:ln>
          <a:effectLst/>
        </p:spPr>
        <p:txBody>
          <a:bodyPr wrap="none" anchor="ctr"/>
          <a:lstStyle/>
          <a:p>
            <a:pPr algn="ctr">
              <a:defRPr/>
            </a:pPr>
            <a:endParaRPr lang="en-US">
              <a:latin typeface="Arial" charset="0"/>
            </a:endParaRPr>
          </a:p>
        </p:txBody>
      </p:sp>
      <p:grpSp>
        <p:nvGrpSpPr>
          <p:cNvPr id="7" name="Group 66"/>
          <p:cNvGrpSpPr>
            <a:grpSpLocks/>
          </p:cNvGrpSpPr>
          <p:nvPr/>
        </p:nvGrpSpPr>
        <p:grpSpPr bwMode="auto">
          <a:xfrm>
            <a:off x="4343400" y="3279775"/>
            <a:ext cx="2243138" cy="319088"/>
            <a:chOff x="2112" y="1440"/>
            <a:chExt cx="1920" cy="192"/>
          </a:xfrm>
        </p:grpSpPr>
        <p:sp>
          <p:nvSpPr>
            <p:cNvPr id="11284" name="AutoShape 64"/>
            <p:cNvSpPr>
              <a:spLocks noChangeArrowheads="1"/>
            </p:cNvSpPr>
            <p:nvPr/>
          </p:nvSpPr>
          <p:spPr bwMode="auto">
            <a:xfrm rot="5400000">
              <a:off x="2496" y="1056"/>
              <a:ext cx="192" cy="960"/>
            </a:xfrm>
            <a:prstGeom prst="flowChartMerge">
              <a:avLst/>
            </a:prstGeom>
            <a:solidFill>
              <a:srgbClr val="0000FF"/>
            </a:solidFill>
            <a:ln w="9525" algn="ctr">
              <a:solidFill>
                <a:schemeClr val="tx1"/>
              </a:solidFill>
              <a:miter lim="800000"/>
              <a:headEnd/>
              <a:tailEnd/>
            </a:ln>
          </p:spPr>
          <p:txBody>
            <a:bodyPr rot="10800000" vert="eaVert"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a:p>
          </p:txBody>
        </p:sp>
        <p:sp>
          <p:nvSpPr>
            <p:cNvPr id="11285" name="AutoShape 65"/>
            <p:cNvSpPr>
              <a:spLocks noChangeArrowheads="1"/>
            </p:cNvSpPr>
            <p:nvPr/>
          </p:nvSpPr>
          <p:spPr bwMode="auto">
            <a:xfrm rot="16200000" flipH="1">
              <a:off x="3456" y="1056"/>
              <a:ext cx="192" cy="960"/>
            </a:xfrm>
            <a:prstGeom prst="flowChartMerge">
              <a:avLst/>
            </a:prstGeom>
            <a:solidFill>
              <a:srgbClr val="FF0000"/>
            </a:solidFill>
            <a:ln w="9525" algn="ctr">
              <a:solidFill>
                <a:schemeClr val="tx1"/>
              </a:solidFill>
              <a:miter lim="800000"/>
              <a:headEnd/>
              <a:tailEnd/>
            </a:ln>
          </p:spPr>
          <p:txBody>
            <a:bodyPr vert="eaVert"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a:p>
          </p:txBody>
        </p:sp>
      </p:grpSp>
      <p:sp>
        <p:nvSpPr>
          <p:cNvPr id="11280" name="Text Box 27"/>
          <p:cNvSpPr txBox="1">
            <a:spLocks noChangeArrowheads="1"/>
          </p:cNvSpPr>
          <p:nvPr/>
        </p:nvSpPr>
        <p:spPr bwMode="auto">
          <a:xfrm>
            <a:off x="3073400" y="21002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A</a:t>
            </a:r>
          </a:p>
        </p:txBody>
      </p:sp>
      <p:sp>
        <p:nvSpPr>
          <p:cNvPr id="11281" name="Text Box 28"/>
          <p:cNvSpPr txBox="1">
            <a:spLocks noChangeArrowheads="1"/>
          </p:cNvSpPr>
          <p:nvPr/>
        </p:nvSpPr>
        <p:spPr bwMode="auto">
          <a:xfrm>
            <a:off x="8495461" y="21621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dirty="0">
                <a:latin typeface="Times New Roman" panose="02020603050405020304" pitchFamily="18" charset="0"/>
              </a:rPr>
              <a:t>B</a:t>
            </a:r>
          </a:p>
        </p:txBody>
      </p:sp>
      <p:sp>
        <p:nvSpPr>
          <p:cNvPr id="30" name="Rectangle 5"/>
          <p:cNvSpPr>
            <a:spLocks noChangeArrowheads="1"/>
          </p:cNvSpPr>
          <p:nvPr/>
        </p:nvSpPr>
        <p:spPr bwMode="auto">
          <a:xfrm>
            <a:off x="4358481" y="34927"/>
            <a:ext cx="3043237" cy="692150"/>
          </a:xfrm>
          <a:prstGeom prst="round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vi-VN" sz="3600" dirty="0" smtClean="0">
                <a:solidFill>
                  <a:srgbClr val="FF0000"/>
                </a:solidFill>
              </a:rPr>
              <a:t>VẬN DỤNG</a:t>
            </a:r>
            <a:endParaRPr lang="vi-VN" altLang="vi-VN" sz="3600" dirty="0">
              <a:solidFill>
                <a:srgbClr val="FF0000"/>
              </a:solidFill>
            </a:endParaRPr>
          </a:p>
        </p:txBody>
      </p:sp>
      <p:sp>
        <p:nvSpPr>
          <p:cNvPr id="31" name="Text Box 2"/>
          <p:cNvSpPr txBox="1">
            <a:spLocks noChangeArrowheads="1"/>
          </p:cNvSpPr>
          <p:nvPr/>
        </p:nvSpPr>
        <p:spPr bwMode="auto">
          <a:xfrm>
            <a:off x="653019" y="761485"/>
            <a:ext cx="10898661" cy="8309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66"/>
                </a:solidFill>
              </a:rPr>
              <a:t>C4 :</a:t>
            </a:r>
            <a:r>
              <a:rPr lang="en-US" altLang="vi-VN" sz="2400" i="1" dirty="0">
                <a:solidFill>
                  <a:schemeClr val="accent2"/>
                </a:solidFill>
              </a:rPr>
              <a:t> </a:t>
            </a:r>
            <a:r>
              <a:rPr lang="en-US" altLang="vi-VN" sz="2400" i="1" dirty="0"/>
              <a:t>Nếu có một kim nam châm thì em làm thế nào để phát hiện ra trong dây dẫn AB có dòng điện hay không?</a:t>
            </a:r>
          </a:p>
        </p:txBody>
      </p:sp>
      <p:sp>
        <p:nvSpPr>
          <p:cNvPr id="32" name="Text Box 20"/>
          <p:cNvSpPr txBox="1">
            <a:spLocks noChangeArrowheads="1"/>
          </p:cNvSpPr>
          <p:nvPr/>
        </p:nvSpPr>
        <p:spPr bwMode="auto">
          <a:xfrm>
            <a:off x="653019" y="1707712"/>
            <a:ext cx="10079797" cy="461665"/>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mpd="dbl">
                <a:solidFill>
                  <a:schemeClr val="accent2"/>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b="0" dirty="0" smtClean="0">
                <a:solidFill>
                  <a:srgbClr val="0000FF"/>
                </a:solidFill>
              </a:rPr>
              <a:t>Đưa kim nam châm lại gần dây dẫn AB: </a:t>
            </a:r>
            <a:endParaRPr lang="en-US" altLang="vi-VN" sz="2400" b="0" dirty="0">
              <a:solidFill>
                <a:srgbClr val="0000FF"/>
              </a:solidFill>
            </a:endParaRPr>
          </a:p>
        </p:txBody>
      </p:sp>
    </p:spTree>
    <p:extLst>
      <p:ext uri="{BB962C8B-B14F-4D97-AF65-F5344CB8AC3E}">
        <p14:creationId xmlns:p14="http://schemas.microsoft.com/office/powerpoint/2010/main" val="2566040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125E-6 -3.7037E-7 L 0.56927 -0.00301 " pathEditMode="relative" rAng="0" ptsTypes="AA">
                                      <p:cBhvr>
                                        <p:cTn id="11" dur="2000" fill="hold"/>
                                        <p:tgtEl>
                                          <p:spTgt spid="107545"/>
                                        </p:tgtEl>
                                        <p:attrNameLst>
                                          <p:attrName>ppt_x</p:attrName>
                                          <p:attrName>ppt_y</p:attrName>
                                        </p:attrNameLst>
                                      </p:cBhvr>
                                      <p:rCtr x="28464" y="-162"/>
                                    </p:animMotion>
                                  </p:childTnLst>
                                </p:cTn>
                              </p:par>
                              <p:par>
                                <p:cTn id="12" presetID="63" presetClass="path" presetSubtype="0" accel="50000" decel="50000" fill="hold" grpId="0" nodeType="withEffect">
                                  <p:stCondLst>
                                    <p:cond delay="0"/>
                                  </p:stCondLst>
                                  <p:childTnLst>
                                    <p:animMotion origin="layout" path="M -4.16667E-6 -4.33526E-6 L 0.57448 -0.00624 " pathEditMode="relative" rAng="0" ptsTypes="AA">
                                      <p:cBhvr>
                                        <p:cTn id="13" dur="2000" fill="hold"/>
                                        <p:tgtEl>
                                          <p:spTgt spid="57370"/>
                                        </p:tgtEl>
                                        <p:attrNameLst>
                                          <p:attrName>ppt_x</p:attrName>
                                          <p:attrName>ppt_y</p:attrName>
                                        </p:attrNameLst>
                                      </p:cBhvr>
                                      <p:rCtr x="28715" y="-324"/>
                                    </p:animMotion>
                                  </p:childTnLst>
                                </p:cTn>
                              </p:par>
                              <p:par>
                                <p:cTn id="14" presetID="63" presetClass="path" presetSubtype="0" accel="50000" decel="50000" fill="hold" grpId="0" nodeType="withEffect">
                                  <p:stCondLst>
                                    <p:cond delay="0"/>
                                  </p:stCondLst>
                                  <p:childTnLst>
                                    <p:animMotion origin="layout" path="M 2.5E-6 3.17919E-6 L 0.57239 -0.00555 " pathEditMode="relative" rAng="0" ptsTypes="AA">
                                      <p:cBhvr>
                                        <p:cTn id="15" dur="2000" fill="hold"/>
                                        <p:tgtEl>
                                          <p:spTgt spid="57405"/>
                                        </p:tgtEl>
                                        <p:attrNameLst>
                                          <p:attrName>ppt_x</p:attrName>
                                          <p:attrName>ppt_y</p:attrName>
                                        </p:attrNameLst>
                                      </p:cBhvr>
                                      <p:rCtr x="28611" y="-277"/>
                                    </p:animMotion>
                                  </p:childTnLst>
                                </p:cTn>
                              </p:par>
                              <p:par>
                                <p:cTn id="16" presetID="63" presetClass="path" presetSubtype="0" accel="50000" decel="50000" fill="hold" nodeType="withEffect">
                                  <p:stCondLst>
                                    <p:cond delay="0"/>
                                  </p:stCondLst>
                                  <p:childTnLst>
                                    <p:animMotion origin="layout" path="M -1.04167E-6 4.07407E-6 L 0.57409 -0.00093 " pathEditMode="relative" rAng="0" ptsTypes="AA">
                                      <p:cBhvr>
                                        <p:cTn id="17" dur="2000" fill="hold"/>
                                        <p:tgtEl>
                                          <p:spTgt spid="6"/>
                                        </p:tgtEl>
                                        <p:attrNameLst>
                                          <p:attrName>ppt_x</p:attrName>
                                          <p:attrName>ppt_y</p:attrName>
                                        </p:attrNameLst>
                                      </p:cBhvr>
                                      <p:rCtr x="28698" y="-46"/>
                                    </p:animMotion>
                                  </p:childTnLst>
                                </p:cTn>
                              </p:par>
                            </p:childTnLst>
                          </p:cTn>
                        </p:par>
                        <p:par>
                          <p:cTn id="18" fill="hold" nodeType="afterGroup">
                            <p:stCondLst>
                              <p:cond delay="2000"/>
                            </p:stCondLst>
                            <p:childTnLst>
                              <p:par>
                                <p:cTn id="19" presetID="8" presetClass="emph" presetSubtype="0" fill="hold" nodeType="afterEffect">
                                  <p:stCondLst>
                                    <p:cond delay="0"/>
                                  </p:stCondLst>
                                  <p:childTnLst>
                                    <p:animRot by="1800000">
                                      <p:cBhvr>
                                        <p:cTn id="20" dur="2000" fill="hold"/>
                                        <p:tgtEl>
                                          <p:spTgt spid="6"/>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620"/>
                                        </p:tgtEl>
                                        <p:attrNameLst>
                                          <p:attrName>style.visibility</p:attrName>
                                        </p:attrNameLst>
                                      </p:cBhvr>
                                      <p:to>
                                        <p:strVal val="visible"/>
                                      </p:to>
                                    </p:set>
                                    <p:animEffect transition="in" filter="fade">
                                      <p:cBhvr>
                                        <p:cTn id="25" dur="2000"/>
                                        <p:tgtEl>
                                          <p:spTgt spid="256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57405"/>
                                        </p:tgtEl>
                                      </p:cBhvr>
                                    </p:animEffect>
                                    <p:set>
                                      <p:cBhvr>
                                        <p:cTn id="30" dur="1" fill="hold">
                                          <p:stCondLst>
                                            <p:cond delay="1999"/>
                                          </p:stCondLst>
                                        </p:cTn>
                                        <p:tgtEl>
                                          <p:spTgt spid="5740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57370"/>
                                        </p:tgtEl>
                                      </p:cBhvr>
                                    </p:animEffect>
                                    <p:set>
                                      <p:cBhvr>
                                        <p:cTn id="33" dur="1" fill="hold">
                                          <p:stCondLst>
                                            <p:cond delay="1999"/>
                                          </p:stCondLst>
                                        </p:cTn>
                                        <p:tgtEl>
                                          <p:spTgt spid="5737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2000"/>
                                        <p:tgtEl>
                                          <p:spTgt spid="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621"/>
                                        </p:tgtEl>
                                        <p:attrNameLst>
                                          <p:attrName>style.visibility</p:attrName>
                                        </p:attrNameLst>
                                      </p:cBhvr>
                                      <p:to>
                                        <p:strVal val="visible"/>
                                      </p:to>
                                    </p:set>
                                    <p:animEffect transition="in" filter="fade">
                                      <p:cBhvr>
                                        <p:cTn id="50" dur="2000"/>
                                        <p:tgtEl>
                                          <p:spTgt spid="25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05" grpId="0" animBg="1"/>
      <p:bldP spid="57405" grpId="1" animBg="1"/>
      <p:bldP spid="57370" grpId="0" animBg="1"/>
      <p:bldP spid="57370" grpId="1" animBg="1"/>
      <p:bldP spid="25620" grpId="0"/>
      <p:bldP spid="25621" grpId="0"/>
      <p:bldP spid="2" grpId="0" animBg="1"/>
      <p:bldP spid="3"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0" name="Text Box 8"/>
          <p:cNvSpPr txBox="1">
            <a:spLocks noChangeArrowheads="1"/>
          </p:cNvSpPr>
          <p:nvPr/>
        </p:nvSpPr>
        <p:spPr bwMode="auto">
          <a:xfrm>
            <a:off x="1126221" y="828984"/>
            <a:ext cx="10583558" cy="830997"/>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i="1" dirty="0">
                <a:solidFill>
                  <a:srgbClr val="FF3300"/>
                </a:solidFill>
              </a:rPr>
              <a:t>C5:</a:t>
            </a:r>
            <a:r>
              <a:rPr lang="en-US" altLang="vi-VN" sz="2400" i="1" dirty="0">
                <a:solidFill>
                  <a:srgbClr val="0000FF"/>
                </a:solidFill>
              </a:rPr>
              <a:t> </a:t>
            </a:r>
            <a:r>
              <a:rPr lang="en-US" altLang="vi-VN" sz="2400" i="1" dirty="0"/>
              <a:t>Thí nghiệm nào đã làm với nam châm chứng tỏ rằng xung quanh Trái Đất có từ trường?</a:t>
            </a:r>
          </a:p>
        </p:txBody>
      </p:sp>
      <p:sp>
        <p:nvSpPr>
          <p:cNvPr id="57405" name="AutoShape 61"/>
          <p:cNvSpPr>
            <a:spLocks noChangeArrowheads="1"/>
          </p:cNvSpPr>
          <p:nvPr/>
        </p:nvSpPr>
        <p:spPr bwMode="auto">
          <a:xfrm>
            <a:off x="9805039" y="3695213"/>
            <a:ext cx="685800" cy="381000"/>
          </a:xfrm>
          <a:prstGeom prst="can">
            <a:avLst>
              <a:gd name="adj" fmla="val 50000"/>
            </a:avLst>
          </a:prstGeom>
          <a:gradFill rotWithShape="1">
            <a:gsLst>
              <a:gs pos="0">
                <a:schemeClr val="tx2"/>
              </a:gs>
              <a:gs pos="50000">
                <a:schemeClr val="bg1"/>
              </a:gs>
              <a:gs pos="100000">
                <a:schemeClr val="tx2"/>
              </a:gs>
            </a:gsLst>
            <a:lin ang="0" scaled="1"/>
          </a:gradFill>
          <a:ln w="9525">
            <a:noFill/>
            <a:round/>
            <a:headEnd/>
            <a:tailEnd/>
          </a:ln>
          <a:effectLst/>
        </p:spPr>
        <p:txBody>
          <a:bodyPr wrap="none" anchor="ctr"/>
          <a:lstStyle/>
          <a:p>
            <a:pPr algn="ctr">
              <a:defRPr/>
            </a:pPr>
            <a:endParaRPr lang="en-US">
              <a:latin typeface="Arial" charset="0"/>
            </a:endParaRPr>
          </a:p>
        </p:txBody>
      </p:sp>
      <p:sp>
        <p:nvSpPr>
          <p:cNvPr id="57370" name="AutoShape 26"/>
          <p:cNvSpPr>
            <a:spLocks noChangeArrowheads="1"/>
          </p:cNvSpPr>
          <p:nvPr/>
        </p:nvSpPr>
        <p:spPr bwMode="auto">
          <a:xfrm>
            <a:off x="10076502" y="2747475"/>
            <a:ext cx="104775" cy="1066800"/>
          </a:xfrm>
          <a:prstGeom prst="triangle">
            <a:avLst>
              <a:gd name="adj" fmla="val 50000"/>
            </a:avLst>
          </a:prstGeom>
          <a:gradFill rotWithShape="1">
            <a:gsLst>
              <a:gs pos="0">
                <a:schemeClr val="tx2"/>
              </a:gs>
              <a:gs pos="50000">
                <a:schemeClr val="bg1"/>
              </a:gs>
              <a:gs pos="100000">
                <a:schemeClr val="tx2"/>
              </a:gs>
            </a:gsLst>
            <a:lin ang="0" scaled="1"/>
          </a:gradFill>
          <a:ln w="9525">
            <a:solidFill>
              <a:schemeClr val="tx1"/>
            </a:solidFill>
            <a:miter lim="800000"/>
            <a:headEnd/>
            <a:tailEnd/>
          </a:ln>
          <a:effectLst/>
        </p:spPr>
        <p:txBody>
          <a:bodyPr wrap="none" anchor="ctr"/>
          <a:lstStyle/>
          <a:p>
            <a:pPr algn="ctr">
              <a:defRPr/>
            </a:pPr>
            <a:endParaRPr lang="en-US">
              <a:latin typeface="Arial" charset="0"/>
            </a:endParaRPr>
          </a:p>
        </p:txBody>
      </p:sp>
      <p:grpSp>
        <p:nvGrpSpPr>
          <p:cNvPr id="2" name="Group 66"/>
          <p:cNvGrpSpPr>
            <a:grpSpLocks/>
          </p:cNvGrpSpPr>
          <p:nvPr/>
        </p:nvGrpSpPr>
        <p:grpSpPr bwMode="auto">
          <a:xfrm>
            <a:off x="9009701" y="2628414"/>
            <a:ext cx="2243138" cy="319087"/>
            <a:chOff x="2112" y="1440"/>
            <a:chExt cx="1920" cy="192"/>
          </a:xfrm>
        </p:grpSpPr>
        <p:sp>
          <p:nvSpPr>
            <p:cNvPr id="12305" name="AutoShape 64"/>
            <p:cNvSpPr>
              <a:spLocks noChangeArrowheads="1"/>
            </p:cNvSpPr>
            <p:nvPr/>
          </p:nvSpPr>
          <p:spPr bwMode="auto">
            <a:xfrm rot="5400000">
              <a:off x="2496" y="1056"/>
              <a:ext cx="192" cy="960"/>
            </a:xfrm>
            <a:prstGeom prst="flowChartMerge">
              <a:avLst/>
            </a:prstGeom>
            <a:solidFill>
              <a:srgbClr val="0000FF"/>
            </a:solidFill>
            <a:ln w="9525" algn="ctr">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a:p>
          </p:txBody>
        </p:sp>
        <p:sp>
          <p:nvSpPr>
            <p:cNvPr id="12306" name="AutoShape 65"/>
            <p:cNvSpPr>
              <a:spLocks noChangeArrowheads="1"/>
            </p:cNvSpPr>
            <p:nvPr/>
          </p:nvSpPr>
          <p:spPr bwMode="auto">
            <a:xfrm rot="16200000" flipH="1">
              <a:off x="3456" y="1056"/>
              <a:ext cx="192" cy="960"/>
            </a:xfrm>
            <a:prstGeom prst="flowChartMerge">
              <a:avLst/>
            </a:prstGeom>
            <a:solidFill>
              <a:srgbClr val="FF0000"/>
            </a:solidFill>
            <a:ln w="9525" algn="ctr">
              <a:solidFill>
                <a:schemeClr val="tx1"/>
              </a:solidFill>
              <a:miter lim="800000"/>
              <a:headEnd/>
              <a:tailEnd/>
            </a:ln>
          </p:spPr>
          <p:txBody>
            <a:bodyPr rot="10800000"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a:p>
          </p:txBody>
        </p:sp>
      </p:grpSp>
      <p:sp>
        <p:nvSpPr>
          <p:cNvPr id="26633" name="Text Box 9"/>
          <p:cNvSpPr txBox="1">
            <a:spLocks noChangeArrowheads="1"/>
          </p:cNvSpPr>
          <p:nvPr/>
        </p:nvSpPr>
        <p:spPr bwMode="auto">
          <a:xfrm>
            <a:off x="1126221" y="1798429"/>
            <a:ext cx="6635066" cy="1754326"/>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57150" cmpd="thinThick">
                <a:solidFill>
                  <a:srgbClr val="6600FF"/>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vi-VN" sz="2400" i="1" dirty="0">
                <a:solidFill>
                  <a:srgbClr val="FF0000"/>
                </a:solidFill>
              </a:rPr>
              <a:t>  </a:t>
            </a:r>
            <a:r>
              <a:rPr lang="en-US" altLang="vi-VN" sz="2400" i="1" u="sng" dirty="0">
                <a:solidFill>
                  <a:srgbClr val="FF0000"/>
                </a:solidFill>
              </a:rPr>
              <a:t>Trả lời</a:t>
            </a:r>
            <a:r>
              <a:rPr lang="en-US" altLang="vi-VN" sz="2400" i="1" dirty="0">
                <a:solidFill>
                  <a:srgbClr val="FF0000"/>
                </a:solidFill>
              </a:rPr>
              <a:t> </a:t>
            </a:r>
            <a:r>
              <a:rPr lang="en-US" altLang="vi-VN" sz="2400" i="1" dirty="0" smtClean="0">
                <a:solidFill>
                  <a:srgbClr val="FF0000"/>
                </a:solidFill>
              </a:rPr>
              <a:t>:</a:t>
            </a:r>
          </a:p>
          <a:p>
            <a:pPr algn="just" eaLnBrk="1" hangingPunct="1">
              <a:spcBef>
                <a:spcPct val="50000"/>
              </a:spcBef>
            </a:pPr>
            <a:r>
              <a:rPr lang="en-US" altLang="vi-VN" sz="2400" i="1" dirty="0" smtClean="0">
                <a:solidFill>
                  <a:srgbClr val="0000FF"/>
                </a:solidFill>
              </a:rPr>
              <a:t>Đó </a:t>
            </a:r>
            <a:r>
              <a:rPr lang="en-US" altLang="vi-VN" sz="2400" i="1" dirty="0">
                <a:solidFill>
                  <a:srgbClr val="0000FF"/>
                </a:solidFill>
              </a:rPr>
              <a:t>là thí nghiệm đặt kim nam châm ở trạng thái tự do, khi đã đứng yên, kim nam châm luôn chỉ hướng Nam - Bắc.</a:t>
            </a:r>
          </a:p>
        </p:txBody>
      </p:sp>
      <p:sp>
        <p:nvSpPr>
          <p:cNvPr id="19" name="Rectangle 5"/>
          <p:cNvSpPr>
            <a:spLocks noChangeArrowheads="1"/>
          </p:cNvSpPr>
          <p:nvPr/>
        </p:nvSpPr>
        <p:spPr bwMode="auto">
          <a:xfrm>
            <a:off x="4358481" y="34927"/>
            <a:ext cx="3043237" cy="692150"/>
          </a:xfrm>
          <a:prstGeom prst="round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vi-VN" sz="3600" dirty="0" smtClean="0">
                <a:solidFill>
                  <a:srgbClr val="FF0000"/>
                </a:solidFill>
              </a:rPr>
              <a:t>VẬN DỤNG</a:t>
            </a:r>
            <a:endParaRPr lang="vi-VN" altLang="vi-VN" sz="3600" dirty="0">
              <a:solidFill>
                <a:srgbClr val="FF0000"/>
              </a:solidFill>
            </a:endParaRPr>
          </a:p>
        </p:txBody>
      </p:sp>
    </p:spTree>
    <p:extLst>
      <p:ext uri="{BB962C8B-B14F-4D97-AF65-F5344CB8AC3E}">
        <p14:creationId xmlns:p14="http://schemas.microsoft.com/office/powerpoint/2010/main" val="42743109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70"/>
                                        </p:tgtEl>
                                        <p:attrNameLst>
                                          <p:attrName>style.visibility</p:attrName>
                                        </p:attrNameLst>
                                      </p:cBhvr>
                                      <p:to>
                                        <p:strVal val="visible"/>
                                      </p:to>
                                    </p:set>
                                    <p:animEffect transition="in" filter="fade">
                                      <p:cBhvr>
                                        <p:cTn id="7" dur="2000"/>
                                        <p:tgtEl>
                                          <p:spTgt spid="5737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405"/>
                                        </p:tgtEl>
                                        <p:attrNameLst>
                                          <p:attrName>style.visibility</p:attrName>
                                        </p:attrNameLst>
                                      </p:cBhvr>
                                      <p:to>
                                        <p:strVal val="visible"/>
                                      </p:to>
                                    </p:set>
                                    <p:animEffect transition="in" filter="fade">
                                      <p:cBhvr>
                                        <p:cTn id="13" dur="2000"/>
                                        <p:tgtEl>
                                          <p:spTgt spid="574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1800000">
                                      <p:cBhvr>
                                        <p:cTn id="17" dur="500" fill="hold"/>
                                        <p:tgtEl>
                                          <p:spTgt spid="2"/>
                                        </p:tgtEl>
                                        <p:attrNameLst>
                                          <p:attrName>r</p:attrName>
                                        </p:attrNameLst>
                                      </p:cBhvr>
                                    </p:animRot>
                                  </p:childTnLst>
                                </p:cTn>
                              </p:par>
                            </p:childTnLst>
                          </p:cTn>
                        </p:par>
                        <p:par>
                          <p:cTn id="18" fill="hold" nodeType="afterGroup">
                            <p:stCondLst>
                              <p:cond delay="500"/>
                            </p:stCondLst>
                            <p:childTnLst>
                              <p:par>
                                <p:cTn id="19" presetID="8" presetClass="emph" presetSubtype="0" fill="hold" nodeType="afterEffect">
                                  <p:stCondLst>
                                    <p:cond delay="0"/>
                                  </p:stCondLst>
                                  <p:childTnLst>
                                    <p:animRot by="-1800000">
                                      <p:cBhvr>
                                        <p:cTn id="20" dur="2000" fill="hold"/>
                                        <p:tgtEl>
                                          <p:spTgt spid="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6633">
                                            <p:txEl>
                                              <p:pRg st="1" end="1"/>
                                            </p:txEl>
                                          </p:spTgt>
                                        </p:tgtEl>
                                        <p:attrNameLst>
                                          <p:attrName>style.visibility</p:attrName>
                                        </p:attrNameLst>
                                      </p:cBhvr>
                                      <p:to>
                                        <p:strVal val="visible"/>
                                      </p:to>
                                    </p:set>
                                    <p:animEffect transition="in" filter="barn(inVertical)">
                                      <p:cBhvr>
                                        <p:cTn id="25" dur="500"/>
                                        <p:tgtEl>
                                          <p:spTgt spid="266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05" grpId="0" animBg="1"/>
      <p:bldP spid="573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6" name="Text Box 8"/>
          <p:cNvSpPr txBox="1">
            <a:spLocks noChangeArrowheads="1"/>
          </p:cNvSpPr>
          <p:nvPr/>
        </p:nvSpPr>
        <p:spPr bwMode="auto">
          <a:xfrm>
            <a:off x="1031473" y="847061"/>
            <a:ext cx="10705601" cy="1569660"/>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i="1" dirty="0">
                <a:solidFill>
                  <a:srgbClr val="FF3300"/>
                </a:solidFill>
              </a:rPr>
              <a:t>C6:</a:t>
            </a:r>
            <a:r>
              <a:rPr lang="en-US" altLang="vi-VN" sz="2400" i="1" dirty="0">
                <a:solidFill>
                  <a:schemeClr val="accent2"/>
                </a:solidFill>
              </a:rPr>
              <a:t> </a:t>
            </a:r>
            <a:r>
              <a:rPr lang="en-US" altLang="vi-VN" sz="2400" i="1" dirty="0"/>
              <a:t>Tại một điểm trên bàn làm việc, người ta thử đi thử lại vẫn thấy kim nam châm luôn nằm dọc theo một hướng xác định, không trùng với hướng Nam – Bắc. Từ đó có thể rút ra kết luận gì về không gian xung quanh kim nam châm?</a:t>
            </a:r>
          </a:p>
        </p:txBody>
      </p:sp>
      <p:sp>
        <p:nvSpPr>
          <p:cNvPr id="27658" name="Text Box 10"/>
          <p:cNvSpPr txBox="1">
            <a:spLocks noChangeArrowheads="1"/>
          </p:cNvSpPr>
          <p:nvPr/>
        </p:nvSpPr>
        <p:spPr bwMode="auto">
          <a:xfrm>
            <a:off x="1031473" y="2637572"/>
            <a:ext cx="10255226" cy="1015663"/>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mpd="dbl">
                <a:solidFill>
                  <a:schemeClr val="accent2"/>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vi-VN" sz="2400" i="1" u="sng" dirty="0">
                <a:solidFill>
                  <a:srgbClr val="FF0000"/>
                </a:solidFill>
              </a:rPr>
              <a:t>Trả </a:t>
            </a:r>
            <a:r>
              <a:rPr lang="en-US" altLang="vi-VN" sz="2400" i="1" u="sng" dirty="0" smtClean="0">
                <a:solidFill>
                  <a:srgbClr val="FF0000"/>
                </a:solidFill>
              </a:rPr>
              <a:t>lời</a:t>
            </a:r>
            <a:endParaRPr lang="en-US" altLang="vi-VN" sz="2400" i="1" dirty="0" smtClean="0">
              <a:solidFill>
                <a:srgbClr val="FF0000"/>
              </a:solidFill>
            </a:endParaRPr>
          </a:p>
          <a:p>
            <a:pPr algn="ctr" eaLnBrk="1" hangingPunct="1">
              <a:spcBef>
                <a:spcPct val="50000"/>
              </a:spcBef>
            </a:pPr>
            <a:r>
              <a:rPr lang="en-US" altLang="vi-VN" sz="2400" i="1" dirty="0" smtClean="0">
                <a:solidFill>
                  <a:srgbClr val="6600FF"/>
                </a:solidFill>
              </a:rPr>
              <a:t>Không </a:t>
            </a:r>
            <a:r>
              <a:rPr lang="en-US" altLang="vi-VN" sz="2400" i="1" dirty="0">
                <a:solidFill>
                  <a:srgbClr val="6600FF"/>
                </a:solidFill>
              </a:rPr>
              <a:t>gian xung quanh kim nam châm có từ trường.</a:t>
            </a:r>
          </a:p>
        </p:txBody>
      </p:sp>
      <p:sp>
        <p:nvSpPr>
          <p:cNvPr id="14" name="Rectangle 5"/>
          <p:cNvSpPr>
            <a:spLocks noChangeArrowheads="1"/>
          </p:cNvSpPr>
          <p:nvPr/>
        </p:nvSpPr>
        <p:spPr bwMode="auto">
          <a:xfrm>
            <a:off x="4358481" y="34927"/>
            <a:ext cx="3043237" cy="692150"/>
          </a:xfrm>
          <a:prstGeom prst="round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vi-VN" sz="3600" dirty="0" smtClean="0">
                <a:solidFill>
                  <a:srgbClr val="FF0000"/>
                </a:solidFill>
              </a:rPr>
              <a:t>VẬN DỤNG</a:t>
            </a:r>
            <a:endParaRPr lang="vi-VN" altLang="vi-VN" sz="3600" dirty="0">
              <a:solidFill>
                <a:srgbClr val="FF0000"/>
              </a:solidFill>
            </a:endParaRPr>
          </a:p>
        </p:txBody>
      </p:sp>
    </p:spTree>
    <p:extLst>
      <p:ext uri="{BB962C8B-B14F-4D97-AF65-F5344CB8AC3E}">
        <p14:creationId xmlns:p14="http://schemas.microsoft.com/office/powerpoint/2010/main" val="19694539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658">
                                            <p:txEl>
                                              <p:pRg st="1" end="1"/>
                                            </p:txEl>
                                          </p:spTgt>
                                        </p:tgtEl>
                                        <p:attrNameLst>
                                          <p:attrName>style.visibility</p:attrName>
                                        </p:attrNameLst>
                                      </p:cBhvr>
                                      <p:to>
                                        <p:strVal val="visible"/>
                                      </p:to>
                                    </p:set>
                                    <p:animEffect transition="in" filter="circle(in)">
                                      <p:cBhvr>
                                        <p:cTn id="7" dur="2000"/>
                                        <p:tgtEl>
                                          <p:spTgt spid="27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2819400" y="228600"/>
            <a:ext cx="5867400" cy="641350"/>
          </a:xfrm>
          <a:prstGeom prst="rect">
            <a:avLst/>
          </a:prstGeom>
          <a:solidFill>
            <a:srgbClr val="80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vi-VN" sz="3600" b="1">
                <a:solidFill>
                  <a:schemeClr val="bg1"/>
                </a:solidFill>
                <a:effectLst>
                  <a:outerShdw blurRad="38100" dist="38100" dir="2700000" algn="tl">
                    <a:srgbClr val="000000"/>
                  </a:outerShdw>
                </a:effectLst>
                <a:latin typeface=".VnTimeH" panose="020B7200000000000000" pitchFamily="34" charset="0"/>
              </a:rPr>
              <a:t>KiÓm tra bµi cò</a:t>
            </a:r>
          </a:p>
        </p:txBody>
      </p:sp>
      <p:sp>
        <p:nvSpPr>
          <p:cNvPr id="67590" name="Text Box 6"/>
          <p:cNvSpPr txBox="1">
            <a:spLocks noChangeArrowheads="1"/>
          </p:cNvSpPr>
          <p:nvPr/>
        </p:nvSpPr>
        <p:spPr bwMode="auto">
          <a:xfrm>
            <a:off x="1752600" y="1828801"/>
            <a:ext cx="8153400" cy="519113"/>
          </a:xfrm>
          <a:prstGeom prst="rect">
            <a:avLst/>
          </a:prstGeom>
          <a:solidFill>
            <a:srgbClr val="FCF60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Trªn thanh nam ch©m, chç nµo hót s¾t m¹nh nhÊt ?</a:t>
            </a:r>
          </a:p>
        </p:txBody>
      </p:sp>
      <p:sp>
        <p:nvSpPr>
          <p:cNvPr id="67591" name="Text Box 7" descr="Water droplets"/>
          <p:cNvSpPr txBox="1">
            <a:spLocks noChangeArrowheads="1"/>
          </p:cNvSpPr>
          <p:nvPr/>
        </p:nvSpPr>
        <p:spPr bwMode="auto">
          <a:xfrm>
            <a:off x="1905000" y="2667001"/>
            <a:ext cx="6248400" cy="519113"/>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A -  PhÇn gi÷a cña thanh nam ch©m.</a:t>
            </a:r>
          </a:p>
        </p:txBody>
      </p:sp>
      <p:sp>
        <p:nvSpPr>
          <p:cNvPr id="67592" name="Text Box 8" descr="Water droplets"/>
          <p:cNvSpPr txBox="1">
            <a:spLocks noChangeArrowheads="1"/>
          </p:cNvSpPr>
          <p:nvPr/>
        </p:nvSpPr>
        <p:spPr bwMode="auto">
          <a:xfrm>
            <a:off x="1905000" y="3276601"/>
            <a:ext cx="6858000" cy="519113"/>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B -  ChØ cã tõ cùc b¾c.</a:t>
            </a:r>
          </a:p>
        </p:txBody>
      </p:sp>
      <p:sp>
        <p:nvSpPr>
          <p:cNvPr id="67593" name="Text Box 9" descr="Water droplets"/>
          <p:cNvSpPr txBox="1">
            <a:spLocks noChangeArrowheads="1"/>
          </p:cNvSpPr>
          <p:nvPr/>
        </p:nvSpPr>
        <p:spPr bwMode="auto">
          <a:xfrm>
            <a:off x="1905000" y="4114801"/>
            <a:ext cx="7696200" cy="519113"/>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C - C¶ hai tõ cùc.</a:t>
            </a:r>
          </a:p>
        </p:txBody>
      </p:sp>
      <p:sp>
        <p:nvSpPr>
          <p:cNvPr id="67594" name="Text Box 10" descr="Water droplets"/>
          <p:cNvSpPr txBox="1">
            <a:spLocks noChangeArrowheads="1"/>
          </p:cNvSpPr>
          <p:nvPr/>
        </p:nvSpPr>
        <p:spPr bwMode="auto">
          <a:xfrm>
            <a:off x="1905000" y="4953001"/>
            <a:ext cx="8305800" cy="519113"/>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latin typeface=".VnTime" panose="020B7200000000000000" pitchFamily="34" charset="0"/>
              </a:rPr>
              <a:t>D -  Mäi chç ®Òu hót s¾t m¹nh </a:t>
            </a:r>
            <a:r>
              <a:rPr lang="en-US" altLang="vi-VN" sz="2800" smtClean="0">
                <a:latin typeface=".VnTime" panose="020B7200000000000000" pitchFamily="34" charset="0"/>
              </a:rPr>
              <a:t>như­ </a:t>
            </a:r>
            <a:r>
              <a:rPr lang="en-US" altLang="vi-VN" sz="2800">
                <a:latin typeface=".VnTime" panose="020B7200000000000000" pitchFamily="34" charset="0"/>
              </a:rPr>
              <a:t>nhau.</a:t>
            </a:r>
          </a:p>
        </p:txBody>
      </p:sp>
      <p:sp>
        <p:nvSpPr>
          <p:cNvPr id="67605" name="Text Box 21"/>
          <p:cNvSpPr txBox="1">
            <a:spLocks noChangeArrowheads="1"/>
          </p:cNvSpPr>
          <p:nvPr/>
        </p:nvSpPr>
        <p:spPr bwMode="auto">
          <a:xfrm>
            <a:off x="1905000" y="4114801"/>
            <a:ext cx="7696200" cy="519113"/>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a:solidFill>
                  <a:schemeClr val="bg1"/>
                </a:solidFill>
                <a:latin typeface=".VnTime" panose="020B7200000000000000" pitchFamily="34" charset="0"/>
              </a:rPr>
              <a:t>C - C¶ hai tõ cùc.</a:t>
            </a:r>
          </a:p>
        </p:txBody>
      </p:sp>
      <p:sp>
        <p:nvSpPr>
          <p:cNvPr id="67607" name="Text Box 23"/>
          <p:cNvSpPr txBox="1">
            <a:spLocks noChangeArrowheads="1"/>
          </p:cNvSpPr>
          <p:nvPr/>
        </p:nvSpPr>
        <p:spPr bwMode="auto">
          <a:xfrm>
            <a:off x="7620000" y="6248400"/>
            <a:ext cx="1143000" cy="4572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a:solidFill>
                  <a:schemeClr val="bg1"/>
                </a:solidFill>
                <a:latin typeface=".VnTime" panose="020B7200000000000000" pitchFamily="34" charset="0"/>
              </a:rPr>
              <a:t>Tr¶ lêi</a:t>
            </a:r>
            <a:endParaRPr lang="vi-VN" altLang="vi-VN" sz="2400">
              <a:solidFill>
                <a:schemeClr val="bg1"/>
              </a:solidFill>
              <a:latin typeface=".VnTime" panose="020B7200000000000000" pitchFamily="34" charset="0"/>
            </a:endParaRPr>
          </a:p>
        </p:txBody>
      </p:sp>
      <p:sp>
        <p:nvSpPr>
          <p:cNvPr id="67608" name="Text Box 24" descr="Canvas"/>
          <p:cNvSpPr txBox="1">
            <a:spLocks noChangeArrowheads="1"/>
          </p:cNvSpPr>
          <p:nvPr/>
        </p:nvSpPr>
        <p:spPr bwMode="auto">
          <a:xfrm>
            <a:off x="1828800" y="1143000"/>
            <a:ext cx="1447800" cy="457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400" b="1" u="sng">
                <a:latin typeface=".VnTime" panose="020B7200000000000000" pitchFamily="34" charset="0"/>
              </a:rPr>
              <a:t>C©u 2</a:t>
            </a:r>
          </a:p>
        </p:txBody>
      </p:sp>
    </p:spTree>
    <p:extLst>
      <p:ext uri="{BB962C8B-B14F-4D97-AF65-F5344CB8AC3E}">
        <p14:creationId xmlns:p14="http://schemas.microsoft.com/office/powerpoint/2010/main" val="1464987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607"/>
                                        </p:tgtEl>
                                        <p:attrNameLst>
                                          <p:attrName>style.visibility</p:attrName>
                                        </p:attrNameLst>
                                      </p:cBhvr>
                                      <p:to>
                                        <p:strVal val="visible"/>
                                      </p:to>
                                    </p:set>
                                    <p:animEffect transition="in" filter="fade">
                                      <p:cBhvr>
                                        <p:cTn id="7" dur="2000"/>
                                        <p:tgtEl>
                                          <p:spTgt spid="676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76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7605"/>
                                        </p:tgtEl>
                                        <p:attrNameLst>
                                          <p:attrName>style.visibility</p:attrName>
                                        </p:attrNameLst>
                                      </p:cBhvr>
                                      <p:to>
                                        <p:strVal val="visible"/>
                                      </p:to>
                                    </p:set>
                                    <p:anim calcmode="lin" valueType="num">
                                      <p:cBhvr additive="base">
                                        <p:cTn id="13" dur="500" fill="hold"/>
                                        <p:tgtEl>
                                          <p:spTgt spid="67605"/>
                                        </p:tgtEl>
                                        <p:attrNameLst>
                                          <p:attrName>ppt_x</p:attrName>
                                        </p:attrNameLst>
                                      </p:cBhvr>
                                      <p:tavLst>
                                        <p:tav tm="0">
                                          <p:val>
                                            <p:strVal val="0-#ppt_w/2"/>
                                          </p:val>
                                        </p:tav>
                                        <p:tav tm="100000">
                                          <p:val>
                                            <p:strVal val="#ppt_x"/>
                                          </p:val>
                                        </p:tav>
                                      </p:tavLst>
                                    </p:anim>
                                    <p:anim calcmode="lin" valueType="num">
                                      <p:cBhvr additive="base">
                                        <p:cTn id="14" dur="500" fill="hold"/>
                                        <p:tgtEl>
                                          <p:spTgt spid="67605"/>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7607"/>
                  </p:tgtEl>
                </p:cond>
              </p:nextCondLst>
            </p:seq>
          </p:childTnLst>
        </p:cTn>
      </p:par>
    </p:tnLst>
    <p:bldLst>
      <p:bldP spid="67605" grpId="0" animBg="1"/>
      <p:bldP spid="676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5" name="Text Box 8"/>
          <p:cNvSpPr txBox="1">
            <a:spLocks noChangeArrowheads="1"/>
          </p:cNvSpPr>
          <p:nvPr/>
        </p:nvSpPr>
        <p:spPr bwMode="auto">
          <a:xfrm>
            <a:off x="875731" y="939572"/>
            <a:ext cx="10440538" cy="830997"/>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00FFFF"/>
                </a:solidFill>
              </a14:hiddenFill>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dirty="0">
                <a:solidFill>
                  <a:srgbClr val="FF0000"/>
                </a:solidFill>
              </a:rPr>
              <a:t>1.</a:t>
            </a:r>
            <a:r>
              <a:rPr lang="en-US" altLang="vi-VN" sz="2400" dirty="0"/>
              <a:t>Trong thí nghiệm phát hiện tác dụng từ của dòng điện, dây dẫn </a:t>
            </a:r>
            <a:r>
              <a:rPr lang="en-US" altLang="vi-VN" sz="2400" dirty="0" smtClean="0"/>
              <a:t>AB được </a:t>
            </a:r>
            <a:r>
              <a:rPr lang="en-US" altLang="vi-VN" sz="2400" dirty="0"/>
              <a:t>bố trí như thế nào</a:t>
            </a:r>
            <a:r>
              <a:rPr lang="en-US" altLang="vi-VN" sz="2400" dirty="0" smtClean="0"/>
              <a:t>?</a:t>
            </a:r>
            <a:endParaRPr lang="en-US" altLang="vi-VN" sz="2400" dirty="0"/>
          </a:p>
        </p:txBody>
      </p:sp>
      <p:sp>
        <p:nvSpPr>
          <p:cNvPr id="61456" name="Oval 16"/>
          <p:cNvSpPr>
            <a:spLocks noChangeArrowheads="1"/>
          </p:cNvSpPr>
          <p:nvPr/>
        </p:nvSpPr>
        <p:spPr bwMode="auto">
          <a:xfrm>
            <a:off x="1705414" y="2558398"/>
            <a:ext cx="433387" cy="431800"/>
          </a:xfrm>
          <a:prstGeom prst="ellipse">
            <a:avLst/>
          </a:prstGeom>
          <a:noFill/>
          <a:ln w="38100">
            <a:solidFill>
              <a:srgbClr val="FF0000"/>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 name="Rectangle 5"/>
          <p:cNvSpPr>
            <a:spLocks noChangeArrowheads="1"/>
          </p:cNvSpPr>
          <p:nvPr/>
        </p:nvSpPr>
        <p:spPr bwMode="auto">
          <a:xfrm>
            <a:off x="4358481" y="151743"/>
            <a:ext cx="3043237" cy="692150"/>
          </a:xfrm>
          <a:prstGeom prst="round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vi-VN" sz="3600" dirty="0" smtClean="0">
                <a:solidFill>
                  <a:srgbClr val="FF0000"/>
                </a:solidFill>
              </a:rPr>
              <a:t>LUYỆN TẬP</a:t>
            </a:r>
            <a:endParaRPr lang="vi-VN" altLang="vi-VN" sz="3600" dirty="0">
              <a:solidFill>
                <a:srgbClr val="FF0000"/>
              </a:solidFill>
            </a:endParaRPr>
          </a:p>
        </p:txBody>
      </p:sp>
      <p:sp>
        <p:nvSpPr>
          <p:cNvPr id="2" name="Rectangle 1"/>
          <p:cNvSpPr/>
          <p:nvPr/>
        </p:nvSpPr>
        <p:spPr>
          <a:xfrm>
            <a:off x="1705414" y="2020402"/>
            <a:ext cx="6096000" cy="2123658"/>
          </a:xfrm>
          <a:prstGeom prst="rect">
            <a:avLst/>
          </a:prstGeom>
        </p:spPr>
        <p:txBody>
          <a:bodyPr>
            <a:spAutoFit/>
          </a:bodyPr>
          <a:lstStyle/>
          <a:p>
            <a:pPr algn="just">
              <a:spcBef>
                <a:spcPct val="50000"/>
              </a:spcBef>
            </a:pPr>
            <a:r>
              <a:rPr lang="en-US" altLang="vi-VN" sz="2400" b="1" i="1" dirty="0" smtClean="0">
                <a:solidFill>
                  <a:srgbClr val="00B050"/>
                </a:solidFill>
              </a:rPr>
              <a:t>A. Tạo với kim nam châm một góc bất kì.</a:t>
            </a:r>
          </a:p>
          <a:p>
            <a:pPr algn="just">
              <a:spcBef>
                <a:spcPct val="50000"/>
              </a:spcBef>
            </a:pPr>
            <a:r>
              <a:rPr lang="en-US" altLang="vi-VN" sz="2400" b="1" i="1" dirty="0" smtClean="0">
                <a:solidFill>
                  <a:srgbClr val="00B050"/>
                </a:solidFill>
              </a:rPr>
              <a:t>B. Song song với kim nam châm.</a:t>
            </a:r>
          </a:p>
          <a:p>
            <a:pPr algn="just">
              <a:spcBef>
                <a:spcPct val="50000"/>
              </a:spcBef>
            </a:pPr>
            <a:r>
              <a:rPr lang="en-US" altLang="vi-VN" sz="2400" b="1" i="1" dirty="0" smtClean="0">
                <a:solidFill>
                  <a:srgbClr val="00B050"/>
                </a:solidFill>
              </a:rPr>
              <a:t>C. Vuông góc với kim nam châm.</a:t>
            </a:r>
          </a:p>
          <a:p>
            <a:pPr algn="just">
              <a:spcBef>
                <a:spcPct val="50000"/>
              </a:spcBef>
            </a:pPr>
            <a:r>
              <a:rPr lang="en-US" altLang="vi-VN" sz="2400" b="1" i="1" dirty="0" smtClean="0">
                <a:solidFill>
                  <a:srgbClr val="00B050"/>
                </a:solidFill>
              </a:rPr>
              <a:t>D. Tạo với kim nam châm một góc nhọn.</a:t>
            </a:r>
            <a:endParaRPr lang="en-US" altLang="vi-VN" sz="2400" b="1" i="1" dirty="0">
              <a:solidFill>
                <a:srgbClr val="00B050"/>
              </a:solidFill>
            </a:endParaRPr>
          </a:p>
        </p:txBody>
      </p:sp>
    </p:spTree>
    <p:extLst>
      <p:ext uri="{BB962C8B-B14F-4D97-AF65-F5344CB8AC3E}">
        <p14:creationId xmlns:p14="http://schemas.microsoft.com/office/powerpoint/2010/main" val="46096017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box(in)">
                                      <p:cBhvr>
                                        <p:cTn id="7"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3192464" y="3442342"/>
            <a:ext cx="433387" cy="431800"/>
          </a:xfrm>
          <a:prstGeom prst="ellipse">
            <a:avLst/>
          </a:prstGeom>
          <a:noFill/>
          <a:ln w="38100">
            <a:solidFill>
              <a:srgbClr val="FF0000"/>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61459" name="Text Box 8"/>
          <p:cNvSpPr txBox="1">
            <a:spLocks noChangeArrowheads="1"/>
          </p:cNvSpPr>
          <p:nvPr/>
        </p:nvSpPr>
        <p:spPr bwMode="auto">
          <a:xfrm>
            <a:off x="1218227" y="1007948"/>
            <a:ext cx="10238655" cy="461665"/>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00FFFF"/>
                </a:solidFill>
              </a14:hiddenFill>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800100" indent="-34290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i="1" dirty="0">
                <a:solidFill>
                  <a:srgbClr val="FF0000"/>
                </a:solidFill>
              </a:rPr>
              <a:t>2 . </a:t>
            </a:r>
            <a:r>
              <a:rPr lang="en-US" altLang="vi-VN" sz="2400" i="1" dirty="0"/>
              <a:t>Người ta dùng dụng cụ nào để nhận biết từ trường</a:t>
            </a:r>
            <a:r>
              <a:rPr lang="en-US" altLang="vi-VN" sz="2400" i="1" dirty="0" smtClean="0"/>
              <a:t>?</a:t>
            </a:r>
            <a:endParaRPr lang="en-US" altLang="vi-VN" sz="2400" i="1" dirty="0"/>
          </a:p>
        </p:txBody>
      </p:sp>
      <p:sp>
        <p:nvSpPr>
          <p:cNvPr id="20" name="Rectangle 5"/>
          <p:cNvSpPr>
            <a:spLocks noChangeArrowheads="1"/>
          </p:cNvSpPr>
          <p:nvPr/>
        </p:nvSpPr>
        <p:spPr bwMode="auto">
          <a:xfrm>
            <a:off x="4426719" y="175363"/>
            <a:ext cx="3043237" cy="692150"/>
          </a:xfrm>
          <a:prstGeom prst="round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vi-VN" sz="3600" dirty="0" smtClean="0">
                <a:solidFill>
                  <a:srgbClr val="FF0000"/>
                </a:solidFill>
              </a:rPr>
              <a:t>LUYỆN TẬP</a:t>
            </a:r>
            <a:endParaRPr lang="vi-VN" altLang="vi-VN" sz="3600" dirty="0">
              <a:solidFill>
                <a:srgbClr val="FF0000"/>
              </a:solidFill>
            </a:endParaRPr>
          </a:p>
        </p:txBody>
      </p:sp>
      <p:sp>
        <p:nvSpPr>
          <p:cNvPr id="3" name="Rectangle 2"/>
          <p:cNvSpPr/>
          <p:nvPr/>
        </p:nvSpPr>
        <p:spPr>
          <a:xfrm>
            <a:off x="3192464" y="1750484"/>
            <a:ext cx="6096000" cy="2123658"/>
          </a:xfrm>
          <a:prstGeom prst="rect">
            <a:avLst/>
          </a:prstGeom>
        </p:spPr>
        <p:txBody>
          <a:bodyPr>
            <a:spAutoFit/>
          </a:bodyPr>
          <a:lstStyle/>
          <a:p>
            <a:pPr algn="just">
              <a:spcBef>
                <a:spcPct val="50000"/>
              </a:spcBef>
              <a:buFontTx/>
              <a:buAutoNum type="alphaUcPeriod"/>
            </a:pPr>
            <a:r>
              <a:rPr lang="en-US" altLang="vi-VN" sz="2400" b="1" i="1" dirty="0" smtClean="0">
                <a:solidFill>
                  <a:srgbClr val="7030A0"/>
                </a:solidFill>
              </a:rPr>
              <a:t> Dùng ampe kế.</a:t>
            </a:r>
          </a:p>
          <a:p>
            <a:pPr algn="just">
              <a:spcBef>
                <a:spcPct val="50000"/>
              </a:spcBef>
              <a:buFontTx/>
              <a:buAutoNum type="alphaUcPeriod"/>
            </a:pPr>
            <a:r>
              <a:rPr lang="en-US" altLang="vi-VN" sz="2400" b="1" i="1" dirty="0" smtClean="0">
                <a:solidFill>
                  <a:srgbClr val="7030A0"/>
                </a:solidFill>
              </a:rPr>
              <a:t> Dùng vôn kế.</a:t>
            </a:r>
          </a:p>
          <a:p>
            <a:pPr algn="just">
              <a:spcBef>
                <a:spcPct val="50000"/>
              </a:spcBef>
              <a:buFontTx/>
              <a:buAutoNum type="alphaUcPeriod"/>
            </a:pPr>
            <a:r>
              <a:rPr lang="en-US" altLang="vi-VN" sz="2400" b="1" i="1" dirty="0" smtClean="0">
                <a:solidFill>
                  <a:srgbClr val="7030A0"/>
                </a:solidFill>
              </a:rPr>
              <a:t> Dùng áp kế.</a:t>
            </a:r>
          </a:p>
          <a:p>
            <a:pPr algn="just">
              <a:spcBef>
                <a:spcPct val="50000"/>
              </a:spcBef>
              <a:buFontTx/>
              <a:buAutoNum type="alphaUcPeriod"/>
            </a:pPr>
            <a:r>
              <a:rPr lang="en-US" altLang="vi-VN" sz="2400" b="1" i="1" dirty="0" smtClean="0">
                <a:solidFill>
                  <a:srgbClr val="7030A0"/>
                </a:solidFill>
              </a:rPr>
              <a:t> Dùng kim nam châm có trục quay.</a:t>
            </a:r>
            <a:endParaRPr lang="en-US" altLang="vi-VN" sz="2400" b="1" i="1" dirty="0">
              <a:solidFill>
                <a:srgbClr val="7030A0"/>
              </a:solidFill>
            </a:endParaRPr>
          </a:p>
        </p:txBody>
      </p:sp>
    </p:spTree>
    <p:extLst>
      <p:ext uri="{BB962C8B-B14F-4D97-AF65-F5344CB8AC3E}">
        <p14:creationId xmlns:p14="http://schemas.microsoft.com/office/powerpoint/2010/main" val="206998132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box(in)">
                                      <p:cBhvr>
                                        <p:cTn id="7"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8"/>
          <p:cNvSpPr txBox="1">
            <a:spLocks noChangeArrowheads="1"/>
          </p:cNvSpPr>
          <p:nvPr/>
        </p:nvSpPr>
        <p:spPr bwMode="auto">
          <a:xfrm>
            <a:off x="2265530" y="146953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vi-VN" sz="2800" i="1" dirty="0" smtClean="0"/>
              <a:t>T</a:t>
            </a:r>
            <a:r>
              <a:rPr lang="en-US" altLang="vi-VN" sz="2800" i="1" dirty="0"/>
              <a:t>ừ</a:t>
            </a:r>
            <a:r>
              <a:rPr lang="vi-VN" altLang="vi-VN" sz="2800" i="1" dirty="0"/>
              <a:t> trường thường được phát hiện ở khu vực:</a:t>
            </a:r>
            <a:r>
              <a:rPr lang="en-US" altLang="vi-VN" sz="2800" i="1" dirty="0"/>
              <a:t> </a:t>
            </a:r>
          </a:p>
        </p:txBody>
      </p:sp>
      <p:grpSp>
        <p:nvGrpSpPr>
          <p:cNvPr id="3" name="Group 2"/>
          <p:cNvGrpSpPr/>
          <p:nvPr/>
        </p:nvGrpSpPr>
        <p:grpSpPr>
          <a:xfrm>
            <a:off x="2417930" y="2195512"/>
            <a:ext cx="8305800" cy="4605336"/>
            <a:chOff x="2417930" y="2195512"/>
            <a:chExt cx="8305800" cy="4605336"/>
          </a:xfrm>
        </p:grpSpPr>
        <p:grpSp>
          <p:nvGrpSpPr>
            <p:cNvPr id="2" name="Group 1"/>
            <p:cNvGrpSpPr/>
            <p:nvPr/>
          </p:nvGrpSpPr>
          <p:grpSpPr>
            <a:xfrm>
              <a:off x="2962499" y="2195512"/>
              <a:ext cx="7761231" cy="4605336"/>
              <a:chOff x="2962499" y="2195512"/>
              <a:chExt cx="7761231" cy="4605336"/>
            </a:xfrm>
          </p:grpSpPr>
          <p:pic>
            <p:nvPicPr>
              <p:cNvPr id="21511" name="Picture 7" descr="2177522356_4c8249c1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930" y="2195512"/>
                <a:ext cx="411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p:cNvSpPr txBox="1">
                <a:spLocks noChangeArrowheads="1"/>
              </p:cNvSpPr>
              <p:nvPr/>
            </p:nvSpPr>
            <p:spPr bwMode="auto">
              <a:xfrm>
                <a:off x="2962499" y="6343648"/>
                <a:ext cx="6578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vi-VN" sz="2400" dirty="0"/>
                  <a:t> Lân cận các đường dây cao th</a:t>
                </a:r>
                <a:r>
                  <a:rPr lang="pt-BR" altLang="vi-VN" sz="2400" dirty="0"/>
                  <a:t>ế, c</a:t>
                </a:r>
                <a:r>
                  <a:rPr lang="en-US" altLang="vi-VN" sz="2400" dirty="0"/>
                  <a:t>ột thu l</a:t>
                </a:r>
                <a:r>
                  <a:rPr lang="vi-VN" altLang="vi-VN" sz="2400" dirty="0"/>
                  <a:t>ô</a:t>
                </a:r>
                <a:r>
                  <a:rPr lang="en-US" altLang="vi-VN" sz="2400" dirty="0"/>
                  <a:t>i</a:t>
                </a:r>
                <a:r>
                  <a:rPr lang="vi-VN" altLang="vi-VN" sz="2400" dirty="0"/>
                  <a:t>.</a:t>
                </a:r>
                <a:r>
                  <a:rPr lang="en-US" altLang="vi-VN" sz="2400" dirty="0"/>
                  <a:t> </a:t>
                </a:r>
              </a:p>
            </p:txBody>
          </p:sp>
        </p:grpSp>
        <p:pic>
          <p:nvPicPr>
            <p:cNvPr id="21514" name="Picture 10" descr="nghiemj_thu_220%20DZ%20Hue%20Dong%20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930" y="2195512"/>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bwMode="auto">
          <a:xfrm>
            <a:off x="1219199" y="72143"/>
            <a:ext cx="6477000" cy="1200329"/>
          </a:xfrm>
          <a:prstGeom prst="rect">
            <a:avLst/>
          </a:prstGeom>
          <a:noFill/>
        </p:spPr>
        <p:txBody>
          <a:bodyPr>
            <a:spAutoFit/>
            <a:scene3d>
              <a:camera prst="isometricOffAxis1Right"/>
              <a:lightRig rig="threePt" dir="t"/>
            </a:scene3d>
            <a:sp3d extrusionH="57150">
              <a:bevelT w="38100" h="38100" prst="relaxedInset"/>
            </a:sp3d>
          </a:bodyPr>
          <a:lstStyle/>
          <a:p>
            <a:pPr>
              <a:defRPr/>
            </a:pPr>
            <a:r>
              <a:rPr lang="en-US" sz="7200" dirty="0" smtClean="0">
                <a:latin typeface="Times New Roman" pitchFamily="18" charset="0"/>
                <a:cs typeface="Times New Roman" pitchFamily="18" charset="0"/>
              </a:rPr>
              <a:t>Mở rộng!</a:t>
            </a:r>
            <a:endParaRPr lang="en-US" sz="7200" dirty="0">
              <a:latin typeface="Times New Roman" pitchFamily="18" charset="0"/>
              <a:cs typeface="Times New Roman" pitchFamily="18" charset="0"/>
            </a:endParaRPr>
          </a:p>
        </p:txBody>
      </p:sp>
      <p:pic>
        <p:nvPicPr>
          <p:cNvPr id="10" name="Picture 12" descr="anh dep avatar 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716" y="17552"/>
            <a:ext cx="1932214" cy="137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36915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ox(in)">
                                      <p:cBhvr>
                                        <p:cTn id="7" dur="5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p:cNvPicPr>
            <a:picLocks noChangeAspect="1" noChangeArrowheads="1"/>
          </p:cNvPicPr>
          <p:nvPr/>
        </p:nvPicPr>
        <p:blipFill>
          <a:blip r:embed="rId2">
            <a:lum contrast="12000"/>
            <a:extLst>
              <a:ext uri="{28A0092B-C50C-407E-A947-70E740481C1C}">
                <a14:useLocalDpi xmlns:a14="http://schemas.microsoft.com/office/drawing/2010/main" val="0"/>
              </a:ext>
            </a:extLst>
          </a:blip>
          <a:srcRect l="8940" t="45647" r="68808" b="35001"/>
          <a:stretch>
            <a:fillRect/>
          </a:stretch>
        </p:blipFill>
        <p:spPr bwMode="auto">
          <a:xfrm>
            <a:off x="3548417" y="2185701"/>
            <a:ext cx="6346209" cy="388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11"/>
          <p:cNvSpPr txBox="1">
            <a:spLocks noChangeArrowheads="1"/>
          </p:cNvSpPr>
          <p:nvPr/>
        </p:nvSpPr>
        <p:spPr bwMode="auto">
          <a:xfrm>
            <a:off x="4035392" y="6118331"/>
            <a:ext cx="5859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vi-VN" sz="2400" i="1" dirty="0" smtClean="0">
                <a:solidFill>
                  <a:schemeClr val="accent6">
                    <a:lumMod val="50000"/>
                  </a:schemeClr>
                </a:solidFill>
                <a:latin typeface="Times New Roman" panose="02020603050405020304" pitchFamily="18" charset="0"/>
              </a:rPr>
              <a:t>Các </a:t>
            </a:r>
            <a:r>
              <a:rPr lang="vi-VN" altLang="vi-VN" sz="2400" i="1" dirty="0">
                <a:solidFill>
                  <a:schemeClr val="accent6">
                    <a:lumMod val="50000"/>
                  </a:schemeClr>
                </a:solidFill>
                <a:latin typeface="Times New Roman" panose="02020603050405020304" pitchFamily="18" charset="0"/>
              </a:rPr>
              <a:t>dây tiếp đất của các thiết bị điện..</a:t>
            </a:r>
            <a:r>
              <a:rPr lang="en-US" altLang="vi-VN" sz="2400" i="1" dirty="0">
                <a:solidFill>
                  <a:schemeClr val="accent6">
                    <a:lumMod val="50000"/>
                  </a:schemeClr>
                </a:solidFill>
                <a:latin typeface="Times New Roman" panose="02020603050405020304" pitchFamily="18" charset="0"/>
              </a:rPr>
              <a:t> </a:t>
            </a:r>
          </a:p>
        </p:txBody>
      </p:sp>
      <p:sp>
        <p:nvSpPr>
          <p:cNvPr id="12" name="Text Box 8"/>
          <p:cNvSpPr txBox="1">
            <a:spLocks noChangeArrowheads="1"/>
          </p:cNvSpPr>
          <p:nvPr/>
        </p:nvSpPr>
        <p:spPr bwMode="auto">
          <a:xfrm>
            <a:off x="2265530" y="146953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vi-VN" sz="2800" i="1" dirty="0" smtClean="0"/>
              <a:t>T</a:t>
            </a:r>
            <a:r>
              <a:rPr lang="en-US" altLang="vi-VN" sz="2800" i="1" dirty="0"/>
              <a:t>ừ</a:t>
            </a:r>
            <a:r>
              <a:rPr lang="vi-VN" altLang="vi-VN" sz="2800" i="1" dirty="0"/>
              <a:t> trường thường được phát hiện ở khu vực:</a:t>
            </a:r>
            <a:r>
              <a:rPr lang="en-US" altLang="vi-VN" sz="2800" i="1" dirty="0"/>
              <a:t> </a:t>
            </a:r>
          </a:p>
        </p:txBody>
      </p:sp>
      <p:sp>
        <p:nvSpPr>
          <p:cNvPr id="13" name="TextBox 12"/>
          <p:cNvSpPr txBox="1"/>
          <p:nvPr/>
        </p:nvSpPr>
        <p:spPr bwMode="auto">
          <a:xfrm>
            <a:off x="1219199" y="72143"/>
            <a:ext cx="6477000" cy="1200329"/>
          </a:xfrm>
          <a:prstGeom prst="rect">
            <a:avLst/>
          </a:prstGeom>
          <a:noFill/>
        </p:spPr>
        <p:txBody>
          <a:bodyPr>
            <a:spAutoFit/>
            <a:scene3d>
              <a:camera prst="isometricOffAxis1Right"/>
              <a:lightRig rig="threePt" dir="t"/>
            </a:scene3d>
            <a:sp3d extrusionH="57150">
              <a:bevelT w="38100" h="38100" prst="relaxedInset"/>
            </a:sp3d>
          </a:bodyPr>
          <a:lstStyle/>
          <a:p>
            <a:pPr>
              <a:defRPr/>
            </a:pPr>
            <a:r>
              <a:rPr lang="en-US" sz="7200" dirty="0" smtClean="0">
                <a:latin typeface="Times New Roman" pitchFamily="18" charset="0"/>
                <a:cs typeface="Times New Roman" pitchFamily="18" charset="0"/>
              </a:rPr>
              <a:t>Mở rộng!</a:t>
            </a:r>
            <a:endParaRPr lang="en-US" sz="7200" dirty="0">
              <a:latin typeface="Times New Roman" pitchFamily="18" charset="0"/>
              <a:cs typeface="Times New Roman" pitchFamily="18" charset="0"/>
            </a:endParaRPr>
          </a:p>
        </p:txBody>
      </p:sp>
      <p:pic>
        <p:nvPicPr>
          <p:cNvPr id="14" name="Picture 12" descr="anh dep avatar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716" y="17552"/>
            <a:ext cx="1932214" cy="137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42021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500" fill="hold"/>
                                        <p:tgtEl>
                                          <p:spTgt spid="22537"/>
                                        </p:tgtEl>
                                        <p:attrNameLst>
                                          <p:attrName>ppt_w</p:attrName>
                                        </p:attrNameLst>
                                      </p:cBhvr>
                                      <p:tavLst>
                                        <p:tav tm="0">
                                          <p:val>
                                            <p:fltVal val="0"/>
                                          </p:val>
                                        </p:tav>
                                        <p:tav tm="100000">
                                          <p:val>
                                            <p:strVal val="#ppt_w"/>
                                          </p:val>
                                        </p:tav>
                                      </p:tavLst>
                                    </p:anim>
                                    <p:anim calcmode="lin" valueType="num">
                                      <p:cBhvr>
                                        <p:cTn id="8" dur="500" fill="hold"/>
                                        <p:tgtEl>
                                          <p:spTgt spid="2253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8"/>
          <p:cNvSpPr txBox="1">
            <a:spLocks noChangeArrowheads="1"/>
          </p:cNvSpPr>
          <p:nvPr/>
        </p:nvSpPr>
        <p:spPr bwMode="auto">
          <a:xfrm>
            <a:off x="900753" y="5462203"/>
            <a:ext cx="107430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i="1" dirty="0" smtClean="0">
                <a:solidFill>
                  <a:srgbClr val="0070C0"/>
                </a:solidFill>
                <a:latin typeface="Times New Roman" panose="02020603050405020304" pitchFamily="18" charset="0"/>
              </a:rPr>
              <a:t>Khu </a:t>
            </a:r>
            <a:r>
              <a:rPr lang="en-US" altLang="vi-VN" sz="2400" i="1" dirty="0">
                <a:solidFill>
                  <a:srgbClr val="0070C0"/>
                </a:solidFill>
                <a:latin typeface="Times New Roman" panose="02020603050405020304" pitchFamily="18" charset="0"/>
              </a:rPr>
              <a:t>vực xung quanh thiết bị điện đang</a:t>
            </a:r>
            <a:r>
              <a:rPr lang="vi-VN" altLang="vi-VN" sz="2400" i="1" dirty="0">
                <a:solidFill>
                  <a:srgbClr val="0070C0"/>
                </a:solidFill>
                <a:latin typeface="Times New Roman" panose="02020603050405020304" pitchFamily="18" charset="0"/>
              </a:rPr>
              <a:t> vận hành: màn h</a:t>
            </a:r>
            <a:r>
              <a:rPr lang="en-US" altLang="vi-VN" sz="2400" i="1" dirty="0">
                <a:solidFill>
                  <a:srgbClr val="0070C0"/>
                </a:solidFill>
                <a:latin typeface="Times New Roman" panose="02020603050405020304" pitchFamily="18" charset="0"/>
              </a:rPr>
              <a:t>ì</a:t>
            </a:r>
            <a:r>
              <a:rPr lang="vi-VN" altLang="vi-VN" sz="2400" i="1" dirty="0">
                <a:solidFill>
                  <a:srgbClr val="0070C0"/>
                </a:solidFill>
                <a:latin typeface="Times New Roman" panose="02020603050405020304" pitchFamily="18" charset="0"/>
              </a:rPr>
              <a:t>nh máy vi tính, đồng hồ điện, máy sấy tóc, điện thoại di động</a:t>
            </a:r>
            <a:r>
              <a:rPr lang="en-US" altLang="vi-VN" sz="2400" i="1" dirty="0">
                <a:solidFill>
                  <a:srgbClr val="0070C0"/>
                </a:solidFill>
                <a:latin typeface="Times New Roman" panose="02020603050405020304" pitchFamily="18" charset="0"/>
              </a:rPr>
              <a:t>…</a:t>
            </a:r>
            <a:r>
              <a:rPr lang="vi-VN" altLang="vi-VN" sz="2400" i="1" dirty="0">
                <a:solidFill>
                  <a:srgbClr val="0070C0"/>
                </a:solidFill>
                <a:latin typeface="Times New Roman" panose="02020603050405020304" pitchFamily="18" charset="0"/>
              </a:rPr>
              <a:t>.</a:t>
            </a:r>
            <a:endParaRPr lang="en-US" altLang="vi-VN" sz="2400" i="1" dirty="0">
              <a:solidFill>
                <a:srgbClr val="0070C0"/>
              </a:solidFill>
              <a:latin typeface="Times New Roman" panose="02020603050405020304" pitchFamily="18" charset="0"/>
            </a:endParaRPr>
          </a:p>
        </p:txBody>
      </p:sp>
      <p:sp>
        <p:nvSpPr>
          <p:cNvPr id="12" name="Text Box 8"/>
          <p:cNvSpPr txBox="1">
            <a:spLocks noChangeArrowheads="1"/>
          </p:cNvSpPr>
          <p:nvPr/>
        </p:nvSpPr>
        <p:spPr bwMode="auto">
          <a:xfrm>
            <a:off x="2265530" y="146953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vi-VN" sz="2800" i="1" dirty="0" smtClean="0"/>
              <a:t>T</a:t>
            </a:r>
            <a:r>
              <a:rPr lang="en-US" altLang="vi-VN" sz="2800" i="1" dirty="0"/>
              <a:t>ừ</a:t>
            </a:r>
            <a:r>
              <a:rPr lang="vi-VN" altLang="vi-VN" sz="2800" i="1" dirty="0"/>
              <a:t> trường thường được phát hiện ở khu vực:</a:t>
            </a:r>
            <a:r>
              <a:rPr lang="en-US" altLang="vi-VN" sz="2800" i="1" dirty="0"/>
              <a:t> </a:t>
            </a:r>
          </a:p>
        </p:txBody>
      </p:sp>
      <p:sp>
        <p:nvSpPr>
          <p:cNvPr id="13" name="TextBox 12"/>
          <p:cNvSpPr txBox="1"/>
          <p:nvPr/>
        </p:nvSpPr>
        <p:spPr bwMode="auto">
          <a:xfrm>
            <a:off x="1219199" y="72143"/>
            <a:ext cx="6477000" cy="1200329"/>
          </a:xfrm>
          <a:prstGeom prst="rect">
            <a:avLst/>
          </a:prstGeom>
          <a:noFill/>
        </p:spPr>
        <p:txBody>
          <a:bodyPr>
            <a:spAutoFit/>
            <a:scene3d>
              <a:camera prst="isometricOffAxis1Right"/>
              <a:lightRig rig="threePt" dir="t"/>
            </a:scene3d>
            <a:sp3d extrusionH="57150">
              <a:bevelT w="38100" h="38100" prst="relaxedInset"/>
            </a:sp3d>
          </a:bodyPr>
          <a:lstStyle/>
          <a:p>
            <a:pPr>
              <a:defRPr/>
            </a:pPr>
            <a:r>
              <a:rPr lang="en-US" sz="7200" dirty="0" smtClean="0">
                <a:latin typeface="Times New Roman" pitchFamily="18" charset="0"/>
                <a:cs typeface="Times New Roman" pitchFamily="18" charset="0"/>
              </a:rPr>
              <a:t>Mở rộng!</a:t>
            </a:r>
            <a:endParaRPr lang="en-US" sz="7200" dirty="0">
              <a:latin typeface="Times New Roman" pitchFamily="18" charset="0"/>
              <a:cs typeface="Times New Roman" pitchFamily="18" charset="0"/>
            </a:endParaRPr>
          </a:p>
        </p:txBody>
      </p:sp>
      <p:pic>
        <p:nvPicPr>
          <p:cNvPr id="14" name="Picture 12" descr="anh dep avatar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716" y="17552"/>
            <a:ext cx="1932214" cy="137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555007" y="1924793"/>
            <a:ext cx="11345841" cy="3299112"/>
            <a:chOff x="555007" y="1924793"/>
            <a:chExt cx="11345841" cy="3299112"/>
          </a:xfrm>
        </p:grpSpPr>
        <p:sp>
          <p:nvSpPr>
            <p:cNvPr id="8" name="Rectangle 7"/>
            <p:cNvSpPr/>
            <p:nvPr/>
          </p:nvSpPr>
          <p:spPr>
            <a:xfrm>
              <a:off x="555007" y="1924793"/>
              <a:ext cx="11345841" cy="329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Siêu thị Điện máy Nội Thất Chợ Lớn MÁY SẤY TÓC BLUESTONE HDB-182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759" y="2163091"/>
              <a:ext cx="2431221" cy="2635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ọn điện thoại smartphone: Nên mua iPhone hay Samsung?"/>
            <p:cNvPicPr>
              <a:picLocks noChangeAspect="1" noChangeArrowheads="1"/>
            </p:cNvPicPr>
            <p:nvPr/>
          </p:nvPicPr>
          <p:blipFill rotWithShape="1">
            <a:blip r:embed="rId4">
              <a:extLst>
                <a:ext uri="{28A0092B-C50C-407E-A947-70E740481C1C}">
                  <a14:useLocalDpi xmlns:a14="http://schemas.microsoft.com/office/drawing/2010/main" val="0"/>
                </a:ext>
              </a:extLst>
            </a:blip>
            <a:srcRect l="43509" t="3266" r="21503"/>
            <a:stretch/>
          </p:blipFill>
          <p:spPr bwMode="auto">
            <a:xfrm>
              <a:off x="10003809" y="2140482"/>
              <a:ext cx="1640012" cy="2680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16062" r="17074" b="8115"/>
            <a:stretch/>
          </p:blipFill>
          <p:spPr>
            <a:xfrm>
              <a:off x="900752" y="2163091"/>
              <a:ext cx="3299920" cy="2635474"/>
            </a:xfrm>
            <a:prstGeom prst="rect">
              <a:avLst/>
            </a:prstGeom>
          </p:spPr>
        </p:pic>
        <p:pic>
          <p:nvPicPr>
            <p:cNvPr id="7" name="Picture 6"/>
            <p:cNvPicPr>
              <a:picLocks noChangeAspect="1"/>
            </p:cNvPicPr>
            <p:nvPr/>
          </p:nvPicPr>
          <p:blipFill>
            <a:blip r:embed="rId6"/>
            <a:stretch>
              <a:fillRect/>
            </a:stretch>
          </p:blipFill>
          <p:spPr>
            <a:xfrm>
              <a:off x="4457699" y="2163091"/>
              <a:ext cx="2489011" cy="2680694"/>
            </a:xfrm>
            <a:prstGeom prst="rect">
              <a:avLst/>
            </a:prstGeom>
          </p:spPr>
        </p:pic>
      </p:grpSp>
    </p:spTree>
    <p:extLst>
      <p:ext uri="{BB962C8B-B14F-4D97-AF65-F5344CB8AC3E}">
        <p14:creationId xmlns:p14="http://schemas.microsoft.com/office/powerpoint/2010/main" val="41289326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in)">
                                      <p:cBhvr>
                                        <p:cTn id="7" dur="500"/>
                                        <p:tgtEl>
                                          <p:spTgt spid="22536"/>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2" descr="Rùa biển xanh Chelonia Myd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6" y="1683097"/>
            <a:ext cx="42005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5"/>
          <p:cNvSpPr txBox="1">
            <a:spLocks noChangeArrowheads="1"/>
          </p:cNvSpPr>
          <p:nvPr/>
        </p:nvSpPr>
        <p:spPr bwMode="auto">
          <a:xfrm>
            <a:off x="1743076" y="4876801"/>
            <a:ext cx="87929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vi-VN" sz="2400" i="1" dirty="0" smtClean="0">
                <a:solidFill>
                  <a:schemeClr val="accent5">
                    <a:lumMod val="75000"/>
                  </a:schemeClr>
                </a:solidFill>
              </a:rPr>
              <a:t>Rùa </a:t>
            </a:r>
            <a:r>
              <a:rPr lang="en-US" altLang="vi-VN" sz="2400" i="1" dirty="0">
                <a:solidFill>
                  <a:schemeClr val="accent5">
                    <a:lumMod val="75000"/>
                  </a:schemeClr>
                </a:solidFill>
              </a:rPr>
              <a:t>biển, Cá hồi nhờ vào từ trường Trái đất để tìm chính xác nơi mà chúng sinh ra.</a:t>
            </a:r>
          </a:p>
        </p:txBody>
      </p:sp>
      <p:pic>
        <p:nvPicPr>
          <p:cNvPr id="30728" name="Picture 8" descr="spawning-atlantic-salmon-738342-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338" y="1716433"/>
            <a:ext cx="4267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1219199" y="72143"/>
            <a:ext cx="6477000" cy="1200329"/>
          </a:xfrm>
          <a:prstGeom prst="rect">
            <a:avLst/>
          </a:prstGeom>
          <a:noFill/>
        </p:spPr>
        <p:txBody>
          <a:bodyPr>
            <a:spAutoFit/>
            <a:scene3d>
              <a:camera prst="isometricOffAxis1Right"/>
              <a:lightRig rig="threePt" dir="t"/>
            </a:scene3d>
            <a:sp3d extrusionH="57150">
              <a:bevelT w="38100" h="38100" prst="relaxedInset"/>
            </a:sp3d>
          </a:bodyPr>
          <a:lstStyle/>
          <a:p>
            <a:pPr>
              <a:defRPr/>
            </a:pPr>
            <a:r>
              <a:rPr lang="en-US" sz="7200" dirty="0" smtClean="0">
                <a:latin typeface="Times New Roman" pitchFamily="18" charset="0"/>
                <a:cs typeface="Times New Roman" pitchFamily="18" charset="0"/>
              </a:rPr>
              <a:t>Mở rộng!</a:t>
            </a:r>
            <a:endParaRPr lang="en-US" sz="7200" dirty="0">
              <a:latin typeface="Times New Roman" pitchFamily="18" charset="0"/>
              <a:cs typeface="Times New Roman" pitchFamily="18" charset="0"/>
            </a:endParaRPr>
          </a:p>
        </p:txBody>
      </p:sp>
      <p:pic>
        <p:nvPicPr>
          <p:cNvPr id="8" name="Picture 12" descr="anh dep avatar 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716" y="17552"/>
            <a:ext cx="1932214" cy="137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78139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728"/>
                                        </p:tgtEl>
                                        <p:attrNameLst>
                                          <p:attrName>style.visibility</p:attrName>
                                        </p:attrNameLst>
                                      </p:cBhvr>
                                      <p:to>
                                        <p:strVal val="visible"/>
                                      </p:to>
                                    </p:set>
                                    <p:anim calcmode="lin" valueType="num">
                                      <p:cBhvr>
                                        <p:cTn id="11" dur="500" fill="hold"/>
                                        <p:tgtEl>
                                          <p:spTgt spid="30728"/>
                                        </p:tgtEl>
                                        <p:attrNameLst>
                                          <p:attrName>ppt_w</p:attrName>
                                        </p:attrNameLst>
                                      </p:cBhvr>
                                      <p:tavLst>
                                        <p:tav tm="0">
                                          <p:val>
                                            <p:fltVal val="0"/>
                                          </p:val>
                                        </p:tav>
                                        <p:tav tm="100000">
                                          <p:val>
                                            <p:strVal val="#ppt_w"/>
                                          </p:val>
                                        </p:tav>
                                      </p:tavLst>
                                    </p:anim>
                                    <p:anim calcmode="lin" valueType="num">
                                      <p:cBhvr>
                                        <p:cTn id="12" dur="500" fill="hold"/>
                                        <p:tgtEl>
                                          <p:spTgt spid="3072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27"/>
                                        </p:tgtEl>
                                        <p:attrNameLst>
                                          <p:attrName>style.visibility</p:attrName>
                                        </p:attrNameLst>
                                      </p:cBhvr>
                                      <p:to>
                                        <p:strVal val="visible"/>
                                      </p:to>
                                    </p:set>
                                    <p:animEffect transition="in" filter="box(in)">
                                      <p:cBhvr>
                                        <p:cTn id="1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8"/>
          <p:cNvSpPr txBox="1">
            <a:spLocks noChangeArrowheads="1"/>
          </p:cNvSpPr>
          <p:nvPr/>
        </p:nvSpPr>
        <p:spPr bwMode="auto">
          <a:xfrm>
            <a:off x="6883021" y="6216058"/>
            <a:ext cx="5308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dirty="0" smtClean="0">
                <a:latin typeface="Times New Roman" panose="02020603050405020304" pitchFamily="18" charset="0"/>
              </a:rPr>
              <a:t>H.C.Ơ.XTét </a:t>
            </a:r>
            <a:r>
              <a:rPr lang="en-US" altLang="vi-VN" sz="2400" dirty="0" smtClean="0"/>
              <a:t>(1777-1851)</a:t>
            </a:r>
          </a:p>
        </p:txBody>
      </p:sp>
      <p:pic>
        <p:nvPicPr>
          <p:cNvPr id="18438" name="Picture 10"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299" y="734204"/>
            <a:ext cx="5349921" cy="548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1"/>
          <p:cNvSpPr>
            <a:spLocks noChangeArrowheads="1"/>
          </p:cNvSpPr>
          <p:nvPr/>
        </p:nvSpPr>
        <p:spPr bwMode="auto">
          <a:xfrm>
            <a:off x="1616122" y="889807"/>
            <a:ext cx="405907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vi-VN" sz="2400" i="1" dirty="0">
                <a:solidFill>
                  <a:schemeClr val="accent6">
                    <a:lumMod val="50000"/>
                  </a:schemeClr>
                </a:solidFill>
              </a:rPr>
              <a:t>Năm 1820, Oersted , nhà vật lí người Đan Mạch nổi tiếng vì đã phát hiện ra mối quan  hệ giữa dòng điện và từ trường và mối quan hệ này được gọi là hiện tượng </a:t>
            </a:r>
            <a:r>
              <a:rPr lang="en-US" altLang="vi-VN" sz="2400" i="1" dirty="0">
                <a:solidFill>
                  <a:srgbClr val="FF0000"/>
                </a:solidFill>
              </a:rPr>
              <a:t>điện từ</a:t>
            </a:r>
            <a:r>
              <a:rPr lang="en-US" altLang="vi-VN" sz="2400" i="1" dirty="0">
                <a:solidFill>
                  <a:schemeClr val="accent6">
                    <a:lumMod val="50000"/>
                  </a:schemeClr>
                </a:solidFill>
              </a:rPr>
              <a:t>.</a:t>
            </a:r>
          </a:p>
          <a:p>
            <a:pPr algn="just" eaLnBrk="1" hangingPunct="1"/>
            <a:r>
              <a:rPr lang="en-US" altLang="vi-VN" sz="2400" i="1" dirty="0">
                <a:solidFill>
                  <a:schemeClr val="accent6">
                    <a:lumMod val="50000"/>
                  </a:schemeClr>
                </a:solidFill>
              </a:rPr>
              <a:t>Phát hiện này đã tạo ra một bước ngoặc trong lịch sử nghiên cứu điện từ</a:t>
            </a:r>
            <a:r>
              <a:rPr lang="en-US" altLang="vi-VN" sz="2400" i="1" dirty="0" smtClean="0">
                <a:solidFill>
                  <a:schemeClr val="accent6">
                    <a:lumMod val="50000"/>
                  </a:schemeClr>
                </a:solidFill>
              </a:rPr>
              <a:t>.</a:t>
            </a:r>
            <a:endParaRPr lang="en-US" altLang="vi-VN" sz="2400" i="1" dirty="0">
              <a:solidFill>
                <a:schemeClr val="accent6">
                  <a:lumMod val="50000"/>
                </a:schemeClr>
              </a:solidFill>
            </a:endParaRPr>
          </a:p>
        </p:txBody>
      </p:sp>
      <p:sp>
        <p:nvSpPr>
          <p:cNvPr id="11" name="TextBox 10"/>
          <p:cNvSpPr txBox="1"/>
          <p:nvPr/>
        </p:nvSpPr>
        <p:spPr bwMode="auto">
          <a:xfrm>
            <a:off x="3421039" y="31503"/>
            <a:ext cx="4508310" cy="646331"/>
          </a:xfrm>
          <a:prstGeom prst="rect">
            <a:avLst/>
          </a:prstGeom>
          <a:noFill/>
        </p:spPr>
        <p:txBody>
          <a:bodyPr wrap="square">
            <a:spAutoFit/>
          </a:bodyPr>
          <a:lstStyle/>
          <a:p>
            <a:pPr>
              <a:defRPr/>
            </a:pP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itchFamily="18" charset="0"/>
                <a:cs typeface="Times New Roman" pitchFamily="18" charset="0"/>
              </a:rPr>
              <a:t>Có thể em chưa biết!</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234710"/>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7"/>
          <p:cNvPicPr>
            <a:picLocks noChangeAspect="1" noChangeArrowheads="1"/>
          </p:cNvPicPr>
          <p:nvPr/>
        </p:nvPicPr>
        <p:blipFill>
          <a:blip r:embed="rId2">
            <a:extLst>
              <a:ext uri="{28A0092B-C50C-407E-A947-70E740481C1C}">
                <a14:useLocalDpi xmlns:a14="http://schemas.microsoft.com/office/drawing/2010/main" val="0"/>
              </a:ext>
            </a:extLst>
          </a:blip>
          <a:srcRect l="49657" t="26390" r="35544" b="54974"/>
          <a:stretch>
            <a:fillRect/>
          </a:stretch>
        </p:blipFill>
        <p:spPr bwMode="auto">
          <a:xfrm>
            <a:off x="2511188" y="946149"/>
            <a:ext cx="7525603" cy="4576928"/>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9"/>
          <p:cNvSpPr txBox="1">
            <a:spLocks noChangeArrowheads="1"/>
          </p:cNvSpPr>
          <p:nvPr/>
        </p:nvSpPr>
        <p:spPr bwMode="auto">
          <a:xfrm>
            <a:off x="2511188" y="5657671"/>
            <a:ext cx="75256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i="1" dirty="0">
                <a:solidFill>
                  <a:srgbClr val="0070C0"/>
                </a:solidFill>
              </a:rPr>
              <a:t>Ơ-X tét (người thứ nhất bên trái) làm thí nghiệm tác dụng từ của dòng điện năm 1820</a:t>
            </a:r>
          </a:p>
        </p:txBody>
      </p:sp>
      <p:sp>
        <p:nvSpPr>
          <p:cNvPr id="11" name="TextBox 10"/>
          <p:cNvSpPr txBox="1"/>
          <p:nvPr/>
        </p:nvSpPr>
        <p:spPr bwMode="auto">
          <a:xfrm>
            <a:off x="3407391" y="222932"/>
            <a:ext cx="4508310" cy="646331"/>
          </a:xfrm>
          <a:prstGeom prst="rect">
            <a:avLst/>
          </a:prstGeom>
          <a:noFill/>
        </p:spPr>
        <p:txBody>
          <a:bodyPr wrap="square">
            <a:spAutoFit/>
          </a:bodyPr>
          <a:lstStyle/>
          <a:p>
            <a:pPr>
              <a:defRPr/>
            </a:pP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itchFamily="18" charset="0"/>
                <a:cs typeface="Times New Roman" pitchFamily="18" charset="0"/>
              </a:rPr>
              <a:t>Có thể em chưa biết!</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04529773"/>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rames PPT 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0"/>
            <a:ext cx="9205913" cy="67056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39939" name="WordArt 3"/>
          <p:cNvSpPr>
            <a:spLocks noChangeArrowheads="1" noChangeShapeType="1" noTextEdit="1"/>
          </p:cNvSpPr>
          <p:nvPr/>
        </p:nvSpPr>
        <p:spPr bwMode="auto">
          <a:xfrm>
            <a:off x="3276600" y="990600"/>
            <a:ext cx="6019800" cy="1143000"/>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solidFill>
                  <a:srgbClr val="FF0000"/>
                </a:solidFill>
                <a:effectLst>
                  <a:outerShdw dist="35921" dir="2700000" sy="50000" kx="2115830" algn="bl" rotWithShape="0">
                    <a:srgbClr val="C0C0C0">
                      <a:alpha val="80000"/>
                    </a:srgbClr>
                  </a:outerShdw>
                </a:effectLst>
                <a:cs typeface="Arial" panose="020B0604020202020204" pitchFamily="34" charset="0"/>
              </a:rPr>
              <a:t>HƯỚNG DẪN VỀ NHÀ</a:t>
            </a:r>
            <a:endParaRPr lang="en-US" sz="3600" b="1" kern="10">
              <a:ln w="12700">
                <a:solidFill>
                  <a:srgbClr val="0000FF"/>
                </a:solidFill>
                <a:round/>
                <a:headEnd/>
                <a:tailEnd/>
              </a:ln>
              <a:solidFill>
                <a:srgbClr val="FF0000"/>
              </a:solidFill>
              <a:effectLst>
                <a:outerShdw dist="35921" dir="2700000" sy="50000" kx="2115830" algn="bl" rotWithShape="0">
                  <a:srgbClr val="C0C0C0">
                    <a:alpha val="80000"/>
                  </a:srgbClr>
                </a:outerShdw>
              </a:effectLst>
              <a:cs typeface="Arial" panose="020B0604020202020204" pitchFamily="34" charset="0"/>
            </a:endParaRPr>
          </a:p>
        </p:txBody>
      </p:sp>
      <p:sp>
        <p:nvSpPr>
          <p:cNvPr id="39940" name="Text Box 4"/>
          <p:cNvSpPr txBox="1">
            <a:spLocks noChangeArrowheads="1"/>
          </p:cNvSpPr>
          <p:nvPr/>
        </p:nvSpPr>
        <p:spPr bwMode="auto">
          <a:xfrm>
            <a:off x="1828800" y="2819401"/>
            <a:ext cx="8839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Blip>
                <a:blip r:embed="rId3"/>
              </a:buBlip>
            </a:pPr>
            <a:r>
              <a:rPr lang="en-US" altLang="en-US" sz="3600" dirty="0">
                <a:solidFill>
                  <a:srgbClr val="CC0000"/>
                </a:solidFill>
                <a:cs typeface="Arial" panose="020B0604020202020204" pitchFamily="34" charset="0"/>
              </a:rPr>
              <a:t> Học hiểu phần ghi trọng tâm của bài</a:t>
            </a:r>
          </a:p>
          <a:p>
            <a:pPr eaLnBrk="1" hangingPunct="1">
              <a:spcBef>
                <a:spcPct val="50000"/>
              </a:spcBef>
              <a:buFontTx/>
              <a:buBlip>
                <a:blip r:embed="rId3"/>
              </a:buBlip>
            </a:pPr>
            <a:r>
              <a:rPr lang="en-US" altLang="en-US" sz="3600" dirty="0">
                <a:solidFill>
                  <a:srgbClr val="CC0000"/>
                </a:solidFill>
                <a:cs typeface="Arial" panose="020B0604020202020204" pitchFamily="34" charset="0"/>
              </a:rPr>
              <a:t> Làm các bài tập </a:t>
            </a:r>
            <a:r>
              <a:rPr lang="en-US" altLang="en-US" sz="3600" dirty="0" smtClean="0">
                <a:solidFill>
                  <a:srgbClr val="CC0000"/>
                </a:solidFill>
                <a:cs typeface="Arial" panose="020B0604020202020204" pitchFamily="34" charset="0"/>
              </a:rPr>
              <a:t>SBT</a:t>
            </a:r>
          </a:p>
          <a:p>
            <a:pPr eaLnBrk="1" hangingPunct="1">
              <a:spcBef>
                <a:spcPct val="50000"/>
              </a:spcBef>
              <a:buFontTx/>
              <a:buBlip>
                <a:blip r:embed="rId3"/>
              </a:buBlip>
            </a:pPr>
            <a:r>
              <a:rPr lang="en-US" altLang="en-US" sz="3600" dirty="0">
                <a:solidFill>
                  <a:srgbClr val="CC0000"/>
                </a:solidFill>
                <a:cs typeface="Arial" panose="020B0604020202020204" pitchFamily="34" charset="0"/>
              </a:rPr>
              <a:t> </a:t>
            </a:r>
            <a:r>
              <a:rPr lang="en-US" altLang="en-US" sz="3600" dirty="0" smtClean="0">
                <a:solidFill>
                  <a:srgbClr val="CC0000"/>
                </a:solidFill>
                <a:cs typeface="Arial" panose="020B0604020202020204" pitchFamily="34" charset="0"/>
              </a:rPr>
              <a:t>Đọc </a:t>
            </a:r>
            <a:r>
              <a:rPr lang="en-US" altLang="en-US" sz="3600" dirty="0">
                <a:solidFill>
                  <a:srgbClr val="CC0000"/>
                </a:solidFill>
                <a:cs typeface="Arial" panose="020B0604020202020204" pitchFamily="34" charset="0"/>
              </a:rPr>
              <a:t>trước bài </a:t>
            </a:r>
            <a:r>
              <a:rPr lang="en-US" altLang="en-US" sz="3600" dirty="0" smtClean="0">
                <a:solidFill>
                  <a:srgbClr val="CC0000"/>
                </a:solidFill>
                <a:cs typeface="Arial" panose="020B0604020202020204" pitchFamily="34" charset="0"/>
              </a:rPr>
              <a:t>23: </a:t>
            </a:r>
            <a:r>
              <a:rPr lang="en-US" altLang="vi-VN" sz="3600" dirty="0" smtClean="0"/>
              <a:t>“ Từ phổ - Đường sức từ”</a:t>
            </a:r>
            <a:endParaRPr lang="en-US" altLang="vi-VN" sz="3600" dirty="0"/>
          </a:p>
        </p:txBody>
      </p:sp>
      <p:pic>
        <p:nvPicPr>
          <p:cNvPr id="39941" name="Picture 5" descr="j03957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7115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ssolve">
                                      <p:cBhvr>
                                        <p:cTn id="7" dur="500"/>
                                        <p:tgtEl>
                                          <p:spTgt spid="3993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randombar(horizontal)">
                                      <p:cBhvr>
                                        <p:cTn id="11"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3"/>
          <p:cNvGrpSpPr>
            <a:grpSpLocks/>
          </p:cNvGrpSpPr>
          <p:nvPr/>
        </p:nvGrpSpPr>
        <p:grpSpPr bwMode="auto">
          <a:xfrm>
            <a:off x="4148138" y="4792663"/>
            <a:ext cx="1981200" cy="914400"/>
            <a:chOff x="1344" y="2762"/>
            <a:chExt cx="1248" cy="576"/>
          </a:xfrm>
        </p:grpSpPr>
        <p:grpSp>
          <p:nvGrpSpPr>
            <p:cNvPr id="2077" name="Group 4"/>
            <p:cNvGrpSpPr>
              <a:grpSpLocks/>
            </p:cNvGrpSpPr>
            <p:nvPr/>
          </p:nvGrpSpPr>
          <p:grpSpPr bwMode="auto">
            <a:xfrm>
              <a:off x="1488" y="2844"/>
              <a:ext cx="960" cy="288"/>
              <a:chOff x="912" y="1872"/>
              <a:chExt cx="816" cy="152"/>
            </a:xfrm>
          </p:grpSpPr>
          <p:sp>
            <p:nvSpPr>
              <p:cNvPr id="2083" name="Rectangle 5"/>
              <p:cNvSpPr>
                <a:spLocks noChangeArrowheads="1"/>
              </p:cNvSpPr>
              <p:nvPr/>
            </p:nvSpPr>
            <p:spPr bwMode="auto">
              <a:xfrm rot="10800000">
                <a:off x="912" y="1883"/>
                <a:ext cx="816" cy="139"/>
              </a:xfrm>
              <a:prstGeom prst="rect">
                <a:avLst/>
              </a:prstGeom>
              <a:solidFill>
                <a:schemeClr val="accent1"/>
              </a:solidFill>
              <a:ln w="9525">
                <a:solidFill>
                  <a:srgbClr val="D8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84" name="Freeform 6"/>
              <p:cNvSpPr>
                <a:spLocks/>
              </p:cNvSpPr>
              <p:nvPr/>
            </p:nvSpPr>
            <p:spPr bwMode="auto">
              <a:xfrm rot="10800000">
                <a:off x="931"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85" name="Freeform 7"/>
              <p:cNvSpPr>
                <a:spLocks/>
              </p:cNvSpPr>
              <p:nvPr/>
            </p:nvSpPr>
            <p:spPr bwMode="auto">
              <a:xfrm rot="10800000">
                <a:off x="968"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86" name="Freeform 8"/>
              <p:cNvSpPr>
                <a:spLocks/>
              </p:cNvSpPr>
              <p:nvPr/>
            </p:nvSpPr>
            <p:spPr bwMode="auto">
              <a:xfrm rot="10800000">
                <a:off x="1005"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87" name="Freeform 9"/>
              <p:cNvSpPr>
                <a:spLocks/>
              </p:cNvSpPr>
              <p:nvPr/>
            </p:nvSpPr>
            <p:spPr bwMode="auto">
              <a:xfrm rot="10800000">
                <a:off x="1042"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88" name="Freeform 10"/>
              <p:cNvSpPr>
                <a:spLocks/>
              </p:cNvSpPr>
              <p:nvPr/>
            </p:nvSpPr>
            <p:spPr bwMode="auto">
              <a:xfrm rot="10800000">
                <a:off x="1079"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89" name="Freeform 11"/>
              <p:cNvSpPr>
                <a:spLocks/>
              </p:cNvSpPr>
              <p:nvPr/>
            </p:nvSpPr>
            <p:spPr bwMode="auto">
              <a:xfrm rot="10800000">
                <a:off x="1116"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0" name="Freeform 12"/>
              <p:cNvSpPr>
                <a:spLocks/>
              </p:cNvSpPr>
              <p:nvPr/>
            </p:nvSpPr>
            <p:spPr bwMode="auto">
              <a:xfrm rot="10800000">
                <a:off x="1153"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1" name="Freeform 13"/>
              <p:cNvSpPr>
                <a:spLocks/>
              </p:cNvSpPr>
              <p:nvPr/>
            </p:nvSpPr>
            <p:spPr bwMode="auto">
              <a:xfrm rot="10800000">
                <a:off x="1190"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2" name="Freeform 14"/>
              <p:cNvSpPr>
                <a:spLocks/>
              </p:cNvSpPr>
              <p:nvPr/>
            </p:nvSpPr>
            <p:spPr bwMode="auto">
              <a:xfrm rot="10800000">
                <a:off x="1227"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3" name="Freeform 15"/>
              <p:cNvSpPr>
                <a:spLocks/>
              </p:cNvSpPr>
              <p:nvPr/>
            </p:nvSpPr>
            <p:spPr bwMode="auto">
              <a:xfrm rot="10800000">
                <a:off x="1264" y="1872"/>
                <a:ext cx="75"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4" name="Freeform 16"/>
              <p:cNvSpPr>
                <a:spLocks/>
              </p:cNvSpPr>
              <p:nvPr/>
            </p:nvSpPr>
            <p:spPr bwMode="auto">
              <a:xfrm rot="10800000">
                <a:off x="1301" y="1872"/>
                <a:ext cx="75"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5" name="Freeform 17"/>
              <p:cNvSpPr>
                <a:spLocks/>
              </p:cNvSpPr>
              <p:nvPr/>
            </p:nvSpPr>
            <p:spPr bwMode="auto">
              <a:xfrm rot="10800000">
                <a:off x="1339"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6" name="Freeform 18"/>
              <p:cNvSpPr>
                <a:spLocks/>
              </p:cNvSpPr>
              <p:nvPr/>
            </p:nvSpPr>
            <p:spPr bwMode="auto">
              <a:xfrm rot="10800000">
                <a:off x="1376"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7" name="Freeform 19"/>
              <p:cNvSpPr>
                <a:spLocks/>
              </p:cNvSpPr>
              <p:nvPr/>
            </p:nvSpPr>
            <p:spPr bwMode="auto">
              <a:xfrm rot="10800000">
                <a:off x="1413"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8" name="Freeform 20"/>
              <p:cNvSpPr>
                <a:spLocks/>
              </p:cNvSpPr>
              <p:nvPr/>
            </p:nvSpPr>
            <p:spPr bwMode="auto">
              <a:xfrm rot="10800000">
                <a:off x="1450"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9" name="Freeform 21"/>
              <p:cNvSpPr>
                <a:spLocks/>
              </p:cNvSpPr>
              <p:nvPr/>
            </p:nvSpPr>
            <p:spPr bwMode="auto">
              <a:xfrm rot="10800000">
                <a:off x="1487"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00" name="Freeform 22"/>
              <p:cNvSpPr>
                <a:spLocks/>
              </p:cNvSpPr>
              <p:nvPr/>
            </p:nvSpPr>
            <p:spPr bwMode="auto">
              <a:xfrm rot="10800000">
                <a:off x="1524"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01" name="Freeform 23"/>
              <p:cNvSpPr>
                <a:spLocks/>
              </p:cNvSpPr>
              <p:nvPr/>
            </p:nvSpPr>
            <p:spPr bwMode="auto">
              <a:xfrm rot="10800000">
                <a:off x="1561"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02" name="Freeform 24"/>
              <p:cNvSpPr>
                <a:spLocks/>
              </p:cNvSpPr>
              <p:nvPr/>
            </p:nvSpPr>
            <p:spPr bwMode="auto">
              <a:xfrm rot="10800000">
                <a:off x="1598" y="1872"/>
                <a:ext cx="74" cy="152"/>
              </a:xfrm>
              <a:custGeom>
                <a:avLst/>
                <a:gdLst>
                  <a:gd name="T0" fmla="*/ 0 w 192"/>
                  <a:gd name="T1" fmla="*/ 0 h 576"/>
                  <a:gd name="T2" fmla="*/ 7 w 192"/>
                  <a:gd name="T3" fmla="*/ 17 h 576"/>
                  <a:gd name="T4" fmla="*/ 22 w 192"/>
                  <a:gd name="T5" fmla="*/ 37 h 576"/>
                  <a:gd name="T6" fmla="*/ 29 w 192"/>
                  <a:gd name="T7" fmla="*/ 3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cmpd="sng">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078" name="Rectangle 25"/>
            <p:cNvSpPr>
              <a:spLocks noChangeArrowheads="1"/>
            </p:cNvSpPr>
            <p:nvPr/>
          </p:nvSpPr>
          <p:spPr bwMode="auto">
            <a:xfrm>
              <a:off x="1383" y="3146"/>
              <a:ext cx="1152"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79" name="Rectangle 26"/>
            <p:cNvSpPr>
              <a:spLocks noChangeArrowheads="1"/>
            </p:cNvSpPr>
            <p:nvPr/>
          </p:nvSpPr>
          <p:spPr bwMode="auto">
            <a:xfrm>
              <a:off x="1440" y="2762"/>
              <a:ext cx="4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80" name="Rectangle 27"/>
            <p:cNvSpPr>
              <a:spLocks noChangeArrowheads="1"/>
            </p:cNvSpPr>
            <p:nvPr/>
          </p:nvSpPr>
          <p:spPr bwMode="auto">
            <a:xfrm>
              <a:off x="2448" y="2762"/>
              <a:ext cx="4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81" name="Rectangle 28"/>
            <p:cNvSpPr>
              <a:spLocks noChangeArrowheads="1"/>
            </p:cNvSpPr>
            <p:nvPr/>
          </p:nvSpPr>
          <p:spPr bwMode="auto">
            <a:xfrm>
              <a:off x="1344" y="2941"/>
              <a:ext cx="9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82" name="Rectangle 29"/>
            <p:cNvSpPr>
              <a:spLocks noChangeArrowheads="1"/>
            </p:cNvSpPr>
            <p:nvPr/>
          </p:nvSpPr>
          <p:spPr bwMode="auto">
            <a:xfrm>
              <a:off x="2496" y="2932"/>
              <a:ext cx="9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5150" name="Line 30"/>
          <p:cNvSpPr>
            <a:spLocks noChangeShapeType="1"/>
          </p:cNvSpPr>
          <p:nvPr/>
        </p:nvSpPr>
        <p:spPr bwMode="auto">
          <a:xfrm>
            <a:off x="5983288" y="5589588"/>
            <a:ext cx="838200" cy="0"/>
          </a:xfrm>
          <a:prstGeom prst="line">
            <a:avLst/>
          </a:prstGeom>
          <a:noFill/>
          <a:ln w="38100">
            <a:solidFill>
              <a:srgbClr val="C705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5151" name="Group 31"/>
          <p:cNvGrpSpPr>
            <a:grpSpLocks/>
          </p:cNvGrpSpPr>
          <p:nvPr/>
        </p:nvGrpSpPr>
        <p:grpSpPr bwMode="auto">
          <a:xfrm>
            <a:off x="6765925" y="5395913"/>
            <a:ext cx="1081088" cy="381000"/>
            <a:chOff x="3084" y="3120"/>
            <a:chExt cx="681" cy="240"/>
          </a:xfrm>
        </p:grpSpPr>
        <p:sp>
          <p:nvSpPr>
            <p:cNvPr id="2073" name="Rectangle 32"/>
            <p:cNvSpPr>
              <a:spLocks noChangeArrowheads="1"/>
            </p:cNvSpPr>
            <p:nvPr/>
          </p:nvSpPr>
          <p:spPr bwMode="auto">
            <a:xfrm>
              <a:off x="3084" y="3194"/>
              <a:ext cx="48" cy="74"/>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74" name="Rectangle 33"/>
            <p:cNvSpPr>
              <a:spLocks noChangeArrowheads="1"/>
            </p:cNvSpPr>
            <p:nvPr/>
          </p:nvSpPr>
          <p:spPr bwMode="auto">
            <a:xfrm>
              <a:off x="3141" y="3120"/>
              <a:ext cx="624" cy="240"/>
            </a:xfrm>
            <a:prstGeom prst="rect">
              <a:avLst/>
            </a:prstGeom>
            <a:solidFill>
              <a:srgbClr val="CC9900"/>
            </a:solidFill>
            <a:ln w="9525">
              <a:solidFill>
                <a:srgbClr val="66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b="0">
                <a:solidFill>
                  <a:srgbClr val="FF00FF"/>
                </a:solidFill>
              </a:endParaRPr>
            </a:p>
          </p:txBody>
        </p:sp>
        <p:sp>
          <p:nvSpPr>
            <p:cNvPr id="2075" name="Text Box 34"/>
            <p:cNvSpPr txBox="1">
              <a:spLocks noChangeArrowheads="1"/>
            </p:cNvSpPr>
            <p:nvPr/>
          </p:nvSpPr>
          <p:spPr bwMode="auto">
            <a:xfrm>
              <a:off x="3124" y="3122"/>
              <a:ext cx="192" cy="231"/>
            </a:xfrm>
            <a:prstGeom prst="rect">
              <a:avLst/>
            </a:prstGeom>
            <a:solidFill>
              <a:srgbClr val="CC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a:t>+</a:t>
              </a:r>
            </a:p>
          </p:txBody>
        </p:sp>
        <p:sp>
          <p:nvSpPr>
            <p:cNvPr id="2076" name="Text Box 35"/>
            <p:cNvSpPr txBox="1">
              <a:spLocks noChangeArrowheads="1"/>
            </p:cNvSpPr>
            <p:nvPr/>
          </p:nvSpPr>
          <p:spPr bwMode="auto">
            <a:xfrm>
              <a:off x="3564" y="3120"/>
              <a:ext cx="192" cy="231"/>
            </a:xfrm>
            <a:prstGeom prst="rect">
              <a:avLst/>
            </a:prstGeom>
            <a:solidFill>
              <a:srgbClr val="CC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a:t>-</a:t>
              </a:r>
            </a:p>
          </p:txBody>
        </p:sp>
      </p:grpSp>
      <p:sp>
        <p:nvSpPr>
          <p:cNvPr id="5156" name="Line 36"/>
          <p:cNvSpPr>
            <a:spLocks noChangeShapeType="1"/>
          </p:cNvSpPr>
          <p:nvPr/>
        </p:nvSpPr>
        <p:spPr bwMode="auto">
          <a:xfrm>
            <a:off x="7853363" y="5608638"/>
            <a:ext cx="990600" cy="0"/>
          </a:xfrm>
          <a:prstGeom prst="line">
            <a:avLst/>
          </a:prstGeom>
          <a:noFill/>
          <a:ln w="38100">
            <a:solidFill>
              <a:srgbClr val="C705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57" name="Line 37"/>
          <p:cNvSpPr>
            <a:spLocks noChangeShapeType="1"/>
          </p:cNvSpPr>
          <p:nvPr/>
        </p:nvSpPr>
        <p:spPr bwMode="auto">
          <a:xfrm flipV="1">
            <a:off x="8842375" y="3490913"/>
            <a:ext cx="0" cy="2133600"/>
          </a:xfrm>
          <a:prstGeom prst="line">
            <a:avLst/>
          </a:prstGeom>
          <a:noFill/>
          <a:ln w="38100">
            <a:solidFill>
              <a:srgbClr val="C705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58" name="Line 38"/>
          <p:cNvSpPr>
            <a:spLocks noChangeShapeType="1"/>
          </p:cNvSpPr>
          <p:nvPr/>
        </p:nvSpPr>
        <p:spPr bwMode="auto">
          <a:xfrm flipH="1">
            <a:off x="5613400" y="3470275"/>
            <a:ext cx="1250950" cy="0"/>
          </a:xfrm>
          <a:prstGeom prst="line">
            <a:avLst/>
          </a:prstGeom>
          <a:noFill/>
          <a:ln w="38100">
            <a:solidFill>
              <a:srgbClr val="C705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59" name="Line 39"/>
          <p:cNvSpPr>
            <a:spLocks noChangeShapeType="1"/>
          </p:cNvSpPr>
          <p:nvPr/>
        </p:nvSpPr>
        <p:spPr bwMode="auto">
          <a:xfrm flipH="1" flipV="1">
            <a:off x="5595938" y="3449638"/>
            <a:ext cx="0" cy="1585912"/>
          </a:xfrm>
          <a:prstGeom prst="line">
            <a:avLst/>
          </a:prstGeom>
          <a:noFill/>
          <a:ln w="38100">
            <a:solidFill>
              <a:srgbClr val="C705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60" name="Text Box 40"/>
          <p:cNvSpPr txBox="1">
            <a:spLocks noChangeArrowheads="1"/>
          </p:cNvSpPr>
          <p:nvPr/>
        </p:nvSpPr>
        <p:spPr bwMode="auto">
          <a:xfrm>
            <a:off x="6688138" y="4983164"/>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b="0">
                <a:latin typeface="Times New Roman" panose="02020603050405020304" pitchFamily="18" charset="0"/>
              </a:rPr>
              <a:t>Nguồn điện</a:t>
            </a:r>
          </a:p>
        </p:txBody>
      </p:sp>
      <p:sp>
        <p:nvSpPr>
          <p:cNvPr id="5161" name="Text Box 41"/>
          <p:cNvSpPr txBox="1">
            <a:spLocks noChangeArrowheads="1"/>
          </p:cNvSpPr>
          <p:nvPr/>
        </p:nvSpPr>
        <p:spPr bwMode="auto">
          <a:xfrm>
            <a:off x="6053138" y="2681289"/>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b="0">
                <a:latin typeface="Times New Roman" panose="02020603050405020304" pitchFamily="18" charset="0"/>
              </a:rPr>
              <a:t>Công tắc</a:t>
            </a:r>
          </a:p>
        </p:txBody>
      </p:sp>
      <p:sp>
        <p:nvSpPr>
          <p:cNvPr id="5162" name="Rectangle 42"/>
          <p:cNvSpPr>
            <a:spLocks noChangeArrowheads="1"/>
          </p:cNvSpPr>
          <p:nvPr/>
        </p:nvSpPr>
        <p:spPr bwMode="auto">
          <a:xfrm>
            <a:off x="6815138" y="3535363"/>
            <a:ext cx="762000" cy="762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vi-VN" altLang="vi-VN" b="0"/>
          </a:p>
        </p:txBody>
      </p:sp>
      <p:sp>
        <p:nvSpPr>
          <p:cNvPr id="5163" name="Rectangle 43"/>
          <p:cNvSpPr>
            <a:spLocks noChangeArrowheads="1"/>
          </p:cNvSpPr>
          <p:nvPr/>
        </p:nvSpPr>
        <p:spPr bwMode="auto">
          <a:xfrm>
            <a:off x="7453313" y="33829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5164" name="Rectangle 44"/>
          <p:cNvSpPr>
            <a:spLocks noChangeArrowheads="1"/>
          </p:cNvSpPr>
          <p:nvPr/>
        </p:nvSpPr>
        <p:spPr bwMode="auto">
          <a:xfrm>
            <a:off x="6738938" y="3382963"/>
            <a:ext cx="152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5165" name="Line 45"/>
          <p:cNvSpPr>
            <a:spLocks noChangeShapeType="1"/>
          </p:cNvSpPr>
          <p:nvPr/>
        </p:nvSpPr>
        <p:spPr bwMode="auto">
          <a:xfrm flipV="1">
            <a:off x="6764338" y="3154363"/>
            <a:ext cx="838200" cy="22860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66" name="Line 46"/>
          <p:cNvSpPr>
            <a:spLocks noChangeShapeType="1"/>
          </p:cNvSpPr>
          <p:nvPr/>
        </p:nvSpPr>
        <p:spPr bwMode="auto">
          <a:xfrm flipV="1">
            <a:off x="7589839" y="3478213"/>
            <a:ext cx="1241425" cy="0"/>
          </a:xfrm>
          <a:prstGeom prst="line">
            <a:avLst/>
          </a:prstGeom>
          <a:noFill/>
          <a:ln w="38100">
            <a:solidFill>
              <a:srgbClr val="C705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67" name="Oval 47" descr="Woven mat"/>
          <p:cNvSpPr>
            <a:spLocks noChangeArrowheads="1"/>
          </p:cNvSpPr>
          <p:nvPr/>
        </p:nvSpPr>
        <p:spPr bwMode="auto">
          <a:xfrm>
            <a:off x="3284539" y="5821363"/>
            <a:ext cx="534987" cy="100012"/>
          </a:xfrm>
          <a:prstGeom prst="ellipse">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5168" name="AutoShape 48"/>
          <p:cNvSpPr>
            <a:spLocks noChangeArrowheads="1"/>
          </p:cNvSpPr>
          <p:nvPr/>
        </p:nvSpPr>
        <p:spPr bwMode="auto">
          <a:xfrm>
            <a:off x="3538539" y="5211764"/>
            <a:ext cx="39687" cy="669925"/>
          </a:xfrm>
          <a:prstGeom prst="triangle">
            <a:avLst>
              <a:gd name="adj" fmla="val 96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nvGrpSpPr>
          <p:cNvPr id="5169" name="Group 49"/>
          <p:cNvGrpSpPr>
            <a:grpSpLocks/>
          </p:cNvGrpSpPr>
          <p:nvPr/>
        </p:nvGrpSpPr>
        <p:grpSpPr bwMode="auto">
          <a:xfrm rot="11384450">
            <a:off x="3081338" y="5059363"/>
            <a:ext cx="965200" cy="323850"/>
            <a:chOff x="2064" y="1872"/>
            <a:chExt cx="1152" cy="384"/>
          </a:xfrm>
        </p:grpSpPr>
        <p:sp>
          <p:nvSpPr>
            <p:cNvPr id="2071" name="AutoShape 50"/>
            <p:cNvSpPr>
              <a:spLocks noChangeArrowheads="1"/>
            </p:cNvSpPr>
            <p:nvPr/>
          </p:nvSpPr>
          <p:spPr bwMode="auto">
            <a:xfrm rot="-6021249">
              <a:off x="2208" y="1824"/>
              <a:ext cx="288" cy="576"/>
            </a:xfrm>
            <a:prstGeom prst="triangle">
              <a:avLst>
                <a:gd name="adj" fmla="val 4541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72" name="AutoShape 51"/>
            <p:cNvSpPr>
              <a:spLocks noChangeArrowheads="1"/>
            </p:cNvSpPr>
            <p:nvPr/>
          </p:nvSpPr>
          <p:spPr bwMode="auto">
            <a:xfrm rot="4836187">
              <a:off x="2784" y="1728"/>
              <a:ext cx="288" cy="576"/>
            </a:xfrm>
            <a:prstGeom prst="triangle">
              <a:avLst>
                <a:gd name="adj" fmla="val 6180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5172" name="Line 52"/>
          <p:cNvSpPr>
            <a:spLocks noChangeShapeType="1"/>
          </p:cNvSpPr>
          <p:nvPr/>
        </p:nvSpPr>
        <p:spPr bwMode="auto">
          <a:xfrm flipV="1">
            <a:off x="6738938" y="3368675"/>
            <a:ext cx="838200" cy="1905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3" name="Line 53"/>
          <p:cNvSpPr>
            <a:spLocks noChangeShapeType="1"/>
          </p:cNvSpPr>
          <p:nvPr/>
        </p:nvSpPr>
        <p:spPr bwMode="auto">
          <a:xfrm flipV="1">
            <a:off x="6705600" y="3124200"/>
            <a:ext cx="838200" cy="22860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74" name="Text Box 54"/>
          <p:cNvSpPr txBox="1">
            <a:spLocks noChangeArrowheads="1"/>
          </p:cNvSpPr>
          <p:nvPr/>
        </p:nvSpPr>
        <p:spPr bwMode="auto">
          <a:xfrm>
            <a:off x="4114800" y="4267201"/>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b="0"/>
              <a:t>Cuộn dây</a:t>
            </a:r>
          </a:p>
        </p:txBody>
      </p:sp>
      <p:sp>
        <p:nvSpPr>
          <p:cNvPr id="5124" name="AutoShape 4"/>
          <p:cNvSpPr>
            <a:spLocks noChangeArrowheads="1"/>
          </p:cNvSpPr>
          <p:nvPr/>
        </p:nvSpPr>
        <p:spPr bwMode="auto">
          <a:xfrm>
            <a:off x="1426228" y="936627"/>
            <a:ext cx="7772400" cy="1687513"/>
          </a:xfrm>
          <a:prstGeom prst="cloudCallout">
            <a:avLst>
              <a:gd name="adj1" fmla="val -14032"/>
              <a:gd name="adj2" fmla="val 120648"/>
            </a:avLst>
          </a:prstGeom>
          <a:solidFill>
            <a:schemeClr val="accent5">
              <a:lumMod val="40000"/>
              <a:lumOff val="60000"/>
            </a:schemeClr>
          </a:solidFill>
          <a:ln w="9525">
            <a:solidFill>
              <a:srgbClr val="3333FF"/>
            </a:solidFill>
            <a:round/>
            <a:headEnd/>
            <a:tailEnd/>
          </a:ln>
        </p:spPr>
        <p:txBody>
          <a:bodyPr/>
          <a:lstStyle/>
          <a:p>
            <a:pPr>
              <a:defRPr/>
            </a:pPr>
            <a:r>
              <a:rPr lang="en-US" sz="2400" dirty="0">
                <a:latin typeface="Arial" charset="0"/>
              </a:rPr>
              <a:t>Ở vật lí lớp 7 ta đã biết dòng điện chạy qua cuộn dây có </a:t>
            </a:r>
            <a:r>
              <a:rPr lang="en-US" sz="2400" dirty="0">
                <a:solidFill>
                  <a:srgbClr val="FF0000"/>
                </a:solidFill>
                <a:latin typeface="Arial" charset="0"/>
              </a:rPr>
              <a:t>có tác dụng từ.</a:t>
            </a:r>
          </a:p>
          <a:p>
            <a:pPr>
              <a:defRPr/>
            </a:pPr>
            <a:endParaRPr lang="en-US" sz="2400" dirty="0">
              <a:solidFill>
                <a:srgbClr val="FF0000"/>
              </a:solidFill>
              <a:effectLst>
                <a:outerShdw blurRad="38100" dist="38100" dir="2700000" algn="tl">
                  <a:srgbClr val="000000"/>
                </a:outerShdw>
              </a:effectLst>
              <a:latin typeface="Times New Roman" pitchFamily="18" charset="0"/>
            </a:endParaRPr>
          </a:p>
        </p:txBody>
      </p:sp>
      <p:sp>
        <p:nvSpPr>
          <p:cNvPr id="55" name="Rectangle 2"/>
          <p:cNvSpPr txBox="1">
            <a:spLocks noChangeArrowheads="1"/>
          </p:cNvSpPr>
          <p:nvPr/>
        </p:nvSpPr>
        <p:spPr>
          <a:xfrm>
            <a:off x="3559791" y="114300"/>
            <a:ext cx="4030048" cy="685800"/>
          </a:xfrm>
          <a:prstGeom prst="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3600" b="1" dirty="0" smtClean="0">
                <a:solidFill>
                  <a:schemeClr val="bg1"/>
                </a:solidFill>
                <a:latin typeface=".VnTimeH" panose="020B7200000000000000" pitchFamily="34" charset="0"/>
              </a:rPr>
              <a:t>ĐẶT VẤN ĐỀ</a:t>
            </a:r>
            <a:endParaRPr lang="en-US" altLang="vi-VN" sz="3600" b="1" dirty="0">
              <a:solidFill>
                <a:schemeClr val="bg1"/>
              </a:solidFill>
              <a:latin typeface=".VnTimeH" panose="020B7200000000000000" pitchFamily="34" charset="0"/>
            </a:endParaRPr>
          </a:p>
        </p:txBody>
      </p:sp>
      <p:sp>
        <p:nvSpPr>
          <p:cNvPr id="56" name="AutoShape 4"/>
          <p:cNvSpPr>
            <a:spLocks noChangeArrowheads="1"/>
          </p:cNvSpPr>
          <p:nvPr/>
        </p:nvSpPr>
        <p:spPr bwMode="auto">
          <a:xfrm>
            <a:off x="1426228" y="965201"/>
            <a:ext cx="7772400" cy="1687513"/>
          </a:xfrm>
          <a:prstGeom prst="cloudCallout">
            <a:avLst>
              <a:gd name="adj1" fmla="val -14032"/>
              <a:gd name="adj2" fmla="val 120648"/>
            </a:avLst>
          </a:prstGeom>
          <a:solidFill>
            <a:schemeClr val="accent5">
              <a:lumMod val="40000"/>
              <a:lumOff val="60000"/>
            </a:schemeClr>
          </a:solidFill>
          <a:ln w="9525">
            <a:solidFill>
              <a:srgbClr val="3333FF"/>
            </a:solidFill>
            <a:round/>
            <a:headEnd/>
            <a:tailEnd/>
          </a:ln>
        </p:spPr>
        <p:txBody>
          <a:bodyPr/>
          <a:lstStyle/>
          <a:p>
            <a:pPr>
              <a:defRPr/>
            </a:pPr>
            <a:r>
              <a:rPr lang="en-US" sz="2400" dirty="0" smtClean="0">
                <a:latin typeface="Arial" charset="0"/>
              </a:rPr>
              <a:t>Nếu dòng điện chạy qua dây dẫn thẳng hay dây dẫn có hình dạng bất kì thì nó có tác dụng từ hay không?</a:t>
            </a:r>
            <a:endParaRPr lang="en-US" sz="2400" dirty="0">
              <a:solidFill>
                <a:srgbClr val="FF0000"/>
              </a:solidFill>
              <a:latin typeface="Arial" charset="0"/>
            </a:endParaRPr>
          </a:p>
          <a:p>
            <a:pPr>
              <a:defRPr/>
            </a:pPr>
            <a:endParaRPr lang="en-US" sz="2400" dirty="0">
              <a:solidFill>
                <a:srgbClr val="FF00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23631275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 calcmode="lin" valueType="num">
                                      <p:cBhvr>
                                        <p:cTn id="9" dur="500" fill="hold"/>
                                        <p:tgtEl>
                                          <p:spTgt spid="55"/>
                                        </p:tgtEl>
                                        <p:attrNameLst>
                                          <p:attrName>style.rotation</p:attrName>
                                        </p:attrNameLst>
                                      </p:cBhvr>
                                      <p:tavLst>
                                        <p:tav tm="0">
                                          <p:val>
                                            <p:fltVal val="360"/>
                                          </p:val>
                                        </p:tav>
                                        <p:tav tm="100000">
                                          <p:val>
                                            <p:fltVal val="0"/>
                                          </p:val>
                                        </p:tav>
                                      </p:tavLst>
                                    </p:anim>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arn(inVertical)">
                                      <p:cBhvr>
                                        <p:cTn id="15" dur="500"/>
                                        <p:tgtEl>
                                          <p:spTgt spid="5124"/>
                                        </p:tgtEl>
                                      </p:cBhvr>
                                    </p:animEffect>
                                  </p:childTnLst>
                                </p:cTn>
                              </p:par>
                            </p:childTnLst>
                          </p:cTn>
                        </p:par>
                        <p:par>
                          <p:cTn id="16" fill="hold">
                            <p:stCondLst>
                              <p:cond delay="500"/>
                            </p:stCondLst>
                            <p:childTnLst>
                              <p:par>
                                <p:cTn id="17" presetID="4" presetClass="entr" presetSubtype="16" fill="hold" nodeType="after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box(in)">
                                      <p:cBhvr>
                                        <p:cTn id="19" dur="500"/>
                                        <p:tgtEl>
                                          <p:spTgt spid="5123"/>
                                        </p:tgtEl>
                                      </p:cBhvr>
                                    </p:animEffect>
                                  </p:childTnLst>
                                </p:cTn>
                              </p:par>
                              <p:par>
                                <p:cTn id="20" presetID="4" presetClass="entr" presetSubtype="16" fill="hold" nodeType="withEffect">
                                  <p:stCondLst>
                                    <p:cond delay="0"/>
                                  </p:stCondLst>
                                  <p:childTnLst>
                                    <p:set>
                                      <p:cBhvr>
                                        <p:cTn id="21" dur="1" fill="hold">
                                          <p:stCondLst>
                                            <p:cond delay="0"/>
                                          </p:stCondLst>
                                        </p:cTn>
                                        <p:tgtEl>
                                          <p:spTgt spid="5151"/>
                                        </p:tgtEl>
                                        <p:attrNameLst>
                                          <p:attrName>style.visibility</p:attrName>
                                        </p:attrNameLst>
                                      </p:cBhvr>
                                      <p:to>
                                        <p:strVal val="visible"/>
                                      </p:to>
                                    </p:set>
                                    <p:animEffect transition="in" filter="box(in)">
                                      <p:cBhvr>
                                        <p:cTn id="22" dur="500"/>
                                        <p:tgtEl>
                                          <p:spTgt spid="5151"/>
                                        </p:tgtEl>
                                      </p:cBhvr>
                                    </p:animEffect>
                                  </p:childTnLst>
                                </p:cTn>
                              </p:par>
                              <p:par>
                                <p:cTn id="23" presetID="4" presetClass="entr" presetSubtype="16" fill="hold" nodeType="withEffect">
                                  <p:stCondLst>
                                    <p:cond delay="0"/>
                                  </p:stCondLst>
                                  <p:childTnLst>
                                    <p:set>
                                      <p:cBhvr>
                                        <p:cTn id="24" dur="1" fill="hold">
                                          <p:stCondLst>
                                            <p:cond delay="0"/>
                                          </p:stCondLst>
                                        </p:cTn>
                                        <p:tgtEl>
                                          <p:spTgt spid="5159"/>
                                        </p:tgtEl>
                                        <p:attrNameLst>
                                          <p:attrName>style.visibility</p:attrName>
                                        </p:attrNameLst>
                                      </p:cBhvr>
                                      <p:to>
                                        <p:strVal val="visible"/>
                                      </p:to>
                                    </p:set>
                                    <p:animEffect transition="in" filter="box(in)">
                                      <p:cBhvr>
                                        <p:cTn id="25" dur="500"/>
                                        <p:tgtEl>
                                          <p:spTgt spid="5159"/>
                                        </p:tgtEl>
                                      </p:cBhvr>
                                    </p:animEffect>
                                  </p:childTnLst>
                                </p:cTn>
                              </p:par>
                              <p:par>
                                <p:cTn id="26" presetID="4" presetClass="entr" presetSubtype="16" fill="hold" nodeType="withEffect">
                                  <p:stCondLst>
                                    <p:cond delay="0"/>
                                  </p:stCondLst>
                                  <p:childTnLst>
                                    <p:set>
                                      <p:cBhvr>
                                        <p:cTn id="27" dur="1" fill="hold">
                                          <p:stCondLst>
                                            <p:cond delay="0"/>
                                          </p:stCondLst>
                                        </p:cTn>
                                        <p:tgtEl>
                                          <p:spTgt spid="5158"/>
                                        </p:tgtEl>
                                        <p:attrNameLst>
                                          <p:attrName>style.visibility</p:attrName>
                                        </p:attrNameLst>
                                      </p:cBhvr>
                                      <p:to>
                                        <p:strVal val="visible"/>
                                      </p:to>
                                    </p:set>
                                    <p:animEffect transition="in" filter="box(in)">
                                      <p:cBhvr>
                                        <p:cTn id="28" dur="500"/>
                                        <p:tgtEl>
                                          <p:spTgt spid="515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162"/>
                                        </p:tgtEl>
                                        <p:attrNameLst>
                                          <p:attrName>style.visibility</p:attrName>
                                        </p:attrNameLst>
                                      </p:cBhvr>
                                      <p:to>
                                        <p:strVal val="visible"/>
                                      </p:to>
                                    </p:set>
                                    <p:animEffect transition="in" filter="box(in)">
                                      <p:cBhvr>
                                        <p:cTn id="31" dur="500"/>
                                        <p:tgtEl>
                                          <p:spTgt spid="5162"/>
                                        </p:tgtEl>
                                      </p:cBhvr>
                                    </p:animEffect>
                                  </p:childTnLst>
                                </p:cTn>
                              </p:par>
                              <p:par>
                                <p:cTn id="32" presetID="4" presetClass="entr" presetSubtype="16" fill="hold" nodeType="withEffect">
                                  <p:stCondLst>
                                    <p:cond delay="0"/>
                                  </p:stCondLst>
                                  <p:childTnLst>
                                    <p:set>
                                      <p:cBhvr>
                                        <p:cTn id="33" dur="1" fill="hold">
                                          <p:stCondLst>
                                            <p:cond delay="0"/>
                                          </p:stCondLst>
                                        </p:cTn>
                                        <p:tgtEl>
                                          <p:spTgt spid="5166"/>
                                        </p:tgtEl>
                                        <p:attrNameLst>
                                          <p:attrName>style.visibility</p:attrName>
                                        </p:attrNameLst>
                                      </p:cBhvr>
                                      <p:to>
                                        <p:strVal val="visible"/>
                                      </p:to>
                                    </p:set>
                                    <p:animEffect transition="in" filter="box(in)">
                                      <p:cBhvr>
                                        <p:cTn id="34" dur="500"/>
                                        <p:tgtEl>
                                          <p:spTgt spid="5166"/>
                                        </p:tgtEl>
                                      </p:cBhvr>
                                    </p:animEffect>
                                  </p:childTnLst>
                                </p:cTn>
                              </p:par>
                              <p:par>
                                <p:cTn id="35" presetID="4" presetClass="entr" presetSubtype="16" fill="hold" nodeType="withEffect">
                                  <p:stCondLst>
                                    <p:cond delay="0"/>
                                  </p:stCondLst>
                                  <p:childTnLst>
                                    <p:set>
                                      <p:cBhvr>
                                        <p:cTn id="36" dur="1" fill="hold">
                                          <p:stCondLst>
                                            <p:cond delay="0"/>
                                          </p:stCondLst>
                                        </p:cTn>
                                        <p:tgtEl>
                                          <p:spTgt spid="5165"/>
                                        </p:tgtEl>
                                        <p:attrNameLst>
                                          <p:attrName>style.visibility</p:attrName>
                                        </p:attrNameLst>
                                      </p:cBhvr>
                                      <p:to>
                                        <p:strVal val="visible"/>
                                      </p:to>
                                    </p:set>
                                    <p:animEffect transition="in" filter="box(in)">
                                      <p:cBhvr>
                                        <p:cTn id="37" dur="500"/>
                                        <p:tgtEl>
                                          <p:spTgt spid="5165"/>
                                        </p:tgtEl>
                                      </p:cBhvr>
                                    </p:animEffect>
                                  </p:childTnLst>
                                </p:cTn>
                              </p:par>
                              <p:par>
                                <p:cTn id="38" presetID="4" presetClass="entr" presetSubtype="16" fill="hold" nodeType="withEffect">
                                  <p:stCondLst>
                                    <p:cond delay="0"/>
                                  </p:stCondLst>
                                  <p:childTnLst>
                                    <p:set>
                                      <p:cBhvr>
                                        <p:cTn id="39" dur="1" fill="hold">
                                          <p:stCondLst>
                                            <p:cond delay="0"/>
                                          </p:stCondLst>
                                        </p:cTn>
                                        <p:tgtEl>
                                          <p:spTgt spid="5157"/>
                                        </p:tgtEl>
                                        <p:attrNameLst>
                                          <p:attrName>style.visibility</p:attrName>
                                        </p:attrNameLst>
                                      </p:cBhvr>
                                      <p:to>
                                        <p:strVal val="visible"/>
                                      </p:to>
                                    </p:set>
                                    <p:animEffect transition="in" filter="box(in)">
                                      <p:cBhvr>
                                        <p:cTn id="40" dur="500"/>
                                        <p:tgtEl>
                                          <p:spTgt spid="5157"/>
                                        </p:tgtEl>
                                      </p:cBhvr>
                                    </p:animEffect>
                                  </p:childTnLst>
                                </p:cTn>
                              </p:par>
                              <p:par>
                                <p:cTn id="41" presetID="4" presetClass="entr" presetSubtype="16" fill="hold" nodeType="withEffect">
                                  <p:stCondLst>
                                    <p:cond delay="0"/>
                                  </p:stCondLst>
                                  <p:childTnLst>
                                    <p:set>
                                      <p:cBhvr>
                                        <p:cTn id="42" dur="1" fill="hold">
                                          <p:stCondLst>
                                            <p:cond delay="0"/>
                                          </p:stCondLst>
                                        </p:cTn>
                                        <p:tgtEl>
                                          <p:spTgt spid="5156"/>
                                        </p:tgtEl>
                                        <p:attrNameLst>
                                          <p:attrName>style.visibility</p:attrName>
                                        </p:attrNameLst>
                                      </p:cBhvr>
                                      <p:to>
                                        <p:strVal val="visible"/>
                                      </p:to>
                                    </p:set>
                                    <p:animEffect transition="in" filter="box(in)">
                                      <p:cBhvr>
                                        <p:cTn id="43" dur="500"/>
                                        <p:tgtEl>
                                          <p:spTgt spid="5156"/>
                                        </p:tgtEl>
                                      </p:cBhvr>
                                    </p:animEffect>
                                  </p:childTnLst>
                                </p:cTn>
                              </p:par>
                              <p:par>
                                <p:cTn id="44" presetID="4" presetClass="entr" presetSubtype="16" fill="hold" nodeType="withEffect">
                                  <p:stCondLst>
                                    <p:cond delay="0"/>
                                  </p:stCondLst>
                                  <p:childTnLst>
                                    <p:set>
                                      <p:cBhvr>
                                        <p:cTn id="45" dur="1" fill="hold">
                                          <p:stCondLst>
                                            <p:cond delay="0"/>
                                          </p:stCondLst>
                                        </p:cTn>
                                        <p:tgtEl>
                                          <p:spTgt spid="5150"/>
                                        </p:tgtEl>
                                        <p:attrNameLst>
                                          <p:attrName>style.visibility</p:attrName>
                                        </p:attrNameLst>
                                      </p:cBhvr>
                                      <p:to>
                                        <p:strVal val="visible"/>
                                      </p:to>
                                    </p:set>
                                    <p:animEffect transition="in" filter="box(in)">
                                      <p:cBhvr>
                                        <p:cTn id="46" dur="500"/>
                                        <p:tgtEl>
                                          <p:spTgt spid="515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5161"/>
                                        </p:tgtEl>
                                        <p:attrNameLst>
                                          <p:attrName>style.visibility</p:attrName>
                                        </p:attrNameLst>
                                      </p:cBhvr>
                                      <p:to>
                                        <p:strVal val="visible"/>
                                      </p:to>
                                    </p:set>
                                    <p:animEffect transition="in" filter="box(in)">
                                      <p:cBhvr>
                                        <p:cTn id="49" dur="500"/>
                                        <p:tgtEl>
                                          <p:spTgt spid="5161"/>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5160"/>
                                        </p:tgtEl>
                                        <p:attrNameLst>
                                          <p:attrName>style.visibility</p:attrName>
                                        </p:attrNameLst>
                                      </p:cBhvr>
                                      <p:to>
                                        <p:strVal val="visible"/>
                                      </p:to>
                                    </p:set>
                                    <p:animEffect transition="in" filter="box(in)">
                                      <p:cBhvr>
                                        <p:cTn id="52" dur="500"/>
                                        <p:tgtEl>
                                          <p:spTgt spid="5160"/>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5163"/>
                                        </p:tgtEl>
                                        <p:attrNameLst>
                                          <p:attrName>style.visibility</p:attrName>
                                        </p:attrNameLst>
                                      </p:cBhvr>
                                      <p:to>
                                        <p:strVal val="visible"/>
                                      </p:to>
                                    </p:set>
                                    <p:animEffect transition="in" filter="box(in)">
                                      <p:cBhvr>
                                        <p:cTn id="55" dur="500"/>
                                        <p:tgtEl>
                                          <p:spTgt spid="5163"/>
                                        </p:tgtEl>
                                      </p:cBhvr>
                                    </p:animEffect>
                                  </p:childTnLst>
                                </p:cTn>
                              </p:par>
                              <p:par>
                                <p:cTn id="56" presetID="4" presetClass="entr" presetSubtype="16" fill="hold" grpId="1" nodeType="withEffect">
                                  <p:stCondLst>
                                    <p:cond delay="0"/>
                                  </p:stCondLst>
                                  <p:childTnLst>
                                    <p:set>
                                      <p:cBhvr>
                                        <p:cTn id="57" dur="1" fill="hold">
                                          <p:stCondLst>
                                            <p:cond delay="0"/>
                                          </p:stCondLst>
                                        </p:cTn>
                                        <p:tgtEl>
                                          <p:spTgt spid="5163"/>
                                        </p:tgtEl>
                                        <p:attrNameLst>
                                          <p:attrName>style.visibility</p:attrName>
                                        </p:attrNameLst>
                                      </p:cBhvr>
                                      <p:to>
                                        <p:strVal val="visible"/>
                                      </p:to>
                                    </p:set>
                                    <p:animEffect transition="in" filter="box(in)">
                                      <p:cBhvr>
                                        <p:cTn id="58" dur="500"/>
                                        <p:tgtEl>
                                          <p:spTgt spid="516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164"/>
                                        </p:tgtEl>
                                        <p:attrNameLst>
                                          <p:attrName>style.visibility</p:attrName>
                                        </p:attrNameLst>
                                      </p:cBhvr>
                                      <p:to>
                                        <p:strVal val="visible"/>
                                      </p:to>
                                    </p:set>
                                    <p:animEffect transition="in" filter="box(in)">
                                      <p:cBhvr>
                                        <p:cTn id="61" dur="500"/>
                                        <p:tgtEl>
                                          <p:spTgt spid="5164"/>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168"/>
                                        </p:tgtEl>
                                        <p:attrNameLst>
                                          <p:attrName>style.visibility</p:attrName>
                                        </p:attrNameLst>
                                      </p:cBhvr>
                                      <p:to>
                                        <p:strVal val="visible"/>
                                      </p:to>
                                    </p:set>
                                    <p:animEffect transition="in" filter="box(in)">
                                      <p:cBhvr>
                                        <p:cTn id="64" dur="500"/>
                                        <p:tgtEl>
                                          <p:spTgt spid="5168"/>
                                        </p:tgtEl>
                                      </p:cBhvr>
                                    </p:animEffect>
                                  </p:childTnLst>
                                </p:cTn>
                              </p:par>
                              <p:par>
                                <p:cTn id="65" presetID="4" presetClass="entr" presetSubtype="16" fill="hold" nodeType="withEffect">
                                  <p:stCondLst>
                                    <p:cond delay="0"/>
                                  </p:stCondLst>
                                  <p:childTnLst>
                                    <p:set>
                                      <p:cBhvr>
                                        <p:cTn id="66" dur="1" fill="hold">
                                          <p:stCondLst>
                                            <p:cond delay="0"/>
                                          </p:stCondLst>
                                        </p:cTn>
                                        <p:tgtEl>
                                          <p:spTgt spid="5169"/>
                                        </p:tgtEl>
                                        <p:attrNameLst>
                                          <p:attrName>style.visibility</p:attrName>
                                        </p:attrNameLst>
                                      </p:cBhvr>
                                      <p:to>
                                        <p:strVal val="visible"/>
                                      </p:to>
                                    </p:set>
                                    <p:animEffect transition="in" filter="box(in)">
                                      <p:cBhvr>
                                        <p:cTn id="67" dur="500"/>
                                        <p:tgtEl>
                                          <p:spTgt spid="5169"/>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5167"/>
                                        </p:tgtEl>
                                        <p:attrNameLst>
                                          <p:attrName>style.visibility</p:attrName>
                                        </p:attrNameLst>
                                      </p:cBhvr>
                                      <p:to>
                                        <p:strVal val="visible"/>
                                      </p:to>
                                    </p:set>
                                    <p:animEffect transition="in" filter="box(in)">
                                      <p:cBhvr>
                                        <p:cTn id="70" dur="500"/>
                                        <p:tgtEl>
                                          <p:spTgt spid="516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174"/>
                                        </p:tgtEl>
                                        <p:attrNameLst>
                                          <p:attrName>style.visibility</p:attrName>
                                        </p:attrNameLst>
                                      </p:cBhvr>
                                      <p:to>
                                        <p:strVal val="visible"/>
                                      </p:to>
                                    </p:set>
                                    <p:animEffect transition="in" filter="box(in)">
                                      <p:cBhvr>
                                        <p:cTn id="73" dur="500"/>
                                        <p:tgtEl>
                                          <p:spTgt spid="517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5172"/>
                                        </p:tgtEl>
                                        <p:attrNameLst>
                                          <p:attrName>style.visibility</p:attrName>
                                        </p:attrNameLst>
                                      </p:cBhvr>
                                      <p:to>
                                        <p:strVal val="visible"/>
                                      </p:to>
                                    </p:set>
                                    <p:animEffect transition="in" filter="box(in)">
                                      <p:cBhvr>
                                        <p:cTn id="78" dur="500"/>
                                        <p:tgtEl>
                                          <p:spTgt spid="5172"/>
                                        </p:tgtEl>
                                      </p:cBhvr>
                                    </p:animEffect>
                                  </p:childTnLst>
                                </p:cTn>
                              </p:par>
                              <p:par>
                                <p:cTn id="79" presetID="4" presetClass="exit" presetSubtype="16" fill="hold" nodeType="withEffect">
                                  <p:stCondLst>
                                    <p:cond delay="0"/>
                                  </p:stCondLst>
                                  <p:childTnLst>
                                    <p:animEffect transition="out" filter="box(in)">
                                      <p:cBhvr>
                                        <p:cTn id="80" dur="500"/>
                                        <p:tgtEl>
                                          <p:spTgt spid="5165"/>
                                        </p:tgtEl>
                                      </p:cBhvr>
                                    </p:animEffect>
                                    <p:set>
                                      <p:cBhvr>
                                        <p:cTn id="81" dur="1" fill="hold">
                                          <p:stCondLst>
                                            <p:cond delay="499"/>
                                          </p:stCondLst>
                                        </p:cTn>
                                        <p:tgtEl>
                                          <p:spTgt spid="5165"/>
                                        </p:tgtEl>
                                        <p:attrNameLst>
                                          <p:attrName>style.visibility</p:attrName>
                                        </p:attrNameLst>
                                      </p:cBhvr>
                                      <p:to>
                                        <p:strVal val="hidden"/>
                                      </p:to>
                                    </p:set>
                                  </p:childTnLst>
                                </p:cTn>
                              </p:par>
                              <p:par>
                                <p:cTn id="82" presetID="4" presetClass="entr" presetSubtype="16" fill="hold" nodeType="withEffect">
                                  <p:stCondLst>
                                    <p:cond delay="0"/>
                                  </p:stCondLst>
                                  <p:childTnLst>
                                    <p:set>
                                      <p:cBhvr>
                                        <p:cTn id="83" dur="1" fill="hold">
                                          <p:stCondLst>
                                            <p:cond delay="0"/>
                                          </p:stCondLst>
                                        </p:cTn>
                                        <p:tgtEl>
                                          <p:spTgt spid="5173"/>
                                        </p:tgtEl>
                                        <p:attrNameLst>
                                          <p:attrName>style.visibility</p:attrName>
                                        </p:attrNameLst>
                                      </p:cBhvr>
                                      <p:to>
                                        <p:strVal val="visible"/>
                                      </p:to>
                                    </p:set>
                                    <p:animEffect transition="in" filter="box(in)">
                                      <p:cBhvr>
                                        <p:cTn id="84" dur="500"/>
                                        <p:tgtEl>
                                          <p:spTgt spid="5173"/>
                                        </p:tgtEl>
                                      </p:cBhvr>
                                    </p:animEffect>
                                  </p:childTnLst>
                                </p:cTn>
                              </p:par>
                              <p:par>
                                <p:cTn id="85" presetID="3" presetClass="exit" presetSubtype="10" fill="hold" nodeType="withEffect">
                                  <p:stCondLst>
                                    <p:cond delay="0"/>
                                  </p:stCondLst>
                                  <p:childTnLst>
                                    <p:animEffect transition="out" filter="blinds(horizontal)">
                                      <p:cBhvr>
                                        <p:cTn id="86" dur="500"/>
                                        <p:tgtEl>
                                          <p:spTgt spid="5173"/>
                                        </p:tgtEl>
                                      </p:cBhvr>
                                    </p:animEffect>
                                    <p:set>
                                      <p:cBhvr>
                                        <p:cTn id="87" dur="1" fill="hold">
                                          <p:stCondLst>
                                            <p:cond delay="499"/>
                                          </p:stCondLst>
                                        </p:cTn>
                                        <p:tgtEl>
                                          <p:spTgt spid="5173"/>
                                        </p:tgtEl>
                                        <p:attrNameLst>
                                          <p:attrName>style.visibility</p:attrName>
                                        </p:attrNameLst>
                                      </p:cBhvr>
                                      <p:to>
                                        <p:strVal val="hidden"/>
                                      </p:to>
                                    </p:set>
                                  </p:childTnLst>
                                </p:cTn>
                              </p:par>
                            </p:childTnLst>
                          </p:cTn>
                        </p:par>
                        <p:par>
                          <p:cTn id="88" fill="hold" nodeType="afterGroup">
                            <p:stCondLst>
                              <p:cond delay="500"/>
                            </p:stCondLst>
                            <p:childTnLst>
                              <p:par>
                                <p:cTn id="89" presetID="8" presetClass="emph" presetSubtype="0" fill="hold" nodeType="afterEffect">
                                  <p:stCondLst>
                                    <p:cond delay="0"/>
                                  </p:stCondLst>
                                  <p:childTnLst>
                                    <p:animRot by="10800000">
                                      <p:cBhvr>
                                        <p:cTn id="90" dur="2000" fill="hold"/>
                                        <p:tgtEl>
                                          <p:spTgt spid="5169"/>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barn(inVertical)">
                                      <p:cBhvr>
                                        <p:cTn id="9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 grpId="0"/>
      <p:bldP spid="5161" grpId="0"/>
      <p:bldP spid="5162" grpId="0" animBg="1"/>
      <p:bldP spid="5163" grpId="0" animBg="1"/>
      <p:bldP spid="5163" grpId="1" animBg="1"/>
      <p:bldP spid="5164" grpId="0" animBg="1"/>
      <p:bldP spid="5167" grpId="0" animBg="1"/>
      <p:bldP spid="5168" grpId="0" animBg="1"/>
      <p:bldP spid="5174" grpId="0"/>
      <p:bldP spid="5124" grpId="0" animBg="1"/>
      <p:bldP spid="55"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291" name="Picture 3"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28944" y="3309157"/>
            <a:ext cx="5614988" cy="144462"/>
          </a:xfrm>
          <a:prstGeom prst="rect">
            <a:avLst/>
          </a:prstGeom>
          <a:noFill/>
          <a:extLst>
            <a:ext uri="{909E8E84-426E-40DD-AFC4-6F175D3DCCD1}">
              <a14:hiddenFill xmlns:a14="http://schemas.microsoft.com/office/drawing/2010/main">
                <a:solidFill>
                  <a:srgbClr val="FFFFFF"/>
                </a:solidFill>
              </a14:hiddenFill>
            </a:ext>
          </a:extLst>
        </p:spPr>
      </p:pic>
      <p:sp>
        <p:nvSpPr>
          <p:cNvPr id="140294" name="Rectangle 6"/>
          <p:cNvSpPr>
            <a:spLocks noChangeArrowheads="1"/>
          </p:cNvSpPr>
          <p:nvPr/>
        </p:nvSpPr>
        <p:spPr bwMode="auto">
          <a:xfrm>
            <a:off x="1295246" y="1764877"/>
            <a:ext cx="9389660" cy="53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vi-VN" sz="3200" b="1" dirty="0" smtClean="0">
                <a:solidFill>
                  <a:srgbClr val="0070C0"/>
                </a:solidFill>
              </a:rPr>
              <a:t>(BÀI 22)</a:t>
            </a:r>
          </a:p>
        </p:txBody>
      </p:sp>
      <p:sp>
        <p:nvSpPr>
          <p:cNvPr id="140298" name="Rectangle 10"/>
          <p:cNvSpPr>
            <a:spLocks noChangeArrowheads="1"/>
          </p:cNvSpPr>
          <p:nvPr/>
        </p:nvSpPr>
        <p:spPr bwMode="auto">
          <a:xfrm>
            <a:off x="666537" y="493881"/>
            <a:ext cx="10986448" cy="6118225"/>
          </a:xfrm>
          <a:prstGeom prst="rect">
            <a:avLst/>
          </a:prstGeom>
          <a:noFill/>
          <a:ln w="76200" cmpd="tri" algn="ctr">
            <a:pattFill prst="solidDmnd">
              <a:fgClr>
                <a:srgbClr val="993366"/>
              </a:fgClr>
              <a:bgClr>
                <a:srgbClr val="FFFFFF"/>
              </a:bgClr>
            </a:pattFill>
            <a:miter lim="800000"/>
            <a:headEnd/>
            <a:tailEnd/>
          </a:ln>
          <a:effectLst>
            <a:prstShdw prst="shdw18" dist="17961" dir="13500000">
              <a:srgbClr val="993366">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vi-VN"/>
          </a:p>
        </p:txBody>
      </p:sp>
      <p:sp>
        <p:nvSpPr>
          <p:cNvPr id="140299" name="Rectangle 11"/>
          <p:cNvSpPr>
            <a:spLocks noChangeArrowheads="1"/>
          </p:cNvSpPr>
          <p:nvPr/>
        </p:nvSpPr>
        <p:spPr bwMode="auto">
          <a:xfrm>
            <a:off x="1150782" y="776809"/>
            <a:ext cx="10054030" cy="124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vi-VN" sz="4000" b="1" dirty="0" smtClean="0">
                <a:solidFill>
                  <a:srgbClr val="FF0000"/>
                </a:solidFill>
              </a:rPr>
              <a:t>TIẾT 22: CHỦ ĐỀ NAM CHÂM VĨNH CỬU</a:t>
            </a:r>
            <a:endParaRPr lang="en-US" altLang="vi-VN" sz="4000" b="1" dirty="0">
              <a:solidFill>
                <a:srgbClr val="FF0000"/>
              </a:solidFill>
            </a:endParaRPr>
          </a:p>
        </p:txBody>
      </p:sp>
      <p:pic>
        <p:nvPicPr>
          <p:cNvPr id="140302" name="Picture 14"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9176" y="6146421"/>
            <a:ext cx="10281170" cy="1793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402006" y="2302797"/>
            <a:ext cx="7792872" cy="3713912"/>
            <a:chOff x="2909133" y="3121109"/>
            <a:chExt cx="6469064" cy="2895600"/>
          </a:xfrm>
        </p:grpSpPr>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l="49657" t="26390" r="35544" b="54974"/>
            <a:stretch>
              <a:fillRect/>
            </a:stretch>
          </p:blipFill>
          <p:spPr bwMode="auto">
            <a:xfrm>
              <a:off x="6177797" y="3121109"/>
              <a:ext cx="3200400" cy="2895600"/>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133" y="3121109"/>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3594686"/>
      </p:ext>
    </p:extLst>
  </p:cSld>
  <p:clrMapOvr>
    <a:masterClrMapping/>
  </p:clrMapOvr>
  <mc:AlternateContent xmlns:mc="http://schemas.openxmlformats.org/markup-compatibility/2006">
    <mc:Choice xmlns:p14="http://schemas.microsoft.com/office/powerpoint/2010/main" Requires="p14">
      <p:transition spd="slow" p14:dur="3000" advClick="0" advTm="0">
        <p:zoom/>
        <p:sndAc>
          <p:endSnd/>
        </p:sndAc>
      </p:transition>
    </mc:Choice>
    <mc:Fallback>
      <p:transition spd="slow" advClick="0" advTm="0">
        <p:zoom/>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299"/>
                                        </p:tgtEl>
                                        <p:attrNameLst>
                                          <p:attrName>style.visibility</p:attrName>
                                        </p:attrNameLst>
                                      </p:cBhvr>
                                      <p:to>
                                        <p:strVal val="visible"/>
                                      </p:to>
                                    </p:set>
                                    <p:animEffect transition="in" filter="wipe(left)">
                                      <p:cBhvr>
                                        <p:cTn id="7" dur="2000"/>
                                        <p:tgtEl>
                                          <p:spTgt spid="140299"/>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0294"/>
                                        </p:tgtEl>
                                        <p:attrNameLst>
                                          <p:attrName>style.visibility</p:attrName>
                                        </p:attrNameLst>
                                      </p:cBhvr>
                                      <p:to>
                                        <p:strVal val="visible"/>
                                      </p:to>
                                    </p:set>
                                    <p:animEffect transition="in" filter="wipe(left)">
                                      <p:cBhvr>
                                        <p:cTn id="11" dur="2000"/>
                                        <p:tgtEl>
                                          <p:spTgt spid="140294"/>
                                        </p:tgtEl>
                                      </p:cBhvr>
                                    </p:animEffect>
                                  </p:childTnLst>
                                </p:cTn>
                              </p:par>
                            </p:childTnLst>
                          </p:cTn>
                        </p:par>
                        <p:par>
                          <p:cTn id="12" fill="hold" nodeType="afterGroup">
                            <p:stCondLst>
                              <p:cond delay="4000"/>
                            </p:stCondLst>
                            <p:childTnLst>
                              <p:par>
                                <p:cTn id="13" presetID="22" presetClass="entr" presetSubtype="4" fill="hold" nodeType="afterEffect">
                                  <p:stCondLst>
                                    <p:cond delay="0"/>
                                  </p:stCondLst>
                                  <p:childTnLst>
                                    <p:set>
                                      <p:cBhvr>
                                        <p:cTn id="14" dur="1" fill="hold">
                                          <p:stCondLst>
                                            <p:cond delay="0"/>
                                          </p:stCondLst>
                                        </p:cTn>
                                        <p:tgtEl>
                                          <p:spTgt spid="140291"/>
                                        </p:tgtEl>
                                        <p:attrNameLst>
                                          <p:attrName>style.visibility</p:attrName>
                                        </p:attrNameLst>
                                      </p:cBhvr>
                                      <p:to>
                                        <p:strVal val="visible"/>
                                      </p:to>
                                    </p:set>
                                    <p:animEffect transition="in" filter="wipe(down)">
                                      <p:cBhvr>
                                        <p:cTn id="15" dur="500"/>
                                        <p:tgtEl>
                                          <p:spTgt spid="140291"/>
                                        </p:tgtEl>
                                      </p:cBhvr>
                                    </p:animEffect>
                                  </p:childTnLst>
                                </p:cTn>
                              </p:par>
                              <p:par>
                                <p:cTn id="16" presetID="22" presetClass="entr" presetSubtype="8" fill="hold" nodeType="withEffect">
                                  <p:stCondLst>
                                    <p:cond delay="0"/>
                                  </p:stCondLst>
                                  <p:childTnLst>
                                    <p:set>
                                      <p:cBhvr>
                                        <p:cTn id="17" dur="1" fill="hold">
                                          <p:stCondLst>
                                            <p:cond delay="0"/>
                                          </p:stCondLst>
                                        </p:cTn>
                                        <p:tgtEl>
                                          <p:spTgt spid="140302"/>
                                        </p:tgtEl>
                                        <p:attrNameLst>
                                          <p:attrName>style.visibility</p:attrName>
                                        </p:attrNameLst>
                                      </p:cBhvr>
                                      <p:to>
                                        <p:strVal val="visible"/>
                                      </p:to>
                                    </p:set>
                                    <p:animEffect transition="in" filter="wipe(left)">
                                      <p:cBhvr>
                                        <p:cTn id="18" dur="500"/>
                                        <p:tgtEl>
                                          <p:spTgt spid="140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p:bldP spid="1402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58" name="Text Box 70"/>
          <p:cNvSpPr txBox="1">
            <a:spLocks noChangeArrowheads="1"/>
          </p:cNvSpPr>
          <p:nvPr/>
        </p:nvSpPr>
        <p:spPr bwMode="auto">
          <a:xfrm>
            <a:off x="1055825" y="107898"/>
            <a:ext cx="17612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I. Lực </a:t>
            </a:r>
            <a:r>
              <a:rPr lang="en-US" altLang="vi-VN" sz="2400" i="1" dirty="0" smtClean="0">
                <a:solidFill>
                  <a:srgbClr val="FF0000"/>
                </a:solidFill>
              </a:rPr>
              <a:t>từ:</a:t>
            </a:r>
            <a:endParaRPr lang="en-US" altLang="vi-VN" sz="2400" i="1" dirty="0">
              <a:solidFill>
                <a:srgbClr val="FF0000"/>
              </a:solidFill>
            </a:endParaRPr>
          </a:p>
        </p:txBody>
      </p:sp>
      <p:sp>
        <p:nvSpPr>
          <p:cNvPr id="63559" name="Text Box 71"/>
          <p:cNvSpPr txBox="1">
            <a:spLocks noChangeArrowheads="1"/>
          </p:cNvSpPr>
          <p:nvPr/>
        </p:nvSpPr>
        <p:spPr bwMode="auto">
          <a:xfrm>
            <a:off x="913286" y="467227"/>
            <a:ext cx="4877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 1. Thí nghiệm    (H 22.1 SGK)</a:t>
            </a:r>
          </a:p>
        </p:txBody>
      </p:sp>
      <p:sp>
        <p:nvSpPr>
          <p:cNvPr id="63561" name="Text Box 73"/>
          <p:cNvSpPr txBox="1">
            <a:spLocks noChangeArrowheads="1"/>
          </p:cNvSpPr>
          <p:nvPr/>
        </p:nvSpPr>
        <p:spPr bwMode="auto">
          <a:xfrm>
            <a:off x="1760676" y="992263"/>
            <a:ext cx="9157533" cy="400110"/>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i="1" dirty="0" smtClean="0"/>
              <a:t>K mở, nhận xét vị trí của dây dẫn AB với kim nam châm</a:t>
            </a:r>
            <a:endParaRPr lang="en-US" altLang="vi-VN" sz="2000" i="1" dirty="0"/>
          </a:p>
        </p:txBody>
      </p:sp>
      <p:pic>
        <p:nvPicPr>
          <p:cNvPr id="66" name="Picture 9" descr="qustionmed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0000" y="954126"/>
            <a:ext cx="593385"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AutoShape 2" descr="70%"/>
          <p:cNvSpPr>
            <a:spLocks noChangeArrowheads="1"/>
          </p:cNvSpPr>
          <p:nvPr/>
        </p:nvSpPr>
        <p:spPr bwMode="auto">
          <a:xfrm>
            <a:off x="3124200" y="3657600"/>
            <a:ext cx="6858000" cy="762000"/>
          </a:xfrm>
          <a:prstGeom prst="cube">
            <a:avLst>
              <a:gd name="adj" fmla="val 25000"/>
            </a:avLst>
          </a:prstGeom>
          <a:pattFill prst="pct70">
            <a:fgClr>
              <a:srgbClr val="FFCC66"/>
            </a:fgClr>
            <a:bgClr>
              <a:schemeClr val="bg1"/>
            </a:bgClr>
          </a:patt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pic>
        <p:nvPicPr>
          <p:cNvPr id="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8674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5"/>
          <p:cNvGrpSpPr>
            <a:grpSpLocks/>
          </p:cNvGrpSpPr>
          <p:nvPr/>
        </p:nvGrpSpPr>
        <p:grpSpPr bwMode="auto">
          <a:xfrm rot="10800000">
            <a:off x="1981200" y="4572000"/>
            <a:ext cx="533400" cy="1449388"/>
            <a:chOff x="2304" y="2640"/>
            <a:chExt cx="240" cy="720"/>
          </a:xfrm>
        </p:grpSpPr>
        <p:grpSp>
          <p:nvGrpSpPr>
            <p:cNvPr id="70" name="Group 6"/>
            <p:cNvGrpSpPr>
              <a:grpSpLocks/>
            </p:cNvGrpSpPr>
            <p:nvPr/>
          </p:nvGrpSpPr>
          <p:grpSpPr bwMode="auto">
            <a:xfrm rot="5400000">
              <a:off x="2064" y="2880"/>
              <a:ext cx="720" cy="240"/>
              <a:chOff x="1776" y="1536"/>
              <a:chExt cx="1039" cy="240"/>
            </a:xfrm>
          </p:grpSpPr>
          <p:grpSp>
            <p:nvGrpSpPr>
              <p:cNvPr id="72" name="Group 7"/>
              <p:cNvGrpSpPr>
                <a:grpSpLocks/>
              </p:cNvGrpSpPr>
              <p:nvPr/>
            </p:nvGrpSpPr>
            <p:grpSpPr bwMode="auto">
              <a:xfrm rot="10800000">
                <a:off x="1872" y="1536"/>
                <a:ext cx="816" cy="240"/>
                <a:chOff x="2364" y="2976"/>
                <a:chExt cx="1140" cy="672"/>
              </a:xfrm>
            </p:grpSpPr>
            <p:sp>
              <p:nvSpPr>
                <p:cNvPr id="75" name="Line 8"/>
                <p:cNvSpPr>
                  <a:spLocks noChangeShapeType="1"/>
                </p:cNvSpPr>
                <p:nvPr/>
              </p:nvSpPr>
              <p:spPr bwMode="auto">
                <a:xfrm>
                  <a:off x="2364" y="3168"/>
                  <a:ext cx="0" cy="288"/>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Rectangle 9"/>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rot="10800000" vert="eaVert"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vi-VN" b="0">
                    <a:cs typeface="Arial" panose="020B0604020202020204" pitchFamily="34" charset="0"/>
                  </a:endParaRPr>
                </a:p>
              </p:txBody>
            </p:sp>
            <p:sp>
              <p:nvSpPr>
                <p:cNvPr id="77" name="Line 10"/>
                <p:cNvSpPr>
                  <a:spLocks noChangeShapeType="1"/>
                </p:cNvSpPr>
                <p:nvPr/>
              </p:nvSpPr>
              <p:spPr bwMode="auto">
                <a:xfrm>
                  <a:off x="2592" y="3240"/>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8" name="Line 11"/>
                <p:cNvSpPr>
                  <a:spLocks noChangeShapeType="1"/>
                </p:cNvSpPr>
                <p:nvPr/>
              </p:nvSpPr>
              <p:spPr bwMode="auto">
                <a:xfrm>
                  <a:off x="2508" y="3336"/>
                  <a:ext cx="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Line 12"/>
                <p:cNvSpPr>
                  <a:spLocks noChangeShapeType="1"/>
                </p:cNvSpPr>
                <p:nvPr/>
              </p:nvSpPr>
              <p:spPr bwMode="auto">
                <a:xfrm>
                  <a:off x="3240" y="3336"/>
                  <a:ext cx="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3" name="Line 13"/>
              <p:cNvSpPr>
                <a:spLocks noChangeShapeType="1"/>
              </p:cNvSpPr>
              <p:nvPr/>
            </p:nvSpPr>
            <p:spPr bwMode="auto">
              <a:xfrm flipH="1">
                <a:off x="1776" y="1645"/>
                <a:ext cx="9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 name="Line 14"/>
              <p:cNvSpPr>
                <a:spLocks noChangeShapeType="1"/>
              </p:cNvSpPr>
              <p:nvPr/>
            </p:nvSpPr>
            <p:spPr bwMode="auto">
              <a:xfrm flipH="1">
                <a:off x="2719" y="1658"/>
                <a:ext cx="9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1" name="AutoShape 15"/>
            <p:cNvSpPr>
              <a:spLocks noChangeArrowheads="1"/>
            </p:cNvSpPr>
            <p:nvPr/>
          </p:nvSpPr>
          <p:spPr bwMode="auto">
            <a:xfrm>
              <a:off x="2326" y="3072"/>
              <a:ext cx="192" cy="144"/>
            </a:xfrm>
            <a:prstGeom prst="flowChartOr">
              <a:avLst/>
            </a:prstGeom>
            <a:solidFill>
              <a:schemeClr val="accent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grpSp>
      <p:pic>
        <p:nvPicPr>
          <p:cNvPr id="8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069388" y="5172076"/>
            <a:ext cx="1598612" cy="1685925"/>
          </a:xfrm>
          <a:prstGeom prst="rect">
            <a:avLst/>
          </a:prstGeom>
          <a:noFill/>
        </p:spPr>
      </p:pic>
      <p:pic>
        <p:nvPicPr>
          <p:cNvPr id="8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5715001"/>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18"/>
          <p:cNvSpPr txBox="1">
            <a:spLocks noChangeArrowheads="1"/>
          </p:cNvSpPr>
          <p:nvPr/>
        </p:nvSpPr>
        <p:spPr bwMode="auto">
          <a:xfrm>
            <a:off x="9677400" y="5943601"/>
            <a:ext cx="769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800">
                <a:cs typeface="Arial" panose="020B0604020202020204" pitchFamily="34" charset="0"/>
              </a:rPr>
              <a:t>A</a:t>
            </a:r>
          </a:p>
        </p:txBody>
      </p:sp>
      <p:sp>
        <p:nvSpPr>
          <p:cNvPr id="83" name="Line 19"/>
          <p:cNvSpPr>
            <a:spLocks noChangeShapeType="1"/>
          </p:cNvSpPr>
          <p:nvPr/>
        </p:nvSpPr>
        <p:spPr bwMode="auto">
          <a:xfrm>
            <a:off x="9753600" y="6400800"/>
            <a:ext cx="3048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84" name="Group 20"/>
          <p:cNvGrpSpPr>
            <a:grpSpLocks/>
          </p:cNvGrpSpPr>
          <p:nvPr/>
        </p:nvGrpSpPr>
        <p:grpSpPr bwMode="auto">
          <a:xfrm>
            <a:off x="9220200" y="5791200"/>
            <a:ext cx="1143000" cy="381000"/>
            <a:chOff x="1824" y="1536"/>
            <a:chExt cx="2784" cy="645"/>
          </a:xfrm>
        </p:grpSpPr>
        <p:pic>
          <p:nvPicPr>
            <p:cNvPr id="8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7" name="Picture 23" descr="BienTro1"/>
          <p:cNvPicPr>
            <a:picLocks noChangeAspect="1" noChangeArrowheads="1"/>
          </p:cNvPicPr>
          <p:nvPr/>
        </p:nvPicPr>
        <p:blipFill>
          <a:blip r:embed="rId9" cstate="print">
            <a:extLst>
              <a:ext uri="{28A0092B-C50C-407E-A947-70E740481C1C}">
                <a14:useLocalDpi xmlns:a14="http://schemas.microsoft.com/office/drawing/2010/main" val="0"/>
              </a:ext>
            </a:extLst>
          </a:blip>
          <a:srcRect l="16826" t="46861" r="17400" b="17992"/>
          <a:stretch>
            <a:fillRect/>
          </a:stretch>
        </p:blipFill>
        <p:spPr bwMode="auto">
          <a:xfrm>
            <a:off x="6172201" y="6019801"/>
            <a:ext cx="13827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Oval 25" descr="Woven mat"/>
          <p:cNvSpPr>
            <a:spLocks noChangeArrowheads="1"/>
          </p:cNvSpPr>
          <p:nvPr/>
        </p:nvSpPr>
        <p:spPr bwMode="auto">
          <a:xfrm>
            <a:off x="5791200" y="3733800"/>
            <a:ext cx="990600" cy="152400"/>
          </a:xfrm>
          <a:prstGeom prst="ellipse">
            <a:avLst/>
          </a:prstGeom>
          <a:blipFill dpi="0" rotWithShape="1">
            <a:blip r:embed="rId10"/>
            <a:srcRect/>
            <a:tile tx="0" ty="0" sx="100000" sy="100000" flip="none" algn="tl"/>
          </a:blip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89" name="AutoShape 26"/>
          <p:cNvSpPr>
            <a:spLocks noChangeArrowheads="1"/>
          </p:cNvSpPr>
          <p:nvPr/>
        </p:nvSpPr>
        <p:spPr bwMode="auto">
          <a:xfrm>
            <a:off x="6248400" y="2286000"/>
            <a:ext cx="76200" cy="15240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grpSp>
        <p:nvGrpSpPr>
          <p:cNvPr id="90" name="Group 27"/>
          <p:cNvGrpSpPr>
            <a:grpSpLocks/>
          </p:cNvGrpSpPr>
          <p:nvPr/>
        </p:nvGrpSpPr>
        <p:grpSpPr bwMode="auto">
          <a:xfrm rot="11378523">
            <a:off x="5372100" y="2133600"/>
            <a:ext cx="1828800" cy="609600"/>
            <a:chOff x="2064" y="1872"/>
            <a:chExt cx="1152" cy="384"/>
          </a:xfrm>
        </p:grpSpPr>
        <p:sp>
          <p:nvSpPr>
            <p:cNvPr id="91" name="AutoShape 28"/>
            <p:cNvSpPr>
              <a:spLocks noChangeArrowheads="1"/>
            </p:cNvSpPr>
            <p:nvPr/>
          </p:nvSpPr>
          <p:spPr bwMode="auto">
            <a:xfrm rot="-6021249">
              <a:off x="2208" y="1824"/>
              <a:ext cx="288" cy="576"/>
            </a:xfrm>
            <a:prstGeom prst="triangle">
              <a:avLst>
                <a:gd name="adj" fmla="val 45417"/>
              </a:avLst>
            </a:prstGeom>
            <a:solidFill>
              <a:srgbClr val="00008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92" name="AutoShape 29"/>
            <p:cNvSpPr>
              <a:spLocks noChangeArrowheads="1"/>
            </p:cNvSpPr>
            <p:nvPr/>
          </p:nvSpPr>
          <p:spPr bwMode="auto">
            <a:xfrm rot="4836187">
              <a:off x="2784" y="1728"/>
              <a:ext cx="288" cy="576"/>
            </a:xfrm>
            <a:prstGeom prst="triangle">
              <a:avLst>
                <a:gd name="adj" fmla="val 61806"/>
              </a:avLst>
            </a:prstGeom>
            <a:solidFill>
              <a:srgbClr val="CC00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grpSp>
      <p:grpSp>
        <p:nvGrpSpPr>
          <p:cNvPr id="93" name="Group 30"/>
          <p:cNvGrpSpPr>
            <a:grpSpLocks/>
          </p:cNvGrpSpPr>
          <p:nvPr/>
        </p:nvGrpSpPr>
        <p:grpSpPr bwMode="auto">
          <a:xfrm>
            <a:off x="3276600" y="1295400"/>
            <a:ext cx="152400" cy="2514600"/>
            <a:chOff x="1104" y="816"/>
            <a:chExt cx="96" cy="1584"/>
          </a:xfrm>
        </p:grpSpPr>
        <p:sp>
          <p:nvSpPr>
            <p:cNvPr id="94" name="Rectangle 31"/>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95" name="Rectangle 32"/>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96" name="Line 33"/>
            <p:cNvSpPr>
              <a:spLocks noChangeShapeType="1"/>
            </p:cNvSpPr>
            <p:nvPr/>
          </p:nvSpPr>
          <p:spPr bwMode="auto">
            <a:xfrm>
              <a:off x="1152" y="12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7" name="Group 34"/>
          <p:cNvGrpSpPr>
            <a:grpSpLocks/>
          </p:cNvGrpSpPr>
          <p:nvPr/>
        </p:nvGrpSpPr>
        <p:grpSpPr bwMode="auto">
          <a:xfrm>
            <a:off x="9601200" y="1295400"/>
            <a:ext cx="152400" cy="2514600"/>
            <a:chOff x="1104" y="816"/>
            <a:chExt cx="96" cy="1584"/>
          </a:xfrm>
        </p:grpSpPr>
        <p:sp>
          <p:nvSpPr>
            <p:cNvPr id="98" name="Rectangle 35"/>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99" name="Rectangle 36"/>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100" name="Line 37"/>
            <p:cNvSpPr>
              <a:spLocks noChangeShapeType="1"/>
            </p:cNvSpPr>
            <p:nvPr/>
          </p:nvSpPr>
          <p:spPr bwMode="auto">
            <a:xfrm>
              <a:off x="1152" y="12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01" name="Line 38"/>
          <p:cNvSpPr>
            <a:spLocks noChangeShapeType="1"/>
          </p:cNvSpPr>
          <p:nvPr/>
        </p:nvSpPr>
        <p:spPr bwMode="auto">
          <a:xfrm>
            <a:off x="3276600" y="1905000"/>
            <a:ext cx="6477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 name="Line 39"/>
          <p:cNvSpPr>
            <a:spLocks noChangeShapeType="1"/>
          </p:cNvSpPr>
          <p:nvPr/>
        </p:nvSpPr>
        <p:spPr bwMode="auto">
          <a:xfrm>
            <a:off x="3276600" y="1903414"/>
            <a:ext cx="6477000" cy="1587"/>
          </a:xfrm>
          <a:prstGeom prst="line">
            <a:avLst/>
          </a:prstGeom>
          <a:noFill/>
          <a:ln w="38100">
            <a:solidFill>
              <a:srgbClr val="027E0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3" name="Line 40"/>
          <p:cNvSpPr>
            <a:spLocks noChangeShapeType="1"/>
          </p:cNvSpPr>
          <p:nvPr/>
        </p:nvSpPr>
        <p:spPr bwMode="auto">
          <a:xfrm flipH="1">
            <a:off x="2209800" y="1905000"/>
            <a:ext cx="106680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4" name="Line 41"/>
          <p:cNvSpPr>
            <a:spLocks noChangeShapeType="1"/>
          </p:cNvSpPr>
          <p:nvPr/>
        </p:nvSpPr>
        <p:spPr bwMode="auto">
          <a:xfrm>
            <a:off x="2209800" y="6019800"/>
            <a:ext cx="17526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5" name="Line 42"/>
          <p:cNvSpPr>
            <a:spLocks noChangeShapeType="1"/>
          </p:cNvSpPr>
          <p:nvPr/>
        </p:nvSpPr>
        <p:spPr bwMode="auto">
          <a:xfrm>
            <a:off x="4724400" y="6324600"/>
            <a:ext cx="1600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6" name="Line 43"/>
          <p:cNvSpPr>
            <a:spLocks noChangeShapeType="1"/>
          </p:cNvSpPr>
          <p:nvPr/>
        </p:nvSpPr>
        <p:spPr bwMode="auto">
          <a:xfrm flipV="1">
            <a:off x="10363200" y="1905000"/>
            <a:ext cx="0" cy="3429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7" name="Line 44"/>
          <p:cNvSpPr>
            <a:spLocks noChangeShapeType="1"/>
          </p:cNvSpPr>
          <p:nvPr/>
        </p:nvSpPr>
        <p:spPr bwMode="auto">
          <a:xfrm>
            <a:off x="9677400" y="1905000"/>
            <a:ext cx="6858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8" name="Line 45"/>
          <p:cNvSpPr>
            <a:spLocks noChangeShapeType="1"/>
          </p:cNvSpPr>
          <p:nvPr/>
        </p:nvSpPr>
        <p:spPr bwMode="auto">
          <a:xfrm>
            <a:off x="9677400" y="1905000"/>
            <a:ext cx="6858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9" name="Line 46"/>
          <p:cNvSpPr>
            <a:spLocks noChangeShapeType="1"/>
          </p:cNvSpPr>
          <p:nvPr/>
        </p:nvSpPr>
        <p:spPr bwMode="auto">
          <a:xfrm flipH="1">
            <a:off x="2209800" y="1905000"/>
            <a:ext cx="1066800" cy="2743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0" name="Line 47"/>
          <p:cNvSpPr>
            <a:spLocks noChangeShapeType="1"/>
          </p:cNvSpPr>
          <p:nvPr/>
        </p:nvSpPr>
        <p:spPr bwMode="auto">
          <a:xfrm flipV="1">
            <a:off x="10363200" y="1905000"/>
            <a:ext cx="0" cy="3429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1" name="Line 48"/>
          <p:cNvSpPr>
            <a:spLocks noChangeShapeType="1"/>
          </p:cNvSpPr>
          <p:nvPr/>
        </p:nvSpPr>
        <p:spPr bwMode="auto">
          <a:xfrm flipH="1" flipV="1">
            <a:off x="2171701" y="6019800"/>
            <a:ext cx="1692275" cy="1460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 name="Line 49"/>
          <p:cNvSpPr>
            <a:spLocks noChangeShapeType="1"/>
          </p:cNvSpPr>
          <p:nvPr/>
        </p:nvSpPr>
        <p:spPr bwMode="auto">
          <a:xfrm>
            <a:off x="4648200" y="6324600"/>
            <a:ext cx="1600200" cy="228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13" name="Group 50"/>
          <p:cNvGrpSpPr>
            <a:grpSpLocks/>
          </p:cNvGrpSpPr>
          <p:nvPr/>
        </p:nvGrpSpPr>
        <p:grpSpPr bwMode="auto">
          <a:xfrm rot="18721215">
            <a:off x="9577388" y="6002338"/>
            <a:ext cx="498475" cy="1212850"/>
            <a:chOff x="2278" y="2679"/>
            <a:chExt cx="314" cy="764"/>
          </a:xfrm>
        </p:grpSpPr>
        <p:sp>
          <p:nvSpPr>
            <p:cNvPr id="114" name="Line 51"/>
            <p:cNvSpPr>
              <a:spLocks noChangeShapeType="1"/>
            </p:cNvSpPr>
            <p:nvPr/>
          </p:nvSpPr>
          <p:spPr bwMode="auto">
            <a:xfrm rot="2913502" flipH="1" flipV="1">
              <a:off x="2280" y="2690"/>
              <a:ext cx="323" cy="30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15" name="Line 52"/>
            <p:cNvSpPr>
              <a:spLocks noChangeShapeType="1"/>
            </p:cNvSpPr>
            <p:nvPr/>
          </p:nvSpPr>
          <p:spPr bwMode="auto">
            <a:xfrm rot="2913502" flipH="1" flipV="1">
              <a:off x="2267" y="3131"/>
              <a:ext cx="323" cy="301"/>
            </a:xfrm>
            <a:prstGeom prst="line">
              <a:avLst/>
            </a:prstGeom>
            <a:noFill/>
            <a:ln w="31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16" name="Line 53"/>
          <p:cNvSpPr>
            <a:spLocks noChangeShapeType="1"/>
          </p:cNvSpPr>
          <p:nvPr/>
        </p:nvSpPr>
        <p:spPr bwMode="auto">
          <a:xfrm flipV="1">
            <a:off x="7391400" y="5334000"/>
            <a:ext cx="19812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7" name="Line 54"/>
          <p:cNvSpPr>
            <a:spLocks noChangeShapeType="1"/>
          </p:cNvSpPr>
          <p:nvPr/>
        </p:nvSpPr>
        <p:spPr bwMode="auto">
          <a:xfrm flipV="1">
            <a:off x="7391400" y="5410200"/>
            <a:ext cx="1828800" cy="685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18" name="Group 80"/>
          <p:cNvGrpSpPr>
            <a:grpSpLocks/>
          </p:cNvGrpSpPr>
          <p:nvPr/>
        </p:nvGrpSpPr>
        <p:grpSpPr bwMode="auto">
          <a:xfrm>
            <a:off x="1981200" y="3806825"/>
            <a:ext cx="7848600" cy="2286000"/>
            <a:chOff x="288" y="2400"/>
            <a:chExt cx="4944" cy="1440"/>
          </a:xfrm>
        </p:grpSpPr>
        <p:sp>
          <p:nvSpPr>
            <p:cNvPr id="119" name="AutoShape 24" descr="70%"/>
            <p:cNvSpPr>
              <a:spLocks noChangeArrowheads="1"/>
            </p:cNvSpPr>
            <p:nvPr/>
          </p:nvSpPr>
          <p:spPr bwMode="auto">
            <a:xfrm>
              <a:off x="912" y="2400"/>
              <a:ext cx="4320" cy="480"/>
            </a:xfrm>
            <a:prstGeom prst="cube">
              <a:avLst>
                <a:gd name="adj" fmla="val 25000"/>
              </a:avLst>
            </a:prstGeom>
            <a:pattFill prst="pct70">
              <a:fgClr>
                <a:srgbClr val="FFCC66"/>
              </a:fgClr>
              <a:bgClr>
                <a:schemeClr val="bg1"/>
              </a:bgClr>
            </a:patt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grpSp>
          <p:nvGrpSpPr>
            <p:cNvPr id="120" name="Group 69"/>
            <p:cNvGrpSpPr>
              <a:grpSpLocks/>
            </p:cNvGrpSpPr>
            <p:nvPr/>
          </p:nvGrpSpPr>
          <p:grpSpPr bwMode="auto">
            <a:xfrm>
              <a:off x="288" y="2928"/>
              <a:ext cx="336" cy="912"/>
              <a:chOff x="2304" y="2640"/>
              <a:chExt cx="240" cy="720"/>
            </a:xfrm>
          </p:grpSpPr>
          <p:grpSp>
            <p:nvGrpSpPr>
              <p:cNvPr id="121" name="Group 70"/>
              <p:cNvGrpSpPr>
                <a:grpSpLocks/>
              </p:cNvGrpSpPr>
              <p:nvPr/>
            </p:nvGrpSpPr>
            <p:grpSpPr bwMode="auto">
              <a:xfrm rot="5400000">
                <a:off x="2064" y="2880"/>
                <a:ext cx="720" cy="240"/>
                <a:chOff x="1776" y="1536"/>
                <a:chExt cx="1039" cy="240"/>
              </a:xfrm>
            </p:grpSpPr>
            <p:grpSp>
              <p:nvGrpSpPr>
                <p:cNvPr id="123" name="Group 71"/>
                <p:cNvGrpSpPr>
                  <a:grpSpLocks/>
                </p:cNvGrpSpPr>
                <p:nvPr/>
              </p:nvGrpSpPr>
              <p:grpSpPr bwMode="auto">
                <a:xfrm rot="10800000">
                  <a:off x="1872" y="1536"/>
                  <a:ext cx="816" cy="240"/>
                  <a:chOff x="2364" y="2976"/>
                  <a:chExt cx="1140" cy="672"/>
                </a:xfrm>
              </p:grpSpPr>
              <p:sp>
                <p:nvSpPr>
                  <p:cNvPr id="126" name="Line 72"/>
                  <p:cNvSpPr>
                    <a:spLocks noChangeShapeType="1"/>
                  </p:cNvSpPr>
                  <p:nvPr/>
                </p:nvSpPr>
                <p:spPr bwMode="auto">
                  <a:xfrm>
                    <a:off x="2364" y="3168"/>
                    <a:ext cx="0" cy="288"/>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7" name="Rectangle 73"/>
                  <p:cNvSpPr>
                    <a:spLocks noChangeArrowheads="1"/>
                  </p:cNvSpPr>
                  <p:nvPr/>
                </p:nvSpPr>
                <p:spPr bwMode="auto">
                  <a:xfrm>
                    <a:off x="2400" y="2976"/>
                    <a:ext cx="1104" cy="672"/>
                  </a:xfrm>
                  <a:prstGeom prst="rect">
                    <a:avLst/>
                  </a:prstGeom>
                  <a:gradFill rotWithShape="1">
                    <a:gsLst>
                      <a:gs pos="0">
                        <a:srgbClr val="CCFFFF">
                          <a:alpha val="75998"/>
                        </a:srgbClr>
                      </a:gs>
                      <a:gs pos="100000">
                        <a:srgbClr val="5E7676"/>
                      </a:gs>
                    </a:gsLst>
                    <a:lin ang="5400000" scaled="1"/>
                  </a:gradFill>
                  <a:ln w="9525">
                    <a:solidFill>
                      <a:schemeClr val="tx1"/>
                    </a:solidFill>
                    <a:miter lim="800000"/>
                    <a:headEnd/>
                    <a:tailEnd/>
                  </a:ln>
                </p:spPr>
                <p:txBody>
                  <a:bodyPr rot="10800000"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vi-VN" b="0">
                      <a:cs typeface="Arial" panose="020B0604020202020204" pitchFamily="34" charset="0"/>
                    </a:endParaRPr>
                  </a:p>
                </p:txBody>
              </p:sp>
              <p:sp>
                <p:nvSpPr>
                  <p:cNvPr id="128" name="Line 74"/>
                  <p:cNvSpPr>
                    <a:spLocks noChangeShapeType="1"/>
                  </p:cNvSpPr>
                  <p:nvPr/>
                </p:nvSpPr>
                <p:spPr bwMode="auto">
                  <a:xfrm>
                    <a:off x="2592" y="3240"/>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9" name="Line 75"/>
                  <p:cNvSpPr>
                    <a:spLocks noChangeShapeType="1"/>
                  </p:cNvSpPr>
                  <p:nvPr/>
                </p:nvSpPr>
                <p:spPr bwMode="auto">
                  <a:xfrm>
                    <a:off x="2508" y="3336"/>
                    <a:ext cx="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0" name="Line 76"/>
                  <p:cNvSpPr>
                    <a:spLocks noChangeShapeType="1"/>
                  </p:cNvSpPr>
                  <p:nvPr/>
                </p:nvSpPr>
                <p:spPr bwMode="auto">
                  <a:xfrm>
                    <a:off x="3240" y="3336"/>
                    <a:ext cx="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24" name="Line 77"/>
                <p:cNvSpPr>
                  <a:spLocks noChangeShapeType="1"/>
                </p:cNvSpPr>
                <p:nvPr/>
              </p:nvSpPr>
              <p:spPr bwMode="auto">
                <a:xfrm flipH="1">
                  <a:off x="1776" y="1645"/>
                  <a:ext cx="9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5" name="Line 78"/>
                <p:cNvSpPr>
                  <a:spLocks noChangeShapeType="1"/>
                </p:cNvSpPr>
                <p:nvPr/>
              </p:nvSpPr>
              <p:spPr bwMode="auto">
                <a:xfrm flipH="1">
                  <a:off x="2719" y="1658"/>
                  <a:ext cx="9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22" name="AutoShape 79"/>
              <p:cNvSpPr>
                <a:spLocks noChangeArrowheads="1"/>
              </p:cNvSpPr>
              <p:nvPr/>
            </p:nvSpPr>
            <p:spPr bwMode="auto">
              <a:xfrm>
                <a:off x="2326" y="3072"/>
                <a:ext cx="192" cy="144"/>
              </a:xfrm>
              <a:prstGeom prst="flowChartOr">
                <a:avLst/>
              </a:prstGeom>
              <a:solidFill>
                <a:schemeClr val="accent1"/>
              </a:solidFill>
              <a:ln w="38100">
                <a:solidFill>
                  <a:srgbClr val="FF3300"/>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grpSp>
      </p:grpSp>
      <p:sp>
        <p:nvSpPr>
          <p:cNvPr id="131" name="Text Box 81"/>
          <p:cNvSpPr txBox="1">
            <a:spLocks noChangeArrowheads="1"/>
          </p:cNvSpPr>
          <p:nvPr/>
        </p:nvSpPr>
        <p:spPr bwMode="auto">
          <a:xfrm>
            <a:off x="3581400" y="1371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b="0">
                <a:cs typeface="Arial" panose="020B0604020202020204" pitchFamily="34" charset="0"/>
              </a:rPr>
              <a:t>A</a:t>
            </a:r>
            <a:endParaRPr lang="vi-VN" altLang="vi-VN" b="0">
              <a:cs typeface="Arial" panose="020B0604020202020204" pitchFamily="34" charset="0"/>
            </a:endParaRPr>
          </a:p>
        </p:txBody>
      </p:sp>
      <p:sp>
        <p:nvSpPr>
          <p:cNvPr id="132" name="Text Box 82"/>
          <p:cNvSpPr txBox="1">
            <a:spLocks noChangeArrowheads="1"/>
          </p:cNvSpPr>
          <p:nvPr/>
        </p:nvSpPr>
        <p:spPr bwMode="auto">
          <a:xfrm>
            <a:off x="9067800" y="1371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b="0">
                <a:cs typeface="Arial" panose="020B0604020202020204" pitchFamily="34" charset="0"/>
              </a:rPr>
              <a:t>B</a:t>
            </a:r>
            <a:endParaRPr lang="vi-VN" altLang="vi-VN" b="0">
              <a:cs typeface="Arial" panose="020B0604020202020204" pitchFamily="34" charset="0"/>
            </a:endParaRPr>
          </a:p>
        </p:txBody>
      </p:sp>
      <p:sp>
        <p:nvSpPr>
          <p:cNvPr id="133" name="AutoShape 4"/>
          <p:cNvSpPr>
            <a:spLocks noChangeArrowheads="1"/>
          </p:cNvSpPr>
          <p:nvPr/>
        </p:nvSpPr>
        <p:spPr bwMode="auto">
          <a:xfrm>
            <a:off x="2640013" y="4797426"/>
            <a:ext cx="6553200" cy="823913"/>
          </a:xfrm>
          <a:prstGeom prst="cloudCallout">
            <a:avLst>
              <a:gd name="adj1" fmla="val 13009"/>
              <a:gd name="adj2" fmla="val -173505"/>
            </a:avLst>
          </a:prstGeom>
          <a:solidFill>
            <a:schemeClr val="accent1"/>
          </a:solidFill>
          <a:ln w="9525">
            <a:solidFill>
              <a:srgbClr val="3333FF"/>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000" dirty="0">
                <a:solidFill>
                  <a:srgbClr val="FF0000"/>
                </a:solidFill>
              </a:rPr>
              <a:t>Kim nam châm lệch đi chứng tỏ điều gì?</a:t>
            </a:r>
          </a:p>
        </p:txBody>
      </p:sp>
      <p:sp>
        <p:nvSpPr>
          <p:cNvPr id="134" name="Text Box 73"/>
          <p:cNvSpPr txBox="1">
            <a:spLocks noChangeArrowheads="1"/>
          </p:cNvSpPr>
          <p:nvPr/>
        </p:nvSpPr>
        <p:spPr bwMode="auto">
          <a:xfrm>
            <a:off x="1760675" y="963752"/>
            <a:ext cx="9157533" cy="707886"/>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i="1" dirty="0" smtClean="0">
                <a:solidFill>
                  <a:srgbClr val="FF0000"/>
                </a:solidFill>
              </a:rPr>
              <a:t>C1: </a:t>
            </a:r>
            <a:r>
              <a:rPr lang="en-US" altLang="vi-VN" sz="2000" i="1" dirty="0" smtClean="0"/>
              <a:t>K đóng, quan sát và cho biết có hiện tượng gì xảy ra với kim nam châm</a:t>
            </a:r>
            <a:endParaRPr lang="en-US" altLang="vi-VN" sz="2000" i="1" dirty="0"/>
          </a:p>
        </p:txBody>
      </p:sp>
      <p:sp>
        <p:nvSpPr>
          <p:cNvPr id="135" name="AutoShape 4"/>
          <p:cNvSpPr>
            <a:spLocks noChangeArrowheads="1"/>
          </p:cNvSpPr>
          <p:nvPr/>
        </p:nvSpPr>
        <p:spPr bwMode="auto">
          <a:xfrm>
            <a:off x="2599630" y="4792459"/>
            <a:ext cx="7634661" cy="823913"/>
          </a:xfrm>
          <a:prstGeom prst="cloudCallout">
            <a:avLst>
              <a:gd name="adj1" fmla="val 13009"/>
              <a:gd name="adj2" fmla="val -173505"/>
            </a:avLst>
          </a:prstGeom>
          <a:solidFill>
            <a:schemeClr val="accent1"/>
          </a:solidFill>
          <a:ln w="9525">
            <a:solidFill>
              <a:srgbClr val="3333FF"/>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000" dirty="0" smtClean="0">
                <a:solidFill>
                  <a:srgbClr val="FF0000"/>
                </a:solidFill>
              </a:rPr>
              <a:t>Dòng điện chạy qua dây dẫn thẳng đã tác dụng lực từ lên kim nam châm</a:t>
            </a:r>
            <a:endParaRPr lang="en-US" altLang="vi-VN" sz="2000" dirty="0">
              <a:solidFill>
                <a:srgbClr val="FF0000"/>
              </a:solidFill>
            </a:endParaRPr>
          </a:p>
        </p:txBody>
      </p:sp>
    </p:spTree>
    <p:extLst>
      <p:ext uri="{BB962C8B-B14F-4D97-AF65-F5344CB8AC3E}">
        <p14:creationId xmlns:p14="http://schemas.microsoft.com/office/powerpoint/2010/main" val="2912212008"/>
      </p:ext>
    </p:extLst>
  </p:cSld>
  <p:clrMapOvr>
    <a:masterClrMapping/>
  </p:clrMapOvr>
  <mc:AlternateContent xmlns:mc="http://schemas.openxmlformats.org/markup-compatibility/2006">
    <mc:Choice xmlns:p14="http://schemas.microsoft.com/office/powerpoint/2010/main" Requires="p14">
      <p:transition spd="slow" p14:dur="3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561"/>
                                        </p:tgtEl>
                                        <p:attrNameLst>
                                          <p:attrName>style.visibility</p:attrName>
                                        </p:attrNameLst>
                                      </p:cBhvr>
                                      <p:to>
                                        <p:strVal val="visible"/>
                                      </p:to>
                                    </p:set>
                                    <p:animEffect transition="in" filter="box(in)">
                                      <p:cBhvr>
                                        <p:cTn id="7" dur="500"/>
                                        <p:tgtEl>
                                          <p:spTgt spid="63561"/>
                                        </p:tgtEl>
                                      </p:cBhvr>
                                    </p:animEffect>
                                  </p:childTnLst>
                                </p:cTn>
                              </p:par>
                              <p:par>
                                <p:cTn id="8" presetID="16" presetClass="entr" presetSubtype="21"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arn(inVertical)">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3561"/>
                                        </p:tgtEl>
                                        <p:attrNameLst>
                                          <p:attrName>style.visibility</p:attrName>
                                        </p:attrNameLst>
                                      </p:cBhvr>
                                      <p:to>
                                        <p:strVal val="hidden"/>
                                      </p:to>
                                    </p:set>
                                  </p:childTnLst>
                                </p:cTn>
                              </p:par>
                              <p:par>
                                <p:cTn id="15" presetID="4" presetClass="entr" presetSubtype="16" fill="hold" grpId="0" nodeType="with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box(in)">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81"/>
                                        </p:tgtEl>
                                      </p:cBhvr>
                                    </p:animEffect>
                                    <p:set>
                                      <p:cBhvr>
                                        <p:cTn id="22" dur="1" fill="hold">
                                          <p:stCondLst>
                                            <p:cond delay="999"/>
                                          </p:stCondLst>
                                        </p:cTn>
                                        <p:tgtEl>
                                          <p:spTgt spid="8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wipe(left)">
                                      <p:cBhvr>
                                        <p:cTn id="29" dur="500"/>
                                        <p:tgtEl>
                                          <p:spTgt spid="111"/>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wipe(left)">
                                      <p:cBhvr>
                                        <p:cTn id="33" dur="500"/>
                                        <p:tgtEl>
                                          <p:spTgt spid="112"/>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wipe(left)">
                                      <p:cBhvr>
                                        <p:cTn id="37" dur="500"/>
                                        <p:tgtEl>
                                          <p:spTgt spid="117"/>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left)">
                                      <p:cBhvr>
                                        <p:cTn id="41" dur="500"/>
                                        <p:tgtEl>
                                          <p:spTgt spid="108"/>
                                        </p:tgtEl>
                                      </p:cBhvr>
                                    </p:animEffect>
                                  </p:childTnLst>
                                </p:cTn>
                              </p:par>
                            </p:childTnLst>
                          </p:cTn>
                        </p:par>
                        <p:par>
                          <p:cTn id="42" fill="hold">
                            <p:stCondLst>
                              <p:cond delay="3000"/>
                            </p:stCondLst>
                            <p:childTnLst>
                              <p:par>
                                <p:cTn id="43" presetID="22" presetClass="entr" presetSubtype="2" fill="hold"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3500"/>
                            </p:stCondLst>
                            <p:childTnLst>
                              <p:par>
                                <p:cTn id="47" presetID="22" presetClass="entr" presetSubtype="4" fill="hold" nodeType="after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wipe(down)">
                                      <p:cBhvr>
                                        <p:cTn id="49" dur="500"/>
                                        <p:tgtEl>
                                          <p:spTgt spid="109"/>
                                        </p:tgtEl>
                                      </p:cBhvr>
                                    </p:animEffect>
                                  </p:childTnLst>
                                </p:cTn>
                              </p:par>
                            </p:childTnLst>
                          </p:cTn>
                        </p:par>
                        <p:par>
                          <p:cTn id="50" fill="hold">
                            <p:stCondLst>
                              <p:cond delay="4000"/>
                            </p:stCondLst>
                            <p:childTnLst>
                              <p:par>
                                <p:cTn id="51" presetID="22" presetClass="entr" presetSubtype="2" fill="hold"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right)">
                                      <p:cBhvr>
                                        <p:cTn id="53" dur="500"/>
                                        <p:tgtEl>
                                          <p:spTgt spid="102"/>
                                        </p:tgtEl>
                                      </p:cBhvr>
                                    </p:animEffect>
                                  </p:childTnLst>
                                </p:cTn>
                              </p:par>
                              <p:par>
                                <p:cTn id="54" presetID="8" presetClass="emph" presetSubtype="0" fill="hold" nodeType="withEffect">
                                  <p:stCondLst>
                                    <p:cond delay="0"/>
                                  </p:stCondLst>
                                  <p:childTnLst>
                                    <p:animRot by="2400000">
                                      <p:cBhvr>
                                        <p:cTn id="55" dur="1000" fill="hold"/>
                                        <p:tgtEl>
                                          <p:spTgt spid="113"/>
                                        </p:tgtEl>
                                        <p:attrNameLst>
                                          <p:attrName>r</p:attrName>
                                        </p:attrNameLst>
                                      </p:cBhvr>
                                    </p:animRot>
                                  </p:childTnLst>
                                </p:cTn>
                              </p:par>
                              <p:par>
                                <p:cTn id="56" presetID="8" presetClass="emph" presetSubtype="0" fill="hold" nodeType="withEffect">
                                  <p:stCondLst>
                                    <p:cond delay="0"/>
                                  </p:stCondLst>
                                  <p:childTnLst>
                                    <p:animRot by="1200000">
                                      <p:cBhvr>
                                        <p:cTn id="57" dur="1000" fill="hold"/>
                                        <p:tgtEl>
                                          <p:spTgt spid="90"/>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box(in)">
                                      <p:cBhvr>
                                        <p:cTn id="62" dur="500"/>
                                        <p:tgtEl>
                                          <p:spTgt spid="13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33"/>
                                        </p:tgtEl>
                                        <p:attrNameLst>
                                          <p:attrName>style.visibility</p:attrName>
                                        </p:attrNameLst>
                                      </p:cBhvr>
                                      <p:to>
                                        <p:strVal val="hidden"/>
                                      </p:to>
                                    </p:set>
                                  </p:childTnLst>
                                </p:cTn>
                              </p:par>
                              <p:par>
                                <p:cTn id="67" presetID="4" presetClass="entr" presetSubtype="16" fill="hold" grpId="0" nodeType="with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box(in)">
                                      <p:cBhvr>
                                        <p:cTn id="6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61" grpId="0" animBg="1"/>
      <p:bldP spid="63561" grpId="1" animBg="1"/>
      <p:bldP spid="133" grpId="0" animBg="1"/>
      <p:bldP spid="133" grpId="1" animBg="1"/>
      <p:bldP spid="134" grpId="0" animBg="1"/>
      <p:bldP spid="1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3"/>
          <p:cNvSpPr txBox="1">
            <a:spLocks noChangeArrowheads="1"/>
          </p:cNvSpPr>
          <p:nvPr/>
        </p:nvSpPr>
        <p:spPr bwMode="auto">
          <a:xfrm>
            <a:off x="974524" y="864102"/>
            <a:ext cx="8294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2.Kết luận:</a:t>
            </a:r>
          </a:p>
        </p:txBody>
      </p:sp>
      <p:sp>
        <p:nvSpPr>
          <p:cNvPr id="5127" name="Text Box 46"/>
          <p:cNvSpPr txBox="1">
            <a:spLocks noChangeArrowheads="1"/>
          </p:cNvSpPr>
          <p:nvPr/>
        </p:nvSpPr>
        <p:spPr bwMode="auto">
          <a:xfrm>
            <a:off x="1234387" y="1260977"/>
            <a:ext cx="105709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latin typeface="Times New Roman" panose="02020603050405020304" pitchFamily="18" charset="0"/>
                <a:cs typeface="Times New Roman" panose="02020603050405020304" pitchFamily="18" charset="0"/>
              </a:rPr>
              <a:t>Dòng điện chạy qua dây dẫn thẳng hay dây dẫn có hình dạng bất kì đều gây ra tác dụng </a:t>
            </a:r>
            <a:r>
              <a:rPr lang="en-US" altLang="vi-VN" sz="2400" i="1" dirty="0">
                <a:solidFill>
                  <a:srgbClr val="FF0000"/>
                </a:solidFill>
                <a:latin typeface="Times New Roman" panose="02020603050405020304" pitchFamily="18" charset="0"/>
                <a:cs typeface="Times New Roman" panose="02020603050405020304" pitchFamily="18" charset="0"/>
              </a:rPr>
              <a:t>lực từ </a:t>
            </a:r>
            <a:r>
              <a:rPr lang="en-US" altLang="vi-VN" sz="2400" i="1" dirty="0">
                <a:latin typeface="Times New Roman" panose="02020603050405020304" pitchFamily="18" charset="0"/>
                <a:cs typeface="Times New Roman" panose="02020603050405020304" pitchFamily="18" charset="0"/>
              </a:rPr>
              <a:t>lên kim nam châm đặt gần nó.Ta nói dòng điện có tác dụng từ</a:t>
            </a:r>
            <a:r>
              <a:rPr lang="en-US" altLang="vi-VN" sz="2400" i="1" dirty="0" smtClean="0">
                <a:latin typeface="Times New Roman" panose="02020603050405020304" pitchFamily="18" charset="0"/>
                <a:cs typeface="Times New Roman" panose="02020603050405020304" pitchFamily="18" charset="0"/>
              </a:rPr>
              <a:t>.</a:t>
            </a:r>
            <a:endParaRPr lang="en-US" altLang="vi-VN" sz="2400" i="1" dirty="0">
              <a:latin typeface="Times New Roman" panose="02020603050405020304" pitchFamily="18" charset="0"/>
              <a:cs typeface="Times New Roman" panose="02020603050405020304" pitchFamily="18" charset="0"/>
            </a:endParaRPr>
          </a:p>
        </p:txBody>
      </p:sp>
      <p:sp>
        <p:nvSpPr>
          <p:cNvPr id="9" name="Text Box 70"/>
          <p:cNvSpPr txBox="1">
            <a:spLocks noChangeArrowheads="1"/>
          </p:cNvSpPr>
          <p:nvPr/>
        </p:nvSpPr>
        <p:spPr bwMode="auto">
          <a:xfrm>
            <a:off x="1055826" y="107898"/>
            <a:ext cx="1946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I. Lực </a:t>
            </a:r>
            <a:r>
              <a:rPr lang="en-US" altLang="vi-VN" sz="2400" i="1" dirty="0" smtClean="0">
                <a:solidFill>
                  <a:srgbClr val="FF0000"/>
                </a:solidFill>
              </a:rPr>
              <a:t>từ:</a:t>
            </a:r>
            <a:endParaRPr lang="en-US" altLang="vi-VN" sz="2400" i="1" dirty="0">
              <a:solidFill>
                <a:srgbClr val="FF0000"/>
              </a:solidFill>
            </a:endParaRPr>
          </a:p>
        </p:txBody>
      </p:sp>
      <p:sp>
        <p:nvSpPr>
          <p:cNvPr id="10" name="Text Box 71"/>
          <p:cNvSpPr txBox="1">
            <a:spLocks noChangeArrowheads="1"/>
          </p:cNvSpPr>
          <p:nvPr/>
        </p:nvSpPr>
        <p:spPr bwMode="auto">
          <a:xfrm>
            <a:off x="913286" y="467227"/>
            <a:ext cx="5391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 1. Thí nghiệm    (H 22.1 SGK)</a:t>
            </a:r>
          </a:p>
        </p:txBody>
      </p:sp>
    </p:spTree>
    <p:extLst>
      <p:ext uri="{BB962C8B-B14F-4D97-AF65-F5344CB8AC3E}">
        <p14:creationId xmlns:p14="http://schemas.microsoft.com/office/powerpoint/2010/main" val="2932083724"/>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077047" y="3941680"/>
            <a:ext cx="760412" cy="873125"/>
          </a:xfrm>
          <a:prstGeom prst="rect">
            <a:avLst/>
          </a:prstGeom>
          <a:noFill/>
          <a:ln/>
        </p:spPr>
      </p:pic>
      <p:grpSp>
        <p:nvGrpSpPr>
          <p:cNvPr id="3" name="Group 17"/>
          <p:cNvGrpSpPr>
            <a:grpSpLocks/>
          </p:cNvGrpSpPr>
          <p:nvPr/>
        </p:nvGrpSpPr>
        <p:grpSpPr bwMode="auto">
          <a:xfrm>
            <a:off x="7340197" y="1995405"/>
            <a:ext cx="73025" cy="1298575"/>
            <a:chOff x="1104" y="816"/>
            <a:chExt cx="96" cy="1584"/>
          </a:xfrm>
        </p:grpSpPr>
        <p:sp>
          <p:nvSpPr>
            <p:cNvPr id="4" name="Rectangle 18"/>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 name="Rectangle 19"/>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 name="Line 20"/>
            <p:cNvSpPr>
              <a:spLocks noChangeShapeType="1"/>
            </p:cNvSpPr>
            <p:nvPr/>
          </p:nvSpPr>
          <p:spPr bwMode="auto">
            <a:xfrm>
              <a:off x="1152" y="12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 name="Group 24"/>
          <p:cNvGrpSpPr>
            <a:grpSpLocks/>
          </p:cNvGrpSpPr>
          <p:nvPr/>
        </p:nvGrpSpPr>
        <p:grpSpPr bwMode="auto">
          <a:xfrm rot="10800000">
            <a:off x="6722659" y="3873418"/>
            <a:ext cx="214313" cy="650875"/>
            <a:chOff x="2304" y="2640"/>
            <a:chExt cx="240" cy="720"/>
          </a:xfrm>
        </p:grpSpPr>
        <p:grpSp>
          <p:nvGrpSpPr>
            <p:cNvPr id="8" name="Group 25"/>
            <p:cNvGrpSpPr>
              <a:grpSpLocks/>
            </p:cNvGrpSpPr>
            <p:nvPr/>
          </p:nvGrpSpPr>
          <p:grpSpPr bwMode="auto">
            <a:xfrm rot="5400000">
              <a:off x="2064" y="2880"/>
              <a:ext cx="720" cy="240"/>
              <a:chOff x="1776" y="1536"/>
              <a:chExt cx="1039" cy="240"/>
            </a:xfrm>
          </p:grpSpPr>
          <p:grpSp>
            <p:nvGrpSpPr>
              <p:cNvPr id="10" name="Group 26"/>
              <p:cNvGrpSpPr>
                <a:grpSpLocks/>
              </p:cNvGrpSpPr>
              <p:nvPr/>
            </p:nvGrpSpPr>
            <p:grpSpPr bwMode="auto">
              <a:xfrm rot="10800000">
                <a:off x="1872" y="1536"/>
                <a:ext cx="816" cy="240"/>
                <a:chOff x="2364" y="2976"/>
                <a:chExt cx="1140" cy="672"/>
              </a:xfrm>
            </p:grpSpPr>
            <p:sp>
              <p:nvSpPr>
                <p:cNvPr id="13" name="Line 27"/>
                <p:cNvSpPr>
                  <a:spLocks noChangeShapeType="1"/>
                </p:cNvSpPr>
                <p:nvPr/>
              </p:nvSpPr>
              <p:spPr bwMode="auto">
                <a:xfrm>
                  <a:off x="2364" y="3168"/>
                  <a:ext cx="0" cy="288"/>
                </a:xfrm>
                <a:prstGeom prst="line">
                  <a:avLst/>
                </a:prstGeom>
                <a:noFill/>
                <a:ln w="1143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Rectangle 28"/>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vi-VN" altLang="vi-VN"/>
                </a:p>
              </p:txBody>
            </p:sp>
            <p:sp>
              <p:nvSpPr>
                <p:cNvPr id="15" name="Line 29"/>
                <p:cNvSpPr>
                  <a:spLocks noChangeShapeType="1"/>
                </p:cNvSpPr>
                <p:nvPr/>
              </p:nvSpPr>
              <p:spPr bwMode="auto">
                <a:xfrm>
                  <a:off x="2592" y="3240"/>
                  <a:ext cx="0" cy="192"/>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30"/>
                <p:cNvSpPr>
                  <a:spLocks noChangeShapeType="1"/>
                </p:cNvSpPr>
                <p:nvPr/>
              </p:nvSpPr>
              <p:spPr bwMode="auto">
                <a:xfrm>
                  <a:off x="2508" y="3336"/>
                  <a:ext cx="168"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31"/>
                <p:cNvSpPr>
                  <a:spLocks noChangeShapeType="1"/>
                </p:cNvSpPr>
                <p:nvPr/>
              </p:nvSpPr>
              <p:spPr bwMode="auto">
                <a:xfrm>
                  <a:off x="3240" y="3336"/>
                  <a:ext cx="168"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 name="Line 32"/>
              <p:cNvSpPr>
                <a:spLocks noChangeShapeType="1"/>
              </p:cNvSpPr>
              <p:nvPr/>
            </p:nvSpPr>
            <p:spPr bwMode="auto">
              <a:xfrm flipH="1">
                <a:off x="1776" y="1645"/>
                <a:ext cx="96"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33"/>
              <p:cNvSpPr>
                <a:spLocks noChangeShapeType="1"/>
              </p:cNvSpPr>
              <p:nvPr/>
            </p:nvSpPr>
            <p:spPr bwMode="auto">
              <a:xfrm flipH="1">
                <a:off x="2719" y="1658"/>
                <a:ext cx="96"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9" name="AutoShape 34"/>
            <p:cNvSpPr>
              <a:spLocks noChangeArrowheads="1"/>
            </p:cNvSpPr>
            <p:nvPr/>
          </p:nvSpPr>
          <p:spPr bwMode="auto">
            <a:xfrm>
              <a:off x="2326" y="3072"/>
              <a:ext cx="192" cy="144"/>
            </a:xfrm>
            <a:prstGeom prst="flowChartOr">
              <a:avLst/>
            </a:prstGeom>
            <a:solidFill>
              <a:schemeClr val="accent1"/>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pic>
        <p:nvPicPr>
          <p:cNvPr id="1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4984" y="4282993"/>
            <a:ext cx="654050" cy="43815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36"/>
          <p:cNvGrpSpPr>
            <a:grpSpLocks/>
          </p:cNvGrpSpPr>
          <p:nvPr/>
        </p:nvGrpSpPr>
        <p:grpSpPr bwMode="auto">
          <a:xfrm>
            <a:off x="10150072" y="4260768"/>
            <a:ext cx="542925" cy="196850"/>
            <a:chOff x="1824" y="1536"/>
            <a:chExt cx="2784" cy="645"/>
          </a:xfrm>
        </p:grpSpPr>
        <p:pic>
          <p:nvPicPr>
            <p:cNvPr id="20"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39" descr="BienTro1"/>
          <p:cNvPicPr>
            <a:picLocks noChangeAspect="1" noChangeArrowheads="1"/>
          </p:cNvPicPr>
          <p:nvPr/>
        </p:nvPicPr>
        <p:blipFill>
          <a:blip r:embed="rId6" cstate="print">
            <a:extLst>
              <a:ext uri="{28A0092B-C50C-407E-A947-70E740481C1C}">
                <a14:useLocalDpi xmlns:a14="http://schemas.microsoft.com/office/drawing/2010/main" val="0"/>
              </a:ext>
            </a:extLst>
          </a:blip>
          <a:srcRect l="16826" t="46861" r="17400" b="17992"/>
          <a:stretch>
            <a:fillRect/>
          </a:stretch>
        </p:blipFill>
        <p:spPr bwMode="auto">
          <a:xfrm>
            <a:off x="8697509" y="4378243"/>
            <a:ext cx="658813" cy="311150"/>
          </a:xfrm>
          <a:prstGeom prst="rect">
            <a:avLst/>
          </a:prstGeom>
          <a:noFill/>
          <a:extLst>
            <a:ext uri="{909E8E84-426E-40DD-AFC4-6F175D3DCCD1}">
              <a14:hiddenFill xmlns:a14="http://schemas.microsoft.com/office/drawing/2010/main">
                <a:solidFill>
                  <a:srgbClr val="FFFFFF"/>
                </a:solidFill>
              </a14:hiddenFill>
            </a:ext>
          </a:extLst>
        </p:spPr>
      </p:pic>
      <p:sp>
        <p:nvSpPr>
          <p:cNvPr id="23" name="Line 41"/>
          <p:cNvSpPr>
            <a:spLocks noChangeShapeType="1"/>
          </p:cNvSpPr>
          <p:nvPr/>
        </p:nvSpPr>
        <p:spPr bwMode="auto">
          <a:xfrm>
            <a:off x="7370359" y="2230355"/>
            <a:ext cx="308133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42"/>
          <p:cNvSpPr>
            <a:spLocks noChangeShapeType="1"/>
          </p:cNvSpPr>
          <p:nvPr/>
        </p:nvSpPr>
        <p:spPr bwMode="auto">
          <a:xfrm flipH="1">
            <a:off x="6859184" y="2230355"/>
            <a:ext cx="544513" cy="164306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Line 43"/>
          <p:cNvSpPr>
            <a:spLocks noChangeShapeType="1"/>
          </p:cNvSpPr>
          <p:nvPr/>
        </p:nvSpPr>
        <p:spPr bwMode="auto">
          <a:xfrm flipV="1">
            <a:off x="6790922" y="4517943"/>
            <a:ext cx="817562" cy="317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44"/>
          <p:cNvSpPr>
            <a:spLocks noChangeShapeType="1"/>
          </p:cNvSpPr>
          <p:nvPr/>
        </p:nvSpPr>
        <p:spPr bwMode="auto">
          <a:xfrm>
            <a:off x="8114897" y="4495718"/>
            <a:ext cx="762000" cy="11906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Line 45"/>
          <p:cNvSpPr>
            <a:spLocks noChangeShapeType="1"/>
          </p:cNvSpPr>
          <p:nvPr/>
        </p:nvSpPr>
        <p:spPr bwMode="auto">
          <a:xfrm flipV="1">
            <a:off x="9261072" y="4106780"/>
            <a:ext cx="871537" cy="355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8" name="Group 72"/>
          <p:cNvGrpSpPr>
            <a:grpSpLocks/>
          </p:cNvGrpSpPr>
          <p:nvPr/>
        </p:nvGrpSpPr>
        <p:grpSpPr bwMode="auto">
          <a:xfrm>
            <a:off x="6859184" y="1995405"/>
            <a:ext cx="3632200" cy="1878013"/>
            <a:chOff x="3014" y="528"/>
            <a:chExt cx="2288" cy="1183"/>
          </a:xfrm>
        </p:grpSpPr>
        <p:sp>
          <p:nvSpPr>
            <p:cNvPr id="29" name="AutoShape 16" descr="70%"/>
            <p:cNvSpPr>
              <a:spLocks noChangeArrowheads="1"/>
            </p:cNvSpPr>
            <p:nvPr/>
          </p:nvSpPr>
          <p:spPr bwMode="auto">
            <a:xfrm>
              <a:off x="3230" y="1267"/>
              <a:ext cx="2056" cy="248"/>
            </a:xfrm>
            <a:prstGeom prst="cube">
              <a:avLst>
                <a:gd name="adj" fmla="val 25000"/>
              </a:avLst>
            </a:prstGeom>
            <a:pattFill prst="pct70">
              <a:fgClr>
                <a:srgbClr val="FFCC66"/>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0" name="Group 53"/>
            <p:cNvGrpSpPr>
              <a:grpSpLocks/>
            </p:cNvGrpSpPr>
            <p:nvPr/>
          </p:nvGrpSpPr>
          <p:grpSpPr bwMode="auto">
            <a:xfrm>
              <a:off x="5175" y="528"/>
              <a:ext cx="45" cy="818"/>
              <a:chOff x="1104" y="816"/>
              <a:chExt cx="96" cy="1584"/>
            </a:xfrm>
          </p:grpSpPr>
          <p:sp>
            <p:nvSpPr>
              <p:cNvPr id="34" name="Rectangle 54"/>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Rectangle 55"/>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 name="Line 56"/>
              <p:cNvSpPr>
                <a:spLocks noChangeShapeType="1"/>
              </p:cNvSpPr>
              <p:nvPr/>
            </p:nvSpPr>
            <p:spPr bwMode="auto">
              <a:xfrm>
                <a:off x="1152" y="12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1" name="AutoShape 40" descr="70%"/>
            <p:cNvSpPr>
              <a:spLocks noChangeArrowheads="1"/>
            </p:cNvSpPr>
            <p:nvPr/>
          </p:nvSpPr>
          <p:spPr bwMode="auto">
            <a:xfrm>
              <a:off x="3168" y="1344"/>
              <a:ext cx="2057" cy="248"/>
            </a:xfrm>
            <a:prstGeom prst="cube">
              <a:avLst>
                <a:gd name="adj" fmla="val 25000"/>
              </a:avLst>
            </a:prstGeom>
            <a:pattFill prst="pct70">
              <a:fgClr>
                <a:srgbClr val="FFCC66"/>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 name="Line 48"/>
            <p:cNvSpPr>
              <a:spLocks noChangeShapeType="1"/>
            </p:cNvSpPr>
            <p:nvPr/>
          </p:nvSpPr>
          <p:spPr bwMode="auto">
            <a:xfrm flipH="1">
              <a:off x="3014" y="676"/>
              <a:ext cx="343" cy="10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Line 49"/>
            <p:cNvSpPr>
              <a:spLocks noChangeShapeType="1"/>
            </p:cNvSpPr>
            <p:nvPr/>
          </p:nvSpPr>
          <p:spPr bwMode="auto">
            <a:xfrm>
              <a:off x="3360" y="676"/>
              <a:ext cx="194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7" name="Line 50"/>
          <p:cNvSpPr>
            <a:spLocks noChangeShapeType="1"/>
          </p:cNvSpPr>
          <p:nvPr/>
        </p:nvSpPr>
        <p:spPr bwMode="auto">
          <a:xfrm flipV="1">
            <a:off x="9261072" y="4106780"/>
            <a:ext cx="871537" cy="355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Line 51"/>
          <p:cNvSpPr>
            <a:spLocks noChangeShapeType="1"/>
          </p:cNvSpPr>
          <p:nvPr/>
        </p:nvSpPr>
        <p:spPr bwMode="auto">
          <a:xfrm>
            <a:off x="8025997" y="4459205"/>
            <a:ext cx="762000" cy="1190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Line 52"/>
          <p:cNvSpPr>
            <a:spLocks noChangeShapeType="1"/>
          </p:cNvSpPr>
          <p:nvPr/>
        </p:nvSpPr>
        <p:spPr bwMode="auto">
          <a:xfrm flipV="1">
            <a:off x="6859184" y="4517943"/>
            <a:ext cx="817563" cy="31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Line 57"/>
          <p:cNvSpPr>
            <a:spLocks noChangeShapeType="1"/>
          </p:cNvSpPr>
          <p:nvPr/>
        </p:nvSpPr>
        <p:spPr bwMode="auto">
          <a:xfrm flipV="1">
            <a:off x="10700934" y="2230355"/>
            <a:ext cx="0" cy="1771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Line 58"/>
          <p:cNvSpPr>
            <a:spLocks noChangeShapeType="1"/>
          </p:cNvSpPr>
          <p:nvPr/>
        </p:nvSpPr>
        <p:spPr bwMode="auto">
          <a:xfrm flipV="1">
            <a:off x="10700934" y="2230355"/>
            <a:ext cx="0" cy="1771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Line 59"/>
          <p:cNvSpPr>
            <a:spLocks noChangeShapeType="1"/>
          </p:cNvSpPr>
          <p:nvPr/>
        </p:nvSpPr>
        <p:spPr bwMode="auto">
          <a:xfrm>
            <a:off x="10358034" y="2230355"/>
            <a:ext cx="3270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Line 60"/>
          <p:cNvSpPr>
            <a:spLocks noChangeShapeType="1"/>
          </p:cNvSpPr>
          <p:nvPr/>
        </p:nvSpPr>
        <p:spPr bwMode="auto">
          <a:xfrm>
            <a:off x="10358034" y="2230355"/>
            <a:ext cx="3270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44" name="Picture 6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6722" y="4341730"/>
            <a:ext cx="685800" cy="35242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62"/>
          <p:cNvGrpSpPr>
            <a:grpSpLocks/>
          </p:cNvGrpSpPr>
          <p:nvPr/>
        </p:nvGrpSpPr>
        <p:grpSpPr bwMode="auto">
          <a:xfrm rot="-23813800">
            <a:off x="10334222" y="4287755"/>
            <a:ext cx="384175" cy="611188"/>
            <a:chOff x="2278" y="2679"/>
            <a:chExt cx="314" cy="764"/>
          </a:xfrm>
        </p:grpSpPr>
        <p:sp>
          <p:nvSpPr>
            <p:cNvPr id="46" name="Line 63"/>
            <p:cNvSpPr>
              <a:spLocks noChangeShapeType="1"/>
            </p:cNvSpPr>
            <p:nvPr/>
          </p:nvSpPr>
          <p:spPr bwMode="auto">
            <a:xfrm rot="2913502" flipH="1" flipV="1">
              <a:off x="2280" y="2690"/>
              <a:ext cx="323" cy="30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Line 64"/>
            <p:cNvSpPr>
              <a:spLocks noChangeShapeType="1"/>
            </p:cNvSpPr>
            <p:nvPr/>
          </p:nvSpPr>
          <p:spPr bwMode="auto">
            <a:xfrm rot="2913502" flipH="1" flipV="1">
              <a:off x="2267" y="3131"/>
              <a:ext cx="323" cy="301"/>
            </a:xfrm>
            <a:prstGeom prst="line">
              <a:avLst/>
            </a:prstGeom>
            <a:noFill/>
            <a:ln w="31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9" name="Group 71"/>
          <p:cNvGrpSpPr>
            <a:grpSpLocks/>
          </p:cNvGrpSpPr>
          <p:nvPr/>
        </p:nvGrpSpPr>
        <p:grpSpPr bwMode="auto">
          <a:xfrm>
            <a:off x="9465859" y="5881605"/>
            <a:ext cx="1752600" cy="323850"/>
            <a:chOff x="4656" y="2976"/>
            <a:chExt cx="1104" cy="204"/>
          </a:xfrm>
        </p:grpSpPr>
        <p:sp>
          <p:nvSpPr>
            <p:cNvPr id="50" name="AutoShape 66"/>
            <p:cNvSpPr>
              <a:spLocks noChangeArrowheads="1"/>
            </p:cNvSpPr>
            <p:nvPr/>
          </p:nvSpPr>
          <p:spPr bwMode="auto">
            <a:xfrm>
              <a:off x="4656" y="2976"/>
              <a:ext cx="576" cy="192"/>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1400">
                  <a:latin typeface=".VnTime" panose="020B7200000000000000" pitchFamily="34" charset="0"/>
                </a:rPr>
                <a:t>   </a:t>
              </a:r>
            </a:p>
          </p:txBody>
        </p:sp>
        <p:sp>
          <p:nvSpPr>
            <p:cNvPr id="51" name="AutoShape 67"/>
            <p:cNvSpPr>
              <a:spLocks noChangeArrowheads="1"/>
            </p:cNvSpPr>
            <p:nvPr/>
          </p:nvSpPr>
          <p:spPr bwMode="auto">
            <a:xfrm>
              <a:off x="5184" y="2976"/>
              <a:ext cx="576" cy="192"/>
            </a:xfrm>
            <a:prstGeom prst="cube">
              <a:avLst>
                <a:gd name="adj" fmla="val 25000"/>
              </a:avLst>
            </a:prstGeom>
            <a:solidFill>
              <a:srgbClr val="00E4A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latin typeface=".VnTime" panose="020B7200000000000000" pitchFamily="34" charset="0"/>
                </a:rPr>
                <a:t>         S</a:t>
              </a:r>
            </a:p>
          </p:txBody>
        </p:sp>
        <p:sp>
          <p:nvSpPr>
            <p:cNvPr id="52" name="Text Box 70"/>
            <p:cNvSpPr txBox="1">
              <a:spLocks noChangeArrowheads="1"/>
            </p:cNvSpPr>
            <p:nvPr/>
          </p:nvSpPr>
          <p:spPr bwMode="auto">
            <a:xfrm>
              <a:off x="4656" y="2988"/>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1400">
                  <a:latin typeface=".VnTime" panose="020B7200000000000000" pitchFamily="34" charset="0"/>
                </a:rPr>
                <a:t>N</a:t>
              </a:r>
            </a:p>
          </p:txBody>
        </p:sp>
      </p:grpSp>
      <p:grpSp>
        <p:nvGrpSpPr>
          <p:cNvPr id="53" name="Group 65"/>
          <p:cNvGrpSpPr>
            <a:grpSpLocks/>
          </p:cNvGrpSpPr>
          <p:nvPr/>
        </p:nvGrpSpPr>
        <p:grpSpPr bwMode="auto">
          <a:xfrm>
            <a:off x="5960659" y="2528805"/>
            <a:ext cx="482600" cy="838200"/>
            <a:chOff x="2448" y="864"/>
            <a:chExt cx="304" cy="528"/>
          </a:xfrm>
        </p:grpSpPr>
        <p:sp>
          <p:nvSpPr>
            <p:cNvPr id="54" name="Oval 46" descr="Woven mat"/>
            <p:cNvSpPr>
              <a:spLocks noChangeArrowheads="1"/>
            </p:cNvSpPr>
            <p:nvPr/>
          </p:nvSpPr>
          <p:spPr bwMode="auto">
            <a:xfrm>
              <a:off x="2448" y="1318"/>
              <a:ext cx="304" cy="74"/>
            </a:xfrm>
            <a:prstGeom prst="ellipse">
              <a:avLst/>
            </a:prstGeom>
            <a:blipFill dpi="0" rotWithShape="1">
              <a:blip r:embed="rId8"/>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5" name="AutoShape 47"/>
            <p:cNvSpPr>
              <a:spLocks noChangeArrowheads="1"/>
            </p:cNvSpPr>
            <p:nvPr/>
          </p:nvSpPr>
          <p:spPr bwMode="auto">
            <a:xfrm>
              <a:off x="2592" y="864"/>
              <a:ext cx="23" cy="49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56" name="Group 21"/>
          <p:cNvGrpSpPr>
            <a:grpSpLocks/>
          </p:cNvGrpSpPr>
          <p:nvPr/>
        </p:nvGrpSpPr>
        <p:grpSpPr bwMode="auto">
          <a:xfrm rot="527389">
            <a:off x="5773003" y="2417349"/>
            <a:ext cx="868363" cy="314325"/>
            <a:chOff x="2064" y="1872"/>
            <a:chExt cx="1152" cy="384"/>
          </a:xfrm>
        </p:grpSpPr>
        <p:sp>
          <p:nvSpPr>
            <p:cNvPr id="57" name="AutoShape 22"/>
            <p:cNvSpPr>
              <a:spLocks noChangeArrowheads="1"/>
            </p:cNvSpPr>
            <p:nvPr/>
          </p:nvSpPr>
          <p:spPr bwMode="auto">
            <a:xfrm rot="15578751">
              <a:off x="2208" y="1824"/>
              <a:ext cx="288" cy="576"/>
            </a:xfrm>
            <a:prstGeom prst="triangle">
              <a:avLst>
                <a:gd name="adj" fmla="val 45417"/>
              </a:avLst>
            </a:prstGeom>
            <a:solidFill>
              <a:srgbClr val="0DAD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8" name="AutoShape 23"/>
            <p:cNvSpPr>
              <a:spLocks noChangeArrowheads="1"/>
            </p:cNvSpPr>
            <p:nvPr/>
          </p:nvSpPr>
          <p:spPr bwMode="auto">
            <a:xfrm rot="4836187">
              <a:off x="2784" y="1728"/>
              <a:ext cx="288" cy="576"/>
            </a:xfrm>
            <a:prstGeom prst="triangle">
              <a:avLst>
                <a:gd name="adj" fmla="val 6180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9" name="Text Box 70"/>
          <p:cNvSpPr txBox="1">
            <a:spLocks noChangeArrowheads="1"/>
          </p:cNvSpPr>
          <p:nvPr/>
        </p:nvSpPr>
        <p:spPr bwMode="auto">
          <a:xfrm>
            <a:off x="1055826" y="107898"/>
            <a:ext cx="4430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smtClean="0">
                <a:solidFill>
                  <a:srgbClr val="FF0000"/>
                </a:solidFill>
              </a:rPr>
              <a:t>II. Từ trường:</a:t>
            </a:r>
            <a:endParaRPr lang="en-US" altLang="vi-VN" sz="2400" i="1" dirty="0">
              <a:solidFill>
                <a:srgbClr val="FF0000"/>
              </a:solidFill>
            </a:endParaRPr>
          </a:p>
        </p:txBody>
      </p:sp>
      <p:sp>
        <p:nvSpPr>
          <p:cNvPr id="60" name="Text Box 71"/>
          <p:cNvSpPr txBox="1">
            <a:spLocks noChangeArrowheads="1"/>
          </p:cNvSpPr>
          <p:nvPr/>
        </p:nvSpPr>
        <p:spPr bwMode="auto">
          <a:xfrm>
            <a:off x="913286" y="467227"/>
            <a:ext cx="5391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 1. Thí nghiệm    (H 22.1 SGK)</a:t>
            </a:r>
          </a:p>
        </p:txBody>
      </p:sp>
      <p:pic>
        <p:nvPicPr>
          <p:cNvPr id="61" name="Picture 9" descr="qustionmed_w"/>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96518" y="901986"/>
            <a:ext cx="608456"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73"/>
          <p:cNvSpPr txBox="1">
            <a:spLocks noChangeArrowheads="1"/>
          </p:cNvSpPr>
          <p:nvPr/>
        </p:nvSpPr>
        <p:spPr bwMode="auto">
          <a:xfrm>
            <a:off x="1377194" y="954317"/>
            <a:ext cx="10040207" cy="1015663"/>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i="1" dirty="0" smtClean="0">
                <a:solidFill>
                  <a:srgbClr val="FF0000"/>
                </a:solidFill>
              </a:rPr>
              <a:t>C2:</a:t>
            </a:r>
            <a:r>
              <a:rPr lang="en-US" altLang="vi-VN" sz="2000" i="1" dirty="0" smtClean="0"/>
              <a:t> Đưa kim nam châm tới các vị trí khác nhau xung quanh dây dẫn có dòng điện chạy qua, xung quanh thanh nam châm. Có hiện tượng gì xảy ra đối với kim nam châm?</a:t>
            </a:r>
          </a:p>
        </p:txBody>
      </p:sp>
      <p:sp>
        <p:nvSpPr>
          <p:cNvPr id="64" name="Text Box 73"/>
          <p:cNvSpPr txBox="1">
            <a:spLocks noChangeArrowheads="1"/>
          </p:cNvSpPr>
          <p:nvPr/>
        </p:nvSpPr>
        <p:spPr bwMode="auto">
          <a:xfrm>
            <a:off x="1311464" y="2153022"/>
            <a:ext cx="4500965" cy="707886"/>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i="1" dirty="0" smtClean="0">
                <a:solidFill>
                  <a:srgbClr val="0070C0"/>
                </a:solidFill>
              </a:rPr>
              <a:t>Kim nam châm lệch khỏi hướng Bắc – Nam địa lý.</a:t>
            </a:r>
          </a:p>
        </p:txBody>
      </p:sp>
    </p:spTree>
    <p:extLst>
      <p:ext uri="{BB962C8B-B14F-4D97-AF65-F5344CB8AC3E}">
        <p14:creationId xmlns:p14="http://schemas.microsoft.com/office/powerpoint/2010/main" val="45462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ox(in)">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95833E-6 -1.11111E-6 L 0.25 -1.11111E-6 " pathEditMode="relative" rAng="0" ptsTypes="AA">
                                      <p:cBhvr>
                                        <p:cTn id="14" dur="2000" fill="hold"/>
                                        <p:tgtEl>
                                          <p:spTgt spid="53"/>
                                        </p:tgtEl>
                                        <p:attrNameLst>
                                          <p:attrName>ppt_x</p:attrName>
                                          <p:attrName>ppt_y</p:attrName>
                                        </p:attrNameLst>
                                      </p:cBhvr>
                                      <p:rCtr x="12500" y="0"/>
                                    </p:animMotion>
                                  </p:childTnLst>
                                </p:cTn>
                              </p:par>
                              <p:par>
                                <p:cTn id="15" presetID="63" presetClass="path" presetSubtype="0" accel="50000" decel="50000" fill="hold" nodeType="withEffect">
                                  <p:stCondLst>
                                    <p:cond delay="0"/>
                                  </p:stCondLst>
                                  <p:childTnLst>
                                    <p:animMotion origin="layout" path="M -4.58333E-6 -2.96296E-6 L 0.25 -2.96296E-6 " pathEditMode="relative" rAng="0" ptsTypes="AA">
                                      <p:cBhvr>
                                        <p:cTn id="16" dur="2000" fill="hold"/>
                                        <p:tgtEl>
                                          <p:spTgt spid="56"/>
                                        </p:tgtEl>
                                        <p:attrNameLst>
                                          <p:attrName>ppt_x</p:attrName>
                                          <p:attrName>ppt_y</p:attrName>
                                        </p:attrNameLst>
                                      </p:cBhvr>
                                      <p:rCtr x="12500" y="0"/>
                                    </p:animMotion>
                                  </p:childTnLst>
                                </p:cTn>
                              </p:par>
                            </p:childTnLst>
                          </p:cTn>
                        </p:par>
                        <p:par>
                          <p:cTn id="17" fill="hold">
                            <p:stCondLst>
                              <p:cond delay="2000"/>
                            </p:stCondLst>
                            <p:childTnLst>
                              <p:par>
                                <p:cTn id="18" presetID="8" presetClass="emph" presetSubtype="0" fill="hold" nodeType="afterEffect">
                                  <p:stCondLst>
                                    <p:cond delay="0"/>
                                  </p:stCondLst>
                                  <p:childTnLst>
                                    <p:animRot by="1800000">
                                      <p:cBhvr>
                                        <p:cTn id="19" dur="2000" fill="hold"/>
                                        <p:tgtEl>
                                          <p:spTgt spid="56"/>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49" presetClass="path" presetSubtype="0" accel="50000" decel="50000" fill="hold" nodeType="clickEffect">
                                  <p:stCondLst>
                                    <p:cond delay="0"/>
                                  </p:stCondLst>
                                  <p:childTnLst>
                                    <p:animMotion origin="layout" path="M -3.95833E-6 -1.11111E-6 L 0.28191 0.38287 " pathEditMode="relative" rAng="0" ptsTypes="AA">
                                      <p:cBhvr>
                                        <p:cTn id="23" dur="2000" fill="hold"/>
                                        <p:tgtEl>
                                          <p:spTgt spid="53"/>
                                        </p:tgtEl>
                                        <p:attrNameLst>
                                          <p:attrName>ppt_x</p:attrName>
                                          <p:attrName>ppt_y</p:attrName>
                                        </p:attrNameLst>
                                      </p:cBhvr>
                                      <p:rCtr x="14089" y="19144"/>
                                    </p:animMotion>
                                  </p:childTnLst>
                                </p:cTn>
                              </p:par>
                              <p:par>
                                <p:cTn id="24" presetID="49" presetClass="path" presetSubtype="0" accel="50000" decel="50000" fill="hold" nodeType="withEffect">
                                  <p:stCondLst>
                                    <p:cond delay="0"/>
                                  </p:stCondLst>
                                  <p:childTnLst>
                                    <p:animMotion origin="layout" path="M -4.58333E-6 -2.96296E-6 L 0.28204 0.38241 " pathEditMode="relative" rAng="0" ptsTypes="AA">
                                      <p:cBhvr>
                                        <p:cTn id="25" dur="2000" fill="hold"/>
                                        <p:tgtEl>
                                          <p:spTgt spid="56"/>
                                        </p:tgtEl>
                                        <p:attrNameLst>
                                          <p:attrName>ppt_x</p:attrName>
                                          <p:attrName>ppt_y</p:attrName>
                                        </p:attrNameLst>
                                      </p:cBhvr>
                                      <p:rCtr x="14102" y="19120"/>
                                    </p:animMotion>
                                  </p:childTnLst>
                                </p:cTn>
                              </p:par>
                            </p:childTnLst>
                          </p:cTn>
                        </p:par>
                        <p:par>
                          <p:cTn id="26" fill="hold">
                            <p:stCondLst>
                              <p:cond delay="2000"/>
                            </p:stCondLst>
                            <p:childTnLst>
                              <p:par>
                                <p:cTn id="27" presetID="8" presetClass="emph" presetSubtype="0" fill="hold" nodeType="afterEffect">
                                  <p:stCondLst>
                                    <p:cond delay="0"/>
                                  </p:stCondLst>
                                  <p:childTnLst>
                                    <p:animRot by="-7200000">
                                      <p:cBhvr>
                                        <p:cTn id="28" dur="2000" fill="hold"/>
                                        <p:tgtEl>
                                          <p:spTgt spid="5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3.95833E-6 -1.11111E-6 L 0.33191 0.52708 " pathEditMode="relative" rAng="0" ptsTypes="AA">
                                      <p:cBhvr>
                                        <p:cTn id="32" dur="2000" fill="hold"/>
                                        <p:tgtEl>
                                          <p:spTgt spid="53"/>
                                        </p:tgtEl>
                                        <p:attrNameLst>
                                          <p:attrName>ppt_x</p:attrName>
                                          <p:attrName>ppt_y</p:attrName>
                                        </p:attrNameLst>
                                      </p:cBhvr>
                                      <p:rCtr x="16589" y="26343"/>
                                    </p:animMotion>
                                  </p:childTnLst>
                                </p:cTn>
                              </p:par>
                              <p:par>
                                <p:cTn id="33" presetID="49" presetClass="path" presetSubtype="0" accel="50000" decel="50000" fill="hold" nodeType="withEffect">
                                  <p:stCondLst>
                                    <p:cond delay="0"/>
                                  </p:stCondLst>
                                  <p:childTnLst>
                                    <p:animMotion origin="layout" path="M 0.00261 -0.00069 L 0.33099 0.5257 " pathEditMode="relative" rAng="0" ptsTypes="AA">
                                      <p:cBhvr>
                                        <p:cTn id="34" dur="2000" fill="hold"/>
                                        <p:tgtEl>
                                          <p:spTgt spid="56"/>
                                        </p:tgtEl>
                                        <p:attrNameLst>
                                          <p:attrName>ppt_x</p:attrName>
                                          <p:attrName>ppt_y</p:attrName>
                                        </p:attrNameLst>
                                      </p:cBhvr>
                                      <p:rCtr x="16419" y="26319"/>
                                    </p:animMotion>
                                  </p:childTnLst>
                                </p:cTn>
                              </p:par>
                            </p:childTnLst>
                          </p:cTn>
                        </p:par>
                        <p:par>
                          <p:cTn id="35" fill="hold">
                            <p:stCondLst>
                              <p:cond delay="2000"/>
                            </p:stCondLst>
                            <p:childTnLst>
                              <p:par>
                                <p:cTn id="36" presetID="8" presetClass="emph" presetSubtype="0" fill="hold" nodeType="afterEffect">
                                  <p:stCondLst>
                                    <p:cond delay="0"/>
                                  </p:stCondLst>
                                  <p:childTnLst>
                                    <p:animRot by="4200000">
                                      <p:cBhvr>
                                        <p:cTn id="37" dur="2000" fill="hold"/>
                                        <p:tgtEl>
                                          <p:spTgt spid="5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ox(in)">
                                      <p:cBhvr>
                                        <p:cTn id="4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7"/>
          <p:cNvSpPr txBox="1">
            <a:spLocks noChangeArrowheads="1"/>
          </p:cNvSpPr>
          <p:nvPr/>
        </p:nvSpPr>
        <p:spPr bwMode="auto">
          <a:xfrm>
            <a:off x="982541" y="928689"/>
            <a:ext cx="2306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2. Kết luận:</a:t>
            </a:r>
          </a:p>
        </p:txBody>
      </p:sp>
      <p:sp>
        <p:nvSpPr>
          <p:cNvPr id="18" name="Text Box 21"/>
          <p:cNvSpPr txBox="1">
            <a:spLocks noChangeArrowheads="1"/>
          </p:cNvSpPr>
          <p:nvPr/>
        </p:nvSpPr>
        <p:spPr bwMode="auto">
          <a:xfrm>
            <a:off x="1272191" y="1328485"/>
            <a:ext cx="10314758" cy="16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50000"/>
              </a:lnSpc>
              <a:spcBef>
                <a:spcPct val="50000"/>
              </a:spcBef>
            </a:pPr>
            <a:r>
              <a:rPr lang="en-US" altLang="vi-VN" sz="2400" i="1" dirty="0" smtClean="0"/>
              <a:t>- Không </a:t>
            </a:r>
            <a:r>
              <a:rPr lang="en-US" altLang="vi-VN" sz="2400" i="1" dirty="0"/>
              <a:t>gian xung quanh nam châm, xung quanh dòng điện có khả năng tác dụng lực từ lên kim nam châm đặt trong nó.Ta nói trong không gian đó có từ trường.</a:t>
            </a:r>
            <a:endParaRPr lang="en-US" altLang="vi-VN" sz="2400" b="0" i="1" dirty="0"/>
          </a:p>
        </p:txBody>
      </p:sp>
      <p:sp>
        <p:nvSpPr>
          <p:cNvPr id="20" name="Text Box 70"/>
          <p:cNvSpPr txBox="1">
            <a:spLocks noChangeArrowheads="1"/>
          </p:cNvSpPr>
          <p:nvPr/>
        </p:nvSpPr>
        <p:spPr bwMode="auto">
          <a:xfrm>
            <a:off x="1055826" y="107898"/>
            <a:ext cx="4430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smtClean="0">
                <a:solidFill>
                  <a:srgbClr val="FF0000"/>
                </a:solidFill>
              </a:rPr>
              <a:t>II. Từ trường:</a:t>
            </a:r>
            <a:endParaRPr lang="en-US" altLang="vi-VN" sz="2400" i="1" dirty="0">
              <a:solidFill>
                <a:srgbClr val="FF0000"/>
              </a:solidFill>
            </a:endParaRPr>
          </a:p>
        </p:txBody>
      </p:sp>
      <p:sp>
        <p:nvSpPr>
          <p:cNvPr id="21" name="Text Box 71"/>
          <p:cNvSpPr txBox="1">
            <a:spLocks noChangeArrowheads="1"/>
          </p:cNvSpPr>
          <p:nvPr/>
        </p:nvSpPr>
        <p:spPr bwMode="auto">
          <a:xfrm>
            <a:off x="913286" y="467227"/>
            <a:ext cx="5391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 1. Thí nghiệm    (H 22.1 SGK)</a:t>
            </a:r>
          </a:p>
        </p:txBody>
      </p:sp>
    </p:spTree>
    <p:extLst>
      <p:ext uri="{BB962C8B-B14F-4D97-AF65-F5344CB8AC3E}">
        <p14:creationId xmlns:p14="http://schemas.microsoft.com/office/powerpoint/2010/main" val="25675186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854970" y="4736105"/>
            <a:ext cx="760412" cy="873125"/>
          </a:xfrm>
          <a:prstGeom prst="rect">
            <a:avLst/>
          </a:prstGeom>
          <a:noFill/>
          <a:ln/>
        </p:spPr>
      </p:pic>
      <p:grpSp>
        <p:nvGrpSpPr>
          <p:cNvPr id="3" name="Group 3"/>
          <p:cNvGrpSpPr>
            <a:grpSpLocks/>
          </p:cNvGrpSpPr>
          <p:nvPr/>
        </p:nvGrpSpPr>
        <p:grpSpPr bwMode="auto">
          <a:xfrm>
            <a:off x="8118120" y="2789830"/>
            <a:ext cx="73025" cy="1298575"/>
            <a:chOff x="1104" y="816"/>
            <a:chExt cx="96" cy="1584"/>
          </a:xfrm>
        </p:grpSpPr>
        <p:sp>
          <p:nvSpPr>
            <p:cNvPr id="4" name="Rectangle 4"/>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 name="Rectangle 5"/>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 name="Line 6"/>
            <p:cNvSpPr>
              <a:spLocks noChangeShapeType="1"/>
            </p:cNvSpPr>
            <p:nvPr/>
          </p:nvSpPr>
          <p:spPr bwMode="auto">
            <a:xfrm>
              <a:off x="1152" y="12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 name="Group 7"/>
          <p:cNvGrpSpPr>
            <a:grpSpLocks/>
          </p:cNvGrpSpPr>
          <p:nvPr/>
        </p:nvGrpSpPr>
        <p:grpSpPr bwMode="auto">
          <a:xfrm rot="10800000">
            <a:off x="7500582" y="4667843"/>
            <a:ext cx="214313" cy="650875"/>
            <a:chOff x="2304" y="2640"/>
            <a:chExt cx="240" cy="720"/>
          </a:xfrm>
        </p:grpSpPr>
        <p:grpSp>
          <p:nvGrpSpPr>
            <p:cNvPr id="8" name="Group 8"/>
            <p:cNvGrpSpPr>
              <a:grpSpLocks/>
            </p:cNvGrpSpPr>
            <p:nvPr/>
          </p:nvGrpSpPr>
          <p:grpSpPr bwMode="auto">
            <a:xfrm rot="5400000">
              <a:off x="2064" y="2880"/>
              <a:ext cx="720" cy="240"/>
              <a:chOff x="1776" y="1536"/>
              <a:chExt cx="1039" cy="240"/>
            </a:xfrm>
          </p:grpSpPr>
          <p:grpSp>
            <p:nvGrpSpPr>
              <p:cNvPr id="10" name="Group 9"/>
              <p:cNvGrpSpPr>
                <a:grpSpLocks/>
              </p:cNvGrpSpPr>
              <p:nvPr/>
            </p:nvGrpSpPr>
            <p:grpSpPr bwMode="auto">
              <a:xfrm rot="10800000">
                <a:off x="1872" y="1536"/>
                <a:ext cx="816" cy="240"/>
                <a:chOff x="2364" y="2976"/>
                <a:chExt cx="1140" cy="672"/>
              </a:xfrm>
            </p:grpSpPr>
            <p:sp>
              <p:nvSpPr>
                <p:cNvPr id="13" name="Line 10"/>
                <p:cNvSpPr>
                  <a:spLocks noChangeShapeType="1"/>
                </p:cNvSpPr>
                <p:nvPr/>
              </p:nvSpPr>
              <p:spPr bwMode="auto">
                <a:xfrm>
                  <a:off x="2364" y="3168"/>
                  <a:ext cx="0" cy="288"/>
                </a:xfrm>
                <a:prstGeom prst="line">
                  <a:avLst/>
                </a:prstGeom>
                <a:noFill/>
                <a:ln w="1143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Rectangle 11"/>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vi-VN" altLang="vi-VN"/>
                </a:p>
              </p:txBody>
            </p:sp>
            <p:sp>
              <p:nvSpPr>
                <p:cNvPr id="15" name="Line 12"/>
                <p:cNvSpPr>
                  <a:spLocks noChangeShapeType="1"/>
                </p:cNvSpPr>
                <p:nvPr/>
              </p:nvSpPr>
              <p:spPr bwMode="auto">
                <a:xfrm>
                  <a:off x="2592" y="3240"/>
                  <a:ext cx="0" cy="192"/>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13"/>
                <p:cNvSpPr>
                  <a:spLocks noChangeShapeType="1"/>
                </p:cNvSpPr>
                <p:nvPr/>
              </p:nvSpPr>
              <p:spPr bwMode="auto">
                <a:xfrm>
                  <a:off x="2508" y="3336"/>
                  <a:ext cx="168"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14"/>
                <p:cNvSpPr>
                  <a:spLocks noChangeShapeType="1"/>
                </p:cNvSpPr>
                <p:nvPr/>
              </p:nvSpPr>
              <p:spPr bwMode="auto">
                <a:xfrm>
                  <a:off x="3240" y="3336"/>
                  <a:ext cx="168"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 name="Line 15"/>
              <p:cNvSpPr>
                <a:spLocks noChangeShapeType="1"/>
              </p:cNvSpPr>
              <p:nvPr/>
            </p:nvSpPr>
            <p:spPr bwMode="auto">
              <a:xfrm flipH="1">
                <a:off x="1776" y="1645"/>
                <a:ext cx="96"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6"/>
              <p:cNvSpPr>
                <a:spLocks noChangeShapeType="1"/>
              </p:cNvSpPr>
              <p:nvPr/>
            </p:nvSpPr>
            <p:spPr bwMode="auto">
              <a:xfrm flipH="1">
                <a:off x="2719" y="1658"/>
                <a:ext cx="96"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9" name="AutoShape 17"/>
            <p:cNvSpPr>
              <a:spLocks noChangeArrowheads="1"/>
            </p:cNvSpPr>
            <p:nvPr/>
          </p:nvSpPr>
          <p:spPr bwMode="auto">
            <a:xfrm>
              <a:off x="2326" y="3072"/>
              <a:ext cx="192" cy="144"/>
            </a:xfrm>
            <a:prstGeom prst="flowChartOr">
              <a:avLst/>
            </a:prstGeom>
            <a:solidFill>
              <a:schemeClr val="accent1"/>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pic>
        <p:nvPicPr>
          <p:cNvPr id="1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2907" y="5077418"/>
            <a:ext cx="654050" cy="43815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9"/>
          <p:cNvGrpSpPr>
            <a:grpSpLocks/>
          </p:cNvGrpSpPr>
          <p:nvPr/>
        </p:nvGrpSpPr>
        <p:grpSpPr bwMode="auto">
          <a:xfrm>
            <a:off x="10927995" y="5055193"/>
            <a:ext cx="542925" cy="196850"/>
            <a:chOff x="1824" y="1536"/>
            <a:chExt cx="2784" cy="645"/>
          </a:xfrm>
        </p:grpSpPr>
        <p:pic>
          <p:nvPicPr>
            <p:cNvPr id="20"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2" descr="BienTro1"/>
          <p:cNvPicPr>
            <a:picLocks noChangeAspect="1" noChangeArrowheads="1"/>
          </p:cNvPicPr>
          <p:nvPr/>
        </p:nvPicPr>
        <p:blipFill>
          <a:blip r:embed="rId6" cstate="print">
            <a:extLst>
              <a:ext uri="{28A0092B-C50C-407E-A947-70E740481C1C}">
                <a14:useLocalDpi xmlns:a14="http://schemas.microsoft.com/office/drawing/2010/main" val="0"/>
              </a:ext>
            </a:extLst>
          </a:blip>
          <a:srcRect l="16826" t="46861" r="17400" b="17992"/>
          <a:stretch>
            <a:fillRect/>
          </a:stretch>
        </p:blipFill>
        <p:spPr bwMode="auto">
          <a:xfrm>
            <a:off x="9475432" y="5172668"/>
            <a:ext cx="658813" cy="311150"/>
          </a:xfrm>
          <a:prstGeom prst="rect">
            <a:avLst/>
          </a:prstGeom>
          <a:noFill/>
          <a:extLst>
            <a:ext uri="{909E8E84-426E-40DD-AFC4-6F175D3DCCD1}">
              <a14:hiddenFill xmlns:a14="http://schemas.microsoft.com/office/drawing/2010/main">
                <a:solidFill>
                  <a:srgbClr val="FFFFFF"/>
                </a:solidFill>
              </a14:hiddenFill>
            </a:ext>
          </a:extLst>
        </p:spPr>
      </p:pic>
      <p:sp>
        <p:nvSpPr>
          <p:cNvPr id="23" name="Line 23"/>
          <p:cNvSpPr>
            <a:spLocks noChangeShapeType="1"/>
          </p:cNvSpPr>
          <p:nvPr/>
        </p:nvSpPr>
        <p:spPr bwMode="auto">
          <a:xfrm>
            <a:off x="8148282" y="3024780"/>
            <a:ext cx="308133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24"/>
          <p:cNvSpPr>
            <a:spLocks noChangeShapeType="1"/>
          </p:cNvSpPr>
          <p:nvPr/>
        </p:nvSpPr>
        <p:spPr bwMode="auto">
          <a:xfrm flipH="1">
            <a:off x="7637107" y="3024780"/>
            <a:ext cx="544513" cy="164306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Line 25"/>
          <p:cNvSpPr>
            <a:spLocks noChangeShapeType="1"/>
          </p:cNvSpPr>
          <p:nvPr/>
        </p:nvSpPr>
        <p:spPr bwMode="auto">
          <a:xfrm flipV="1">
            <a:off x="7568845" y="5312368"/>
            <a:ext cx="817562" cy="317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26"/>
          <p:cNvSpPr>
            <a:spLocks noChangeShapeType="1"/>
          </p:cNvSpPr>
          <p:nvPr/>
        </p:nvSpPr>
        <p:spPr bwMode="auto">
          <a:xfrm>
            <a:off x="8892820" y="5290143"/>
            <a:ext cx="762000" cy="11906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Line 27"/>
          <p:cNvSpPr>
            <a:spLocks noChangeShapeType="1"/>
          </p:cNvSpPr>
          <p:nvPr/>
        </p:nvSpPr>
        <p:spPr bwMode="auto">
          <a:xfrm flipV="1">
            <a:off x="10038995" y="4901205"/>
            <a:ext cx="871537" cy="355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8" name="Group 31"/>
          <p:cNvGrpSpPr>
            <a:grpSpLocks/>
          </p:cNvGrpSpPr>
          <p:nvPr/>
        </p:nvGrpSpPr>
        <p:grpSpPr bwMode="auto">
          <a:xfrm>
            <a:off x="7637107" y="2789830"/>
            <a:ext cx="3632200" cy="1878013"/>
            <a:chOff x="3014" y="528"/>
            <a:chExt cx="2288" cy="1183"/>
          </a:xfrm>
        </p:grpSpPr>
        <p:sp>
          <p:nvSpPr>
            <p:cNvPr id="29" name="AutoShape 32" descr="70%"/>
            <p:cNvSpPr>
              <a:spLocks noChangeArrowheads="1"/>
            </p:cNvSpPr>
            <p:nvPr/>
          </p:nvSpPr>
          <p:spPr bwMode="auto">
            <a:xfrm>
              <a:off x="3230" y="1267"/>
              <a:ext cx="2056" cy="248"/>
            </a:xfrm>
            <a:prstGeom prst="cube">
              <a:avLst>
                <a:gd name="adj" fmla="val 25000"/>
              </a:avLst>
            </a:prstGeom>
            <a:pattFill prst="pct70">
              <a:fgClr>
                <a:srgbClr val="FFCC66"/>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0" name="Group 33"/>
            <p:cNvGrpSpPr>
              <a:grpSpLocks/>
            </p:cNvGrpSpPr>
            <p:nvPr/>
          </p:nvGrpSpPr>
          <p:grpSpPr bwMode="auto">
            <a:xfrm>
              <a:off x="5175" y="528"/>
              <a:ext cx="45" cy="818"/>
              <a:chOff x="1104" y="816"/>
              <a:chExt cx="96" cy="1584"/>
            </a:xfrm>
          </p:grpSpPr>
          <p:sp>
            <p:nvSpPr>
              <p:cNvPr id="34" name="Rectangle 34"/>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Rectangle 35"/>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 name="Line 36"/>
              <p:cNvSpPr>
                <a:spLocks noChangeShapeType="1"/>
              </p:cNvSpPr>
              <p:nvPr/>
            </p:nvSpPr>
            <p:spPr bwMode="auto">
              <a:xfrm>
                <a:off x="1152" y="12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1" name="AutoShape 37" descr="70%"/>
            <p:cNvSpPr>
              <a:spLocks noChangeArrowheads="1"/>
            </p:cNvSpPr>
            <p:nvPr/>
          </p:nvSpPr>
          <p:spPr bwMode="auto">
            <a:xfrm>
              <a:off x="3168" y="1344"/>
              <a:ext cx="2057" cy="248"/>
            </a:xfrm>
            <a:prstGeom prst="cube">
              <a:avLst>
                <a:gd name="adj" fmla="val 25000"/>
              </a:avLst>
            </a:prstGeom>
            <a:pattFill prst="pct70">
              <a:fgClr>
                <a:srgbClr val="FFCC66"/>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 name="Line 38"/>
            <p:cNvSpPr>
              <a:spLocks noChangeShapeType="1"/>
            </p:cNvSpPr>
            <p:nvPr/>
          </p:nvSpPr>
          <p:spPr bwMode="auto">
            <a:xfrm flipH="1">
              <a:off x="3014" y="676"/>
              <a:ext cx="343" cy="10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Line 39"/>
            <p:cNvSpPr>
              <a:spLocks noChangeShapeType="1"/>
            </p:cNvSpPr>
            <p:nvPr/>
          </p:nvSpPr>
          <p:spPr bwMode="auto">
            <a:xfrm>
              <a:off x="3360" y="676"/>
              <a:ext cx="194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7" name="Line 40"/>
          <p:cNvSpPr>
            <a:spLocks noChangeShapeType="1"/>
          </p:cNvSpPr>
          <p:nvPr/>
        </p:nvSpPr>
        <p:spPr bwMode="auto">
          <a:xfrm flipV="1">
            <a:off x="10038995" y="4901205"/>
            <a:ext cx="871537" cy="355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Line 41"/>
          <p:cNvSpPr>
            <a:spLocks noChangeShapeType="1"/>
          </p:cNvSpPr>
          <p:nvPr/>
        </p:nvSpPr>
        <p:spPr bwMode="auto">
          <a:xfrm>
            <a:off x="8803920" y="5253630"/>
            <a:ext cx="762000" cy="1190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Line 42"/>
          <p:cNvSpPr>
            <a:spLocks noChangeShapeType="1"/>
          </p:cNvSpPr>
          <p:nvPr/>
        </p:nvSpPr>
        <p:spPr bwMode="auto">
          <a:xfrm flipV="1">
            <a:off x="7637107" y="5312368"/>
            <a:ext cx="817563" cy="31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Line 43"/>
          <p:cNvSpPr>
            <a:spLocks noChangeShapeType="1"/>
          </p:cNvSpPr>
          <p:nvPr/>
        </p:nvSpPr>
        <p:spPr bwMode="auto">
          <a:xfrm flipV="1">
            <a:off x="11478857" y="3024780"/>
            <a:ext cx="0" cy="1771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Line 44"/>
          <p:cNvSpPr>
            <a:spLocks noChangeShapeType="1"/>
          </p:cNvSpPr>
          <p:nvPr/>
        </p:nvSpPr>
        <p:spPr bwMode="auto">
          <a:xfrm flipV="1">
            <a:off x="11462982" y="3018430"/>
            <a:ext cx="0" cy="1771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Line 45"/>
          <p:cNvSpPr>
            <a:spLocks noChangeShapeType="1"/>
          </p:cNvSpPr>
          <p:nvPr/>
        </p:nvSpPr>
        <p:spPr bwMode="auto">
          <a:xfrm>
            <a:off x="11135957" y="3024780"/>
            <a:ext cx="3270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Line 46"/>
          <p:cNvSpPr>
            <a:spLocks noChangeShapeType="1"/>
          </p:cNvSpPr>
          <p:nvPr/>
        </p:nvSpPr>
        <p:spPr bwMode="auto">
          <a:xfrm>
            <a:off x="11135957" y="3024780"/>
            <a:ext cx="3270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44" name="Picture 4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4645" y="5136155"/>
            <a:ext cx="685800" cy="35242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8"/>
          <p:cNvGrpSpPr>
            <a:grpSpLocks/>
          </p:cNvGrpSpPr>
          <p:nvPr/>
        </p:nvGrpSpPr>
        <p:grpSpPr bwMode="auto">
          <a:xfrm rot="-23813800">
            <a:off x="11112145" y="5082180"/>
            <a:ext cx="384175" cy="611188"/>
            <a:chOff x="2278" y="2679"/>
            <a:chExt cx="314" cy="764"/>
          </a:xfrm>
        </p:grpSpPr>
        <p:sp>
          <p:nvSpPr>
            <p:cNvPr id="46" name="Line 49"/>
            <p:cNvSpPr>
              <a:spLocks noChangeShapeType="1"/>
            </p:cNvSpPr>
            <p:nvPr/>
          </p:nvSpPr>
          <p:spPr bwMode="auto">
            <a:xfrm rot="2913502" flipH="1" flipV="1">
              <a:off x="2280" y="2690"/>
              <a:ext cx="323" cy="30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Line 50"/>
            <p:cNvSpPr>
              <a:spLocks noChangeShapeType="1"/>
            </p:cNvSpPr>
            <p:nvPr/>
          </p:nvSpPr>
          <p:spPr bwMode="auto">
            <a:xfrm rot="2913502" flipH="1" flipV="1">
              <a:off x="2267" y="3131"/>
              <a:ext cx="323" cy="301"/>
            </a:xfrm>
            <a:prstGeom prst="line">
              <a:avLst/>
            </a:prstGeom>
            <a:noFill/>
            <a:ln w="31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8" name="Group 28"/>
          <p:cNvGrpSpPr>
            <a:grpSpLocks/>
          </p:cNvGrpSpPr>
          <p:nvPr/>
        </p:nvGrpSpPr>
        <p:grpSpPr bwMode="auto">
          <a:xfrm>
            <a:off x="9529407" y="3275605"/>
            <a:ext cx="482600" cy="838200"/>
            <a:chOff x="2448" y="864"/>
            <a:chExt cx="304" cy="528"/>
          </a:xfrm>
        </p:grpSpPr>
        <p:sp>
          <p:nvSpPr>
            <p:cNvPr id="49" name="Oval 29" descr="Woven mat"/>
            <p:cNvSpPr>
              <a:spLocks noChangeArrowheads="1"/>
            </p:cNvSpPr>
            <p:nvPr/>
          </p:nvSpPr>
          <p:spPr bwMode="auto">
            <a:xfrm>
              <a:off x="2448" y="1318"/>
              <a:ext cx="304" cy="74"/>
            </a:xfrm>
            <a:prstGeom prst="ellipse">
              <a:avLst/>
            </a:prstGeom>
            <a:blipFill dpi="0" rotWithShape="1">
              <a:blip r:embed="rId8"/>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0" name="AutoShape 30"/>
            <p:cNvSpPr>
              <a:spLocks noChangeArrowheads="1"/>
            </p:cNvSpPr>
            <p:nvPr/>
          </p:nvSpPr>
          <p:spPr bwMode="auto">
            <a:xfrm>
              <a:off x="2592" y="864"/>
              <a:ext cx="23" cy="49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1" name="Text Box 68"/>
          <p:cNvSpPr txBox="1">
            <a:spLocks noChangeArrowheads="1"/>
          </p:cNvSpPr>
          <p:nvPr/>
        </p:nvSpPr>
        <p:spPr bwMode="auto">
          <a:xfrm rot="5400000">
            <a:off x="9846908" y="2855178"/>
            <a:ext cx="99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vi-VN" sz="5400" b="1" dirty="0">
                <a:latin typeface="Tahoma" panose="020B0604030504040204" pitchFamily="34" charset="0"/>
                <a:sym typeface="Wingdings" panose="05000000000000000000" pitchFamily="2" charset="2"/>
              </a:rPr>
              <a:t></a:t>
            </a:r>
          </a:p>
        </p:txBody>
      </p:sp>
      <p:grpSp>
        <p:nvGrpSpPr>
          <p:cNvPr id="52" name="Group 60"/>
          <p:cNvGrpSpPr>
            <a:grpSpLocks/>
          </p:cNvGrpSpPr>
          <p:nvPr/>
        </p:nvGrpSpPr>
        <p:grpSpPr bwMode="auto">
          <a:xfrm rot="12173651">
            <a:off x="9329382" y="3094630"/>
            <a:ext cx="868363" cy="314325"/>
            <a:chOff x="2064" y="1872"/>
            <a:chExt cx="1152" cy="384"/>
          </a:xfrm>
        </p:grpSpPr>
        <p:sp>
          <p:nvSpPr>
            <p:cNvPr id="53" name="AutoShape 61"/>
            <p:cNvSpPr>
              <a:spLocks noChangeArrowheads="1"/>
            </p:cNvSpPr>
            <p:nvPr/>
          </p:nvSpPr>
          <p:spPr bwMode="auto">
            <a:xfrm rot="15578751">
              <a:off x="2208" y="1824"/>
              <a:ext cx="288" cy="576"/>
            </a:xfrm>
            <a:prstGeom prst="triangle">
              <a:avLst>
                <a:gd name="adj" fmla="val 45417"/>
              </a:avLst>
            </a:prstGeom>
            <a:solidFill>
              <a:srgbClr val="0DAD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4" name="AutoShape 62"/>
            <p:cNvSpPr>
              <a:spLocks noChangeArrowheads="1"/>
            </p:cNvSpPr>
            <p:nvPr/>
          </p:nvSpPr>
          <p:spPr bwMode="auto">
            <a:xfrm rot="4836187">
              <a:off x="2784" y="1728"/>
              <a:ext cx="288" cy="576"/>
            </a:xfrm>
            <a:prstGeom prst="triangle">
              <a:avLst>
                <a:gd name="adj" fmla="val 6180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5" name="Text Box 70"/>
          <p:cNvSpPr txBox="1">
            <a:spLocks noChangeArrowheads="1"/>
          </p:cNvSpPr>
          <p:nvPr/>
        </p:nvSpPr>
        <p:spPr bwMode="auto">
          <a:xfrm>
            <a:off x="1055826" y="107898"/>
            <a:ext cx="4430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smtClean="0">
                <a:solidFill>
                  <a:srgbClr val="FF0000"/>
                </a:solidFill>
              </a:rPr>
              <a:t>II. Từ trường:</a:t>
            </a:r>
            <a:endParaRPr lang="en-US" altLang="vi-VN" sz="2400" i="1" dirty="0">
              <a:solidFill>
                <a:srgbClr val="FF0000"/>
              </a:solidFill>
            </a:endParaRPr>
          </a:p>
        </p:txBody>
      </p:sp>
      <p:sp>
        <p:nvSpPr>
          <p:cNvPr id="56" name="Text Box 71"/>
          <p:cNvSpPr txBox="1">
            <a:spLocks noChangeArrowheads="1"/>
          </p:cNvSpPr>
          <p:nvPr/>
        </p:nvSpPr>
        <p:spPr bwMode="auto">
          <a:xfrm>
            <a:off x="913286" y="467227"/>
            <a:ext cx="5391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i="1" dirty="0">
                <a:solidFill>
                  <a:srgbClr val="FF0000"/>
                </a:solidFill>
              </a:rPr>
              <a:t> 1. Thí nghiệm    (H 22.1 SGK)</a:t>
            </a:r>
          </a:p>
        </p:txBody>
      </p:sp>
      <p:pic>
        <p:nvPicPr>
          <p:cNvPr id="57" name="Picture 9" descr="qustionmed_w"/>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96518" y="901986"/>
            <a:ext cx="608456"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73"/>
          <p:cNvSpPr txBox="1">
            <a:spLocks noChangeArrowheads="1"/>
          </p:cNvSpPr>
          <p:nvPr/>
        </p:nvSpPr>
        <p:spPr bwMode="auto">
          <a:xfrm>
            <a:off x="1377194" y="954317"/>
            <a:ext cx="10040207" cy="1015663"/>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i="1" dirty="0" smtClean="0">
                <a:solidFill>
                  <a:srgbClr val="FF0000"/>
                </a:solidFill>
              </a:rPr>
              <a:t>C3:</a:t>
            </a:r>
            <a:r>
              <a:rPr lang="en-US" altLang="vi-VN" sz="2000" i="1" dirty="0" smtClean="0"/>
              <a:t> ở mỗi vị trí, sau khi nam châm đã đứng yên, xoay cho nó lệch khỏi hướng vừa xác định, buông tay, nhận xét hướng của kim nam châm khi đã trở lại vị trí cân bằng?</a:t>
            </a:r>
          </a:p>
        </p:txBody>
      </p:sp>
      <p:sp>
        <p:nvSpPr>
          <p:cNvPr id="59" name="Text Box 73"/>
          <p:cNvSpPr txBox="1">
            <a:spLocks noChangeArrowheads="1"/>
          </p:cNvSpPr>
          <p:nvPr/>
        </p:nvSpPr>
        <p:spPr bwMode="auto">
          <a:xfrm>
            <a:off x="1353925" y="1994276"/>
            <a:ext cx="10469062" cy="400110"/>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000" i="1" dirty="0" smtClean="0">
                <a:solidFill>
                  <a:srgbClr val="0070C0"/>
                </a:solidFill>
              </a:rPr>
              <a:t>Kim nam châm luôn chỉ một hướng xác định.</a:t>
            </a:r>
          </a:p>
        </p:txBody>
      </p:sp>
    </p:spTree>
    <p:extLst>
      <p:ext uri="{BB962C8B-B14F-4D97-AF65-F5344CB8AC3E}">
        <p14:creationId xmlns:p14="http://schemas.microsoft.com/office/powerpoint/2010/main" val="28104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ox(i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grpId="1" nodeType="clickEffect">
                                  <p:stCondLst>
                                    <p:cond delay="0"/>
                                  </p:stCondLst>
                                  <p:childTnLst>
                                    <p:animMotion origin="layout" path="M 2.70833E-6 -1.85185E-6 L -0.01042 0.01134 " pathEditMode="relative" rAng="0" ptsTypes="AA">
                                      <p:cBhvr>
                                        <p:cTn id="16" dur="2000" fill="hold"/>
                                        <p:tgtEl>
                                          <p:spTgt spid="51"/>
                                        </p:tgtEl>
                                        <p:attrNameLst>
                                          <p:attrName>ppt_x</p:attrName>
                                          <p:attrName>ppt_y</p:attrName>
                                        </p:attrNameLst>
                                      </p:cBhvr>
                                      <p:rCtr x="-52100" y="55600"/>
                                    </p:animMotion>
                                  </p:childTnLst>
                                </p:cTn>
                              </p:par>
                              <p:par>
                                <p:cTn id="17" presetID="8" presetClass="emph" presetSubtype="0" fill="hold" nodeType="withEffect">
                                  <p:stCondLst>
                                    <p:cond delay="0"/>
                                  </p:stCondLst>
                                  <p:childTnLst>
                                    <p:animRot by="1800000">
                                      <p:cBhvr>
                                        <p:cTn id="18" dur="2000" fill="hold"/>
                                        <p:tgtEl>
                                          <p:spTgt spid="52"/>
                                        </p:tgtEl>
                                        <p:attrNameLst>
                                          <p:attrName>r</p:attrName>
                                        </p:attrNameLst>
                                      </p:cBhvr>
                                    </p:animRot>
                                  </p:childTnLst>
                                </p:cTn>
                              </p:par>
                            </p:childTnLst>
                          </p:cTn>
                        </p:par>
                        <p:par>
                          <p:cTn id="19" fill="hold">
                            <p:stCondLst>
                              <p:cond delay="2000"/>
                            </p:stCondLst>
                            <p:childTnLst>
                              <p:par>
                                <p:cTn id="20" presetID="10" presetClass="exit" presetSubtype="0" fill="hold" grpId="2" nodeType="afterEffect">
                                  <p:stCondLst>
                                    <p:cond delay="0"/>
                                  </p:stCondLst>
                                  <p:childTnLst>
                                    <p:animEffect transition="out" filter="fade">
                                      <p:cBhvr>
                                        <p:cTn id="21" dur="2000"/>
                                        <p:tgtEl>
                                          <p:spTgt spid="51"/>
                                        </p:tgtEl>
                                      </p:cBhvr>
                                    </p:animEffect>
                                    <p:set>
                                      <p:cBhvr>
                                        <p:cTn id="22" dur="1" fill="hold">
                                          <p:stCondLst>
                                            <p:cond delay="1999"/>
                                          </p:stCondLst>
                                        </p:cTn>
                                        <p:tgtEl>
                                          <p:spTgt spid="51"/>
                                        </p:tgtEl>
                                        <p:attrNameLst>
                                          <p:attrName>style.visibility</p:attrName>
                                        </p:attrNameLst>
                                      </p:cBhvr>
                                      <p:to>
                                        <p:strVal val="hidden"/>
                                      </p:to>
                                    </p:set>
                                  </p:childTnLst>
                                </p:cTn>
                              </p:par>
                            </p:childTnLst>
                          </p:cTn>
                        </p:par>
                        <p:par>
                          <p:cTn id="23" fill="hold">
                            <p:stCondLst>
                              <p:cond delay="4000"/>
                            </p:stCondLst>
                            <p:childTnLst>
                              <p:par>
                                <p:cTn id="24" presetID="8" presetClass="emph" presetSubtype="0" fill="hold" nodeType="afterEffect">
                                  <p:stCondLst>
                                    <p:cond delay="0"/>
                                  </p:stCondLst>
                                  <p:childTnLst>
                                    <p:animRot by="-1800000">
                                      <p:cBhvr>
                                        <p:cTn id="25" dur="2000" fill="hold"/>
                                        <p:tgtEl>
                                          <p:spTgt spid="52"/>
                                        </p:tgtEl>
                                        <p:attrNameLst>
                                          <p:attrName>r</p:attrName>
                                        </p:attrNameLst>
                                      </p:cBhvr>
                                    </p:animRot>
                                  </p:childTnLst>
                                </p:cTn>
                              </p:par>
                              <p:par>
                                <p:cTn id="26" presetID="16" presetClass="entr" presetSubtype="21"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ox(in)">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1" grpId="2"/>
      <p:bldP spid="58"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1470</Words>
  <Application>Microsoft Office PowerPoint</Application>
  <PresentationFormat>Widescreen</PresentationFormat>
  <Paragraphs>122</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.VnTime</vt:lpstr>
      <vt:lpstr>.VnTimeH</vt:lpstr>
      <vt:lpstr>Arial</vt:lpstr>
      <vt:lpstr>Calibri</vt:lpstr>
      <vt:lpstr>Calibri Light</vt:lpstr>
      <vt:lpstr>Tahoma</vt:lpstr>
      <vt:lpstr>Times New Roman</vt:lpstr>
      <vt:lpstr>Wingdings</vt:lpstr>
      <vt:lpstr>Office Theme</vt:lpstr>
      <vt:lpstr>KiÓm tra bµi cò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28</cp:revision>
  <dcterms:created xsi:type="dcterms:W3CDTF">2021-11-14T11:24:44Z</dcterms:created>
  <dcterms:modified xsi:type="dcterms:W3CDTF">2021-11-27T03:41:20Z</dcterms:modified>
</cp:coreProperties>
</file>