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69" d="100"/>
          <a:sy n="69" d="100"/>
        </p:scale>
        <p:origin x="8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8FC18801-B772-4C0C-BB8E-A20947911D33}"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3855594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C18801-B772-4C0C-BB8E-A20947911D33}"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1970079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C18801-B772-4C0C-BB8E-A20947911D33}"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803444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smtClean="0"/>
              <a:t>Click to edit Master title style</a:t>
            </a:r>
            <a:endParaRPr lang="vi-VN"/>
          </a:p>
        </p:txBody>
      </p:sp>
      <p:sp>
        <p:nvSpPr>
          <p:cNvPr id="3" name="Content Placeholder 2"/>
          <p:cNvSpPr>
            <a:spLocks noGrp="1"/>
          </p:cNvSpPr>
          <p:nvPr>
            <p:ph sz="quarter" idx="1"/>
          </p:nvPr>
        </p:nvSpPr>
        <p:spPr>
          <a:xfrm>
            <a:off x="609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quarter" idx="2"/>
          </p:nvPr>
        </p:nvSpPr>
        <p:spPr>
          <a:xfrm>
            <a:off x="6197600" y="1600200"/>
            <a:ext cx="5384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Content Placeholder 4"/>
          <p:cNvSpPr>
            <a:spLocks noGrp="1"/>
          </p:cNvSpPr>
          <p:nvPr>
            <p:ph sz="quarter" idx="3"/>
          </p:nvPr>
        </p:nvSpPr>
        <p:spPr>
          <a:xfrm>
            <a:off x="609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Content Placeholder 5"/>
          <p:cNvSpPr>
            <a:spLocks noGrp="1"/>
          </p:cNvSpPr>
          <p:nvPr>
            <p:ph sz="quarter" idx="4"/>
          </p:nvPr>
        </p:nvSpPr>
        <p:spPr>
          <a:xfrm>
            <a:off x="6197600" y="3938589"/>
            <a:ext cx="5384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63179B8E-7DBA-4F78-8AFC-4026B20C287C}" type="slidenum">
              <a:rPr lang="en-US" altLang="vi-VN"/>
              <a:pPr/>
              <a:t>‹#›</a:t>
            </a:fld>
            <a:endParaRPr lang="en-US" altLang="vi-VN"/>
          </a:p>
        </p:txBody>
      </p:sp>
    </p:spTree>
    <p:extLst>
      <p:ext uri="{BB962C8B-B14F-4D97-AF65-F5344CB8AC3E}">
        <p14:creationId xmlns:p14="http://schemas.microsoft.com/office/powerpoint/2010/main" val="425959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8FC18801-B772-4C0C-BB8E-A20947911D33}"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3884722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FC18801-B772-4C0C-BB8E-A20947911D33}" type="datetimeFigureOut">
              <a:rPr lang="vi-VN" smtClean="0"/>
              <a:t>01/12/2021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224525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8FC18801-B772-4C0C-BB8E-A20947911D33}"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4140173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8FC18801-B772-4C0C-BB8E-A20947911D33}" type="datetimeFigureOut">
              <a:rPr lang="vi-VN" smtClean="0"/>
              <a:t>01/12/2021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1469282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8FC18801-B772-4C0C-BB8E-A20947911D33}" type="datetimeFigureOut">
              <a:rPr lang="vi-VN" smtClean="0"/>
              <a:t>01/12/2021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3725852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C18801-B772-4C0C-BB8E-A20947911D33}" type="datetimeFigureOut">
              <a:rPr lang="vi-VN" smtClean="0"/>
              <a:t>01/12/2021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118490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C18801-B772-4C0C-BB8E-A20947911D33}"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1585030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FC18801-B772-4C0C-BB8E-A20947911D33}" type="datetimeFigureOut">
              <a:rPr lang="vi-VN" smtClean="0"/>
              <a:t>01/12/2021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817047FE-E707-46DF-BAB3-6F179974DEAF}" type="slidenum">
              <a:rPr lang="vi-VN" smtClean="0"/>
              <a:t>‹#›</a:t>
            </a:fld>
            <a:endParaRPr lang="vi-VN"/>
          </a:p>
        </p:txBody>
      </p:sp>
    </p:spTree>
    <p:extLst>
      <p:ext uri="{BB962C8B-B14F-4D97-AF65-F5344CB8AC3E}">
        <p14:creationId xmlns:p14="http://schemas.microsoft.com/office/powerpoint/2010/main" val="9053243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C18801-B772-4C0C-BB8E-A20947911D33}" type="datetimeFigureOut">
              <a:rPr lang="vi-VN" smtClean="0"/>
              <a:t>01/12/2021</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7047FE-E707-46DF-BAB3-6F179974DEAF}" type="slidenum">
              <a:rPr lang="vi-VN" smtClean="0"/>
              <a:t>‹#›</a:t>
            </a:fld>
            <a:endParaRPr lang="vi-VN"/>
          </a:p>
        </p:txBody>
      </p:sp>
    </p:spTree>
    <p:extLst>
      <p:ext uri="{BB962C8B-B14F-4D97-AF65-F5344CB8AC3E}">
        <p14:creationId xmlns:p14="http://schemas.microsoft.com/office/powerpoint/2010/main" val="17075372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4" name="Rectangle 3"/>
          <p:cNvSpPr/>
          <p:nvPr/>
        </p:nvSpPr>
        <p:spPr>
          <a:xfrm>
            <a:off x="2588058" y="1992840"/>
            <a:ext cx="6637174" cy="3046988"/>
          </a:xfrm>
          <a:prstGeom prst="rect">
            <a:avLst/>
          </a:prstGeom>
        </p:spPr>
        <p:txBody>
          <a:bodyPr wrap="square">
            <a:spAutoFit/>
          </a:bodyPr>
          <a:lstStyle/>
          <a:p>
            <a:pPr algn="just">
              <a:lnSpc>
                <a:spcPct val="200000"/>
              </a:lnSpc>
            </a:pPr>
            <a:r>
              <a:rPr lang="en-US" sz="2400" b="1" i="1" dirty="0" smtClean="0">
                <a:solidFill>
                  <a:srgbClr val="0070C0"/>
                </a:solidFill>
                <a:effectLst/>
                <a:latin typeface="Open Sans"/>
              </a:rPr>
              <a:t>A. </a:t>
            </a:r>
            <a:r>
              <a:rPr lang="en-US" sz="2400" b="1" i="1" dirty="0" err="1" smtClean="0">
                <a:solidFill>
                  <a:srgbClr val="0070C0"/>
                </a:solidFill>
                <a:effectLst/>
                <a:latin typeface="Open Sans"/>
              </a:rPr>
              <a:t>Tạo</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với</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kim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một</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góc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bất</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kì</a:t>
            </a:r>
            <a:r>
              <a:rPr lang="en-US" sz="2400" b="1" i="1" dirty="0" smtClean="0">
                <a:solidFill>
                  <a:srgbClr val="0070C0"/>
                </a:solidFill>
                <a:effectLst/>
                <a:latin typeface="Open Sans"/>
              </a:rPr>
              <a:t>.</a:t>
            </a:r>
          </a:p>
          <a:p>
            <a:pPr algn="just">
              <a:lnSpc>
                <a:spcPct val="200000"/>
              </a:lnSpc>
            </a:pPr>
            <a:r>
              <a:rPr lang="en-US" sz="2400" b="1" i="1" dirty="0" smtClean="0">
                <a:solidFill>
                  <a:srgbClr val="0070C0"/>
                </a:solidFill>
                <a:effectLst/>
                <a:latin typeface="Open Sans"/>
              </a:rPr>
              <a:t>B. Song </a:t>
            </a:r>
            <a:r>
              <a:rPr lang="en-US" sz="2400" b="1" i="1" dirty="0" err="1" smtClean="0">
                <a:solidFill>
                  <a:srgbClr val="0070C0"/>
                </a:solidFill>
                <a:effectLst/>
                <a:latin typeface="Open Sans"/>
              </a:rPr>
              <a:t>song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với</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kim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r>
              <a:rPr lang="en-US" sz="2400" b="1" i="1" dirty="0" smtClean="0">
                <a:solidFill>
                  <a:srgbClr val="0070C0"/>
                </a:solidFill>
                <a:effectLst/>
                <a:latin typeface="Open Sans"/>
              </a:rPr>
              <a:t>.</a:t>
            </a:r>
          </a:p>
          <a:p>
            <a:pPr algn="just">
              <a:lnSpc>
                <a:spcPct val="200000"/>
              </a:lnSpc>
            </a:pPr>
            <a:r>
              <a:rPr lang="en-US" sz="2400" b="1" i="1" dirty="0" smtClean="0">
                <a:solidFill>
                  <a:srgbClr val="0070C0"/>
                </a:solidFill>
                <a:effectLst/>
                <a:latin typeface="Open Sans"/>
              </a:rPr>
              <a:t>C. </a:t>
            </a:r>
            <a:r>
              <a:rPr lang="en-US" sz="2400" b="1" i="1" dirty="0" err="1" smtClean="0">
                <a:solidFill>
                  <a:srgbClr val="0070C0"/>
                </a:solidFill>
                <a:effectLst/>
                <a:latin typeface="Open Sans"/>
              </a:rPr>
              <a:t>Vuông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góc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với</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kim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r>
              <a:rPr lang="en-US" sz="2400" b="1" i="1" dirty="0" smtClean="0">
                <a:solidFill>
                  <a:srgbClr val="0070C0"/>
                </a:solidFill>
                <a:effectLst/>
                <a:latin typeface="Open Sans"/>
              </a:rPr>
              <a:t>.</a:t>
            </a:r>
          </a:p>
          <a:p>
            <a:pPr algn="just">
              <a:lnSpc>
                <a:spcPct val="200000"/>
              </a:lnSpc>
            </a:pPr>
            <a:r>
              <a:rPr lang="en-US" sz="2400" b="1" i="1" dirty="0" smtClean="0">
                <a:solidFill>
                  <a:srgbClr val="0070C0"/>
                </a:solidFill>
                <a:effectLst/>
                <a:latin typeface="Open Sans"/>
              </a:rPr>
              <a:t>D. </a:t>
            </a:r>
            <a:r>
              <a:rPr lang="en-US" sz="2400" b="1" i="1" dirty="0" err="1" smtClean="0">
                <a:solidFill>
                  <a:srgbClr val="0070C0"/>
                </a:solidFill>
                <a:effectLst/>
                <a:latin typeface="Open Sans"/>
              </a:rPr>
              <a:t>Tạo</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với</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kim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một</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góc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nhọn</a:t>
            </a:r>
            <a:r>
              <a:rPr lang="en-US" sz="2400" b="1" i="1" dirty="0" smtClean="0">
                <a:solidFill>
                  <a:srgbClr val="0070C0"/>
                </a:solidFill>
                <a:effectLst/>
                <a:latin typeface="Open Sans"/>
              </a:rPr>
              <a:t>.</a:t>
            </a:r>
            <a:endParaRPr lang="en-US" sz="2400" b="1" i="1" dirty="0">
              <a:solidFill>
                <a:srgbClr val="0070C0"/>
              </a:solidFill>
              <a:effectLst/>
              <a:latin typeface="Open Sans"/>
            </a:endParaRPr>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978453"/>
            <a:ext cx="10770554" cy="919401"/>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1:</a:t>
            </a:r>
            <a:r>
              <a:rPr lang="en-US" sz="2400" b="1" i="1" dirty="0"/>
              <a:t> </a:t>
            </a:r>
            <a:r>
              <a:rPr lang="vi-VN" sz="2400" i="1" dirty="0"/>
              <a:t>Trong thí nghiệm phát hiện tác dụng từ của dòng điện, dây dẫn AB được bố trí như thế nào ?</a:t>
            </a:r>
            <a:endParaRPr lang="vi-VN" sz="2400" i="1" dirty="0"/>
          </a:p>
        </p:txBody>
      </p:sp>
      <p:sp>
        <p:nvSpPr>
          <p:cNvPr id="13" name="Oval 12"/>
          <p:cNvSpPr/>
          <p:nvPr/>
        </p:nvSpPr>
        <p:spPr>
          <a:xfrm>
            <a:off x="2588058" y="2956925"/>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Tree>
    <p:extLst>
      <p:ext uri="{BB962C8B-B14F-4D97-AF65-F5344CB8AC3E}">
        <p14:creationId xmlns:p14="http://schemas.microsoft.com/office/powerpoint/2010/main" val="6940671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595037" y="2160013"/>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713234" y="2975265"/>
            <a:ext cx="10770554" cy="1843518"/>
          </a:xfrm>
          <a:prstGeom prst="rect">
            <a:avLst/>
          </a:prstGeom>
        </p:spPr>
        <p:txBody>
          <a:bodyPr wrap="square">
            <a:spAutoFit/>
          </a:bodyPr>
          <a:lstStyle/>
          <a:p>
            <a:pPr>
              <a:lnSpc>
                <a:spcPct val="200000"/>
              </a:lnSpc>
            </a:pPr>
            <a:r>
              <a:rPr lang="vi-VN" sz="2000" b="1" i="1" dirty="0">
                <a:solidFill>
                  <a:srgbClr val="0070C0"/>
                </a:solidFill>
              </a:rPr>
              <a:t>Mắc hai đầu dây dẫn vào hai cực của pin cho dòng điện chạy qua dây dẫn. Đưa kim nam châm lại gần dây dẫn. Nếu kim nam châm bị lệch khỏi hướng Nam – Bắc thì pin còn điện.</a:t>
            </a:r>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823217"/>
            <a:ext cx="10770554" cy="1328023"/>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2:</a:t>
            </a:r>
            <a:r>
              <a:rPr lang="en-US" sz="2400" b="1" i="1" dirty="0"/>
              <a:t> </a:t>
            </a:r>
            <a:r>
              <a:rPr lang="vi-VN" sz="2400" i="1" dirty="0"/>
              <a:t>Có một số pin để lâu ngày và một đoạn dây dẫn. Nếu không có bóng đèn pin để thử, có cách nào kiểm tra được pin còn điện hay không khi trong tay bạn có một kim nam châm?</a:t>
            </a:r>
            <a:endParaRPr lang="vi-VN" sz="2400" i="1" dirty="0"/>
          </a:p>
        </p:txBody>
      </p:sp>
    </p:spTree>
    <p:extLst>
      <p:ext uri="{BB962C8B-B14F-4D97-AF65-F5344CB8AC3E}">
        <p14:creationId xmlns:p14="http://schemas.microsoft.com/office/powerpoint/2010/main" val="33295061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4" name="Rectangle 3"/>
          <p:cNvSpPr/>
          <p:nvPr/>
        </p:nvSpPr>
        <p:spPr>
          <a:xfrm>
            <a:off x="1939887" y="2044618"/>
            <a:ext cx="6096000" cy="3046988"/>
          </a:xfrm>
          <a:prstGeom prst="rect">
            <a:avLst/>
          </a:prstGeom>
        </p:spPr>
        <p:txBody>
          <a:bodyPr>
            <a:spAutoFit/>
          </a:bodyPr>
          <a:lstStyle/>
          <a:p>
            <a:pPr algn="just">
              <a:lnSpc>
                <a:spcPct val="200000"/>
              </a:lnSpc>
            </a:pPr>
            <a:r>
              <a:rPr lang="en-US" sz="2400" b="1" i="1" dirty="0" smtClean="0">
                <a:solidFill>
                  <a:srgbClr val="0070C0"/>
                </a:solidFill>
                <a:effectLst/>
                <a:latin typeface="Open Sans"/>
              </a:rPr>
              <a:t>A. </a:t>
            </a:r>
            <a:r>
              <a:rPr lang="en-US" sz="2400" b="1" i="1" dirty="0" err="1" smtClean="0">
                <a:solidFill>
                  <a:srgbClr val="0070C0"/>
                </a:solidFill>
                <a:effectLst/>
                <a:latin typeface="Open Sans"/>
              </a:rPr>
              <a:t>Xung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quanh</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B. </a:t>
            </a:r>
            <a:r>
              <a:rPr lang="en-US" sz="2400" b="1" i="1" dirty="0" err="1" smtClean="0">
                <a:solidFill>
                  <a:srgbClr val="0070C0"/>
                </a:solidFill>
                <a:effectLst/>
                <a:latin typeface="Open Sans"/>
              </a:rPr>
              <a:t>Xung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quanh</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dòng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điện</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C. </a:t>
            </a:r>
            <a:r>
              <a:rPr lang="en-US" sz="2400" b="1" i="1" dirty="0" err="1" smtClean="0">
                <a:solidFill>
                  <a:srgbClr val="0070C0"/>
                </a:solidFill>
                <a:effectLst/>
                <a:latin typeface="Open Sans"/>
              </a:rPr>
              <a:t>Xung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quanh</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điện</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tích</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đứng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yên</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D. </a:t>
            </a:r>
            <a:r>
              <a:rPr lang="en-US" sz="2400" b="1" i="1" dirty="0" err="1" smtClean="0">
                <a:solidFill>
                  <a:srgbClr val="0070C0"/>
                </a:solidFill>
                <a:effectLst/>
                <a:latin typeface="Open Sans"/>
              </a:rPr>
              <a:t>Xung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quanh</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Trái</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Đất</a:t>
            </a:r>
            <a:endParaRPr lang="en-US" sz="2400" b="1" i="1" dirty="0">
              <a:solidFill>
                <a:srgbClr val="0070C0"/>
              </a:solidFill>
              <a:effectLst/>
              <a:latin typeface="Open Sans"/>
            </a:endParaRPr>
          </a:p>
        </p:txBody>
      </p:sp>
      <p:sp>
        <p:nvSpPr>
          <p:cNvPr id="11" name="Oval 10"/>
          <p:cNvSpPr/>
          <p:nvPr/>
        </p:nvSpPr>
        <p:spPr>
          <a:xfrm>
            <a:off x="1919261" y="3815237"/>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3" name="Text Box 51"/>
          <p:cNvSpPr txBox="1">
            <a:spLocks noChangeArrowheads="1"/>
          </p:cNvSpPr>
          <p:nvPr/>
        </p:nvSpPr>
        <p:spPr bwMode="auto">
          <a:xfrm>
            <a:off x="833718" y="905868"/>
            <a:ext cx="10757647" cy="510778"/>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t>Bài </a:t>
            </a:r>
            <a:r>
              <a:rPr lang="en-US" sz="2400" b="1" dirty="0" smtClean="0"/>
              <a:t>3:</a:t>
            </a:r>
            <a:r>
              <a:rPr lang="en-US" sz="2400" b="1" dirty="0"/>
              <a:t> </a:t>
            </a:r>
            <a:r>
              <a:rPr lang="vi-VN" sz="2400" dirty="0"/>
              <a:t>Từ trường không tồn tại ở đâu?</a:t>
            </a:r>
            <a:endParaRPr lang="vi-VN" sz="2400" dirty="0"/>
          </a:p>
        </p:txBody>
      </p:sp>
    </p:spTree>
    <p:extLst>
      <p:ext uri="{BB962C8B-B14F-4D97-AF65-F5344CB8AC3E}">
        <p14:creationId xmlns:p14="http://schemas.microsoft.com/office/powerpoint/2010/main" val="41044749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 name="Text Box 53"/>
          <p:cNvSpPr txBox="1">
            <a:spLocks noChangeArrowheads="1"/>
          </p:cNvSpPr>
          <p:nvPr/>
        </p:nvSpPr>
        <p:spPr bwMode="auto">
          <a:xfrm>
            <a:off x="5527829" y="2094738"/>
            <a:ext cx="189865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vi-VN" sz="2400" b="1" u="sng" dirty="0" smtClean="0">
                <a:solidFill>
                  <a:srgbClr val="0000CC"/>
                </a:solidFill>
                <a:latin typeface="Times New Roman" panose="02020603050405020304" pitchFamily="18" charset="0"/>
              </a:rPr>
              <a:t>Giải:</a:t>
            </a:r>
            <a:endParaRPr lang="en-US" altLang="vi-VN" sz="2400" b="1" u="sng" dirty="0">
              <a:solidFill>
                <a:srgbClr val="0000CC"/>
              </a:solidFill>
              <a:latin typeface="Times New Roman" panose="02020603050405020304" pitchFamily="18" charset="0"/>
            </a:endParaRPr>
          </a:p>
        </p:txBody>
      </p:sp>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874328" y="2988140"/>
            <a:ext cx="10421200" cy="1938992"/>
          </a:xfrm>
          <a:prstGeom prst="rect">
            <a:avLst/>
          </a:prstGeom>
        </p:spPr>
        <p:txBody>
          <a:bodyPr wrap="square">
            <a:spAutoFit/>
          </a:bodyPr>
          <a:lstStyle/>
          <a:p>
            <a:pPr algn="just"/>
            <a:r>
              <a:rPr lang="vi-VN" sz="2400" b="1" i="1" dirty="0" smtClean="0">
                <a:solidFill>
                  <a:srgbClr val="0070C0"/>
                </a:solidFill>
                <a:effectLst/>
                <a:latin typeface="Open Sans"/>
              </a:rPr>
              <a:t>Có thể theo hai cách sau:</a:t>
            </a:r>
          </a:p>
          <a:p>
            <a:pPr algn="just"/>
            <a:r>
              <a:rPr lang="vi-VN" sz="2400" b="1" i="1" dirty="0" smtClean="0">
                <a:solidFill>
                  <a:srgbClr val="0070C0"/>
                </a:solidFill>
                <a:effectLst/>
                <a:latin typeface="Open Sans"/>
              </a:rPr>
              <a:t>1. Cuốn dây thành cuộn. Đặt thanh sắt nhỏ trước cuộn dây đó. Nếu trong dây dẫn có dòng điện thì thanh sắt sẽ bị hút.</a:t>
            </a:r>
          </a:p>
          <a:p>
            <a:pPr algn="just"/>
            <a:r>
              <a:rPr lang="vi-VN" sz="2400" b="1" i="1" dirty="0" smtClean="0">
                <a:solidFill>
                  <a:srgbClr val="0070C0"/>
                </a:solidFill>
                <a:effectLst/>
                <a:latin typeface="Open Sans"/>
              </a:rPr>
              <a:t>2. Đưa một đầu thanh nam châm lại gần dây dẫn căng thẳng, nếu có dòng điện chạy trong dây, dây sẽ bị rung (dao động)</a:t>
            </a:r>
            <a:endParaRPr lang="vi-VN" sz="2400" b="1" i="1" dirty="0">
              <a:solidFill>
                <a:srgbClr val="0070C0"/>
              </a:solidFill>
              <a:effectLst/>
              <a:latin typeface="Open Sans"/>
            </a:endParaRPr>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874328" y="903908"/>
            <a:ext cx="10770554" cy="919401"/>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4:</a:t>
            </a:r>
            <a:r>
              <a:rPr lang="en-US" sz="2400" b="1" i="1" dirty="0"/>
              <a:t> </a:t>
            </a:r>
            <a:r>
              <a:rPr lang="vi-VN" sz="2400" i="1" dirty="0"/>
              <a:t>Giả sử có một dây dẫn chạy qua nhà. Nếu không dùng dụng cụ có cách nào phát hiện được trong dây dẫn có dòng điện chạy qua hay không ?</a:t>
            </a:r>
            <a:endParaRPr lang="vi-VN" sz="2400" i="1" dirty="0"/>
          </a:p>
        </p:txBody>
      </p:sp>
    </p:spTree>
    <p:extLst>
      <p:ext uri="{BB962C8B-B14F-4D97-AF65-F5344CB8AC3E}">
        <p14:creationId xmlns:p14="http://schemas.microsoft.com/office/powerpoint/2010/main" val="13814014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wipe(dow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496734" y="2102116"/>
            <a:ext cx="9987054" cy="3416320"/>
          </a:xfrm>
          <a:prstGeom prst="rect">
            <a:avLst/>
          </a:prstGeom>
        </p:spPr>
        <p:txBody>
          <a:bodyPr wrap="square">
            <a:spAutoFit/>
          </a:bodyPr>
          <a:lstStyle/>
          <a:p>
            <a:pPr marL="457200" indent="-457200" algn="just">
              <a:lnSpc>
                <a:spcPct val="150000"/>
              </a:lnSpc>
              <a:buAutoNum type="alphaUcPeriod"/>
            </a:pPr>
            <a:r>
              <a:rPr lang="vi-VN" sz="2400" b="1" i="1" dirty="0" smtClean="0">
                <a:solidFill>
                  <a:srgbClr val="0070C0"/>
                </a:solidFill>
                <a:effectLst/>
                <a:latin typeface="Open Sans"/>
              </a:rPr>
              <a:t>Dây </a:t>
            </a:r>
            <a:r>
              <a:rPr lang="vi-VN" sz="2400" b="1" i="1" dirty="0" smtClean="0">
                <a:solidFill>
                  <a:srgbClr val="0070C0"/>
                </a:solidFill>
                <a:effectLst/>
                <a:latin typeface="Open Sans"/>
              </a:rPr>
              <a:t>dẫn hút nam chậm lại gần </a:t>
            </a:r>
            <a:r>
              <a:rPr lang="vi-VN" sz="2400" b="1" i="1" dirty="0" smtClean="0">
                <a:solidFill>
                  <a:srgbClr val="0070C0"/>
                </a:solidFill>
                <a:effectLst/>
                <a:latin typeface="Open Sans"/>
              </a:rPr>
              <a:t>nó.</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Dây </a:t>
            </a:r>
            <a:r>
              <a:rPr lang="vi-VN" sz="2400" b="1" i="1" dirty="0" smtClean="0">
                <a:solidFill>
                  <a:srgbClr val="0070C0"/>
                </a:solidFill>
                <a:effectLst/>
                <a:latin typeface="Open Sans"/>
              </a:rPr>
              <a:t>dẫn hút các vụn sắt lại gần </a:t>
            </a:r>
            <a:r>
              <a:rPr lang="vi-VN" sz="2400" b="1" i="1" dirty="0" smtClean="0">
                <a:solidFill>
                  <a:srgbClr val="0070C0"/>
                </a:solidFill>
                <a:effectLst/>
                <a:latin typeface="Open Sans"/>
              </a:rPr>
              <a:t>nó.</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Dòng </a:t>
            </a:r>
            <a:r>
              <a:rPr lang="vi-VN" sz="2400" b="1" i="1" dirty="0" smtClean="0">
                <a:solidFill>
                  <a:srgbClr val="0070C0"/>
                </a:solidFill>
                <a:effectLst/>
                <a:latin typeface="Open Sans"/>
              </a:rPr>
              <a:t>điện làm cho kim nam châm để gần và song song vói nó bị lệch khỏi hướng Bắc Nam ban </a:t>
            </a:r>
            <a:r>
              <a:rPr lang="vi-VN" sz="2400" b="1" i="1" dirty="0" smtClean="0">
                <a:solidFill>
                  <a:srgbClr val="0070C0"/>
                </a:solidFill>
                <a:effectLst/>
                <a:latin typeface="Open Sans"/>
              </a:rPr>
              <a:t>đầu</a:t>
            </a:r>
            <a:endParaRPr lang="en-US" sz="2400" b="1" i="1" dirty="0" smtClean="0">
              <a:solidFill>
                <a:srgbClr val="0070C0"/>
              </a:solidFill>
              <a:effectLst/>
              <a:latin typeface="Open Sans"/>
            </a:endParaRPr>
          </a:p>
          <a:p>
            <a:pPr marL="457200" indent="-457200" algn="just">
              <a:lnSpc>
                <a:spcPct val="150000"/>
              </a:lnSpc>
              <a:buAutoNum type="alphaUcPeriod"/>
            </a:pPr>
            <a:r>
              <a:rPr lang="vi-VN" sz="2400" b="1" i="1" dirty="0" smtClean="0">
                <a:solidFill>
                  <a:srgbClr val="0070C0"/>
                </a:solidFill>
                <a:effectLst/>
                <a:latin typeface="Open Sans"/>
              </a:rPr>
              <a:t>Dòng </a:t>
            </a:r>
            <a:r>
              <a:rPr lang="vi-VN" sz="2400" b="1" i="1" dirty="0" smtClean="0">
                <a:solidFill>
                  <a:srgbClr val="0070C0"/>
                </a:solidFill>
                <a:effectLst/>
                <a:latin typeface="Open Sans"/>
              </a:rPr>
              <a:t>diện làm cho kim nam châm luôn luôn cùng hướng với dây dẫn</a:t>
            </a:r>
            <a:endParaRPr lang="vi-VN" sz="2400" b="1" i="1" dirty="0">
              <a:solidFill>
                <a:srgbClr val="0070C0"/>
              </a:solidFill>
              <a:effectLst/>
              <a:latin typeface="Open Sans"/>
            </a:endParaRPr>
          </a:p>
        </p:txBody>
      </p:sp>
      <p:sp>
        <p:nvSpPr>
          <p:cNvPr id="8" name="Oval 7"/>
          <p:cNvSpPr/>
          <p:nvPr/>
        </p:nvSpPr>
        <p:spPr>
          <a:xfrm>
            <a:off x="1496734" y="3366523"/>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978453"/>
            <a:ext cx="10770554" cy="919401"/>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5:</a:t>
            </a:r>
            <a:r>
              <a:rPr lang="en-US" sz="2400" b="1" i="1" dirty="0"/>
              <a:t> </a:t>
            </a:r>
            <a:r>
              <a:rPr lang="vi-VN" sz="2400" i="1" dirty="0"/>
              <a:t>Dựa vào hiện tượng nào dưới đây mà kết luận rằng dòng điện chạy qua dây dẫn thẳng có từ trường?</a:t>
            </a:r>
            <a:endParaRPr lang="vi-VN" sz="2400" i="1" dirty="0"/>
          </a:p>
        </p:txBody>
      </p:sp>
    </p:spTree>
    <p:extLst>
      <p:ext uri="{BB962C8B-B14F-4D97-AF65-F5344CB8AC3E}">
        <p14:creationId xmlns:p14="http://schemas.microsoft.com/office/powerpoint/2010/main" val="28441030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1271802" y="2092192"/>
            <a:ext cx="10211986" cy="3046988"/>
          </a:xfrm>
          <a:prstGeom prst="rect">
            <a:avLst/>
          </a:prstGeom>
        </p:spPr>
        <p:txBody>
          <a:bodyPr wrap="square">
            <a:spAutoFit/>
          </a:bodyPr>
          <a:lstStyle/>
          <a:p>
            <a:pPr marL="457200" indent="-457200" algn="just">
              <a:lnSpc>
                <a:spcPct val="200000"/>
              </a:lnSpc>
              <a:buAutoNum type="alphaUcPeriod"/>
            </a:pPr>
            <a:r>
              <a:rPr lang="vi-VN" sz="2400" b="1" i="1" dirty="0" smtClean="0">
                <a:solidFill>
                  <a:srgbClr val="0070C0"/>
                </a:solidFill>
                <a:effectLst/>
                <a:latin typeface="Open Sans"/>
              </a:rPr>
              <a:t>Đặt </a:t>
            </a:r>
            <a:r>
              <a:rPr lang="vi-VN" sz="2400" b="1" i="1" dirty="0" smtClean="0">
                <a:solidFill>
                  <a:srgbClr val="0070C0"/>
                </a:solidFill>
                <a:effectLst/>
                <a:latin typeface="Open Sans"/>
              </a:rPr>
              <a:t>ở điểm đó một sợi dây dẫn, dây bị nóng </a:t>
            </a:r>
            <a:r>
              <a:rPr lang="vi-VN" sz="2400" b="1" i="1" dirty="0" smtClean="0">
                <a:solidFill>
                  <a:srgbClr val="0070C0"/>
                </a:solidFill>
                <a:effectLst/>
                <a:latin typeface="Open Sans"/>
              </a:rPr>
              <a:t>lên.</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 </a:t>
            </a:r>
            <a:r>
              <a:rPr lang="vi-VN" sz="2400" b="1" i="1" dirty="0" smtClean="0">
                <a:solidFill>
                  <a:srgbClr val="0070C0"/>
                </a:solidFill>
                <a:effectLst/>
                <a:latin typeface="Open Sans"/>
              </a:rPr>
              <a:t>Đặt ở đó một kim nam châm, kim bị lệch khỏi hướng Bắc </a:t>
            </a:r>
            <a:r>
              <a:rPr lang="vi-VN" sz="2400" b="1" i="1" dirty="0" smtClean="0">
                <a:solidFill>
                  <a:srgbClr val="0070C0"/>
                </a:solidFill>
                <a:effectLst/>
                <a:latin typeface="Open Sans"/>
              </a:rPr>
              <a:t>Nam.</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Đặt </a:t>
            </a:r>
            <a:r>
              <a:rPr lang="vi-VN" sz="2400" b="1" i="1" dirty="0" smtClean="0">
                <a:solidFill>
                  <a:srgbClr val="0070C0"/>
                </a:solidFill>
                <a:effectLst/>
                <a:latin typeface="Open Sans"/>
              </a:rPr>
              <a:t>ở nơi đó các vụn giấy thì chúng bị hút về hai hướng Bắc </a:t>
            </a:r>
            <a:r>
              <a:rPr lang="vi-VN" sz="2400" b="1" i="1" dirty="0" smtClean="0">
                <a:solidFill>
                  <a:srgbClr val="0070C0"/>
                </a:solidFill>
                <a:effectLst/>
                <a:latin typeface="Open Sans"/>
              </a:rPr>
              <a:t>Nam.</a:t>
            </a:r>
            <a:endParaRPr lang="en-US" sz="2400" b="1" i="1" dirty="0" smtClean="0">
              <a:solidFill>
                <a:srgbClr val="0070C0"/>
              </a:solidFill>
              <a:effectLst/>
              <a:latin typeface="Open Sans"/>
            </a:endParaRPr>
          </a:p>
          <a:p>
            <a:pPr marL="457200" indent="-457200" algn="just">
              <a:lnSpc>
                <a:spcPct val="200000"/>
              </a:lnSpc>
              <a:buAutoNum type="alphaUcPeriod"/>
            </a:pPr>
            <a:r>
              <a:rPr lang="vi-VN" sz="2400" b="1" i="1" dirty="0" smtClean="0">
                <a:solidFill>
                  <a:srgbClr val="0070C0"/>
                </a:solidFill>
                <a:effectLst/>
                <a:latin typeface="Open Sans"/>
              </a:rPr>
              <a:t>Đặt </a:t>
            </a:r>
            <a:r>
              <a:rPr lang="vi-VN" sz="2400" b="1" i="1" dirty="0" smtClean="0">
                <a:solidFill>
                  <a:srgbClr val="0070C0"/>
                </a:solidFill>
                <a:effectLst/>
                <a:latin typeface="Open Sans"/>
              </a:rPr>
              <a:t>ở đó kim bằng đồng, kim luôn chỉ hướng Bắc Nam.</a:t>
            </a:r>
            <a:endParaRPr lang="vi-VN" sz="2400" b="1" i="1" dirty="0">
              <a:solidFill>
                <a:srgbClr val="0070C0"/>
              </a:solidFill>
              <a:effectLst/>
              <a:latin typeface="Open Sans"/>
            </a:endParaRPr>
          </a:p>
        </p:txBody>
      </p:sp>
      <p:sp>
        <p:nvSpPr>
          <p:cNvPr id="8" name="Oval 7"/>
          <p:cNvSpPr/>
          <p:nvPr/>
        </p:nvSpPr>
        <p:spPr>
          <a:xfrm>
            <a:off x="1271802" y="3061963"/>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923035"/>
            <a:ext cx="10770554" cy="919401"/>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6:</a:t>
            </a:r>
            <a:r>
              <a:rPr lang="en-US" sz="2400" b="1" i="1" dirty="0"/>
              <a:t> </a:t>
            </a:r>
            <a:r>
              <a:rPr lang="vi-VN" sz="2400" i="1" dirty="0"/>
              <a:t>Làm thế nào để nhận biết được tại một điểm trong không gian có từ trường?</a:t>
            </a:r>
            <a:endParaRPr lang="vi-VN" sz="2400" i="1" dirty="0"/>
          </a:p>
        </p:txBody>
      </p:sp>
    </p:spTree>
    <p:extLst>
      <p:ext uri="{BB962C8B-B14F-4D97-AF65-F5344CB8AC3E}">
        <p14:creationId xmlns:p14="http://schemas.microsoft.com/office/powerpoint/2010/main" val="177933312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161309" y="1508992"/>
            <a:ext cx="6096000" cy="3046988"/>
          </a:xfrm>
          <a:prstGeom prst="rect">
            <a:avLst/>
          </a:prstGeom>
        </p:spPr>
        <p:txBody>
          <a:bodyPr>
            <a:spAutoFit/>
          </a:bodyPr>
          <a:lstStyle/>
          <a:p>
            <a:pPr algn="just">
              <a:lnSpc>
                <a:spcPct val="200000"/>
              </a:lnSpc>
            </a:pPr>
            <a:r>
              <a:rPr lang="en-US" sz="2400" b="1" i="1" dirty="0" smtClean="0">
                <a:solidFill>
                  <a:srgbClr val="0070C0"/>
                </a:solidFill>
                <a:effectLst/>
                <a:latin typeface="Open Sans"/>
              </a:rPr>
              <a:t>A. </a:t>
            </a:r>
            <a:r>
              <a:rPr lang="en-US" sz="2400" b="1" i="1" dirty="0" err="1" smtClean="0">
                <a:solidFill>
                  <a:srgbClr val="0070C0"/>
                </a:solidFill>
                <a:effectLst/>
                <a:latin typeface="Open Sans"/>
              </a:rPr>
              <a:t>Dùng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ampe</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kế</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B. </a:t>
            </a:r>
            <a:r>
              <a:rPr lang="en-US" sz="2400" b="1" i="1" dirty="0" err="1" smtClean="0">
                <a:solidFill>
                  <a:srgbClr val="0070C0"/>
                </a:solidFill>
                <a:effectLst/>
                <a:latin typeface="Open Sans"/>
              </a:rPr>
              <a:t>Dùng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vôn</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kế</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C. </a:t>
            </a:r>
            <a:r>
              <a:rPr lang="en-US" sz="2400" b="1" i="1" dirty="0" err="1" smtClean="0">
                <a:solidFill>
                  <a:srgbClr val="0070C0"/>
                </a:solidFill>
                <a:effectLst/>
                <a:latin typeface="Open Sans"/>
              </a:rPr>
              <a:t>Dùng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áp</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kế</a:t>
            </a:r>
            <a:r>
              <a:rPr lang="en-US" sz="2400" b="1" i="1" dirty="0" smtClean="0">
                <a:solidFill>
                  <a:srgbClr val="0070C0"/>
                </a:solidFill>
                <a:effectLst/>
                <a:latin typeface="Open Sans"/>
              </a:rPr>
              <a:t>.</a:t>
            </a:r>
          </a:p>
          <a:p>
            <a:pPr algn="just">
              <a:lnSpc>
                <a:spcPct val="200000"/>
              </a:lnSpc>
            </a:pPr>
            <a:r>
              <a:rPr lang="en-US" sz="2400" b="1" i="1" dirty="0" smtClean="0">
                <a:solidFill>
                  <a:srgbClr val="0070C0"/>
                </a:solidFill>
                <a:effectLst/>
                <a:latin typeface="Open Sans"/>
              </a:rPr>
              <a:t>D. </a:t>
            </a:r>
            <a:r>
              <a:rPr lang="en-US" sz="2400" b="1" i="1" dirty="0" err="1" smtClean="0">
                <a:solidFill>
                  <a:srgbClr val="0070C0"/>
                </a:solidFill>
                <a:effectLst/>
                <a:latin typeface="Open Sans"/>
              </a:rPr>
              <a:t>Dùng</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kim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nam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châm</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có</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trục</a:t>
            </a:r>
            <a:r>
              <a:rPr lang="en-US" sz="2400" b="1" i="1" dirty="0" smtClean="0">
                <a:solidFill>
                  <a:srgbClr val="0070C0"/>
                </a:solidFill>
                <a:effectLst/>
                <a:latin typeface="Open Sans"/>
              </a:rPr>
              <a:t> quay.</a:t>
            </a:r>
            <a:endParaRPr lang="en-US" sz="2400" b="1" i="1" dirty="0">
              <a:solidFill>
                <a:srgbClr val="0070C0"/>
              </a:solidFill>
              <a:effectLst/>
              <a:latin typeface="Open Sans"/>
            </a:endParaRPr>
          </a:p>
        </p:txBody>
      </p:sp>
      <p:sp>
        <p:nvSpPr>
          <p:cNvPr id="8" name="Oval 7"/>
          <p:cNvSpPr/>
          <p:nvPr/>
        </p:nvSpPr>
        <p:spPr>
          <a:xfrm>
            <a:off x="2161309" y="3994719"/>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978453"/>
            <a:ext cx="10770554" cy="510778"/>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t>Bài </a:t>
            </a:r>
            <a:r>
              <a:rPr lang="en-US" sz="2400" b="1" dirty="0" smtClean="0"/>
              <a:t>7:</a:t>
            </a:r>
            <a:r>
              <a:rPr lang="en-US" sz="2400" b="1" dirty="0"/>
              <a:t> </a:t>
            </a:r>
            <a:r>
              <a:rPr lang="vi-VN" sz="2400" dirty="0"/>
              <a:t>Người ta dùng dụng cụ nào để nhận biết từ trường?</a:t>
            </a:r>
            <a:endParaRPr lang="vi-VN" sz="2400" dirty="0"/>
          </a:p>
        </p:txBody>
      </p:sp>
    </p:spTree>
    <p:extLst>
      <p:ext uri="{BB962C8B-B14F-4D97-AF65-F5344CB8AC3E}">
        <p14:creationId xmlns:p14="http://schemas.microsoft.com/office/powerpoint/2010/main" val="28040093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382295" y="1992840"/>
            <a:ext cx="1779014" cy="323165"/>
          </a:xfrm>
          <a:prstGeom prst="rect">
            <a:avLst/>
          </a:prstGeom>
        </p:spPr>
        <p:txBody>
          <a:bodyPr wrap="square">
            <a:spAutoFit/>
          </a:bodyPr>
          <a:lstStyle/>
          <a:p>
            <a:pPr marL="30480" marR="30480">
              <a:lnSpc>
                <a:spcPts val="1800"/>
              </a:lnSpc>
              <a:spcAft>
                <a:spcPts val="1200"/>
              </a:spcAft>
            </a:pPr>
            <a:r>
              <a:rPr lang="nl-NL" dirty="0" smtClean="0">
                <a:solidFill>
                  <a:srgbClr val="000000"/>
                </a:solidFill>
                <a:latin typeface="Arial" panose="020B060402020202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
        <p:nvSpPr>
          <p:cNvPr id="2" name="Rectangle 1"/>
          <p:cNvSpPr/>
          <p:nvPr/>
        </p:nvSpPr>
        <p:spPr>
          <a:xfrm>
            <a:off x="2265821" y="1625565"/>
            <a:ext cx="6096000" cy="3046988"/>
          </a:xfrm>
          <a:prstGeom prst="rect">
            <a:avLst/>
          </a:prstGeom>
        </p:spPr>
        <p:txBody>
          <a:bodyPr>
            <a:spAutoFit/>
          </a:bodyPr>
          <a:lstStyle/>
          <a:p>
            <a:pPr algn="just">
              <a:lnSpc>
                <a:spcPct val="200000"/>
              </a:lnSpc>
            </a:pPr>
            <a:r>
              <a:rPr lang="en-US" sz="2400" b="1" i="1" dirty="0" smtClean="0">
                <a:solidFill>
                  <a:srgbClr val="0070C0"/>
                </a:solidFill>
                <a:effectLst/>
                <a:latin typeface="Open Sans"/>
              </a:rPr>
              <a:t>A. </a:t>
            </a:r>
            <a:r>
              <a:rPr lang="en-US" sz="2400" b="1" i="1" dirty="0" err="1" smtClean="0">
                <a:solidFill>
                  <a:srgbClr val="0070C0"/>
                </a:solidFill>
                <a:effectLst/>
                <a:latin typeface="Open Sans"/>
              </a:rPr>
              <a:t>lực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hấp</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dẫn</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B. </a:t>
            </a:r>
            <a:r>
              <a:rPr lang="en-US" sz="2400" b="1" i="1" dirty="0" err="1" smtClean="0">
                <a:solidFill>
                  <a:srgbClr val="0070C0"/>
                </a:solidFill>
                <a:effectLst/>
                <a:latin typeface="Open Sans"/>
              </a:rPr>
              <a:t>lực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từ</a:t>
            </a:r>
            <a:r>
              <a:rPr lang="en-US" sz="2400" b="1" i="1" dirty="0" smtClean="0">
                <a:solidFill>
                  <a:srgbClr val="0070C0"/>
                </a:solidFill>
                <a:effectLst/>
                <a:latin typeface="Open Sans"/>
              </a:rPr>
              <a:t>.</a:t>
            </a:r>
          </a:p>
          <a:p>
            <a:pPr algn="just">
              <a:lnSpc>
                <a:spcPct val="200000"/>
              </a:lnSpc>
            </a:pPr>
            <a:r>
              <a:rPr lang="en-US" sz="2400" b="1" i="1" dirty="0" smtClean="0">
                <a:solidFill>
                  <a:srgbClr val="0070C0"/>
                </a:solidFill>
                <a:effectLst/>
                <a:latin typeface="Open Sans"/>
              </a:rPr>
              <a:t>C. 1ực </a:t>
            </a:r>
            <a:r>
              <a:rPr lang="en-US" sz="2400" b="1" i="1" dirty="0" err="1" smtClean="0">
                <a:solidFill>
                  <a:srgbClr val="0070C0"/>
                </a:solidFill>
                <a:effectLst/>
                <a:latin typeface="Open Sans"/>
              </a:rPr>
              <a:t>điện</a:t>
            </a:r>
            <a:endParaRPr lang="en-US" sz="2400" b="1" i="1" dirty="0" smtClean="0">
              <a:solidFill>
                <a:srgbClr val="0070C0"/>
              </a:solidFill>
              <a:effectLst/>
              <a:latin typeface="Open Sans"/>
            </a:endParaRPr>
          </a:p>
          <a:p>
            <a:pPr algn="just">
              <a:lnSpc>
                <a:spcPct val="200000"/>
              </a:lnSpc>
            </a:pPr>
            <a:r>
              <a:rPr lang="en-US" sz="2400" b="1" i="1" dirty="0" smtClean="0">
                <a:solidFill>
                  <a:srgbClr val="0070C0"/>
                </a:solidFill>
                <a:effectLst/>
                <a:latin typeface="Open Sans"/>
              </a:rPr>
              <a:t>D. </a:t>
            </a:r>
            <a:r>
              <a:rPr lang="en-US" sz="2400" b="1" i="1" dirty="0" err="1" smtClean="0">
                <a:solidFill>
                  <a:srgbClr val="0070C0"/>
                </a:solidFill>
                <a:effectLst/>
                <a:latin typeface="Open Sans"/>
              </a:rPr>
              <a:t>lực</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điện</a:t>
            </a:r>
            <a:r>
              <a:rPr lang="en-US" sz="2400" b="1" i="1" dirty="0" smtClean="0">
                <a:solidFill>
                  <a:srgbClr val="0070C0"/>
                </a:solidFill>
                <a:effectLst/>
                <a:latin typeface="Open Sans"/>
              </a:rPr>
              <a:t> </a:t>
            </a:r>
            <a:r>
              <a:rPr lang="en-US" sz="2400" b="1" i="1" dirty="0" err="1" smtClean="0">
                <a:solidFill>
                  <a:srgbClr val="0070C0"/>
                </a:solidFill>
                <a:effectLst/>
                <a:latin typeface="Open Sans"/>
              </a:rPr>
              <a:t>từ</a:t>
            </a:r>
            <a:r>
              <a:rPr lang="en-US" sz="2400" b="1" i="1" dirty="0" smtClean="0">
                <a:solidFill>
                  <a:srgbClr val="0070C0"/>
                </a:solidFill>
                <a:effectLst/>
                <a:latin typeface="Open Sans"/>
              </a:rPr>
              <a:t>.</a:t>
            </a:r>
            <a:endParaRPr lang="en-US" sz="2400" b="1" i="1" dirty="0">
              <a:solidFill>
                <a:srgbClr val="0070C0"/>
              </a:solidFill>
              <a:effectLst/>
              <a:latin typeface="Open Sans"/>
            </a:endParaRPr>
          </a:p>
        </p:txBody>
      </p:sp>
      <p:sp>
        <p:nvSpPr>
          <p:cNvPr id="8" name="Oval 7"/>
          <p:cNvSpPr/>
          <p:nvPr/>
        </p:nvSpPr>
        <p:spPr>
          <a:xfrm>
            <a:off x="2245076" y="4084268"/>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1"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2" name="Text Box 51"/>
          <p:cNvSpPr txBox="1">
            <a:spLocks noChangeArrowheads="1"/>
          </p:cNvSpPr>
          <p:nvPr/>
        </p:nvSpPr>
        <p:spPr bwMode="auto">
          <a:xfrm>
            <a:off x="713234" y="978453"/>
            <a:ext cx="10770554" cy="510778"/>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dirty="0"/>
              <a:t>Bài </a:t>
            </a:r>
            <a:r>
              <a:rPr lang="en-US" sz="2400" b="1" dirty="0" smtClean="0"/>
              <a:t>8:</a:t>
            </a:r>
            <a:r>
              <a:rPr lang="en-US" sz="2400" b="1" dirty="0"/>
              <a:t> </a:t>
            </a:r>
            <a:r>
              <a:rPr lang="vi-VN" sz="2400" dirty="0"/>
              <a:t>Lực do dòng điện tác dụng lên kim nam châm để gần nó được gọi là</a:t>
            </a:r>
            <a:endParaRPr lang="vi-VN" sz="2400" dirty="0"/>
          </a:p>
        </p:txBody>
      </p:sp>
    </p:spTree>
    <p:extLst>
      <p:ext uri="{BB962C8B-B14F-4D97-AF65-F5344CB8AC3E}">
        <p14:creationId xmlns:p14="http://schemas.microsoft.com/office/powerpoint/2010/main" val="8140823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ircle(in)">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ectangle 6"/>
          <p:cNvSpPr>
            <a:spLocks noChangeArrowheads="1"/>
          </p:cNvSpPr>
          <p:nvPr/>
        </p:nvSpPr>
        <p:spPr bwMode="auto">
          <a:xfrm>
            <a:off x="9225232" y="2160013"/>
            <a:ext cx="31290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2400" b="0" i="0" u="none" strike="noStrike" cap="none" normalizeH="0" baseline="0" dirty="0" smtClean="0">
                <a:ln>
                  <a:noFill/>
                </a:ln>
                <a:solidFill>
                  <a:schemeClr val="tx1"/>
                </a:solidFill>
                <a:effectLst/>
                <a:latin typeface="Arial" panose="020B0604020202020204" pitchFamily="34" charset="0"/>
              </a:rPr>
              <a:t/>
            </a:r>
            <a:br>
              <a:rPr kumimoji="0" lang="en-US" altLang="en-US" sz="124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10324204" y="5642808"/>
            <a:ext cx="365806"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rPr>
              <a:t>  </a:t>
            </a:r>
            <a:r>
              <a:rPr kumimoji="0" lang="en-US" altLang="en-US" sz="3300" b="0" i="0" u="none" strike="noStrike" cap="none" normalizeH="0" baseline="0" dirty="0" smtClean="0">
                <a:ln>
                  <a:noFill/>
                </a:ln>
                <a:solidFill>
                  <a:schemeClr val="tx1"/>
                </a:solidFill>
                <a:effectLst/>
                <a:latin typeface="Arial" panose="020B0604020202020204" pitchFamily="34" charset="0"/>
              </a:rPr>
              <a:t> </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 name="Rectangle 2"/>
          <p:cNvSpPr/>
          <p:nvPr/>
        </p:nvSpPr>
        <p:spPr>
          <a:xfrm>
            <a:off x="1478579" y="2187877"/>
            <a:ext cx="10005209" cy="3970318"/>
          </a:xfrm>
          <a:prstGeom prst="rect">
            <a:avLst/>
          </a:prstGeom>
        </p:spPr>
        <p:txBody>
          <a:bodyPr wrap="square">
            <a:spAutoFit/>
          </a:bodyPr>
          <a:lstStyle/>
          <a:p>
            <a:pPr marL="457200" indent="-457200">
              <a:lnSpc>
                <a:spcPct val="150000"/>
              </a:lnSpc>
              <a:buAutoNum type="alphaUcPeriod"/>
            </a:pPr>
            <a:r>
              <a:rPr lang="vi-VN" sz="2400" b="1" i="1" dirty="0" smtClean="0">
                <a:solidFill>
                  <a:srgbClr val="0070C0"/>
                </a:solidFill>
              </a:rPr>
              <a:t>Có </a:t>
            </a:r>
            <a:r>
              <a:rPr lang="vi-VN" sz="2400" b="1" i="1" dirty="0">
                <a:solidFill>
                  <a:srgbClr val="0070C0"/>
                </a:solidFill>
              </a:rPr>
              <a:t>thể, vì dòng điện tác dụng lực từ lên kim nam châm để gần </a:t>
            </a:r>
            <a:r>
              <a:rPr lang="vi-VN" sz="2400" b="1" i="1" dirty="0" smtClean="0">
                <a:solidFill>
                  <a:srgbClr val="0070C0"/>
                </a:solidFill>
              </a:rPr>
              <a:t>nó.</a:t>
            </a:r>
            <a:endParaRPr lang="en-US" sz="2400" b="1" i="1" dirty="0" smtClean="0">
              <a:solidFill>
                <a:srgbClr val="0070C0"/>
              </a:solidFill>
            </a:endParaRPr>
          </a:p>
          <a:p>
            <a:pPr marL="457200" indent="-457200">
              <a:lnSpc>
                <a:spcPct val="150000"/>
              </a:lnSpc>
              <a:buAutoNum type="alphaUcPeriod"/>
            </a:pPr>
            <a:r>
              <a:rPr lang="vi-VN" sz="2400" b="1" i="1" dirty="0" smtClean="0">
                <a:solidFill>
                  <a:srgbClr val="0070C0"/>
                </a:solidFill>
              </a:rPr>
              <a:t>Có </a:t>
            </a:r>
            <a:r>
              <a:rPr lang="vi-VN" sz="2400" b="1" i="1" dirty="0">
                <a:solidFill>
                  <a:srgbClr val="0070C0"/>
                </a:solidFill>
              </a:rPr>
              <a:t>thể, vì dòng điện tác dụng lực từ lên vật bằng sắt để gần </a:t>
            </a:r>
            <a:r>
              <a:rPr lang="vi-VN" sz="2400" b="1" i="1" dirty="0" smtClean="0">
                <a:solidFill>
                  <a:srgbClr val="0070C0"/>
                </a:solidFill>
              </a:rPr>
              <a:t>nó.</a:t>
            </a:r>
            <a:endParaRPr lang="en-US" sz="2400" b="1" i="1" dirty="0" smtClean="0">
              <a:solidFill>
                <a:srgbClr val="0070C0"/>
              </a:solidFill>
            </a:endParaRPr>
          </a:p>
          <a:p>
            <a:pPr marL="457200" indent="-457200">
              <a:lnSpc>
                <a:spcPct val="150000"/>
              </a:lnSpc>
              <a:buAutoNum type="alphaUcPeriod"/>
            </a:pPr>
            <a:r>
              <a:rPr lang="vi-VN" sz="2400" b="1" i="1" dirty="0" smtClean="0">
                <a:solidFill>
                  <a:srgbClr val="0070C0"/>
                </a:solidFill>
              </a:rPr>
              <a:t>Không </a:t>
            </a:r>
            <a:r>
              <a:rPr lang="vi-VN" sz="2400" b="1" i="1" dirty="0">
                <a:solidFill>
                  <a:srgbClr val="0070C0"/>
                </a:solidFill>
              </a:rPr>
              <a:t>thể, vì dòng điện trong dây dẫn thẳng không hút các vụn sắt về hai đầu dây như hai cục của nam châm </a:t>
            </a:r>
            <a:r>
              <a:rPr lang="vi-VN" sz="2400" b="1" i="1" dirty="0" smtClean="0">
                <a:solidFill>
                  <a:srgbClr val="0070C0"/>
                </a:solidFill>
              </a:rPr>
              <a:t>thẳng.</a:t>
            </a:r>
            <a:endParaRPr lang="en-US" sz="2400" b="1" i="1" dirty="0" smtClean="0">
              <a:solidFill>
                <a:srgbClr val="0070C0"/>
              </a:solidFill>
            </a:endParaRPr>
          </a:p>
          <a:p>
            <a:pPr marL="457200" indent="-457200">
              <a:lnSpc>
                <a:spcPct val="150000"/>
              </a:lnSpc>
              <a:buAutoNum type="alphaUcPeriod"/>
            </a:pPr>
            <a:r>
              <a:rPr lang="vi-VN" sz="2400" b="1" i="1" dirty="0" smtClean="0">
                <a:solidFill>
                  <a:srgbClr val="0070C0"/>
                </a:solidFill>
              </a:rPr>
              <a:t>Không </a:t>
            </a:r>
            <a:r>
              <a:rPr lang="vi-VN" sz="2400" b="1" i="1" dirty="0">
                <a:solidFill>
                  <a:srgbClr val="0070C0"/>
                </a:solidFill>
              </a:rPr>
              <a:t>thể, vì dòng điện trong dây dẫn thẳng dài luôn có tác dụng như nhau lên các vụn sắt ở bất kì điểm nào của dây.</a:t>
            </a:r>
          </a:p>
        </p:txBody>
      </p:sp>
      <p:sp>
        <p:nvSpPr>
          <p:cNvPr id="7" name="Oval 6"/>
          <p:cNvSpPr/>
          <p:nvPr/>
        </p:nvSpPr>
        <p:spPr>
          <a:xfrm>
            <a:off x="1399934" y="5032801"/>
            <a:ext cx="484095" cy="443753"/>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 Box 5"/>
          <p:cNvSpPr txBox="1">
            <a:spLocks noChangeArrowheads="1"/>
          </p:cNvSpPr>
          <p:nvPr/>
        </p:nvSpPr>
        <p:spPr bwMode="auto">
          <a:xfrm>
            <a:off x="1223682" y="-21986"/>
            <a:ext cx="10071847" cy="695265"/>
          </a:xfrm>
          <a:prstGeom prst="horizontalScroll">
            <a:avLst/>
          </a:prstGeom>
          <a:solidFill>
            <a:schemeClr val="accent6">
              <a:lumMod val="60000"/>
              <a:lumOff val="40000"/>
            </a:schemeClr>
          </a:solidFill>
          <a:ln>
            <a:solidFill>
              <a:srgbClr val="FF0000"/>
            </a:solidFill>
          </a:ln>
          <a:effec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sz="2800" b="1" dirty="0" smtClean="0">
                <a:solidFill>
                  <a:srgbClr val="000066"/>
                </a:solidFill>
                <a:latin typeface="Times New Roman" panose="02020603050405020304" pitchFamily="18" charset="0"/>
                <a:cs typeface="Times New Roman" panose="02020603050405020304" pitchFamily="18" charset="0"/>
              </a:rPr>
              <a:t>BÀI </a:t>
            </a:r>
            <a:r>
              <a:rPr lang="en-US" sz="2800" b="1" dirty="0" smtClean="0">
                <a:solidFill>
                  <a:srgbClr val="000066"/>
                </a:solidFill>
                <a:latin typeface="Times New Roman" panose="02020603050405020304" pitchFamily="18" charset="0"/>
                <a:cs typeface="Times New Roman" panose="02020603050405020304" pitchFamily="18" charset="0"/>
              </a:rPr>
              <a:t>22: TÁC DỤNG TỪ CỦA DÒNG ĐIỆN – TỪTRƯỜNG</a:t>
            </a:r>
            <a:endParaRPr lang="en-US" sz="2800" b="1" dirty="0">
              <a:solidFill>
                <a:srgbClr val="000066"/>
              </a:solidFill>
              <a:latin typeface="Times New Roman" panose="02020603050405020304" pitchFamily="18" charset="0"/>
              <a:cs typeface="Times New Roman" panose="02020603050405020304" pitchFamily="18" charset="0"/>
            </a:endParaRPr>
          </a:p>
        </p:txBody>
      </p:sp>
      <p:sp>
        <p:nvSpPr>
          <p:cNvPr id="11" name="Text Box 51"/>
          <p:cNvSpPr txBox="1">
            <a:spLocks noChangeArrowheads="1"/>
          </p:cNvSpPr>
          <p:nvPr/>
        </p:nvSpPr>
        <p:spPr bwMode="auto">
          <a:xfrm>
            <a:off x="713234" y="978453"/>
            <a:ext cx="10770554" cy="919401"/>
          </a:xfrm>
          <a:prstGeom prst="roundRect">
            <a:avLst/>
          </a:prstGeom>
          <a:solidFill>
            <a:schemeClr val="accent5">
              <a:lumMod val="20000"/>
              <a:lumOff val="80000"/>
            </a:schemeClr>
          </a:solidFill>
          <a:ln>
            <a:solidFill>
              <a:srgbClr val="00B0F0"/>
            </a:solidFill>
          </a:ln>
          <a:effectLs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400" b="1" i="1" dirty="0"/>
              <a:t>Bài </a:t>
            </a:r>
            <a:r>
              <a:rPr lang="en-US" sz="2400" b="1" i="1" dirty="0" smtClean="0"/>
              <a:t>9:</a:t>
            </a:r>
            <a:r>
              <a:rPr lang="en-US" sz="2400" b="1" i="1" dirty="0"/>
              <a:t> </a:t>
            </a:r>
            <a:r>
              <a:rPr lang="vi-VN" sz="2400" i="1" dirty="0"/>
              <a:t> Có thể coi một dây dẫn thẳng dài có dòng điện một chiều chạy qua như một nam châm thẳng được không? Vì sao?</a:t>
            </a:r>
            <a:endParaRPr lang="vi-VN" sz="2400" i="1" dirty="0"/>
          </a:p>
        </p:txBody>
      </p:sp>
    </p:spTree>
    <p:extLst>
      <p:ext uri="{BB962C8B-B14F-4D97-AF65-F5344CB8AC3E}">
        <p14:creationId xmlns:p14="http://schemas.microsoft.com/office/powerpoint/2010/main" val="170237766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589</Words>
  <Application>Microsoft Office PowerPoint</Application>
  <PresentationFormat>Widescreen</PresentationFormat>
  <Paragraphs>78</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Open Sans</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Giang</dc:creator>
  <cp:lastModifiedBy>PC</cp:lastModifiedBy>
  <cp:revision>4</cp:revision>
  <dcterms:created xsi:type="dcterms:W3CDTF">2021-11-29T01:52:51Z</dcterms:created>
  <dcterms:modified xsi:type="dcterms:W3CDTF">2021-12-01T04:07:00Z</dcterms:modified>
</cp:coreProperties>
</file>