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60" r:id="rId5"/>
    <p:sldId id="262" r:id="rId6"/>
    <p:sldId id="272" r:id="rId7"/>
    <p:sldId id="282" r:id="rId8"/>
    <p:sldId id="275" r:id="rId9"/>
    <p:sldId id="267" r:id="rId10"/>
    <p:sldId id="268" r:id="rId11"/>
    <p:sldId id="269" r:id="rId12"/>
    <p:sldId id="276" r:id="rId13"/>
    <p:sldId id="277" r:id="rId14"/>
    <p:sldId id="278" r:id="rId15"/>
    <p:sldId id="279" r:id="rId16"/>
    <p:sldId id="280" r:id="rId17"/>
    <p:sldId id="271" r:id="rId18"/>
    <p:sldId id="259"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3CFA2-272B-4C5F-9D0C-36FEEB5C9BF3}" type="datetimeFigureOut">
              <a:rPr lang="vi-VN" smtClean="0"/>
              <a:t>01/12/2021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D64F5-6A84-4A80-BBB5-BFE9A5C15E27}" type="slidenum">
              <a:rPr lang="vi-VN" smtClean="0"/>
              <a:t>‹#›</a:t>
            </a:fld>
            <a:endParaRPr lang="vi-VN"/>
          </a:p>
        </p:txBody>
      </p:sp>
    </p:spTree>
    <p:extLst>
      <p:ext uri="{BB962C8B-B14F-4D97-AF65-F5344CB8AC3E}">
        <p14:creationId xmlns:p14="http://schemas.microsoft.com/office/powerpoint/2010/main" val="4217672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99A1A-A107-4C1E-B5D8-1B1569CDF42B}" type="slidenum">
              <a:rPr lang="en-US" altLang="vi-VN"/>
              <a:pPr/>
              <a:t>3</a:t>
            </a:fld>
            <a:endParaRPr lang="en-US" altLang="vi-VN"/>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pPr>
              <a:lnSpc>
                <a:spcPct val="90000"/>
              </a:lnSpc>
            </a:pPr>
            <a:endParaRPr lang="vi-VN" altLang="vi-VN" sz="1000" b="1"/>
          </a:p>
        </p:txBody>
      </p:sp>
    </p:spTree>
    <p:extLst>
      <p:ext uri="{BB962C8B-B14F-4D97-AF65-F5344CB8AC3E}">
        <p14:creationId xmlns:p14="http://schemas.microsoft.com/office/powerpoint/2010/main" val="249963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C0BFF90-E65E-403A-BD5A-387CB98D0843}" type="datetimeFigureOut">
              <a:rPr lang="vi-VN" smtClean="0"/>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361752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C0BFF90-E65E-403A-BD5A-387CB98D0843}" type="datetimeFigureOut">
              <a:rPr lang="vi-VN" smtClean="0"/>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417182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C0BFF90-E65E-403A-BD5A-387CB98D0843}" type="datetimeFigureOut">
              <a:rPr lang="vi-VN" smtClean="0"/>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319911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vi-VN" altLang="vi-VN"/>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vi-VN" altLang="vi-VN"/>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7E84379E-9C39-4ABA-9B6F-2F62587556D0}" type="slidenum">
              <a:rPr lang="vi-VN" altLang="vi-VN"/>
              <a:pPr/>
              <a:t>‹#›</a:t>
            </a:fld>
            <a:endParaRPr lang="vi-VN" altLang="vi-VN"/>
          </a:p>
        </p:txBody>
      </p:sp>
    </p:spTree>
    <p:extLst>
      <p:ext uri="{BB962C8B-B14F-4D97-AF65-F5344CB8AC3E}">
        <p14:creationId xmlns:p14="http://schemas.microsoft.com/office/powerpoint/2010/main" val="371689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C0BFF90-E65E-403A-BD5A-387CB98D0843}" type="datetimeFigureOut">
              <a:rPr lang="vi-VN" smtClean="0"/>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112423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0BFF90-E65E-403A-BD5A-387CB98D0843}" type="datetimeFigureOut">
              <a:rPr lang="vi-VN" smtClean="0"/>
              <a:t>01/12/2021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396253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C0BFF90-E65E-403A-BD5A-387CB98D0843}" type="datetimeFigureOut">
              <a:rPr lang="vi-VN" smtClean="0"/>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340301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C0BFF90-E65E-403A-BD5A-387CB98D0843}" type="datetimeFigureOut">
              <a:rPr lang="vi-VN" smtClean="0"/>
              <a:t>01/12/2021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174638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C0BFF90-E65E-403A-BD5A-387CB98D0843}" type="datetimeFigureOut">
              <a:rPr lang="vi-VN" smtClean="0"/>
              <a:t>01/12/2021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413531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BFF90-E65E-403A-BD5A-387CB98D0843}" type="datetimeFigureOut">
              <a:rPr lang="vi-VN" smtClean="0"/>
              <a:t>01/12/2021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426677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0BFF90-E65E-403A-BD5A-387CB98D0843}" type="datetimeFigureOut">
              <a:rPr lang="vi-VN" smtClean="0"/>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728667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0BFF90-E65E-403A-BD5A-387CB98D0843}" type="datetimeFigureOut">
              <a:rPr lang="vi-VN" smtClean="0"/>
              <a:t>01/12/2021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302837A-4B24-43CC-808C-16D68B639FCD}" type="slidenum">
              <a:rPr lang="vi-VN" smtClean="0"/>
              <a:t>‹#›</a:t>
            </a:fld>
            <a:endParaRPr lang="vi-VN"/>
          </a:p>
        </p:txBody>
      </p:sp>
    </p:spTree>
    <p:extLst>
      <p:ext uri="{BB962C8B-B14F-4D97-AF65-F5344CB8AC3E}">
        <p14:creationId xmlns:p14="http://schemas.microsoft.com/office/powerpoint/2010/main" val="7123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BFF90-E65E-403A-BD5A-387CB98D0843}" type="datetimeFigureOut">
              <a:rPr lang="vi-VN" smtClean="0"/>
              <a:t>01/12/2021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2837A-4B24-43CC-808C-16D68B639FCD}" type="slidenum">
              <a:rPr lang="vi-VN" smtClean="0"/>
              <a:t>‹#›</a:t>
            </a:fld>
            <a:endParaRPr lang="vi-VN"/>
          </a:p>
        </p:txBody>
      </p:sp>
    </p:spTree>
    <p:extLst>
      <p:ext uri="{BB962C8B-B14F-4D97-AF65-F5344CB8AC3E}">
        <p14:creationId xmlns:p14="http://schemas.microsoft.com/office/powerpoint/2010/main" val="21441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http://tvtl.bachkim.vn/uploads/resources/189/thumbnails/tu%20pho%20nam%20cham%20thang.png.jpg"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http://tvtl.bachkim.vn/uploads/resources/189/thumbnails/tu%20pho%20nam%20cham%20thang.png.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555809" y="62323"/>
            <a:ext cx="5867400" cy="685800"/>
          </a:xfrm>
          <a:solidFill>
            <a:srgbClr val="92D050"/>
          </a:solidFill>
        </p:spPr>
        <p:txBody>
          <a:bodyPr anchor="ctr"/>
          <a:lstStyle/>
          <a:p>
            <a:r>
              <a:rPr lang="en-US" altLang="vi-VN" sz="3600" b="1" dirty="0">
                <a:solidFill>
                  <a:schemeClr val="bg1"/>
                </a:solidFill>
                <a:latin typeface=".VnTimeH" panose="020B7200000000000000" pitchFamily="34" charset="0"/>
              </a:rPr>
              <a:t>KiÓm tra bµi cò</a:t>
            </a:r>
          </a:p>
        </p:txBody>
      </p:sp>
      <p:sp>
        <p:nvSpPr>
          <p:cNvPr id="61444" name="Text Box 4" descr="Canvas"/>
          <p:cNvSpPr txBox="1">
            <a:spLocks noChangeArrowheads="1"/>
          </p:cNvSpPr>
          <p:nvPr/>
        </p:nvSpPr>
        <p:spPr bwMode="auto">
          <a:xfrm>
            <a:off x="1768859" y="757989"/>
            <a:ext cx="9321421" cy="46166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vi-VN" sz="2400" b="1" u="sng" dirty="0" smtClean="0">
                <a:latin typeface="Times New Roman" panose="02020603050405020304" pitchFamily="18" charset="0"/>
                <a:cs typeface="Times New Roman" panose="02020603050405020304" pitchFamily="18" charset="0"/>
              </a:rPr>
              <a:t>Câu 1:</a:t>
            </a:r>
            <a:r>
              <a:rPr lang="en-US" altLang="vi-VN" sz="2400" b="1" dirty="0" smtClean="0">
                <a:latin typeface="Times New Roman" panose="02020603050405020304" pitchFamily="18" charset="0"/>
                <a:cs typeface="Times New Roman" panose="02020603050405020304" pitchFamily="18" charset="0"/>
              </a:rPr>
              <a:t> Nêu kết luận về lực từ?</a:t>
            </a:r>
          </a:p>
        </p:txBody>
      </p:sp>
      <p:sp>
        <p:nvSpPr>
          <p:cNvPr id="7" name="Text Box 46"/>
          <p:cNvSpPr txBox="1">
            <a:spLocks noChangeArrowheads="1"/>
          </p:cNvSpPr>
          <p:nvPr/>
        </p:nvSpPr>
        <p:spPr bwMode="auto">
          <a:xfrm>
            <a:off x="1768857" y="1229520"/>
            <a:ext cx="93214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b="0" i="1" dirty="0">
                <a:solidFill>
                  <a:srgbClr val="0000FF"/>
                </a:solidFill>
                <a:cs typeface="Arial" panose="020B0604020202020204" pitchFamily="34" charset="0"/>
              </a:rPr>
              <a:t>Dòng điện chạy qua dây dẫn thẳng hay dây dẫn có hình dạng bất kì đều gây ra tác dụng lực từ lên kim nam châm đặt gần nó.Ta nói dòng điện có tác dụng từ</a:t>
            </a:r>
            <a:r>
              <a:rPr lang="en-US" altLang="vi-VN" sz="2400" b="0" i="1" dirty="0" smtClean="0">
                <a:solidFill>
                  <a:srgbClr val="0000FF"/>
                </a:solidFill>
                <a:cs typeface="Arial" panose="020B0604020202020204" pitchFamily="34" charset="0"/>
              </a:rPr>
              <a:t>.</a:t>
            </a:r>
            <a:endParaRPr lang="en-US" altLang="vi-VN" sz="2400" b="0" i="1" dirty="0">
              <a:solidFill>
                <a:srgbClr val="0000FF"/>
              </a:solidFill>
              <a:cs typeface="Arial" panose="020B0604020202020204" pitchFamily="34" charset="0"/>
            </a:endParaRPr>
          </a:p>
        </p:txBody>
      </p:sp>
      <p:sp>
        <p:nvSpPr>
          <p:cNvPr id="8" name="Text Box 4" descr="Canvas"/>
          <p:cNvSpPr txBox="1">
            <a:spLocks noChangeArrowheads="1"/>
          </p:cNvSpPr>
          <p:nvPr/>
        </p:nvSpPr>
        <p:spPr bwMode="auto">
          <a:xfrm>
            <a:off x="1768856" y="2455286"/>
            <a:ext cx="9321421" cy="46166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vi-VN" sz="2400" b="1" u="sng" dirty="0" smtClean="0">
                <a:latin typeface="Times New Roman" panose="02020603050405020304" pitchFamily="18" charset="0"/>
                <a:cs typeface="Times New Roman" panose="02020603050405020304" pitchFamily="18" charset="0"/>
              </a:rPr>
              <a:t>Câu 2:</a:t>
            </a:r>
            <a:r>
              <a:rPr lang="en-US" altLang="vi-VN" sz="2400" b="1" dirty="0" smtClean="0">
                <a:latin typeface="Times New Roman" panose="02020603050405020304" pitchFamily="18" charset="0"/>
                <a:cs typeface="Times New Roman" panose="02020603050405020304" pitchFamily="18" charset="0"/>
              </a:rPr>
              <a:t> Nêu kết luận về từ trường? Nêu cách nhận biết từ trường?</a:t>
            </a:r>
          </a:p>
        </p:txBody>
      </p:sp>
      <p:sp>
        <p:nvSpPr>
          <p:cNvPr id="9" name="Text Box 21"/>
          <p:cNvSpPr txBox="1">
            <a:spLocks noChangeArrowheads="1"/>
          </p:cNvSpPr>
          <p:nvPr/>
        </p:nvSpPr>
        <p:spPr bwMode="auto">
          <a:xfrm>
            <a:off x="1768856" y="2984858"/>
            <a:ext cx="93214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vi-VN" sz="2400" b="0" i="1" dirty="0" smtClean="0">
                <a:solidFill>
                  <a:srgbClr val="0000FF"/>
                </a:solidFill>
                <a:cs typeface="Arial" panose="020B0604020202020204" pitchFamily="34" charset="0"/>
              </a:rPr>
              <a:t>- Không </a:t>
            </a:r>
            <a:r>
              <a:rPr lang="en-US" altLang="vi-VN" sz="2400" b="0" i="1" dirty="0">
                <a:solidFill>
                  <a:srgbClr val="0000FF"/>
                </a:solidFill>
                <a:cs typeface="Arial" panose="020B0604020202020204" pitchFamily="34" charset="0"/>
              </a:rPr>
              <a:t>gian xung quanh nam châm, xung quanh dòng điện có khả năng tác dụng lực từ lên kim nam châm đặt trong nó.Ta nói trong không gian đó có từ trường.</a:t>
            </a:r>
          </a:p>
        </p:txBody>
      </p:sp>
      <p:sp>
        <p:nvSpPr>
          <p:cNvPr id="10" name="Text Box 22"/>
          <p:cNvSpPr txBox="1">
            <a:spLocks noChangeArrowheads="1"/>
          </p:cNvSpPr>
          <p:nvPr/>
        </p:nvSpPr>
        <p:spPr bwMode="auto">
          <a:xfrm>
            <a:off x="1768856" y="4140031"/>
            <a:ext cx="93214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b="0" i="1" dirty="0" smtClean="0">
                <a:solidFill>
                  <a:srgbClr val="0000FF"/>
                </a:solidFill>
                <a:cs typeface="Arial" panose="020B0604020202020204" pitchFamily="34" charset="0"/>
              </a:rPr>
              <a:t>- Tại </a:t>
            </a:r>
            <a:r>
              <a:rPr lang="en-US" altLang="vi-VN" sz="2400" b="0" i="1" dirty="0">
                <a:solidFill>
                  <a:srgbClr val="0000FF"/>
                </a:solidFill>
                <a:cs typeface="Arial" panose="020B0604020202020204" pitchFamily="34" charset="0"/>
              </a:rPr>
              <a:t>mỗi vị trí nhất định trong từ trường của thanh nam châm hoặc của dòng điện, kim nam châm đều chỉ một hướng xác </a:t>
            </a:r>
            <a:r>
              <a:rPr lang="en-US" altLang="vi-VN" sz="2400" b="0" i="1" dirty="0" smtClean="0">
                <a:solidFill>
                  <a:srgbClr val="0000FF"/>
                </a:solidFill>
                <a:cs typeface="Arial" panose="020B0604020202020204" pitchFamily="34" charset="0"/>
              </a:rPr>
              <a:t>định.</a:t>
            </a:r>
            <a:endParaRPr lang="en-US" altLang="vi-VN" sz="2400" b="0" i="1" dirty="0">
              <a:solidFill>
                <a:srgbClr val="0000FF"/>
              </a:solidFill>
              <a:cs typeface="Arial" panose="020B0604020202020204" pitchFamily="34" charset="0"/>
            </a:endParaRPr>
          </a:p>
        </p:txBody>
      </p:sp>
      <p:sp>
        <p:nvSpPr>
          <p:cNvPr id="11" name="Text Box 16"/>
          <p:cNvSpPr txBox="1">
            <a:spLocks noChangeArrowheads="1"/>
          </p:cNvSpPr>
          <p:nvPr/>
        </p:nvSpPr>
        <p:spPr bwMode="auto">
          <a:xfrm>
            <a:off x="1768855" y="5080891"/>
            <a:ext cx="932142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spcBef>
                <a:spcPct val="50000"/>
              </a:spcBef>
            </a:pPr>
            <a:r>
              <a:rPr lang="en-US" altLang="vi-VN" sz="2400" b="0" i="1" dirty="0" smtClean="0">
                <a:solidFill>
                  <a:srgbClr val="0000FF"/>
                </a:solidFill>
              </a:rPr>
              <a:t>Cách nhận biết từ trường: Dùng </a:t>
            </a:r>
            <a:r>
              <a:rPr lang="en-US" altLang="vi-VN" sz="2400" b="0" i="1" dirty="0">
                <a:solidFill>
                  <a:srgbClr val="0000FF"/>
                </a:solidFill>
              </a:rPr>
              <a:t>kim nam châm (nam châm thử) đưa vào không gian cần kiểm tra</a:t>
            </a:r>
            <a:r>
              <a:rPr lang="en-US" altLang="vi-VN" sz="2400" b="0" i="1" dirty="0" smtClean="0">
                <a:solidFill>
                  <a:srgbClr val="0000FF"/>
                </a:solidFill>
              </a:rPr>
              <a:t>. Nếu </a:t>
            </a:r>
            <a:r>
              <a:rPr lang="en-US" altLang="vi-VN" sz="2400" b="0" i="1" dirty="0">
                <a:solidFill>
                  <a:srgbClr val="0000FF"/>
                </a:solidFill>
              </a:rPr>
              <a:t>có lực từ tác dụng lên kim nam châm thì nơi đó có từ trường. Và ngược lại.</a:t>
            </a:r>
          </a:p>
        </p:txBody>
      </p:sp>
    </p:spTree>
    <p:extLst>
      <p:ext uri="{BB962C8B-B14F-4D97-AF65-F5344CB8AC3E}">
        <p14:creationId xmlns:p14="http://schemas.microsoft.com/office/powerpoint/2010/main" val="2566935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 calcmode="lin" valueType="num">
                                      <p:cBhvr>
                                        <p:cTn id="9" dur="500" fill="hold"/>
                                        <p:tgtEl>
                                          <p:spTgt spid="61442"/>
                                        </p:tgtEl>
                                        <p:attrNameLst>
                                          <p:attrName>style.rotation</p:attrName>
                                        </p:attrNameLst>
                                      </p:cBhvr>
                                      <p:tavLst>
                                        <p:tav tm="0">
                                          <p:val>
                                            <p:fltVal val="360"/>
                                          </p:val>
                                        </p:tav>
                                        <p:tav tm="100000">
                                          <p:val>
                                            <p:fltVal val="0"/>
                                          </p:val>
                                        </p:tav>
                                      </p:tavLst>
                                    </p:anim>
                                    <p:animEffect transition="in" filter="fade">
                                      <p:cBhvr>
                                        <p:cTn id="10" dur="500"/>
                                        <p:tgtEl>
                                          <p:spTgt spid="61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plus(in)">
                                      <p:cBhvr>
                                        <p:cTn id="15" dur="2000"/>
                                        <p:tgtEl>
                                          <p:spTgt spid="6144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plus(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4" grpId="0" animBg="1"/>
      <p:bldP spid="7" grpId="0"/>
      <p:bldP spid="8" grpId="0" animBg="1"/>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3276600" y="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2400" b="1">
                <a:solidFill>
                  <a:srgbClr val="FF3300"/>
                </a:solidFill>
              </a:rPr>
              <a:t>MỘT SỐ HÌNH ẢNH VỀ TỪ PHỔ</a:t>
            </a:r>
          </a:p>
        </p:txBody>
      </p:sp>
      <p:grpSp>
        <p:nvGrpSpPr>
          <p:cNvPr id="130051" name="Group 3"/>
          <p:cNvGrpSpPr>
            <a:grpSpLocks/>
          </p:cNvGrpSpPr>
          <p:nvPr/>
        </p:nvGrpSpPr>
        <p:grpSpPr bwMode="auto">
          <a:xfrm>
            <a:off x="1752600" y="457201"/>
            <a:ext cx="3124200" cy="2682875"/>
            <a:chOff x="0" y="288"/>
            <a:chExt cx="1968" cy="1690"/>
          </a:xfrm>
        </p:grpSpPr>
        <p:pic>
          <p:nvPicPr>
            <p:cNvPr id="102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88"/>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0" name="Text Box 5"/>
            <p:cNvSpPr txBox="1">
              <a:spLocks noChangeArrowheads="1"/>
            </p:cNvSpPr>
            <p:nvPr/>
          </p:nvSpPr>
          <p:spPr bwMode="auto">
            <a:xfrm>
              <a:off x="0" y="1728"/>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  Góc vuông tinh vân rực đỏ</a:t>
              </a:r>
            </a:p>
          </p:txBody>
        </p:sp>
      </p:grpSp>
      <p:grpSp>
        <p:nvGrpSpPr>
          <p:cNvPr id="130054" name="Group 6"/>
          <p:cNvGrpSpPr>
            <a:grpSpLocks/>
          </p:cNvGrpSpPr>
          <p:nvPr/>
        </p:nvGrpSpPr>
        <p:grpSpPr bwMode="auto">
          <a:xfrm>
            <a:off x="4648200" y="457201"/>
            <a:ext cx="2895600" cy="2924175"/>
            <a:chOff x="1968" y="288"/>
            <a:chExt cx="1824" cy="1842"/>
          </a:xfrm>
        </p:grpSpPr>
        <p:pic>
          <p:nvPicPr>
            <p:cNvPr id="102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288"/>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8" name="Text Box 8"/>
            <p:cNvSpPr txBox="1">
              <a:spLocks noChangeArrowheads="1"/>
            </p:cNvSpPr>
            <p:nvPr/>
          </p:nvSpPr>
          <p:spPr bwMode="auto">
            <a:xfrm>
              <a:off x="2016" y="1688"/>
              <a:ext cx="177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Vành mũ giải ngân hà trên tia hồng ngoại</a:t>
              </a:r>
            </a:p>
          </p:txBody>
        </p:sp>
      </p:grpSp>
      <p:grpSp>
        <p:nvGrpSpPr>
          <p:cNvPr id="130057" name="Group 9"/>
          <p:cNvGrpSpPr>
            <a:grpSpLocks/>
          </p:cNvGrpSpPr>
          <p:nvPr/>
        </p:nvGrpSpPr>
        <p:grpSpPr bwMode="auto">
          <a:xfrm>
            <a:off x="7772400" y="457201"/>
            <a:ext cx="2514600" cy="2682875"/>
            <a:chOff x="3936" y="288"/>
            <a:chExt cx="1584" cy="1690"/>
          </a:xfrm>
        </p:grpSpPr>
        <p:pic>
          <p:nvPicPr>
            <p:cNvPr id="1025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88"/>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6" name="Text Box 11"/>
            <p:cNvSpPr txBox="1">
              <a:spLocks noChangeArrowheads="1"/>
            </p:cNvSpPr>
            <p:nvPr/>
          </p:nvSpPr>
          <p:spPr bwMode="auto">
            <a:xfrm>
              <a:off x="4080" y="1728"/>
              <a:ext cx="1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Hamburger Gomez</a:t>
              </a:r>
            </a:p>
          </p:txBody>
        </p:sp>
      </p:grpSp>
      <p:grpSp>
        <p:nvGrpSpPr>
          <p:cNvPr id="130060" name="Group 12"/>
          <p:cNvGrpSpPr>
            <a:grpSpLocks/>
          </p:cNvGrpSpPr>
          <p:nvPr/>
        </p:nvGrpSpPr>
        <p:grpSpPr bwMode="auto">
          <a:xfrm>
            <a:off x="1905000" y="3733801"/>
            <a:ext cx="2286000" cy="3063875"/>
            <a:chOff x="96" y="2352"/>
            <a:chExt cx="1584" cy="1930"/>
          </a:xfrm>
        </p:grpSpPr>
        <p:pic>
          <p:nvPicPr>
            <p:cNvPr id="1025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2352"/>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4" name="Text Box 14"/>
            <p:cNvSpPr txBox="1">
              <a:spLocks noChangeArrowheads="1"/>
            </p:cNvSpPr>
            <p:nvPr/>
          </p:nvSpPr>
          <p:spPr bwMode="auto">
            <a:xfrm>
              <a:off x="184" y="3840"/>
              <a:ext cx="144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Quả trứng tinh vân</a:t>
              </a:r>
            </a:p>
          </p:txBody>
        </p:sp>
      </p:grpSp>
      <p:grpSp>
        <p:nvGrpSpPr>
          <p:cNvPr id="130063" name="Group 15"/>
          <p:cNvGrpSpPr>
            <a:grpSpLocks/>
          </p:cNvGrpSpPr>
          <p:nvPr/>
        </p:nvGrpSpPr>
        <p:grpSpPr bwMode="auto">
          <a:xfrm>
            <a:off x="4686300" y="3733801"/>
            <a:ext cx="2514600" cy="2759075"/>
            <a:chOff x="1992" y="2352"/>
            <a:chExt cx="1584" cy="1738"/>
          </a:xfrm>
        </p:grpSpPr>
        <p:pic>
          <p:nvPicPr>
            <p:cNvPr id="1025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 y="2352"/>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2" name="Text Box 17"/>
            <p:cNvSpPr txBox="1">
              <a:spLocks noChangeArrowheads="1"/>
            </p:cNvSpPr>
            <p:nvPr/>
          </p:nvSpPr>
          <p:spPr bwMode="auto">
            <a:xfrm>
              <a:off x="2216" y="3840"/>
              <a:ext cx="1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Từ phổ sao hoả</a:t>
              </a:r>
            </a:p>
          </p:txBody>
        </p:sp>
      </p:grpSp>
      <p:grpSp>
        <p:nvGrpSpPr>
          <p:cNvPr id="130066" name="Group 18"/>
          <p:cNvGrpSpPr>
            <a:grpSpLocks/>
          </p:cNvGrpSpPr>
          <p:nvPr/>
        </p:nvGrpSpPr>
        <p:grpSpPr bwMode="auto">
          <a:xfrm>
            <a:off x="7772400" y="3505201"/>
            <a:ext cx="2895600" cy="2974975"/>
            <a:chOff x="3984" y="2352"/>
            <a:chExt cx="1824" cy="1874"/>
          </a:xfrm>
        </p:grpSpPr>
        <p:pic>
          <p:nvPicPr>
            <p:cNvPr id="10249"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 y="2352"/>
              <a:ext cx="1584" cy="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0" name="Text Box 20"/>
            <p:cNvSpPr txBox="1">
              <a:spLocks noChangeArrowheads="1"/>
            </p:cNvSpPr>
            <p:nvPr/>
          </p:nvSpPr>
          <p:spPr bwMode="auto">
            <a:xfrm>
              <a:off x="4176" y="3784"/>
              <a:ext cx="16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Những “chiếc nhẫn” của sao thổ</a:t>
              </a:r>
            </a:p>
          </p:txBody>
        </p:sp>
      </p:grpSp>
    </p:spTree>
    <p:extLst>
      <p:ext uri="{BB962C8B-B14F-4D97-AF65-F5344CB8AC3E}">
        <p14:creationId xmlns:p14="http://schemas.microsoft.com/office/powerpoint/2010/main" val="318853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fltVal val="0"/>
                                          </p:val>
                                        </p:tav>
                                        <p:tav tm="100000">
                                          <p:val>
                                            <p:strVal val="#ppt_w"/>
                                          </p:val>
                                        </p:tav>
                                      </p:tavLst>
                                    </p:anim>
                                    <p:anim calcmode="lin" valueType="num">
                                      <p:cBhvr>
                                        <p:cTn id="8" dur="1000" fill="hold"/>
                                        <p:tgtEl>
                                          <p:spTgt spid="130050"/>
                                        </p:tgtEl>
                                        <p:attrNameLst>
                                          <p:attrName>ppt_h</p:attrName>
                                        </p:attrNameLst>
                                      </p:cBhvr>
                                      <p:tavLst>
                                        <p:tav tm="0">
                                          <p:val>
                                            <p:fltVal val="0"/>
                                          </p:val>
                                        </p:tav>
                                        <p:tav tm="100000">
                                          <p:val>
                                            <p:strVal val="#ppt_h"/>
                                          </p:val>
                                        </p:tav>
                                      </p:tavLst>
                                    </p:anim>
                                    <p:anim calcmode="lin" valueType="num">
                                      <p:cBhvr>
                                        <p:cTn id="9" dur="1000" fill="hold"/>
                                        <p:tgtEl>
                                          <p:spTgt spid="130050"/>
                                        </p:tgtEl>
                                        <p:attrNameLst>
                                          <p:attrName>style.rotation</p:attrName>
                                        </p:attrNameLst>
                                      </p:cBhvr>
                                      <p:tavLst>
                                        <p:tav tm="0">
                                          <p:val>
                                            <p:fltVal val="90"/>
                                          </p:val>
                                        </p:tav>
                                        <p:tav tm="100000">
                                          <p:val>
                                            <p:fltVal val="0"/>
                                          </p:val>
                                        </p:tav>
                                      </p:tavLst>
                                    </p:anim>
                                    <p:animEffect transition="in" filter="fade">
                                      <p:cBhvr>
                                        <p:cTn id="10" dur="1000"/>
                                        <p:tgtEl>
                                          <p:spTgt spid="130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130051"/>
                                        </p:tgtEl>
                                        <p:attrNameLst>
                                          <p:attrName>style.visibility</p:attrName>
                                        </p:attrNameLst>
                                      </p:cBhvr>
                                      <p:to>
                                        <p:strVal val="visible"/>
                                      </p:to>
                                    </p:set>
                                    <p:anim calcmode="lin" valueType="num">
                                      <p:cBhvr>
                                        <p:cTn id="15" dur="500" fill="hold"/>
                                        <p:tgtEl>
                                          <p:spTgt spid="130051"/>
                                        </p:tgtEl>
                                        <p:attrNameLst>
                                          <p:attrName>ppt_w</p:attrName>
                                        </p:attrNameLst>
                                      </p:cBhvr>
                                      <p:tavLst>
                                        <p:tav tm="0">
                                          <p:val>
                                            <p:fltVal val="0"/>
                                          </p:val>
                                        </p:tav>
                                        <p:tav tm="100000">
                                          <p:val>
                                            <p:strVal val="#ppt_w"/>
                                          </p:val>
                                        </p:tav>
                                      </p:tavLst>
                                    </p:anim>
                                    <p:anim calcmode="lin" valueType="num">
                                      <p:cBhvr>
                                        <p:cTn id="16" dur="500" fill="hold"/>
                                        <p:tgtEl>
                                          <p:spTgt spid="130051"/>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130054"/>
                                        </p:tgtEl>
                                        <p:attrNameLst>
                                          <p:attrName>style.visibility</p:attrName>
                                        </p:attrNameLst>
                                      </p:cBhvr>
                                      <p:to>
                                        <p:strVal val="visible"/>
                                      </p:to>
                                    </p:set>
                                    <p:animEffect transition="in" filter="circle(in)">
                                      <p:cBhvr>
                                        <p:cTn id="21" dur="2000"/>
                                        <p:tgtEl>
                                          <p:spTgt spid="1300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30057"/>
                                        </p:tgtEl>
                                        <p:attrNameLst>
                                          <p:attrName>style.visibility</p:attrName>
                                        </p:attrNameLst>
                                      </p:cBhvr>
                                      <p:to>
                                        <p:strVal val="visible"/>
                                      </p:to>
                                    </p:set>
                                    <p:animEffect transition="in" filter="diamond(in)">
                                      <p:cBhvr>
                                        <p:cTn id="26" dur="2000"/>
                                        <p:tgtEl>
                                          <p:spTgt spid="13005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4" fill="hold" nodeType="clickEffect">
                                  <p:stCondLst>
                                    <p:cond delay="0"/>
                                  </p:stCondLst>
                                  <p:childTnLst>
                                    <p:set>
                                      <p:cBhvr>
                                        <p:cTn id="30" dur="1" fill="hold">
                                          <p:stCondLst>
                                            <p:cond delay="0"/>
                                          </p:stCondLst>
                                        </p:cTn>
                                        <p:tgtEl>
                                          <p:spTgt spid="130060"/>
                                        </p:tgtEl>
                                        <p:attrNameLst>
                                          <p:attrName>style.visibility</p:attrName>
                                        </p:attrNameLst>
                                      </p:cBhvr>
                                      <p:to>
                                        <p:strVal val="visible"/>
                                      </p:to>
                                    </p:set>
                                    <p:animEffect transition="in" filter="wheel(4)">
                                      <p:cBhvr>
                                        <p:cTn id="31" dur="2000"/>
                                        <p:tgtEl>
                                          <p:spTgt spid="1300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nodeType="clickEffect">
                                  <p:stCondLst>
                                    <p:cond delay="0"/>
                                  </p:stCondLst>
                                  <p:iterate type="lt">
                                    <p:tmPct val="5000"/>
                                  </p:iterate>
                                  <p:childTnLst>
                                    <p:set>
                                      <p:cBhvr>
                                        <p:cTn id="35" dur="1" fill="hold">
                                          <p:stCondLst>
                                            <p:cond delay="0"/>
                                          </p:stCondLst>
                                        </p:cTn>
                                        <p:tgtEl>
                                          <p:spTgt spid="130063"/>
                                        </p:tgtEl>
                                        <p:attrNameLst>
                                          <p:attrName>style.visibility</p:attrName>
                                        </p:attrNameLst>
                                      </p:cBhvr>
                                      <p:to>
                                        <p:strVal val="visible"/>
                                      </p:to>
                                    </p:set>
                                    <p:anim calcmode="lin" valueType="num">
                                      <p:cBhvr>
                                        <p:cTn id="36" dur="1000" fill="hold"/>
                                        <p:tgtEl>
                                          <p:spTgt spid="130063"/>
                                        </p:tgtEl>
                                        <p:attrNameLst>
                                          <p:attrName>ppt_w</p:attrName>
                                        </p:attrNameLst>
                                      </p:cBhvr>
                                      <p:tavLst>
                                        <p:tav tm="0">
                                          <p:val>
                                            <p:fltVal val="0"/>
                                          </p:val>
                                        </p:tav>
                                        <p:tav tm="100000">
                                          <p:val>
                                            <p:strVal val="#ppt_w"/>
                                          </p:val>
                                        </p:tav>
                                      </p:tavLst>
                                    </p:anim>
                                    <p:anim calcmode="lin" valueType="num">
                                      <p:cBhvr>
                                        <p:cTn id="37" dur="1000" fill="hold"/>
                                        <p:tgtEl>
                                          <p:spTgt spid="130063"/>
                                        </p:tgtEl>
                                        <p:attrNameLst>
                                          <p:attrName>ppt_h</p:attrName>
                                        </p:attrNameLst>
                                      </p:cBhvr>
                                      <p:tavLst>
                                        <p:tav tm="0">
                                          <p:val>
                                            <p:fltVal val="0"/>
                                          </p:val>
                                        </p:tav>
                                        <p:tav tm="100000">
                                          <p:val>
                                            <p:strVal val="#ppt_h"/>
                                          </p:val>
                                        </p:tav>
                                      </p:tavLst>
                                    </p:anim>
                                    <p:anim calcmode="lin" valueType="num">
                                      <p:cBhvr>
                                        <p:cTn id="38" dur="1000" fill="hold"/>
                                        <p:tgtEl>
                                          <p:spTgt spid="130063"/>
                                        </p:tgtEl>
                                        <p:attrNameLst>
                                          <p:attrName>style.rotation</p:attrName>
                                        </p:attrNameLst>
                                      </p:cBhvr>
                                      <p:tavLst>
                                        <p:tav tm="0">
                                          <p:val>
                                            <p:fltVal val="90"/>
                                          </p:val>
                                        </p:tav>
                                        <p:tav tm="100000">
                                          <p:val>
                                            <p:fltVal val="0"/>
                                          </p:val>
                                        </p:tav>
                                      </p:tavLst>
                                    </p:anim>
                                    <p:animEffect transition="in" filter="fade">
                                      <p:cBhvr>
                                        <p:cTn id="39" dur="1000"/>
                                        <p:tgtEl>
                                          <p:spTgt spid="13006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130066"/>
                                        </p:tgtEl>
                                        <p:attrNameLst>
                                          <p:attrName>style.visibility</p:attrName>
                                        </p:attrNameLst>
                                      </p:cBhvr>
                                      <p:to>
                                        <p:strVal val="visible"/>
                                      </p:to>
                                    </p:set>
                                    <p:animEffect transition="in" filter="wedge">
                                      <p:cBhvr>
                                        <p:cTn id="44" dur="2000"/>
                                        <p:tgtEl>
                                          <p:spTgt spid="130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2" name="Text Box 66"/>
          <p:cNvSpPr txBox="1">
            <a:spLocks noChangeArrowheads="1"/>
          </p:cNvSpPr>
          <p:nvPr/>
        </p:nvSpPr>
        <p:spPr bwMode="auto">
          <a:xfrm>
            <a:off x="3720722" y="75411"/>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11278" name="Text Box 103"/>
          <p:cNvSpPr txBox="1">
            <a:spLocks noChangeArrowheads="1"/>
          </p:cNvSpPr>
          <p:nvPr/>
        </p:nvSpPr>
        <p:spPr bwMode="auto">
          <a:xfrm>
            <a:off x="8731343" y="4019146"/>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1800">
                <a:solidFill>
                  <a:schemeClr val="bg1"/>
                </a:solidFill>
              </a:rPr>
              <a:t>N</a:t>
            </a:r>
          </a:p>
        </p:txBody>
      </p:sp>
      <p:sp>
        <p:nvSpPr>
          <p:cNvPr id="11279" name="Text Box 104"/>
          <p:cNvSpPr txBox="1">
            <a:spLocks noChangeArrowheads="1"/>
          </p:cNvSpPr>
          <p:nvPr/>
        </p:nvSpPr>
        <p:spPr bwMode="auto">
          <a:xfrm>
            <a:off x="9140918" y="4019146"/>
            <a:ext cx="304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1800">
                <a:solidFill>
                  <a:schemeClr val="bg1"/>
                </a:solidFill>
              </a:rPr>
              <a:t>S</a:t>
            </a:r>
          </a:p>
        </p:txBody>
      </p:sp>
      <p:pic>
        <p:nvPicPr>
          <p:cNvPr id="14444" name="Picture 108" descr="4"/>
          <p:cNvPicPr>
            <a:picLocks noChangeAspect="1" noChangeArrowheads="1"/>
          </p:cNvPicPr>
          <p:nvPr/>
        </p:nvPicPr>
        <p:blipFill>
          <a:blip r:embed="rId2">
            <a:lum bright="-12000"/>
            <a:extLst>
              <a:ext uri="{28A0092B-C50C-407E-A947-70E740481C1C}">
                <a14:useLocalDpi xmlns:a14="http://schemas.microsoft.com/office/drawing/2010/main" val="0"/>
              </a:ext>
            </a:extLst>
          </a:blip>
          <a:srcRect l="5389" r="9581" b="61829"/>
          <a:stretch>
            <a:fillRect/>
          </a:stretch>
        </p:blipFill>
        <p:spPr bwMode="auto">
          <a:xfrm>
            <a:off x="8422990" y="2206906"/>
            <a:ext cx="3105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45" name="Group 109"/>
          <p:cNvGrpSpPr>
            <a:grpSpLocks/>
          </p:cNvGrpSpPr>
          <p:nvPr/>
        </p:nvGrpSpPr>
        <p:grpSpPr bwMode="auto">
          <a:xfrm>
            <a:off x="9880508" y="3394626"/>
            <a:ext cx="142460" cy="790705"/>
            <a:chOff x="3312" y="1632"/>
            <a:chExt cx="864" cy="1392"/>
          </a:xfrm>
        </p:grpSpPr>
        <p:sp>
          <p:nvSpPr>
            <p:cNvPr id="11301" name="Line 110"/>
            <p:cNvSpPr>
              <a:spLocks noChangeShapeType="1"/>
            </p:cNvSpPr>
            <p:nvPr/>
          </p:nvSpPr>
          <p:spPr bwMode="auto">
            <a:xfrm flipH="1">
              <a:off x="3312" y="1632"/>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2" name="Line 111"/>
            <p:cNvSpPr>
              <a:spLocks noChangeShapeType="1"/>
            </p:cNvSpPr>
            <p:nvPr/>
          </p:nvSpPr>
          <p:spPr bwMode="auto">
            <a:xfrm flipH="1">
              <a:off x="3312" y="1920"/>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3" name="Line 112"/>
            <p:cNvSpPr>
              <a:spLocks noChangeShapeType="1"/>
            </p:cNvSpPr>
            <p:nvPr/>
          </p:nvSpPr>
          <p:spPr bwMode="auto">
            <a:xfrm flipH="1">
              <a:off x="3312" y="2208"/>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4" name="Line 113"/>
            <p:cNvSpPr>
              <a:spLocks noChangeShapeType="1"/>
            </p:cNvSpPr>
            <p:nvPr/>
          </p:nvSpPr>
          <p:spPr bwMode="auto">
            <a:xfrm flipH="1">
              <a:off x="3312" y="2496"/>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5" name="Line 114"/>
            <p:cNvSpPr>
              <a:spLocks noChangeShapeType="1"/>
            </p:cNvSpPr>
            <p:nvPr/>
          </p:nvSpPr>
          <p:spPr bwMode="auto">
            <a:xfrm flipH="1">
              <a:off x="3312" y="2784"/>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306" name="Line 115"/>
            <p:cNvSpPr>
              <a:spLocks noChangeShapeType="1"/>
            </p:cNvSpPr>
            <p:nvPr/>
          </p:nvSpPr>
          <p:spPr bwMode="auto">
            <a:xfrm flipH="1">
              <a:off x="3312" y="3024"/>
              <a:ext cx="864"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507" name="Text Box 171"/>
          <p:cNvSpPr txBox="1">
            <a:spLocks noChangeArrowheads="1"/>
          </p:cNvSpPr>
          <p:nvPr/>
        </p:nvSpPr>
        <p:spPr bwMode="auto">
          <a:xfrm>
            <a:off x="942314" y="2570627"/>
            <a:ext cx="62518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0000FF"/>
                </a:solidFill>
              </a:rPr>
              <a:t>Ở khoảng giữa hai từ cực của nam châm chữ U, các đường sức từ gần như song song.</a:t>
            </a:r>
          </a:p>
        </p:txBody>
      </p:sp>
      <p:sp>
        <p:nvSpPr>
          <p:cNvPr id="68" name="Text Box 2"/>
          <p:cNvSpPr txBox="1">
            <a:spLocks noChangeArrowheads="1"/>
          </p:cNvSpPr>
          <p:nvPr/>
        </p:nvSpPr>
        <p:spPr bwMode="auto">
          <a:xfrm>
            <a:off x="821291" y="884478"/>
            <a:ext cx="10898661" cy="1200329"/>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a:solidFill>
                  <a:srgbClr val="FF0066"/>
                </a:solidFill>
              </a:rPr>
              <a:t>C4 </a:t>
            </a:r>
            <a:r>
              <a:rPr lang="en-US" altLang="vi-VN" sz="2400" i="1" dirty="0" smtClean="0">
                <a:solidFill>
                  <a:srgbClr val="FF0066"/>
                </a:solidFill>
              </a:rPr>
              <a:t>: </a:t>
            </a:r>
            <a:r>
              <a:rPr lang="en-US" altLang="vi-VN" sz="2400" i="1" dirty="0" smtClean="0"/>
              <a:t>Cho </a:t>
            </a:r>
            <a:r>
              <a:rPr lang="en-US" altLang="vi-VN" sz="2400" i="1" dirty="0"/>
              <a:t>hình ảnh từ phổ </a:t>
            </a:r>
            <a:r>
              <a:rPr lang="en-US" altLang="vi-VN" sz="2400" i="1" dirty="0" smtClean="0"/>
              <a:t>của </a:t>
            </a:r>
            <a:r>
              <a:rPr lang="en-US" altLang="vi-VN" sz="2400" i="1" dirty="0"/>
              <a:t>nam châm chữ </a:t>
            </a:r>
            <a:r>
              <a:rPr lang="en-US" altLang="vi-VN" sz="2400" i="1" dirty="0" smtClean="0"/>
              <a:t>U. Dựa </a:t>
            </a:r>
            <a:r>
              <a:rPr lang="en-US" altLang="vi-VN" sz="2400" i="1" dirty="0"/>
              <a:t>vào đó, hãy vẽ các </a:t>
            </a:r>
          </a:p>
          <a:p>
            <a:pPr eaLnBrk="1" hangingPunct="1"/>
            <a:r>
              <a:rPr lang="en-US" altLang="vi-VN" sz="2400" i="1" dirty="0"/>
              <a:t>đường sức từ </a:t>
            </a:r>
            <a:r>
              <a:rPr lang="en-US" altLang="vi-VN" sz="2400" i="1" dirty="0" smtClean="0"/>
              <a:t>và chiều của nó. Nhận </a:t>
            </a:r>
            <a:r>
              <a:rPr lang="en-US" altLang="vi-VN" sz="2400" i="1" dirty="0"/>
              <a:t>xét về dạng </a:t>
            </a:r>
            <a:r>
              <a:rPr lang="en-US" altLang="vi-VN" sz="2400" i="1" dirty="0" smtClean="0"/>
              <a:t>đường sức </a:t>
            </a:r>
            <a:r>
              <a:rPr lang="en-US" altLang="vi-VN" sz="2400" i="1" dirty="0"/>
              <a:t>từ ở khoảng giữa hai </a:t>
            </a:r>
            <a:r>
              <a:rPr lang="en-US" altLang="vi-VN" sz="2400" i="1" dirty="0" smtClean="0"/>
              <a:t>từ </a:t>
            </a:r>
            <a:r>
              <a:rPr lang="en-US" altLang="vi-VN" sz="2400" i="1" dirty="0"/>
              <a:t>cực</a:t>
            </a:r>
            <a:r>
              <a:rPr lang="en-US" altLang="vi-VN" sz="2400" i="1" dirty="0" smtClean="0"/>
              <a:t>.</a:t>
            </a:r>
            <a:endParaRPr lang="en-US" altLang="vi-VN" sz="2400" i="1" dirty="0"/>
          </a:p>
        </p:txBody>
      </p:sp>
      <p:grpSp>
        <p:nvGrpSpPr>
          <p:cNvPr id="4" name="Group 3"/>
          <p:cNvGrpSpPr/>
          <p:nvPr/>
        </p:nvGrpSpPr>
        <p:grpSpPr>
          <a:xfrm>
            <a:off x="9611725" y="3401624"/>
            <a:ext cx="656810" cy="788994"/>
            <a:chOff x="9668241" y="3401624"/>
            <a:chExt cx="656810" cy="788994"/>
          </a:xfrm>
        </p:grpSpPr>
        <p:cxnSp>
          <p:nvCxnSpPr>
            <p:cNvPr id="3" name="Straight Connector 2"/>
            <p:cNvCxnSpPr/>
            <p:nvPr/>
          </p:nvCxnSpPr>
          <p:spPr>
            <a:xfrm>
              <a:off x="9702388" y="3401624"/>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a:off x="9697620" y="3539736"/>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3" name="Straight Connector 22"/>
            <p:cNvCxnSpPr/>
            <p:nvPr/>
          </p:nvCxnSpPr>
          <p:spPr>
            <a:xfrm>
              <a:off x="9692852" y="3720712"/>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9702382" y="3887400"/>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9702382" y="4049909"/>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a:off x="9668241" y="4190618"/>
              <a:ext cx="622663"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grpSp>
      <p:grpSp>
        <p:nvGrpSpPr>
          <p:cNvPr id="9" name="Group 8"/>
          <p:cNvGrpSpPr/>
          <p:nvPr/>
        </p:nvGrpSpPr>
        <p:grpSpPr>
          <a:xfrm>
            <a:off x="9840934" y="2254769"/>
            <a:ext cx="234641" cy="654037"/>
            <a:chOff x="9840934" y="2254769"/>
            <a:chExt cx="234641" cy="654037"/>
          </a:xfrm>
        </p:grpSpPr>
        <p:sp>
          <p:nvSpPr>
            <p:cNvPr id="73" name="Line 110"/>
            <p:cNvSpPr>
              <a:spLocks noChangeShapeType="1"/>
            </p:cNvSpPr>
            <p:nvPr/>
          </p:nvSpPr>
          <p:spPr bwMode="auto">
            <a:xfrm flipH="1">
              <a:off x="9840934" y="2908806"/>
              <a:ext cx="182033"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11"/>
            <p:cNvSpPr>
              <a:spLocks noChangeShapeType="1"/>
            </p:cNvSpPr>
            <p:nvPr/>
          </p:nvSpPr>
          <p:spPr bwMode="auto">
            <a:xfrm flipH="1">
              <a:off x="9874690" y="2649897"/>
              <a:ext cx="182033"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2"/>
            <p:cNvSpPr>
              <a:spLocks noChangeShapeType="1"/>
            </p:cNvSpPr>
            <p:nvPr/>
          </p:nvSpPr>
          <p:spPr bwMode="auto">
            <a:xfrm flipH="1">
              <a:off x="9893542" y="2254769"/>
              <a:ext cx="182033" cy="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5" name="Group 4"/>
          <p:cNvGrpSpPr/>
          <p:nvPr/>
        </p:nvGrpSpPr>
        <p:grpSpPr>
          <a:xfrm>
            <a:off x="9285373" y="2260807"/>
            <a:ext cx="1389063" cy="890932"/>
            <a:chOff x="9290027" y="2254770"/>
            <a:chExt cx="1389063" cy="890932"/>
          </a:xfrm>
        </p:grpSpPr>
        <p:sp>
          <p:nvSpPr>
            <p:cNvPr id="30" name="Arc 26"/>
            <p:cNvSpPr>
              <a:spLocks/>
            </p:cNvSpPr>
            <p:nvPr/>
          </p:nvSpPr>
          <p:spPr bwMode="auto">
            <a:xfrm rot="-5400000">
              <a:off x="9550378" y="1994419"/>
              <a:ext cx="868362" cy="1389063"/>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sp>
          <p:nvSpPr>
            <p:cNvPr id="29" name="Arc 25"/>
            <p:cNvSpPr>
              <a:spLocks/>
            </p:cNvSpPr>
            <p:nvPr/>
          </p:nvSpPr>
          <p:spPr bwMode="auto">
            <a:xfrm rot="-5132254">
              <a:off x="9754558" y="2310676"/>
              <a:ext cx="503238" cy="1166813"/>
            </a:xfrm>
            <a:custGeom>
              <a:avLst/>
              <a:gdLst>
                <a:gd name="T0" fmla="*/ 0 w 21600"/>
                <a:gd name="T1" fmla="*/ 0 h 43001"/>
                <a:gd name="T2" fmla="*/ 2147483647 w 21600"/>
                <a:gd name="T3" fmla="*/ 2147483647 h 43001"/>
                <a:gd name="T4" fmla="*/ 0 w 21600"/>
                <a:gd name="T5" fmla="*/ 2147483647 h 43001"/>
                <a:gd name="T6" fmla="*/ 0 60000 65536"/>
                <a:gd name="T7" fmla="*/ 0 60000 65536"/>
                <a:gd name="T8" fmla="*/ 0 60000 65536"/>
                <a:gd name="T9" fmla="*/ 0 w 21600"/>
                <a:gd name="T10" fmla="*/ 0 h 43001"/>
                <a:gd name="T11" fmla="*/ 21600 w 21600"/>
                <a:gd name="T12" fmla="*/ 43001 h 43001"/>
              </a:gdLst>
              <a:ahLst/>
              <a:cxnLst>
                <a:cxn ang="T6">
                  <a:pos x="T0" y="T1"/>
                </a:cxn>
                <a:cxn ang="T7">
                  <a:pos x="T2" y="T3"/>
                </a:cxn>
                <a:cxn ang="T8">
                  <a:pos x="T4" y="T5"/>
                </a:cxn>
              </a:cxnLst>
              <a:rect l="T9" t="T10" r="T11" b="T12"/>
              <a:pathLst>
                <a:path w="21600" h="43001" fill="none" extrusionOk="0">
                  <a:moveTo>
                    <a:pt x="-1" y="0"/>
                  </a:moveTo>
                  <a:cubicBezTo>
                    <a:pt x="11929" y="0"/>
                    <a:pt x="21600" y="9670"/>
                    <a:pt x="21600" y="21600"/>
                  </a:cubicBezTo>
                  <a:cubicBezTo>
                    <a:pt x="21600" y="32398"/>
                    <a:pt x="13625" y="41537"/>
                    <a:pt x="2926" y="43000"/>
                  </a:cubicBezTo>
                </a:path>
                <a:path w="21600" h="43001" stroke="0" extrusionOk="0">
                  <a:moveTo>
                    <a:pt x="-1" y="0"/>
                  </a:moveTo>
                  <a:cubicBezTo>
                    <a:pt x="11929" y="0"/>
                    <a:pt x="21600" y="9670"/>
                    <a:pt x="21600" y="21600"/>
                  </a:cubicBezTo>
                  <a:cubicBezTo>
                    <a:pt x="21600" y="32398"/>
                    <a:pt x="13625" y="41537"/>
                    <a:pt x="2926" y="43000"/>
                  </a:cubicBezTo>
                  <a:lnTo>
                    <a:pt x="0" y="21600"/>
                  </a:lnTo>
                  <a:close/>
                </a:path>
              </a:pathLst>
            </a:custGeom>
            <a:noFill/>
            <a:ln w="28575">
              <a:solidFill>
                <a:srgbClr val="000000"/>
              </a:solidFill>
              <a:round/>
              <a:headEnd/>
              <a:tailEnd/>
            </a:ln>
          </p:spPr>
          <p:txBody>
            <a:bodyPr/>
            <a:lstStyle/>
            <a:p>
              <a:endParaRPr lang="en-US"/>
            </a:p>
          </p:txBody>
        </p:sp>
        <p:sp>
          <p:nvSpPr>
            <p:cNvPr id="28" name="Arc 24"/>
            <p:cNvSpPr>
              <a:spLocks/>
            </p:cNvSpPr>
            <p:nvPr/>
          </p:nvSpPr>
          <p:spPr bwMode="auto">
            <a:xfrm rot="-5124792">
              <a:off x="9887526" y="2611885"/>
              <a:ext cx="228600" cy="833438"/>
            </a:xfrm>
            <a:custGeom>
              <a:avLst/>
              <a:gdLst>
                <a:gd name="T0" fmla="*/ 0 w 26393"/>
                <a:gd name="T1" fmla="*/ 2147483647 h 43200"/>
                <a:gd name="T2" fmla="*/ 2147483647 w 26393"/>
                <a:gd name="T3" fmla="*/ 2147483647 h 43200"/>
                <a:gd name="T4" fmla="*/ 2147483647 w 26393"/>
                <a:gd name="T5" fmla="*/ 2147483647 h 43200"/>
                <a:gd name="T6" fmla="*/ 0 60000 65536"/>
                <a:gd name="T7" fmla="*/ 0 60000 65536"/>
                <a:gd name="T8" fmla="*/ 0 60000 65536"/>
                <a:gd name="T9" fmla="*/ 0 w 26393"/>
                <a:gd name="T10" fmla="*/ 0 h 43200"/>
                <a:gd name="T11" fmla="*/ 26393 w 26393"/>
                <a:gd name="T12" fmla="*/ 43200 h 43200"/>
              </a:gdLst>
              <a:ahLst/>
              <a:cxnLst>
                <a:cxn ang="T6">
                  <a:pos x="T0" y="T1"/>
                </a:cxn>
                <a:cxn ang="T7">
                  <a:pos x="T2" y="T3"/>
                </a:cxn>
                <a:cxn ang="T8">
                  <a:pos x="T4" y="T5"/>
                </a:cxn>
              </a:cxnLst>
              <a:rect l="T9" t="T10" r="T11" b="T12"/>
              <a:pathLst>
                <a:path w="26393" h="43200" fill="none" extrusionOk="0">
                  <a:moveTo>
                    <a:pt x="0" y="538"/>
                  </a:moveTo>
                  <a:cubicBezTo>
                    <a:pt x="1572" y="180"/>
                    <a:pt x="3180" y="-1"/>
                    <a:pt x="4793" y="0"/>
                  </a:cubicBezTo>
                  <a:cubicBezTo>
                    <a:pt x="16722" y="0"/>
                    <a:pt x="26393" y="9670"/>
                    <a:pt x="26393" y="21600"/>
                  </a:cubicBezTo>
                  <a:cubicBezTo>
                    <a:pt x="26393" y="33529"/>
                    <a:pt x="16722" y="43200"/>
                    <a:pt x="4793" y="43200"/>
                  </a:cubicBezTo>
                  <a:cubicBezTo>
                    <a:pt x="4580" y="43200"/>
                    <a:pt x="4367" y="43196"/>
                    <a:pt x="4155" y="43190"/>
                  </a:cubicBezTo>
                </a:path>
                <a:path w="26393" h="43200" stroke="0" extrusionOk="0">
                  <a:moveTo>
                    <a:pt x="0" y="538"/>
                  </a:moveTo>
                  <a:cubicBezTo>
                    <a:pt x="1572" y="180"/>
                    <a:pt x="3180" y="-1"/>
                    <a:pt x="4793" y="0"/>
                  </a:cubicBezTo>
                  <a:cubicBezTo>
                    <a:pt x="16722" y="0"/>
                    <a:pt x="26393" y="9670"/>
                    <a:pt x="26393" y="21600"/>
                  </a:cubicBezTo>
                  <a:cubicBezTo>
                    <a:pt x="26393" y="33529"/>
                    <a:pt x="16722" y="43200"/>
                    <a:pt x="4793" y="43200"/>
                  </a:cubicBezTo>
                  <a:cubicBezTo>
                    <a:pt x="4580" y="43200"/>
                    <a:pt x="4367" y="43196"/>
                    <a:pt x="4155" y="43190"/>
                  </a:cubicBezTo>
                  <a:lnTo>
                    <a:pt x="4793" y="21600"/>
                  </a:lnTo>
                  <a:close/>
                </a:path>
              </a:pathLst>
            </a:custGeom>
            <a:noFill/>
            <a:ln w="28575">
              <a:solidFill>
                <a:srgbClr val="000000"/>
              </a:solidFill>
              <a:round/>
              <a:headEnd/>
              <a:tailEnd/>
            </a:ln>
          </p:spPr>
          <p:txBody>
            <a:bodyPr/>
            <a:lstStyle/>
            <a:p>
              <a:endParaRPr lang="en-US"/>
            </a:p>
          </p:txBody>
        </p:sp>
      </p:grpSp>
      <p:grpSp>
        <p:nvGrpSpPr>
          <p:cNvPr id="10" name="Group 9"/>
          <p:cNvGrpSpPr/>
          <p:nvPr/>
        </p:nvGrpSpPr>
        <p:grpSpPr>
          <a:xfrm>
            <a:off x="8701449" y="2749361"/>
            <a:ext cx="477012" cy="588689"/>
            <a:chOff x="8675786" y="2640979"/>
            <a:chExt cx="477012" cy="693588"/>
          </a:xfrm>
        </p:grpSpPr>
        <p:sp>
          <p:nvSpPr>
            <p:cNvPr id="76" name="Line 113"/>
            <p:cNvSpPr>
              <a:spLocks noChangeShapeType="1"/>
            </p:cNvSpPr>
            <p:nvPr/>
          </p:nvSpPr>
          <p:spPr bwMode="auto">
            <a:xfrm>
              <a:off x="8675786" y="3186997"/>
              <a:ext cx="142570" cy="147570"/>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Line 114"/>
            <p:cNvSpPr>
              <a:spLocks noChangeShapeType="1"/>
            </p:cNvSpPr>
            <p:nvPr/>
          </p:nvSpPr>
          <p:spPr bwMode="auto">
            <a:xfrm>
              <a:off x="8866897" y="2814947"/>
              <a:ext cx="87415" cy="18955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14"/>
            <p:cNvSpPr>
              <a:spLocks noChangeShapeType="1"/>
            </p:cNvSpPr>
            <p:nvPr/>
          </p:nvSpPr>
          <p:spPr bwMode="auto">
            <a:xfrm>
              <a:off x="9140292" y="2640979"/>
              <a:ext cx="12506" cy="211315"/>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8" name="Group 7"/>
          <p:cNvGrpSpPr/>
          <p:nvPr/>
        </p:nvGrpSpPr>
        <p:grpSpPr>
          <a:xfrm>
            <a:off x="10788349" y="2611646"/>
            <a:ext cx="418457" cy="690502"/>
            <a:chOff x="10801997" y="2611646"/>
            <a:chExt cx="418457" cy="690502"/>
          </a:xfrm>
        </p:grpSpPr>
        <p:sp>
          <p:nvSpPr>
            <p:cNvPr id="78" name="Line 115"/>
            <p:cNvSpPr>
              <a:spLocks noChangeShapeType="1"/>
            </p:cNvSpPr>
            <p:nvPr/>
          </p:nvSpPr>
          <p:spPr bwMode="auto">
            <a:xfrm flipV="1">
              <a:off x="10801997" y="2611646"/>
              <a:ext cx="12632" cy="28351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0" name="Line 115"/>
            <p:cNvSpPr>
              <a:spLocks noChangeShapeType="1"/>
            </p:cNvSpPr>
            <p:nvPr/>
          </p:nvSpPr>
          <p:spPr bwMode="auto">
            <a:xfrm flipV="1">
              <a:off x="10954396" y="2814946"/>
              <a:ext cx="145427" cy="232611"/>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1" name="Line 115"/>
            <p:cNvSpPr>
              <a:spLocks noChangeShapeType="1"/>
            </p:cNvSpPr>
            <p:nvPr/>
          </p:nvSpPr>
          <p:spPr bwMode="auto">
            <a:xfrm flipV="1">
              <a:off x="11034979" y="3210741"/>
              <a:ext cx="185475" cy="91407"/>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6" name="Group 5"/>
          <p:cNvGrpSpPr/>
          <p:nvPr/>
        </p:nvGrpSpPr>
        <p:grpSpPr>
          <a:xfrm>
            <a:off x="10056723" y="1992369"/>
            <a:ext cx="1326607" cy="1313962"/>
            <a:chOff x="10069838" y="1969859"/>
            <a:chExt cx="1326607" cy="1313962"/>
          </a:xfrm>
        </p:grpSpPr>
        <p:sp>
          <p:nvSpPr>
            <p:cNvPr id="31" name="Arc 27"/>
            <p:cNvSpPr>
              <a:spLocks/>
            </p:cNvSpPr>
            <p:nvPr/>
          </p:nvSpPr>
          <p:spPr bwMode="auto">
            <a:xfrm rot="5871151" flipH="1">
              <a:off x="9957125" y="2210440"/>
              <a:ext cx="993775" cy="768350"/>
            </a:xfrm>
            <a:custGeom>
              <a:avLst/>
              <a:gdLst>
                <a:gd name="T0" fmla="*/ 0 w 22969"/>
                <a:gd name="T1" fmla="*/ 2147483647 h 21600"/>
                <a:gd name="T2" fmla="*/ 2147483647 w 22969"/>
                <a:gd name="T3" fmla="*/ 2147483647 h 21600"/>
                <a:gd name="T4" fmla="*/ 2147483647 w 22969"/>
                <a:gd name="T5" fmla="*/ 2147483647 h 21600"/>
                <a:gd name="T6" fmla="*/ 0 60000 65536"/>
                <a:gd name="T7" fmla="*/ 0 60000 65536"/>
                <a:gd name="T8" fmla="*/ 0 60000 65536"/>
                <a:gd name="T9" fmla="*/ 0 w 22969"/>
                <a:gd name="T10" fmla="*/ 0 h 21600"/>
                <a:gd name="T11" fmla="*/ 22969 w 22969"/>
                <a:gd name="T12" fmla="*/ 21600 h 21600"/>
              </a:gdLst>
              <a:ahLst/>
              <a:cxnLst>
                <a:cxn ang="T6">
                  <a:pos x="T0" y="T1"/>
                </a:cxn>
                <a:cxn ang="T7">
                  <a:pos x="T2" y="T3"/>
                </a:cxn>
                <a:cxn ang="T8">
                  <a:pos x="T4" y="T5"/>
                </a:cxn>
              </a:cxnLst>
              <a:rect l="T9" t="T10" r="T11" b="T12"/>
              <a:pathLst>
                <a:path w="22969" h="21600" fill="none" extrusionOk="0">
                  <a:moveTo>
                    <a:pt x="0" y="985"/>
                  </a:moveTo>
                  <a:cubicBezTo>
                    <a:pt x="2087" y="332"/>
                    <a:pt x="4261" y="-1"/>
                    <a:pt x="6449" y="0"/>
                  </a:cubicBezTo>
                  <a:cubicBezTo>
                    <a:pt x="12819" y="0"/>
                    <a:pt x="18864" y="2811"/>
                    <a:pt x="22968" y="7684"/>
                  </a:cubicBezTo>
                </a:path>
                <a:path w="22969" h="21600" stroke="0" extrusionOk="0">
                  <a:moveTo>
                    <a:pt x="0" y="985"/>
                  </a:moveTo>
                  <a:cubicBezTo>
                    <a:pt x="2087" y="332"/>
                    <a:pt x="4261" y="-1"/>
                    <a:pt x="6449" y="0"/>
                  </a:cubicBezTo>
                  <a:cubicBezTo>
                    <a:pt x="12819" y="0"/>
                    <a:pt x="18864" y="2811"/>
                    <a:pt x="22968" y="7684"/>
                  </a:cubicBezTo>
                  <a:lnTo>
                    <a:pt x="6449" y="21600"/>
                  </a:lnTo>
                  <a:close/>
                </a:path>
              </a:pathLst>
            </a:custGeom>
            <a:noFill/>
            <a:ln w="28575">
              <a:solidFill>
                <a:srgbClr val="000000"/>
              </a:solidFill>
              <a:round/>
              <a:headEnd/>
              <a:tailEnd/>
            </a:ln>
          </p:spPr>
          <p:txBody>
            <a:bodyPr/>
            <a:lstStyle/>
            <a:p>
              <a:endParaRPr lang="en-US"/>
            </a:p>
          </p:txBody>
        </p:sp>
        <p:sp>
          <p:nvSpPr>
            <p:cNvPr id="32" name="Arc 28"/>
            <p:cNvSpPr>
              <a:spLocks/>
            </p:cNvSpPr>
            <p:nvPr/>
          </p:nvSpPr>
          <p:spPr bwMode="auto">
            <a:xfrm rot="9206232" flipH="1">
              <a:off x="10632858" y="2694859"/>
              <a:ext cx="763587" cy="588962"/>
            </a:xfrm>
            <a:custGeom>
              <a:avLst/>
              <a:gdLst>
                <a:gd name="T0" fmla="*/ 0 w 18880"/>
                <a:gd name="T1" fmla="*/ 2147483647 h 21600"/>
                <a:gd name="T2" fmla="*/ 2147483647 w 18880"/>
                <a:gd name="T3" fmla="*/ 2147483647 h 21600"/>
                <a:gd name="T4" fmla="*/ 2147483647 w 18880"/>
                <a:gd name="T5" fmla="*/ 2147483647 h 21600"/>
                <a:gd name="T6" fmla="*/ 0 60000 65536"/>
                <a:gd name="T7" fmla="*/ 0 60000 65536"/>
                <a:gd name="T8" fmla="*/ 0 60000 65536"/>
                <a:gd name="T9" fmla="*/ 0 w 18880"/>
                <a:gd name="T10" fmla="*/ 0 h 21600"/>
                <a:gd name="T11" fmla="*/ 18880 w 18880"/>
                <a:gd name="T12" fmla="*/ 21600 h 21600"/>
              </a:gdLst>
              <a:ahLst/>
              <a:cxnLst>
                <a:cxn ang="T6">
                  <a:pos x="T0" y="T1"/>
                </a:cxn>
                <a:cxn ang="T7">
                  <a:pos x="T2" y="T3"/>
                </a:cxn>
                <a:cxn ang="T8">
                  <a:pos x="T4" y="T5"/>
                </a:cxn>
              </a:cxnLst>
              <a:rect l="T9" t="T10" r="T11" b="T12"/>
              <a:pathLst>
                <a:path w="18880" h="21600" fill="none" extrusionOk="0">
                  <a:moveTo>
                    <a:pt x="0" y="985"/>
                  </a:moveTo>
                  <a:cubicBezTo>
                    <a:pt x="2087" y="332"/>
                    <a:pt x="4261" y="-1"/>
                    <a:pt x="6449" y="0"/>
                  </a:cubicBezTo>
                  <a:cubicBezTo>
                    <a:pt x="10899" y="0"/>
                    <a:pt x="15240" y="1374"/>
                    <a:pt x="18880" y="3935"/>
                  </a:cubicBezTo>
                </a:path>
                <a:path w="18880" h="21600" stroke="0" extrusionOk="0">
                  <a:moveTo>
                    <a:pt x="0" y="985"/>
                  </a:moveTo>
                  <a:cubicBezTo>
                    <a:pt x="2087" y="332"/>
                    <a:pt x="4261" y="-1"/>
                    <a:pt x="6449" y="0"/>
                  </a:cubicBezTo>
                  <a:cubicBezTo>
                    <a:pt x="10899" y="0"/>
                    <a:pt x="15240" y="1374"/>
                    <a:pt x="18880" y="3935"/>
                  </a:cubicBezTo>
                  <a:lnTo>
                    <a:pt x="6449" y="21600"/>
                  </a:lnTo>
                  <a:close/>
                </a:path>
              </a:pathLst>
            </a:custGeom>
            <a:noFill/>
            <a:ln w="28575">
              <a:solidFill>
                <a:srgbClr val="000000"/>
              </a:solidFill>
              <a:round/>
              <a:headEnd/>
              <a:tailEnd/>
            </a:ln>
          </p:spPr>
          <p:txBody>
            <a:bodyPr/>
            <a:lstStyle/>
            <a:p>
              <a:endParaRPr lang="en-US"/>
            </a:p>
          </p:txBody>
        </p:sp>
        <p:sp>
          <p:nvSpPr>
            <p:cNvPr id="33" name="Arc 29"/>
            <p:cNvSpPr>
              <a:spLocks/>
            </p:cNvSpPr>
            <p:nvPr/>
          </p:nvSpPr>
          <p:spPr bwMode="auto">
            <a:xfrm rot="7993869" flipH="1">
              <a:off x="10226649" y="1934934"/>
              <a:ext cx="1047750" cy="1117600"/>
            </a:xfrm>
            <a:custGeom>
              <a:avLst/>
              <a:gdLst>
                <a:gd name="T0" fmla="*/ 0 w 16683"/>
                <a:gd name="T1" fmla="*/ 0 h 21600"/>
                <a:gd name="T2" fmla="*/ 2147483647 w 16683"/>
                <a:gd name="T3" fmla="*/ 2147483647 h 21600"/>
                <a:gd name="T4" fmla="*/ 0 w 16683"/>
                <a:gd name="T5" fmla="*/ 2147483647 h 21600"/>
                <a:gd name="T6" fmla="*/ 0 60000 65536"/>
                <a:gd name="T7" fmla="*/ 0 60000 65536"/>
                <a:gd name="T8" fmla="*/ 0 60000 65536"/>
                <a:gd name="T9" fmla="*/ 0 w 16683"/>
                <a:gd name="T10" fmla="*/ 0 h 21600"/>
                <a:gd name="T11" fmla="*/ 16683 w 16683"/>
                <a:gd name="T12" fmla="*/ 21600 h 21600"/>
              </a:gdLst>
              <a:ahLst/>
              <a:cxnLst>
                <a:cxn ang="T6">
                  <a:pos x="T0" y="T1"/>
                </a:cxn>
                <a:cxn ang="T7">
                  <a:pos x="T2" y="T3"/>
                </a:cxn>
                <a:cxn ang="T8">
                  <a:pos x="T4" y="T5"/>
                </a:cxn>
              </a:cxnLst>
              <a:rect l="T9" t="T10" r="T11" b="T12"/>
              <a:pathLst>
                <a:path w="16683" h="21600" fill="none" extrusionOk="0">
                  <a:moveTo>
                    <a:pt x="-1" y="0"/>
                  </a:moveTo>
                  <a:cubicBezTo>
                    <a:pt x="6459" y="0"/>
                    <a:pt x="12580" y="2890"/>
                    <a:pt x="16682" y="7880"/>
                  </a:cubicBezTo>
                </a:path>
                <a:path w="16683" h="21600" stroke="0" extrusionOk="0">
                  <a:moveTo>
                    <a:pt x="-1" y="0"/>
                  </a:moveTo>
                  <a:cubicBezTo>
                    <a:pt x="6459" y="0"/>
                    <a:pt x="12580" y="2890"/>
                    <a:pt x="16682" y="7880"/>
                  </a:cubicBezTo>
                  <a:lnTo>
                    <a:pt x="0" y="21600"/>
                  </a:lnTo>
                  <a:close/>
                </a:path>
              </a:pathLst>
            </a:custGeom>
            <a:noFill/>
            <a:ln w="28575">
              <a:solidFill>
                <a:srgbClr val="000000"/>
              </a:solidFill>
              <a:round/>
              <a:headEnd/>
              <a:tailEnd/>
            </a:ln>
          </p:spPr>
          <p:txBody>
            <a:bodyPr/>
            <a:lstStyle/>
            <a:p>
              <a:endParaRPr lang="en-US"/>
            </a:p>
          </p:txBody>
        </p:sp>
      </p:grpSp>
      <p:grpSp>
        <p:nvGrpSpPr>
          <p:cNvPr id="7" name="Group 6"/>
          <p:cNvGrpSpPr/>
          <p:nvPr/>
        </p:nvGrpSpPr>
        <p:grpSpPr>
          <a:xfrm>
            <a:off x="8644725" y="2186121"/>
            <a:ext cx="1268821" cy="1231391"/>
            <a:chOff x="8632594" y="2093895"/>
            <a:chExt cx="1268821" cy="1271687"/>
          </a:xfrm>
        </p:grpSpPr>
        <p:sp>
          <p:nvSpPr>
            <p:cNvPr id="54" name="Arc 50"/>
            <p:cNvSpPr>
              <a:spLocks/>
            </p:cNvSpPr>
            <p:nvPr/>
          </p:nvSpPr>
          <p:spPr bwMode="auto">
            <a:xfrm rot="4928849" flipH="1" flipV="1">
              <a:off x="9021146" y="2259008"/>
              <a:ext cx="993775" cy="766762"/>
            </a:xfrm>
            <a:custGeom>
              <a:avLst/>
              <a:gdLst>
                <a:gd name="T0" fmla="*/ 0 w 22969"/>
                <a:gd name="T1" fmla="*/ 2147483647 h 21600"/>
                <a:gd name="T2" fmla="*/ 2147483647 w 22969"/>
                <a:gd name="T3" fmla="*/ 2147483647 h 21600"/>
                <a:gd name="T4" fmla="*/ 2147483647 w 22969"/>
                <a:gd name="T5" fmla="*/ 2147483647 h 21600"/>
                <a:gd name="T6" fmla="*/ 0 60000 65536"/>
                <a:gd name="T7" fmla="*/ 0 60000 65536"/>
                <a:gd name="T8" fmla="*/ 0 60000 65536"/>
                <a:gd name="T9" fmla="*/ 0 w 22969"/>
                <a:gd name="T10" fmla="*/ 0 h 21600"/>
                <a:gd name="T11" fmla="*/ 22969 w 22969"/>
                <a:gd name="T12" fmla="*/ 21600 h 21600"/>
              </a:gdLst>
              <a:ahLst/>
              <a:cxnLst>
                <a:cxn ang="T6">
                  <a:pos x="T0" y="T1"/>
                </a:cxn>
                <a:cxn ang="T7">
                  <a:pos x="T2" y="T3"/>
                </a:cxn>
                <a:cxn ang="T8">
                  <a:pos x="T4" y="T5"/>
                </a:cxn>
              </a:cxnLst>
              <a:rect l="T9" t="T10" r="T11" b="T12"/>
              <a:pathLst>
                <a:path w="22969" h="21600" fill="none" extrusionOk="0">
                  <a:moveTo>
                    <a:pt x="0" y="985"/>
                  </a:moveTo>
                  <a:cubicBezTo>
                    <a:pt x="2087" y="332"/>
                    <a:pt x="4261" y="-1"/>
                    <a:pt x="6449" y="0"/>
                  </a:cubicBezTo>
                  <a:cubicBezTo>
                    <a:pt x="12819" y="0"/>
                    <a:pt x="18864" y="2811"/>
                    <a:pt x="22968" y="7684"/>
                  </a:cubicBezTo>
                </a:path>
                <a:path w="22969" h="21600" stroke="0" extrusionOk="0">
                  <a:moveTo>
                    <a:pt x="0" y="985"/>
                  </a:moveTo>
                  <a:cubicBezTo>
                    <a:pt x="2087" y="332"/>
                    <a:pt x="4261" y="-1"/>
                    <a:pt x="6449" y="0"/>
                  </a:cubicBezTo>
                  <a:cubicBezTo>
                    <a:pt x="12819" y="0"/>
                    <a:pt x="18864" y="2811"/>
                    <a:pt x="22968" y="7684"/>
                  </a:cubicBezTo>
                  <a:lnTo>
                    <a:pt x="6449" y="21600"/>
                  </a:lnTo>
                  <a:close/>
                </a:path>
              </a:pathLst>
            </a:custGeom>
            <a:noFill/>
            <a:ln w="28575">
              <a:solidFill>
                <a:srgbClr val="000000"/>
              </a:solidFill>
              <a:round/>
              <a:headEnd/>
              <a:tailEnd/>
            </a:ln>
          </p:spPr>
          <p:txBody>
            <a:bodyPr/>
            <a:lstStyle/>
            <a:p>
              <a:endParaRPr lang="en-US"/>
            </a:p>
          </p:txBody>
        </p:sp>
        <p:sp>
          <p:nvSpPr>
            <p:cNvPr id="55" name="Arc 51"/>
            <p:cNvSpPr>
              <a:spLocks/>
            </p:cNvSpPr>
            <p:nvPr/>
          </p:nvSpPr>
          <p:spPr bwMode="auto">
            <a:xfrm rot="2806132" flipH="1" flipV="1">
              <a:off x="8780116" y="2039562"/>
              <a:ext cx="1008934" cy="1117600"/>
            </a:xfrm>
            <a:custGeom>
              <a:avLst/>
              <a:gdLst>
                <a:gd name="T0" fmla="*/ 0 w 16683"/>
                <a:gd name="T1" fmla="*/ 0 h 21600"/>
                <a:gd name="T2" fmla="*/ 2147483647 w 16683"/>
                <a:gd name="T3" fmla="*/ 2147483647 h 21600"/>
                <a:gd name="T4" fmla="*/ 0 w 16683"/>
                <a:gd name="T5" fmla="*/ 2147483647 h 21600"/>
                <a:gd name="T6" fmla="*/ 0 60000 65536"/>
                <a:gd name="T7" fmla="*/ 0 60000 65536"/>
                <a:gd name="T8" fmla="*/ 0 60000 65536"/>
                <a:gd name="T9" fmla="*/ 0 w 16683"/>
                <a:gd name="T10" fmla="*/ 0 h 21600"/>
                <a:gd name="T11" fmla="*/ 16683 w 16683"/>
                <a:gd name="T12" fmla="*/ 21600 h 21600"/>
              </a:gdLst>
              <a:ahLst/>
              <a:cxnLst>
                <a:cxn ang="T6">
                  <a:pos x="T0" y="T1"/>
                </a:cxn>
                <a:cxn ang="T7">
                  <a:pos x="T2" y="T3"/>
                </a:cxn>
                <a:cxn ang="T8">
                  <a:pos x="T4" y="T5"/>
                </a:cxn>
              </a:cxnLst>
              <a:rect l="T9" t="T10" r="T11" b="T12"/>
              <a:pathLst>
                <a:path w="16683" h="21600" fill="none" extrusionOk="0">
                  <a:moveTo>
                    <a:pt x="-1" y="0"/>
                  </a:moveTo>
                  <a:cubicBezTo>
                    <a:pt x="6459" y="0"/>
                    <a:pt x="12580" y="2890"/>
                    <a:pt x="16682" y="7880"/>
                  </a:cubicBezTo>
                </a:path>
                <a:path w="16683" h="21600" stroke="0" extrusionOk="0">
                  <a:moveTo>
                    <a:pt x="-1" y="0"/>
                  </a:moveTo>
                  <a:cubicBezTo>
                    <a:pt x="6459" y="0"/>
                    <a:pt x="12580" y="2890"/>
                    <a:pt x="16682" y="7880"/>
                  </a:cubicBezTo>
                  <a:lnTo>
                    <a:pt x="0" y="21600"/>
                  </a:lnTo>
                  <a:close/>
                </a:path>
              </a:pathLst>
            </a:custGeom>
            <a:noFill/>
            <a:ln w="28575">
              <a:solidFill>
                <a:srgbClr val="000000"/>
              </a:solidFill>
              <a:round/>
              <a:headEnd/>
              <a:tailEnd/>
            </a:ln>
          </p:spPr>
          <p:txBody>
            <a:bodyPr/>
            <a:lstStyle/>
            <a:p>
              <a:endParaRPr lang="en-US"/>
            </a:p>
          </p:txBody>
        </p:sp>
        <p:sp>
          <p:nvSpPr>
            <p:cNvPr id="56" name="Arc 52"/>
            <p:cNvSpPr>
              <a:spLocks/>
            </p:cNvSpPr>
            <p:nvPr/>
          </p:nvSpPr>
          <p:spPr bwMode="auto">
            <a:xfrm rot="1593767" flipH="1" flipV="1">
              <a:off x="8632594" y="2800196"/>
              <a:ext cx="763587" cy="565386"/>
            </a:xfrm>
            <a:custGeom>
              <a:avLst/>
              <a:gdLst>
                <a:gd name="T0" fmla="*/ 0 w 18880"/>
                <a:gd name="T1" fmla="*/ 2147483647 h 21600"/>
                <a:gd name="T2" fmla="*/ 2147483647 w 18880"/>
                <a:gd name="T3" fmla="*/ 2147483647 h 21600"/>
                <a:gd name="T4" fmla="*/ 2147483647 w 18880"/>
                <a:gd name="T5" fmla="*/ 2147483647 h 21600"/>
                <a:gd name="T6" fmla="*/ 0 60000 65536"/>
                <a:gd name="T7" fmla="*/ 0 60000 65536"/>
                <a:gd name="T8" fmla="*/ 0 60000 65536"/>
                <a:gd name="T9" fmla="*/ 0 w 18880"/>
                <a:gd name="T10" fmla="*/ 0 h 21600"/>
                <a:gd name="T11" fmla="*/ 18880 w 18880"/>
                <a:gd name="T12" fmla="*/ 21600 h 21600"/>
              </a:gdLst>
              <a:ahLst/>
              <a:cxnLst>
                <a:cxn ang="T6">
                  <a:pos x="T0" y="T1"/>
                </a:cxn>
                <a:cxn ang="T7">
                  <a:pos x="T2" y="T3"/>
                </a:cxn>
                <a:cxn ang="T8">
                  <a:pos x="T4" y="T5"/>
                </a:cxn>
              </a:cxnLst>
              <a:rect l="T9" t="T10" r="T11" b="T12"/>
              <a:pathLst>
                <a:path w="18880" h="21600" fill="none" extrusionOk="0">
                  <a:moveTo>
                    <a:pt x="0" y="985"/>
                  </a:moveTo>
                  <a:cubicBezTo>
                    <a:pt x="2087" y="332"/>
                    <a:pt x="4261" y="-1"/>
                    <a:pt x="6449" y="0"/>
                  </a:cubicBezTo>
                  <a:cubicBezTo>
                    <a:pt x="10899" y="0"/>
                    <a:pt x="15240" y="1374"/>
                    <a:pt x="18880" y="3935"/>
                  </a:cubicBezTo>
                </a:path>
                <a:path w="18880" h="21600" stroke="0" extrusionOk="0">
                  <a:moveTo>
                    <a:pt x="0" y="985"/>
                  </a:moveTo>
                  <a:cubicBezTo>
                    <a:pt x="2087" y="332"/>
                    <a:pt x="4261" y="-1"/>
                    <a:pt x="6449" y="0"/>
                  </a:cubicBezTo>
                  <a:cubicBezTo>
                    <a:pt x="10899" y="0"/>
                    <a:pt x="15240" y="1374"/>
                    <a:pt x="18880" y="3935"/>
                  </a:cubicBezTo>
                  <a:lnTo>
                    <a:pt x="6449" y="21600"/>
                  </a:lnTo>
                  <a:close/>
                </a:path>
              </a:pathLst>
            </a:custGeom>
            <a:noFill/>
            <a:ln w="285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261521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444"/>
                                        </p:tgtEl>
                                        <p:attrNameLst>
                                          <p:attrName>style.visibility</p:attrName>
                                        </p:attrNameLst>
                                      </p:cBhvr>
                                      <p:to>
                                        <p:strVal val="visible"/>
                                      </p:to>
                                    </p:set>
                                    <p:animEffect transition="in" filter="diamond(in)">
                                      <p:cBhvr>
                                        <p:cTn id="7" dur="2000"/>
                                        <p:tgtEl>
                                          <p:spTgt spid="144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4445"/>
                                        </p:tgtEl>
                                        <p:attrNameLst>
                                          <p:attrName>style.visibility</p:attrName>
                                        </p:attrNameLst>
                                      </p:cBhvr>
                                      <p:to>
                                        <p:strVal val="visible"/>
                                      </p:to>
                                    </p:set>
                                    <p:animEffect transition="in" filter="diamond(in)">
                                      <p:cBhvr>
                                        <p:cTn id="32" dur="2000"/>
                                        <p:tgtEl>
                                          <p:spTgt spid="1444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507"/>
                                        </p:tgtEl>
                                        <p:attrNameLst>
                                          <p:attrName>style.visibility</p:attrName>
                                        </p:attrNameLst>
                                      </p:cBhvr>
                                      <p:to>
                                        <p:strVal val="visible"/>
                                      </p:to>
                                    </p:set>
                                    <p:animEffect transition="in" filter="blinds(horizontal)">
                                      <p:cBhvr>
                                        <p:cTn id="52" dur="500"/>
                                        <p:tgtEl>
                                          <p:spTgt spid="14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2" name="Text Box 66"/>
          <p:cNvSpPr txBox="1">
            <a:spLocks noChangeArrowheads="1"/>
          </p:cNvSpPr>
          <p:nvPr/>
        </p:nvSpPr>
        <p:spPr bwMode="auto">
          <a:xfrm>
            <a:off x="3720722" y="35070"/>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68" name="Text Box 2"/>
          <p:cNvSpPr txBox="1">
            <a:spLocks noChangeArrowheads="1"/>
          </p:cNvSpPr>
          <p:nvPr/>
        </p:nvSpPr>
        <p:spPr bwMode="auto">
          <a:xfrm>
            <a:off x="821291" y="884478"/>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C5 : </a:t>
            </a:r>
            <a:r>
              <a:rPr lang="en-US" altLang="vi-VN" sz="2400" i="1" dirty="0" smtClean="0"/>
              <a:t>Biết </a:t>
            </a:r>
            <a:r>
              <a:rPr lang="en-US" altLang="vi-VN" sz="2400" i="1" dirty="0"/>
              <a:t>chiều một đường sức từ của thanh nam châm thẳng như hình bên. Hãy xác định tên các từ cực của nam châm. </a:t>
            </a:r>
          </a:p>
        </p:txBody>
      </p:sp>
      <p:grpSp>
        <p:nvGrpSpPr>
          <p:cNvPr id="20" name="Group 153"/>
          <p:cNvGrpSpPr>
            <a:grpSpLocks/>
          </p:cNvGrpSpPr>
          <p:nvPr/>
        </p:nvGrpSpPr>
        <p:grpSpPr bwMode="auto">
          <a:xfrm>
            <a:off x="2843284" y="2487426"/>
            <a:ext cx="5382204" cy="2534951"/>
            <a:chOff x="4080" y="1223"/>
            <a:chExt cx="1536" cy="649"/>
          </a:xfrm>
        </p:grpSpPr>
        <p:grpSp>
          <p:nvGrpSpPr>
            <p:cNvPr id="21" name="Group 152"/>
            <p:cNvGrpSpPr>
              <a:grpSpLocks/>
            </p:cNvGrpSpPr>
            <p:nvPr/>
          </p:nvGrpSpPr>
          <p:grpSpPr bwMode="auto">
            <a:xfrm>
              <a:off x="4080" y="1223"/>
              <a:ext cx="1536" cy="649"/>
              <a:chOff x="4080" y="1223"/>
              <a:chExt cx="1536" cy="649"/>
            </a:xfrm>
          </p:grpSpPr>
          <p:grpSp>
            <p:nvGrpSpPr>
              <p:cNvPr id="23" name="Group 130"/>
              <p:cNvGrpSpPr>
                <a:grpSpLocks/>
              </p:cNvGrpSpPr>
              <p:nvPr/>
            </p:nvGrpSpPr>
            <p:grpSpPr bwMode="auto">
              <a:xfrm>
                <a:off x="4080" y="1223"/>
                <a:ext cx="1536" cy="649"/>
                <a:chOff x="4095" y="1319"/>
                <a:chExt cx="1536" cy="649"/>
              </a:xfrm>
            </p:grpSpPr>
            <p:sp>
              <p:nvSpPr>
                <p:cNvPr id="25" name="Rectangle 63"/>
                <p:cNvSpPr>
                  <a:spLocks noChangeArrowheads="1"/>
                </p:cNvSpPr>
                <p:nvPr/>
              </p:nvSpPr>
              <p:spPr bwMode="auto">
                <a:xfrm>
                  <a:off x="4647" y="1574"/>
                  <a:ext cx="232" cy="155"/>
                </a:xfrm>
                <a:prstGeom prst="rect">
                  <a:avLst/>
                </a:prstGeom>
                <a:solidFill>
                  <a:srgbClr val="00B0F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26" name="Rectangle 64"/>
                <p:cNvSpPr>
                  <a:spLocks noChangeArrowheads="1"/>
                </p:cNvSpPr>
                <p:nvPr/>
              </p:nvSpPr>
              <p:spPr bwMode="auto">
                <a:xfrm>
                  <a:off x="4879" y="1574"/>
                  <a:ext cx="231" cy="155"/>
                </a:xfrm>
                <a:prstGeom prst="rect">
                  <a:avLst/>
                </a:prstGeom>
                <a:solidFill>
                  <a:srgbClr val="00B0F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nvGrpSpPr>
                <p:cNvPr id="27" name="Group 129"/>
                <p:cNvGrpSpPr>
                  <a:grpSpLocks/>
                </p:cNvGrpSpPr>
                <p:nvPr/>
              </p:nvGrpSpPr>
              <p:grpSpPr bwMode="auto">
                <a:xfrm>
                  <a:off x="4095" y="1319"/>
                  <a:ext cx="1536" cy="649"/>
                  <a:chOff x="4095" y="1319"/>
                  <a:chExt cx="1536" cy="649"/>
                </a:xfrm>
              </p:grpSpPr>
              <p:sp>
                <p:nvSpPr>
                  <p:cNvPr id="28" name="Arc 62"/>
                  <p:cNvSpPr>
                    <a:spLocks/>
                  </p:cNvSpPr>
                  <p:nvPr/>
                </p:nvSpPr>
                <p:spPr bwMode="auto">
                  <a:xfrm flipH="1" flipV="1">
                    <a:off x="4366" y="1319"/>
                    <a:ext cx="1010" cy="273"/>
                  </a:xfrm>
                  <a:custGeom>
                    <a:avLst/>
                    <a:gdLst>
                      <a:gd name="T0" fmla="*/ 17 w 43200"/>
                      <a:gd name="T1" fmla="*/ 0 h 40908"/>
                      <a:gd name="T2" fmla="*/ 6 w 43200"/>
                      <a:gd name="T3" fmla="*/ 0 h 40908"/>
                      <a:gd name="T4" fmla="*/ 12 w 43200"/>
                      <a:gd name="T5" fmla="*/ 1 h 40908"/>
                      <a:gd name="T6" fmla="*/ 0 60000 65536"/>
                      <a:gd name="T7" fmla="*/ 0 60000 65536"/>
                      <a:gd name="T8" fmla="*/ 0 60000 65536"/>
                    </a:gdLst>
                    <a:ahLst/>
                    <a:cxnLst>
                      <a:cxn ang="T6">
                        <a:pos x="T0" y="T1"/>
                      </a:cxn>
                      <a:cxn ang="T7">
                        <a:pos x="T2" y="T3"/>
                      </a:cxn>
                      <a:cxn ang="T8">
                        <a:pos x="T4" y="T5"/>
                      </a:cxn>
                    </a:cxnLst>
                    <a:rect l="0" t="0" r="r" b="b"/>
                    <a:pathLst>
                      <a:path w="43200" h="40908" fill="none" extrusionOk="0">
                        <a:moveTo>
                          <a:pt x="31283" y="-1"/>
                        </a:moveTo>
                        <a:cubicBezTo>
                          <a:pt x="38587" y="3663"/>
                          <a:pt x="43200" y="11135"/>
                          <a:pt x="43200" y="19308"/>
                        </a:cubicBezTo>
                        <a:cubicBezTo>
                          <a:pt x="43200" y="31237"/>
                          <a:pt x="33529" y="40908"/>
                          <a:pt x="21600" y="40908"/>
                        </a:cubicBezTo>
                        <a:cubicBezTo>
                          <a:pt x="9670" y="40908"/>
                          <a:pt x="0" y="31237"/>
                          <a:pt x="0" y="19308"/>
                        </a:cubicBezTo>
                        <a:cubicBezTo>
                          <a:pt x="-1" y="11334"/>
                          <a:pt x="4392" y="4009"/>
                          <a:pt x="11426" y="254"/>
                        </a:cubicBezTo>
                      </a:path>
                      <a:path w="43200" h="40908" stroke="0" extrusionOk="0">
                        <a:moveTo>
                          <a:pt x="31283" y="-1"/>
                        </a:moveTo>
                        <a:cubicBezTo>
                          <a:pt x="38587" y="3663"/>
                          <a:pt x="43200" y="11135"/>
                          <a:pt x="43200" y="19308"/>
                        </a:cubicBezTo>
                        <a:cubicBezTo>
                          <a:pt x="43200" y="31237"/>
                          <a:pt x="33529" y="40908"/>
                          <a:pt x="21600" y="40908"/>
                        </a:cubicBezTo>
                        <a:cubicBezTo>
                          <a:pt x="9670" y="40908"/>
                          <a:pt x="0" y="31237"/>
                          <a:pt x="0" y="19308"/>
                        </a:cubicBezTo>
                        <a:cubicBezTo>
                          <a:pt x="-1" y="11334"/>
                          <a:pt x="4392" y="4009"/>
                          <a:pt x="11426" y="254"/>
                        </a:cubicBezTo>
                        <a:lnTo>
                          <a:pt x="21600" y="19308"/>
                        </a:lnTo>
                        <a:lnTo>
                          <a:pt x="3128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29" name="Group 65"/>
                  <p:cNvGrpSpPr>
                    <a:grpSpLocks/>
                  </p:cNvGrpSpPr>
                  <p:nvPr/>
                </p:nvGrpSpPr>
                <p:grpSpPr bwMode="auto">
                  <a:xfrm>
                    <a:off x="4314" y="1700"/>
                    <a:ext cx="1069" cy="268"/>
                    <a:chOff x="1778" y="10921"/>
                    <a:chExt cx="8487" cy="1651"/>
                  </a:xfrm>
                </p:grpSpPr>
                <p:sp>
                  <p:nvSpPr>
                    <p:cNvPr id="33" name="Arc 66"/>
                    <p:cNvSpPr>
                      <a:spLocks/>
                    </p:cNvSpPr>
                    <p:nvPr/>
                  </p:nvSpPr>
                  <p:spPr bwMode="auto">
                    <a:xfrm flipH="1" flipV="1">
                      <a:off x="1778" y="10921"/>
                      <a:ext cx="3551" cy="1651"/>
                    </a:xfrm>
                    <a:custGeom>
                      <a:avLst/>
                      <a:gdLst>
                        <a:gd name="T0" fmla="*/ 262 w 21600"/>
                        <a:gd name="T1" fmla="*/ 0 h 40222"/>
                        <a:gd name="T2" fmla="*/ 146 w 21600"/>
                        <a:gd name="T3" fmla="*/ 68 h 40222"/>
                        <a:gd name="T4" fmla="*/ 0 w 21600"/>
                        <a:gd name="T5" fmla="*/ 33 h 40222"/>
                        <a:gd name="T6" fmla="*/ 0 60000 65536"/>
                        <a:gd name="T7" fmla="*/ 0 60000 65536"/>
                        <a:gd name="T8" fmla="*/ 0 60000 65536"/>
                      </a:gdLst>
                      <a:ahLst/>
                      <a:cxnLst>
                        <a:cxn ang="T6">
                          <a:pos x="T0" y="T1"/>
                        </a:cxn>
                        <a:cxn ang="T7">
                          <a:pos x="T2" y="T3"/>
                        </a:cxn>
                        <a:cxn ang="T8">
                          <a:pos x="T4" y="T5"/>
                        </a:cxn>
                      </a:cxnLst>
                      <a:rect l="0" t="0" r="r" b="b"/>
                      <a:pathLst>
                        <a:path w="21600" h="40222" fill="none" extrusionOk="0">
                          <a:moveTo>
                            <a:pt x="9683" y="-1"/>
                          </a:moveTo>
                          <a:cubicBezTo>
                            <a:pt x="16987" y="3663"/>
                            <a:pt x="21600" y="11135"/>
                            <a:pt x="21600" y="19308"/>
                          </a:cubicBezTo>
                          <a:cubicBezTo>
                            <a:pt x="21600" y="29156"/>
                            <a:pt x="14937" y="37758"/>
                            <a:pt x="5401" y="40221"/>
                          </a:cubicBezTo>
                        </a:path>
                        <a:path w="21600" h="40222" stroke="0" extrusionOk="0">
                          <a:moveTo>
                            <a:pt x="9683" y="-1"/>
                          </a:moveTo>
                          <a:cubicBezTo>
                            <a:pt x="16987" y="3663"/>
                            <a:pt x="21600" y="11135"/>
                            <a:pt x="21600" y="19308"/>
                          </a:cubicBezTo>
                          <a:cubicBezTo>
                            <a:pt x="21600" y="29156"/>
                            <a:pt x="14937" y="37758"/>
                            <a:pt x="5401" y="40221"/>
                          </a:cubicBezTo>
                          <a:lnTo>
                            <a:pt x="0" y="19308"/>
                          </a:lnTo>
                          <a:lnTo>
                            <a:pt x="9683" y="-1"/>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34" name="Arc 67"/>
                    <p:cNvSpPr>
                      <a:spLocks/>
                    </p:cNvSpPr>
                    <p:nvPr/>
                  </p:nvSpPr>
                  <p:spPr bwMode="auto">
                    <a:xfrm flipH="1" flipV="1">
                      <a:off x="5798" y="10921"/>
                      <a:ext cx="4467" cy="1551"/>
                    </a:xfrm>
                    <a:custGeom>
                      <a:avLst/>
                      <a:gdLst>
                        <a:gd name="T0" fmla="*/ 443 w 21600"/>
                        <a:gd name="T1" fmla="*/ 64 h 37792"/>
                        <a:gd name="T2" fmla="*/ 513 w 21600"/>
                        <a:gd name="T3" fmla="*/ 0 h 37792"/>
                        <a:gd name="T4" fmla="*/ 924 w 21600"/>
                        <a:gd name="T5" fmla="*/ 33 h 37792"/>
                        <a:gd name="T6" fmla="*/ 0 60000 65536"/>
                        <a:gd name="T7" fmla="*/ 0 60000 65536"/>
                        <a:gd name="T8" fmla="*/ 0 60000 65536"/>
                      </a:gdLst>
                      <a:ahLst/>
                      <a:cxnLst>
                        <a:cxn ang="T6">
                          <a:pos x="T0" y="T1"/>
                        </a:cxn>
                        <a:cxn ang="T7">
                          <a:pos x="T2" y="T3"/>
                        </a:cxn>
                        <a:cxn ang="T8">
                          <a:pos x="T4" y="T5"/>
                        </a:cxn>
                      </a:cxnLst>
                      <a:rect l="0" t="0" r="r" b="b"/>
                      <a:pathLst>
                        <a:path w="21600" h="37792" fill="none" extrusionOk="0">
                          <a:moveTo>
                            <a:pt x="10361" y="37792"/>
                          </a:moveTo>
                          <a:cubicBezTo>
                            <a:pt x="3926" y="33871"/>
                            <a:pt x="0" y="26881"/>
                            <a:pt x="0" y="19346"/>
                          </a:cubicBezTo>
                          <a:cubicBezTo>
                            <a:pt x="-1" y="11142"/>
                            <a:pt x="4646" y="3647"/>
                            <a:pt x="11993" y="-1"/>
                          </a:cubicBezTo>
                        </a:path>
                        <a:path w="21600" h="37792" stroke="0" extrusionOk="0">
                          <a:moveTo>
                            <a:pt x="10361" y="37792"/>
                          </a:moveTo>
                          <a:cubicBezTo>
                            <a:pt x="3926" y="33871"/>
                            <a:pt x="0" y="26881"/>
                            <a:pt x="0" y="19346"/>
                          </a:cubicBezTo>
                          <a:cubicBezTo>
                            <a:pt x="-1" y="11142"/>
                            <a:pt x="4646" y="3647"/>
                            <a:pt x="11993" y="-1"/>
                          </a:cubicBezTo>
                          <a:lnTo>
                            <a:pt x="21600" y="19346"/>
                          </a:lnTo>
                          <a:lnTo>
                            <a:pt x="10361" y="37792"/>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30" name="Group 68"/>
                  <p:cNvGrpSpPr>
                    <a:grpSpLocks/>
                  </p:cNvGrpSpPr>
                  <p:nvPr/>
                </p:nvGrpSpPr>
                <p:grpSpPr bwMode="auto">
                  <a:xfrm>
                    <a:off x="4095" y="1641"/>
                    <a:ext cx="1536" cy="0"/>
                    <a:chOff x="36" y="10561"/>
                    <a:chExt cx="12194" cy="0"/>
                  </a:xfrm>
                </p:grpSpPr>
                <p:sp>
                  <p:nvSpPr>
                    <p:cNvPr id="31" name="Line 69"/>
                    <p:cNvSpPr>
                      <a:spLocks noChangeShapeType="1"/>
                    </p:cNvSpPr>
                    <p:nvPr/>
                  </p:nvSpPr>
                  <p:spPr bwMode="auto">
                    <a:xfrm flipH="1">
                      <a:off x="36" y="10561"/>
                      <a:ext cx="44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70"/>
                    <p:cNvSpPr>
                      <a:spLocks noChangeShapeType="1"/>
                    </p:cNvSpPr>
                    <p:nvPr/>
                  </p:nvSpPr>
                  <p:spPr bwMode="auto">
                    <a:xfrm>
                      <a:off x="8076" y="10561"/>
                      <a:ext cx="41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sp>
            <p:nvSpPr>
              <p:cNvPr id="24" name="Text Box 77"/>
              <p:cNvSpPr txBox="1">
                <a:spLocks noChangeArrowheads="1"/>
              </p:cNvSpPr>
              <p:nvPr/>
            </p:nvSpPr>
            <p:spPr bwMode="auto">
              <a:xfrm>
                <a:off x="4624" y="1383"/>
                <a:ext cx="497"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1800" dirty="0">
                    <a:solidFill>
                      <a:srgbClr val="0000FF"/>
                    </a:solidFill>
                  </a:rPr>
                  <a:t>A        </a:t>
                </a:r>
                <a:r>
                  <a:rPr lang="en-US" altLang="vi-VN" sz="1800" dirty="0" smtClean="0">
                    <a:solidFill>
                      <a:srgbClr val="0000FF"/>
                    </a:solidFill>
                  </a:rPr>
                  <a:t>         </a:t>
                </a:r>
                <a:r>
                  <a:rPr lang="en-US" altLang="vi-VN" sz="1800" dirty="0">
                    <a:solidFill>
                      <a:srgbClr val="0000FF"/>
                    </a:solidFill>
                  </a:rPr>
                  <a:t>B</a:t>
                </a:r>
              </a:p>
            </p:txBody>
          </p:sp>
        </p:grpSp>
        <p:sp>
          <p:nvSpPr>
            <p:cNvPr id="22" name="Line 121"/>
            <p:cNvSpPr>
              <a:spLocks noChangeShapeType="1"/>
            </p:cNvSpPr>
            <p:nvPr/>
          </p:nvSpPr>
          <p:spPr bwMode="auto">
            <a:xfrm>
              <a:off x="4817" y="1224"/>
              <a:ext cx="9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5" name="Text Box 144"/>
          <p:cNvSpPr txBox="1">
            <a:spLocks noChangeArrowheads="1"/>
          </p:cNvSpPr>
          <p:nvPr/>
        </p:nvSpPr>
        <p:spPr bwMode="auto">
          <a:xfrm>
            <a:off x="4977244" y="3569972"/>
            <a:ext cx="89703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dirty="0">
                <a:solidFill>
                  <a:srgbClr val="FF0000"/>
                </a:solidFill>
              </a:rPr>
              <a:t>N</a:t>
            </a:r>
          </a:p>
        </p:txBody>
      </p:sp>
      <p:sp>
        <p:nvSpPr>
          <p:cNvPr id="36" name="Text Box 145"/>
          <p:cNvSpPr txBox="1">
            <a:spLocks noChangeArrowheads="1"/>
          </p:cNvSpPr>
          <p:nvPr/>
        </p:nvSpPr>
        <p:spPr bwMode="auto">
          <a:xfrm>
            <a:off x="5888333" y="3536139"/>
            <a:ext cx="84096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dirty="0">
                <a:solidFill>
                  <a:srgbClr val="0000FF"/>
                </a:solidFill>
              </a:rPr>
              <a:t>S</a:t>
            </a:r>
          </a:p>
        </p:txBody>
      </p:sp>
      <p:sp>
        <p:nvSpPr>
          <p:cNvPr id="37" name="Text Box 171"/>
          <p:cNvSpPr txBox="1">
            <a:spLocks noChangeArrowheads="1"/>
          </p:cNvSpPr>
          <p:nvPr/>
        </p:nvSpPr>
        <p:spPr bwMode="auto">
          <a:xfrm>
            <a:off x="982639" y="5501011"/>
            <a:ext cx="105770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0000FF"/>
                </a:solidFill>
              </a:rPr>
              <a:t>Đầu A của nam châm là từ cực Bắc, đầu B của nam châm là từ cực Nam </a:t>
            </a:r>
            <a:endParaRPr lang="en-US" altLang="vi-VN" sz="2400" b="1" i="1" dirty="0">
              <a:solidFill>
                <a:srgbClr val="0000FF"/>
              </a:solidFill>
            </a:endParaRPr>
          </a:p>
        </p:txBody>
      </p:sp>
    </p:spTree>
    <p:extLst>
      <p:ext uri="{BB962C8B-B14F-4D97-AF65-F5344CB8AC3E}">
        <p14:creationId xmlns:p14="http://schemas.microsoft.com/office/powerpoint/2010/main" val="2251138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linds(horizontal)">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2" name="Text Box 66"/>
          <p:cNvSpPr txBox="1">
            <a:spLocks noChangeArrowheads="1"/>
          </p:cNvSpPr>
          <p:nvPr/>
        </p:nvSpPr>
        <p:spPr bwMode="auto">
          <a:xfrm>
            <a:off x="3720722" y="75411"/>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68" name="Text Box 2"/>
          <p:cNvSpPr txBox="1">
            <a:spLocks noChangeArrowheads="1"/>
          </p:cNvSpPr>
          <p:nvPr/>
        </p:nvSpPr>
        <p:spPr bwMode="auto">
          <a:xfrm>
            <a:off x="807801" y="808811"/>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C6: </a:t>
            </a:r>
            <a:r>
              <a:rPr lang="en-US" altLang="vi-VN" sz="2400" i="1" dirty="0" smtClean="0"/>
              <a:t>Cho </a:t>
            </a:r>
            <a:r>
              <a:rPr lang="en-US" altLang="vi-VN" sz="2400" i="1" dirty="0"/>
              <a:t>hình ảnh từ phổ của hai nam châm đặt gần nhau. Hãy vẽ một số đường sức từ và chỉ rõ chiều của chúng. </a:t>
            </a:r>
          </a:p>
        </p:txBody>
      </p:sp>
      <p:pic>
        <p:nvPicPr>
          <p:cNvPr id="38" name="Picture 100" descr="4"/>
          <p:cNvPicPr>
            <a:picLocks noChangeAspect="1" noChangeArrowheads="1"/>
          </p:cNvPicPr>
          <p:nvPr/>
        </p:nvPicPr>
        <p:blipFill>
          <a:blip r:embed="rId2">
            <a:lum bright="-18000"/>
            <a:extLst>
              <a:ext uri="{28A0092B-C50C-407E-A947-70E740481C1C}">
                <a14:useLocalDpi xmlns:a14="http://schemas.microsoft.com/office/drawing/2010/main" val="0"/>
              </a:ext>
            </a:extLst>
          </a:blip>
          <a:srcRect l="5650" t="69048" r="8475" b="5919"/>
          <a:stretch>
            <a:fillRect/>
          </a:stretch>
        </p:blipFill>
        <p:spPr bwMode="auto">
          <a:xfrm>
            <a:off x="3364547" y="2333365"/>
            <a:ext cx="488945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5635881" y="2564516"/>
            <a:ext cx="324407" cy="229398"/>
            <a:chOff x="7411583" y="2342935"/>
            <a:chExt cx="324407" cy="229398"/>
          </a:xfrm>
        </p:grpSpPr>
        <p:sp>
          <p:nvSpPr>
            <p:cNvPr id="43" name="Line 108"/>
            <p:cNvSpPr>
              <a:spLocks noChangeShapeType="1"/>
            </p:cNvSpPr>
            <p:nvPr/>
          </p:nvSpPr>
          <p:spPr bwMode="auto">
            <a:xfrm>
              <a:off x="7411583" y="2572333"/>
              <a:ext cx="324407"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119"/>
            <p:cNvSpPr>
              <a:spLocks noChangeShapeType="1"/>
            </p:cNvSpPr>
            <p:nvPr/>
          </p:nvSpPr>
          <p:spPr bwMode="auto">
            <a:xfrm>
              <a:off x="7411583" y="2342935"/>
              <a:ext cx="324407"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 name="Arc 26"/>
          <p:cNvSpPr>
            <a:spLocks/>
          </p:cNvSpPr>
          <p:nvPr/>
        </p:nvSpPr>
        <p:spPr bwMode="auto">
          <a:xfrm rot="5400000">
            <a:off x="5283375" y="3344110"/>
            <a:ext cx="1032495" cy="2322195"/>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sp>
        <p:nvSpPr>
          <p:cNvPr id="18" name="Arc 26"/>
          <p:cNvSpPr>
            <a:spLocks/>
          </p:cNvSpPr>
          <p:nvPr/>
        </p:nvSpPr>
        <p:spPr bwMode="auto">
          <a:xfrm rot="5400000">
            <a:off x="5466615" y="3322602"/>
            <a:ext cx="703915" cy="1887877"/>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sp>
        <p:nvSpPr>
          <p:cNvPr id="20" name="Arc 26"/>
          <p:cNvSpPr>
            <a:spLocks/>
          </p:cNvSpPr>
          <p:nvPr/>
        </p:nvSpPr>
        <p:spPr bwMode="auto">
          <a:xfrm rot="16200000">
            <a:off x="5409275" y="2262349"/>
            <a:ext cx="818602" cy="1887876"/>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sp>
        <p:nvSpPr>
          <p:cNvPr id="21" name="Arc 26"/>
          <p:cNvSpPr>
            <a:spLocks/>
          </p:cNvSpPr>
          <p:nvPr/>
        </p:nvSpPr>
        <p:spPr bwMode="auto">
          <a:xfrm rot="16200000">
            <a:off x="5252713" y="1943033"/>
            <a:ext cx="1074515" cy="2302890"/>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grpSp>
        <p:nvGrpSpPr>
          <p:cNvPr id="2" name="Group 1"/>
          <p:cNvGrpSpPr/>
          <p:nvPr/>
        </p:nvGrpSpPr>
        <p:grpSpPr>
          <a:xfrm>
            <a:off x="4952126" y="3615387"/>
            <a:ext cx="1675691" cy="290679"/>
            <a:chOff x="4952126" y="3601940"/>
            <a:chExt cx="1675691" cy="290679"/>
          </a:xfrm>
        </p:grpSpPr>
        <p:cxnSp>
          <p:nvCxnSpPr>
            <p:cNvPr id="7" name="Straight Connector 6"/>
            <p:cNvCxnSpPr/>
            <p:nvPr/>
          </p:nvCxnSpPr>
          <p:spPr>
            <a:xfrm>
              <a:off x="4952126" y="3756604"/>
              <a:ext cx="16756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952126" y="3892619"/>
              <a:ext cx="16756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2126" y="3601940"/>
              <a:ext cx="16756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5674659" y="3613878"/>
            <a:ext cx="246854" cy="292190"/>
            <a:chOff x="7573786" y="3474368"/>
            <a:chExt cx="224478" cy="431698"/>
          </a:xfrm>
        </p:grpSpPr>
        <p:sp>
          <p:nvSpPr>
            <p:cNvPr id="39" name="Line 106"/>
            <p:cNvSpPr>
              <a:spLocks noChangeShapeType="1"/>
            </p:cNvSpPr>
            <p:nvPr/>
          </p:nvSpPr>
          <p:spPr bwMode="auto">
            <a:xfrm>
              <a:off x="7599216" y="3474368"/>
              <a:ext cx="199047" cy="73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107"/>
            <p:cNvSpPr>
              <a:spLocks noChangeShapeType="1"/>
            </p:cNvSpPr>
            <p:nvPr/>
          </p:nvSpPr>
          <p:spPr bwMode="auto">
            <a:xfrm>
              <a:off x="7573786" y="3897062"/>
              <a:ext cx="224477" cy="9004"/>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107"/>
            <p:cNvSpPr>
              <a:spLocks noChangeShapeType="1"/>
            </p:cNvSpPr>
            <p:nvPr/>
          </p:nvSpPr>
          <p:spPr bwMode="auto">
            <a:xfrm>
              <a:off x="7573786" y="3694001"/>
              <a:ext cx="224478"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7" name="Group 26"/>
          <p:cNvGrpSpPr/>
          <p:nvPr/>
        </p:nvGrpSpPr>
        <p:grpSpPr>
          <a:xfrm>
            <a:off x="5648698" y="4605437"/>
            <a:ext cx="324407" cy="415374"/>
            <a:chOff x="7411583" y="2342935"/>
            <a:chExt cx="324407" cy="415374"/>
          </a:xfrm>
        </p:grpSpPr>
        <p:sp>
          <p:nvSpPr>
            <p:cNvPr id="28" name="Line 108"/>
            <p:cNvSpPr>
              <a:spLocks noChangeShapeType="1"/>
            </p:cNvSpPr>
            <p:nvPr/>
          </p:nvSpPr>
          <p:spPr bwMode="auto">
            <a:xfrm>
              <a:off x="7411583" y="2758309"/>
              <a:ext cx="324407"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Line 119"/>
            <p:cNvSpPr>
              <a:spLocks noChangeShapeType="1"/>
            </p:cNvSpPr>
            <p:nvPr/>
          </p:nvSpPr>
          <p:spPr bwMode="auto">
            <a:xfrm>
              <a:off x="7411583" y="2342935"/>
              <a:ext cx="324407"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43377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in)">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3"/>
          <p:cNvSpPr>
            <a:spLocks noChangeShapeType="1"/>
          </p:cNvSpPr>
          <p:nvPr/>
        </p:nvSpPr>
        <p:spPr bwMode="auto">
          <a:xfrm rot="-5400000">
            <a:off x="6252369" y="2166144"/>
            <a:ext cx="0" cy="788988"/>
          </a:xfrm>
          <a:prstGeom prst="line">
            <a:avLst/>
          </a:prstGeom>
          <a:noFill/>
          <a:ln w="28575">
            <a:solidFill>
              <a:srgbClr val="000000"/>
            </a:solidFill>
            <a:round/>
            <a:headEnd/>
            <a:tailEnd/>
          </a:ln>
        </p:spPr>
        <p:txBody>
          <a:bodyPr/>
          <a:lstStyle/>
          <a:p>
            <a:endParaRPr lang="en-US"/>
          </a:p>
        </p:txBody>
      </p:sp>
      <p:sp>
        <p:nvSpPr>
          <p:cNvPr id="18435" name="Arc 24"/>
          <p:cNvSpPr>
            <a:spLocks/>
          </p:cNvSpPr>
          <p:nvPr/>
        </p:nvSpPr>
        <p:spPr bwMode="auto">
          <a:xfrm rot="-5124792">
            <a:off x="6157119" y="2004219"/>
            <a:ext cx="228600" cy="833438"/>
          </a:xfrm>
          <a:custGeom>
            <a:avLst/>
            <a:gdLst>
              <a:gd name="T0" fmla="*/ 0 w 26393"/>
              <a:gd name="T1" fmla="*/ 2147483647 h 43200"/>
              <a:gd name="T2" fmla="*/ 2147483647 w 26393"/>
              <a:gd name="T3" fmla="*/ 2147483647 h 43200"/>
              <a:gd name="T4" fmla="*/ 2147483647 w 26393"/>
              <a:gd name="T5" fmla="*/ 2147483647 h 43200"/>
              <a:gd name="T6" fmla="*/ 0 60000 65536"/>
              <a:gd name="T7" fmla="*/ 0 60000 65536"/>
              <a:gd name="T8" fmla="*/ 0 60000 65536"/>
              <a:gd name="T9" fmla="*/ 0 w 26393"/>
              <a:gd name="T10" fmla="*/ 0 h 43200"/>
              <a:gd name="T11" fmla="*/ 26393 w 26393"/>
              <a:gd name="T12" fmla="*/ 43200 h 43200"/>
            </a:gdLst>
            <a:ahLst/>
            <a:cxnLst>
              <a:cxn ang="T6">
                <a:pos x="T0" y="T1"/>
              </a:cxn>
              <a:cxn ang="T7">
                <a:pos x="T2" y="T3"/>
              </a:cxn>
              <a:cxn ang="T8">
                <a:pos x="T4" y="T5"/>
              </a:cxn>
            </a:cxnLst>
            <a:rect l="T9" t="T10" r="T11" b="T12"/>
            <a:pathLst>
              <a:path w="26393" h="43200" fill="none" extrusionOk="0">
                <a:moveTo>
                  <a:pt x="0" y="538"/>
                </a:moveTo>
                <a:cubicBezTo>
                  <a:pt x="1572" y="180"/>
                  <a:pt x="3180" y="-1"/>
                  <a:pt x="4793" y="0"/>
                </a:cubicBezTo>
                <a:cubicBezTo>
                  <a:pt x="16722" y="0"/>
                  <a:pt x="26393" y="9670"/>
                  <a:pt x="26393" y="21600"/>
                </a:cubicBezTo>
                <a:cubicBezTo>
                  <a:pt x="26393" y="33529"/>
                  <a:pt x="16722" y="43200"/>
                  <a:pt x="4793" y="43200"/>
                </a:cubicBezTo>
                <a:cubicBezTo>
                  <a:pt x="4580" y="43200"/>
                  <a:pt x="4367" y="43196"/>
                  <a:pt x="4155" y="43190"/>
                </a:cubicBezTo>
              </a:path>
              <a:path w="26393" h="43200" stroke="0" extrusionOk="0">
                <a:moveTo>
                  <a:pt x="0" y="538"/>
                </a:moveTo>
                <a:cubicBezTo>
                  <a:pt x="1572" y="180"/>
                  <a:pt x="3180" y="-1"/>
                  <a:pt x="4793" y="0"/>
                </a:cubicBezTo>
                <a:cubicBezTo>
                  <a:pt x="16722" y="0"/>
                  <a:pt x="26393" y="9670"/>
                  <a:pt x="26393" y="21600"/>
                </a:cubicBezTo>
                <a:cubicBezTo>
                  <a:pt x="26393" y="33529"/>
                  <a:pt x="16722" y="43200"/>
                  <a:pt x="4793" y="43200"/>
                </a:cubicBezTo>
                <a:cubicBezTo>
                  <a:pt x="4580" y="43200"/>
                  <a:pt x="4367" y="43196"/>
                  <a:pt x="4155" y="43190"/>
                </a:cubicBezTo>
                <a:lnTo>
                  <a:pt x="4793" y="21600"/>
                </a:lnTo>
                <a:close/>
              </a:path>
            </a:pathLst>
          </a:custGeom>
          <a:noFill/>
          <a:ln w="28575">
            <a:solidFill>
              <a:srgbClr val="000000"/>
            </a:solidFill>
            <a:round/>
            <a:headEnd/>
            <a:tailEnd/>
          </a:ln>
        </p:spPr>
        <p:txBody>
          <a:bodyPr/>
          <a:lstStyle/>
          <a:p>
            <a:endParaRPr lang="en-US"/>
          </a:p>
        </p:txBody>
      </p:sp>
      <p:sp>
        <p:nvSpPr>
          <p:cNvPr id="18436" name="Arc 25"/>
          <p:cNvSpPr>
            <a:spLocks/>
          </p:cNvSpPr>
          <p:nvPr/>
        </p:nvSpPr>
        <p:spPr bwMode="auto">
          <a:xfrm rot="-5132254">
            <a:off x="6030913" y="1658938"/>
            <a:ext cx="503238" cy="1166813"/>
          </a:xfrm>
          <a:custGeom>
            <a:avLst/>
            <a:gdLst>
              <a:gd name="T0" fmla="*/ 0 w 21600"/>
              <a:gd name="T1" fmla="*/ 0 h 43001"/>
              <a:gd name="T2" fmla="*/ 2147483647 w 21600"/>
              <a:gd name="T3" fmla="*/ 2147483647 h 43001"/>
              <a:gd name="T4" fmla="*/ 0 w 21600"/>
              <a:gd name="T5" fmla="*/ 2147483647 h 43001"/>
              <a:gd name="T6" fmla="*/ 0 60000 65536"/>
              <a:gd name="T7" fmla="*/ 0 60000 65536"/>
              <a:gd name="T8" fmla="*/ 0 60000 65536"/>
              <a:gd name="T9" fmla="*/ 0 w 21600"/>
              <a:gd name="T10" fmla="*/ 0 h 43001"/>
              <a:gd name="T11" fmla="*/ 21600 w 21600"/>
              <a:gd name="T12" fmla="*/ 43001 h 43001"/>
            </a:gdLst>
            <a:ahLst/>
            <a:cxnLst>
              <a:cxn ang="T6">
                <a:pos x="T0" y="T1"/>
              </a:cxn>
              <a:cxn ang="T7">
                <a:pos x="T2" y="T3"/>
              </a:cxn>
              <a:cxn ang="T8">
                <a:pos x="T4" y="T5"/>
              </a:cxn>
            </a:cxnLst>
            <a:rect l="T9" t="T10" r="T11" b="T12"/>
            <a:pathLst>
              <a:path w="21600" h="43001" fill="none" extrusionOk="0">
                <a:moveTo>
                  <a:pt x="-1" y="0"/>
                </a:moveTo>
                <a:cubicBezTo>
                  <a:pt x="11929" y="0"/>
                  <a:pt x="21600" y="9670"/>
                  <a:pt x="21600" y="21600"/>
                </a:cubicBezTo>
                <a:cubicBezTo>
                  <a:pt x="21600" y="32398"/>
                  <a:pt x="13625" y="41537"/>
                  <a:pt x="2926" y="43000"/>
                </a:cubicBezTo>
              </a:path>
              <a:path w="21600" h="43001" stroke="0" extrusionOk="0">
                <a:moveTo>
                  <a:pt x="-1" y="0"/>
                </a:moveTo>
                <a:cubicBezTo>
                  <a:pt x="11929" y="0"/>
                  <a:pt x="21600" y="9670"/>
                  <a:pt x="21600" y="21600"/>
                </a:cubicBezTo>
                <a:cubicBezTo>
                  <a:pt x="21600" y="32398"/>
                  <a:pt x="13625" y="41537"/>
                  <a:pt x="2926" y="43000"/>
                </a:cubicBezTo>
                <a:lnTo>
                  <a:pt x="0" y="21600"/>
                </a:lnTo>
                <a:close/>
              </a:path>
            </a:pathLst>
          </a:custGeom>
          <a:noFill/>
          <a:ln w="28575">
            <a:solidFill>
              <a:srgbClr val="000000"/>
            </a:solidFill>
            <a:round/>
            <a:headEnd/>
            <a:tailEnd/>
          </a:ln>
        </p:spPr>
        <p:txBody>
          <a:bodyPr/>
          <a:lstStyle/>
          <a:p>
            <a:endParaRPr lang="en-US"/>
          </a:p>
        </p:txBody>
      </p:sp>
      <p:sp>
        <p:nvSpPr>
          <p:cNvPr id="18437" name="Arc 26"/>
          <p:cNvSpPr>
            <a:spLocks/>
          </p:cNvSpPr>
          <p:nvPr/>
        </p:nvSpPr>
        <p:spPr bwMode="auto">
          <a:xfrm rot="-5400000">
            <a:off x="5822951" y="1341438"/>
            <a:ext cx="868362" cy="1389063"/>
          </a:xfrm>
          <a:custGeom>
            <a:avLst/>
            <a:gdLst>
              <a:gd name="T0" fmla="*/ 2147483647 w 21773"/>
              <a:gd name="T1" fmla="*/ 0 h 43200"/>
              <a:gd name="T2" fmla="*/ 0 w 21773"/>
              <a:gd name="T3" fmla="*/ 2147483647 h 43200"/>
              <a:gd name="T4" fmla="*/ 2147483647 w 21773"/>
              <a:gd name="T5" fmla="*/ 2147483647 h 43200"/>
              <a:gd name="T6" fmla="*/ 0 60000 65536"/>
              <a:gd name="T7" fmla="*/ 0 60000 65536"/>
              <a:gd name="T8" fmla="*/ 0 60000 65536"/>
              <a:gd name="T9" fmla="*/ 0 w 21773"/>
              <a:gd name="T10" fmla="*/ 0 h 43200"/>
              <a:gd name="T11" fmla="*/ 21773 w 21773"/>
              <a:gd name="T12" fmla="*/ 43200 h 43200"/>
            </a:gdLst>
            <a:ahLst/>
            <a:cxnLst>
              <a:cxn ang="T6">
                <a:pos x="T0" y="T1"/>
              </a:cxn>
              <a:cxn ang="T7">
                <a:pos x="T2" y="T3"/>
              </a:cxn>
              <a:cxn ang="T8">
                <a:pos x="T4" y="T5"/>
              </a:cxn>
            </a:cxnLst>
            <a:rect l="T9" t="T10" r="T11" b="T12"/>
            <a:pathLst>
              <a:path w="21773" h="43200" fill="none" extrusionOk="0">
                <a:moveTo>
                  <a:pt x="172" y="0"/>
                </a:moveTo>
                <a:cubicBezTo>
                  <a:pt x="12102" y="0"/>
                  <a:pt x="21773" y="9670"/>
                  <a:pt x="21773" y="21600"/>
                </a:cubicBezTo>
                <a:cubicBezTo>
                  <a:pt x="21773" y="33529"/>
                  <a:pt x="12102" y="43200"/>
                  <a:pt x="173" y="43200"/>
                </a:cubicBezTo>
                <a:cubicBezTo>
                  <a:pt x="115" y="43200"/>
                  <a:pt x="57" y="43199"/>
                  <a:pt x="-1" y="43199"/>
                </a:cubicBezTo>
              </a:path>
              <a:path w="21773" h="43200" stroke="0" extrusionOk="0">
                <a:moveTo>
                  <a:pt x="172" y="0"/>
                </a:moveTo>
                <a:cubicBezTo>
                  <a:pt x="12102" y="0"/>
                  <a:pt x="21773" y="9670"/>
                  <a:pt x="21773" y="21600"/>
                </a:cubicBezTo>
                <a:cubicBezTo>
                  <a:pt x="21773" y="33529"/>
                  <a:pt x="12102" y="43200"/>
                  <a:pt x="173" y="43200"/>
                </a:cubicBezTo>
                <a:cubicBezTo>
                  <a:pt x="115" y="43200"/>
                  <a:pt x="57" y="43199"/>
                  <a:pt x="-1" y="43199"/>
                </a:cubicBezTo>
                <a:lnTo>
                  <a:pt x="173" y="21600"/>
                </a:lnTo>
                <a:close/>
              </a:path>
            </a:pathLst>
          </a:custGeom>
          <a:noFill/>
          <a:ln w="28575">
            <a:solidFill>
              <a:srgbClr val="000000"/>
            </a:solidFill>
            <a:round/>
            <a:headEnd/>
            <a:tailEnd/>
          </a:ln>
        </p:spPr>
        <p:txBody>
          <a:bodyPr/>
          <a:lstStyle/>
          <a:p>
            <a:endParaRPr lang="en-US"/>
          </a:p>
        </p:txBody>
      </p:sp>
      <p:sp>
        <p:nvSpPr>
          <p:cNvPr id="18438" name="Arc 27"/>
          <p:cNvSpPr>
            <a:spLocks/>
          </p:cNvSpPr>
          <p:nvPr/>
        </p:nvSpPr>
        <p:spPr bwMode="auto">
          <a:xfrm rot="5871151" flipH="1">
            <a:off x="6283326" y="1541463"/>
            <a:ext cx="993775" cy="768350"/>
          </a:xfrm>
          <a:custGeom>
            <a:avLst/>
            <a:gdLst>
              <a:gd name="T0" fmla="*/ 0 w 22969"/>
              <a:gd name="T1" fmla="*/ 2147483647 h 21600"/>
              <a:gd name="T2" fmla="*/ 2147483647 w 22969"/>
              <a:gd name="T3" fmla="*/ 2147483647 h 21600"/>
              <a:gd name="T4" fmla="*/ 2147483647 w 22969"/>
              <a:gd name="T5" fmla="*/ 2147483647 h 21600"/>
              <a:gd name="T6" fmla="*/ 0 60000 65536"/>
              <a:gd name="T7" fmla="*/ 0 60000 65536"/>
              <a:gd name="T8" fmla="*/ 0 60000 65536"/>
              <a:gd name="T9" fmla="*/ 0 w 22969"/>
              <a:gd name="T10" fmla="*/ 0 h 21600"/>
              <a:gd name="T11" fmla="*/ 22969 w 22969"/>
              <a:gd name="T12" fmla="*/ 21600 h 21600"/>
            </a:gdLst>
            <a:ahLst/>
            <a:cxnLst>
              <a:cxn ang="T6">
                <a:pos x="T0" y="T1"/>
              </a:cxn>
              <a:cxn ang="T7">
                <a:pos x="T2" y="T3"/>
              </a:cxn>
              <a:cxn ang="T8">
                <a:pos x="T4" y="T5"/>
              </a:cxn>
            </a:cxnLst>
            <a:rect l="T9" t="T10" r="T11" b="T12"/>
            <a:pathLst>
              <a:path w="22969" h="21600" fill="none" extrusionOk="0">
                <a:moveTo>
                  <a:pt x="0" y="985"/>
                </a:moveTo>
                <a:cubicBezTo>
                  <a:pt x="2087" y="332"/>
                  <a:pt x="4261" y="-1"/>
                  <a:pt x="6449" y="0"/>
                </a:cubicBezTo>
                <a:cubicBezTo>
                  <a:pt x="12819" y="0"/>
                  <a:pt x="18864" y="2811"/>
                  <a:pt x="22968" y="7684"/>
                </a:cubicBezTo>
              </a:path>
              <a:path w="22969" h="21600" stroke="0" extrusionOk="0">
                <a:moveTo>
                  <a:pt x="0" y="985"/>
                </a:moveTo>
                <a:cubicBezTo>
                  <a:pt x="2087" y="332"/>
                  <a:pt x="4261" y="-1"/>
                  <a:pt x="6449" y="0"/>
                </a:cubicBezTo>
                <a:cubicBezTo>
                  <a:pt x="12819" y="0"/>
                  <a:pt x="18864" y="2811"/>
                  <a:pt x="22968" y="7684"/>
                </a:cubicBezTo>
                <a:lnTo>
                  <a:pt x="6449" y="21600"/>
                </a:lnTo>
                <a:close/>
              </a:path>
            </a:pathLst>
          </a:custGeom>
          <a:noFill/>
          <a:ln w="28575">
            <a:solidFill>
              <a:srgbClr val="000000"/>
            </a:solidFill>
            <a:round/>
            <a:headEnd/>
            <a:tailEnd/>
          </a:ln>
        </p:spPr>
        <p:txBody>
          <a:bodyPr/>
          <a:lstStyle/>
          <a:p>
            <a:endParaRPr lang="en-US"/>
          </a:p>
        </p:txBody>
      </p:sp>
      <p:sp>
        <p:nvSpPr>
          <p:cNvPr id="18439" name="Arc 28"/>
          <p:cNvSpPr>
            <a:spLocks/>
          </p:cNvSpPr>
          <p:nvPr/>
        </p:nvSpPr>
        <p:spPr bwMode="auto">
          <a:xfrm rot="9206232" flipH="1">
            <a:off x="6964364" y="1871663"/>
            <a:ext cx="763587" cy="588962"/>
          </a:xfrm>
          <a:custGeom>
            <a:avLst/>
            <a:gdLst>
              <a:gd name="T0" fmla="*/ 0 w 18880"/>
              <a:gd name="T1" fmla="*/ 2147483647 h 21600"/>
              <a:gd name="T2" fmla="*/ 2147483647 w 18880"/>
              <a:gd name="T3" fmla="*/ 2147483647 h 21600"/>
              <a:gd name="T4" fmla="*/ 2147483647 w 18880"/>
              <a:gd name="T5" fmla="*/ 2147483647 h 21600"/>
              <a:gd name="T6" fmla="*/ 0 60000 65536"/>
              <a:gd name="T7" fmla="*/ 0 60000 65536"/>
              <a:gd name="T8" fmla="*/ 0 60000 65536"/>
              <a:gd name="T9" fmla="*/ 0 w 18880"/>
              <a:gd name="T10" fmla="*/ 0 h 21600"/>
              <a:gd name="T11" fmla="*/ 18880 w 18880"/>
              <a:gd name="T12" fmla="*/ 21600 h 21600"/>
            </a:gdLst>
            <a:ahLst/>
            <a:cxnLst>
              <a:cxn ang="T6">
                <a:pos x="T0" y="T1"/>
              </a:cxn>
              <a:cxn ang="T7">
                <a:pos x="T2" y="T3"/>
              </a:cxn>
              <a:cxn ang="T8">
                <a:pos x="T4" y="T5"/>
              </a:cxn>
            </a:cxnLst>
            <a:rect l="T9" t="T10" r="T11" b="T12"/>
            <a:pathLst>
              <a:path w="18880" h="21600" fill="none" extrusionOk="0">
                <a:moveTo>
                  <a:pt x="0" y="985"/>
                </a:moveTo>
                <a:cubicBezTo>
                  <a:pt x="2087" y="332"/>
                  <a:pt x="4261" y="-1"/>
                  <a:pt x="6449" y="0"/>
                </a:cubicBezTo>
                <a:cubicBezTo>
                  <a:pt x="10899" y="0"/>
                  <a:pt x="15240" y="1374"/>
                  <a:pt x="18880" y="3935"/>
                </a:cubicBezTo>
              </a:path>
              <a:path w="18880" h="21600" stroke="0" extrusionOk="0">
                <a:moveTo>
                  <a:pt x="0" y="985"/>
                </a:moveTo>
                <a:cubicBezTo>
                  <a:pt x="2087" y="332"/>
                  <a:pt x="4261" y="-1"/>
                  <a:pt x="6449" y="0"/>
                </a:cubicBezTo>
                <a:cubicBezTo>
                  <a:pt x="10899" y="0"/>
                  <a:pt x="15240" y="1374"/>
                  <a:pt x="18880" y="3935"/>
                </a:cubicBezTo>
                <a:lnTo>
                  <a:pt x="6449" y="21600"/>
                </a:lnTo>
                <a:close/>
              </a:path>
            </a:pathLst>
          </a:custGeom>
          <a:noFill/>
          <a:ln w="28575">
            <a:solidFill>
              <a:srgbClr val="000000"/>
            </a:solidFill>
            <a:round/>
            <a:headEnd/>
            <a:tailEnd/>
          </a:ln>
        </p:spPr>
        <p:txBody>
          <a:bodyPr/>
          <a:lstStyle/>
          <a:p>
            <a:endParaRPr lang="en-US"/>
          </a:p>
        </p:txBody>
      </p:sp>
      <p:sp>
        <p:nvSpPr>
          <p:cNvPr id="18440" name="Arc 29"/>
          <p:cNvSpPr>
            <a:spLocks/>
          </p:cNvSpPr>
          <p:nvPr/>
        </p:nvSpPr>
        <p:spPr bwMode="auto">
          <a:xfrm rot="7993869" flipH="1">
            <a:off x="6542088" y="1196975"/>
            <a:ext cx="1047750" cy="1117600"/>
          </a:xfrm>
          <a:custGeom>
            <a:avLst/>
            <a:gdLst>
              <a:gd name="T0" fmla="*/ 0 w 16683"/>
              <a:gd name="T1" fmla="*/ 0 h 21600"/>
              <a:gd name="T2" fmla="*/ 2147483647 w 16683"/>
              <a:gd name="T3" fmla="*/ 2147483647 h 21600"/>
              <a:gd name="T4" fmla="*/ 0 w 16683"/>
              <a:gd name="T5" fmla="*/ 2147483647 h 21600"/>
              <a:gd name="T6" fmla="*/ 0 60000 65536"/>
              <a:gd name="T7" fmla="*/ 0 60000 65536"/>
              <a:gd name="T8" fmla="*/ 0 60000 65536"/>
              <a:gd name="T9" fmla="*/ 0 w 16683"/>
              <a:gd name="T10" fmla="*/ 0 h 21600"/>
              <a:gd name="T11" fmla="*/ 16683 w 16683"/>
              <a:gd name="T12" fmla="*/ 21600 h 21600"/>
            </a:gdLst>
            <a:ahLst/>
            <a:cxnLst>
              <a:cxn ang="T6">
                <a:pos x="T0" y="T1"/>
              </a:cxn>
              <a:cxn ang="T7">
                <a:pos x="T2" y="T3"/>
              </a:cxn>
              <a:cxn ang="T8">
                <a:pos x="T4" y="T5"/>
              </a:cxn>
            </a:cxnLst>
            <a:rect l="T9" t="T10" r="T11" b="T12"/>
            <a:pathLst>
              <a:path w="16683" h="21600" fill="none" extrusionOk="0">
                <a:moveTo>
                  <a:pt x="-1" y="0"/>
                </a:moveTo>
                <a:cubicBezTo>
                  <a:pt x="6459" y="0"/>
                  <a:pt x="12580" y="2890"/>
                  <a:pt x="16682" y="7880"/>
                </a:cubicBezTo>
              </a:path>
              <a:path w="16683" h="21600" stroke="0" extrusionOk="0">
                <a:moveTo>
                  <a:pt x="-1" y="0"/>
                </a:moveTo>
                <a:cubicBezTo>
                  <a:pt x="6459" y="0"/>
                  <a:pt x="12580" y="2890"/>
                  <a:pt x="16682" y="7880"/>
                </a:cubicBezTo>
                <a:lnTo>
                  <a:pt x="0" y="21600"/>
                </a:lnTo>
                <a:close/>
              </a:path>
            </a:pathLst>
          </a:custGeom>
          <a:noFill/>
          <a:ln w="28575">
            <a:solidFill>
              <a:srgbClr val="000000"/>
            </a:solidFill>
            <a:round/>
            <a:headEnd/>
            <a:tailEnd/>
          </a:ln>
        </p:spPr>
        <p:txBody>
          <a:bodyPr/>
          <a:lstStyle/>
          <a:p>
            <a:endParaRPr lang="en-US"/>
          </a:p>
        </p:txBody>
      </p:sp>
      <p:cxnSp>
        <p:nvCxnSpPr>
          <p:cNvPr id="18441" name="AutoShape 30"/>
          <p:cNvCxnSpPr>
            <a:cxnSpLocks noChangeShapeType="1"/>
          </p:cNvCxnSpPr>
          <p:nvPr/>
        </p:nvCxnSpPr>
        <p:spPr bwMode="auto">
          <a:xfrm rot="-5400000">
            <a:off x="6292851" y="1498601"/>
            <a:ext cx="1587" cy="207962"/>
          </a:xfrm>
          <a:prstGeom prst="straightConnector1">
            <a:avLst/>
          </a:prstGeom>
          <a:noFill/>
          <a:ln w="28575">
            <a:solidFill>
              <a:srgbClr val="000000"/>
            </a:solidFill>
            <a:round/>
            <a:headEnd/>
            <a:tailEnd type="arrow" w="med" len="med"/>
          </a:ln>
        </p:spPr>
      </p:cxnSp>
      <p:cxnSp>
        <p:nvCxnSpPr>
          <p:cNvPr id="18442" name="AutoShape 31"/>
          <p:cNvCxnSpPr>
            <a:cxnSpLocks noChangeShapeType="1"/>
          </p:cNvCxnSpPr>
          <p:nvPr/>
        </p:nvCxnSpPr>
        <p:spPr bwMode="auto">
          <a:xfrm rot="-5400000">
            <a:off x="6280150" y="2449513"/>
            <a:ext cx="1588" cy="207962"/>
          </a:xfrm>
          <a:prstGeom prst="straightConnector1">
            <a:avLst/>
          </a:prstGeom>
          <a:noFill/>
          <a:ln w="28575">
            <a:solidFill>
              <a:srgbClr val="000000"/>
            </a:solidFill>
            <a:round/>
            <a:headEnd/>
            <a:tailEnd type="arrow" w="med" len="med"/>
          </a:ln>
        </p:spPr>
      </p:cxnSp>
      <p:cxnSp>
        <p:nvCxnSpPr>
          <p:cNvPr id="18443" name="AutoShape 32"/>
          <p:cNvCxnSpPr>
            <a:cxnSpLocks noChangeShapeType="1"/>
          </p:cNvCxnSpPr>
          <p:nvPr/>
        </p:nvCxnSpPr>
        <p:spPr bwMode="auto">
          <a:xfrm rot="16200000" flipH="1">
            <a:off x="7050089" y="1754189"/>
            <a:ext cx="90487" cy="1587"/>
          </a:xfrm>
          <a:prstGeom prst="straightConnector1">
            <a:avLst/>
          </a:prstGeom>
          <a:noFill/>
          <a:ln w="28575">
            <a:solidFill>
              <a:srgbClr val="000000"/>
            </a:solidFill>
            <a:round/>
            <a:headEnd/>
            <a:tailEnd type="arrow" w="med" len="med"/>
          </a:ln>
        </p:spPr>
      </p:cxnSp>
      <p:cxnSp>
        <p:nvCxnSpPr>
          <p:cNvPr id="18444" name="AutoShape 33"/>
          <p:cNvCxnSpPr>
            <a:cxnSpLocks noChangeShapeType="1"/>
          </p:cNvCxnSpPr>
          <p:nvPr/>
        </p:nvCxnSpPr>
        <p:spPr bwMode="auto">
          <a:xfrm rot="-5400000" flipH="1" flipV="1">
            <a:off x="7343776" y="2028826"/>
            <a:ext cx="130175" cy="73025"/>
          </a:xfrm>
          <a:prstGeom prst="straightConnector1">
            <a:avLst/>
          </a:prstGeom>
          <a:noFill/>
          <a:ln w="28575">
            <a:solidFill>
              <a:srgbClr val="000000"/>
            </a:solidFill>
            <a:round/>
            <a:headEnd/>
            <a:tailEnd type="arrow" w="med" len="med"/>
          </a:ln>
        </p:spPr>
      </p:cxnSp>
      <p:cxnSp>
        <p:nvCxnSpPr>
          <p:cNvPr id="18445" name="AutoShape 34"/>
          <p:cNvCxnSpPr>
            <a:cxnSpLocks noChangeShapeType="1"/>
          </p:cNvCxnSpPr>
          <p:nvPr/>
        </p:nvCxnSpPr>
        <p:spPr bwMode="auto">
          <a:xfrm rot="-5400000" flipH="1" flipV="1">
            <a:off x="5343525" y="1709738"/>
            <a:ext cx="177800" cy="31750"/>
          </a:xfrm>
          <a:prstGeom prst="straightConnector1">
            <a:avLst/>
          </a:prstGeom>
          <a:noFill/>
          <a:ln w="28575">
            <a:solidFill>
              <a:srgbClr val="000000"/>
            </a:solidFill>
            <a:round/>
            <a:headEnd type="arrow" w="med" len="med"/>
            <a:tailEnd/>
          </a:ln>
        </p:spPr>
      </p:cxnSp>
      <p:cxnSp>
        <p:nvCxnSpPr>
          <p:cNvPr id="18446" name="AutoShape 35"/>
          <p:cNvCxnSpPr>
            <a:cxnSpLocks noChangeShapeType="1"/>
          </p:cNvCxnSpPr>
          <p:nvPr/>
        </p:nvCxnSpPr>
        <p:spPr bwMode="auto">
          <a:xfrm rot="16200000" flipH="1">
            <a:off x="4947445" y="2370933"/>
            <a:ext cx="111125" cy="109537"/>
          </a:xfrm>
          <a:prstGeom prst="straightConnector1">
            <a:avLst/>
          </a:prstGeom>
          <a:noFill/>
          <a:ln w="28575">
            <a:solidFill>
              <a:srgbClr val="000000"/>
            </a:solidFill>
            <a:round/>
            <a:headEnd type="arrow" w="med" len="med"/>
            <a:tailEnd/>
          </a:ln>
        </p:spPr>
      </p:cxnSp>
      <p:sp>
        <p:nvSpPr>
          <p:cNvPr id="18447" name="Line 36"/>
          <p:cNvSpPr>
            <a:spLocks noChangeShapeType="1"/>
          </p:cNvSpPr>
          <p:nvPr/>
        </p:nvSpPr>
        <p:spPr bwMode="auto">
          <a:xfrm rot="-5400000">
            <a:off x="4956176" y="3384551"/>
            <a:ext cx="1838325" cy="0"/>
          </a:xfrm>
          <a:prstGeom prst="line">
            <a:avLst/>
          </a:prstGeom>
          <a:noFill/>
          <a:ln w="28575">
            <a:solidFill>
              <a:srgbClr val="000000"/>
            </a:solidFill>
            <a:round/>
            <a:headEnd/>
            <a:tailEnd/>
          </a:ln>
        </p:spPr>
        <p:txBody>
          <a:bodyPr/>
          <a:lstStyle/>
          <a:p>
            <a:endParaRPr lang="en-US"/>
          </a:p>
        </p:txBody>
      </p:sp>
      <p:sp>
        <p:nvSpPr>
          <p:cNvPr id="18448" name="Line 37"/>
          <p:cNvSpPr>
            <a:spLocks noChangeShapeType="1"/>
          </p:cNvSpPr>
          <p:nvPr/>
        </p:nvSpPr>
        <p:spPr bwMode="auto">
          <a:xfrm rot="-5400000">
            <a:off x="4557713" y="3397251"/>
            <a:ext cx="1838325" cy="0"/>
          </a:xfrm>
          <a:prstGeom prst="line">
            <a:avLst/>
          </a:prstGeom>
          <a:noFill/>
          <a:ln w="28575">
            <a:solidFill>
              <a:srgbClr val="000000"/>
            </a:solidFill>
            <a:round/>
            <a:headEnd/>
            <a:tailEnd/>
          </a:ln>
        </p:spPr>
        <p:txBody>
          <a:bodyPr/>
          <a:lstStyle/>
          <a:p>
            <a:endParaRPr lang="en-US"/>
          </a:p>
        </p:txBody>
      </p:sp>
      <p:sp>
        <p:nvSpPr>
          <p:cNvPr id="18449" name="Line 38"/>
          <p:cNvSpPr>
            <a:spLocks noChangeShapeType="1"/>
          </p:cNvSpPr>
          <p:nvPr/>
        </p:nvSpPr>
        <p:spPr bwMode="auto">
          <a:xfrm rot="-5400000">
            <a:off x="5672932" y="2266157"/>
            <a:ext cx="0" cy="388937"/>
          </a:xfrm>
          <a:prstGeom prst="line">
            <a:avLst/>
          </a:prstGeom>
          <a:noFill/>
          <a:ln w="28575">
            <a:solidFill>
              <a:srgbClr val="000000"/>
            </a:solidFill>
            <a:round/>
            <a:headEnd/>
            <a:tailEnd/>
          </a:ln>
        </p:spPr>
        <p:txBody>
          <a:bodyPr/>
          <a:lstStyle/>
          <a:p>
            <a:endParaRPr lang="en-US"/>
          </a:p>
        </p:txBody>
      </p:sp>
      <p:sp>
        <p:nvSpPr>
          <p:cNvPr id="18450" name="Line 39"/>
          <p:cNvSpPr>
            <a:spLocks noChangeShapeType="1"/>
          </p:cNvSpPr>
          <p:nvPr/>
        </p:nvSpPr>
        <p:spPr bwMode="auto">
          <a:xfrm rot="-5400000">
            <a:off x="6080126" y="4921251"/>
            <a:ext cx="365125" cy="0"/>
          </a:xfrm>
          <a:prstGeom prst="line">
            <a:avLst/>
          </a:prstGeom>
          <a:noFill/>
          <a:ln w="28575">
            <a:solidFill>
              <a:srgbClr val="000000"/>
            </a:solidFill>
            <a:round/>
            <a:headEnd/>
            <a:tailEnd/>
          </a:ln>
        </p:spPr>
        <p:txBody>
          <a:bodyPr/>
          <a:lstStyle/>
          <a:p>
            <a:endParaRPr lang="en-US"/>
          </a:p>
        </p:txBody>
      </p:sp>
      <p:sp>
        <p:nvSpPr>
          <p:cNvPr id="18451" name="Line 40"/>
          <p:cNvSpPr>
            <a:spLocks noChangeShapeType="1"/>
          </p:cNvSpPr>
          <p:nvPr/>
        </p:nvSpPr>
        <p:spPr bwMode="auto">
          <a:xfrm rot="-5400000">
            <a:off x="6854032" y="2288382"/>
            <a:ext cx="0" cy="388937"/>
          </a:xfrm>
          <a:prstGeom prst="line">
            <a:avLst/>
          </a:prstGeom>
          <a:noFill/>
          <a:ln w="28575">
            <a:solidFill>
              <a:srgbClr val="000000"/>
            </a:solidFill>
            <a:round/>
            <a:headEnd/>
            <a:tailEnd/>
          </a:ln>
        </p:spPr>
        <p:txBody>
          <a:bodyPr/>
          <a:lstStyle/>
          <a:p>
            <a:endParaRPr lang="en-US"/>
          </a:p>
        </p:txBody>
      </p:sp>
      <p:sp>
        <p:nvSpPr>
          <p:cNvPr id="18452" name="AutoShape 41"/>
          <p:cNvSpPr>
            <a:spLocks noChangeArrowheads="1"/>
          </p:cNvSpPr>
          <p:nvPr/>
        </p:nvSpPr>
        <p:spPr bwMode="auto">
          <a:xfrm rot="10800000">
            <a:off x="5503863" y="3648076"/>
            <a:ext cx="1528762" cy="1444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C3300"/>
          </a:solidFill>
          <a:ln w="28575">
            <a:solidFill>
              <a:srgbClr val="000000"/>
            </a:solidFill>
            <a:miter lim="800000"/>
            <a:headEnd/>
            <a:tailEnd/>
          </a:ln>
        </p:spPr>
        <p:txBody>
          <a:bodyPr/>
          <a:lstStyle/>
          <a:p>
            <a:endParaRPr lang="en-US"/>
          </a:p>
        </p:txBody>
      </p:sp>
      <p:sp>
        <p:nvSpPr>
          <p:cNvPr id="18453" name="AutoShape 42"/>
          <p:cNvSpPr>
            <a:spLocks noChangeArrowheads="1"/>
          </p:cNvSpPr>
          <p:nvPr/>
        </p:nvSpPr>
        <p:spPr bwMode="auto">
          <a:xfrm rot="10800000">
            <a:off x="5484813" y="3554413"/>
            <a:ext cx="1568450" cy="15478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noFill/>
          <a:ln w="28575">
            <a:solidFill>
              <a:srgbClr val="000000"/>
            </a:solidFill>
            <a:miter lim="800000"/>
            <a:headEnd/>
            <a:tailEnd/>
          </a:ln>
        </p:spPr>
        <p:txBody>
          <a:bodyPr/>
          <a:lstStyle/>
          <a:p>
            <a:endParaRPr lang="en-US"/>
          </a:p>
        </p:txBody>
      </p:sp>
      <p:sp>
        <p:nvSpPr>
          <p:cNvPr id="18454" name="Rectangle 43"/>
          <p:cNvSpPr>
            <a:spLocks noChangeArrowheads="1"/>
          </p:cNvSpPr>
          <p:nvPr/>
        </p:nvSpPr>
        <p:spPr bwMode="auto">
          <a:xfrm rot="-5400000">
            <a:off x="4706939" y="3251201"/>
            <a:ext cx="1933575" cy="352425"/>
          </a:xfrm>
          <a:prstGeom prst="rect">
            <a:avLst/>
          </a:prstGeom>
          <a:solidFill>
            <a:srgbClr val="CC3300"/>
          </a:solidFill>
          <a:ln w="28575">
            <a:solidFill>
              <a:srgbClr val="000000"/>
            </a:solidFill>
            <a:miter lim="800000"/>
            <a:headEnd/>
            <a:tailEnd/>
          </a:ln>
        </p:spPr>
        <p:txBody>
          <a:bodyPr vert="eaVert"/>
          <a:lstStyle/>
          <a:p>
            <a:pPr eaLnBrk="0" hangingPunct="0"/>
            <a:r>
              <a:rPr lang="en-US" sz="2000">
                <a:solidFill>
                  <a:schemeClr val="bg1"/>
                </a:solidFill>
              </a:rPr>
              <a:t>N</a:t>
            </a:r>
          </a:p>
        </p:txBody>
      </p:sp>
      <p:sp>
        <p:nvSpPr>
          <p:cNvPr id="18455" name="Line 44"/>
          <p:cNvSpPr>
            <a:spLocks noChangeShapeType="1"/>
          </p:cNvSpPr>
          <p:nvPr/>
        </p:nvSpPr>
        <p:spPr bwMode="auto">
          <a:xfrm rot="-5400000">
            <a:off x="6146801" y="3397251"/>
            <a:ext cx="1838325" cy="0"/>
          </a:xfrm>
          <a:prstGeom prst="line">
            <a:avLst/>
          </a:prstGeom>
          <a:noFill/>
          <a:ln w="28575">
            <a:solidFill>
              <a:srgbClr val="000000"/>
            </a:solidFill>
            <a:round/>
            <a:headEnd/>
            <a:tailEnd/>
          </a:ln>
        </p:spPr>
        <p:txBody>
          <a:bodyPr/>
          <a:lstStyle/>
          <a:p>
            <a:endParaRPr lang="en-US"/>
          </a:p>
        </p:txBody>
      </p:sp>
      <p:sp>
        <p:nvSpPr>
          <p:cNvPr id="18456" name="Line 45"/>
          <p:cNvSpPr>
            <a:spLocks noChangeShapeType="1"/>
          </p:cNvSpPr>
          <p:nvPr/>
        </p:nvSpPr>
        <p:spPr bwMode="auto">
          <a:xfrm rot="-5400000">
            <a:off x="5746751" y="3384551"/>
            <a:ext cx="1838325" cy="0"/>
          </a:xfrm>
          <a:prstGeom prst="line">
            <a:avLst/>
          </a:prstGeom>
          <a:noFill/>
          <a:ln w="28575">
            <a:solidFill>
              <a:srgbClr val="000000"/>
            </a:solidFill>
            <a:round/>
            <a:headEnd/>
            <a:tailEnd/>
          </a:ln>
        </p:spPr>
        <p:txBody>
          <a:bodyPr/>
          <a:lstStyle/>
          <a:p>
            <a:endParaRPr lang="en-US"/>
          </a:p>
        </p:txBody>
      </p:sp>
      <p:sp>
        <p:nvSpPr>
          <p:cNvPr id="18457" name="Rectangle 46"/>
          <p:cNvSpPr>
            <a:spLocks noChangeArrowheads="1"/>
          </p:cNvSpPr>
          <p:nvPr/>
        </p:nvSpPr>
        <p:spPr bwMode="auto">
          <a:xfrm rot="-5400000">
            <a:off x="5934076" y="3244851"/>
            <a:ext cx="1847850" cy="352425"/>
          </a:xfrm>
          <a:prstGeom prst="rect">
            <a:avLst/>
          </a:prstGeom>
          <a:solidFill>
            <a:srgbClr val="0000CC"/>
          </a:solidFill>
          <a:ln w="28575">
            <a:solidFill>
              <a:srgbClr val="000000"/>
            </a:solidFill>
            <a:miter lim="800000"/>
            <a:headEnd/>
            <a:tailEnd/>
          </a:ln>
        </p:spPr>
        <p:txBody>
          <a:bodyPr vert="eaVert"/>
          <a:lstStyle/>
          <a:p>
            <a:pPr eaLnBrk="0" hangingPunct="0"/>
            <a:r>
              <a:rPr lang="en-US" sz="2000">
                <a:solidFill>
                  <a:schemeClr val="bg1"/>
                </a:solidFill>
              </a:rPr>
              <a:t>S</a:t>
            </a:r>
          </a:p>
        </p:txBody>
      </p:sp>
      <p:sp>
        <p:nvSpPr>
          <p:cNvPr id="18458" name="Line 47"/>
          <p:cNvSpPr>
            <a:spLocks noChangeShapeType="1"/>
          </p:cNvSpPr>
          <p:nvPr/>
        </p:nvSpPr>
        <p:spPr bwMode="auto">
          <a:xfrm rot="-5400000">
            <a:off x="6069013" y="4897438"/>
            <a:ext cx="387350" cy="0"/>
          </a:xfrm>
          <a:prstGeom prst="line">
            <a:avLst/>
          </a:prstGeom>
          <a:noFill/>
          <a:ln w="28575">
            <a:solidFill>
              <a:srgbClr val="000000"/>
            </a:solidFill>
            <a:round/>
            <a:headEnd/>
            <a:tailEnd/>
          </a:ln>
        </p:spPr>
        <p:txBody>
          <a:bodyPr/>
          <a:lstStyle/>
          <a:p>
            <a:endParaRPr lang="en-US"/>
          </a:p>
        </p:txBody>
      </p:sp>
      <p:cxnSp>
        <p:nvCxnSpPr>
          <p:cNvPr id="18459" name="AutoShape 48"/>
          <p:cNvCxnSpPr>
            <a:cxnSpLocks noChangeShapeType="1"/>
          </p:cNvCxnSpPr>
          <p:nvPr/>
        </p:nvCxnSpPr>
        <p:spPr bwMode="auto">
          <a:xfrm rot="-5400000">
            <a:off x="6270625" y="1890713"/>
            <a:ext cx="1588" cy="207962"/>
          </a:xfrm>
          <a:prstGeom prst="straightConnector1">
            <a:avLst/>
          </a:prstGeom>
          <a:noFill/>
          <a:ln w="28575">
            <a:solidFill>
              <a:srgbClr val="000000"/>
            </a:solidFill>
            <a:round/>
            <a:headEnd/>
            <a:tailEnd type="arrow" w="med" len="med"/>
          </a:ln>
        </p:spPr>
      </p:cxnSp>
      <p:cxnSp>
        <p:nvCxnSpPr>
          <p:cNvPr id="18460" name="AutoShape 49"/>
          <p:cNvCxnSpPr>
            <a:cxnSpLocks noChangeShapeType="1"/>
          </p:cNvCxnSpPr>
          <p:nvPr/>
        </p:nvCxnSpPr>
        <p:spPr bwMode="auto">
          <a:xfrm rot="-5400000">
            <a:off x="6281739" y="2200276"/>
            <a:ext cx="1587" cy="207963"/>
          </a:xfrm>
          <a:prstGeom prst="straightConnector1">
            <a:avLst/>
          </a:prstGeom>
          <a:noFill/>
          <a:ln w="28575">
            <a:solidFill>
              <a:srgbClr val="000000"/>
            </a:solidFill>
            <a:round/>
            <a:headEnd/>
            <a:tailEnd type="arrow" w="med" len="med"/>
          </a:ln>
        </p:spPr>
      </p:cxnSp>
      <p:sp>
        <p:nvSpPr>
          <p:cNvPr id="18461" name="Arc 50"/>
          <p:cNvSpPr>
            <a:spLocks/>
          </p:cNvSpPr>
          <p:nvPr/>
        </p:nvSpPr>
        <p:spPr bwMode="auto">
          <a:xfrm rot="4928849" flipH="1" flipV="1">
            <a:off x="5253832" y="1523207"/>
            <a:ext cx="993775" cy="766762"/>
          </a:xfrm>
          <a:custGeom>
            <a:avLst/>
            <a:gdLst>
              <a:gd name="T0" fmla="*/ 0 w 22969"/>
              <a:gd name="T1" fmla="*/ 2147483647 h 21600"/>
              <a:gd name="T2" fmla="*/ 2147483647 w 22969"/>
              <a:gd name="T3" fmla="*/ 2147483647 h 21600"/>
              <a:gd name="T4" fmla="*/ 2147483647 w 22969"/>
              <a:gd name="T5" fmla="*/ 2147483647 h 21600"/>
              <a:gd name="T6" fmla="*/ 0 60000 65536"/>
              <a:gd name="T7" fmla="*/ 0 60000 65536"/>
              <a:gd name="T8" fmla="*/ 0 60000 65536"/>
              <a:gd name="T9" fmla="*/ 0 w 22969"/>
              <a:gd name="T10" fmla="*/ 0 h 21600"/>
              <a:gd name="T11" fmla="*/ 22969 w 22969"/>
              <a:gd name="T12" fmla="*/ 21600 h 21600"/>
            </a:gdLst>
            <a:ahLst/>
            <a:cxnLst>
              <a:cxn ang="T6">
                <a:pos x="T0" y="T1"/>
              </a:cxn>
              <a:cxn ang="T7">
                <a:pos x="T2" y="T3"/>
              </a:cxn>
              <a:cxn ang="T8">
                <a:pos x="T4" y="T5"/>
              </a:cxn>
            </a:cxnLst>
            <a:rect l="T9" t="T10" r="T11" b="T12"/>
            <a:pathLst>
              <a:path w="22969" h="21600" fill="none" extrusionOk="0">
                <a:moveTo>
                  <a:pt x="0" y="985"/>
                </a:moveTo>
                <a:cubicBezTo>
                  <a:pt x="2087" y="332"/>
                  <a:pt x="4261" y="-1"/>
                  <a:pt x="6449" y="0"/>
                </a:cubicBezTo>
                <a:cubicBezTo>
                  <a:pt x="12819" y="0"/>
                  <a:pt x="18864" y="2811"/>
                  <a:pt x="22968" y="7684"/>
                </a:cubicBezTo>
              </a:path>
              <a:path w="22969" h="21600" stroke="0" extrusionOk="0">
                <a:moveTo>
                  <a:pt x="0" y="985"/>
                </a:moveTo>
                <a:cubicBezTo>
                  <a:pt x="2087" y="332"/>
                  <a:pt x="4261" y="-1"/>
                  <a:pt x="6449" y="0"/>
                </a:cubicBezTo>
                <a:cubicBezTo>
                  <a:pt x="12819" y="0"/>
                  <a:pt x="18864" y="2811"/>
                  <a:pt x="22968" y="7684"/>
                </a:cubicBezTo>
                <a:lnTo>
                  <a:pt x="6449" y="21600"/>
                </a:lnTo>
                <a:close/>
              </a:path>
            </a:pathLst>
          </a:custGeom>
          <a:noFill/>
          <a:ln w="28575">
            <a:solidFill>
              <a:srgbClr val="000000"/>
            </a:solidFill>
            <a:round/>
            <a:headEnd/>
            <a:tailEnd/>
          </a:ln>
        </p:spPr>
        <p:txBody>
          <a:bodyPr/>
          <a:lstStyle/>
          <a:p>
            <a:endParaRPr lang="en-US"/>
          </a:p>
        </p:txBody>
      </p:sp>
      <p:sp>
        <p:nvSpPr>
          <p:cNvPr id="18462" name="Arc 51"/>
          <p:cNvSpPr>
            <a:spLocks/>
          </p:cNvSpPr>
          <p:nvPr/>
        </p:nvSpPr>
        <p:spPr bwMode="auto">
          <a:xfrm rot="2806132" flipH="1" flipV="1">
            <a:off x="4965700" y="1233488"/>
            <a:ext cx="1047750" cy="1117600"/>
          </a:xfrm>
          <a:custGeom>
            <a:avLst/>
            <a:gdLst>
              <a:gd name="T0" fmla="*/ 0 w 16683"/>
              <a:gd name="T1" fmla="*/ 0 h 21600"/>
              <a:gd name="T2" fmla="*/ 2147483647 w 16683"/>
              <a:gd name="T3" fmla="*/ 2147483647 h 21600"/>
              <a:gd name="T4" fmla="*/ 0 w 16683"/>
              <a:gd name="T5" fmla="*/ 2147483647 h 21600"/>
              <a:gd name="T6" fmla="*/ 0 60000 65536"/>
              <a:gd name="T7" fmla="*/ 0 60000 65536"/>
              <a:gd name="T8" fmla="*/ 0 60000 65536"/>
              <a:gd name="T9" fmla="*/ 0 w 16683"/>
              <a:gd name="T10" fmla="*/ 0 h 21600"/>
              <a:gd name="T11" fmla="*/ 16683 w 16683"/>
              <a:gd name="T12" fmla="*/ 21600 h 21600"/>
            </a:gdLst>
            <a:ahLst/>
            <a:cxnLst>
              <a:cxn ang="T6">
                <a:pos x="T0" y="T1"/>
              </a:cxn>
              <a:cxn ang="T7">
                <a:pos x="T2" y="T3"/>
              </a:cxn>
              <a:cxn ang="T8">
                <a:pos x="T4" y="T5"/>
              </a:cxn>
            </a:cxnLst>
            <a:rect l="T9" t="T10" r="T11" b="T12"/>
            <a:pathLst>
              <a:path w="16683" h="21600" fill="none" extrusionOk="0">
                <a:moveTo>
                  <a:pt x="-1" y="0"/>
                </a:moveTo>
                <a:cubicBezTo>
                  <a:pt x="6459" y="0"/>
                  <a:pt x="12580" y="2890"/>
                  <a:pt x="16682" y="7880"/>
                </a:cubicBezTo>
              </a:path>
              <a:path w="16683" h="21600" stroke="0" extrusionOk="0">
                <a:moveTo>
                  <a:pt x="-1" y="0"/>
                </a:moveTo>
                <a:cubicBezTo>
                  <a:pt x="6459" y="0"/>
                  <a:pt x="12580" y="2890"/>
                  <a:pt x="16682" y="7880"/>
                </a:cubicBezTo>
                <a:lnTo>
                  <a:pt x="0" y="21600"/>
                </a:lnTo>
                <a:close/>
              </a:path>
            </a:pathLst>
          </a:custGeom>
          <a:noFill/>
          <a:ln w="28575">
            <a:solidFill>
              <a:srgbClr val="000000"/>
            </a:solidFill>
            <a:round/>
            <a:headEnd/>
            <a:tailEnd/>
          </a:ln>
        </p:spPr>
        <p:txBody>
          <a:bodyPr/>
          <a:lstStyle/>
          <a:p>
            <a:endParaRPr lang="en-US"/>
          </a:p>
        </p:txBody>
      </p:sp>
      <p:sp>
        <p:nvSpPr>
          <p:cNvPr id="18463" name="Arc 52"/>
          <p:cNvSpPr>
            <a:spLocks/>
          </p:cNvSpPr>
          <p:nvPr/>
        </p:nvSpPr>
        <p:spPr bwMode="auto">
          <a:xfrm rot="1593767" flipH="1" flipV="1">
            <a:off x="4830764" y="1931989"/>
            <a:ext cx="763587" cy="587375"/>
          </a:xfrm>
          <a:custGeom>
            <a:avLst/>
            <a:gdLst>
              <a:gd name="T0" fmla="*/ 0 w 18880"/>
              <a:gd name="T1" fmla="*/ 2147483647 h 21600"/>
              <a:gd name="T2" fmla="*/ 2147483647 w 18880"/>
              <a:gd name="T3" fmla="*/ 2147483647 h 21600"/>
              <a:gd name="T4" fmla="*/ 2147483647 w 18880"/>
              <a:gd name="T5" fmla="*/ 2147483647 h 21600"/>
              <a:gd name="T6" fmla="*/ 0 60000 65536"/>
              <a:gd name="T7" fmla="*/ 0 60000 65536"/>
              <a:gd name="T8" fmla="*/ 0 60000 65536"/>
              <a:gd name="T9" fmla="*/ 0 w 18880"/>
              <a:gd name="T10" fmla="*/ 0 h 21600"/>
              <a:gd name="T11" fmla="*/ 18880 w 18880"/>
              <a:gd name="T12" fmla="*/ 21600 h 21600"/>
            </a:gdLst>
            <a:ahLst/>
            <a:cxnLst>
              <a:cxn ang="T6">
                <a:pos x="T0" y="T1"/>
              </a:cxn>
              <a:cxn ang="T7">
                <a:pos x="T2" y="T3"/>
              </a:cxn>
              <a:cxn ang="T8">
                <a:pos x="T4" y="T5"/>
              </a:cxn>
            </a:cxnLst>
            <a:rect l="T9" t="T10" r="T11" b="T12"/>
            <a:pathLst>
              <a:path w="18880" h="21600" fill="none" extrusionOk="0">
                <a:moveTo>
                  <a:pt x="0" y="985"/>
                </a:moveTo>
                <a:cubicBezTo>
                  <a:pt x="2087" y="332"/>
                  <a:pt x="4261" y="-1"/>
                  <a:pt x="6449" y="0"/>
                </a:cubicBezTo>
                <a:cubicBezTo>
                  <a:pt x="10899" y="0"/>
                  <a:pt x="15240" y="1374"/>
                  <a:pt x="18880" y="3935"/>
                </a:cubicBezTo>
              </a:path>
              <a:path w="18880" h="21600" stroke="0" extrusionOk="0">
                <a:moveTo>
                  <a:pt x="0" y="985"/>
                </a:moveTo>
                <a:cubicBezTo>
                  <a:pt x="2087" y="332"/>
                  <a:pt x="4261" y="-1"/>
                  <a:pt x="6449" y="0"/>
                </a:cubicBezTo>
                <a:cubicBezTo>
                  <a:pt x="10899" y="0"/>
                  <a:pt x="15240" y="1374"/>
                  <a:pt x="18880" y="3935"/>
                </a:cubicBezTo>
                <a:lnTo>
                  <a:pt x="6449" y="21600"/>
                </a:lnTo>
                <a:close/>
              </a:path>
            </a:pathLst>
          </a:custGeom>
          <a:noFill/>
          <a:ln w="28575">
            <a:solidFill>
              <a:srgbClr val="000000"/>
            </a:solidFill>
            <a:round/>
            <a:headEnd/>
            <a:tailEnd/>
          </a:ln>
        </p:spPr>
        <p:txBody>
          <a:bodyPr/>
          <a:lstStyle/>
          <a:p>
            <a:endParaRPr lang="en-US"/>
          </a:p>
        </p:txBody>
      </p:sp>
      <p:cxnSp>
        <p:nvCxnSpPr>
          <p:cNvPr id="18464" name="AutoShape 53"/>
          <p:cNvCxnSpPr>
            <a:cxnSpLocks noChangeShapeType="1"/>
          </p:cNvCxnSpPr>
          <p:nvPr/>
        </p:nvCxnSpPr>
        <p:spPr bwMode="auto">
          <a:xfrm rot="16200000" flipH="1">
            <a:off x="5012532" y="2013744"/>
            <a:ext cx="203200" cy="93663"/>
          </a:xfrm>
          <a:prstGeom prst="straightConnector1">
            <a:avLst/>
          </a:prstGeom>
          <a:noFill/>
          <a:ln w="28575">
            <a:solidFill>
              <a:srgbClr val="000000"/>
            </a:solidFill>
            <a:round/>
            <a:headEnd type="arrow" w="med" len="med"/>
            <a:tailEnd/>
          </a:ln>
        </p:spPr>
      </p:cxnSp>
      <p:cxnSp>
        <p:nvCxnSpPr>
          <p:cNvPr id="18465" name="AutoShape 54"/>
          <p:cNvCxnSpPr>
            <a:cxnSpLocks noChangeShapeType="1"/>
          </p:cNvCxnSpPr>
          <p:nvPr/>
        </p:nvCxnSpPr>
        <p:spPr bwMode="auto">
          <a:xfrm rot="-5400000" flipH="1" flipV="1">
            <a:off x="7504906" y="2350294"/>
            <a:ext cx="65088" cy="88900"/>
          </a:xfrm>
          <a:prstGeom prst="straightConnector1">
            <a:avLst/>
          </a:prstGeom>
          <a:noFill/>
          <a:ln w="28575">
            <a:solidFill>
              <a:srgbClr val="000000"/>
            </a:solidFill>
            <a:round/>
            <a:headEnd/>
            <a:tailEnd type="arrow" w="med" len="med"/>
          </a:ln>
        </p:spPr>
      </p:cxnSp>
      <p:sp>
        <p:nvSpPr>
          <p:cNvPr id="18466" name="Line 55"/>
          <p:cNvSpPr>
            <a:spLocks noChangeShapeType="1"/>
          </p:cNvSpPr>
          <p:nvPr/>
        </p:nvSpPr>
        <p:spPr bwMode="auto">
          <a:xfrm rot="-5400000">
            <a:off x="6252369" y="2459831"/>
            <a:ext cx="0" cy="788988"/>
          </a:xfrm>
          <a:prstGeom prst="line">
            <a:avLst/>
          </a:prstGeom>
          <a:noFill/>
          <a:ln w="28575">
            <a:solidFill>
              <a:srgbClr val="000000"/>
            </a:solidFill>
            <a:round/>
            <a:headEnd/>
            <a:tailEnd/>
          </a:ln>
        </p:spPr>
        <p:txBody>
          <a:bodyPr/>
          <a:lstStyle/>
          <a:p>
            <a:endParaRPr lang="en-US"/>
          </a:p>
        </p:txBody>
      </p:sp>
      <p:sp>
        <p:nvSpPr>
          <p:cNvPr id="18467" name="Line 56"/>
          <p:cNvSpPr>
            <a:spLocks noChangeShapeType="1"/>
          </p:cNvSpPr>
          <p:nvPr/>
        </p:nvSpPr>
        <p:spPr bwMode="auto">
          <a:xfrm rot="-5400000">
            <a:off x="6246813" y="2776538"/>
            <a:ext cx="0" cy="787400"/>
          </a:xfrm>
          <a:prstGeom prst="line">
            <a:avLst/>
          </a:prstGeom>
          <a:noFill/>
          <a:ln w="28575">
            <a:solidFill>
              <a:srgbClr val="000000"/>
            </a:solidFill>
            <a:round/>
            <a:headEnd/>
            <a:tailEnd/>
          </a:ln>
        </p:spPr>
        <p:txBody>
          <a:bodyPr/>
          <a:lstStyle/>
          <a:p>
            <a:endParaRPr lang="en-US"/>
          </a:p>
        </p:txBody>
      </p:sp>
      <p:sp>
        <p:nvSpPr>
          <p:cNvPr id="18468" name="Line 57"/>
          <p:cNvSpPr>
            <a:spLocks noChangeShapeType="1"/>
          </p:cNvSpPr>
          <p:nvPr/>
        </p:nvSpPr>
        <p:spPr bwMode="auto">
          <a:xfrm rot="-5400000">
            <a:off x="6246813" y="3100388"/>
            <a:ext cx="0" cy="787400"/>
          </a:xfrm>
          <a:prstGeom prst="line">
            <a:avLst/>
          </a:prstGeom>
          <a:noFill/>
          <a:ln w="28575">
            <a:solidFill>
              <a:srgbClr val="000000"/>
            </a:solidFill>
            <a:round/>
            <a:headEnd/>
            <a:tailEnd/>
          </a:ln>
        </p:spPr>
        <p:txBody>
          <a:bodyPr/>
          <a:lstStyle/>
          <a:p>
            <a:endParaRPr lang="en-US"/>
          </a:p>
        </p:txBody>
      </p:sp>
      <p:cxnSp>
        <p:nvCxnSpPr>
          <p:cNvPr id="18469" name="AutoShape 58"/>
          <p:cNvCxnSpPr>
            <a:cxnSpLocks noChangeShapeType="1"/>
          </p:cNvCxnSpPr>
          <p:nvPr/>
        </p:nvCxnSpPr>
        <p:spPr bwMode="auto">
          <a:xfrm rot="-5400000">
            <a:off x="6269038" y="2747963"/>
            <a:ext cx="1588" cy="207963"/>
          </a:xfrm>
          <a:prstGeom prst="straightConnector1">
            <a:avLst/>
          </a:prstGeom>
          <a:noFill/>
          <a:ln w="28575">
            <a:solidFill>
              <a:srgbClr val="000000"/>
            </a:solidFill>
            <a:round/>
            <a:headEnd/>
            <a:tailEnd type="arrow" w="med" len="med"/>
          </a:ln>
        </p:spPr>
      </p:cxnSp>
      <p:cxnSp>
        <p:nvCxnSpPr>
          <p:cNvPr id="18470" name="AutoShape 59"/>
          <p:cNvCxnSpPr>
            <a:cxnSpLocks noChangeShapeType="1"/>
          </p:cNvCxnSpPr>
          <p:nvPr/>
        </p:nvCxnSpPr>
        <p:spPr bwMode="auto">
          <a:xfrm rot="-5400000">
            <a:off x="6269039" y="3063876"/>
            <a:ext cx="1587" cy="207963"/>
          </a:xfrm>
          <a:prstGeom prst="straightConnector1">
            <a:avLst/>
          </a:prstGeom>
          <a:noFill/>
          <a:ln w="28575">
            <a:solidFill>
              <a:srgbClr val="000000"/>
            </a:solidFill>
            <a:round/>
            <a:headEnd/>
            <a:tailEnd type="arrow" w="med" len="med"/>
          </a:ln>
        </p:spPr>
      </p:cxnSp>
      <p:cxnSp>
        <p:nvCxnSpPr>
          <p:cNvPr id="18471" name="AutoShape 60"/>
          <p:cNvCxnSpPr>
            <a:cxnSpLocks noChangeShapeType="1"/>
          </p:cNvCxnSpPr>
          <p:nvPr/>
        </p:nvCxnSpPr>
        <p:spPr bwMode="auto">
          <a:xfrm rot="-5400000">
            <a:off x="6264276" y="3387726"/>
            <a:ext cx="1587" cy="207962"/>
          </a:xfrm>
          <a:prstGeom prst="straightConnector1">
            <a:avLst/>
          </a:prstGeom>
          <a:noFill/>
          <a:ln w="28575">
            <a:solidFill>
              <a:srgbClr val="000000"/>
            </a:solidFill>
            <a:round/>
            <a:headEnd/>
            <a:tailEnd type="arrow" w="med" len="med"/>
          </a:ln>
        </p:spPr>
      </p:cxnSp>
      <p:sp>
        <p:nvSpPr>
          <p:cNvPr id="18472" name="Freeform 61"/>
          <p:cNvSpPr>
            <a:spLocks/>
          </p:cNvSpPr>
          <p:nvPr/>
        </p:nvSpPr>
        <p:spPr bwMode="auto">
          <a:xfrm>
            <a:off x="6269039" y="4333876"/>
            <a:ext cx="771525" cy="739775"/>
          </a:xfrm>
          <a:custGeom>
            <a:avLst/>
            <a:gdLst>
              <a:gd name="T0" fmla="*/ 2147483647 w 486"/>
              <a:gd name="T1" fmla="*/ 2147483647 h 466"/>
              <a:gd name="T2" fmla="*/ 2147483647 w 486"/>
              <a:gd name="T3" fmla="*/ 2147483647 h 466"/>
              <a:gd name="T4" fmla="*/ 2147483647 w 486"/>
              <a:gd name="T5" fmla="*/ 2147483647 h 466"/>
              <a:gd name="T6" fmla="*/ 2147483647 w 486"/>
              <a:gd name="T7" fmla="*/ 2147483647 h 466"/>
              <a:gd name="T8" fmla="*/ 2147483647 w 486"/>
              <a:gd name="T9" fmla="*/ 2147483647 h 466"/>
              <a:gd name="T10" fmla="*/ 2147483647 w 486"/>
              <a:gd name="T11" fmla="*/ 2147483647 h 466"/>
              <a:gd name="T12" fmla="*/ 2147483647 w 486"/>
              <a:gd name="T13" fmla="*/ 2147483647 h 466"/>
              <a:gd name="T14" fmla="*/ 2147483647 w 486"/>
              <a:gd name="T15" fmla="*/ 2147483647 h 466"/>
              <a:gd name="T16" fmla="*/ 2147483647 w 486"/>
              <a:gd name="T17" fmla="*/ 2147483647 h 466"/>
              <a:gd name="T18" fmla="*/ 2147483647 w 486"/>
              <a:gd name="T19" fmla="*/ 2147483647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6"/>
              <a:gd name="T31" fmla="*/ 0 h 466"/>
              <a:gd name="T32" fmla="*/ 486 w 486"/>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6" h="466">
                <a:moveTo>
                  <a:pt x="255" y="53"/>
                </a:moveTo>
                <a:cubicBezTo>
                  <a:pt x="231" y="79"/>
                  <a:pt x="218" y="138"/>
                  <a:pt x="180" y="174"/>
                </a:cubicBezTo>
                <a:cubicBezTo>
                  <a:pt x="142" y="210"/>
                  <a:pt x="52" y="223"/>
                  <a:pt x="27" y="272"/>
                </a:cubicBezTo>
                <a:cubicBezTo>
                  <a:pt x="2" y="321"/>
                  <a:pt x="0" y="440"/>
                  <a:pt x="30" y="466"/>
                </a:cubicBezTo>
                <a:lnTo>
                  <a:pt x="204" y="427"/>
                </a:lnTo>
                <a:cubicBezTo>
                  <a:pt x="264" y="396"/>
                  <a:pt x="350" y="325"/>
                  <a:pt x="392" y="281"/>
                </a:cubicBezTo>
                <a:cubicBezTo>
                  <a:pt x="434" y="237"/>
                  <a:pt x="444" y="205"/>
                  <a:pt x="456" y="162"/>
                </a:cubicBezTo>
                <a:cubicBezTo>
                  <a:pt x="468" y="119"/>
                  <a:pt x="486" y="48"/>
                  <a:pt x="464" y="24"/>
                </a:cubicBezTo>
                <a:cubicBezTo>
                  <a:pt x="442" y="0"/>
                  <a:pt x="357" y="11"/>
                  <a:pt x="322" y="16"/>
                </a:cubicBezTo>
                <a:cubicBezTo>
                  <a:pt x="287" y="21"/>
                  <a:pt x="279" y="27"/>
                  <a:pt x="255" y="53"/>
                </a:cubicBezTo>
                <a:close/>
              </a:path>
            </a:pathLst>
          </a:custGeom>
          <a:solidFill>
            <a:srgbClr val="0000CC"/>
          </a:solidFill>
          <a:ln w="9525">
            <a:solidFill>
              <a:schemeClr val="tx1"/>
            </a:solidFill>
            <a:round/>
            <a:headEnd/>
            <a:tailEnd/>
          </a:ln>
        </p:spPr>
        <p:txBody>
          <a:bodyPr/>
          <a:lstStyle/>
          <a:p>
            <a:endParaRPr lang="en-US"/>
          </a:p>
        </p:txBody>
      </p:sp>
      <p:sp>
        <p:nvSpPr>
          <p:cNvPr id="18474" name="Rectangle 64"/>
          <p:cNvSpPr>
            <a:spLocks noChangeArrowheads="1"/>
          </p:cNvSpPr>
          <p:nvPr/>
        </p:nvSpPr>
        <p:spPr bwMode="auto">
          <a:xfrm>
            <a:off x="5516563" y="4167188"/>
            <a:ext cx="304800" cy="304800"/>
          </a:xfrm>
          <a:prstGeom prst="rect">
            <a:avLst/>
          </a:prstGeom>
          <a:solidFill>
            <a:srgbClr val="CC3300"/>
          </a:solidFill>
          <a:ln w="9525">
            <a:solidFill>
              <a:srgbClr val="CC3300"/>
            </a:solidFill>
            <a:miter lim="800000"/>
            <a:headEnd/>
            <a:tailEnd/>
          </a:ln>
        </p:spPr>
        <p:txBody>
          <a:bodyPr wrap="none" anchor="ctr"/>
          <a:lstStyle/>
          <a:p>
            <a:endParaRPr lang="en-US"/>
          </a:p>
        </p:txBody>
      </p:sp>
      <p:sp>
        <p:nvSpPr>
          <p:cNvPr id="18475" name="Rectangle 65"/>
          <p:cNvSpPr>
            <a:spLocks noChangeArrowheads="1"/>
          </p:cNvSpPr>
          <p:nvPr/>
        </p:nvSpPr>
        <p:spPr bwMode="auto">
          <a:xfrm>
            <a:off x="6702425" y="4243388"/>
            <a:ext cx="304800" cy="228600"/>
          </a:xfrm>
          <a:prstGeom prst="rect">
            <a:avLst/>
          </a:prstGeom>
          <a:solidFill>
            <a:srgbClr val="0000CC"/>
          </a:solidFill>
          <a:ln w="9525">
            <a:solidFill>
              <a:schemeClr val="hlink"/>
            </a:solidFill>
            <a:miter lim="800000"/>
            <a:headEnd/>
            <a:tailEnd/>
          </a:ln>
        </p:spPr>
        <p:txBody>
          <a:bodyPr wrap="none" anchor="ctr"/>
          <a:lstStyle/>
          <a:p>
            <a:endParaRPr lang="en-US"/>
          </a:p>
        </p:txBody>
      </p:sp>
      <p:sp>
        <p:nvSpPr>
          <p:cNvPr id="135234" name="Rectangle 66"/>
          <p:cNvSpPr>
            <a:spLocks noChangeArrowheads="1"/>
          </p:cNvSpPr>
          <p:nvPr/>
        </p:nvSpPr>
        <p:spPr bwMode="auto">
          <a:xfrm>
            <a:off x="5516563" y="2490788"/>
            <a:ext cx="381000" cy="20574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a:t>A</a:t>
            </a:r>
          </a:p>
        </p:txBody>
      </p:sp>
      <p:sp>
        <p:nvSpPr>
          <p:cNvPr id="135235" name="Rectangle 67"/>
          <p:cNvSpPr>
            <a:spLocks noChangeArrowheads="1"/>
          </p:cNvSpPr>
          <p:nvPr/>
        </p:nvSpPr>
        <p:spPr bwMode="auto">
          <a:xfrm>
            <a:off x="6659563" y="2490788"/>
            <a:ext cx="381000" cy="19812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a:t>B</a:t>
            </a:r>
          </a:p>
        </p:txBody>
      </p:sp>
      <p:sp>
        <p:nvSpPr>
          <p:cNvPr id="135236" name="AutoShape 68"/>
          <p:cNvSpPr>
            <a:spLocks noChangeArrowheads="1"/>
          </p:cNvSpPr>
          <p:nvPr/>
        </p:nvSpPr>
        <p:spPr bwMode="auto">
          <a:xfrm rot="10800000">
            <a:off x="5516563" y="3633789"/>
            <a:ext cx="1528762" cy="14446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9900"/>
          </a:solidFill>
          <a:ln w="28575">
            <a:solidFill>
              <a:srgbClr val="000000"/>
            </a:solidFill>
            <a:miter lim="800000"/>
            <a:headEnd/>
            <a:tailEnd/>
          </a:ln>
        </p:spPr>
        <p:txBody>
          <a:bodyPr/>
          <a:lstStyle/>
          <a:p>
            <a:endParaRPr lang="en-US"/>
          </a:p>
        </p:txBody>
      </p:sp>
      <p:sp>
        <p:nvSpPr>
          <p:cNvPr id="47" name="Text Box 66"/>
          <p:cNvSpPr txBox="1">
            <a:spLocks noChangeArrowheads="1"/>
          </p:cNvSpPr>
          <p:nvPr/>
        </p:nvSpPr>
        <p:spPr bwMode="auto">
          <a:xfrm>
            <a:off x="3720722" y="75411"/>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48" name="Text Box 2"/>
          <p:cNvSpPr txBox="1">
            <a:spLocks noChangeArrowheads="1"/>
          </p:cNvSpPr>
          <p:nvPr/>
        </p:nvSpPr>
        <p:spPr bwMode="auto">
          <a:xfrm>
            <a:off x="797482" y="750400"/>
            <a:ext cx="10898661" cy="46166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1. </a:t>
            </a:r>
            <a:r>
              <a:rPr lang="en-US" sz="2400" i="1" dirty="0">
                <a:latin typeface="Times New Roman" pitchFamily="18" charset="0"/>
              </a:rPr>
              <a:t>Xác định tên của các từ cực trong 2 hình vẽ sau</a:t>
            </a:r>
            <a:endParaRPr lang="en-US" altLang="vi-VN" sz="2400" i="1" dirty="0"/>
          </a:p>
        </p:txBody>
      </p:sp>
    </p:spTree>
    <p:extLst>
      <p:ext uri="{BB962C8B-B14F-4D97-AF65-F5344CB8AC3E}">
        <p14:creationId xmlns:p14="http://schemas.microsoft.com/office/powerpoint/2010/main" val="1620026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35234"/>
                                        </p:tgtEl>
                                      </p:cBhvr>
                                    </p:animEffect>
                                    <p:set>
                                      <p:cBhvr>
                                        <p:cTn id="7" dur="1" fill="hold">
                                          <p:stCondLst>
                                            <p:cond delay="499"/>
                                          </p:stCondLst>
                                        </p:cTn>
                                        <p:tgtEl>
                                          <p:spTgt spid="135234"/>
                                        </p:tgtEl>
                                        <p:attrNameLst>
                                          <p:attrName>style.visibility</p:attrName>
                                        </p:attrNameLst>
                                      </p:cBhvr>
                                      <p:to>
                                        <p:strVal val="hidden"/>
                                      </p:to>
                                    </p:set>
                                  </p:childTnLst>
                                </p:cTn>
                              </p:par>
                            </p:childTnLst>
                          </p:cTn>
                        </p:par>
                        <p:par>
                          <p:cTn id="8" fill="hold">
                            <p:stCondLst>
                              <p:cond delay="500"/>
                            </p:stCondLst>
                            <p:childTnLst>
                              <p:par>
                                <p:cTn id="9" presetID="4" presetClass="exit" presetSubtype="16" fill="hold" grpId="0" nodeType="afterEffect">
                                  <p:stCondLst>
                                    <p:cond delay="0"/>
                                  </p:stCondLst>
                                  <p:childTnLst>
                                    <p:animEffect transition="out" filter="box(in)">
                                      <p:cBhvr>
                                        <p:cTn id="10" dur="500"/>
                                        <p:tgtEl>
                                          <p:spTgt spid="135235"/>
                                        </p:tgtEl>
                                      </p:cBhvr>
                                    </p:animEffect>
                                    <p:set>
                                      <p:cBhvr>
                                        <p:cTn id="11" dur="1" fill="hold">
                                          <p:stCondLst>
                                            <p:cond delay="499"/>
                                          </p:stCondLst>
                                        </p:cTn>
                                        <p:tgtEl>
                                          <p:spTgt spid="135235"/>
                                        </p:tgtEl>
                                        <p:attrNameLst>
                                          <p:attrName>style.visibility</p:attrName>
                                        </p:attrNameLst>
                                      </p:cBhvr>
                                      <p:to>
                                        <p:strVal val="hidden"/>
                                      </p:to>
                                    </p:set>
                                  </p:childTnLst>
                                </p:cTn>
                              </p:par>
                            </p:childTnLst>
                          </p:cTn>
                        </p:par>
                        <p:par>
                          <p:cTn id="12" fill="hold">
                            <p:stCondLst>
                              <p:cond delay="1000"/>
                            </p:stCondLst>
                            <p:childTnLst>
                              <p:par>
                                <p:cTn id="13" presetID="4" presetClass="exit" presetSubtype="16" fill="hold" grpId="0" nodeType="afterEffect">
                                  <p:stCondLst>
                                    <p:cond delay="0"/>
                                  </p:stCondLst>
                                  <p:childTnLst>
                                    <p:animEffect transition="out" filter="box(in)">
                                      <p:cBhvr>
                                        <p:cTn id="14" dur="500"/>
                                        <p:tgtEl>
                                          <p:spTgt spid="135236"/>
                                        </p:tgtEl>
                                      </p:cBhvr>
                                    </p:animEffect>
                                    <p:set>
                                      <p:cBhvr>
                                        <p:cTn id="15" dur="1" fill="hold">
                                          <p:stCondLst>
                                            <p:cond delay="499"/>
                                          </p:stCondLst>
                                        </p:cTn>
                                        <p:tgtEl>
                                          <p:spTgt spid="1352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34" grpId="0" animBg="1"/>
      <p:bldP spid="135235" grpId="0" animBg="1"/>
      <p:bldP spid="135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rc 2"/>
          <p:cNvSpPr>
            <a:spLocks/>
          </p:cNvSpPr>
          <p:nvPr/>
        </p:nvSpPr>
        <p:spPr bwMode="auto">
          <a:xfrm flipV="1">
            <a:off x="2286000" y="2438401"/>
            <a:ext cx="7391400" cy="1528763"/>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76200">
            <a:solidFill>
              <a:srgbClr val="0000CC"/>
            </a:solidFill>
            <a:round/>
            <a:headEnd/>
            <a:tailEnd/>
          </a:ln>
        </p:spPr>
        <p:txBody>
          <a:bodyPr rot="10800000"/>
          <a:lstStyle/>
          <a:p>
            <a:endParaRPr lang="en-US"/>
          </a:p>
        </p:txBody>
      </p:sp>
      <p:sp>
        <p:nvSpPr>
          <p:cNvPr id="19459" name="Arc 3"/>
          <p:cNvSpPr>
            <a:spLocks/>
          </p:cNvSpPr>
          <p:nvPr/>
        </p:nvSpPr>
        <p:spPr bwMode="auto">
          <a:xfrm flipV="1">
            <a:off x="1981200" y="1751013"/>
            <a:ext cx="8153400" cy="2366962"/>
          </a:xfrm>
          <a:custGeom>
            <a:avLst/>
            <a:gdLst>
              <a:gd name="T0" fmla="*/ 2147483647 w 43200"/>
              <a:gd name="T1" fmla="*/ 0 h 35106"/>
              <a:gd name="T2" fmla="*/ 2147483647 w 43200"/>
              <a:gd name="T3" fmla="*/ 2147483647 h 35106"/>
              <a:gd name="T4" fmla="*/ 2147483647 w 43200"/>
              <a:gd name="T5" fmla="*/ 2147483647 h 35106"/>
              <a:gd name="T6" fmla="*/ 0 60000 65536"/>
              <a:gd name="T7" fmla="*/ 0 60000 65536"/>
              <a:gd name="T8" fmla="*/ 0 60000 65536"/>
              <a:gd name="T9" fmla="*/ 0 w 43200"/>
              <a:gd name="T10" fmla="*/ 0 h 35106"/>
              <a:gd name="T11" fmla="*/ 43200 w 43200"/>
              <a:gd name="T12" fmla="*/ 35106 h 35106"/>
            </a:gdLst>
            <a:ahLst/>
            <a:cxnLst>
              <a:cxn ang="T6">
                <a:pos x="T0" y="T1"/>
              </a:cxn>
              <a:cxn ang="T7">
                <a:pos x="T2" y="T3"/>
              </a:cxn>
              <a:cxn ang="T8">
                <a:pos x="T4" y="T5"/>
              </a:cxn>
            </a:cxnLst>
            <a:rect l="T9" t="T10" r="T11" b="T12"/>
            <a:pathLst>
              <a:path w="43200" h="35106" fill="none"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path>
              <a:path w="43200" h="35106" stroke="0"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lnTo>
                  <a:pt x="21600" y="13506"/>
                </a:lnTo>
                <a:close/>
              </a:path>
            </a:pathLst>
          </a:custGeom>
          <a:noFill/>
          <a:ln w="76200">
            <a:solidFill>
              <a:srgbClr val="0000CC"/>
            </a:solidFill>
            <a:round/>
            <a:headEnd/>
            <a:tailEnd/>
          </a:ln>
        </p:spPr>
        <p:txBody>
          <a:bodyPr rot="10800000"/>
          <a:lstStyle/>
          <a:p>
            <a:endParaRPr lang="en-US"/>
          </a:p>
        </p:txBody>
      </p:sp>
      <p:sp>
        <p:nvSpPr>
          <p:cNvPr id="19460" name="Arc 4"/>
          <p:cNvSpPr>
            <a:spLocks/>
          </p:cNvSpPr>
          <p:nvPr/>
        </p:nvSpPr>
        <p:spPr bwMode="auto">
          <a:xfrm rot="10800000" flipV="1">
            <a:off x="2362200" y="4419601"/>
            <a:ext cx="7391400" cy="1528763"/>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76200">
            <a:solidFill>
              <a:srgbClr val="0000CC"/>
            </a:solidFill>
            <a:round/>
            <a:headEnd/>
            <a:tailEnd/>
          </a:ln>
        </p:spPr>
        <p:txBody>
          <a:bodyPr/>
          <a:lstStyle/>
          <a:p>
            <a:endParaRPr lang="en-US"/>
          </a:p>
        </p:txBody>
      </p:sp>
      <p:sp>
        <p:nvSpPr>
          <p:cNvPr id="19461" name="Arc 5"/>
          <p:cNvSpPr>
            <a:spLocks/>
          </p:cNvSpPr>
          <p:nvPr/>
        </p:nvSpPr>
        <p:spPr bwMode="auto">
          <a:xfrm rot="10800000" flipV="1">
            <a:off x="1905000" y="4224338"/>
            <a:ext cx="8153400" cy="2387600"/>
          </a:xfrm>
          <a:custGeom>
            <a:avLst/>
            <a:gdLst>
              <a:gd name="T0" fmla="*/ 2147483647 w 43200"/>
              <a:gd name="T1" fmla="*/ 2147483647 h 35397"/>
              <a:gd name="T2" fmla="*/ 2147483647 w 43200"/>
              <a:gd name="T3" fmla="*/ 0 h 35397"/>
              <a:gd name="T4" fmla="*/ 2147483647 w 43200"/>
              <a:gd name="T5" fmla="*/ 2147483647 h 35397"/>
              <a:gd name="T6" fmla="*/ 0 60000 65536"/>
              <a:gd name="T7" fmla="*/ 0 60000 65536"/>
              <a:gd name="T8" fmla="*/ 0 60000 65536"/>
              <a:gd name="T9" fmla="*/ 0 w 43200"/>
              <a:gd name="T10" fmla="*/ 0 h 35397"/>
              <a:gd name="T11" fmla="*/ 43200 w 43200"/>
              <a:gd name="T12" fmla="*/ 35397 h 35397"/>
            </a:gdLst>
            <a:ahLst/>
            <a:cxnLst>
              <a:cxn ang="T6">
                <a:pos x="T0" y="T1"/>
              </a:cxn>
              <a:cxn ang="T7">
                <a:pos x="T2" y="T3"/>
              </a:cxn>
              <a:cxn ang="T8">
                <a:pos x="T4" y="T5"/>
              </a:cxn>
            </a:cxnLst>
            <a:rect l="T9" t="T10" r="T11" b="T12"/>
            <a:pathLst>
              <a:path w="43200" h="35397" fill="none"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path>
              <a:path w="43200" h="35397" stroke="0"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lnTo>
                  <a:pt x="21600" y="13797"/>
                </a:lnTo>
                <a:close/>
              </a:path>
            </a:pathLst>
          </a:custGeom>
          <a:noFill/>
          <a:ln w="76200">
            <a:solidFill>
              <a:srgbClr val="0000CC"/>
            </a:solidFill>
            <a:round/>
            <a:headEnd/>
            <a:tailEnd/>
          </a:ln>
        </p:spPr>
        <p:txBody>
          <a:bodyPr/>
          <a:lstStyle/>
          <a:p>
            <a:endParaRPr lang="en-US"/>
          </a:p>
        </p:txBody>
      </p:sp>
      <p:cxnSp>
        <p:nvCxnSpPr>
          <p:cNvPr id="20" name="Straight Arrow Connector 19"/>
          <p:cNvCxnSpPr/>
          <p:nvPr/>
        </p:nvCxnSpPr>
        <p:spPr>
          <a:xfrm>
            <a:off x="5181600" y="1752600"/>
            <a:ext cx="762000" cy="1588"/>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a:off x="6629400" y="2438400"/>
            <a:ext cx="762000" cy="77788"/>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5715000" y="5943600"/>
            <a:ext cx="762000" cy="1588"/>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rot="10800000">
            <a:off x="3276600" y="6248400"/>
            <a:ext cx="1066800" cy="228600"/>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9466" name="TextBox 29"/>
          <p:cNvSpPr txBox="1">
            <a:spLocks noChangeArrowheads="1"/>
          </p:cNvSpPr>
          <p:nvPr/>
        </p:nvSpPr>
        <p:spPr bwMode="auto">
          <a:xfrm>
            <a:off x="3124200" y="6324600"/>
            <a:ext cx="533400" cy="369332"/>
          </a:xfrm>
          <a:prstGeom prst="rect">
            <a:avLst/>
          </a:prstGeom>
          <a:noFill/>
          <a:ln w="9525">
            <a:noFill/>
            <a:miter lim="800000"/>
            <a:headEnd/>
            <a:tailEnd/>
          </a:ln>
        </p:spPr>
        <p:txBody>
          <a:bodyPr>
            <a:spAutoFit/>
          </a:bodyPr>
          <a:lstStyle/>
          <a:p>
            <a:r>
              <a:rPr lang="en-US" b="1"/>
              <a:t>1</a:t>
            </a:r>
          </a:p>
        </p:txBody>
      </p:sp>
      <p:sp>
        <p:nvSpPr>
          <p:cNvPr id="19467" name="TextBox 30"/>
          <p:cNvSpPr txBox="1">
            <a:spLocks noChangeArrowheads="1"/>
          </p:cNvSpPr>
          <p:nvPr/>
        </p:nvSpPr>
        <p:spPr bwMode="auto">
          <a:xfrm>
            <a:off x="6324600" y="5943600"/>
            <a:ext cx="533400" cy="369332"/>
          </a:xfrm>
          <a:prstGeom prst="rect">
            <a:avLst/>
          </a:prstGeom>
          <a:noFill/>
          <a:ln w="9525">
            <a:noFill/>
            <a:miter lim="800000"/>
            <a:headEnd/>
            <a:tailEnd/>
          </a:ln>
        </p:spPr>
        <p:txBody>
          <a:bodyPr>
            <a:spAutoFit/>
          </a:bodyPr>
          <a:lstStyle/>
          <a:p>
            <a:r>
              <a:rPr lang="en-US" b="1"/>
              <a:t>2</a:t>
            </a:r>
          </a:p>
        </p:txBody>
      </p:sp>
      <p:sp>
        <p:nvSpPr>
          <p:cNvPr id="19468" name="TextBox 31"/>
          <p:cNvSpPr txBox="1">
            <a:spLocks noChangeArrowheads="1"/>
          </p:cNvSpPr>
          <p:nvPr/>
        </p:nvSpPr>
        <p:spPr bwMode="auto">
          <a:xfrm>
            <a:off x="7239000" y="2514600"/>
            <a:ext cx="533400" cy="369332"/>
          </a:xfrm>
          <a:prstGeom prst="rect">
            <a:avLst/>
          </a:prstGeom>
          <a:noFill/>
          <a:ln w="9525">
            <a:noFill/>
            <a:miter lim="800000"/>
            <a:headEnd/>
            <a:tailEnd/>
          </a:ln>
        </p:spPr>
        <p:txBody>
          <a:bodyPr>
            <a:spAutoFit/>
          </a:bodyPr>
          <a:lstStyle/>
          <a:p>
            <a:r>
              <a:rPr lang="en-US" b="1"/>
              <a:t>3</a:t>
            </a:r>
          </a:p>
        </p:txBody>
      </p:sp>
      <p:sp>
        <p:nvSpPr>
          <p:cNvPr id="19469" name="TextBox 32"/>
          <p:cNvSpPr txBox="1">
            <a:spLocks noChangeArrowheads="1"/>
          </p:cNvSpPr>
          <p:nvPr/>
        </p:nvSpPr>
        <p:spPr bwMode="auto">
          <a:xfrm>
            <a:off x="5791200" y="1752600"/>
            <a:ext cx="533400" cy="369332"/>
          </a:xfrm>
          <a:prstGeom prst="rect">
            <a:avLst/>
          </a:prstGeom>
          <a:noFill/>
          <a:ln w="9525">
            <a:noFill/>
            <a:miter lim="800000"/>
            <a:headEnd/>
            <a:tailEnd/>
          </a:ln>
        </p:spPr>
        <p:txBody>
          <a:bodyPr>
            <a:spAutoFit/>
          </a:bodyPr>
          <a:lstStyle/>
          <a:p>
            <a:r>
              <a:rPr lang="en-US" b="1"/>
              <a:t>4</a:t>
            </a:r>
          </a:p>
        </p:txBody>
      </p:sp>
      <p:cxnSp>
        <p:nvCxnSpPr>
          <p:cNvPr id="35" name="Straight Arrow Connector 34"/>
          <p:cNvCxnSpPr/>
          <p:nvPr/>
        </p:nvCxnSpPr>
        <p:spPr>
          <a:xfrm>
            <a:off x="3505200" y="6324600"/>
            <a:ext cx="762000" cy="152400"/>
          </a:xfrm>
          <a:prstGeom prst="straightConnector1">
            <a:avLst/>
          </a:prstGeom>
          <a:ln w="76200">
            <a:solidFill>
              <a:srgbClr val="FF0000"/>
            </a:solidFill>
            <a:tailEnd type="arrow"/>
          </a:ln>
        </p:spPr>
        <p:style>
          <a:lnRef idx="3">
            <a:schemeClr val="dk1"/>
          </a:lnRef>
          <a:fillRef idx="0">
            <a:schemeClr val="dk1"/>
          </a:fillRef>
          <a:effectRef idx="2">
            <a:schemeClr val="dk1"/>
          </a:effectRef>
          <a:fontRef idx="minor">
            <a:schemeClr val="tx1"/>
          </a:fontRef>
        </p:style>
      </p:cxnSp>
      <p:grpSp>
        <p:nvGrpSpPr>
          <p:cNvPr id="19472" name="Group 37"/>
          <p:cNvGrpSpPr>
            <a:grpSpLocks/>
          </p:cNvGrpSpPr>
          <p:nvPr/>
        </p:nvGrpSpPr>
        <p:grpSpPr bwMode="auto">
          <a:xfrm>
            <a:off x="2438400" y="3810000"/>
            <a:ext cx="7010400" cy="838200"/>
            <a:chOff x="914400" y="3657600"/>
            <a:chExt cx="7010400" cy="838200"/>
          </a:xfrm>
        </p:grpSpPr>
        <p:sp>
          <p:nvSpPr>
            <p:cNvPr id="19478" name="Rectangle 15"/>
            <p:cNvSpPr>
              <a:spLocks noChangeArrowheads="1"/>
            </p:cNvSpPr>
            <p:nvPr/>
          </p:nvSpPr>
          <p:spPr bwMode="auto">
            <a:xfrm>
              <a:off x="914400" y="3657600"/>
              <a:ext cx="3507866" cy="838200"/>
            </a:xfrm>
            <a:prstGeom prst="rect">
              <a:avLst/>
            </a:prstGeom>
            <a:solidFill>
              <a:srgbClr val="92D050"/>
            </a:solidFill>
            <a:ln w="9525">
              <a:solidFill>
                <a:srgbClr val="990000"/>
              </a:solidFill>
              <a:miter lim="800000"/>
              <a:headEnd/>
              <a:tailEnd/>
            </a:ln>
          </p:spPr>
          <p:txBody>
            <a:bodyPr wrap="none" anchor="ctr"/>
            <a:lstStyle/>
            <a:p>
              <a:endParaRPr lang="en-US"/>
            </a:p>
          </p:txBody>
        </p:sp>
        <p:sp>
          <p:nvSpPr>
            <p:cNvPr id="19479" name="Rectangle 16"/>
            <p:cNvSpPr>
              <a:spLocks noChangeArrowheads="1"/>
            </p:cNvSpPr>
            <p:nvPr/>
          </p:nvSpPr>
          <p:spPr bwMode="auto">
            <a:xfrm>
              <a:off x="4422266" y="3657600"/>
              <a:ext cx="3502534" cy="838200"/>
            </a:xfrm>
            <a:prstGeom prst="rect">
              <a:avLst/>
            </a:prstGeom>
            <a:solidFill>
              <a:srgbClr val="92D050"/>
            </a:solidFill>
            <a:ln w="9525">
              <a:solidFill>
                <a:srgbClr val="990000"/>
              </a:solidFill>
              <a:miter lim="800000"/>
              <a:headEnd/>
              <a:tailEnd/>
            </a:ln>
          </p:spPr>
          <p:txBody>
            <a:bodyPr rot="10800000" wrap="none" anchor="ctr"/>
            <a:lstStyle/>
            <a:p>
              <a:pPr algn="ctr"/>
              <a:endParaRPr lang="en-US">
                <a:solidFill>
                  <a:srgbClr val="FF0000"/>
                </a:solidFill>
                <a:cs typeface="Arial" charset="0"/>
              </a:endParaRPr>
            </a:p>
          </p:txBody>
        </p:sp>
        <p:sp>
          <p:nvSpPr>
            <p:cNvPr id="19480" name="TextBox 35"/>
            <p:cNvSpPr txBox="1">
              <a:spLocks noChangeArrowheads="1"/>
            </p:cNvSpPr>
            <p:nvPr/>
          </p:nvSpPr>
          <p:spPr bwMode="auto">
            <a:xfrm>
              <a:off x="1066800" y="3810000"/>
              <a:ext cx="457200" cy="369332"/>
            </a:xfrm>
            <a:prstGeom prst="rect">
              <a:avLst/>
            </a:prstGeom>
            <a:noFill/>
            <a:ln w="9525">
              <a:noFill/>
              <a:miter lim="800000"/>
              <a:headEnd/>
              <a:tailEnd/>
            </a:ln>
          </p:spPr>
          <p:txBody>
            <a:bodyPr>
              <a:spAutoFit/>
            </a:bodyPr>
            <a:lstStyle/>
            <a:p>
              <a:r>
                <a:rPr lang="en-US" b="1"/>
                <a:t>A</a:t>
              </a:r>
            </a:p>
          </p:txBody>
        </p:sp>
        <p:sp>
          <p:nvSpPr>
            <p:cNvPr id="19481" name="TextBox 36"/>
            <p:cNvSpPr txBox="1">
              <a:spLocks noChangeArrowheads="1"/>
            </p:cNvSpPr>
            <p:nvPr/>
          </p:nvSpPr>
          <p:spPr bwMode="auto">
            <a:xfrm>
              <a:off x="7239000" y="3810000"/>
              <a:ext cx="457200" cy="369332"/>
            </a:xfrm>
            <a:prstGeom prst="rect">
              <a:avLst/>
            </a:prstGeom>
            <a:noFill/>
            <a:ln w="9525">
              <a:noFill/>
              <a:miter lim="800000"/>
              <a:headEnd/>
              <a:tailEnd/>
            </a:ln>
          </p:spPr>
          <p:txBody>
            <a:bodyPr>
              <a:spAutoFit/>
            </a:bodyPr>
            <a:lstStyle/>
            <a:p>
              <a:r>
                <a:rPr lang="en-US" b="1"/>
                <a:t>B</a:t>
              </a:r>
            </a:p>
          </p:txBody>
        </p:sp>
      </p:grpSp>
      <p:grpSp>
        <p:nvGrpSpPr>
          <p:cNvPr id="3" name="Group 38"/>
          <p:cNvGrpSpPr>
            <a:grpSpLocks/>
          </p:cNvGrpSpPr>
          <p:nvPr/>
        </p:nvGrpSpPr>
        <p:grpSpPr bwMode="auto">
          <a:xfrm>
            <a:off x="2438400" y="3810000"/>
            <a:ext cx="7010400" cy="838200"/>
            <a:chOff x="914400" y="3657600"/>
            <a:chExt cx="7010400" cy="838200"/>
          </a:xfrm>
        </p:grpSpPr>
        <p:sp>
          <p:nvSpPr>
            <p:cNvPr id="19474" name="Rectangle 15"/>
            <p:cNvSpPr>
              <a:spLocks noChangeArrowheads="1"/>
            </p:cNvSpPr>
            <p:nvPr/>
          </p:nvSpPr>
          <p:spPr bwMode="auto">
            <a:xfrm>
              <a:off x="914400" y="3657600"/>
              <a:ext cx="3507866" cy="838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75" name="Rectangle 16"/>
            <p:cNvSpPr>
              <a:spLocks noChangeArrowheads="1"/>
            </p:cNvSpPr>
            <p:nvPr/>
          </p:nvSpPr>
          <p:spPr bwMode="auto">
            <a:xfrm>
              <a:off x="4422266" y="3657600"/>
              <a:ext cx="3502534" cy="838200"/>
            </a:xfrm>
            <a:prstGeom prst="rect">
              <a:avLst/>
            </a:prstGeom>
            <a:solidFill>
              <a:srgbClr val="0000FF"/>
            </a:solidFill>
            <a:ln w="9525">
              <a:solidFill>
                <a:schemeClr val="tx1"/>
              </a:solidFill>
              <a:miter lim="800000"/>
              <a:headEnd/>
              <a:tailEnd/>
            </a:ln>
          </p:spPr>
          <p:txBody>
            <a:bodyPr rot="10800000" wrap="none" anchor="ctr"/>
            <a:lstStyle/>
            <a:p>
              <a:pPr algn="ctr"/>
              <a:endParaRPr lang="en-US">
                <a:solidFill>
                  <a:srgbClr val="FF0000"/>
                </a:solidFill>
                <a:cs typeface="Arial" charset="0"/>
              </a:endParaRPr>
            </a:p>
          </p:txBody>
        </p:sp>
        <p:sp>
          <p:nvSpPr>
            <p:cNvPr id="42" name="Text Box 17"/>
            <p:cNvSpPr txBox="1">
              <a:spLocks noChangeArrowheads="1"/>
            </p:cNvSpPr>
            <p:nvPr/>
          </p:nvSpPr>
          <p:spPr bwMode="auto">
            <a:xfrm rot="10800000">
              <a:off x="1295400" y="3733800"/>
              <a:ext cx="788988" cy="70167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outerShdw blurRad="38100" dist="38100" dir="2700000" algn="tl">
                      <a:srgbClr val="C0C0C0"/>
                    </a:outerShdw>
                  </a:effectLst>
                  <a:cs typeface="Arial" charset="0"/>
                </a:rPr>
                <a:t>N</a:t>
              </a:r>
            </a:p>
          </p:txBody>
        </p:sp>
        <p:sp>
          <p:nvSpPr>
            <p:cNvPr id="43" name="Text Box 18"/>
            <p:cNvSpPr txBox="1">
              <a:spLocks noChangeArrowheads="1"/>
            </p:cNvSpPr>
            <p:nvPr/>
          </p:nvSpPr>
          <p:spPr bwMode="auto">
            <a:xfrm rot="10800000">
              <a:off x="6705600" y="3733800"/>
              <a:ext cx="896938" cy="701675"/>
            </a:xfrm>
            <a:prstGeom prst="rect">
              <a:avLst/>
            </a:prstGeom>
            <a:noFill/>
            <a:ln w="9525">
              <a:noFill/>
              <a:miter lim="800000"/>
              <a:headEnd/>
              <a:tailEnd/>
            </a:ln>
            <a:effectLst/>
          </p:spPr>
          <p:txBody>
            <a:bodyPr>
              <a:spAutoFit/>
            </a:bodyPr>
            <a:lstStyle/>
            <a:p>
              <a:pPr>
                <a:spcBef>
                  <a:spcPct val="50000"/>
                </a:spcBef>
                <a:defRPr/>
              </a:pPr>
              <a:r>
                <a:rPr lang="en-US" sz="4000" b="1" dirty="0">
                  <a:solidFill>
                    <a:schemeClr val="bg1"/>
                  </a:solidFill>
                  <a:effectLst>
                    <a:outerShdw blurRad="38100" dist="38100" dir="2700000" algn="tl">
                      <a:srgbClr val="C0C0C0"/>
                    </a:outerShdw>
                  </a:effectLst>
                  <a:cs typeface="Arial" charset="0"/>
                </a:rPr>
                <a:t>S</a:t>
              </a:r>
            </a:p>
          </p:txBody>
        </p:sp>
      </p:grpSp>
      <p:sp>
        <p:nvSpPr>
          <p:cNvPr id="27" name="Text Box 66"/>
          <p:cNvSpPr txBox="1">
            <a:spLocks noChangeArrowheads="1"/>
          </p:cNvSpPr>
          <p:nvPr/>
        </p:nvSpPr>
        <p:spPr bwMode="auto">
          <a:xfrm>
            <a:off x="3720722" y="75411"/>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29" name="Text Box 2"/>
          <p:cNvSpPr txBox="1">
            <a:spLocks noChangeArrowheads="1"/>
          </p:cNvSpPr>
          <p:nvPr/>
        </p:nvSpPr>
        <p:spPr bwMode="auto">
          <a:xfrm>
            <a:off x="797482" y="750400"/>
            <a:ext cx="10898661" cy="830997"/>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2. </a:t>
            </a:r>
            <a:r>
              <a:rPr lang="en-US" sz="2400" i="1" dirty="0">
                <a:latin typeface="Times New Roman" pitchFamily="18" charset="0"/>
              </a:rPr>
              <a:t>Cho biết trong 4 đường sức từ sau chỉ có 1 đường vẽ sai chiều. Em hãy chỉ ra đường nào vẽ sai rồi xác định các cực của nam châm?</a:t>
            </a:r>
            <a:endParaRPr lang="en-US" altLang="vi-VN" sz="2400" i="1" dirty="0"/>
          </a:p>
        </p:txBody>
      </p:sp>
    </p:spTree>
    <p:extLst>
      <p:ext uri="{BB962C8B-B14F-4D97-AF65-F5344CB8AC3E}">
        <p14:creationId xmlns:p14="http://schemas.microsoft.com/office/powerpoint/2010/main" val="19988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linds(horizontal)">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Line 3"/>
          <p:cNvSpPr>
            <a:spLocks noChangeShapeType="1"/>
          </p:cNvSpPr>
          <p:nvPr/>
        </p:nvSpPr>
        <p:spPr bwMode="auto">
          <a:xfrm rot="10800000">
            <a:off x="2360613" y="3886200"/>
            <a:ext cx="7391400" cy="0"/>
          </a:xfrm>
          <a:prstGeom prst="line">
            <a:avLst/>
          </a:prstGeom>
          <a:noFill/>
          <a:ln w="38100">
            <a:solidFill>
              <a:schemeClr val="tx1"/>
            </a:solidFill>
            <a:round/>
            <a:headEnd/>
            <a:tailEnd/>
          </a:ln>
        </p:spPr>
        <p:txBody>
          <a:bodyPr/>
          <a:lstStyle/>
          <a:p>
            <a:endParaRPr lang="en-US"/>
          </a:p>
        </p:txBody>
      </p:sp>
      <p:grpSp>
        <p:nvGrpSpPr>
          <p:cNvPr id="20484" name="Group 4"/>
          <p:cNvGrpSpPr>
            <a:grpSpLocks/>
          </p:cNvGrpSpPr>
          <p:nvPr/>
        </p:nvGrpSpPr>
        <p:grpSpPr bwMode="auto">
          <a:xfrm>
            <a:off x="2894013" y="3748088"/>
            <a:ext cx="1141412" cy="228600"/>
            <a:chOff x="1824" y="3936"/>
            <a:chExt cx="672" cy="96"/>
          </a:xfrm>
        </p:grpSpPr>
        <p:sp>
          <p:nvSpPr>
            <p:cNvPr id="20505" name="AutoShape 5"/>
            <p:cNvSpPr>
              <a:spLocks noChangeArrowheads="1"/>
            </p:cNvSpPr>
            <p:nvPr/>
          </p:nvSpPr>
          <p:spPr bwMode="auto">
            <a:xfrm>
              <a:off x="1824" y="3936"/>
              <a:ext cx="672" cy="96"/>
            </a:xfrm>
            <a:prstGeom prst="flowChartSort">
              <a:avLst/>
            </a:prstGeom>
            <a:solidFill>
              <a:srgbClr val="0000CC"/>
            </a:solidFill>
            <a:ln w="9525">
              <a:solidFill>
                <a:schemeClr val="tx1"/>
              </a:solidFill>
              <a:miter lim="800000"/>
              <a:headEnd/>
              <a:tailEnd/>
            </a:ln>
          </p:spPr>
          <p:txBody>
            <a:bodyPr wrap="none" anchor="ctr"/>
            <a:lstStyle/>
            <a:p>
              <a:endParaRPr lang="en-US"/>
            </a:p>
          </p:txBody>
        </p:sp>
        <p:sp>
          <p:nvSpPr>
            <p:cNvPr id="20506" name="Freeform 6"/>
            <p:cNvSpPr>
              <a:spLocks/>
            </p:cNvSpPr>
            <p:nvPr/>
          </p:nvSpPr>
          <p:spPr bwMode="auto">
            <a:xfrm>
              <a:off x="2160" y="3936"/>
              <a:ext cx="288" cy="96"/>
            </a:xfrm>
            <a:custGeom>
              <a:avLst/>
              <a:gdLst>
                <a:gd name="T0" fmla="*/ 0 w 288"/>
                <a:gd name="T1" fmla="*/ 0 h 96"/>
                <a:gd name="T2" fmla="*/ 0 w 288"/>
                <a:gd name="T3" fmla="*/ 96 h 96"/>
                <a:gd name="T4" fmla="*/ 288 w 288"/>
                <a:gd name="T5" fmla="*/ 48 h 96"/>
                <a:gd name="T6" fmla="*/ 0 w 288"/>
                <a:gd name="T7" fmla="*/ 0 h 96"/>
                <a:gd name="T8" fmla="*/ 0 60000 65536"/>
                <a:gd name="T9" fmla="*/ 0 60000 65536"/>
                <a:gd name="T10" fmla="*/ 0 60000 65536"/>
                <a:gd name="T11" fmla="*/ 0 60000 65536"/>
                <a:gd name="T12" fmla="*/ 0 w 288"/>
                <a:gd name="T13" fmla="*/ 0 h 96"/>
                <a:gd name="T14" fmla="*/ 288 w 288"/>
                <a:gd name="T15" fmla="*/ 96 h 96"/>
              </a:gdLst>
              <a:ahLst/>
              <a:cxnLst>
                <a:cxn ang="T8">
                  <a:pos x="T0" y="T1"/>
                </a:cxn>
                <a:cxn ang="T9">
                  <a:pos x="T2" y="T3"/>
                </a:cxn>
                <a:cxn ang="T10">
                  <a:pos x="T4" y="T5"/>
                </a:cxn>
                <a:cxn ang="T11">
                  <a:pos x="T6" y="T7"/>
                </a:cxn>
              </a:cxnLst>
              <a:rect l="T12" t="T13" r="T14" b="T15"/>
              <a:pathLst>
                <a:path w="288" h="96">
                  <a:moveTo>
                    <a:pt x="0" y="0"/>
                  </a:moveTo>
                  <a:lnTo>
                    <a:pt x="0" y="96"/>
                  </a:lnTo>
                  <a:lnTo>
                    <a:pt x="288" y="48"/>
                  </a:lnTo>
                  <a:lnTo>
                    <a:pt x="0" y="0"/>
                  </a:lnTo>
                  <a:close/>
                </a:path>
              </a:pathLst>
            </a:custGeom>
            <a:solidFill>
              <a:srgbClr val="CC3300"/>
            </a:solidFill>
            <a:ln w="9525">
              <a:solidFill>
                <a:schemeClr val="tx1"/>
              </a:solidFill>
              <a:round/>
              <a:headEnd/>
              <a:tailEnd/>
            </a:ln>
          </p:spPr>
          <p:txBody>
            <a:bodyPr/>
            <a:lstStyle/>
            <a:p>
              <a:endParaRPr lang="en-US"/>
            </a:p>
          </p:txBody>
        </p:sp>
      </p:grpSp>
      <p:sp>
        <p:nvSpPr>
          <p:cNvPr id="20485" name="Text Box 9"/>
          <p:cNvSpPr txBox="1">
            <a:spLocks noChangeArrowheads="1"/>
          </p:cNvSpPr>
          <p:nvPr/>
        </p:nvSpPr>
        <p:spPr bwMode="auto">
          <a:xfrm>
            <a:off x="5943600" y="5029200"/>
            <a:ext cx="914400" cy="369332"/>
          </a:xfrm>
          <a:prstGeom prst="rect">
            <a:avLst/>
          </a:prstGeom>
          <a:noFill/>
          <a:ln w="9525">
            <a:noFill/>
            <a:miter lim="800000"/>
            <a:headEnd/>
            <a:tailEnd/>
          </a:ln>
        </p:spPr>
        <p:txBody>
          <a:bodyPr>
            <a:spAutoFit/>
          </a:bodyPr>
          <a:lstStyle/>
          <a:p>
            <a:pPr eaLnBrk="0" hangingPunct="0">
              <a:spcBef>
                <a:spcPct val="50000"/>
              </a:spcBef>
            </a:pPr>
            <a:r>
              <a:rPr lang="en-US"/>
              <a:t>4</a:t>
            </a:r>
          </a:p>
        </p:txBody>
      </p:sp>
      <p:sp>
        <p:nvSpPr>
          <p:cNvPr id="20486" name="Text Box 10"/>
          <p:cNvSpPr txBox="1">
            <a:spLocks noChangeArrowheads="1"/>
          </p:cNvSpPr>
          <p:nvPr/>
        </p:nvSpPr>
        <p:spPr bwMode="auto">
          <a:xfrm>
            <a:off x="2895600" y="3429000"/>
            <a:ext cx="914400" cy="369332"/>
          </a:xfrm>
          <a:prstGeom prst="rect">
            <a:avLst/>
          </a:prstGeom>
          <a:noFill/>
          <a:ln w="9525">
            <a:noFill/>
            <a:miter lim="800000"/>
            <a:headEnd/>
            <a:tailEnd/>
          </a:ln>
        </p:spPr>
        <p:txBody>
          <a:bodyPr>
            <a:spAutoFit/>
          </a:bodyPr>
          <a:lstStyle/>
          <a:p>
            <a:pPr eaLnBrk="0" hangingPunct="0">
              <a:spcBef>
                <a:spcPct val="50000"/>
              </a:spcBef>
            </a:pPr>
            <a:r>
              <a:rPr lang="en-US"/>
              <a:t>3</a:t>
            </a:r>
          </a:p>
        </p:txBody>
      </p:sp>
      <p:sp>
        <p:nvSpPr>
          <p:cNvPr id="20487" name="Text Box 11"/>
          <p:cNvSpPr txBox="1">
            <a:spLocks noChangeArrowheads="1"/>
          </p:cNvSpPr>
          <p:nvPr/>
        </p:nvSpPr>
        <p:spPr bwMode="auto">
          <a:xfrm>
            <a:off x="3581400" y="2743200"/>
            <a:ext cx="914400" cy="369332"/>
          </a:xfrm>
          <a:prstGeom prst="rect">
            <a:avLst/>
          </a:prstGeom>
          <a:noFill/>
          <a:ln w="9525">
            <a:noFill/>
            <a:miter lim="800000"/>
            <a:headEnd/>
            <a:tailEnd/>
          </a:ln>
        </p:spPr>
        <p:txBody>
          <a:bodyPr>
            <a:spAutoFit/>
          </a:bodyPr>
          <a:lstStyle/>
          <a:p>
            <a:pPr eaLnBrk="0" hangingPunct="0">
              <a:spcBef>
                <a:spcPct val="50000"/>
              </a:spcBef>
            </a:pPr>
            <a:r>
              <a:rPr lang="en-US"/>
              <a:t>2</a:t>
            </a:r>
          </a:p>
        </p:txBody>
      </p:sp>
      <p:sp>
        <p:nvSpPr>
          <p:cNvPr id="124940" name="Arc 12"/>
          <p:cNvSpPr>
            <a:spLocks/>
          </p:cNvSpPr>
          <p:nvPr/>
        </p:nvSpPr>
        <p:spPr bwMode="auto">
          <a:xfrm rot="10800000" flipH="1" flipV="1">
            <a:off x="3200400" y="4038600"/>
            <a:ext cx="5791200" cy="1524000"/>
          </a:xfrm>
          <a:custGeom>
            <a:avLst/>
            <a:gdLst>
              <a:gd name="T0" fmla="*/ 2147483647 w 43200"/>
              <a:gd name="T1" fmla="*/ 2147483647 h 40119"/>
              <a:gd name="T2" fmla="*/ 2147483647 w 43200"/>
              <a:gd name="T3" fmla="*/ 0 h 40119"/>
              <a:gd name="T4" fmla="*/ 2147483647 w 43200"/>
              <a:gd name="T5" fmla="*/ 2147483647 h 40119"/>
              <a:gd name="T6" fmla="*/ 0 60000 65536"/>
              <a:gd name="T7" fmla="*/ 0 60000 65536"/>
              <a:gd name="T8" fmla="*/ 0 60000 65536"/>
              <a:gd name="T9" fmla="*/ 0 w 43200"/>
              <a:gd name="T10" fmla="*/ 0 h 40119"/>
              <a:gd name="T11" fmla="*/ 43200 w 43200"/>
              <a:gd name="T12" fmla="*/ 40119 h 40119"/>
            </a:gdLst>
            <a:ahLst/>
            <a:cxnLst>
              <a:cxn ang="T6">
                <a:pos x="T0" y="T1"/>
              </a:cxn>
              <a:cxn ang="T7">
                <a:pos x="T2" y="T3"/>
              </a:cxn>
              <a:cxn ang="T8">
                <a:pos x="T4" y="T5"/>
              </a:cxn>
            </a:cxnLst>
            <a:rect l="T9" t="T10" r="T11" b="T12"/>
            <a:pathLst>
              <a:path w="43200" h="40119" fill="none" extrusionOk="0">
                <a:moveTo>
                  <a:pt x="33491" y="486"/>
                </a:moveTo>
                <a:cubicBezTo>
                  <a:pt x="39552" y="4483"/>
                  <a:pt x="43200" y="11258"/>
                  <a:pt x="43200" y="18519"/>
                </a:cubicBezTo>
                <a:cubicBezTo>
                  <a:pt x="43200" y="30448"/>
                  <a:pt x="33529" y="40119"/>
                  <a:pt x="21600" y="40119"/>
                </a:cubicBezTo>
                <a:cubicBezTo>
                  <a:pt x="9670" y="40119"/>
                  <a:pt x="0" y="30448"/>
                  <a:pt x="0" y="18519"/>
                </a:cubicBezTo>
                <a:cubicBezTo>
                  <a:pt x="-1" y="10933"/>
                  <a:pt x="3978" y="3904"/>
                  <a:pt x="10482" y="0"/>
                </a:cubicBezTo>
              </a:path>
              <a:path w="43200" h="40119" stroke="0" extrusionOk="0">
                <a:moveTo>
                  <a:pt x="33491" y="486"/>
                </a:moveTo>
                <a:cubicBezTo>
                  <a:pt x="39552" y="4483"/>
                  <a:pt x="43200" y="11258"/>
                  <a:pt x="43200" y="18519"/>
                </a:cubicBezTo>
                <a:cubicBezTo>
                  <a:pt x="43200" y="30448"/>
                  <a:pt x="33529" y="40119"/>
                  <a:pt x="21600" y="40119"/>
                </a:cubicBezTo>
                <a:cubicBezTo>
                  <a:pt x="9670" y="40119"/>
                  <a:pt x="0" y="30448"/>
                  <a:pt x="0" y="18519"/>
                </a:cubicBezTo>
                <a:cubicBezTo>
                  <a:pt x="-1" y="10933"/>
                  <a:pt x="3978" y="3904"/>
                  <a:pt x="10482" y="0"/>
                </a:cubicBezTo>
                <a:lnTo>
                  <a:pt x="21600" y="18519"/>
                </a:lnTo>
                <a:close/>
              </a:path>
            </a:pathLst>
          </a:custGeom>
          <a:noFill/>
          <a:ln w="28575">
            <a:solidFill>
              <a:srgbClr val="000000"/>
            </a:solidFill>
            <a:round/>
            <a:headEnd/>
            <a:tailEnd/>
          </a:ln>
        </p:spPr>
        <p:txBody>
          <a:bodyPr/>
          <a:lstStyle/>
          <a:p>
            <a:endParaRPr lang="en-US"/>
          </a:p>
        </p:txBody>
      </p:sp>
      <p:sp>
        <p:nvSpPr>
          <p:cNvPr id="124941" name="Arc 13"/>
          <p:cNvSpPr>
            <a:spLocks/>
          </p:cNvSpPr>
          <p:nvPr/>
        </p:nvSpPr>
        <p:spPr bwMode="auto">
          <a:xfrm flipH="1" flipV="1">
            <a:off x="3352800" y="2209800"/>
            <a:ext cx="5791200" cy="1524000"/>
          </a:xfrm>
          <a:custGeom>
            <a:avLst/>
            <a:gdLst>
              <a:gd name="T0" fmla="*/ 2147483647 w 43200"/>
              <a:gd name="T1" fmla="*/ 2147483647 h 40119"/>
              <a:gd name="T2" fmla="*/ 2147483647 w 43200"/>
              <a:gd name="T3" fmla="*/ 0 h 40119"/>
              <a:gd name="T4" fmla="*/ 2147483647 w 43200"/>
              <a:gd name="T5" fmla="*/ 2147483647 h 40119"/>
              <a:gd name="T6" fmla="*/ 0 60000 65536"/>
              <a:gd name="T7" fmla="*/ 0 60000 65536"/>
              <a:gd name="T8" fmla="*/ 0 60000 65536"/>
              <a:gd name="T9" fmla="*/ 0 w 43200"/>
              <a:gd name="T10" fmla="*/ 0 h 40119"/>
              <a:gd name="T11" fmla="*/ 43200 w 43200"/>
              <a:gd name="T12" fmla="*/ 40119 h 40119"/>
            </a:gdLst>
            <a:ahLst/>
            <a:cxnLst>
              <a:cxn ang="T6">
                <a:pos x="T0" y="T1"/>
              </a:cxn>
              <a:cxn ang="T7">
                <a:pos x="T2" y="T3"/>
              </a:cxn>
              <a:cxn ang="T8">
                <a:pos x="T4" y="T5"/>
              </a:cxn>
            </a:cxnLst>
            <a:rect l="T9" t="T10" r="T11" b="T12"/>
            <a:pathLst>
              <a:path w="43200" h="40119" fill="none" extrusionOk="0">
                <a:moveTo>
                  <a:pt x="33491" y="486"/>
                </a:moveTo>
                <a:cubicBezTo>
                  <a:pt x="39552" y="4483"/>
                  <a:pt x="43200" y="11258"/>
                  <a:pt x="43200" y="18519"/>
                </a:cubicBezTo>
                <a:cubicBezTo>
                  <a:pt x="43200" y="30448"/>
                  <a:pt x="33529" y="40119"/>
                  <a:pt x="21600" y="40119"/>
                </a:cubicBezTo>
                <a:cubicBezTo>
                  <a:pt x="9670" y="40119"/>
                  <a:pt x="0" y="30448"/>
                  <a:pt x="0" y="18519"/>
                </a:cubicBezTo>
                <a:cubicBezTo>
                  <a:pt x="-1" y="10933"/>
                  <a:pt x="3978" y="3904"/>
                  <a:pt x="10482" y="0"/>
                </a:cubicBezTo>
              </a:path>
              <a:path w="43200" h="40119" stroke="0" extrusionOk="0">
                <a:moveTo>
                  <a:pt x="33491" y="486"/>
                </a:moveTo>
                <a:cubicBezTo>
                  <a:pt x="39552" y="4483"/>
                  <a:pt x="43200" y="11258"/>
                  <a:pt x="43200" y="18519"/>
                </a:cubicBezTo>
                <a:cubicBezTo>
                  <a:pt x="43200" y="30448"/>
                  <a:pt x="33529" y="40119"/>
                  <a:pt x="21600" y="40119"/>
                </a:cubicBezTo>
                <a:cubicBezTo>
                  <a:pt x="9670" y="40119"/>
                  <a:pt x="0" y="30448"/>
                  <a:pt x="0" y="18519"/>
                </a:cubicBezTo>
                <a:cubicBezTo>
                  <a:pt x="-1" y="10933"/>
                  <a:pt x="3978" y="3904"/>
                  <a:pt x="10482" y="0"/>
                </a:cubicBezTo>
                <a:lnTo>
                  <a:pt x="21600" y="18519"/>
                </a:lnTo>
                <a:close/>
              </a:path>
            </a:pathLst>
          </a:custGeom>
          <a:noFill/>
          <a:ln w="28575">
            <a:solidFill>
              <a:srgbClr val="000000"/>
            </a:solidFill>
            <a:round/>
            <a:headEnd/>
            <a:tailEnd/>
          </a:ln>
        </p:spPr>
        <p:txBody>
          <a:bodyPr/>
          <a:lstStyle/>
          <a:p>
            <a:endParaRPr lang="en-US"/>
          </a:p>
        </p:txBody>
      </p:sp>
      <p:grpSp>
        <p:nvGrpSpPr>
          <p:cNvPr id="20490" name="Group 14"/>
          <p:cNvGrpSpPr>
            <a:grpSpLocks/>
          </p:cNvGrpSpPr>
          <p:nvPr/>
        </p:nvGrpSpPr>
        <p:grpSpPr bwMode="auto">
          <a:xfrm rot="2394309">
            <a:off x="2965450" y="3082925"/>
            <a:ext cx="1219200" cy="304800"/>
            <a:chOff x="1824" y="3936"/>
            <a:chExt cx="672" cy="96"/>
          </a:xfrm>
        </p:grpSpPr>
        <p:sp>
          <p:nvSpPr>
            <p:cNvPr id="20503" name="AutoShape 15"/>
            <p:cNvSpPr>
              <a:spLocks noChangeArrowheads="1"/>
            </p:cNvSpPr>
            <p:nvPr/>
          </p:nvSpPr>
          <p:spPr bwMode="auto">
            <a:xfrm>
              <a:off x="1824" y="3936"/>
              <a:ext cx="672" cy="96"/>
            </a:xfrm>
            <a:prstGeom prst="flowChartSort">
              <a:avLst/>
            </a:prstGeom>
            <a:solidFill>
              <a:srgbClr val="0000CC"/>
            </a:solidFill>
            <a:ln w="9525">
              <a:solidFill>
                <a:schemeClr val="tx1"/>
              </a:solidFill>
              <a:miter lim="800000"/>
              <a:headEnd/>
              <a:tailEnd/>
            </a:ln>
          </p:spPr>
          <p:txBody>
            <a:bodyPr wrap="none" anchor="ctr"/>
            <a:lstStyle/>
            <a:p>
              <a:endParaRPr lang="en-US"/>
            </a:p>
          </p:txBody>
        </p:sp>
        <p:sp>
          <p:nvSpPr>
            <p:cNvPr id="20504" name="Freeform 16"/>
            <p:cNvSpPr>
              <a:spLocks/>
            </p:cNvSpPr>
            <p:nvPr/>
          </p:nvSpPr>
          <p:spPr bwMode="auto">
            <a:xfrm>
              <a:off x="2160" y="3936"/>
              <a:ext cx="288" cy="96"/>
            </a:xfrm>
            <a:custGeom>
              <a:avLst/>
              <a:gdLst>
                <a:gd name="T0" fmla="*/ 0 w 288"/>
                <a:gd name="T1" fmla="*/ 0 h 96"/>
                <a:gd name="T2" fmla="*/ 0 w 288"/>
                <a:gd name="T3" fmla="*/ 96 h 96"/>
                <a:gd name="T4" fmla="*/ 288 w 288"/>
                <a:gd name="T5" fmla="*/ 48 h 96"/>
                <a:gd name="T6" fmla="*/ 0 w 288"/>
                <a:gd name="T7" fmla="*/ 0 h 96"/>
                <a:gd name="T8" fmla="*/ 0 60000 65536"/>
                <a:gd name="T9" fmla="*/ 0 60000 65536"/>
                <a:gd name="T10" fmla="*/ 0 60000 65536"/>
                <a:gd name="T11" fmla="*/ 0 60000 65536"/>
                <a:gd name="T12" fmla="*/ 0 w 288"/>
                <a:gd name="T13" fmla="*/ 0 h 96"/>
                <a:gd name="T14" fmla="*/ 288 w 288"/>
                <a:gd name="T15" fmla="*/ 96 h 96"/>
              </a:gdLst>
              <a:ahLst/>
              <a:cxnLst>
                <a:cxn ang="T8">
                  <a:pos x="T0" y="T1"/>
                </a:cxn>
                <a:cxn ang="T9">
                  <a:pos x="T2" y="T3"/>
                </a:cxn>
                <a:cxn ang="T10">
                  <a:pos x="T4" y="T5"/>
                </a:cxn>
                <a:cxn ang="T11">
                  <a:pos x="T6" y="T7"/>
                </a:cxn>
              </a:cxnLst>
              <a:rect l="T12" t="T13" r="T14" b="T15"/>
              <a:pathLst>
                <a:path w="288" h="96">
                  <a:moveTo>
                    <a:pt x="0" y="0"/>
                  </a:moveTo>
                  <a:lnTo>
                    <a:pt x="0" y="96"/>
                  </a:lnTo>
                  <a:lnTo>
                    <a:pt x="288" y="48"/>
                  </a:lnTo>
                  <a:lnTo>
                    <a:pt x="0" y="0"/>
                  </a:lnTo>
                  <a:close/>
                </a:path>
              </a:pathLst>
            </a:custGeom>
            <a:solidFill>
              <a:srgbClr val="CC3300"/>
            </a:solidFill>
            <a:ln w="9525">
              <a:solidFill>
                <a:schemeClr val="tx1"/>
              </a:solidFill>
              <a:round/>
              <a:headEnd/>
              <a:tailEnd/>
            </a:ln>
          </p:spPr>
          <p:txBody>
            <a:bodyPr/>
            <a:lstStyle/>
            <a:p>
              <a:endParaRPr lang="en-US"/>
            </a:p>
          </p:txBody>
        </p:sp>
      </p:grpSp>
      <p:grpSp>
        <p:nvGrpSpPr>
          <p:cNvPr id="20491" name="Group 17"/>
          <p:cNvGrpSpPr>
            <a:grpSpLocks/>
          </p:cNvGrpSpPr>
          <p:nvPr/>
        </p:nvGrpSpPr>
        <p:grpSpPr bwMode="auto">
          <a:xfrm rot="10800000">
            <a:off x="5561014" y="2133600"/>
            <a:ext cx="1296987" cy="228600"/>
            <a:chOff x="1824" y="3936"/>
            <a:chExt cx="672" cy="96"/>
          </a:xfrm>
        </p:grpSpPr>
        <p:sp>
          <p:nvSpPr>
            <p:cNvPr id="20501" name="AutoShape 18"/>
            <p:cNvSpPr>
              <a:spLocks noChangeArrowheads="1"/>
            </p:cNvSpPr>
            <p:nvPr/>
          </p:nvSpPr>
          <p:spPr bwMode="auto">
            <a:xfrm>
              <a:off x="1824" y="3936"/>
              <a:ext cx="672" cy="96"/>
            </a:xfrm>
            <a:prstGeom prst="flowChartSort">
              <a:avLst/>
            </a:prstGeom>
            <a:solidFill>
              <a:srgbClr val="0000CC"/>
            </a:solidFill>
            <a:ln w="9525">
              <a:solidFill>
                <a:schemeClr val="tx1"/>
              </a:solidFill>
              <a:miter lim="800000"/>
              <a:headEnd/>
              <a:tailEnd/>
            </a:ln>
          </p:spPr>
          <p:txBody>
            <a:bodyPr wrap="none" anchor="ctr"/>
            <a:lstStyle/>
            <a:p>
              <a:endParaRPr lang="en-US"/>
            </a:p>
          </p:txBody>
        </p:sp>
        <p:sp>
          <p:nvSpPr>
            <p:cNvPr id="20502" name="Freeform 19"/>
            <p:cNvSpPr>
              <a:spLocks/>
            </p:cNvSpPr>
            <p:nvPr/>
          </p:nvSpPr>
          <p:spPr bwMode="auto">
            <a:xfrm>
              <a:off x="2160" y="3936"/>
              <a:ext cx="288" cy="96"/>
            </a:xfrm>
            <a:custGeom>
              <a:avLst/>
              <a:gdLst>
                <a:gd name="T0" fmla="*/ 0 w 288"/>
                <a:gd name="T1" fmla="*/ 0 h 96"/>
                <a:gd name="T2" fmla="*/ 0 w 288"/>
                <a:gd name="T3" fmla="*/ 96 h 96"/>
                <a:gd name="T4" fmla="*/ 288 w 288"/>
                <a:gd name="T5" fmla="*/ 48 h 96"/>
                <a:gd name="T6" fmla="*/ 0 w 288"/>
                <a:gd name="T7" fmla="*/ 0 h 96"/>
                <a:gd name="T8" fmla="*/ 0 60000 65536"/>
                <a:gd name="T9" fmla="*/ 0 60000 65536"/>
                <a:gd name="T10" fmla="*/ 0 60000 65536"/>
                <a:gd name="T11" fmla="*/ 0 60000 65536"/>
                <a:gd name="T12" fmla="*/ 0 w 288"/>
                <a:gd name="T13" fmla="*/ 0 h 96"/>
                <a:gd name="T14" fmla="*/ 288 w 288"/>
                <a:gd name="T15" fmla="*/ 96 h 96"/>
              </a:gdLst>
              <a:ahLst/>
              <a:cxnLst>
                <a:cxn ang="T8">
                  <a:pos x="T0" y="T1"/>
                </a:cxn>
                <a:cxn ang="T9">
                  <a:pos x="T2" y="T3"/>
                </a:cxn>
                <a:cxn ang="T10">
                  <a:pos x="T4" y="T5"/>
                </a:cxn>
                <a:cxn ang="T11">
                  <a:pos x="T6" y="T7"/>
                </a:cxn>
              </a:cxnLst>
              <a:rect l="T12" t="T13" r="T14" b="T15"/>
              <a:pathLst>
                <a:path w="288" h="96">
                  <a:moveTo>
                    <a:pt x="0" y="0"/>
                  </a:moveTo>
                  <a:lnTo>
                    <a:pt x="0" y="96"/>
                  </a:lnTo>
                  <a:lnTo>
                    <a:pt x="288" y="48"/>
                  </a:lnTo>
                  <a:lnTo>
                    <a:pt x="0" y="0"/>
                  </a:lnTo>
                  <a:close/>
                </a:path>
              </a:pathLst>
            </a:custGeom>
            <a:solidFill>
              <a:srgbClr val="CC3300"/>
            </a:solidFill>
            <a:ln w="9525">
              <a:solidFill>
                <a:schemeClr val="tx1"/>
              </a:solidFill>
              <a:round/>
              <a:headEnd/>
              <a:tailEnd/>
            </a:ln>
          </p:spPr>
          <p:txBody>
            <a:bodyPr/>
            <a:lstStyle/>
            <a:p>
              <a:endParaRPr lang="en-US"/>
            </a:p>
          </p:txBody>
        </p:sp>
      </p:grpSp>
      <p:sp>
        <p:nvSpPr>
          <p:cNvPr id="20492" name="Text Box 20"/>
          <p:cNvSpPr txBox="1">
            <a:spLocks noChangeArrowheads="1"/>
          </p:cNvSpPr>
          <p:nvPr/>
        </p:nvSpPr>
        <p:spPr bwMode="auto">
          <a:xfrm>
            <a:off x="5562600" y="1828800"/>
            <a:ext cx="914400" cy="369332"/>
          </a:xfrm>
          <a:prstGeom prst="rect">
            <a:avLst/>
          </a:prstGeom>
          <a:noFill/>
          <a:ln w="9525">
            <a:noFill/>
            <a:miter lim="800000"/>
            <a:headEnd/>
            <a:tailEnd/>
          </a:ln>
        </p:spPr>
        <p:txBody>
          <a:bodyPr>
            <a:spAutoFit/>
          </a:bodyPr>
          <a:lstStyle/>
          <a:p>
            <a:pPr eaLnBrk="0" hangingPunct="0">
              <a:spcBef>
                <a:spcPct val="50000"/>
              </a:spcBef>
            </a:pPr>
            <a:r>
              <a:rPr lang="en-US"/>
              <a:t>1</a:t>
            </a:r>
          </a:p>
        </p:txBody>
      </p:sp>
      <p:grpSp>
        <p:nvGrpSpPr>
          <p:cNvPr id="5" name="Group 21"/>
          <p:cNvGrpSpPr>
            <a:grpSpLocks/>
          </p:cNvGrpSpPr>
          <p:nvPr/>
        </p:nvGrpSpPr>
        <p:grpSpPr bwMode="auto">
          <a:xfrm>
            <a:off x="5410200" y="5424488"/>
            <a:ext cx="1524000" cy="228600"/>
            <a:chOff x="1824" y="3936"/>
            <a:chExt cx="672" cy="96"/>
          </a:xfrm>
        </p:grpSpPr>
        <p:sp>
          <p:nvSpPr>
            <p:cNvPr id="20499" name="AutoShape 22"/>
            <p:cNvSpPr>
              <a:spLocks noChangeArrowheads="1"/>
            </p:cNvSpPr>
            <p:nvPr/>
          </p:nvSpPr>
          <p:spPr bwMode="auto">
            <a:xfrm>
              <a:off x="1824" y="3936"/>
              <a:ext cx="672" cy="96"/>
            </a:xfrm>
            <a:prstGeom prst="flowChartSort">
              <a:avLst/>
            </a:prstGeom>
            <a:solidFill>
              <a:srgbClr val="0000CC"/>
            </a:solidFill>
            <a:ln w="9525">
              <a:solidFill>
                <a:schemeClr val="tx1"/>
              </a:solidFill>
              <a:miter lim="800000"/>
              <a:headEnd/>
              <a:tailEnd/>
            </a:ln>
          </p:spPr>
          <p:txBody>
            <a:bodyPr wrap="none" anchor="ctr"/>
            <a:lstStyle/>
            <a:p>
              <a:endParaRPr lang="en-US"/>
            </a:p>
          </p:txBody>
        </p:sp>
        <p:sp>
          <p:nvSpPr>
            <p:cNvPr id="20500" name="Freeform 23"/>
            <p:cNvSpPr>
              <a:spLocks/>
            </p:cNvSpPr>
            <p:nvPr/>
          </p:nvSpPr>
          <p:spPr bwMode="auto">
            <a:xfrm>
              <a:off x="2160" y="3936"/>
              <a:ext cx="288" cy="96"/>
            </a:xfrm>
            <a:custGeom>
              <a:avLst/>
              <a:gdLst>
                <a:gd name="T0" fmla="*/ 0 w 288"/>
                <a:gd name="T1" fmla="*/ 0 h 96"/>
                <a:gd name="T2" fmla="*/ 0 w 288"/>
                <a:gd name="T3" fmla="*/ 96 h 96"/>
                <a:gd name="T4" fmla="*/ 288 w 288"/>
                <a:gd name="T5" fmla="*/ 48 h 96"/>
                <a:gd name="T6" fmla="*/ 0 w 288"/>
                <a:gd name="T7" fmla="*/ 0 h 96"/>
                <a:gd name="T8" fmla="*/ 0 60000 65536"/>
                <a:gd name="T9" fmla="*/ 0 60000 65536"/>
                <a:gd name="T10" fmla="*/ 0 60000 65536"/>
                <a:gd name="T11" fmla="*/ 0 60000 65536"/>
                <a:gd name="T12" fmla="*/ 0 w 288"/>
                <a:gd name="T13" fmla="*/ 0 h 96"/>
                <a:gd name="T14" fmla="*/ 288 w 288"/>
                <a:gd name="T15" fmla="*/ 96 h 96"/>
              </a:gdLst>
              <a:ahLst/>
              <a:cxnLst>
                <a:cxn ang="T8">
                  <a:pos x="T0" y="T1"/>
                </a:cxn>
                <a:cxn ang="T9">
                  <a:pos x="T2" y="T3"/>
                </a:cxn>
                <a:cxn ang="T10">
                  <a:pos x="T4" y="T5"/>
                </a:cxn>
                <a:cxn ang="T11">
                  <a:pos x="T6" y="T7"/>
                </a:cxn>
              </a:cxnLst>
              <a:rect l="T12" t="T13" r="T14" b="T15"/>
              <a:pathLst>
                <a:path w="288" h="96">
                  <a:moveTo>
                    <a:pt x="0" y="0"/>
                  </a:moveTo>
                  <a:lnTo>
                    <a:pt x="0" y="96"/>
                  </a:lnTo>
                  <a:lnTo>
                    <a:pt x="288" y="48"/>
                  </a:lnTo>
                  <a:lnTo>
                    <a:pt x="0" y="0"/>
                  </a:lnTo>
                  <a:close/>
                </a:path>
              </a:pathLst>
            </a:custGeom>
            <a:solidFill>
              <a:srgbClr val="CC3300"/>
            </a:solidFill>
            <a:ln w="9525">
              <a:solidFill>
                <a:schemeClr val="tx1"/>
              </a:solidFill>
              <a:round/>
              <a:headEnd/>
              <a:tailEnd/>
            </a:ln>
          </p:spPr>
          <p:txBody>
            <a:bodyPr/>
            <a:lstStyle/>
            <a:p>
              <a:endParaRPr lang="en-US"/>
            </a:p>
          </p:txBody>
        </p:sp>
      </p:grpSp>
      <p:cxnSp>
        <p:nvCxnSpPr>
          <p:cNvPr id="26" name="Straight Arrow Connector 25"/>
          <p:cNvCxnSpPr/>
          <p:nvPr/>
        </p:nvCxnSpPr>
        <p:spPr>
          <a:xfrm rot="10800000" flipV="1">
            <a:off x="4419600" y="2286000"/>
            <a:ext cx="533400" cy="76200"/>
          </a:xfrm>
          <a:prstGeom prst="straightConnector1">
            <a:avLst/>
          </a:prstGeom>
          <a:ln w="57150">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10800000">
            <a:off x="3810000" y="5257800"/>
            <a:ext cx="609600" cy="152400"/>
          </a:xfrm>
          <a:prstGeom prst="straightConnector1">
            <a:avLst/>
          </a:prstGeom>
          <a:ln w="57150">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a:off x="7467600" y="2286000"/>
            <a:ext cx="533400" cy="76200"/>
          </a:xfrm>
          <a:prstGeom prst="straightConnector1">
            <a:avLst/>
          </a:prstGeom>
          <a:ln w="57150">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20497" name="Rectangle 7"/>
          <p:cNvSpPr>
            <a:spLocks noChangeArrowheads="1"/>
          </p:cNvSpPr>
          <p:nvPr/>
        </p:nvSpPr>
        <p:spPr bwMode="auto">
          <a:xfrm rot="10800000">
            <a:off x="4267201" y="3505200"/>
            <a:ext cx="1903413" cy="762000"/>
          </a:xfrm>
          <a:prstGeom prst="rect">
            <a:avLst/>
          </a:prstGeom>
          <a:solidFill>
            <a:srgbClr val="0000CC"/>
          </a:solidFill>
          <a:ln w="9525">
            <a:solidFill>
              <a:schemeClr val="tx1"/>
            </a:solidFill>
            <a:miter lim="800000"/>
            <a:headEnd/>
            <a:tailEnd/>
          </a:ln>
        </p:spPr>
        <p:txBody>
          <a:bodyPr wrap="none" anchor="ctr"/>
          <a:lstStyle/>
          <a:p>
            <a:pPr algn="ctr" eaLnBrk="0" hangingPunct="0"/>
            <a:r>
              <a:rPr lang="en-US" sz="3600">
                <a:solidFill>
                  <a:schemeClr val="bg1"/>
                </a:solidFill>
              </a:rPr>
              <a:t>S</a:t>
            </a:r>
          </a:p>
        </p:txBody>
      </p:sp>
      <p:sp>
        <p:nvSpPr>
          <p:cNvPr id="20498" name="Rectangle 8"/>
          <p:cNvSpPr>
            <a:spLocks noChangeArrowheads="1"/>
          </p:cNvSpPr>
          <p:nvPr/>
        </p:nvSpPr>
        <p:spPr bwMode="auto">
          <a:xfrm rot="10800000">
            <a:off x="6170614" y="3505200"/>
            <a:ext cx="1906587" cy="762000"/>
          </a:xfrm>
          <a:prstGeom prst="rect">
            <a:avLst/>
          </a:prstGeom>
          <a:solidFill>
            <a:srgbClr val="CC3300"/>
          </a:solidFill>
          <a:ln w="9525">
            <a:solidFill>
              <a:schemeClr val="tx1"/>
            </a:solidFill>
            <a:miter lim="800000"/>
            <a:headEnd/>
            <a:tailEnd/>
          </a:ln>
        </p:spPr>
        <p:txBody>
          <a:bodyPr wrap="none" anchor="ctr"/>
          <a:lstStyle/>
          <a:p>
            <a:pPr algn="ctr" eaLnBrk="0" hangingPunct="0"/>
            <a:r>
              <a:rPr lang="en-US" sz="4000">
                <a:solidFill>
                  <a:schemeClr val="bg1"/>
                </a:solidFill>
              </a:rPr>
              <a:t>N</a:t>
            </a:r>
          </a:p>
        </p:txBody>
      </p:sp>
      <p:sp>
        <p:nvSpPr>
          <p:cNvPr id="27" name="Text Box 66"/>
          <p:cNvSpPr txBox="1">
            <a:spLocks noChangeArrowheads="1"/>
          </p:cNvSpPr>
          <p:nvPr/>
        </p:nvSpPr>
        <p:spPr bwMode="auto">
          <a:xfrm>
            <a:off x="3720722" y="75411"/>
            <a:ext cx="4504766" cy="646331"/>
          </a:xfrm>
          <a:prstGeom prst="rect">
            <a:avLst/>
          </a:prstGeom>
          <a:solidFill>
            <a:srgbClr val="002060"/>
          </a:solidFill>
          <a:ln>
            <a:solidFill>
              <a:srgbClr val="FF0000"/>
            </a:solidFill>
          </a:ln>
          <a:effec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ltLang="vi-VN" sz="3600" b="1" dirty="0">
                <a:solidFill>
                  <a:srgbClr val="FF0000"/>
                </a:solidFill>
              </a:rPr>
              <a:t>III. VẬN DỤNG:</a:t>
            </a:r>
          </a:p>
        </p:txBody>
      </p:sp>
      <p:sp>
        <p:nvSpPr>
          <p:cNvPr id="28" name="Text Box 2"/>
          <p:cNvSpPr txBox="1">
            <a:spLocks noChangeArrowheads="1"/>
          </p:cNvSpPr>
          <p:nvPr/>
        </p:nvSpPr>
        <p:spPr bwMode="auto">
          <a:xfrm>
            <a:off x="797482" y="750400"/>
            <a:ext cx="10898661" cy="46166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i="1" dirty="0" smtClean="0">
                <a:solidFill>
                  <a:srgbClr val="FF0066"/>
                </a:solidFill>
              </a:rPr>
              <a:t>3. </a:t>
            </a:r>
            <a:r>
              <a:rPr lang="en-US" sz="2400" i="1" dirty="0">
                <a:latin typeface="Times New Roman" pitchFamily="18" charset="0"/>
              </a:rPr>
              <a:t>Hãy cho biết kim nam châm nào nằm sai hướng trong từ trường của nam châm.</a:t>
            </a:r>
            <a:r>
              <a:rPr lang="en-US" altLang="vi-VN" sz="2400" i="1" dirty="0" smtClean="0">
                <a:solidFill>
                  <a:srgbClr val="FF0066"/>
                </a:solidFill>
              </a:rPr>
              <a:t> </a:t>
            </a:r>
            <a:endParaRPr lang="en-US" altLang="vi-VN" sz="2400" i="1" dirty="0"/>
          </a:p>
        </p:txBody>
      </p:sp>
    </p:spTree>
    <p:extLst>
      <p:ext uri="{BB962C8B-B14F-4D97-AF65-F5344CB8AC3E}">
        <p14:creationId xmlns:p14="http://schemas.microsoft.com/office/powerpoint/2010/main" val="85127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strips(downRight)">
                                      <p:cBhvr>
                                        <p:cTn id="7" dur="500"/>
                                        <p:tgtEl>
                                          <p:spTgt spid="1249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4940"/>
                                        </p:tgtEl>
                                        <p:attrNameLst>
                                          <p:attrName>style.visibility</p:attrName>
                                        </p:attrNameLst>
                                      </p:cBhvr>
                                      <p:to>
                                        <p:strVal val="visible"/>
                                      </p:to>
                                    </p:set>
                                    <p:animEffect transition="in" filter="wipe(down)">
                                      <p:cBhvr>
                                        <p:cTn id="11" dur="500"/>
                                        <p:tgtEl>
                                          <p:spTgt spid="12494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4941"/>
                                        </p:tgtEl>
                                        <p:attrNameLst>
                                          <p:attrName>style.visibility</p:attrName>
                                        </p:attrNameLst>
                                      </p:cBhvr>
                                      <p:to>
                                        <p:strVal val="visible"/>
                                      </p:to>
                                    </p:set>
                                    <p:animEffect transition="in" filter="wipe(down)">
                                      <p:cBhvr>
                                        <p:cTn id="15" dur="500"/>
                                        <p:tgtEl>
                                          <p:spTgt spid="1249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par>
                                <p:cTn id="21" presetID="3" presetClass="entr" presetSubtype="1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par>
                                <p:cTn id="24" presetID="3" presetClass="entr" presetSubtype="1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linds(horizont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0800000">
                                      <p:cBhvr>
                                        <p:cTn id="30"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40" grpId="0" animBg="1"/>
      <p:bldP spid="1249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5029200" y="228601"/>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u="sng">
                <a:solidFill>
                  <a:srgbClr val="FF3300"/>
                </a:solidFill>
              </a:rPr>
              <a:t>BÀI TẬP VẬN DỤNG:</a:t>
            </a:r>
          </a:p>
        </p:txBody>
      </p:sp>
      <p:sp>
        <p:nvSpPr>
          <p:cNvPr id="16397" name="Text Box 13"/>
          <p:cNvSpPr txBox="1">
            <a:spLocks noChangeArrowheads="1"/>
          </p:cNvSpPr>
          <p:nvPr/>
        </p:nvSpPr>
        <p:spPr bwMode="auto">
          <a:xfrm>
            <a:off x="2743200" y="762001"/>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solidFill>
                  <a:srgbClr val="0000FF"/>
                </a:solidFill>
              </a:rPr>
              <a:t>Trong mỗi</a:t>
            </a:r>
            <a:r>
              <a:rPr lang="en-US" altLang="vi-VN" sz="1800">
                <a:solidFill>
                  <a:srgbClr val="0000FF"/>
                </a:solidFill>
              </a:rPr>
              <a:t> </a:t>
            </a:r>
            <a:r>
              <a:rPr lang="en-US" altLang="vi-VN">
                <a:solidFill>
                  <a:srgbClr val="0000FF"/>
                </a:solidFill>
              </a:rPr>
              <a:t>hình vẽ sau là một nam châm và bốn vòng tròn để biểu diễn bốn vị trí của các la bàn. Hãy dùng mô hình kim nam châm gắn vào cho đúng chiều quy ước.</a:t>
            </a:r>
          </a:p>
        </p:txBody>
      </p:sp>
      <p:grpSp>
        <p:nvGrpSpPr>
          <p:cNvPr id="16489" name="Group 105"/>
          <p:cNvGrpSpPr>
            <a:grpSpLocks/>
          </p:cNvGrpSpPr>
          <p:nvPr/>
        </p:nvGrpSpPr>
        <p:grpSpPr bwMode="auto">
          <a:xfrm>
            <a:off x="4953000" y="1460500"/>
            <a:ext cx="5410200" cy="1892300"/>
            <a:chOff x="2160" y="920"/>
            <a:chExt cx="3408" cy="1192"/>
          </a:xfrm>
        </p:grpSpPr>
        <p:grpSp>
          <p:nvGrpSpPr>
            <p:cNvPr id="13367" name="Group 49"/>
            <p:cNvGrpSpPr>
              <a:grpSpLocks/>
            </p:cNvGrpSpPr>
            <p:nvPr/>
          </p:nvGrpSpPr>
          <p:grpSpPr bwMode="auto">
            <a:xfrm>
              <a:off x="2842" y="1760"/>
              <a:ext cx="2726" cy="352"/>
              <a:chOff x="3834" y="4734"/>
              <a:chExt cx="2880" cy="360"/>
            </a:xfrm>
          </p:grpSpPr>
          <p:sp>
            <p:nvSpPr>
              <p:cNvPr id="13372" name="Rectangle 50"/>
              <p:cNvSpPr>
                <a:spLocks noChangeArrowheads="1"/>
              </p:cNvSpPr>
              <p:nvPr/>
            </p:nvSpPr>
            <p:spPr bwMode="auto">
              <a:xfrm>
                <a:off x="3834" y="4734"/>
                <a:ext cx="1440" cy="360"/>
              </a:xfrm>
              <a:prstGeom prst="rect">
                <a:avLst/>
              </a:prstGeom>
              <a:solidFill>
                <a:srgbClr val="0000FF"/>
              </a:solidFill>
              <a:ln w="9525">
                <a:solidFill>
                  <a:schemeClr val="tx1"/>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73" name="Rectangle 51"/>
              <p:cNvSpPr>
                <a:spLocks noChangeArrowheads="1"/>
              </p:cNvSpPr>
              <p:nvPr/>
            </p:nvSpPr>
            <p:spPr bwMode="auto">
              <a:xfrm>
                <a:off x="5274" y="4734"/>
                <a:ext cx="1440" cy="360"/>
              </a:xfrm>
              <a:prstGeom prst="rect">
                <a:avLst/>
              </a:prstGeom>
              <a:solidFill>
                <a:srgbClr val="FF33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3368" name="Oval 52"/>
            <p:cNvSpPr>
              <a:spLocks noChangeArrowheads="1"/>
            </p:cNvSpPr>
            <p:nvPr/>
          </p:nvSpPr>
          <p:spPr bwMode="auto">
            <a:xfrm>
              <a:off x="3012" y="1168"/>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69" name="Oval 53"/>
            <p:cNvSpPr>
              <a:spLocks noChangeArrowheads="1"/>
            </p:cNvSpPr>
            <p:nvPr/>
          </p:nvSpPr>
          <p:spPr bwMode="auto">
            <a:xfrm>
              <a:off x="3914" y="920"/>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70" name="Oval 54"/>
            <p:cNvSpPr>
              <a:spLocks noChangeArrowheads="1"/>
            </p:cNvSpPr>
            <p:nvPr/>
          </p:nvSpPr>
          <p:spPr bwMode="auto">
            <a:xfrm>
              <a:off x="4886" y="1056"/>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71" name="Oval 55"/>
            <p:cNvSpPr>
              <a:spLocks noChangeArrowheads="1"/>
            </p:cNvSpPr>
            <p:nvPr/>
          </p:nvSpPr>
          <p:spPr bwMode="auto">
            <a:xfrm>
              <a:off x="2160" y="1760"/>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99" name="Group 115"/>
          <p:cNvGrpSpPr>
            <a:grpSpLocks/>
          </p:cNvGrpSpPr>
          <p:nvPr/>
        </p:nvGrpSpPr>
        <p:grpSpPr bwMode="auto">
          <a:xfrm>
            <a:off x="1828801" y="4622800"/>
            <a:ext cx="5408613" cy="2082800"/>
            <a:chOff x="192" y="2912"/>
            <a:chExt cx="3407" cy="1312"/>
          </a:xfrm>
        </p:grpSpPr>
        <p:grpSp>
          <p:nvGrpSpPr>
            <p:cNvPr id="13360" name="Group 57"/>
            <p:cNvGrpSpPr>
              <a:grpSpLocks/>
            </p:cNvGrpSpPr>
            <p:nvPr/>
          </p:nvGrpSpPr>
          <p:grpSpPr bwMode="auto">
            <a:xfrm rot="10800000">
              <a:off x="192" y="2912"/>
              <a:ext cx="2726" cy="352"/>
              <a:chOff x="3834" y="4734"/>
              <a:chExt cx="2880" cy="360"/>
            </a:xfrm>
          </p:grpSpPr>
          <p:sp>
            <p:nvSpPr>
              <p:cNvPr id="13365" name="Rectangle 58"/>
              <p:cNvSpPr>
                <a:spLocks noChangeArrowheads="1"/>
              </p:cNvSpPr>
              <p:nvPr/>
            </p:nvSpPr>
            <p:spPr bwMode="auto">
              <a:xfrm>
                <a:off x="3834" y="4734"/>
                <a:ext cx="1440" cy="360"/>
              </a:xfrm>
              <a:prstGeom prst="rect">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66" name="Rectangle 59"/>
              <p:cNvSpPr>
                <a:spLocks noChangeArrowheads="1"/>
              </p:cNvSpPr>
              <p:nvPr/>
            </p:nvSpPr>
            <p:spPr bwMode="auto">
              <a:xfrm>
                <a:off x="5274" y="4734"/>
                <a:ext cx="1440" cy="360"/>
              </a:xfrm>
              <a:prstGeom prst="rect">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3361" name="Oval 60"/>
            <p:cNvSpPr>
              <a:spLocks noChangeArrowheads="1"/>
            </p:cNvSpPr>
            <p:nvPr/>
          </p:nvSpPr>
          <p:spPr bwMode="auto">
            <a:xfrm rot="7788890">
              <a:off x="2406" y="3632"/>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62" name="Oval 61"/>
            <p:cNvSpPr>
              <a:spLocks noChangeArrowheads="1"/>
            </p:cNvSpPr>
            <p:nvPr/>
          </p:nvSpPr>
          <p:spPr bwMode="auto">
            <a:xfrm rot="10800000">
              <a:off x="1384" y="3872"/>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63" name="Oval 62"/>
            <p:cNvSpPr>
              <a:spLocks noChangeArrowheads="1"/>
            </p:cNvSpPr>
            <p:nvPr/>
          </p:nvSpPr>
          <p:spPr bwMode="auto">
            <a:xfrm rot="10800000">
              <a:off x="532" y="3648"/>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64" name="Oval 63"/>
            <p:cNvSpPr>
              <a:spLocks noChangeArrowheads="1"/>
            </p:cNvSpPr>
            <p:nvPr/>
          </p:nvSpPr>
          <p:spPr bwMode="auto">
            <a:xfrm rot="10800000">
              <a:off x="3258" y="2928"/>
              <a:ext cx="341" cy="352"/>
            </a:xfrm>
            <a:prstGeom prst="ellipse">
              <a:avLst/>
            </a:prstGeom>
            <a:solidFill>
              <a:srgbClr val="FFFFFF"/>
            </a:solidFill>
            <a:ln w="9525">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6448" name="Line 64"/>
          <p:cNvSpPr>
            <a:spLocks noChangeShapeType="1"/>
          </p:cNvSpPr>
          <p:nvPr/>
        </p:nvSpPr>
        <p:spPr bwMode="auto">
          <a:xfrm>
            <a:off x="1600200" y="4114800"/>
            <a:ext cx="891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6449" name="Group 65"/>
          <p:cNvGrpSpPr>
            <a:grpSpLocks/>
          </p:cNvGrpSpPr>
          <p:nvPr/>
        </p:nvGrpSpPr>
        <p:grpSpPr bwMode="auto">
          <a:xfrm rot="13128245">
            <a:off x="2362200" y="5943600"/>
            <a:ext cx="533400" cy="228600"/>
            <a:chOff x="3625" y="10489"/>
            <a:chExt cx="1441" cy="460"/>
          </a:xfrm>
        </p:grpSpPr>
        <p:sp>
          <p:nvSpPr>
            <p:cNvPr id="13358" name="AutoShape 66"/>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59" name="AutoShape 67"/>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52" name="Group 68"/>
          <p:cNvGrpSpPr>
            <a:grpSpLocks/>
          </p:cNvGrpSpPr>
          <p:nvPr/>
        </p:nvGrpSpPr>
        <p:grpSpPr bwMode="auto">
          <a:xfrm rot="10993471">
            <a:off x="3733800" y="6324600"/>
            <a:ext cx="533400" cy="228600"/>
            <a:chOff x="3625" y="10489"/>
            <a:chExt cx="1441" cy="460"/>
          </a:xfrm>
        </p:grpSpPr>
        <p:sp>
          <p:nvSpPr>
            <p:cNvPr id="13356" name="AutoShape 69"/>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57" name="AutoShape 70"/>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55" name="Group 71"/>
          <p:cNvGrpSpPr>
            <a:grpSpLocks/>
          </p:cNvGrpSpPr>
          <p:nvPr/>
        </p:nvGrpSpPr>
        <p:grpSpPr bwMode="auto">
          <a:xfrm rot="8684618">
            <a:off x="5334000" y="5943600"/>
            <a:ext cx="533400" cy="228600"/>
            <a:chOff x="3625" y="10489"/>
            <a:chExt cx="1441" cy="460"/>
          </a:xfrm>
        </p:grpSpPr>
        <p:sp>
          <p:nvSpPr>
            <p:cNvPr id="13354" name="AutoShape 72"/>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55" name="AutoShape 73"/>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58" name="Group 74"/>
          <p:cNvGrpSpPr>
            <a:grpSpLocks/>
          </p:cNvGrpSpPr>
          <p:nvPr/>
        </p:nvGrpSpPr>
        <p:grpSpPr bwMode="auto">
          <a:xfrm>
            <a:off x="6705600" y="4800600"/>
            <a:ext cx="533400" cy="228600"/>
            <a:chOff x="3625" y="10489"/>
            <a:chExt cx="1441" cy="460"/>
          </a:xfrm>
        </p:grpSpPr>
        <p:sp>
          <p:nvSpPr>
            <p:cNvPr id="13352" name="AutoShape 75"/>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53" name="AutoShape 76"/>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61" name="Group 77"/>
          <p:cNvGrpSpPr>
            <a:grpSpLocks/>
          </p:cNvGrpSpPr>
          <p:nvPr/>
        </p:nvGrpSpPr>
        <p:grpSpPr bwMode="auto">
          <a:xfrm rot="10472147">
            <a:off x="4953000" y="2971800"/>
            <a:ext cx="533400" cy="228600"/>
            <a:chOff x="3625" y="10489"/>
            <a:chExt cx="1441" cy="460"/>
          </a:xfrm>
        </p:grpSpPr>
        <p:sp>
          <p:nvSpPr>
            <p:cNvPr id="13350" name="AutoShape 78"/>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51" name="AutoShape 79"/>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64" name="Group 80"/>
          <p:cNvGrpSpPr>
            <a:grpSpLocks/>
          </p:cNvGrpSpPr>
          <p:nvPr/>
        </p:nvGrpSpPr>
        <p:grpSpPr bwMode="auto">
          <a:xfrm rot="19582213">
            <a:off x="6324600" y="2006600"/>
            <a:ext cx="533400" cy="228600"/>
            <a:chOff x="3625" y="10489"/>
            <a:chExt cx="1441" cy="460"/>
          </a:xfrm>
        </p:grpSpPr>
        <p:sp>
          <p:nvSpPr>
            <p:cNvPr id="13348" name="AutoShape 81"/>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49" name="AutoShape 82"/>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67" name="Group 83"/>
          <p:cNvGrpSpPr>
            <a:grpSpLocks/>
          </p:cNvGrpSpPr>
          <p:nvPr/>
        </p:nvGrpSpPr>
        <p:grpSpPr bwMode="auto">
          <a:xfrm>
            <a:off x="7759700" y="1651000"/>
            <a:ext cx="533400" cy="228600"/>
            <a:chOff x="3625" y="10489"/>
            <a:chExt cx="1441" cy="460"/>
          </a:xfrm>
        </p:grpSpPr>
        <p:sp>
          <p:nvSpPr>
            <p:cNvPr id="13346" name="AutoShape 84"/>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47" name="AutoShape 85"/>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470" name="Group 86"/>
          <p:cNvGrpSpPr>
            <a:grpSpLocks/>
          </p:cNvGrpSpPr>
          <p:nvPr/>
        </p:nvGrpSpPr>
        <p:grpSpPr bwMode="auto">
          <a:xfrm rot="1976938">
            <a:off x="9296400" y="1828800"/>
            <a:ext cx="533400" cy="228600"/>
            <a:chOff x="3625" y="10489"/>
            <a:chExt cx="1441" cy="460"/>
          </a:xfrm>
        </p:grpSpPr>
        <p:sp>
          <p:nvSpPr>
            <p:cNvPr id="13344" name="AutoShape 87"/>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45" name="AutoShape 88"/>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6473" name="Text Box 89"/>
          <p:cNvSpPr txBox="1">
            <a:spLocks noChangeArrowheads="1"/>
          </p:cNvSpPr>
          <p:nvPr/>
        </p:nvSpPr>
        <p:spPr bwMode="auto">
          <a:xfrm>
            <a:off x="4876800" y="47244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bg1"/>
                </a:solidFill>
                <a:effectLst>
                  <a:outerShdw blurRad="38100" dist="38100" dir="2700000" algn="tl">
                    <a:srgbClr val="C0C0C0"/>
                  </a:outerShdw>
                </a:effectLst>
                <a:latin typeface="Arial" charset="0"/>
                <a:cs typeface="Arial" charset="0"/>
              </a:rPr>
              <a:t>S</a:t>
            </a:r>
          </a:p>
        </p:txBody>
      </p:sp>
      <p:sp>
        <p:nvSpPr>
          <p:cNvPr id="16474" name="Text Box 90"/>
          <p:cNvSpPr txBox="1">
            <a:spLocks noChangeArrowheads="1"/>
          </p:cNvSpPr>
          <p:nvPr/>
        </p:nvSpPr>
        <p:spPr bwMode="auto">
          <a:xfrm>
            <a:off x="9144000" y="28956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bg1"/>
                </a:solidFill>
                <a:effectLst>
                  <a:outerShdw blurRad="38100" dist="38100" dir="2700000" algn="tl">
                    <a:srgbClr val="C0C0C0"/>
                  </a:outerShdw>
                </a:effectLst>
                <a:latin typeface="Arial" charset="0"/>
                <a:cs typeface="Arial" charset="0"/>
              </a:rPr>
              <a:t>N</a:t>
            </a:r>
          </a:p>
        </p:txBody>
      </p:sp>
      <p:sp>
        <p:nvSpPr>
          <p:cNvPr id="16475" name="Text Box 91"/>
          <p:cNvSpPr txBox="1">
            <a:spLocks noChangeArrowheads="1"/>
          </p:cNvSpPr>
          <p:nvPr/>
        </p:nvSpPr>
        <p:spPr bwMode="auto">
          <a:xfrm>
            <a:off x="2667000" y="47244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bg1"/>
                </a:solidFill>
                <a:effectLst>
                  <a:outerShdw blurRad="38100" dist="38100" dir="2700000" algn="tl">
                    <a:srgbClr val="C0C0C0"/>
                  </a:outerShdw>
                </a:effectLst>
                <a:latin typeface="Arial" charset="0"/>
                <a:cs typeface="Arial" charset="0"/>
              </a:rPr>
              <a:t>N</a:t>
            </a:r>
          </a:p>
        </p:txBody>
      </p:sp>
      <p:sp>
        <p:nvSpPr>
          <p:cNvPr id="16476" name="Text Box 92"/>
          <p:cNvSpPr txBox="1">
            <a:spLocks noChangeArrowheads="1"/>
          </p:cNvSpPr>
          <p:nvPr/>
        </p:nvSpPr>
        <p:spPr bwMode="auto">
          <a:xfrm>
            <a:off x="6934200" y="2895601"/>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b="1">
                <a:solidFill>
                  <a:schemeClr val="bg1"/>
                </a:solidFill>
                <a:effectLst>
                  <a:outerShdw blurRad="38100" dist="38100" dir="2700000" algn="tl">
                    <a:srgbClr val="C0C0C0"/>
                  </a:outerShdw>
                </a:effectLst>
                <a:latin typeface="Arial" charset="0"/>
                <a:cs typeface="Arial" charset="0"/>
              </a:rPr>
              <a:t>S</a:t>
            </a:r>
          </a:p>
        </p:txBody>
      </p:sp>
      <p:sp>
        <p:nvSpPr>
          <p:cNvPr id="16500" name="Oval 116"/>
          <p:cNvSpPr>
            <a:spLocks noChangeArrowheads="1"/>
          </p:cNvSpPr>
          <p:nvPr/>
        </p:nvSpPr>
        <p:spPr bwMode="auto">
          <a:xfrm>
            <a:off x="1524000" y="0"/>
            <a:ext cx="457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t>N-B</a:t>
            </a:r>
          </a:p>
          <a:p>
            <a:pPr algn="ctr" eaLnBrk="1" hangingPunct="1"/>
            <a:r>
              <a:rPr lang="en-US" altLang="vi-VN"/>
              <a:t>1</a:t>
            </a:r>
          </a:p>
        </p:txBody>
      </p:sp>
      <p:sp>
        <p:nvSpPr>
          <p:cNvPr id="16501" name="Oval 117"/>
          <p:cNvSpPr>
            <a:spLocks noChangeArrowheads="1"/>
          </p:cNvSpPr>
          <p:nvPr/>
        </p:nvSpPr>
        <p:spPr bwMode="auto">
          <a:xfrm>
            <a:off x="1524000" y="838200"/>
            <a:ext cx="457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t>B-N</a:t>
            </a:r>
          </a:p>
          <a:p>
            <a:pPr algn="ctr" eaLnBrk="1" hangingPunct="1"/>
            <a:r>
              <a:rPr lang="en-US" altLang="vi-VN"/>
              <a:t>1</a:t>
            </a:r>
          </a:p>
        </p:txBody>
      </p:sp>
      <p:grpSp>
        <p:nvGrpSpPr>
          <p:cNvPr id="16505" name="Group 121"/>
          <p:cNvGrpSpPr>
            <a:grpSpLocks/>
          </p:cNvGrpSpPr>
          <p:nvPr/>
        </p:nvGrpSpPr>
        <p:grpSpPr bwMode="auto">
          <a:xfrm rot="10522911">
            <a:off x="4953000" y="2971800"/>
            <a:ext cx="533400" cy="228600"/>
            <a:chOff x="3625" y="10489"/>
            <a:chExt cx="1441" cy="460"/>
          </a:xfrm>
        </p:grpSpPr>
        <p:sp>
          <p:nvSpPr>
            <p:cNvPr id="13342" name="AutoShape 122"/>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43" name="AutoShape 123"/>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6508" name="Group 124"/>
          <p:cNvGrpSpPr>
            <a:grpSpLocks/>
          </p:cNvGrpSpPr>
          <p:nvPr/>
        </p:nvGrpSpPr>
        <p:grpSpPr bwMode="auto">
          <a:xfrm>
            <a:off x="6705600" y="4800600"/>
            <a:ext cx="533400" cy="228600"/>
            <a:chOff x="3625" y="10489"/>
            <a:chExt cx="1441" cy="460"/>
          </a:xfrm>
        </p:grpSpPr>
        <p:sp>
          <p:nvSpPr>
            <p:cNvPr id="13340" name="AutoShape 125"/>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41" name="AutoShape 126"/>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6512" name="Oval 128"/>
          <p:cNvSpPr>
            <a:spLocks noChangeArrowheads="1"/>
          </p:cNvSpPr>
          <p:nvPr/>
        </p:nvSpPr>
        <p:spPr bwMode="auto">
          <a:xfrm>
            <a:off x="1524000" y="1676400"/>
            <a:ext cx="457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t>N-B</a:t>
            </a:r>
          </a:p>
          <a:p>
            <a:pPr algn="ctr" eaLnBrk="1" hangingPunct="1"/>
            <a:r>
              <a:rPr lang="en-US" altLang="vi-VN"/>
              <a:t>2</a:t>
            </a:r>
          </a:p>
        </p:txBody>
      </p:sp>
      <p:sp>
        <p:nvSpPr>
          <p:cNvPr id="16513" name="Oval 129"/>
          <p:cNvSpPr>
            <a:spLocks noChangeArrowheads="1"/>
          </p:cNvSpPr>
          <p:nvPr/>
        </p:nvSpPr>
        <p:spPr bwMode="auto">
          <a:xfrm>
            <a:off x="1524000" y="2514600"/>
            <a:ext cx="457200" cy="838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t>B-N</a:t>
            </a:r>
          </a:p>
          <a:p>
            <a:pPr algn="ctr" eaLnBrk="1" hangingPunct="1"/>
            <a:r>
              <a:rPr lang="en-US" altLang="vi-VN"/>
              <a:t>2</a:t>
            </a:r>
          </a:p>
        </p:txBody>
      </p:sp>
      <p:grpSp>
        <p:nvGrpSpPr>
          <p:cNvPr id="16514" name="Group 130"/>
          <p:cNvGrpSpPr>
            <a:grpSpLocks/>
          </p:cNvGrpSpPr>
          <p:nvPr/>
        </p:nvGrpSpPr>
        <p:grpSpPr bwMode="auto">
          <a:xfrm>
            <a:off x="6705600" y="4800600"/>
            <a:ext cx="533400" cy="228600"/>
            <a:chOff x="3625" y="10489"/>
            <a:chExt cx="1441" cy="460"/>
          </a:xfrm>
        </p:grpSpPr>
        <p:sp>
          <p:nvSpPr>
            <p:cNvPr id="13338" name="AutoShape 131"/>
            <p:cNvSpPr>
              <a:spLocks noChangeArrowheads="1"/>
            </p:cNvSpPr>
            <p:nvPr/>
          </p:nvSpPr>
          <p:spPr bwMode="auto">
            <a:xfrm rot="-5400000">
              <a:off x="3754" y="10360"/>
              <a:ext cx="458" cy="716"/>
            </a:xfrm>
            <a:prstGeom prst="triangle">
              <a:avLst>
                <a:gd name="adj" fmla="val 50000"/>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3339" name="AutoShape 132"/>
            <p:cNvSpPr>
              <a:spLocks noChangeArrowheads="1"/>
            </p:cNvSpPr>
            <p:nvPr/>
          </p:nvSpPr>
          <p:spPr bwMode="auto">
            <a:xfrm rot="5400000" flipH="1">
              <a:off x="4479" y="10362"/>
              <a:ext cx="458" cy="716"/>
            </a:xfrm>
            <a:prstGeom prst="triangle">
              <a:avLst>
                <a:gd name="adj" fmla="val 50000"/>
              </a:avLst>
            </a:prstGeom>
            <a:solidFill>
              <a:srgbClr val="0000FF"/>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Tree>
    <p:extLst>
      <p:ext uri="{BB962C8B-B14F-4D97-AF65-F5344CB8AC3E}">
        <p14:creationId xmlns:p14="http://schemas.microsoft.com/office/powerpoint/2010/main" val="125914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wedge">
                                      <p:cBhvr>
                                        <p:cTn id="7" dur="500"/>
                                        <p:tgtEl>
                                          <p:spTgt spid="16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6397"/>
                                        </p:tgtEl>
                                        <p:attrNameLst>
                                          <p:attrName>style.visibility</p:attrName>
                                        </p:attrNameLst>
                                      </p:cBhvr>
                                      <p:to>
                                        <p:strVal val="visible"/>
                                      </p:to>
                                    </p:set>
                                    <p:anim calcmode="lin" valueType="num">
                                      <p:cBhvr>
                                        <p:cTn id="12" dur="1000" fill="hold"/>
                                        <p:tgtEl>
                                          <p:spTgt spid="16397"/>
                                        </p:tgtEl>
                                        <p:attrNameLst>
                                          <p:attrName>ppt_w</p:attrName>
                                        </p:attrNameLst>
                                      </p:cBhvr>
                                      <p:tavLst>
                                        <p:tav tm="0">
                                          <p:val>
                                            <p:fltVal val="0"/>
                                          </p:val>
                                        </p:tav>
                                        <p:tav tm="100000">
                                          <p:val>
                                            <p:strVal val="#ppt_w"/>
                                          </p:val>
                                        </p:tav>
                                      </p:tavLst>
                                    </p:anim>
                                    <p:anim calcmode="lin" valueType="num">
                                      <p:cBhvr>
                                        <p:cTn id="13" dur="1000" fill="hold"/>
                                        <p:tgtEl>
                                          <p:spTgt spid="16397"/>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6489"/>
                                        </p:tgtEl>
                                        <p:attrNameLst>
                                          <p:attrName>style.visibility</p:attrName>
                                        </p:attrNameLst>
                                      </p:cBhvr>
                                      <p:to>
                                        <p:strVal val="visible"/>
                                      </p:to>
                                    </p:set>
                                    <p:anim calcmode="lin" valueType="num">
                                      <p:cBhvr>
                                        <p:cTn id="16" dur="1000" fill="hold"/>
                                        <p:tgtEl>
                                          <p:spTgt spid="16489"/>
                                        </p:tgtEl>
                                        <p:attrNameLst>
                                          <p:attrName>ppt_w</p:attrName>
                                        </p:attrNameLst>
                                      </p:cBhvr>
                                      <p:tavLst>
                                        <p:tav tm="0">
                                          <p:val>
                                            <p:fltVal val="0"/>
                                          </p:val>
                                        </p:tav>
                                        <p:tav tm="100000">
                                          <p:val>
                                            <p:strVal val="#ppt_w"/>
                                          </p:val>
                                        </p:tav>
                                      </p:tavLst>
                                    </p:anim>
                                    <p:anim calcmode="lin" valueType="num">
                                      <p:cBhvr>
                                        <p:cTn id="17" dur="1000" fill="hold"/>
                                        <p:tgtEl>
                                          <p:spTgt spid="16489"/>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6499"/>
                                        </p:tgtEl>
                                        <p:attrNameLst>
                                          <p:attrName>style.visibility</p:attrName>
                                        </p:attrNameLst>
                                      </p:cBhvr>
                                      <p:to>
                                        <p:strVal val="visible"/>
                                      </p:to>
                                    </p:set>
                                    <p:anim calcmode="lin" valueType="num">
                                      <p:cBhvr>
                                        <p:cTn id="20" dur="1000" fill="hold"/>
                                        <p:tgtEl>
                                          <p:spTgt spid="16499"/>
                                        </p:tgtEl>
                                        <p:attrNameLst>
                                          <p:attrName>ppt_w</p:attrName>
                                        </p:attrNameLst>
                                      </p:cBhvr>
                                      <p:tavLst>
                                        <p:tav tm="0">
                                          <p:val>
                                            <p:fltVal val="0"/>
                                          </p:val>
                                        </p:tav>
                                        <p:tav tm="100000">
                                          <p:val>
                                            <p:strVal val="#ppt_w"/>
                                          </p:val>
                                        </p:tav>
                                      </p:tavLst>
                                    </p:anim>
                                    <p:anim calcmode="lin" valueType="num">
                                      <p:cBhvr>
                                        <p:cTn id="21" dur="1000" fill="hold"/>
                                        <p:tgtEl>
                                          <p:spTgt spid="16499"/>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16448"/>
                                        </p:tgtEl>
                                        <p:attrNameLst>
                                          <p:attrName>style.visibility</p:attrName>
                                        </p:attrNameLst>
                                      </p:cBhvr>
                                      <p:to>
                                        <p:strVal val="visible"/>
                                      </p:to>
                                    </p:set>
                                    <p:anim calcmode="lin" valueType="num">
                                      <p:cBhvr>
                                        <p:cTn id="24" dur="500" fill="hold"/>
                                        <p:tgtEl>
                                          <p:spTgt spid="16448"/>
                                        </p:tgtEl>
                                        <p:attrNameLst>
                                          <p:attrName>ppt_w</p:attrName>
                                        </p:attrNameLst>
                                      </p:cBhvr>
                                      <p:tavLst>
                                        <p:tav tm="0">
                                          <p:val>
                                            <p:fltVal val="0"/>
                                          </p:val>
                                        </p:tav>
                                        <p:tav tm="100000">
                                          <p:val>
                                            <p:strVal val="#ppt_w"/>
                                          </p:val>
                                        </p:tav>
                                      </p:tavLst>
                                    </p:anim>
                                    <p:anim calcmode="lin" valueType="num">
                                      <p:cBhvr>
                                        <p:cTn id="25" dur="500" fill="hold"/>
                                        <p:tgtEl>
                                          <p:spTgt spid="16448"/>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6476"/>
                                        </p:tgtEl>
                                        <p:attrNameLst>
                                          <p:attrName>style.visibility</p:attrName>
                                        </p:attrNameLst>
                                      </p:cBhvr>
                                      <p:to>
                                        <p:strVal val="visible"/>
                                      </p:to>
                                    </p:set>
                                    <p:anim calcmode="lin" valueType="num">
                                      <p:cBhvr>
                                        <p:cTn id="28" dur="500" fill="hold"/>
                                        <p:tgtEl>
                                          <p:spTgt spid="16476"/>
                                        </p:tgtEl>
                                        <p:attrNameLst>
                                          <p:attrName>ppt_w</p:attrName>
                                        </p:attrNameLst>
                                      </p:cBhvr>
                                      <p:tavLst>
                                        <p:tav tm="0">
                                          <p:val>
                                            <p:fltVal val="0"/>
                                          </p:val>
                                        </p:tav>
                                        <p:tav tm="100000">
                                          <p:val>
                                            <p:strVal val="#ppt_w"/>
                                          </p:val>
                                        </p:tav>
                                      </p:tavLst>
                                    </p:anim>
                                    <p:anim calcmode="lin" valueType="num">
                                      <p:cBhvr>
                                        <p:cTn id="29" dur="500" fill="hold"/>
                                        <p:tgtEl>
                                          <p:spTgt spid="16476"/>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6474"/>
                                        </p:tgtEl>
                                        <p:attrNameLst>
                                          <p:attrName>style.visibility</p:attrName>
                                        </p:attrNameLst>
                                      </p:cBhvr>
                                      <p:to>
                                        <p:strVal val="visible"/>
                                      </p:to>
                                    </p:set>
                                    <p:anim calcmode="lin" valueType="num">
                                      <p:cBhvr>
                                        <p:cTn id="32" dur="500" fill="hold"/>
                                        <p:tgtEl>
                                          <p:spTgt spid="16474"/>
                                        </p:tgtEl>
                                        <p:attrNameLst>
                                          <p:attrName>ppt_w</p:attrName>
                                        </p:attrNameLst>
                                      </p:cBhvr>
                                      <p:tavLst>
                                        <p:tav tm="0">
                                          <p:val>
                                            <p:fltVal val="0"/>
                                          </p:val>
                                        </p:tav>
                                        <p:tav tm="100000">
                                          <p:val>
                                            <p:strVal val="#ppt_w"/>
                                          </p:val>
                                        </p:tav>
                                      </p:tavLst>
                                    </p:anim>
                                    <p:anim calcmode="lin" valueType="num">
                                      <p:cBhvr>
                                        <p:cTn id="33" dur="500" fill="hold"/>
                                        <p:tgtEl>
                                          <p:spTgt spid="16474"/>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475"/>
                                        </p:tgtEl>
                                        <p:attrNameLst>
                                          <p:attrName>style.visibility</p:attrName>
                                        </p:attrNameLst>
                                      </p:cBhvr>
                                      <p:to>
                                        <p:strVal val="visible"/>
                                      </p:to>
                                    </p:set>
                                    <p:anim calcmode="lin" valueType="num">
                                      <p:cBhvr>
                                        <p:cTn id="36" dur="500" fill="hold"/>
                                        <p:tgtEl>
                                          <p:spTgt spid="16475"/>
                                        </p:tgtEl>
                                        <p:attrNameLst>
                                          <p:attrName>ppt_w</p:attrName>
                                        </p:attrNameLst>
                                      </p:cBhvr>
                                      <p:tavLst>
                                        <p:tav tm="0">
                                          <p:val>
                                            <p:fltVal val="0"/>
                                          </p:val>
                                        </p:tav>
                                        <p:tav tm="100000">
                                          <p:val>
                                            <p:strVal val="#ppt_w"/>
                                          </p:val>
                                        </p:tav>
                                      </p:tavLst>
                                    </p:anim>
                                    <p:anim calcmode="lin" valueType="num">
                                      <p:cBhvr>
                                        <p:cTn id="37" dur="500" fill="hold"/>
                                        <p:tgtEl>
                                          <p:spTgt spid="1647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16473"/>
                                        </p:tgtEl>
                                        <p:attrNameLst>
                                          <p:attrName>style.visibility</p:attrName>
                                        </p:attrNameLst>
                                      </p:cBhvr>
                                      <p:to>
                                        <p:strVal val="visible"/>
                                      </p:to>
                                    </p:set>
                                    <p:anim calcmode="lin" valueType="num">
                                      <p:cBhvr>
                                        <p:cTn id="40" dur="500" fill="hold"/>
                                        <p:tgtEl>
                                          <p:spTgt spid="16473"/>
                                        </p:tgtEl>
                                        <p:attrNameLst>
                                          <p:attrName>ppt_w</p:attrName>
                                        </p:attrNameLst>
                                      </p:cBhvr>
                                      <p:tavLst>
                                        <p:tav tm="0">
                                          <p:val>
                                            <p:fltVal val="0"/>
                                          </p:val>
                                        </p:tav>
                                        <p:tav tm="100000">
                                          <p:val>
                                            <p:strVal val="#ppt_w"/>
                                          </p:val>
                                        </p:tav>
                                      </p:tavLst>
                                    </p:anim>
                                    <p:anim calcmode="lin" valueType="num">
                                      <p:cBhvr>
                                        <p:cTn id="41" dur="500" fill="hold"/>
                                        <p:tgtEl>
                                          <p:spTgt spid="16473"/>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16461"/>
                                        </p:tgtEl>
                                        <p:attrNameLst>
                                          <p:attrName>style.visibility</p:attrName>
                                        </p:attrNameLst>
                                      </p:cBhvr>
                                      <p:to>
                                        <p:strVal val="visible"/>
                                      </p:to>
                                    </p:set>
                                    <p:animEffect transition="in" filter="strips(downLeft)">
                                      <p:cBhvr>
                                        <p:cTn id="46" dur="500"/>
                                        <p:tgtEl>
                                          <p:spTgt spid="16461"/>
                                        </p:tgtEl>
                                      </p:cBhvr>
                                    </p:animEffect>
                                  </p:childTnLst>
                                </p:cTn>
                              </p:par>
                              <p:par>
                                <p:cTn id="47" presetID="18" presetClass="entr" presetSubtype="12" fill="hold" nodeType="withEffect">
                                  <p:stCondLst>
                                    <p:cond delay="0"/>
                                  </p:stCondLst>
                                  <p:childTnLst>
                                    <p:set>
                                      <p:cBhvr>
                                        <p:cTn id="48" dur="1" fill="hold">
                                          <p:stCondLst>
                                            <p:cond delay="0"/>
                                          </p:stCondLst>
                                        </p:cTn>
                                        <p:tgtEl>
                                          <p:spTgt spid="16464"/>
                                        </p:tgtEl>
                                        <p:attrNameLst>
                                          <p:attrName>style.visibility</p:attrName>
                                        </p:attrNameLst>
                                      </p:cBhvr>
                                      <p:to>
                                        <p:strVal val="visible"/>
                                      </p:to>
                                    </p:set>
                                    <p:animEffect transition="in" filter="strips(downLeft)">
                                      <p:cBhvr>
                                        <p:cTn id="49" dur="500"/>
                                        <p:tgtEl>
                                          <p:spTgt spid="16464"/>
                                        </p:tgtEl>
                                      </p:cBhvr>
                                    </p:animEffect>
                                  </p:childTnLst>
                                </p:cTn>
                              </p:par>
                              <p:par>
                                <p:cTn id="50" presetID="18" presetClass="entr" presetSubtype="12" fill="hold" nodeType="withEffect">
                                  <p:stCondLst>
                                    <p:cond delay="0"/>
                                  </p:stCondLst>
                                  <p:childTnLst>
                                    <p:set>
                                      <p:cBhvr>
                                        <p:cTn id="51" dur="1" fill="hold">
                                          <p:stCondLst>
                                            <p:cond delay="0"/>
                                          </p:stCondLst>
                                        </p:cTn>
                                        <p:tgtEl>
                                          <p:spTgt spid="16467"/>
                                        </p:tgtEl>
                                        <p:attrNameLst>
                                          <p:attrName>style.visibility</p:attrName>
                                        </p:attrNameLst>
                                      </p:cBhvr>
                                      <p:to>
                                        <p:strVal val="visible"/>
                                      </p:to>
                                    </p:set>
                                    <p:animEffect transition="in" filter="strips(downLeft)">
                                      <p:cBhvr>
                                        <p:cTn id="52" dur="500"/>
                                        <p:tgtEl>
                                          <p:spTgt spid="16467"/>
                                        </p:tgtEl>
                                      </p:cBhvr>
                                    </p:animEffect>
                                  </p:childTnLst>
                                </p:cTn>
                              </p:par>
                              <p:par>
                                <p:cTn id="53" presetID="18" presetClass="entr" presetSubtype="12" fill="hold" nodeType="withEffect">
                                  <p:stCondLst>
                                    <p:cond delay="0"/>
                                  </p:stCondLst>
                                  <p:childTnLst>
                                    <p:set>
                                      <p:cBhvr>
                                        <p:cTn id="54" dur="1" fill="hold">
                                          <p:stCondLst>
                                            <p:cond delay="0"/>
                                          </p:stCondLst>
                                        </p:cTn>
                                        <p:tgtEl>
                                          <p:spTgt spid="16470"/>
                                        </p:tgtEl>
                                        <p:attrNameLst>
                                          <p:attrName>style.visibility</p:attrName>
                                        </p:attrNameLst>
                                      </p:cBhvr>
                                      <p:to>
                                        <p:strVal val="visible"/>
                                      </p:to>
                                    </p:set>
                                    <p:animEffect transition="in" filter="strips(downLeft)">
                                      <p:cBhvr>
                                        <p:cTn id="55" dur="500"/>
                                        <p:tgtEl>
                                          <p:spTgt spid="1647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nodeType="clickEffect">
                                  <p:stCondLst>
                                    <p:cond delay="0"/>
                                  </p:stCondLst>
                                  <p:childTnLst>
                                    <p:set>
                                      <p:cBhvr>
                                        <p:cTn id="59" dur="1" fill="hold">
                                          <p:stCondLst>
                                            <p:cond delay="0"/>
                                          </p:stCondLst>
                                        </p:cTn>
                                        <p:tgtEl>
                                          <p:spTgt spid="16449"/>
                                        </p:tgtEl>
                                        <p:attrNameLst>
                                          <p:attrName>style.visibility</p:attrName>
                                        </p:attrNameLst>
                                      </p:cBhvr>
                                      <p:to>
                                        <p:strVal val="visible"/>
                                      </p:to>
                                    </p:set>
                                    <p:animEffect transition="in" filter="strips(downLeft)">
                                      <p:cBhvr>
                                        <p:cTn id="60" dur="500"/>
                                        <p:tgtEl>
                                          <p:spTgt spid="16449"/>
                                        </p:tgtEl>
                                      </p:cBhvr>
                                    </p:animEffect>
                                  </p:childTnLst>
                                </p:cTn>
                              </p:par>
                              <p:par>
                                <p:cTn id="61" presetID="18" presetClass="entr" presetSubtype="12" fill="hold" nodeType="withEffect">
                                  <p:stCondLst>
                                    <p:cond delay="0"/>
                                  </p:stCondLst>
                                  <p:childTnLst>
                                    <p:set>
                                      <p:cBhvr>
                                        <p:cTn id="62" dur="1" fill="hold">
                                          <p:stCondLst>
                                            <p:cond delay="0"/>
                                          </p:stCondLst>
                                        </p:cTn>
                                        <p:tgtEl>
                                          <p:spTgt spid="16452"/>
                                        </p:tgtEl>
                                        <p:attrNameLst>
                                          <p:attrName>style.visibility</p:attrName>
                                        </p:attrNameLst>
                                      </p:cBhvr>
                                      <p:to>
                                        <p:strVal val="visible"/>
                                      </p:to>
                                    </p:set>
                                    <p:animEffect transition="in" filter="strips(downLeft)">
                                      <p:cBhvr>
                                        <p:cTn id="63" dur="500"/>
                                        <p:tgtEl>
                                          <p:spTgt spid="16452"/>
                                        </p:tgtEl>
                                      </p:cBhvr>
                                    </p:animEffect>
                                  </p:childTnLst>
                                </p:cTn>
                              </p:par>
                              <p:par>
                                <p:cTn id="64" presetID="18" presetClass="entr" presetSubtype="12" fill="hold" nodeType="withEffect">
                                  <p:stCondLst>
                                    <p:cond delay="0"/>
                                  </p:stCondLst>
                                  <p:childTnLst>
                                    <p:set>
                                      <p:cBhvr>
                                        <p:cTn id="65" dur="1" fill="hold">
                                          <p:stCondLst>
                                            <p:cond delay="0"/>
                                          </p:stCondLst>
                                        </p:cTn>
                                        <p:tgtEl>
                                          <p:spTgt spid="16455"/>
                                        </p:tgtEl>
                                        <p:attrNameLst>
                                          <p:attrName>style.visibility</p:attrName>
                                        </p:attrNameLst>
                                      </p:cBhvr>
                                      <p:to>
                                        <p:strVal val="visible"/>
                                      </p:to>
                                    </p:set>
                                    <p:animEffect transition="in" filter="strips(downLeft)">
                                      <p:cBhvr>
                                        <p:cTn id="66" dur="500"/>
                                        <p:tgtEl>
                                          <p:spTgt spid="16455"/>
                                        </p:tgtEl>
                                      </p:cBhvr>
                                    </p:animEffect>
                                  </p:childTnLst>
                                </p:cTn>
                              </p:par>
                              <p:par>
                                <p:cTn id="67" presetID="18" presetClass="entr" presetSubtype="12" fill="hold" nodeType="withEffect">
                                  <p:stCondLst>
                                    <p:cond delay="0"/>
                                  </p:stCondLst>
                                  <p:childTnLst>
                                    <p:set>
                                      <p:cBhvr>
                                        <p:cTn id="68" dur="1" fill="hold">
                                          <p:stCondLst>
                                            <p:cond delay="0"/>
                                          </p:stCondLst>
                                        </p:cTn>
                                        <p:tgtEl>
                                          <p:spTgt spid="16458"/>
                                        </p:tgtEl>
                                        <p:attrNameLst>
                                          <p:attrName>style.visibility</p:attrName>
                                        </p:attrNameLst>
                                      </p:cBhvr>
                                      <p:to>
                                        <p:strVal val="visible"/>
                                      </p:to>
                                    </p:set>
                                    <p:animEffect transition="in" filter="strips(downLeft)">
                                      <p:cBhvr>
                                        <p:cTn id="69" dur="500"/>
                                        <p:tgtEl>
                                          <p:spTgt spid="16458"/>
                                        </p:tgtEl>
                                      </p:cBhvr>
                                    </p:animEffect>
                                  </p:childTnLst>
                                </p:cTn>
                              </p:par>
                              <p:par>
                                <p:cTn id="70" presetID="18" presetClass="entr" presetSubtype="12" fill="hold" nodeType="withEffect">
                                  <p:stCondLst>
                                    <p:cond delay="0"/>
                                  </p:stCondLst>
                                  <p:childTnLst>
                                    <p:set>
                                      <p:cBhvr>
                                        <p:cTn id="71" dur="1" fill="hold">
                                          <p:stCondLst>
                                            <p:cond delay="0"/>
                                          </p:stCondLst>
                                        </p:cTn>
                                        <p:tgtEl>
                                          <p:spTgt spid="16508"/>
                                        </p:tgtEl>
                                        <p:attrNameLst>
                                          <p:attrName>style.visibility</p:attrName>
                                        </p:attrNameLst>
                                      </p:cBhvr>
                                      <p:to>
                                        <p:strVal val="visible"/>
                                      </p:to>
                                    </p:set>
                                    <p:animEffect transition="in" filter="strips(downLeft)">
                                      <p:cBhvr>
                                        <p:cTn id="72" dur="500"/>
                                        <p:tgtEl>
                                          <p:spTgt spid="165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6500"/>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23" presetClass="entr" presetSubtype="16" fill="hold" nodeType="clickEffect">
                                  <p:stCondLst>
                                    <p:cond delay="0"/>
                                  </p:stCondLst>
                                  <p:childTnLst>
                                    <p:set>
                                      <p:cBhvr>
                                        <p:cTn id="77" dur="1" fill="hold">
                                          <p:stCondLst>
                                            <p:cond delay="0"/>
                                          </p:stCondLst>
                                        </p:cTn>
                                        <p:tgtEl>
                                          <p:spTgt spid="16461"/>
                                        </p:tgtEl>
                                        <p:attrNameLst>
                                          <p:attrName>style.visibility</p:attrName>
                                        </p:attrNameLst>
                                      </p:cBhvr>
                                      <p:to>
                                        <p:strVal val="visible"/>
                                      </p:to>
                                    </p:set>
                                    <p:anim calcmode="lin" valueType="num">
                                      <p:cBhvr>
                                        <p:cTn id="78" dur="500" fill="hold"/>
                                        <p:tgtEl>
                                          <p:spTgt spid="16461"/>
                                        </p:tgtEl>
                                        <p:attrNameLst>
                                          <p:attrName>ppt_w</p:attrName>
                                        </p:attrNameLst>
                                      </p:cBhvr>
                                      <p:tavLst>
                                        <p:tav tm="0">
                                          <p:val>
                                            <p:fltVal val="0"/>
                                          </p:val>
                                        </p:tav>
                                        <p:tav tm="100000">
                                          <p:val>
                                            <p:strVal val="#ppt_w"/>
                                          </p:val>
                                        </p:tav>
                                      </p:tavLst>
                                    </p:anim>
                                    <p:anim calcmode="lin" valueType="num">
                                      <p:cBhvr>
                                        <p:cTn id="79" dur="500" fill="hold"/>
                                        <p:tgtEl>
                                          <p:spTgt spid="16461"/>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xit" presetSubtype="16" fill="hold" nodeType="clickEffect">
                                  <p:stCondLst>
                                    <p:cond delay="0"/>
                                  </p:stCondLst>
                                  <p:childTnLst>
                                    <p:animEffect transition="out" filter="box(in)">
                                      <p:cBhvr>
                                        <p:cTn id="83" dur="500"/>
                                        <p:tgtEl>
                                          <p:spTgt spid="16461"/>
                                        </p:tgtEl>
                                      </p:cBhvr>
                                    </p:animEffect>
                                    <p:set>
                                      <p:cBhvr>
                                        <p:cTn id="84" dur="1" fill="hold">
                                          <p:stCondLst>
                                            <p:cond delay="499"/>
                                          </p:stCondLst>
                                        </p:cTn>
                                        <p:tgtEl>
                                          <p:spTgt spid="16461"/>
                                        </p:tgtEl>
                                        <p:attrNameLst>
                                          <p:attrName>style.visibility</p:attrName>
                                        </p:attrNameLst>
                                      </p:cBhvr>
                                      <p:to>
                                        <p:strVal val="hidden"/>
                                      </p:to>
                                    </p:set>
                                  </p:childTnLst>
                                </p:cTn>
                              </p:par>
                            </p:childTnLst>
                          </p:cTn>
                        </p:par>
                      </p:childTnLst>
                    </p:cTn>
                  </p:par>
                </p:childTnLst>
              </p:cTn>
              <p:nextCondLst>
                <p:cond evt="onClick" delay="0">
                  <p:tgtEl>
                    <p:spTgt spid="16500"/>
                  </p:tgtEl>
                </p:cond>
              </p:nextCondLst>
            </p:seq>
            <p:seq concurrent="1" nextAc="seek">
              <p:cTn id="85" restart="whenNotActive" fill="hold" evtFilter="cancelBubble" nodeType="interactiveSeq">
                <p:stCondLst>
                  <p:cond evt="onClick" delay="0">
                    <p:tgtEl>
                      <p:spTgt spid="16501"/>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3" presetClass="entr" presetSubtype="16" fill="hold" nodeType="clickEffect">
                                  <p:stCondLst>
                                    <p:cond delay="0"/>
                                  </p:stCondLst>
                                  <p:childTnLst>
                                    <p:set>
                                      <p:cBhvr>
                                        <p:cTn id="89" dur="1" fill="hold">
                                          <p:stCondLst>
                                            <p:cond delay="0"/>
                                          </p:stCondLst>
                                        </p:cTn>
                                        <p:tgtEl>
                                          <p:spTgt spid="16505"/>
                                        </p:tgtEl>
                                        <p:attrNameLst>
                                          <p:attrName>style.visibility</p:attrName>
                                        </p:attrNameLst>
                                      </p:cBhvr>
                                      <p:to>
                                        <p:strVal val="visible"/>
                                      </p:to>
                                    </p:set>
                                    <p:anim calcmode="lin" valueType="num">
                                      <p:cBhvr>
                                        <p:cTn id="90" dur="500" fill="hold"/>
                                        <p:tgtEl>
                                          <p:spTgt spid="16505"/>
                                        </p:tgtEl>
                                        <p:attrNameLst>
                                          <p:attrName>ppt_w</p:attrName>
                                        </p:attrNameLst>
                                      </p:cBhvr>
                                      <p:tavLst>
                                        <p:tav tm="0">
                                          <p:val>
                                            <p:fltVal val="0"/>
                                          </p:val>
                                        </p:tav>
                                        <p:tav tm="100000">
                                          <p:val>
                                            <p:strVal val="#ppt_w"/>
                                          </p:val>
                                        </p:tav>
                                      </p:tavLst>
                                    </p:anim>
                                    <p:anim calcmode="lin" valueType="num">
                                      <p:cBhvr>
                                        <p:cTn id="91" dur="500" fill="hold"/>
                                        <p:tgtEl>
                                          <p:spTgt spid="16505"/>
                                        </p:tgtEl>
                                        <p:attrNameLst>
                                          <p:attrName>ppt_h</p:attrName>
                                        </p:attrNameLst>
                                      </p:cBhvr>
                                      <p:tavLst>
                                        <p:tav tm="0">
                                          <p:val>
                                            <p:fltVal val="0"/>
                                          </p:val>
                                        </p:tav>
                                        <p:tav tm="100000">
                                          <p:val>
                                            <p:strVal val="#ppt_h"/>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xit" presetSubtype="16" fill="hold" nodeType="clickEffect">
                                  <p:stCondLst>
                                    <p:cond delay="0"/>
                                  </p:stCondLst>
                                  <p:childTnLst>
                                    <p:animEffect transition="out" filter="box(in)">
                                      <p:cBhvr>
                                        <p:cTn id="95" dur="500"/>
                                        <p:tgtEl>
                                          <p:spTgt spid="16505"/>
                                        </p:tgtEl>
                                      </p:cBhvr>
                                    </p:animEffect>
                                    <p:set>
                                      <p:cBhvr>
                                        <p:cTn id="96" dur="1" fill="hold">
                                          <p:stCondLst>
                                            <p:cond delay="499"/>
                                          </p:stCondLst>
                                        </p:cTn>
                                        <p:tgtEl>
                                          <p:spTgt spid="16505"/>
                                        </p:tgtEl>
                                        <p:attrNameLst>
                                          <p:attrName>style.visibility</p:attrName>
                                        </p:attrNameLst>
                                      </p:cBhvr>
                                      <p:to>
                                        <p:strVal val="hidden"/>
                                      </p:to>
                                    </p:set>
                                  </p:childTnLst>
                                </p:cTn>
                              </p:par>
                            </p:childTnLst>
                          </p:cTn>
                        </p:par>
                      </p:childTnLst>
                    </p:cTn>
                  </p:par>
                </p:childTnLst>
              </p:cTn>
              <p:nextCondLst>
                <p:cond evt="onClick" delay="0">
                  <p:tgtEl>
                    <p:spTgt spid="16501"/>
                  </p:tgtEl>
                </p:cond>
              </p:nextCondLst>
            </p:seq>
            <p:seq concurrent="1" nextAc="seek">
              <p:cTn id="97" restart="whenNotActive" fill="hold" evtFilter="cancelBubble" nodeType="interactiveSeq">
                <p:stCondLst>
                  <p:cond evt="onClick" delay="0">
                    <p:tgtEl>
                      <p:spTgt spid="1651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23" presetClass="entr" presetSubtype="16" fill="hold" nodeType="clickEffect">
                                  <p:stCondLst>
                                    <p:cond delay="0"/>
                                  </p:stCondLst>
                                  <p:childTnLst>
                                    <p:set>
                                      <p:cBhvr>
                                        <p:cTn id="101" dur="1" fill="hold">
                                          <p:stCondLst>
                                            <p:cond delay="0"/>
                                          </p:stCondLst>
                                        </p:cTn>
                                        <p:tgtEl>
                                          <p:spTgt spid="16508"/>
                                        </p:tgtEl>
                                        <p:attrNameLst>
                                          <p:attrName>style.visibility</p:attrName>
                                        </p:attrNameLst>
                                      </p:cBhvr>
                                      <p:to>
                                        <p:strVal val="visible"/>
                                      </p:to>
                                    </p:set>
                                    <p:anim calcmode="lin" valueType="num">
                                      <p:cBhvr>
                                        <p:cTn id="102" dur="500" fill="hold"/>
                                        <p:tgtEl>
                                          <p:spTgt spid="16508"/>
                                        </p:tgtEl>
                                        <p:attrNameLst>
                                          <p:attrName>ppt_w</p:attrName>
                                        </p:attrNameLst>
                                      </p:cBhvr>
                                      <p:tavLst>
                                        <p:tav tm="0">
                                          <p:val>
                                            <p:fltVal val="0"/>
                                          </p:val>
                                        </p:tav>
                                        <p:tav tm="100000">
                                          <p:val>
                                            <p:strVal val="#ppt_w"/>
                                          </p:val>
                                        </p:tav>
                                      </p:tavLst>
                                    </p:anim>
                                    <p:anim calcmode="lin" valueType="num">
                                      <p:cBhvr>
                                        <p:cTn id="103" dur="500" fill="hold"/>
                                        <p:tgtEl>
                                          <p:spTgt spid="16508"/>
                                        </p:tgtEl>
                                        <p:attrNameLst>
                                          <p:attrName>ppt_h</p:attrName>
                                        </p:attrNameLst>
                                      </p:cBhvr>
                                      <p:tavLst>
                                        <p:tav tm="0">
                                          <p:val>
                                            <p:fltVal val="0"/>
                                          </p:val>
                                        </p:tav>
                                        <p:tav tm="100000">
                                          <p:val>
                                            <p:strVal val="#ppt_h"/>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xit" presetSubtype="16" fill="hold" nodeType="clickEffect">
                                  <p:stCondLst>
                                    <p:cond delay="0"/>
                                  </p:stCondLst>
                                  <p:childTnLst>
                                    <p:animEffect transition="out" filter="box(in)">
                                      <p:cBhvr>
                                        <p:cTn id="107" dur="500"/>
                                        <p:tgtEl>
                                          <p:spTgt spid="16508"/>
                                        </p:tgtEl>
                                      </p:cBhvr>
                                    </p:animEffect>
                                    <p:set>
                                      <p:cBhvr>
                                        <p:cTn id="108" dur="1" fill="hold">
                                          <p:stCondLst>
                                            <p:cond delay="499"/>
                                          </p:stCondLst>
                                        </p:cTn>
                                        <p:tgtEl>
                                          <p:spTgt spid="16508"/>
                                        </p:tgtEl>
                                        <p:attrNameLst>
                                          <p:attrName>style.visibility</p:attrName>
                                        </p:attrNameLst>
                                      </p:cBhvr>
                                      <p:to>
                                        <p:strVal val="hidden"/>
                                      </p:to>
                                    </p:set>
                                  </p:childTnLst>
                                </p:cTn>
                              </p:par>
                            </p:childTnLst>
                          </p:cTn>
                        </p:par>
                      </p:childTnLst>
                    </p:cTn>
                  </p:par>
                </p:childTnLst>
              </p:cTn>
              <p:nextCondLst>
                <p:cond evt="onClick" delay="0">
                  <p:tgtEl>
                    <p:spTgt spid="16513"/>
                  </p:tgtEl>
                </p:cond>
              </p:nextCondLst>
            </p:seq>
            <p:seq concurrent="1" nextAc="seek">
              <p:cTn id="109" restart="whenNotActive" fill="hold" evtFilter="cancelBubble" nodeType="interactiveSeq">
                <p:stCondLst>
                  <p:cond evt="onClick" delay="0">
                    <p:tgtEl>
                      <p:spTgt spid="16512"/>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23" presetClass="entr" presetSubtype="16" fill="hold" nodeType="clickEffect">
                                  <p:stCondLst>
                                    <p:cond delay="0"/>
                                  </p:stCondLst>
                                  <p:childTnLst>
                                    <p:set>
                                      <p:cBhvr>
                                        <p:cTn id="113" dur="1" fill="hold">
                                          <p:stCondLst>
                                            <p:cond delay="0"/>
                                          </p:stCondLst>
                                        </p:cTn>
                                        <p:tgtEl>
                                          <p:spTgt spid="16514"/>
                                        </p:tgtEl>
                                        <p:attrNameLst>
                                          <p:attrName>style.visibility</p:attrName>
                                        </p:attrNameLst>
                                      </p:cBhvr>
                                      <p:to>
                                        <p:strVal val="visible"/>
                                      </p:to>
                                    </p:set>
                                    <p:anim calcmode="lin" valueType="num">
                                      <p:cBhvr>
                                        <p:cTn id="114" dur="500" fill="hold"/>
                                        <p:tgtEl>
                                          <p:spTgt spid="16514"/>
                                        </p:tgtEl>
                                        <p:attrNameLst>
                                          <p:attrName>ppt_w</p:attrName>
                                        </p:attrNameLst>
                                      </p:cBhvr>
                                      <p:tavLst>
                                        <p:tav tm="0">
                                          <p:val>
                                            <p:fltVal val="0"/>
                                          </p:val>
                                        </p:tav>
                                        <p:tav tm="100000">
                                          <p:val>
                                            <p:strVal val="#ppt_w"/>
                                          </p:val>
                                        </p:tav>
                                      </p:tavLst>
                                    </p:anim>
                                    <p:anim calcmode="lin" valueType="num">
                                      <p:cBhvr>
                                        <p:cTn id="115" dur="500" fill="hold"/>
                                        <p:tgtEl>
                                          <p:spTgt spid="16514"/>
                                        </p:tgtEl>
                                        <p:attrNameLst>
                                          <p:attrName>ppt_h</p:attrName>
                                        </p:attrNameLst>
                                      </p:cBhvr>
                                      <p:tavLst>
                                        <p:tav tm="0">
                                          <p:val>
                                            <p:fltVal val="0"/>
                                          </p:val>
                                        </p:tav>
                                        <p:tav tm="100000">
                                          <p:val>
                                            <p:strVal val="#ppt_h"/>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xit" presetSubtype="16" fill="hold" nodeType="clickEffect">
                                  <p:stCondLst>
                                    <p:cond delay="0"/>
                                  </p:stCondLst>
                                  <p:childTnLst>
                                    <p:animEffect transition="out" filter="box(in)">
                                      <p:cBhvr>
                                        <p:cTn id="119" dur="500"/>
                                        <p:tgtEl>
                                          <p:spTgt spid="16514"/>
                                        </p:tgtEl>
                                      </p:cBhvr>
                                    </p:animEffect>
                                    <p:set>
                                      <p:cBhvr>
                                        <p:cTn id="120" dur="1" fill="hold">
                                          <p:stCondLst>
                                            <p:cond delay="499"/>
                                          </p:stCondLst>
                                        </p:cTn>
                                        <p:tgtEl>
                                          <p:spTgt spid="16514"/>
                                        </p:tgtEl>
                                        <p:attrNameLst>
                                          <p:attrName>style.visibility</p:attrName>
                                        </p:attrNameLst>
                                      </p:cBhvr>
                                      <p:to>
                                        <p:strVal val="hidden"/>
                                      </p:to>
                                    </p:set>
                                  </p:childTnLst>
                                </p:cTn>
                              </p:par>
                            </p:childTnLst>
                          </p:cTn>
                        </p:par>
                      </p:childTnLst>
                    </p:cTn>
                  </p:par>
                </p:childTnLst>
              </p:cTn>
              <p:nextCondLst>
                <p:cond evt="onClick" delay="0">
                  <p:tgtEl>
                    <p:spTgt spid="16512"/>
                  </p:tgtEl>
                </p:cond>
              </p:nextCondLst>
            </p:seq>
          </p:childTnLst>
        </p:cTn>
      </p:par>
    </p:tnLst>
    <p:bldLst>
      <p:bldP spid="16396" grpId="0"/>
      <p:bldP spid="16397" grpId="0"/>
      <p:bldP spid="16473" grpId="0"/>
      <p:bldP spid="16474" grpId="0"/>
      <p:bldP spid="16475" grpId="0"/>
      <p:bldP spid="164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rames PPT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0"/>
            <a:ext cx="9205913" cy="670560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39939" name="WordArt 3"/>
          <p:cNvSpPr>
            <a:spLocks noChangeArrowheads="1" noChangeShapeType="1" noTextEdit="1"/>
          </p:cNvSpPr>
          <p:nvPr/>
        </p:nvSpPr>
        <p:spPr bwMode="auto">
          <a:xfrm>
            <a:off x="3276600" y="990600"/>
            <a:ext cx="6019800" cy="1143000"/>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solidFill>
                  <a:srgbClr val="FF0000"/>
                </a:solidFill>
                <a:effectLst>
                  <a:outerShdw dist="35921" dir="2700000" sy="50000" kx="2115830" algn="bl" rotWithShape="0">
                    <a:srgbClr val="C0C0C0">
                      <a:alpha val="80000"/>
                    </a:srgbClr>
                  </a:outerShdw>
                </a:effectLst>
                <a:cs typeface="Arial" panose="020B0604020202020204" pitchFamily="34" charset="0"/>
              </a:rPr>
              <a:t>HƯỚNG DẪN VỀ NHÀ</a:t>
            </a:r>
            <a:endParaRPr lang="en-US" sz="3600" b="1" kern="10">
              <a:ln w="12700">
                <a:solidFill>
                  <a:srgbClr val="0000FF"/>
                </a:solidFill>
                <a:round/>
                <a:headEnd/>
                <a:tailEnd/>
              </a:ln>
              <a:solidFill>
                <a:srgbClr val="FF0000"/>
              </a:solidFill>
              <a:effectLst>
                <a:outerShdw dist="35921" dir="2700000" sy="50000" kx="2115830" algn="bl" rotWithShape="0">
                  <a:srgbClr val="C0C0C0">
                    <a:alpha val="80000"/>
                  </a:srgbClr>
                </a:outerShdw>
              </a:effectLst>
              <a:cs typeface="Arial" panose="020B0604020202020204" pitchFamily="34" charset="0"/>
            </a:endParaRPr>
          </a:p>
        </p:txBody>
      </p:sp>
      <p:sp>
        <p:nvSpPr>
          <p:cNvPr id="39940" name="Text Box 4"/>
          <p:cNvSpPr txBox="1">
            <a:spLocks noChangeArrowheads="1"/>
          </p:cNvSpPr>
          <p:nvPr/>
        </p:nvSpPr>
        <p:spPr bwMode="auto">
          <a:xfrm>
            <a:off x="1828800" y="2819401"/>
            <a:ext cx="8839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Blip>
                <a:blip r:embed="rId3"/>
              </a:buBlip>
            </a:pPr>
            <a:r>
              <a:rPr lang="en-US" altLang="en-US" sz="3600" dirty="0">
                <a:solidFill>
                  <a:srgbClr val="CC0000"/>
                </a:solidFill>
                <a:cs typeface="Arial" panose="020B0604020202020204" pitchFamily="34" charset="0"/>
              </a:rPr>
              <a:t> Học hiểu phần ghi trọng tâm của bài</a:t>
            </a:r>
          </a:p>
          <a:p>
            <a:pPr eaLnBrk="1" hangingPunct="1">
              <a:spcBef>
                <a:spcPct val="50000"/>
              </a:spcBef>
              <a:buFontTx/>
              <a:buBlip>
                <a:blip r:embed="rId3"/>
              </a:buBlip>
            </a:pPr>
            <a:r>
              <a:rPr lang="en-US" altLang="en-US" sz="3600" dirty="0">
                <a:solidFill>
                  <a:srgbClr val="CC0000"/>
                </a:solidFill>
                <a:cs typeface="Arial" panose="020B0604020202020204" pitchFamily="34" charset="0"/>
              </a:rPr>
              <a:t> Làm các bài tập </a:t>
            </a:r>
            <a:r>
              <a:rPr lang="en-US" altLang="en-US" sz="3600" dirty="0" smtClean="0">
                <a:solidFill>
                  <a:srgbClr val="CC0000"/>
                </a:solidFill>
                <a:cs typeface="Arial" panose="020B0604020202020204" pitchFamily="34" charset="0"/>
              </a:rPr>
              <a:t>SBT</a:t>
            </a:r>
          </a:p>
          <a:p>
            <a:pPr eaLnBrk="1" hangingPunct="1">
              <a:spcBef>
                <a:spcPct val="50000"/>
              </a:spcBef>
              <a:buFontTx/>
              <a:buBlip>
                <a:blip r:embed="rId3"/>
              </a:buBlip>
            </a:pPr>
            <a:r>
              <a:rPr lang="en-US" altLang="en-US" sz="3600" dirty="0">
                <a:solidFill>
                  <a:srgbClr val="CC0000"/>
                </a:solidFill>
                <a:cs typeface="Arial" panose="020B0604020202020204" pitchFamily="34" charset="0"/>
              </a:rPr>
              <a:t> </a:t>
            </a:r>
            <a:r>
              <a:rPr lang="en-US" altLang="en-US" sz="3600" dirty="0" smtClean="0">
                <a:solidFill>
                  <a:srgbClr val="CC0000"/>
                </a:solidFill>
                <a:cs typeface="Arial" panose="020B0604020202020204" pitchFamily="34" charset="0"/>
              </a:rPr>
              <a:t>Đọc </a:t>
            </a:r>
            <a:r>
              <a:rPr lang="en-US" altLang="en-US" sz="3600" dirty="0">
                <a:solidFill>
                  <a:srgbClr val="CC0000"/>
                </a:solidFill>
                <a:cs typeface="Arial" panose="020B0604020202020204" pitchFamily="34" charset="0"/>
              </a:rPr>
              <a:t>trước bài </a:t>
            </a:r>
            <a:r>
              <a:rPr lang="en-US" altLang="en-US" sz="3600" dirty="0" smtClean="0">
                <a:solidFill>
                  <a:srgbClr val="CC0000"/>
                </a:solidFill>
                <a:cs typeface="Arial" panose="020B0604020202020204" pitchFamily="34" charset="0"/>
              </a:rPr>
              <a:t>24: </a:t>
            </a:r>
            <a:r>
              <a:rPr lang="en-US" altLang="vi-VN" sz="3600" dirty="0" smtClean="0"/>
              <a:t>“ Từ trường của ống dây có dòng điện chạy qua”</a:t>
            </a:r>
            <a:endParaRPr lang="en-US" altLang="vi-VN" sz="3600" dirty="0"/>
          </a:p>
        </p:txBody>
      </p:sp>
      <p:pic>
        <p:nvPicPr>
          <p:cNvPr id="39941" name="Picture 5" descr="j03957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877738"/>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500"/>
                                        <p:tgtEl>
                                          <p:spTgt spid="3993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940"/>
                                        </p:tgtEl>
                                        <p:attrNameLst>
                                          <p:attrName>style.visibility</p:attrName>
                                        </p:attrNameLst>
                                      </p:cBhvr>
                                      <p:to>
                                        <p:strVal val="visible"/>
                                      </p:to>
                                    </p:set>
                                    <p:animEffect transition="in" filter="randombar(horizontal)">
                                      <p:cBhvr>
                                        <p:cTn id="11"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utoShape 4"/>
          <p:cNvSpPr>
            <a:spLocks noChangeArrowheads="1"/>
          </p:cNvSpPr>
          <p:nvPr/>
        </p:nvSpPr>
        <p:spPr bwMode="auto">
          <a:xfrm>
            <a:off x="574907" y="1089906"/>
            <a:ext cx="5423006" cy="1810998"/>
          </a:xfrm>
          <a:prstGeom prst="cloudCallout">
            <a:avLst>
              <a:gd name="adj1" fmla="val 71166"/>
              <a:gd name="adj2" fmla="val 16313"/>
            </a:avLst>
          </a:prstGeom>
          <a:solidFill>
            <a:schemeClr val="accent5">
              <a:lumMod val="40000"/>
              <a:lumOff val="60000"/>
            </a:schemeClr>
          </a:solidFill>
          <a:ln w="9525">
            <a:solidFill>
              <a:srgbClr val="3333FF"/>
            </a:solidFill>
            <a:round/>
            <a:headEnd/>
            <a:tailEnd/>
          </a:ln>
        </p:spPr>
        <p:txBody>
          <a:bodyPr/>
          <a:lstStyle/>
          <a:p>
            <a:pPr>
              <a:defRPr/>
            </a:pPr>
            <a:endParaRPr lang="en-US" sz="2400" dirty="0">
              <a:solidFill>
                <a:srgbClr val="FF0000"/>
              </a:solidFill>
              <a:effectLst>
                <a:outerShdw blurRad="38100" dist="38100" dir="2700000" algn="tl">
                  <a:srgbClr val="000000"/>
                </a:outerShdw>
              </a:effectLst>
              <a:latin typeface="Times New Roman" pitchFamily="18" charset="0"/>
            </a:endParaRPr>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077047" y="3941680"/>
            <a:ext cx="760412" cy="873125"/>
          </a:xfrm>
          <a:prstGeom prst="rect">
            <a:avLst/>
          </a:prstGeom>
          <a:noFill/>
          <a:ln/>
        </p:spPr>
      </p:pic>
      <p:grpSp>
        <p:nvGrpSpPr>
          <p:cNvPr id="5" name="Group 17"/>
          <p:cNvGrpSpPr>
            <a:grpSpLocks/>
          </p:cNvGrpSpPr>
          <p:nvPr/>
        </p:nvGrpSpPr>
        <p:grpSpPr bwMode="auto">
          <a:xfrm>
            <a:off x="7340197" y="1995405"/>
            <a:ext cx="73025" cy="1298575"/>
            <a:chOff x="1104" y="816"/>
            <a:chExt cx="96" cy="1584"/>
          </a:xfrm>
        </p:grpSpPr>
        <p:sp>
          <p:nvSpPr>
            <p:cNvPr id="6" name="Rectangle 18"/>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 name="Rectangle 19"/>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 name="Line 20"/>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9" name="Group 24"/>
          <p:cNvGrpSpPr>
            <a:grpSpLocks/>
          </p:cNvGrpSpPr>
          <p:nvPr/>
        </p:nvGrpSpPr>
        <p:grpSpPr bwMode="auto">
          <a:xfrm rot="10800000">
            <a:off x="6722659" y="3873418"/>
            <a:ext cx="214313" cy="650875"/>
            <a:chOff x="2304" y="2640"/>
            <a:chExt cx="240" cy="720"/>
          </a:xfrm>
        </p:grpSpPr>
        <p:grpSp>
          <p:nvGrpSpPr>
            <p:cNvPr id="10" name="Group 25"/>
            <p:cNvGrpSpPr>
              <a:grpSpLocks/>
            </p:cNvGrpSpPr>
            <p:nvPr/>
          </p:nvGrpSpPr>
          <p:grpSpPr bwMode="auto">
            <a:xfrm rot="5400000">
              <a:off x="2064" y="2880"/>
              <a:ext cx="720" cy="240"/>
              <a:chOff x="1776" y="1536"/>
              <a:chExt cx="1039" cy="240"/>
            </a:xfrm>
          </p:grpSpPr>
          <p:grpSp>
            <p:nvGrpSpPr>
              <p:cNvPr id="12" name="Group 26"/>
              <p:cNvGrpSpPr>
                <a:grpSpLocks/>
              </p:cNvGrpSpPr>
              <p:nvPr/>
            </p:nvGrpSpPr>
            <p:grpSpPr bwMode="auto">
              <a:xfrm rot="10800000">
                <a:off x="1872" y="1536"/>
                <a:ext cx="816" cy="240"/>
                <a:chOff x="2364" y="2976"/>
                <a:chExt cx="1140" cy="672"/>
              </a:xfrm>
            </p:grpSpPr>
            <p:sp>
              <p:nvSpPr>
                <p:cNvPr id="15" name="Line 27"/>
                <p:cNvSpPr>
                  <a:spLocks noChangeShapeType="1"/>
                </p:cNvSpPr>
                <p:nvPr/>
              </p:nvSpPr>
              <p:spPr bwMode="auto">
                <a:xfrm>
                  <a:off x="2364" y="3168"/>
                  <a:ext cx="0" cy="288"/>
                </a:xfrm>
                <a:prstGeom prst="line">
                  <a:avLst/>
                </a:prstGeom>
                <a:noFill/>
                <a:ln w="1143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6" name="Rectangle 28"/>
                <p:cNvSpPr>
                  <a:spLocks noChangeArrowheads="1"/>
                </p:cNvSpPr>
                <p:nvPr/>
              </p:nvSpPr>
              <p:spPr bwMode="auto">
                <a:xfrm>
                  <a:off x="2400" y="2976"/>
                  <a:ext cx="1104" cy="672"/>
                </a:xfrm>
                <a:prstGeom prst="rect">
                  <a:avLst/>
                </a:prstGeom>
                <a:gradFill rotWithShape="1">
                  <a:gsLst>
                    <a:gs pos="0">
                      <a:srgbClr val="CCFFFF"/>
                    </a:gs>
                    <a:gs pos="100000">
                      <a:srgbClr val="CCFF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0" hangingPunct="0"/>
                  <a:endParaRPr lang="vi-VN" altLang="vi-VN"/>
                </a:p>
              </p:txBody>
            </p:sp>
            <p:sp>
              <p:nvSpPr>
                <p:cNvPr id="17" name="Line 29"/>
                <p:cNvSpPr>
                  <a:spLocks noChangeShapeType="1"/>
                </p:cNvSpPr>
                <p:nvPr/>
              </p:nvSpPr>
              <p:spPr bwMode="auto">
                <a:xfrm>
                  <a:off x="2592" y="3240"/>
                  <a:ext cx="0" cy="192"/>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Line 30"/>
                <p:cNvSpPr>
                  <a:spLocks noChangeShapeType="1"/>
                </p:cNvSpPr>
                <p:nvPr/>
              </p:nvSpPr>
              <p:spPr bwMode="auto">
                <a:xfrm>
                  <a:off x="2508"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Line 31"/>
                <p:cNvSpPr>
                  <a:spLocks noChangeShapeType="1"/>
                </p:cNvSpPr>
                <p:nvPr/>
              </p:nvSpPr>
              <p:spPr bwMode="auto">
                <a:xfrm>
                  <a:off x="3240" y="3336"/>
                  <a:ext cx="168"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3" name="Line 32"/>
              <p:cNvSpPr>
                <a:spLocks noChangeShapeType="1"/>
              </p:cNvSpPr>
              <p:nvPr/>
            </p:nvSpPr>
            <p:spPr bwMode="auto">
              <a:xfrm flipH="1">
                <a:off x="1776" y="1645"/>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3"/>
              <p:cNvSpPr>
                <a:spLocks noChangeShapeType="1"/>
              </p:cNvSpPr>
              <p:nvPr/>
            </p:nvSpPr>
            <p:spPr bwMode="auto">
              <a:xfrm flipH="1">
                <a:off x="2719" y="1658"/>
                <a:ext cx="96" cy="0"/>
              </a:xfrm>
              <a:prstGeom prst="line">
                <a:avLst/>
              </a:prstGeom>
              <a:no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1" name="AutoShape 34"/>
            <p:cNvSpPr>
              <a:spLocks noChangeArrowheads="1"/>
            </p:cNvSpPr>
            <p:nvPr/>
          </p:nvSpPr>
          <p:spPr bwMode="auto">
            <a:xfrm>
              <a:off x="2326" y="3072"/>
              <a:ext cx="192" cy="144"/>
            </a:xfrm>
            <a:prstGeom prst="flowChartOr">
              <a:avLst/>
            </a:prstGeom>
            <a:solidFill>
              <a:schemeClr val="accent1"/>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2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4984" y="4282993"/>
            <a:ext cx="654050" cy="4381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36"/>
          <p:cNvGrpSpPr>
            <a:grpSpLocks/>
          </p:cNvGrpSpPr>
          <p:nvPr/>
        </p:nvGrpSpPr>
        <p:grpSpPr bwMode="auto">
          <a:xfrm>
            <a:off x="10150072" y="4260768"/>
            <a:ext cx="542925" cy="196850"/>
            <a:chOff x="1824" y="1536"/>
            <a:chExt cx="2784" cy="645"/>
          </a:xfrm>
        </p:grpSpPr>
        <p:pic>
          <p:nvPicPr>
            <p:cNvPr id="2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39" descr="BienTro1"/>
          <p:cNvPicPr>
            <a:picLocks noChangeAspect="1" noChangeArrowheads="1"/>
          </p:cNvPicPr>
          <p:nvPr/>
        </p:nvPicPr>
        <p:blipFill>
          <a:blip r:embed="rId6" cstate="print">
            <a:extLst>
              <a:ext uri="{28A0092B-C50C-407E-A947-70E740481C1C}">
                <a14:useLocalDpi xmlns:a14="http://schemas.microsoft.com/office/drawing/2010/main" val="0"/>
              </a:ext>
            </a:extLst>
          </a:blip>
          <a:srcRect l="16826" t="46861" r="17400" b="17992"/>
          <a:stretch>
            <a:fillRect/>
          </a:stretch>
        </p:blipFill>
        <p:spPr bwMode="auto">
          <a:xfrm>
            <a:off x="8697509" y="4378243"/>
            <a:ext cx="658813" cy="311150"/>
          </a:xfrm>
          <a:prstGeom prst="rect">
            <a:avLst/>
          </a:prstGeom>
          <a:noFill/>
          <a:extLst>
            <a:ext uri="{909E8E84-426E-40DD-AFC4-6F175D3DCCD1}">
              <a14:hiddenFill xmlns:a14="http://schemas.microsoft.com/office/drawing/2010/main">
                <a:solidFill>
                  <a:srgbClr val="FFFFFF"/>
                </a:solidFill>
              </a14:hiddenFill>
            </a:ext>
          </a:extLst>
        </p:spPr>
      </p:pic>
      <p:sp>
        <p:nvSpPr>
          <p:cNvPr id="25" name="Line 41"/>
          <p:cNvSpPr>
            <a:spLocks noChangeShapeType="1"/>
          </p:cNvSpPr>
          <p:nvPr/>
        </p:nvSpPr>
        <p:spPr bwMode="auto">
          <a:xfrm>
            <a:off x="7370359" y="2230355"/>
            <a:ext cx="308133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42"/>
          <p:cNvSpPr>
            <a:spLocks noChangeShapeType="1"/>
          </p:cNvSpPr>
          <p:nvPr/>
        </p:nvSpPr>
        <p:spPr bwMode="auto">
          <a:xfrm flipH="1">
            <a:off x="6859184" y="2230355"/>
            <a:ext cx="544513" cy="164306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Line 43"/>
          <p:cNvSpPr>
            <a:spLocks noChangeShapeType="1"/>
          </p:cNvSpPr>
          <p:nvPr/>
        </p:nvSpPr>
        <p:spPr bwMode="auto">
          <a:xfrm flipV="1">
            <a:off x="6790922" y="4517943"/>
            <a:ext cx="817562" cy="3175"/>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44"/>
          <p:cNvSpPr>
            <a:spLocks noChangeShapeType="1"/>
          </p:cNvSpPr>
          <p:nvPr/>
        </p:nvSpPr>
        <p:spPr bwMode="auto">
          <a:xfrm>
            <a:off x="8114897" y="4495718"/>
            <a:ext cx="762000" cy="11906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9" name="Line 45"/>
          <p:cNvSpPr>
            <a:spLocks noChangeShapeType="1"/>
          </p:cNvSpPr>
          <p:nvPr/>
        </p:nvSpPr>
        <p:spPr bwMode="auto">
          <a:xfrm flipV="1">
            <a:off x="9261072" y="4106780"/>
            <a:ext cx="871537" cy="35560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0" name="Group 72"/>
          <p:cNvGrpSpPr>
            <a:grpSpLocks/>
          </p:cNvGrpSpPr>
          <p:nvPr/>
        </p:nvGrpSpPr>
        <p:grpSpPr bwMode="auto">
          <a:xfrm>
            <a:off x="6859184" y="1995405"/>
            <a:ext cx="3632200" cy="1878013"/>
            <a:chOff x="3014" y="528"/>
            <a:chExt cx="2288" cy="1183"/>
          </a:xfrm>
        </p:grpSpPr>
        <p:sp>
          <p:nvSpPr>
            <p:cNvPr id="31" name="AutoShape 16" descr="70%"/>
            <p:cNvSpPr>
              <a:spLocks noChangeArrowheads="1"/>
            </p:cNvSpPr>
            <p:nvPr/>
          </p:nvSpPr>
          <p:spPr bwMode="auto">
            <a:xfrm>
              <a:off x="3230" y="1267"/>
              <a:ext cx="2056"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 name="Group 53"/>
            <p:cNvGrpSpPr>
              <a:grpSpLocks/>
            </p:cNvGrpSpPr>
            <p:nvPr/>
          </p:nvGrpSpPr>
          <p:grpSpPr bwMode="auto">
            <a:xfrm>
              <a:off x="5175" y="528"/>
              <a:ext cx="45" cy="818"/>
              <a:chOff x="1104" y="816"/>
              <a:chExt cx="96" cy="1584"/>
            </a:xfrm>
          </p:grpSpPr>
          <p:sp>
            <p:nvSpPr>
              <p:cNvPr id="36" name="Rectangle 54"/>
              <p:cNvSpPr>
                <a:spLocks noChangeArrowheads="1"/>
              </p:cNvSpPr>
              <p:nvPr/>
            </p:nvSpPr>
            <p:spPr bwMode="auto">
              <a:xfrm>
                <a:off x="1104" y="1584"/>
                <a:ext cx="96" cy="8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 name="Rectangle 55"/>
              <p:cNvSpPr>
                <a:spLocks noChangeArrowheads="1"/>
              </p:cNvSpPr>
              <p:nvPr/>
            </p:nvSpPr>
            <p:spPr bwMode="auto">
              <a:xfrm>
                <a:off x="1104" y="81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Line 56"/>
              <p:cNvSpPr>
                <a:spLocks noChangeShapeType="1"/>
              </p:cNvSpPr>
              <p:nvPr/>
            </p:nvSpPr>
            <p:spPr bwMode="auto">
              <a:xfrm>
                <a:off x="1152" y="1248"/>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3" name="AutoShape 40" descr="70%"/>
            <p:cNvSpPr>
              <a:spLocks noChangeArrowheads="1"/>
            </p:cNvSpPr>
            <p:nvPr/>
          </p:nvSpPr>
          <p:spPr bwMode="auto">
            <a:xfrm>
              <a:off x="3168" y="1344"/>
              <a:ext cx="2057" cy="248"/>
            </a:xfrm>
            <a:prstGeom prst="cube">
              <a:avLst>
                <a:gd name="adj" fmla="val 25000"/>
              </a:avLst>
            </a:prstGeom>
            <a:pattFill prst="pct70">
              <a:fgClr>
                <a:srgbClr val="FFCC66"/>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4" name="Line 48"/>
            <p:cNvSpPr>
              <a:spLocks noChangeShapeType="1"/>
            </p:cNvSpPr>
            <p:nvPr/>
          </p:nvSpPr>
          <p:spPr bwMode="auto">
            <a:xfrm flipH="1">
              <a:off x="3014" y="676"/>
              <a:ext cx="343" cy="10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5" name="Line 49"/>
            <p:cNvSpPr>
              <a:spLocks noChangeShapeType="1"/>
            </p:cNvSpPr>
            <p:nvPr/>
          </p:nvSpPr>
          <p:spPr bwMode="auto">
            <a:xfrm>
              <a:off x="3360" y="676"/>
              <a:ext cx="194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9" name="Line 50"/>
          <p:cNvSpPr>
            <a:spLocks noChangeShapeType="1"/>
          </p:cNvSpPr>
          <p:nvPr/>
        </p:nvSpPr>
        <p:spPr bwMode="auto">
          <a:xfrm flipV="1">
            <a:off x="9261072" y="4106780"/>
            <a:ext cx="871537" cy="355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51"/>
          <p:cNvSpPr>
            <a:spLocks noChangeShapeType="1"/>
          </p:cNvSpPr>
          <p:nvPr/>
        </p:nvSpPr>
        <p:spPr bwMode="auto">
          <a:xfrm>
            <a:off x="8025997" y="4459205"/>
            <a:ext cx="762000" cy="11906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52"/>
          <p:cNvSpPr>
            <a:spLocks noChangeShapeType="1"/>
          </p:cNvSpPr>
          <p:nvPr/>
        </p:nvSpPr>
        <p:spPr bwMode="auto">
          <a:xfrm flipV="1">
            <a:off x="6859184" y="4517943"/>
            <a:ext cx="817563" cy="31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 name="Line 57"/>
          <p:cNvSpPr>
            <a:spLocks noChangeShapeType="1"/>
          </p:cNvSpPr>
          <p:nvPr/>
        </p:nvSpPr>
        <p:spPr bwMode="auto">
          <a:xfrm flipV="1">
            <a:off x="10700934" y="2230355"/>
            <a:ext cx="0" cy="17716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 name="Line 58"/>
          <p:cNvSpPr>
            <a:spLocks noChangeShapeType="1"/>
          </p:cNvSpPr>
          <p:nvPr/>
        </p:nvSpPr>
        <p:spPr bwMode="auto">
          <a:xfrm flipV="1">
            <a:off x="10700934" y="2230355"/>
            <a:ext cx="0" cy="17716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 name="Line 59"/>
          <p:cNvSpPr>
            <a:spLocks noChangeShapeType="1"/>
          </p:cNvSpPr>
          <p:nvPr/>
        </p:nvSpPr>
        <p:spPr bwMode="auto">
          <a:xfrm>
            <a:off x="10358034" y="2230355"/>
            <a:ext cx="3270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5" name="Line 60"/>
          <p:cNvSpPr>
            <a:spLocks noChangeShapeType="1"/>
          </p:cNvSpPr>
          <p:nvPr/>
        </p:nvSpPr>
        <p:spPr bwMode="auto">
          <a:xfrm>
            <a:off x="10358034" y="2230355"/>
            <a:ext cx="3270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46" name="Picture 6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76722" y="4341730"/>
            <a:ext cx="685800" cy="352425"/>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62"/>
          <p:cNvGrpSpPr>
            <a:grpSpLocks/>
          </p:cNvGrpSpPr>
          <p:nvPr/>
        </p:nvGrpSpPr>
        <p:grpSpPr bwMode="auto">
          <a:xfrm rot="-23813800">
            <a:off x="10334222" y="4287755"/>
            <a:ext cx="384175" cy="611188"/>
            <a:chOff x="2278" y="2679"/>
            <a:chExt cx="314" cy="764"/>
          </a:xfrm>
        </p:grpSpPr>
        <p:sp>
          <p:nvSpPr>
            <p:cNvPr id="48" name="Line 63"/>
            <p:cNvSpPr>
              <a:spLocks noChangeShapeType="1"/>
            </p:cNvSpPr>
            <p:nvPr/>
          </p:nvSpPr>
          <p:spPr bwMode="auto">
            <a:xfrm rot="2913502" flipH="1" flipV="1">
              <a:off x="2280" y="2690"/>
              <a:ext cx="323" cy="301"/>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9" name="Line 64"/>
            <p:cNvSpPr>
              <a:spLocks noChangeShapeType="1"/>
            </p:cNvSpPr>
            <p:nvPr/>
          </p:nvSpPr>
          <p:spPr bwMode="auto">
            <a:xfrm rot="2913502" flipH="1" flipV="1">
              <a:off x="2267" y="3131"/>
              <a:ext cx="323" cy="301"/>
            </a:xfrm>
            <a:prstGeom prst="line">
              <a:avLst/>
            </a:prstGeom>
            <a:noFill/>
            <a:ln w="3175">
              <a:solidFill>
                <a:schemeClr val="bg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50" name="Group 71"/>
          <p:cNvGrpSpPr>
            <a:grpSpLocks/>
          </p:cNvGrpSpPr>
          <p:nvPr/>
        </p:nvGrpSpPr>
        <p:grpSpPr bwMode="auto">
          <a:xfrm>
            <a:off x="7295968" y="1237855"/>
            <a:ext cx="1752600" cy="323850"/>
            <a:chOff x="4656" y="2976"/>
            <a:chExt cx="1104" cy="204"/>
          </a:xfrm>
        </p:grpSpPr>
        <p:sp>
          <p:nvSpPr>
            <p:cNvPr id="51" name="AutoShape 66"/>
            <p:cNvSpPr>
              <a:spLocks noChangeArrowheads="1"/>
            </p:cNvSpPr>
            <p:nvPr/>
          </p:nvSpPr>
          <p:spPr bwMode="auto">
            <a:xfrm>
              <a:off x="4656" y="2976"/>
              <a:ext cx="576" cy="192"/>
            </a:xfrm>
            <a:prstGeom prst="cube">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1400">
                  <a:latin typeface=".VnTime" panose="020B7200000000000000" pitchFamily="34" charset="0"/>
                </a:rPr>
                <a:t>   </a:t>
              </a:r>
            </a:p>
          </p:txBody>
        </p:sp>
        <p:sp>
          <p:nvSpPr>
            <p:cNvPr id="52" name="AutoShape 67"/>
            <p:cNvSpPr>
              <a:spLocks noChangeArrowheads="1"/>
            </p:cNvSpPr>
            <p:nvPr/>
          </p:nvSpPr>
          <p:spPr bwMode="auto">
            <a:xfrm>
              <a:off x="5184" y="2976"/>
              <a:ext cx="576" cy="192"/>
            </a:xfrm>
            <a:prstGeom prst="cube">
              <a:avLst>
                <a:gd name="adj" fmla="val 25000"/>
              </a:avLst>
            </a:prstGeom>
            <a:solidFill>
              <a:srgbClr val="00E4A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a:latin typeface=".VnTime" panose="020B7200000000000000" pitchFamily="34" charset="0"/>
                </a:rPr>
                <a:t>         S</a:t>
              </a:r>
            </a:p>
          </p:txBody>
        </p:sp>
        <p:sp>
          <p:nvSpPr>
            <p:cNvPr id="53" name="Text Box 70"/>
            <p:cNvSpPr txBox="1">
              <a:spLocks noChangeArrowheads="1"/>
            </p:cNvSpPr>
            <p:nvPr/>
          </p:nvSpPr>
          <p:spPr bwMode="auto">
            <a:xfrm>
              <a:off x="4656" y="298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1400">
                  <a:latin typeface=".VnTime" panose="020B7200000000000000" pitchFamily="34" charset="0"/>
                </a:rPr>
                <a:t>N</a:t>
              </a:r>
            </a:p>
          </p:txBody>
        </p:sp>
      </p:grpSp>
      <p:sp>
        <p:nvSpPr>
          <p:cNvPr id="61" name="AutoShape 4"/>
          <p:cNvSpPr>
            <a:spLocks noChangeArrowheads="1"/>
          </p:cNvSpPr>
          <p:nvPr/>
        </p:nvSpPr>
        <p:spPr bwMode="auto">
          <a:xfrm>
            <a:off x="574907" y="1092274"/>
            <a:ext cx="5423006" cy="1810998"/>
          </a:xfrm>
          <a:prstGeom prst="cloudCallout">
            <a:avLst>
              <a:gd name="adj1" fmla="val 68934"/>
              <a:gd name="adj2" fmla="val -29723"/>
            </a:avLst>
          </a:prstGeom>
          <a:solidFill>
            <a:schemeClr val="accent5">
              <a:lumMod val="40000"/>
              <a:lumOff val="60000"/>
            </a:schemeClr>
          </a:solidFill>
          <a:ln w="9525">
            <a:solidFill>
              <a:srgbClr val="3333FF"/>
            </a:solidFill>
            <a:round/>
            <a:headEnd/>
            <a:tailEnd/>
          </a:ln>
        </p:spPr>
        <p:txBody>
          <a:bodyPr/>
          <a:lstStyle/>
          <a:p>
            <a:pPr>
              <a:defRPr/>
            </a:pPr>
            <a:r>
              <a:rPr lang="en-US" sz="2400" dirty="0" smtClean="0">
                <a:latin typeface="Arial" charset="0"/>
              </a:rPr>
              <a:t>Ta đã biết xung quanh nam châm, xung quanh dòng điện có từ trường. </a:t>
            </a:r>
            <a:endParaRPr lang="en-US" sz="2400" dirty="0">
              <a:solidFill>
                <a:srgbClr val="FF0000"/>
              </a:solidFill>
              <a:effectLst>
                <a:outerShdw blurRad="38100" dist="38100" dir="2700000" algn="tl">
                  <a:srgbClr val="000000"/>
                </a:outerShdw>
              </a:effectLst>
              <a:latin typeface="Times New Roman" pitchFamily="18" charset="0"/>
            </a:endParaRPr>
          </a:p>
        </p:txBody>
      </p:sp>
      <p:sp>
        <p:nvSpPr>
          <p:cNvPr id="62" name="Rectangle 2"/>
          <p:cNvSpPr txBox="1">
            <a:spLocks noChangeArrowheads="1"/>
          </p:cNvSpPr>
          <p:nvPr/>
        </p:nvSpPr>
        <p:spPr>
          <a:xfrm>
            <a:off x="3559791" y="114300"/>
            <a:ext cx="3576563" cy="685800"/>
          </a:xfrm>
          <a:prstGeom prst="rect">
            <a:avLst/>
          </a:prstGeom>
          <a:solidFill>
            <a:srgbClr val="0070C0"/>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vi-VN" sz="3600" b="1" dirty="0" smtClean="0">
                <a:solidFill>
                  <a:schemeClr val="bg1"/>
                </a:solidFill>
                <a:latin typeface=".VnTimeH" panose="020B7200000000000000" pitchFamily="34" charset="0"/>
              </a:rPr>
              <a:t>ĐẶT VẤN ĐỀ</a:t>
            </a:r>
            <a:endParaRPr lang="en-US" altLang="vi-VN" sz="3600" b="1" dirty="0">
              <a:solidFill>
                <a:schemeClr val="bg1"/>
              </a:solidFill>
              <a:latin typeface=".VnTimeH" panose="020B7200000000000000" pitchFamily="34" charset="0"/>
            </a:endParaRPr>
          </a:p>
        </p:txBody>
      </p:sp>
      <p:sp>
        <p:nvSpPr>
          <p:cNvPr id="64" name="AutoShape 4"/>
          <p:cNvSpPr>
            <a:spLocks noChangeArrowheads="1"/>
          </p:cNvSpPr>
          <p:nvPr/>
        </p:nvSpPr>
        <p:spPr bwMode="auto">
          <a:xfrm>
            <a:off x="107576" y="3429000"/>
            <a:ext cx="6391357" cy="2785223"/>
          </a:xfrm>
          <a:prstGeom prst="cloudCallout">
            <a:avLst>
              <a:gd name="adj1" fmla="val 12346"/>
              <a:gd name="adj2" fmla="val 31359"/>
            </a:avLst>
          </a:prstGeom>
          <a:solidFill>
            <a:schemeClr val="accent5">
              <a:lumMod val="40000"/>
              <a:lumOff val="60000"/>
            </a:schemeClr>
          </a:solidFill>
          <a:ln w="9525">
            <a:solidFill>
              <a:srgbClr val="3333FF"/>
            </a:solidFill>
            <a:round/>
            <a:headEnd/>
            <a:tailEnd/>
          </a:ln>
        </p:spPr>
        <p:txBody>
          <a:bodyPr/>
          <a:lstStyle/>
          <a:p>
            <a:pPr>
              <a:defRPr/>
            </a:pPr>
            <a:r>
              <a:rPr lang="en-US" sz="2400" dirty="0" smtClean="0">
                <a:solidFill>
                  <a:srgbClr val="FF0000"/>
                </a:solidFill>
                <a:latin typeface="Arial" charset="0"/>
              </a:rPr>
              <a:t>Vậy làm thế nào để hình dung ra từ trường và nghiên cứu đặc đặc tính của nó một cách dễ dàng, thuận lợi?</a:t>
            </a:r>
            <a:endParaRPr lang="en-US" sz="2400" dirty="0">
              <a:solidFill>
                <a:srgbClr val="FF0000"/>
              </a:solidFill>
              <a:latin typeface="Arial" charset="0"/>
            </a:endParaRPr>
          </a:p>
          <a:p>
            <a:pPr>
              <a:defRPr/>
            </a:pPr>
            <a:endParaRPr lang="en-US" sz="2400" dirty="0">
              <a:solidFill>
                <a:srgbClr val="FF00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9679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arn(inVertical)">
                                      <p:cBhvr>
                                        <p:cTn id="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1"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0291" name="Picture 3"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28944" y="3309157"/>
            <a:ext cx="5614988" cy="144462"/>
          </a:xfrm>
          <a:prstGeom prst="rect">
            <a:avLst/>
          </a:prstGeom>
          <a:noFill/>
          <a:extLst>
            <a:ext uri="{909E8E84-426E-40DD-AFC4-6F175D3DCCD1}">
              <a14:hiddenFill xmlns:a14="http://schemas.microsoft.com/office/drawing/2010/main">
                <a:solidFill>
                  <a:srgbClr val="FFFFFF"/>
                </a:solidFill>
              </a14:hiddenFill>
            </a:ext>
          </a:extLst>
        </p:spPr>
      </p:pic>
      <p:sp>
        <p:nvSpPr>
          <p:cNvPr id="140298" name="Rectangle 10"/>
          <p:cNvSpPr>
            <a:spLocks noChangeArrowheads="1"/>
          </p:cNvSpPr>
          <p:nvPr/>
        </p:nvSpPr>
        <p:spPr bwMode="auto">
          <a:xfrm>
            <a:off x="666537" y="493881"/>
            <a:ext cx="10986448" cy="6118225"/>
          </a:xfrm>
          <a:prstGeom prst="rect">
            <a:avLst/>
          </a:prstGeom>
          <a:noFill/>
          <a:ln w="76200" cmpd="tri" algn="ctr">
            <a:pattFill prst="solidDmnd">
              <a:fgClr>
                <a:srgbClr val="993366"/>
              </a:fgClr>
              <a:bgClr>
                <a:srgbClr val="FFFFFF"/>
              </a:bgClr>
            </a:pattFill>
            <a:miter lim="800000"/>
            <a:headEnd/>
            <a:tailEnd/>
          </a:ln>
          <a:effectLst>
            <a:prstShdw prst="shdw18" dist="17961" dir="13500000">
              <a:srgbClr val="993366">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endParaRPr lang="vi-VN"/>
          </a:p>
        </p:txBody>
      </p:sp>
      <p:sp>
        <p:nvSpPr>
          <p:cNvPr id="140299" name="Rectangle 11"/>
          <p:cNvSpPr>
            <a:spLocks noChangeArrowheads="1"/>
          </p:cNvSpPr>
          <p:nvPr/>
        </p:nvSpPr>
        <p:spPr bwMode="auto">
          <a:xfrm>
            <a:off x="1078550" y="706545"/>
            <a:ext cx="10054030" cy="124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vi-VN" sz="4000" b="1" dirty="0" smtClean="0">
                <a:solidFill>
                  <a:srgbClr val="FF0000"/>
                </a:solidFill>
              </a:rPr>
              <a:t>TIẾT 23: TỪ PHỔ - ĐƯỜNG SỨC TỪ</a:t>
            </a:r>
            <a:endParaRPr lang="en-US" altLang="vi-VN" sz="4000" b="1" dirty="0">
              <a:solidFill>
                <a:srgbClr val="FF0000"/>
              </a:solidFill>
            </a:endParaRPr>
          </a:p>
        </p:txBody>
      </p:sp>
      <p:pic>
        <p:nvPicPr>
          <p:cNvPr id="140302" name="Picture 14" descr="spi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19176" y="6146421"/>
            <a:ext cx="10281170" cy="17936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4554" y="1825698"/>
            <a:ext cx="4660258" cy="412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9"/>
          <p:cNvGrpSpPr>
            <a:grpSpLocks/>
          </p:cNvGrpSpPr>
          <p:nvPr/>
        </p:nvGrpSpPr>
        <p:grpSpPr bwMode="auto">
          <a:xfrm>
            <a:off x="1720213" y="1825698"/>
            <a:ext cx="4752109" cy="4121727"/>
            <a:chOff x="1152" y="816"/>
            <a:chExt cx="3552" cy="3120"/>
          </a:xfrm>
        </p:grpSpPr>
        <p:pic>
          <p:nvPicPr>
            <p:cNvPr id="31" name="Picture 10" descr="Tu%20truong%201"/>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152" y="816"/>
              <a:ext cx="355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1"/>
            <p:cNvSpPr txBox="1">
              <a:spLocks noChangeArrowheads="1"/>
            </p:cNvSpPr>
            <p:nvPr/>
          </p:nvSpPr>
          <p:spPr bwMode="auto">
            <a:xfrm rot="496858">
              <a:off x="2869" y="1971"/>
              <a:ext cx="33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latin typeface="Arial" charset="0"/>
                  <a:cs typeface="Arial" charset="0"/>
                </a:rPr>
                <a:t>s</a:t>
              </a:r>
            </a:p>
          </p:txBody>
        </p:sp>
        <p:sp>
          <p:nvSpPr>
            <p:cNvPr id="33" name="Text Box 12"/>
            <p:cNvSpPr txBox="1">
              <a:spLocks noChangeArrowheads="1"/>
            </p:cNvSpPr>
            <p:nvPr/>
          </p:nvSpPr>
          <p:spPr bwMode="auto">
            <a:xfrm rot="642508">
              <a:off x="2785" y="2543"/>
              <a:ext cx="38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latin typeface="Arial" charset="0"/>
                  <a:cs typeface="Arial" charset="0"/>
                </a:rPr>
                <a:t>N</a:t>
              </a:r>
            </a:p>
          </p:txBody>
        </p:sp>
      </p:grpSp>
    </p:spTree>
    <p:extLst>
      <p:ext uri="{BB962C8B-B14F-4D97-AF65-F5344CB8AC3E}">
        <p14:creationId xmlns:p14="http://schemas.microsoft.com/office/powerpoint/2010/main" val="3409138501"/>
      </p:ext>
    </p:extLst>
  </p:cSld>
  <p:clrMapOvr>
    <a:masterClrMapping/>
  </p:clrMapOvr>
  <p:transition spd="med" advClick="0" advTm="0">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299"/>
                                        </p:tgtEl>
                                        <p:attrNameLst>
                                          <p:attrName>style.visibility</p:attrName>
                                        </p:attrNameLst>
                                      </p:cBhvr>
                                      <p:to>
                                        <p:strVal val="visible"/>
                                      </p:to>
                                    </p:set>
                                    <p:animEffect transition="in" filter="wipe(left)">
                                      <p:cBhvr>
                                        <p:cTn id="7" dur="2000"/>
                                        <p:tgtEl>
                                          <p:spTgt spid="140299"/>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40291"/>
                                        </p:tgtEl>
                                        <p:attrNameLst>
                                          <p:attrName>style.visibility</p:attrName>
                                        </p:attrNameLst>
                                      </p:cBhvr>
                                      <p:to>
                                        <p:strVal val="visible"/>
                                      </p:to>
                                    </p:set>
                                    <p:animEffect transition="in" filter="wipe(down)">
                                      <p:cBhvr>
                                        <p:cTn id="11" dur="500"/>
                                        <p:tgtEl>
                                          <p:spTgt spid="140291"/>
                                        </p:tgtEl>
                                      </p:cBhvr>
                                    </p:animEffect>
                                  </p:childTnLst>
                                </p:cTn>
                              </p:par>
                              <p:par>
                                <p:cTn id="12" presetID="22" presetClass="entr" presetSubtype="8" fill="hold" nodeType="withEffect">
                                  <p:stCondLst>
                                    <p:cond delay="0"/>
                                  </p:stCondLst>
                                  <p:childTnLst>
                                    <p:set>
                                      <p:cBhvr>
                                        <p:cTn id="13" dur="1" fill="hold">
                                          <p:stCondLst>
                                            <p:cond delay="0"/>
                                          </p:stCondLst>
                                        </p:cTn>
                                        <p:tgtEl>
                                          <p:spTgt spid="140302"/>
                                        </p:tgtEl>
                                        <p:attrNameLst>
                                          <p:attrName>style.visibility</p:attrName>
                                        </p:attrNameLst>
                                      </p:cBhvr>
                                      <p:to>
                                        <p:strVal val="visible"/>
                                      </p:to>
                                    </p:set>
                                    <p:animEffect transition="in" filter="wipe(left)">
                                      <p:cBhvr>
                                        <p:cTn id="14" dur="500"/>
                                        <p:tgtEl>
                                          <p:spTgt spid="140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9"/>
          <p:cNvSpPr txBox="1">
            <a:spLocks noChangeArrowheads="1"/>
          </p:cNvSpPr>
          <p:nvPr/>
        </p:nvSpPr>
        <p:spPr bwMode="auto">
          <a:xfrm>
            <a:off x="657327" y="0"/>
            <a:ext cx="2759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I. TỪ PHỔ:</a:t>
            </a:r>
          </a:p>
        </p:txBody>
      </p:sp>
      <p:sp>
        <p:nvSpPr>
          <p:cNvPr id="6154" name="Text Box 10"/>
          <p:cNvSpPr txBox="1">
            <a:spLocks noChangeArrowheads="1"/>
          </p:cNvSpPr>
          <p:nvPr/>
        </p:nvSpPr>
        <p:spPr bwMode="auto">
          <a:xfrm>
            <a:off x="637850" y="453070"/>
            <a:ext cx="5198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1. Thí nghiệm</a:t>
            </a:r>
            <a:r>
              <a:rPr lang="en-US" altLang="vi-VN" sz="2400" b="1" i="1" dirty="0" smtClean="0">
                <a:solidFill>
                  <a:srgbClr val="FF0000"/>
                </a:solidFill>
                <a:latin typeface="Arial" panose="020B0604020202020204" pitchFamily="34" charset="0"/>
                <a:cs typeface="Arial" panose="020B0604020202020204" pitchFamily="34" charset="0"/>
              </a:rPr>
              <a:t>: hình 23.1</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2053" name="Text Box 12"/>
          <p:cNvSpPr txBox="1">
            <a:spLocks noChangeArrowheads="1"/>
          </p:cNvSpPr>
          <p:nvPr/>
        </p:nvSpPr>
        <p:spPr bwMode="auto">
          <a:xfrm>
            <a:off x="1981200" y="3810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sz="1800"/>
          </a:p>
        </p:txBody>
      </p:sp>
      <p:sp>
        <p:nvSpPr>
          <p:cNvPr id="9" name="Text Box 10"/>
          <p:cNvSpPr txBox="1">
            <a:spLocks noChangeArrowheads="1"/>
          </p:cNvSpPr>
          <p:nvPr/>
        </p:nvSpPr>
        <p:spPr bwMode="auto">
          <a:xfrm>
            <a:off x="902987" y="843329"/>
            <a:ext cx="110797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i="1" dirty="0" smtClean="0">
                <a:latin typeface="Arial" panose="020B0604020202020204" pitchFamily="34" charset="0"/>
                <a:cs typeface="Arial" panose="020B0604020202020204" pitchFamily="34" charset="0"/>
              </a:rPr>
              <a:t>Rắc đều một lớp mạt sắt lên tấm nhựa trong, phẳng. Đặt tấm nhựa này trên một thanh nam châm rồi gõ nhẹ. Quan sát hình ảnh mạt sắt trước và sau khi gõ trả lời câu hỏi sau:</a:t>
            </a:r>
          </a:p>
        </p:txBody>
      </p:sp>
      <p:pic>
        <p:nvPicPr>
          <p:cNvPr id="13"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5921" y="3816883"/>
            <a:ext cx="608456"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3806" y="4634204"/>
            <a:ext cx="608456"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qustionmed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5921" y="5769386"/>
            <a:ext cx="608456" cy="528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32300" y="3880964"/>
            <a:ext cx="6170472" cy="400110"/>
          </a:xfrm>
          <a:prstGeom prst="rect">
            <a:avLst/>
          </a:prstGeom>
        </p:spPr>
        <p:txBody>
          <a:bodyPr wrap="none">
            <a:spAutoFit/>
          </a:bodyPr>
          <a:lstStyle/>
          <a:p>
            <a:pPr marL="342900" indent="-342900" algn="just">
              <a:spcBef>
                <a:spcPct val="50000"/>
              </a:spcBef>
              <a:defRPr/>
            </a:pPr>
            <a:r>
              <a:rPr lang="en-US" sz="2000" b="1" i="1" dirty="0">
                <a:latin typeface="Arial" panose="020B0604020202020204" pitchFamily="34" charset="0"/>
                <a:cs typeface="Arial" panose="020B0604020202020204" pitchFamily="34" charset="0"/>
              </a:rPr>
              <a:t>1.Trước khi gõ các mạt sắt sắp xếp như thế nào?</a:t>
            </a:r>
          </a:p>
        </p:txBody>
      </p:sp>
      <p:sp>
        <p:nvSpPr>
          <p:cNvPr id="3" name="Rectangle 2"/>
          <p:cNvSpPr/>
          <p:nvPr/>
        </p:nvSpPr>
        <p:spPr>
          <a:xfrm>
            <a:off x="999684" y="4735092"/>
            <a:ext cx="9592301" cy="400110"/>
          </a:xfrm>
          <a:prstGeom prst="rect">
            <a:avLst/>
          </a:prstGeom>
        </p:spPr>
        <p:txBody>
          <a:bodyPr wrap="square">
            <a:spAutoFit/>
          </a:bodyPr>
          <a:lstStyle/>
          <a:p>
            <a:pPr marL="342900" indent="-342900" algn="just">
              <a:spcBef>
                <a:spcPct val="50000"/>
              </a:spcBef>
              <a:defRPr/>
            </a:pPr>
            <a:r>
              <a:rPr lang="en-US" sz="2000" b="1" i="1" dirty="0">
                <a:latin typeface="Arial" panose="020B0604020202020204" pitchFamily="34" charset="0"/>
                <a:cs typeface="Arial" panose="020B0604020202020204" pitchFamily="34" charset="0"/>
              </a:rPr>
              <a:t>2. Sau khi gõ các mạt sắt xung quanh nam châm được sắp xếp như thế nào?</a:t>
            </a:r>
          </a:p>
        </p:txBody>
      </p:sp>
      <p:sp>
        <p:nvSpPr>
          <p:cNvPr id="4" name="Rectangle 3"/>
          <p:cNvSpPr/>
          <p:nvPr/>
        </p:nvSpPr>
        <p:spPr>
          <a:xfrm>
            <a:off x="1032300" y="5830408"/>
            <a:ext cx="10563955" cy="400110"/>
          </a:xfrm>
          <a:prstGeom prst="rect">
            <a:avLst/>
          </a:prstGeom>
        </p:spPr>
        <p:txBody>
          <a:bodyPr wrap="square">
            <a:spAutoFit/>
          </a:bodyPr>
          <a:lstStyle/>
          <a:p>
            <a:pPr marL="342900" indent="-342900" algn="just">
              <a:spcBef>
                <a:spcPct val="50000"/>
              </a:spcBef>
              <a:defRPr/>
            </a:pPr>
            <a:r>
              <a:rPr lang="en-US" sz="2000" b="1" i="1" dirty="0">
                <a:latin typeface="Arial" panose="020B0604020202020204" pitchFamily="34" charset="0"/>
                <a:cs typeface="Arial" panose="020B0604020202020204" pitchFamily="34" charset="0"/>
              </a:rPr>
              <a:t>3. Càng ra xa nam châm các đường mạt sắt như thế nào?</a:t>
            </a:r>
          </a:p>
        </p:txBody>
      </p:sp>
      <p:sp>
        <p:nvSpPr>
          <p:cNvPr id="5" name="Rectangle 4"/>
          <p:cNvSpPr/>
          <p:nvPr/>
        </p:nvSpPr>
        <p:spPr>
          <a:xfrm>
            <a:off x="1246279" y="5133288"/>
            <a:ext cx="10349976" cy="707886"/>
          </a:xfrm>
          <a:prstGeom prst="rect">
            <a:avLst/>
          </a:prstGeom>
        </p:spPr>
        <p:txBody>
          <a:bodyPr wrap="square">
            <a:spAutoFit/>
          </a:bodyPr>
          <a:lstStyle/>
          <a:p>
            <a:pPr algn="just">
              <a:spcBef>
                <a:spcPct val="50000"/>
              </a:spcBef>
              <a:defRPr/>
            </a:pPr>
            <a:r>
              <a:rPr lang="en-US" sz="20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Các mạt sắt được sắp xếp thành những đường cong nối từ </a:t>
            </a:r>
            <a:r>
              <a:rPr lang="en-US" sz="20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cực này </a:t>
            </a:r>
            <a:r>
              <a:rPr lang="en-US" sz="20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sang cực kia của nam châm. </a:t>
            </a:r>
            <a:endParaRPr lang="en-US" sz="2000" i="1" dirty="0">
              <a:latin typeface="Arial" panose="020B0604020202020204" pitchFamily="34" charset="0"/>
              <a:cs typeface="Arial" panose="020B0604020202020204" pitchFamily="34" charset="0"/>
            </a:endParaRPr>
          </a:p>
        </p:txBody>
      </p:sp>
      <p:sp>
        <p:nvSpPr>
          <p:cNvPr id="6" name="Rectangle 5"/>
          <p:cNvSpPr/>
          <p:nvPr/>
        </p:nvSpPr>
        <p:spPr>
          <a:xfrm>
            <a:off x="1284378" y="6260762"/>
            <a:ext cx="6258445" cy="400110"/>
          </a:xfrm>
          <a:prstGeom prst="rect">
            <a:avLst/>
          </a:prstGeom>
        </p:spPr>
        <p:txBody>
          <a:bodyPr wrap="none">
            <a:spAutoFit/>
          </a:bodyPr>
          <a:lstStyle/>
          <a:p>
            <a:r>
              <a:rPr lang="en-US" sz="20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Càng ra xa nam châm các đường này càng thưa dần.</a:t>
            </a:r>
            <a:endParaRPr lang="vi-VN" sz="2000" i="1" dirty="0">
              <a:latin typeface="Arial" panose="020B0604020202020204" pitchFamily="34" charset="0"/>
              <a:cs typeface="Arial" panose="020B0604020202020204" pitchFamily="34" charset="0"/>
            </a:endParaRP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66" y="1699034"/>
            <a:ext cx="307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8"/>
          <p:cNvSpPr>
            <a:spLocks noChangeArrowheads="1"/>
          </p:cNvSpPr>
          <p:nvPr/>
        </p:nvSpPr>
        <p:spPr bwMode="auto">
          <a:xfrm>
            <a:off x="3779472" y="1347501"/>
            <a:ext cx="76200" cy="914400"/>
          </a:xfrm>
          <a:prstGeom prst="downArrow">
            <a:avLst>
              <a:gd name="adj1" fmla="val 50000"/>
              <a:gd name="adj2" fmla="val 300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pic>
        <p:nvPicPr>
          <p:cNvPr id="24" name="Picture 21" descr="Tu pho nam cham thang.pn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10800000">
            <a:off x="6027804" y="1682115"/>
            <a:ext cx="3276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2224840" y="3518319"/>
            <a:ext cx="1848396" cy="400110"/>
          </a:xfrm>
          <a:prstGeom prst="rect">
            <a:avLst/>
          </a:prstGeom>
        </p:spPr>
        <p:txBody>
          <a:bodyPr wrap="square">
            <a:spAutoFit/>
          </a:bodyPr>
          <a:lstStyle/>
          <a:p>
            <a:pPr algn="just">
              <a:spcBef>
                <a:spcPct val="50000"/>
              </a:spcBef>
              <a:defRPr/>
            </a:pPr>
            <a:r>
              <a:rPr lang="en-US" sz="2000" b="1"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Trước khi gõ</a:t>
            </a:r>
            <a:endParaRPr lang="en-US" sz="2000" b="1" i="1" dirty="0">
              <a:latin typeface="Arial" panose="020B0604020202020204" pitchFamily="34" charset="0"/>
              <a:cs typeface="Arial" panose="020B0604020202020204" pitchFamily="34" charset="0"/>
            </a:endParaRPr>
          </a:p>
        </p:txBody>
      </p:sp>
      <p:sp>
        <p:nvSpPr>
          <p:cNvPr id="26" name="Rectangle 25"/>
          <p:cNvSpPr/>
          <p:nvPr/>
        </p:nvSpPr>
        <p:spPr>
          <a:xfrm>
            <a:off x="7069294" y="3498573"/>
            <a:ext cx="1729384" cy="400110"/>
          </a:xfrm>
          <a:prstGeom prst="rect">
            <a:avLst/>
          </a:prstGeom>
        </p:spPr>
        <p:txBody>
          <a:bodyPr wrap="square">
            <a:spAutoFit/>
          </a:bodyPr>
          <a:lstStyle/>
          <a:p>
            <a:pPr algn="just">
              <a:spcBef>
                <a:spcPct val="50000"/>
              </a:spcBef>
              <a:defRPr/>
            </a:pPr>
            <a:r>
              <a:rPr lang="en-US" sz="2000" b="1"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Sau khi gõ</a:t>
            </a:r>
            <a:endParaRPr lang="en-US" sz="2000" b="1" i="1" dirty="0">
              <a:latin typeface="Arial" panose="020B0604020202020204" pitchFamily="34" charset="0"/>
              <a:cs typeface="Arial" panose="020B0604020202020204" pitchFamily="34" charset="0"/>
            </a:endParaRPr>
          </a:p>
        </p:txBody>
      </p:sp>
      <p:sp>
        <p:nvSpPr>
          <p:cNvPr id="27" name="Rectangle 26"/>
          <p:cNvSpPr/>
          <p:nvPr/>
        </p:nvSpPr>
        <p:spPr>
          <a:xfrm>
            <a:off x="1246279" y="4262857"/>
            <a:ext cx="10349976" cy="400110"/>
          </a:xfrm>
          <a:prstGeom prst="rect">
            <a:avLst/>
          </a:prstGeom>
        </p:spPr>
        <p:txBody>
          <a:bodyPr wrap="square">
            <a:spAutoFit/>
          </a:bodyPr>
          <a:lstStyle/>
          <a:p>
            <a:pPr algn="just">
              <a:spcBef>
                <a:spcPct val="50000"/>
              </a:spcBef>
              <a:defRPr/>
            </a:pPr>
            <a:r>
              <a:rPr lang="en-US" sz="20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Các mạt sắt được sắp xếp </a:t>
            </a:r>
            <a:r>
              <a:rPr lang="en-US" sz="20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ở mọi vị trí không tuân theo một trật tự nào cả.</a:t>
            </a: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187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checkerboard(across)">
                                      <p:cBhvr>
                                        <p:cTn id="7" dur="500"/>
                                        <p:tgtEl>
                                          <p:spTgt spid="6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checkerboard(across)">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16" presetClass="entr" presetSubtype="2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2" presetClass="path" presetSubtype="0" repeatCount="3000" accel="50000" decel="50000" fill="hold" grpId="1" nodeType="clickEffect">
                                  <p:stCondLst>
                                    <p:cond delay="0"/>
                                  </p:stCondLst>
                                  <p:childTnLst>
                                    <p:animMotion origin="layout" path="M -1.04167E-6 -0.14444 L -1.04167E-6 -4.44444E-6 " pathEditMode="relative" rAng="0" ptsTypes="AA">
                                      <p:cBhvr>
                                        <p:cTn id="61" dur="2000" fill="hold"/>
                                        <p:tgtEl>
                                          <p:spTgt spid="23"/>
                                        </p:tgtEl>
                                        <p:attrNameLst>
                                          <p:attrName>ppt_x</p:attrName>
                                          <p:attrName>ppt_y</p:attrName>
                                        </p:attrNameLst>
                                      </p:cBhvr>
                                      <p:rCtr x="0" y="7222"/>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grpId="2" nodeType="clickEffect">
                                  <p:stCondLst>
                                    <p:cond delay="0"/>
                                  </p:stCondLst>
                                  <p:childTnLst>
                                    <p:animMotion origin="layout" path="M -0.00417 -0.14444 L -1.04167E-6 -4.44444E-6 " pathEditMode="relative" rAng="0" ptsTypes="AA">
                                      <p:cBhvr>
                                        <p:cTn id="65" dur="2000" fill="hold"/>
                                        <p:tgtEl>
                                          <p:spTgt spid="23"/>
                                        </p:tgtEl>
                                        <p:attrNameLst>
                                          <p:attrName>ppt_x</p:attrName>
                                          <p:attrName>ppt_y</p:attrName>
                                        </p:attrNameLst>
                                      </p:cBhvr>
                                      <p:rCtr x="208" y="7222"/>
                                    </p:animMotion>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circle(in)">
                                      <p:cBhvr>
                                        <p:cTn id="70" dur="2000"/>
                                        <p:tgtEl>
                                          <p:spTgt spid="2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barn(inVertical)">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barn(inVertical)">
                                      <p:cBhvr>
                                        <p:cTn id="8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p:bldP spid="9" grpId="0"/>
      <p:bldP spid="2" grpId="0"/>
      <p:bldP spid="3" grpId="0"/>
      <p:bldP spid="4" grpId="0"/>
      <p:bldP spid="5" grpId="0"/>
      <p:bldP spid="6" grpId="0"/>
      <p:bldP spid="23" grpId="0" animBg="1"/>
      <p:bldP spid="23" grpId="1" animBg="1"/>
      <p:bldP spid="23" grpId="2" animBg="1"/>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657327" y="1350155"/>
            <a:ext cx="75299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4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Trong từ trường của thanh nam châm, mạt sắt được sắp xếp thành những đường cong nối từ cực này sang cực kia của nam châm. </a:t>
            </a:r>
          </a:p>
        </p:txBody>
      </p:sp>
      <p:sp>
        <p:nvSpPr>
          <p:cNvPr id="11" name="Text Box 9"/>
          <p:cNvSpPr txBox="1">
            <a:spLocks noChangeArrowheads="1"/>
          </p:cNvSpPr>
          <p:nvPr/>
        </p:nvSpPr>
        <p:spPr bwMode="auto">
          <a:xfrm>
            <a:off x="657327" y="0"/>
            <a:ext cx="27590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I. TỪ PHỔ:</a:t>
            </a:r>
          </a:p>
        </p:txBody>
      </p:sp>
      <p:sp>
        <p:nvSpPr>
          <p:cNvPr id="12" name="Text Box 10"/>
          <p:cNvSpPr txBox="1">
            <a:spLocks noChangeArrowheads="1"/>
          </p:cNvSpPr>
          <p:nvPr/>
        </p:nvSpPr>
        <p:spPr bwMode="auto">
          <a:xfrm>
            <a:off x="637850" y="453070"/>
            <a:ext cx="5198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1. Thí nghiệm</a:t>
            </a:r>
            <a:r>
              <a:rPr lang="en-US" altLang="vi-VN" sz="2400" b="1" i="1" dirty="0" smtClean="0">
                <a:solidFill>
                  <a:srgbClr val="FF0000"/>
                </a:solidFill>
                <a:latin typeface="Arial" panose="020B0604020202020204" pitchFamily="34" charset="0"/>
                <a:cs typeface="Arial" panose="020B0604020202020204" pitchFamily="34" charset="0"/>
              </a:rPr>
              <a:t>: hình 23.1</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13" name="Text Box 10"/>
          <p:cNvSpPr txBox="1">
            <a:spLocks noChangeArrowheads="1"/>
          </p:cNvSpPr>
          <p:nvPr/>
        </p:nvSpPr>
        <p:spPr bwMode="auto">
          <a:xfrm>
            <a:off x="603214" y="849612"/>
            <a:ext cx="5198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FF0000"/>
                </a:solidFill>
                <a:latin typeface="Arial" panose="020B0604020202020204" pitchFamily="34" charset="0"/>
                <a:cs typeface="Arial" panose="020B0604020202020204" pitchFamily="34" charset="0"/>
              </a:rPr>
              <a:t>2. Kết luận:</a:t>
            </a:r>
            <a:endParaRPr lang="en-US" altLang="vi-VN" sz="2400" b="1" i="1" dirty="0">
              <a:solidFill>
                <a:srgbClr val="FF0000"/>
              </a:solidFill>
              <a:latin typeface="Arial" panose="020B0604020202020204" pitchFamily="34" charset="0"/>
              <a:cs typeface="Arial" panose="020B0604020202020204" pitchFamily="34" charset="0"/>
            </a:endParaRPr>
          </a:p>
        </p:txBody>
      </p:sp>
      <p:pic>
        <p:nvPicPr>
          <p:cNvPr id="14" name="Picture 21" descr="Tu pho nam cham thang.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10800000">
            <a:off x="8535477" y="396877"/>
            <a:ext cx="3276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784585" y="2225678"/>
            <a:ext cx="1184940" cy="369332"/>
          </a:xfrm>
          <a:prstGeom prst="rect">
            <a:avLst/>
          </a:prstGeom>
        </p:spPr>
        <p:txBody>
          <a:bodyPr wrap="none">
            <a:spAutoFit/>
          </a:bodyPr>
          <a:lstStyle/>
          <a:p>
            <a:pPr>
              <a:spcBef>
                <a:spcPct val="50000"/>
              </a:spcBef>
            </a:pPr>
            <a:r>
              <a:rPr lang="en-US" altLang="vi-VN" b="1" i="1" dirty="0">
                <a:latin typeface="Arial" panose="020B0604020202020204" pitchFamily="34" charset="0"/>
                <a:cs typeface="Arial" panose="020B0604020202020204" pitchFamily="34" charset="0"/>
              </a:rPr>
              <a:t>hình 23.1</a:t>
            </a:r>
          </a:p>
        </p:txBody>
      </p:sp>
      <p:sp>
        <p:nvSpPr>
          <p:cNvPr id="3" name="Rectangle 2"/>
          <p:cNvSpPr/>
          <p:nvPr/>
        </p:nvSpPr>
        <p:spPr>
          <a:xfrm>
            <a:off x="657327" y="2589362"/>
            <a:ext cx="7571062" cy="461665"/>
          </a:xfrm>
          <a:prstGeom prst="rect">
            <a:avLst/>
          </a:prstGeom>
        </p:spPr>
        <p:txBody>
          <a:bodyPr wrap="square">
            <a:spAutoFit/>
          </a:bodyPr>
          <a:lstStyle/>
          <a:p>
            <a:pPr algn="just">
              <a:defRPr/>
            </a:pP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Càng ra xa nam châm các đường này càng thưa dần</a:t>
            </a:r>
          </a:p>
        </p:txBody>
      </p:sp>
      <p:sp>
        <p:nvSpPr>
          <p:cNvPr id="4" name="Rectangle 3"/>
          <p:cNvSpPr/>
          <p:nvPr/>
        </p:nvSpPr>
        <p:spPr>
          <a:xfrm>
            <a:off x="657327" y="3114488"/>
            <a:ext cx="11257582" cy="461665"/>
          </a:xfrm>
          <a:prstGeom prst="rect">
            <a:avLst/>
          </a:prstGeom>
        </p:spPr>
        <p:txBody>
          <a:bodyPr wrap="square">
            <a:spAutoFit/>
          </a:bodyPr>
          <a:lstStyle/>
          <a:p>
            <a:r>
              <a:rPr lang="en-US" sz="24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Nơi nào </a:t>
            </a:r>
            <a:r>
              <a:rPr lang="en-US" sz="24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mạt </a:t>
            </a: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sắt dầy thì từ trường mạnh, nơi nào mạt sắt thưa thì từ trường yếu.</a:t>
            </a:r>
            <a:endParaRPr lang="vi-VN" sz="2400" dirty="0"/>
          </a:p>
        </p:txBody>
      </p:sp>
      <p:sp>
        <p:nvSpPr>
          <p:cNvPr id="5" name="Rectangle 4"/>
          <p:cNvSpPr/>
          <p:nvPr/>
        </p:nvSpPr>
        <p:spPr>
          <a:xfrm>
            <a:off x="657327" y="3633966"/>
            <a:ext cx="10883469" cy="461665"/>
          </a:xfrm>
          <a:prstGeom prst="rect">
            <a:avLst/>
          </a:prstGeom>
        </p:spPr>
        <p:txBody>
          <a:bodyPr wrap="square">
            <a:spAutoFit/>
          </a:bodyPr>
          <a:lstStyle/>
          <a:p>
            <a:pPr algn="just">
              <a:defRPr/>
            </a:pP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Hình ảnh mạt </a:t>
            </a:r>
            <a:r>
              <a:rPr lang="en-US" sz="2400" i="1"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sắt </a:t>
            </a: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xung quanh nam châm được gọi là từ phổ. </a:t>
            </a:r>
          </a:p>
        </p:txBody>
      </p:sp>
      <p:sp>
        <p:nvSpPr>
          <p:cNvPr id="6" name="Rectangle 5"/>
          <p:cNvSpPr/>
          <p:nvPr/>
        </p:nvSpPr>
        <p:spPr>
          <a:xfrm>
            <a:off x="657327" y="4234130"/>
            <a:ext cx="7411003" cy="461665"/>
          </a:xfrm>
          <a:prstGeom prst="rect">
            <a:avLst/>
          </a:prstGeom>
        </p:spPr>
        <p:txBody>
          <a:bodyPr wrap="none">
            <a:spAutoFit/>
          </a:bodyPr>
          <a:lstStyle/>
          <a:p>
            <a:pPr algn="just">
              <a:defRPr/>
            </a:pPr>
            <a:r>
              <a:rPr lang="en-US" sz="2400"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 Từ phổ cho ta một hình ảnh trực quan về từ trường.</a:t>
            </a:r>
          </a:p>
        </p:txBody>
      </p:sp>
    </p:spTree>
    <p:extLst>
      <p:ext uri="{BB962C8B-B14F-4D97-AF65-F5344CB8AC3E}">
        <p14:creationId xmlns:p14="http://schemas.microsoft.com/office/powerpoint/2010/main" val="34551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barn(inVertical)">
                                      <p:cBhvr>
                                        <p:cTn id="7" dur="500"/>
                                        <p:tgtEl>
                                          <p:spTgt spid="82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57326" y="0"/>
            <a:ext cx="3499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FF0000"/>
                </a:solidFill>
                <a:latin typeface="Arial" panose="020B0604020202020204" pitchFamily="34" charset="0"/>
                <a:cs typeface="Arial" panose="020B0604020202020204" pitchFamily="34" charset="0"/>
              </a:rPr>
              <a:t>II.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5" name="Text Box 10"/>
          <p:cNvSpPr txBox="1">
            <a:spLocks noChangeArrowheads="1"/>
          </p:cNvSpPr>
          <p:nvPr/>
        </p:nvSpPr>
        <p:spPr bwMode="auto">
          <a:xfrm>
            <a:off x="637850" y="453070"/>
            <a:ext cx="6427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1. </a:t>
            </a:r>
            <a:r>
              <a:rPr lang="en-US" altLang="vi-VN" sz="2400" b="1" i="1" dirty="0" smtClean="0">
                <a:solidFill>
                  <a:srgbClr val="FF0000"/>
                </a:solidFill>
                <a:latin typeface="Arial" panose="020B0604020202020204" pitchFamily="34" charset="0"/>
                <a:cs typeface="Arial" panose="020B0604020202020204" pitchFamily="34" charset="0"/>
              </a:rPr>
              <a:t>Vẽ và xác định chiều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pic>
        <p:nvPicPr>
          <p:cNvPr id="6" name="Picture 7" descr="Vat Ly 9 SGK hinh 23"/>
          <p:cNvPicPr>
            <a:picLocks noChangeAspect="1" noChangeArrowheads="1"/>
          </p:cNvPicPr>
          <p:nvPr/>
        </p:nvPicPr>
        <p:blipFill>
          <a:blip r:embed="rId2"/>
          <a:srcRect/>
          <a:stretch>
            <a:fillRect/>
          </a:stretch>
        </p:blipFill>
        <p:spPr bwMode="auto">
          <a:xfrm rot="10800000">
            <a:off x="1663757" y="1313561"/>
            <a:ext cx="8610600" cy="4839880"/>
          </a:xfrm>
          <a:prstGeom prst="rect">
            <a:avLst/>
          </a:prstGeom>
          <a:noFill/>
          <a:ln w="9525">
            <a:solidFill>
              <a:srgbClr val="0066FF"/>
            </a:solidFill>
            <a:miter lim="800000"/>
            <a:headEnd/>
            <a:tailEnd/>
          </a:ln>
        </p:spPr>
      </p:pic>
      <p:sp>
        <p:nvSpPr>
          <p:cNvPr id="7" name="Text Box 10"/>
          <p:cNvSpPr txBox="1">
            <a:spLocks noChangeArrowheads="1"/>
          </p:cNvSpPr>
          <p:nvPr/>
        </p:nvSpPr>
        <p:spPr bwMode="auto">
          <a:xfrm>
            <a:off x="889339" y="913451"/>
            <a:ext cx="110797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i="1" dirty="0" smtClean="0">
                <a:latin typeface="Arial" panose="020B0604020202020204" pitchFamily="34" charset="0"/>
                <a:cs typeface="Arial" panose="020B0604020202020204" pitchFamily="34" charset="0"/>
              </a:rPr>
              <a:t>a/ Dùng bút tô dọc theo các đường mạt sắt nối từ cực nọ sang cực kia của nam châm</a:t>
            </a:r>
          </a:p>
        </p:txBody>
      </p:sp>
      <p:sp>
        <p:nvSpPr>
          <p:cNvPr id="56" name="Arc 9"/>
          <p:cNvSpPr>
            <a:spLocks/>
          </p:cNvSpPr>
          <p:nvPr/>
        </p:nvSpPr>
        <p:spPr bwMode="auto">
          <a:xfrm flipV="1">
            <a:off x="2588748" y="1899734"/>
            <a:ext cx="6678127" cy="1528763"/>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28575">
            <a:solidFill>
              <a:srgbClr val="0000CC"/>
            </a:solidFill>
            <a:round/>
            <a:headEnd/>
            <a:tailEnd/>
          </a:ln>
        </p:spPr>
        <p:txBody>
          <a:bodyPr rot="10800000"/>
          <a:lstStyle/>
          <a:p>
            <a:endParaRPr lang="en-US"/>
          </a:p>
        </p:txBody>
      </p:sp>
      <p:sp>
        <p:nvSpPr>
          <p:cNvPr id="57" name="Arc 10"/>
          <p:cNvSpPr>
            <a:spLocks/>
          </p:cNvSpPr>
          <p:nvPr/>
        </p:nvSpPr>
        <p:spPr bwMode="auto">
          <a:xfrm flipV="1">
            <a:off x="2325296" y="1415886"/>
            <a:ext cx="7420699" cy="2179560"/>
          </a:xfrm>
          <a:custGeom>
            <a:avLst/>
            <a:gdLst>
              <a:gd name="T0" fmla="*/ 2147483647 w 43200"/>
              <a:gd name="T1" fmla="*/ 0 h 35106"/>
              <a:gd name="T2" fmla="*/ 2147483647 w 43200"/>
              <a:gd name="T3" fmla="*/ 2147483647 h 35106"/>
              <a:gd name="T4" fmla="*/ 2147483647 w 43200"/>
              <a:gd name="T5" fmla="*/ 2147483647 h 35106"/>
              <a:gd name="T6" fmla="*/ 0 60000 65536"/>
              <a:gd name="T7" fmla="*/ 0 60000 65536"/>
              <a:gd name="T8" fmla="*/ 0 60000 65536"/>
              <a:gd name="T9" fmla="*/ 0 w 43200"/>
              <a:gd name="T10" fmla="*/ 0 h 35106"/>
              <a:gd name="T11" fmla="*/ 43200 w 43200"/>
              <a:gd name="T12" fmla="*/ 35106 h 35106"/>
            </a:gdLst>
            <a:ahLst/>
            <a:cxnLst>
              <a:cxn ang="T6">
                <a:pos x="T0" y="T1"/>
              </a:cxn>
              <a:cxn ang="T7">
                <a:pos x="T2" y="T3"/>
              </a:cxn>
              <a:cxn ang="T8">
                <a:pos x="T4" y="T5"/>
              </a:cxn>
            </a:cxnLst>
            <a:rect l="T9" t="T10" r="T11" b="T12"/>
            <a:pathLst>
              <a:path w="43200" h="35106" fill="none"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path>
              <a:path w="43200" h="35106" stroke="0"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lnTo>
                  <a:pt x="21600" y="13506"/>
                </a:lnTo>
                <a:close/>
              </a:path>
            </a:pathLst>
          </a:custGeom>
          <a:noFill/>
          <a:ln w="28575">
            <a:solidFill>
              <a:srgbClr val="0000CC"/>
            </a:solidFill>
            <a:round/>
            <a:headEnd/>
            <a:tailEnd/>
          </a:ln>
        </p:spPr>
        <p:txBody>
          <a:bodyPr rot="10800000"/>
          <a:lstStyle/>
          <a:p>
            <a:endParaRPr lang="en-US"/>
          </a:p>
        </p:txBody>
      </p:sp>
      <p:sp>
        <p:nvSpPr>
          <p:cNvPr id="58" name="Arc 11"/>
          <p:cNvSpPr>
            <a:spLocks/>
          </p:cNvSpPr>
          <p:nvPr/>
        </p:nvSpPr>
        <p:spPr bwMode="auto">
          <a:xfrm rot="10800000" flipV="1">
            <a:off x="2593178" y="3970772"/>
            <a:ext cx="6751759" cy="1360630"/>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28575">
            <a:solidFill>
              <a:srgbClr val="0000CC"/>
            </a:solidFill>
            <a:round/>
            <a:headEnd/>
            <a:tailEnd/>
          </a:ln>
        </p:spPr>
        <p:txBody>
          <a:bodyPr/>
          <a:lstStyle/>
          <a:p>
            <a:endParaRPr lang="en-US"/>
          </a:p>
        </p:txBody>
      </p:sp>
      <p:sp>
        <p:nvSpPr>
          <p:cNvPr id="59" name="Arc 12"/>
          <p:cNvSpPr>
            <a:spLocks/>
          </p:cNvSpPr>
          <p:nvPr/>
        </p:nvSpPr>
        <p:spPr bwMode="auto">
          <a:xfrm rot="10800000" flipV="1">
            <a:off x="2195226" y="3884922"/>
            <a:ext cx="7600158" cy="1912796"/>
          </a:xfrm>
          <a:custGeom>
            <a:avLst/>
            <a:gdLst>
              <a:gd name="T0" fmla="*/ 2147483647 w 43200"/>
              <a:gd name="T1" fmla="*/ 2147483647 h 35397"/>
              <a:gd name="T2" fmla="*/ 2147483647 w 43200"/>
              <a:gd name="T3" fmla="*/ 0 h 35397"/>
              <a:gd name="T4" fmla="*/ 2147483647 w 43200"/>
              <a:gd name="T5" fmla="*/ 2147483647 h 35397"/>
              <a:gd name="T6" fmla="*/ 0 60000 65536"/>
              <a:gd name="T7" fmla="*/ 0 60000 65536"/>
              <a:gd name="T8" fmla="*/ 0 60000 65536"/>
              <a:gd name="T9" fmla="*/ 0 w 43200"/>
              <a:gd name="T10" fmla="*/ 0 h 35397"/>
              <a:gd name="T11" fmla="*/ 43200 w 43200"/>
              <a:gd name="T12" fmla="*/ 35397 h 35397"/>
            </a:gdLst>
            <a:ahLst/>
            <a:cxnLst>
              <a:cxn ang="T6">
                <a:pos x="T0" y="T1"/>
              </a:cxn>
              <a:cxn ang="T7">
                <a:pos x="T2" y="T3"/>
              </a:cxn>
              <a:cxn ang="T8">
                <a:pos x="T4" y="T5"/>
              </a:cxn>
            </a:cxnLst>
            <a:rect l="T9" t="T10" r="T11" b="T12"/>
            <a:pathLst>
              <a:path w="43200" h="35397" fill="none"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path>
              <a:path w="43200" h="35397" stroke="0"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lnTo>
                  <a:pt x="21600" y="13797"/>
                </a:lnTo>
                <a:close/>
              </a:path>
            </a:pathLst>
          </a:custGeom>
          <a:noFill/>
          <a:ln w="28575">
            <a:solidFill>
              <a:srgbClr val="0000CC"/>
            </a:solidFill>
            <a:round/>
            <a:headEnd/>
            <a:tailEnd/>
          </a:ln>
        </p:spPr>
        <p:txBody>
          <a:bodyPr/>
          <a:lstStyle/>
          <a:p>
            <a:endParaRPr lang="en-US"/>
          </a:p>
        </p:txBody>
      </p:sp>
      <p:sp>
        <p:nvSpPr>
          <p:cNvPr id="60" name="Arc 14"/>
          <p:cNvSpPr>
            <a:spLocks/>
          </p:cNvSpPr>
          <p:nvPr/>
        </p:nvSpPr>
        <p:spPr bwMode="auto">
          <a:xfrm flipH="1">
            <a:off x="1875746" y="3791131"/>
            <a:ext cx="1166883" cy="7955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1" name="Arc 15"/>
          <p:cNvSpPr>
            <a:spLocks/>
          </p:cNvSpPr>
          <p:nvPr/>
        </p:nvSpPr>
        <p:spPr bwMode="auto">
          <a:xfrm flipH="1" flipV="1">
            <a:off x="1877201" y="3058659"/>
            <a:ext cx="1166883" cy="530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2" name="Arc 17"/>
          <p:cNvSpPr>
            <a:spLocks/>
          </p:cNvSpPr>
          <p:nvPr/>
        </p:nvSpPr>
        <p:spPr bwMode="auto">
          <a:xfrm rot="10477042" flipH="1">
            <a:off x="8905499" y="2820034"/>
            <a:ext cx="1304163" cy="7955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3" name="Arc 18"/>
          <p:cNvSpPr>
            <a:spLocks/>
          </p:cNvSpPr>
          <p:nvPr/>
        </p:nvSpPr>
        <p:spPr bwMode="auto">
          <a:xfrm rot="10800000" flipH="1" flipV="1">
            <a:off x="8947980" y="3816133"/>
            <a:ext cx="1304163" cy="530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4" name="Line 19"/>
          <p:cNvSpPr>
            <a:spLocks noChangeShapeType="1"/>
          </p:cNvSpPr>
          <p:nvPr/>
        </p:nvSpPr>
        <p:spPr bwMode="auto">
          <a:xfrm>
            <a:off x="1910065" y="3693895"/>
            <a:ext cx="1098243" cy="0"/>
          </a:xfrm>
          <a:prstGeom prst="line">
            <a:avLst/>
          </a:prstGeom>
          <a:noFill/>
          <a:ln w="28575">
            <a:solidFill>
              <a:srgbClr val="0000CC"/>
            </a:solidFill>
            <a:round/>
            <a:headEnd/>
            <a:tailEnd/>
          </a:ln>
        </p:spPr>
        <p:txBody>
          <a:bodyPr/>
          <a:lstStyle/>
          <a:p>
            <a:endParaRPr lang="en-US"/>
          </a:p>
        </p:txBody>
      </p:sp>
      <p:sp>
        <p:nvSpPr>
          <p:cNvPr id="65" name="Line 20"/>
          <p:cNvSpPr>
            <a:spLocks noChangeShapeType="1"/>
          </p:cNvSpPr>
          <p:nvPr/>
        </p:nvSpPr>
        <p:spPr bwMode="auto">
          <a:xfrm>
            <a:off x="8932795" y="3738345"/>
            <a:ext cx="1304163" cy="0"/>
          </a:xfrm>
          <a:prstGeom prst="line">
            <a:avLst/>
          </a:prstGeom>
          <a:noFill/>
          <a:ln w="28575">
            <a:solidFill>
              <a:srgbClr val="0000CC"/>
            </a:solidFill>
            <a:round/>
            <a:headEnd/>
            <a:tailEnd/>
          </a:ln>
        </p:spPr>
        <p:txBody>
          <a:bodyPr/>
          <a:lstStyle/>
          <a:p>
            <a:endParaRPr lang="en-US"/>
          </a:p>
        </p:txBody>
      </p:sp>
      <p:sp>
        <p:nvSpPr>
          <p:cNvPr id="17" name="Rectangle 42"/>
          <p:cNvSpPr>
            <a:spLocks noChangeArrowheads="1"/>
          </p:cNvSpPr>
          <p:nvPr/>
        </p:nvSpPr>
        <p:spPr bwMode="auto">
          <a:xfrm>
            <a:off x="3008308" y="3379761"/>
            <a:ext cx="2926348" cy="65079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D"/>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dirty="0">
                <a:latin typeface="VNI-Bodon-Poster" pitchFamily="2" charset="0"/>
              </a:rPr>
              <a:t>N</a:t>
            </a:r>
            <a:endParaRPr lang="vi-VN" altLang="vi-VN" dirty="0">
              <a:latin typeface="VNI-Bodon-Poster" pitchFamily="2" charset="0"/>
            </a:endParaRPr>
          </a:p>
        </p:txBody>
      </p:sp>
      <p:sp>
        <p:nvSpPr>
          <p:cNvPr id="18" name="Rectangle 43"/>
          <p:cNvSpPr>
            <a:spLocks noChangeArrowheads="1"/>
          </p:cNvSpPr>
          <p:nvPr/>
        </p:nvSpPr>
        <p:spPr bwMode="auto">
          <a:xfrm>
            <a:off x="5936111" y="3379762"/>
            <a:ext cx="2959285" cy="650797"/>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latin typeface="VNI-Bodon-Poster" pitchFamily="2" charset="0"/>
              </a:rPr>
              <a:t>S</a:t>
            </a:r>
            <a:endParaRPr lang="vi-VN" altLang="vi-VN">
              <a:latin typeface="VNI-Bodon-Poster" pitchFamily="2" charset="0"/>
            </a:endParaRPr>
          </a:p>
        </p:txBody>
      </p:sp>
    </p:spTree>
    <p:extLst>
      <p:ext uri="{BB962C8B-B14F-4D97-AF65-F5344CB8AC3E}">
        <p14:creationId xmlns:p14="http://schemas.microsoft.com/office/powerpoint/2010/main" val="20949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strips(downLeft)">
                                      <p:cBhvr>
                                        <p:cTn id="17" dur="18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strips(downLeft)">
                                      <p:cBhvr>
                                        <p:cTn id="22" dur="20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strips(downLeft)">
                                      <p:cBhvr>
                                        <p:cTn id="27" dur="22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strips(downLeft)">
                                      <p:cBhvr>
                                        <p:cTn id="32" dur="22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arn(inVertical)">
                                      <p:cBhvr>
                                        <p:cTn id="37" dur="2100"/>
                                        <p:tgtEl>
                                          <p:spTgt spid="6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barn(inVertical)">
                                      <p:cBhvr>
                                        <p:cTn id="40" dur="20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barn(inVertical)">
                                      <p:cBhvr>
                                        <p:cTn id="45" dur="2000"/>
                                        <p:tgtEl>
                                          <p:spTgt spid="6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barn(inVertical)">
                                      <p:cBhvr>
                                        <p:cTn id="48" dur="23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barn(inVertical)">
                                      <p:cBhvr>
                                        <p:cTn id="53" dur="2300"/>
                                        <p:tgtEl>
                                          <p:spTgt spid="6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barn(inVertical)">
                                      <p:cBhvr>
                                        <p:cTn id="56" dur="21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par>
                                <p:cTn id="65" presetID="1" presetClass="exit" presetSubtype="0" fill="hold"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57326" y="0"/>
            <a:ext cx="3499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FF0000"/>
                </a:solidFill>
                <a:latin typeface="Arial" panose="020B0604020202020204" pitchFamily="34" charset="0"/>
                <a:cs typeface="Arial" panose="020B0604020202020204" pitchFamily="34" charset="0"/>
              </a:rPr>
              <a:t>II.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5" name="Text Box 10"/>
          <p:cNvSpPr txBox="1">
            <a:spLocks noChangeArrowheads="1"/>
          </p:cNvSpPr>
          <p:nvPr/>
        </p:nvSpPr>
        <p:spPr bwMode="auto">
          <a:xfrm>
            <a:off x="637850" y="453070"/>
            <a:ext cx="6427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1. </a:t>
            </a:r>
            <a:r>
              <a:rPr lang="en-US" altLang="vi-VN" sz="2400" b="1" i="1" dirty="0" smtClean="0">
                <a:solidFill>
                  <a:srgbClr val="FF0000"/>
                </a:solidFill>
                <a:latin typeface="Arial" panose="020B0604020202020204" pitchFamily="34" charset="0"/>
                <a:cs typeface="Arial" panose="020B0604020202020204" pitchFamily="34" charset="0"/>
              </a:rPr>
              <a:t>Vẽ và xác định chiều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grpSp>
        <p:nvGrpSpPr>
          <p:cNvPr id="2" name="Group 1"/>
          <p:cNvGrpSpPr/>
          <p:nvPr/>
        </p:nvGrpSpPr>
        <p:grpSpPr>
          <a:xfrm>
            <a:off x="5943600" y="1312722"/>
            <a:ext cx="5900574" cy="3135258"/>
            <a:chOff x="1957632" y="914735"/>
            <a:chExt cx="8376397" cy="4381832"/>
          </a:xfrm>
        </p:grpSpPr>
        <p:sp>
          <p:nvSpPr>
            <p:cNvPr id="56" name="Arc 9"/>
            <p:cNvSpPr>
              <a:spLocks/>
            </p:cNvSpPr>
            <p:nvPr/>
          </p:nvSpPr>
          <p:spPr bwMode="auto">
            <a:xfrm flipV="1">
              <a:off x="2670634" y="1398583"/>
              <a:ext cx="6678127" cy="1528763"/>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28575">
              <a:solidFill>
                <a:srgbClr val="0000CC"/>
              </a:solidFill>
              <a:round/>
              <a:headEnd/>
              <a:tailEnd/>
            </a:ln>
          </p:spPr>
          <p:txBody>
            <a:bodyPr rot="10800000"/>
            <a:lstStyle/>
            <a:p>
              <a:endParaRPr lang="en-US"/>
            </a:p>
          </p:txBody>
        </p:sp>
        <p:sp>
          <p:nvSpPr>
            <p:cNvPr id="57" name="Arc 10"/>
            <p:cNvSpPr>
              <a:spLocks/>
            </p:cNvSpPr>
            <p:nvPr/>
          </p:nvSpPr>
          <p:spPr bwMode="auto">
            <a:xfrm flipV="1">
              <a:off x="2407182" y="914735"/>
              <a:ext cx="7420699" cy="2179560"/>
            </a:xfrm>
            <a:custGeom>
              <a:avLst/>
              <a:gdLst>
                <a:gd name="T0" fmla="*/ 2147483647 w 43200"/>
                <a:gd name="T1" fmla="*/ 0 h 35106"/>
                <a:gd name="T2" fmla="*/ 2147483647 w 43200"/>
                <a:gd name="T3" fmla="*/ 2147483647 h 35106"/>
                <a:gd name="T4" fmla="*/ 2147483647 w 43200"/>
                <a:gd name="T5" fmla="*/ 2147483647 h 35106"/>
                <a:gd name="T6" fmla="*/ 0 60000 65536"/>
                <a:gd name="T7" fmla="*/ 0 60000 65536"/>
                <a:gd name="T8" fmla="*/ 0 60000 65536"/>
                <a:gd name="T9" fmla="*/ 0 w 43200"/>
                <a:gd name="T10" fmla="*/ 0 h 35106"/>
                <a:gd name="T11" fmla="*/ 43200 w 43200"/>
                <a:gd name="T12" fmla="*/ 35106 h 35106"/>
              </a:gdLst>
              <a:ahLst/>
              <a:cxnLst>
                <a:cxn ang="T6">
                  <a:pos x="T0" y="T1"/>
                </a:cxn>
                <a:cxn ang="T7">
                  <a:pos x="T2" y="T3"/>
                </a:cxn>
                <a:cxn ang="T8">
                  <a:pos x="T4" y="T5"/>
                </a:cxn>
              </a:cxnLst>
              <a:rect l="T9" t="T10" r="T11" b="T12"/>
              <a:pathLst>
                <a:path w="43200" h="35106" fill="none"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path>
                <a:path w="43200" h="35106" stroke="0" extrusionOk="0">
                  <a:moveTo>
                    <a:pt x="38456" y="-1"/>
                  </a:moveTo>
                  <a:cubicBezTo>
                    <a:pt x="41526" y="3831"/>
                    <a:pt x="43200" y="8595"/>
                    <a:pt x="43200" y="13506"/>
                  </a:cubicBezTo>
                  <a:cubicBezTo>
                    <a:pt x="43200" y="25435"/>
                    <a:pt x="33529" y="35106"/>
                    <a:pt x="21600" y="35106"/>
                  </a:cubicBezTo>
                  <a:cubicBezTo>
                    <a:pt x="9670" y="35106"/>
                    <a:pt x="0" y="25435"/>
                    <a:pt x="0" y="13506"/>
                  </a:cubicBezTo>
                  <a:cubicBezTo>
                    <a:pt x="-1" y="9101"/>
                    <a:pt x="1346" y="4802"/>
                    <a:pt x="3858" y="1184"/>
                  </a:cubicBezTo>
                  <a:lnTo>
                    <a:pt x="21600" y="13506"/>
                  </a:lnTo>
                  <a:close/>
                </a:path>
              </a:pathLst>
            </a:custGeom>
            <a:noFill/>
            <a:ln w="28575">
              <a:solidFill>
                <a:srgbClr val="0000CC"/>
              </a:solidFill>
              <a:round/>
              <a:headEnd/>
              <a:tailEnd/>
            </a:ln>
          </p:spPr>
          <p:txBody>
            <a:bodyPr rot="10800000"/>
            <a:lstStyle/>
            <a:p>
              <a:endParaRPr lang="en-US"/>
            </a:p>
          </p:txBody>
        </p:sp>
        <p:sp>
          <p:nvSpPr>
            <p:cNvPr id="58" name="Arc 11"/>
            <p:cNvSpPr>
              <a:spLocks/>
            </p:cNvSpPr>
            <p:nvPr/>
          </p:nvSpPr>
          <p:spPr bwMode="auto">
            <a:xfrm rot="10800000" flipV="1">
              <a:off x="2675064" y="3469621"/>
              <a:ext cx="6751759" cy="1360630"/>
            </a:xfrm>
            <a:custGeom>
              <a:avLst/>
              <a:gdLst>
                <a:gd name="T0" fmla="*/ 2147483647 w 43200"/>
                <a:gd name="T1" fmla="*/ 2147483647 h 34079"/>
                <a:gd name="T2" fmla="*/ 2147483647 w 43200"/>
                <a:gd name="T3" fmla="*/ 0 h 34079"/>
                <a:gd name="T4" fmla="*/ 2147483647 w 43200"/>
                <a:gd name="T5" fmla="*/ 2147483647 h 34079"/>
                <a:gd name="T6" fmla="*/ 0 60000 65536"/>
                <a:gd name="T7" fmla="*/ 0 60000 65536"/>
                <a:gd name="T8" fmla="*/ 0 60000 65536"/>
                <a:gd name="T9" fmla="*/ 0 w 43200"/>
                <a:gd name="T10" fmla="*/ 0 h 34079"/>
                <a:gd name="T11" fmla="*/ 43200 w 43200"/>
                <a:gd name="T12" fmla="*/ 34079 h 34079"/>
              </a:gdLst>
              <a:ahLst/>
              <a:cxnLst>
                <a:cxn ang="T6">
                  <a:pos x="T0" y="T1"/>
                </a:cxn>
                <a:cxn ang="T7">
                  <a:pos x="T2" y="T3"/>
                </a:cxn>
                <a:cxn ang="T8">
                  <a:pos x="T4" y="T5"/>
                </a:cxn>
              </a:cxnLst>
              <a:rect l="T9" t="T10" r="T11" b="T12"/>
              <a:pathLst>
                <a:path w="43200" h="34079" fill="none"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path>
                <a:path w="43200" h="34079" stroke="0" extrusionOk="0">
                  <a:moveTo>
                    <a:pt x="40243" y="1571"/>
                  </a:moveTo>
                  <a:cubicBezTo>
                    <a:pt x="42179" y="4880"/>
                    <a:pt x="43200" y="8645"/>
                    <a:pt x="43200" y="12479"/>
                  </a:cubicBezTo>
                  <a:cubicBezTo>
                    <a:pt x="43200" y="24408"/>
                    <a:pt x="33529" y="34079"/>
                    <a:pt x="21600" y="34079"/>
                  </a:cubicBezTo>
                  <a:cubicBezTo>
                    <a:pt x="9670" y="34079"/>
                    <a:pt x="0" y="24408"/>
                    <a:pt x="0" y="12479"/>
                  </a:cubicBezTo>
                  <a:cubicBezTo>
                    <a:pt x="-1" y="8008"/>
                    <a:pt x="1386" y="3648"/>
                    <a:pt x="3969" y="-1"/>
                  </a:cubicBezTo>
                  <a:lnTo>
                    <a:pt x="21600" y="12479"/>
                  </a:lnTo>
                  <a:close/>
                </a:path>
              </a:pathLst>
            </a:custGeom>
            <a:noFill/>
            <a:ln w="28575">
              <a:solidFill>
                <a:srgbClr val="0000CC"/>
              </a:solidFill>
              <a:round/>
              <a:headEnd/>
              <a:tailEnd/>
            </a:ln>
          </p:spPr>
          <p:txBody>
            <a:bodyPr/>
            <a:lstStyle/>
            <a:p>
              <a:endParaRPr lang="en-US"/>
            </a:p>
          </p:txBody>
        </p:sp>
        <p:sp>
          <p:nvSpPr>
            <p:cNvPr id="59" name="Arc 12"/>
            <p:cNvSpPr>
              <a:spLocks/>
            </p:cNvSpPr>
            <p:nvPr/>
          </p:nvSpPr>
          <p:spPr bwMode="auto">
            <a:xfrm rot="10800000" flipV="1">
              <a:off x="2277112" y="3383771"/>
              <a:ext cx="7600158" cy="1912796"/>
            </a:xfrm>
            <a:custGeom>
              <a:avLst/>
              <a:gdLst>
                <a:gd name="T0" fmla="*/ 2147483647 w 43200"/>
                <a:gd name="T1" fmla="*/ 2147483647 h 35397"/>
                <a:gd name="T2" fmla="*/ 2147483647 w 43200"/>
                <a:gd name="T3" fmla="*/ 0 h 35397"/>
                <a:gd name="T4" fmla="*/ 2147483647 w 43200"/>
                <a:gd name="T5" fmla="*/ 2147483647 h 35397"/>
                <a:gd name="T6" fmla="*/ 0 60000 65536"/>
                <a:gd name="T7" fmla="*/ 0 60000 65536"/>
                <a:gd name="T8" fmla="*/ 0 60000 65536"/>
                <a:gd name="T9" fmla="*/ 0 w 43200"/>
                <a:gd name="T10" fmla="*/ 0 h 35397"/>
                <a:gd name="T11" fmla="*/ 43200 w 43200"/>
                <a:gd name="T12" fmla="*/ 35397 h 35397"/>
              </a:gdLst>
              <a:ahLst/>
              <a:cxnLst>
                <a:cxn ang="T6">
                  <a:pos x="T0" y="T1"/>
                </a:cxn>
                <a:cxn ang="T7">
                  <a:pos x="T2" y="T3"/>
                </a:cxn>
                <a:cxn ang="T8">
                  <a:pos x="T4" y="T5"/>
                </a:cxn>
              </a:cxnLst>
              <a:rect l="T9" t="T10" r="T11" b="T12"/>
              <a:pathLst>
                <a:path w="43200" h="35397" fill="none"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path>
                <a:path w="43200" h="35397" stroke="0" extrusionOk="0">
                  <a:moveTo>
                    <a:pt x="38718" y="623"/>
                  </a:moveTo>
                  <a:cubicBezTo>
                    <a:pt x="41624" y="4400"/>
                    <a:pt x="43200" y="9031"/>
                    <a:pt x="43200" y="13797"/>
                  </a:cubicBezTo>
                  <a:cubicBezTo>
                    <a:pt x="43200" y="25726"/>
                    <a:pt x="33529" y="35397"/>
                    <a:pt x="21600" y="35397"/>
                  </a:cubicBezTo>
                  <a:cubicBezTo>
                    <a:pt x="9670" y="35397"/>
                    <a:pt x="0" y="25726"/>
                    <a:pt x="0" y="13797"/>
                  </a:cubicBezTo>
                  <a:cubicBezTo>
                    <a:pt x="-1" y="8757"/>
                    <a:pt x="1761" y="3877"/>
                    <a:pt x="4980" y="-1"/>
                  </a:cubicBezTo>
                  <a:lnTo>
                    <a:pt x="21600" y="13797"/>
                  </a:lnTo>
                  <a:close/>
                </a:path>
              </a:pathLst>
            </a:custGeom>
            <a:noFill/>
            <a:ln w="28575">
              <a:solidFill>
                <a:srgbClr val="0000CC"/>
              </a:solidFill>
              <a:round/>
              <a:headEnd/>
              <a:tailEnd/>
            </a:ln>
          </p:spPr>
          <p:txBody>
            <a:bodyPr/>
            <a:lstStyle/>
            <a:p>
              <a:endParaRPr lang="en-US"/>
            </a:p>
          </p:txBody>
        </p:sp>
        <p:sp>
          <p:nvSpPr>
            <p:cNvPr id="60" name="Arc 14"/>
            <p:cNvSpPr>
              <a:spLocks/>
            </p:cNvSpPr>
            <p:nvPr/>
          </p:nvSpPr>
          <p:spPr bwMode="auto">
            <a:xfrm flipH="1">
              <a:off x="1957632" y="3289980"/>
              <a:ext cx="1166883" cy="7955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1" name="Arc 15"/>
            <p:cNvSpPr>
              <a:spLocks/>
            </p:cNvSpPr>
            <p:nvPr/>
          </p:nvSpPr>
          <p:spPr bwMode="auto">
            <a:xfrm flipH="1" flipV="1">
              <a:off x="1959087" y="2557508"/>
              <a:ext cx="1166883" cy="530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2" name="Arc 17"/>
            <p:cNvSpPr>
              <a:spLocks/>
            </p:cNvSpPr>
            <p:nvPr/>
          </p:nvSpPr>
          <p:spPr bwMode="auto">
            <a:xfrm rot="10477042" flipH="1">
              <a:off x="8987385" y="2318883"/>
              <a:ext cx="1304163" cy="7955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3" name="Arc 18"/>
            <p:cNvSpPr>
              <a:spLocks/>
            </p:cNvSpPr>
            <p:nvPr/>
          </p:nvSpPr>
          <p:spPr bwMode="auto">
            <a:xfrm rot="10800000" flipH="1" flipV="1">
              <a:off x="9029866" y="3314982"/>
              <a:ext cx="1304163" cy="53034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CC"/>
              </a:solidFill>
              <a:round/>
              <a:headEnd/>
              <a:tailEnd/>
            </a:ln>
          </p:spPr>
          <p:txBody>
            <a:bodyPr/>
            <a:lstStyle/>
            <a:p>
              <a:endParaRPr lang="en-US"/>
            </a:p>
          </p:txBody>
        </p:sp>
        <p:sp>
          <p:nvSpPr>
            <p:cNvPr id="64" name="Line 19"/>
            <p:cNvSpPr>
              <a:spLocks noChangeShapeType="1"/>
            </p:cNvSpPr>
            <p:nvPr/>
          </p:nvSpPr>
          <p:spPr bwMode="auto">
            <a:xfrm>
              <a:off x="1991951" y="3192744"/>
              <a:ext cx="1098243" cy="0"/>
            </a:xfrm>
            <a:prstGeom prst="line">
              <a:avLst/>
            </a:prstGeom>
            <a:noFill/>
            <a:ln w="28575">
              <a:solidFill>
                <a:srgbClr val="0000CC"/>
              </a:solidFill>
              <a:round/>
              <a:headEnd/>
              <a:tailEnd/>
            </a:ln>
          </p:spPr>
          <p:txBody>
            <a:bodyPr/>
            <a:lstStyle/>
            <a:p>
              <a:endParaRPr lang="en-US"/>
            </a:p>
          </p:txBody>
        </p:sp>
        <p:sp>
          <p:nvSpPr>
            <p:cNvPr id="65" name="Line 20"/>
            <p:cNvSpPr>
              <a:spLocks noChangeShapeType="1"/>
            </p:cNvSpPr>
            <p:nvPr/>
          </p:nvSpPr>
          <p:spPr bwMode="auto">
            <a:xfrm>
              <a:off x="9014681" y="3237194"/>
              <a:ext cx="1304163" cy="0"/>
            </a:xfrm>
            <a:prstGeom prst="line">
              <a:avLst/>
            </a:prstGeom>
            <a:noFill/>
            <a:ln w="28575">
              <a:solidFill>
                <a:srgbClr val="0000CC"/>
              </a:solidFill>
              <a:round/>
              <a:headEnd/>
              <a:tailEnd/>
            </a:ln>
          </p:spPr>
          <p:txBody>
            <a:bodyPr/>
            <a:lstStyle/>
            <a:p>
              <a:endParaRPr lang="en-US"/>
            </a:p>
          </p:txBody>
        </p:sp>
        <p:sp>
          <p:nvSpPr>
            <p:cNvPr id="17" name="Rectangle 42"/>
            <p:cNvSpPr>
              <a:spLocks noChangeArrowheads="1"/>
            </p:cNvSpPr>
            <p:nvPr/>
          </p:nvSpPr>
          <p:spPr bwMode="auto">
            <a:xfrm>
              <a:off x="3090194" y="2878610"/>
              <a:ext cx="2926348" cy="650798"/>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003D"/>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dirty="0">
                  <a:latin typeface="VNI-Bodon-Poster" pitchFamily="2" charset="0"/>
                </a:rPr>
                <a:t>N</a:t>
              </a:r>
              <a:endParaRPr lang="vi-VN" altLang="vi-VN" dirty="0">
                <a:latin typeface="VNI-Bodon-Poster" pitchFamily="2" charset="0"/>
              </a:endParaRPr>
            </a:p>
          </p:txBody>
        </p:sp>
        <p:sp>
          <p:nvSpPr>
            <p:cNvPr id="18" name="Rectangle 43"/>
            <p:cNvSpPr>
              <a:spLocks noChangeArrowheads="1"/>
            </p:cNvSpPr>
            <p:nvPr/>
          </p:nvSpPr>
          <p:spPr bwMode="auto">
            <a:xfrm>
              <a:off x="6017997" y="2878611"/>
              <a:ext cx="2959285" cy="650797"/>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vi-VN">
                  <a:latin typeface="VNI-Bodon-Poster" pitchFamily="2" charset="0"/>
                </a:rPr>
                <a:t>S</a:t>
              </a:r>
              <a:endParaRPr lang="vi-VN" altLang="vi-VN">
                <a:latin typeface="VNI-Bodon-Poster" pitchFamily="2" charset="0"/>
              </a:endParaRPr>
            </a:p>
          </p:txBody>
        </p:sp>
      </p:grpSp>
      <p:sp>
        <p:nvSpPr>
          <p:cNvPr id="90" name="Text Box 10"/>
          <p:cNvSpPr txBox="1">
            <a:spLocks noChangeArrowheads="1"/>
          </p:cNvSpPr>
          <p:nvPr/>
        </p:nvSpPr>
        <p:spPr bwMode="auto">
          <a:xfrm>
            <a:off x="667183" y="898598"/>
            <a:ext cx="110121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b="1" i="1" dirty="0" smtClean="0">
                <a:latin typeface="Arial" panose="020B0604020202020204" pitchFamily="34" charset="0"/>
                <a:cs typeface="Arial" panose="020B0604020202020204" pitchFamily="34" charset="0"/>
              </a:rPr>
              <a:t>b/ Dùng các kim nam châm nhỏ đặt nối tiếp nhau trên một đường sức  từ vừa vẽ được.</a:t>
            </a:r>
          </a:p>
        </p:txBody>
      </p:sp>
      <p:grpSp>
        <p:nvGrpSpPr>
          <p:cNvPr id="91" name="Group 65"/>
          <p:cNvGrpSpPr>
            <a:grpSpLocks/>
          </p:cNvGrpSpPr>
          <p:nvPr/>
        </p:nvGrpSpPr>
        <p:grpSpPr bwMode="auto">
          <a:xfrm rot="1556748">
            <a:off x="6372950" y="2468066"/>
            <a:ext cx="398462" cy="168275"/>
            <a:chOff x="1241" y="3654"/>
            <a:chExt cx="243" cy="103"/>
          </a:xfrm>
        </p:grpSpPr>
        <p:sp>
          <p:nvSpPr>
            <p:cNvPr id="92"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93"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94" name="Group 80"/>
          <p:cNvGrpSpPr>
            <a:grpSpLocks/>
          </p:cNvGrpSpPr>
          <p:nvPr/>
        </p:nvGrpSpPr>
        <p:grpSpPr bwMode="auto">
          <a:xfrm rot="6302510">
            <a:off x="6406886" y="1965067"/>
            <a:ext cx="465628" cy="276307"/>
            <a:chOff x="1126" y="3415"/>
            <a:chExt cx="200" cy="130"/>
          </a:xfrm>
        </p:grpSpPr>
        <p:sp>
          <p:nvSpPr>
            <p:cNvPr id="95" name="AutoShape 81"/>
            <p:cNvSpPr>
              <a:spLocks noChangeArrowheads="1"/>
            </p:cNvSpPr>
            <p:nvPr/>
          </p:nvSpPr>
          <p:spPr bwMode="auto">
            <a:xfrm rot="-3084554">
              <a:off x="1156" y="3385"/>
              <a:ext cx="60" cy="119"/>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96" name="AutoShape 82"/>
            <p:cNvSpPr>
              <a:spLocks noChangeArrowheads="1"/>
            </p:cNvSpPr>
            <p:nvPr/>
          </p:nvSpPr>
          <p:spPr bwMode="auto">
            <a:xfrm rot="7715446" flipH="1">
              <a:off x="1244" y="3462"/>
              <a:ext cx="60" cy="105"/>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97" name="Group 65"/>
          <p:cNvGrpSpPr>
            <a:grpSpLocks/>
          </p:cNvGrpSpPr>
          <p:nvPr/>
        </p:nvGrpSpPr>
        <p:grpSpPr bwMode="auto">
          <a:xfrm rot="9122345">
            <a:off x="7605100" y="1564842"/>
            <a:ext cx="723883" cy="281181"/>
            <a:chOff x="1241" y="3654"/>
            <a:chExt cx="243" cy="103"/>
          </a:xfrm>
        </p:grpSpPr>
        <p:sp>
          <p:nvSpPr>
            <p:cNvPr id="98"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99"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00" name="Group 80"/>
          <p:cNvGrpSpPr>
            <a:grpSpLocks/>
          </p:cNvGrpSpPr>
          <p:nvPr/>
        </p:nvGrpSpPr>
        <p:grpSpPr bwMode="auto">
          <a:xfrm rot="7563625">
            <a:off x="7025445" y="1673436"/>
            <a:ext cx="476755" cy="325929"/>
            <a:chOff x="1126" y="3415"/>
            <a:chExt cx="200" cy="130"/>
          </a:xfrm>
        </p:grpSpPr>
        <p:sp>
          <p:nvSpPr>
            <p:cNvPr id="101" name="AutoShape 81"/>
            <p:cNvSpPr>
              <a:spLocks noChangeArrowheads="1"/>
            </p:cNvSpPr>
            <p:nvPr/>
          </p:nvSpPr>
          <p:spPr bwMode="auto">
            <a:xfrm rot="-3084554">
              <a:off x="1156" y="3385"/>
              <a:ext cx="60" cy="119"/>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02" name="AutoShape 82"/>
            <p:cNvSpPr>
              <a:spLocks noChangeArrowheads="1"/>
            </p:cNvSpPr>
            <p:nvPr/>
          </p:nvSpPr>
          <p:spPr bwMode="auto">
            <a:xfrm rot="7715446" flipH="1">
              <a:off x="1244" y="3462"/>
              <a:ext cx="60" cy="105"/>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06" name="Group 65"/>
          <p:cNvGrpSpPr>
            <a:grpSpLocks/>
          </p:cNvGrpSpPr>
          <p:nvPr/>
        </p:nvGrpSpPr>
        <p:grpSpPr bwMode="auto">
          <a:xfrm rot="10420116">
            <a:off x="9949711" y="1703478"/>
            <a:ext cx="663043" cy="258624"/>
            <a:chOff x="1241" y="3654"/>
            <a:chExt cx="243" cy="103"/>
          </a:xfrm>
        </p:grpSpPr>
        <p:sp>
          <p:nvSpPr>
            <p:cNvPr id="107"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08"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09" name="Group 65"/>
          <p:cNvGrpSpPr>
            <a:grpSpLocks/>
          </p:cNvGrpSpPr>
          <p:nvPr/>
        </p:nvGrpSpPr>
        <p:grpSpPr bwMode="auto">
          <a:xfrm rot="9876510">
            <a:off x="9186882" y="1588126"/>
            <a:ext cx="663043" cy="258624"/>
            <a:chOff x="1241" y="3654"/>
            <a:chExt cx="243" cy="103"/>
          </a:xfrm>
        </p:grpSpPr>
        <p:sp>
          <p:nvSpPr>
            <p:cNvPr id="110"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11"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12" name="Group 65"/>
          <p:cNvGrpSpPr>
            <a:grpSpLocks/>
          </p:cNvGrpSpPr>
          <p:nvPr/>
        </p:nvGrpSpPr>
        <p:grpSpPr bwMode="auto">
          <a:xfrm rot="9556370">
            <a:off x="8396781" y="1535118"/>
            <a:ext cx="663043" cy="258624"/>
            <a:chOff x="1241" y="3654"/>
            <a:chExt cx="243" cy="103"/>
          </a:xfrm>
        </p:grpSpPr>
        <p:sp>
          <p:nvSpPr>
            <p:cNvPr id="113"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14"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15" name="Group 80"/>
          <p:cNvGrpSpPr>
            <a:grpSpLocks/>
          </p:cNvGrpSpPr>
          <p:nvPr/>
        </p:nvGrpSpPr>
        <p:grpSpPr bwMode="auto">
          <a:xfrm rot="10550720">
            <a:off x="10675098" y="1952593"/>
            <a:ext cx="465628" cy="276307"/>
            <a:chOff x="1126" y="3415"/>
            <a:chExt cx="200" cy="130"/>
          </a:xfrm>
        </p:grpSpPr>
        <p:sp>
          <p:nvSpPr>
            <p:cNvPr id="116" name="AutoShape 81"/>
            <p:cNvSpPr>
              <a:spLocks noChangeArrowheads="1"/>
            </p:cNvSpPr>
            <p:nvPr/>
          </p:nvSpPr>
          <p:spPr bwMode="auto">
            <a:xfrm rot="-3084554">
              <a:off x="1156" y="3385"/>
              <a:ext cx="60" cy="119"/>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17" name="AutoShape 82"/>
            <p:cNvSpPr>
              <a:spLocks noChangeArrowheads="1"/>
            </p:cNvSpPr>
            <p:nvPr/>
          </p:nvSpPr>
          <p:spPr bwMode="auto">
            <a:xfrm rot="7715446" flipH="1">
              <a:off x="1244" y="3462"/>
              <a:ext cx="60" cy="105"/>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grpSp>
        <p:nvGrpSpPr>
          <p:cNvPr id="121" name="Group 65"/>
          <p:cNvGrpSpPr>
            <a:grpSpLocks/>
          </p:cNvGrpSpPr>
          <p:nvPr/>
        </p:nvGrpSpPr>
        <p:grpSpPr bwMode="auto">
          <a:xfrm rot="17401161">
            <a:off x="10845491" y="2438398"/>
            <a:ext cx="398462" cy="168275"/>
            <a:chOff x="1241" y="3654"/>
            <a:chExt cx="243" cy="103"/>
          </a:xfrm>
        </p:grpSpPr>
        <p:sp>
          <p:nvSpPr>
            <p:cNvPr id="122" name="AutoShape 66"/>
            <p:cNvSpPr>
              <a:spLocks noChangeArrowheads="1"/>
            </p:cNvSpPr>
            <p:nvPr/>
          </p:nvSpPr>
          <p:spPr bwMode="auto">
            <a:xfrm rot="-4117017">
              <a:off x="1279" y="3616"/>
              <a:ext cx="57" cy="134"/>
            </a:xfrm>
            <a:prstGeom prst="triangle">
              <a:avLst>
                <a:gd name="adj" fmla="val 50000"/>
              </a:avLst>
            </a:prstGeom>
            <a:solidFill>
              <a:srgbClr val="FF0066"/>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123" name="AutoShape 67"/>
            <p:cNvSpPr>
              <a:spLocks noChangeArrowheads="1"/>
            </p:cNvSpPr>
            <p:nvPr/>
          </p:nvSpPr>
          <p:spPr bwMode="auto">
            <a:xfrm rot="6682983" flipH="1">
              <a:off x="1396" y="3670"/>
              <a:ext cx="57" cy="118"/>
            </a:xfrm>
            <a:prstGeom prst="triangle">
              <a:avLst>
                <a:gd name="adj" fmla="val 50000"/>
              </a:avLst>
            </a:prstGeom>
            <a:solidFill>
              <a:srgbClr val="3333CC"/>
            </a:solidFill>
            <a:ln w="9525">
              <a:solidFill>
                <a:srgbClr val="33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grpSp>
      <p:sp>
        <p:nvSpPr>
          <p:cNvPr id="124" name="Text Box 134"/>
          <p:cNvSpPr txBox="1">
            <a:spLocks noChangeArrowheads="1"/>
          </p:cNvSpPr>
          <p:nvPr/>
        </p:nvSpPr>
        <p:spPr bwMode="auto">
          <a:xfrm>
            <a:off x="789423" y="1336703"/>
            <a:ext cx="55165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b="1" i="1" dirty="0" smtClean="0">
                <a:latin typeface="Arial" panose="020B0604020202020204" pitchFamily="34" charset="0"/>
              </a:rPr>
              <a:t>Nhận </a:t>
            </a:r>
            <a:r>
              <a:rPr lang="en-US" altLang="vi-VN" b="1" i="1" dirty="0">
                <a:latin typeface="Arial" panose="020B0604020202020204" pitchFamily="34" charset="0"/>
              </a:rPr>
              <a:t>xét về sự sắp xếp của các kim nam châm nằm dọc theo một đường sức </a:t>
            </a:r>
            <a:r>
              <a:rPr lang="en-US" altLang="vi-VN" b="1" i="1" dirty="0" smtClean="0">
                <a:latin typeface="Arial" panose="020B0604020202020204" pitchFamily="34" charset="0"/>
              </a:rPr>
              <a:t>từ?</a:t>
            </a:r>
            <a:endParaRPr lang="en-US" altLang="vi-VN" b="1" i="1" dirty="0">
              <a:latin typeface="Arial" panose="020B0604020202020204" pitchFamily="34" charset="0"/>
            </a:endParaRPr>
          </a:p>
        </p:txBody>
      </p:sp>
      <p:sp>
        <p:nvSpPr>
          <p:cNvPr id="125" name="Text Box 135"/>
          <p:cNvSpPr txBox="1">
            <a:spLocks noChangeArrowheads="1"/>
          </p:cNvSpPr>
          <p:nvPr/>
        </p:nvSpPr>
        <p:spPr bwMode="auto">
          <a:xfrm>
            <a:off x="755639" y="2053786"/>
            <a:ext cx="54458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i="1" dirty="0">
                <a:solidFill>
                  <a:srgbClr val="0000FF"/>
                </a:solidFill>
                <a:latin typeface="Arial" panose="020B0604020202020204" pitchFamily="34" charset="0"/>
                <a:cs typeface="Arial" panose="020B0604020202020204" pitchFamily="34" charset="0"/>
              </a:rPr>
              <a:t>Các kim nam châm nối đuôi nhau dọc theo một đường sức từ. Cực Bắc của kim này nối với cực Nam của kim kia.</a:t>
            </a:r>
          </a:p>
        </p:txBody>
      </p:sp>
      <p:sp>
        <p:nvSpPr>
          <p:cNvPr id="126" name="Text Box 135"/>
          <p:cNvSpPr txBox="1">
            <a:spLocks noChangeArrowheads="1"/>
          </p:cNvSpPr>
          <p:nvPr/>
        </p:nvSpPr>
        <p:spPr bwMode="auto">
          <a:xfrm>
            <a:off x="791050" y="3151622"/>
            <a:ext cx="51767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i="1" dirty="0" smtClean="0">
                <a:solidFill>
                  <a:srgbClr val="0000FF"/>
                </a:solidFill>
                <a:latin typeface="Arial" panose="020B0604020202020204" pitchFamily="34" charset="0"/>
              </a:rPr>
              <a:t>Người ta qui ước: chiều đường sức từ là chiều đi từ cực Nam đến cực Bắc xuyên dọc kim nam châm đặt cân bằng trên đường sức từ đó.</a:t>
            </a:r>
            <a:endParaRPr lang="en-US" altLang="vi-VN" i="1" dirty="0">
              <a:solidFill>
                <a:srgbClr val="0000FF"/>
              </a:solidFill>
              <a:latin typeface="Arial" panose="020B0604020202020204" pitchFamily="34" charset="0"/>
            </a:endParaRPr>
          </a:p>
        </p:txBody>
      </p:sp>
      <p:grpSp>
        <p:nvGrpSpPr>
          <p:cNvPr id="127" name="Group 99"/>
          <p:cNvGrpSpPr>
            <a:grpSpLocks/>
          </p:cNvGrpSpPr>
          <p:nvPr/>
        </p:nvGrpSpPr>
        <p:grpSpPr bwMode="auto">
          <a:xfrm rot="2658077">
            <a:off x="4685856" y="4175250"/>
            <a:ext cx="1111250" cy="835025"/>
            <a:chOff x="2627" y="372"/>
            <a:chExt cx="277" cy="207"/>
          </a:xfrm>
        </p:grpSpPr>
        <p:sp>
          <p:nvSpPr>
            <p:cNvPr id="128" name="AutoShape 100"/>
            <p:cNvSpPr>
              <a:spLocks noChangeArrowheads="1"/>
            </p:cNvSpPr>
            <p:nvPr/>
          </p:nvSpPr>
          <p:spPr bwMode="auto">
            <a:xfrm rot="-8003910">
              <a:off x="2658" y="450"/>
              <a:ext cx="98" cy="160"/>
            </a:xfrm>
            <a:prstGeom prst="triangle">
              <a:avLst>
                <a:gd name="adj" fmla="val 50000"/>
              </a:avLst>
            </a:prstGeom>
            <a:solidFill>
              <a:srgbClr val="0066FF"/>
            </a:solidFill>
            <a:ln w="9525">
              <a:solidFill>
                <a:schemeClr val="tx1"/>
              </a:solidFill>
              <a:miter lim="800000"/>
              <a:headEnd/>
              <a:tailEnd/>
            </a:ln>
          </p:spPr>
          <p:txBody>
            <a:bodyPr wrap="none" anchor="ctr"/>
            <a:lstStyle/>
            <a:p>
              <a:endParaRPr lang="en-US"/>
            </a:p>
          </p:txBody>
        </p:sp>
        <p:sp>
          <p:nvSpPr>
            <p:cNvPr id="129" name="AutoShape 101"/>
            <p:cNvSpPr>
              <a:spLocks noChangeArrowheads="1"/>
            </p:cNvSpPr>
            <p:nvPr/>
          </p:nvSpPr>
          <p:spPr bwMode="auto">
            <a:xfrm rot="2796090">
              <a:off x="2775" y="341"/>
              <a:ext cx="98" cy="16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a:p>
          </p:txBody>
        </p:sp>
      </p:grpSp>
      <p:cxnSp>
        <p:nvCxnSpPr>
          <p:cNvPr id="130" name="Straight Connector 129"/>
          <p:cNvCxnSpPr/>
          <p:nvPr/>
        </p:nvCxnSpPr>
        <p:spPr>
          <a:xfrm rot="10839159">
            <a:off x="3215831" y="4592762"/>
            <a:ext cx="4114800" cy="1588"/>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31" name="Straight Arrow Connector 130"/>
          <p:cNvCxnSpPr/>
          <p:nvPr/>
        </p:nvCxnSpPr>
        <p:spPr>
          <a:xfrm rot="39159">
            <a:off x="4739831" y="4287962"/>
            <a:ext cx="1066800" cy="1588"/>
          </a:xfrm>
          <a:prstGeom prst="straightConnector1">
            <a:avLst/>
          </a:prstGeom>
          <a:ln>
            <a:solidFill>
              <a:srgbClr val="0000CC"/>
            </a:solidFill>
            <a:tailEnd type="arrow"/>
          </a:ln>
        </p:spPr>
        <p:style>
          <a:lnRef idx="3">
            <a:schemeClr val="accent4"/>
          </a:lnRef>
          <a:fillRef idx="0">
            <a:schemeClr val="accent4"/>
          </a:fillRef>
          <a:effectRef idx="2">
            <a:schemeClr val="accent4"/>
          </a:effectRef>
          <a:fontRef idx="minor">
            <a:schemeClr val="tx1"/>
          </a:fontRef>
        </p:style>
      </p:cxnSp>
      <p:cxnSp>
        <p:nvCxnSpPr>
          <p:cNvPr id="132" name="Straight Arrow Connector 131"/>
          <p:cNvCxnSpPr/>
          <p:nvPr/>
        </p:nvCxnSpPr>
        <p:spPr>
          <a:xfrm flipH="1">
            <a:off x="6168651" y="3081378"/>
            <a:ext cx="199896" cy="1080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6215930" y="2919020"/>
            <a:ext cx="185687" cy="114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6268599" y="3238631"/>
            <a:ext cx="177261" cy="1016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11150123" y="2572109"/>
            <a:ext cx="194416" cy="1438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6187419" y="2773311"/>
            <a:ext cx="258440" cy="600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8243455" y="4096374"/>
            <a:ext cx="357699" cy="255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8243455" y="4426902"/>
            <a:ext cx="386489" cy="8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8107676" y="1316780"/>
            <a:ext cx="436684" cy="433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8203927" y="1663150"/>
            <a:ext cx="410324" cy="8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4" name="Text Box 138"/>
          <p:cNvSpPr txBox="1">
            <a:spLocks noChangeArrowheads="1"/>
          </p:cNvSpPr>
          <p:nvPr/>
        </p:nvSpPr>
        <p:spPr bwMode="auto">
          <a:xfrm>
            <a:off x="865162" y="4834655"/>
            <a:ext cx="8980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b="1" i="1" dirty="0">
                <a:latin typeface="Arial" panose="020B0604020202020204" pitchFamily="34" charset="0"/>
              </a:rPr>
              <a:t>c. Hãy dùng mũi tên đánh dấu chiều các đường sức từ vừa vẽ được.</a:t>
            </a:r>
          </a:p>
        </p:txBody>
      </p:sp>
      <p:sp>
        <p:nvSpPr>
          <p:cNvPr id="155" name="Text Box 199"/>
          <p:cNvSpPr txBox="1">
            <a:spLocks noChangeArrowheads="1"/>
          </p:cNvSpPr>
          <p:nvPr/>
        </p:nvSpPr>
        <p:spPr bwMode="auto">
          <a:xfrm>
            <a:off x="1158500" y="5267391"/>
            <a:ext cx="105747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b="1" i="1" dirty="0" smtClean="0">
                <a:latin typeface="Arial" panose="020B0604020202020204" pitchFamily="34" charset="0"/>
              </a:rPr>
              <a:t>Đường </a:t>
            </a:r>
            <a:r>
              <a:rPr lang="en-US" altLang="vi-VN" b="1" i="1" dirty="0">
                <a:latin typeface="Arial" panose="020B0604020202020204" pitchFamily="34" charset="0"/>
              </a:rPr>
              <a:t>sức từ có chiều đi vào cực nào và đi ra từ cực nào của thanh nam châm?</a:t>
            </a:r>
          </a:p>
        </p:txBody>
      </p:sp>
      <p:sp>
        <p:nvSpPr>
          <p:cNvPr id="156" name="Text Box 200"/>
          <p:cNvSpPr txBox="1">
            <a:spLocks noChangeArrowheads="1"/>
          </p:cNvSpPr>
          <p:nvPr/>
        </p:nvSpPr>
        <p:spPr bwMode="auto">
          <a:xfrm>
            <a:off x="1148223" y="5663372"/>
            <a:ext cx="109971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b="1" i="1" dirty="0">
                <a:solidFill>
                  <a:srgbClr val="0000FF"/>
                </a:solidFill>
                <a:latin typeface="Arial" panose="020B0604020202020204" pitchFamily="34" charset="0"/>
              </a:rPr>
              <a:t>Bên ngoài thanh nam châm, các đường sức từ chiều đi ra từ cực Bắc,đi vào cực Nam.</a:t>
            </a:r>
          </a:p>
        </p:txBody>
      </p:sp>
      <p:cxnSp>
        <p:nvCxnSpPr>
          <p:cNvPr id="66" name="Straight Arrow Connector 65"/>
          <p:cNvCxnSpPr/>
          <p:nvPr/>
        </p:nvCxnSpPr>
        <p:spPr>
          <a:xfrm flipH="1">
            <a:off x="11302523" y="2724509"/>
            <a:ext cx="194416" cy="1438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11217307" y="3206217"/>
            <a:ext cx="213542" cy="189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11326987" y="3035529"/>
            <a:ext cx="226154" cy="65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6311334" y="2530411"/>
            <a:ext cx="222011" cy="1335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421000" y="3303817"/>
            <a:ext cx="125993" cy="1888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11042460" y="3264703"/>
            <a:ext cx="176300" cy="1775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9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heckerboard(across)">
                                      <p:cBhvr>
                                        <p:cTn id="7" dur="500"/>
                                        <p:tgtEl>
                                          <p:spTgt spid="90"/>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 calcmode="lin" valueType="num">
                                      <p:cBhvr>
                                        <p:cTn id="13" dur="500" fill="hold"/>
                                        <p:tgtEl>
                                          <p:spTgt spid="91"/>
                                        </p:tgtEl>
                                        <p:attrNameLst>
                                          <p:attrName>style.rotation</p:attrName>
                                        </p:attrNameLst>
                                      </p:cBhvr>
                                      <p:tavLst>
                                        <p:tav tm="0">
                                          <p:val>
                                            <p:fltVal val="360"/>
                                          </p:val>
                                        </p:tav>
                                        <p:tav tm="100000">
                                          <p:val>
                                            <p:fltVal val="0"/>
                                          </p:val>
                                        </p:tav>
                                      </p:tavLst>
                                    </p:anim>
                                    <p:animEffect transition="in" filter="fade">
                                      <p:cBhvr>
                                        <p:cTn id="14" dur="500"/>
                                        <p:tgtEl>
                                          <p:spTgt spid="91"/>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 calcmode="lin" valueType="num">
                                      <p:cBhvr>
                                        <p:cTn id="20" dur="500" fill="hold"/>
                                        <p:tgtEl>
                                          <p:spTgt spid="94"/>
                                        </p:tgtEl>
                                        <p:attrNameLst>
                                          <p:attrName>style.rotation</p:attrName>
                                        </p:attrNameLst>
                                      </p:cBhvr>
                                      <p:tavLst>
                                        <p:tav tm="0">
                                          <p:val>
                                            <p:fltVal val="360"/>
                                          </p:val>
                                        </p:tav>
                                        <p:tav tm="100000">
                                          <p:val>
                                            <p:fltVal val="0"/>
                                          </p:val>
                                        </p:tav>
                                      </p:tavLst>
                                    </p:anim>
                                    <p:animEffect transition="in" filter="fade">
                                      <p:cBhvr>
                                        <p:cTn id="21" dur="500"/>
                                        <p:tgtEl>
                                          <p:spTgt spid="94"/>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 calcmode="lin" valueType="num">
                                      <p:cBhvr>
                                        <p:cTn id="27" dur="500" fill="hold"/>
                                        <p:tgtEl>
                                          <p:spTgt spid="100"/>
                                        </p:tgtEl>
                                        <p:attrNameLst>
                                          <p:attrName>style.rotation</p:attrName>
                                        </p:attrNameLst>
                                      </p:cBhvr>
                                      <p:tavLst>
                                        <p:tav tm="0">
                                          <p:val>
                                            <p:fltVal val="360"/>
                                          </p:val>
                                        </p:tav>
                                        <p:tav tm="100000">
                                          <p:val>
                                            <p:fltVal val="0"/>
                                          </p:val>
                                        </p:tav>
                                      </p:tavLst>
                                    </p:anim>
                                    <p:animEffect transition="in" filter="fade">
                                      <p:cBhvr>
                                        <p:cTn id="28" dur="500"/>
                                        <p:tgtEl>
                                          <p:spTgt spid="100"/>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500" fill="hold"/>
                                        <p:tgtEl>
                                          <p:spTgt spid="97"/>
                                        </p:tgtEl>
                                        <p:attrNameLst>
                                          <p:attrName>ppt_w</p:attrName>
                                        </p:attrNameLst>
                                      </p:cBhvr>
                                      <p:tavLst>
                                        <p:tav tm="0">
                                          <p:val>
                                            <p:fltVal val="0"/>
                                          </p:val>
                                        </p:tav>
                                        <p:tav tm="100000">
                                          <p:val>
                                            <p:strVal val="#ppt_w"/>
                                          </p:val>
                                        </p:tav>
                                      </p:tavLst>
                                    </p:anim>
                                    <p:anim calcmode="lin" valueType="num">
                                      <p:cBhvr>
                                        <p:cTn id="33" dur="500" fill="hold"/>
                                        <p:tgtEl>
                                          <p:spTgt spid="97"/>
                                        </p:tgtEl>
                                        <p:attrNameLst>
                                          <p:attrName>ppt_h</p:attrName>
                                        </p:attrNameLst>
                                      </p:cBhvr>
                                      <p:tavLst>
                                        <p:tav tm="0">
                                          <p:val>
                                            <p:fltVal val="0"/>
                                          </p:val>
                                        </p:tav>
                                        <p:tav tm="100000">
                                          <p:val>
                                            <p:strVal val="#ppt_h"/>
                                          </p:val>
                                        </p:tav>
                                      </p:tavLst>
                                    </p:anim>
                                    <p:anim calcmode="lin" valueType="num">
                                      <p:cBhvr>
                                        <p:cTn id="34" dur="500" fill="hold"/>
                                        <p:tgtEl>
                                          <p:spTgt spid="97"/>
                                        </p:tgtEl>
                                        <p:attrNameLst>
                                          <p:attrName>style.rotation</p:attrName>
                                        </p:attrNameLst>
                                      </p:cBhvr>
                                      <p:tavLst>
                                        <p:tav tm="0">
                                          <p:val>
                                            <p:fltVal val="360"/>
                                          </p:val>
                                        </p:tav>
                                        <p:tav tm="100000">
                                          <p:val>
                                            <p:fltVal val="0"/>
                                          </p:val>
                                        </p:tav>
                                      </p:tavLst>
                                    </p:anim>
                                    <p:animEffect transition="in" filter="fade">
                                      <p:cBhvr>
                                        <p:cTn id="35" dur="500"/>
                                        <p:tgtEl>
                                          <p:spTgt spid="97"/>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112"/>
                                        </p:tgtEl>
                                        <p:attrNameLst>
                                          <p:attrName>style.visibility</p:attrName>
                                        </p:attrNameLst>
                                      </p:cBhvr>
                                      <p:to>
                                        <p:strVal val="visible"/>
                                      </p:to>
                                    </p:set>
                                    <p:anim calcmode="lin" valueType="num">
                                      <p:cBhvr>
                                        <p:cTn id="39" dur="500" fill="hold"/>
                                        <p:tgtEl>
                                          <p:spTgt spid="112"/>
                                        </p:tgtEl>
                                        <p:attrNameLst>
                                          <p:attrName>ppt_w</p:attrName>
                                        </p:attrNameLst>
                                      </p:cBhvr>
                                      <p:tavLst>
                                        <p:tav tm="0">
                                          <p:val>
                                            <p:fltVal val="0"/>
                                          </p:val>
                                        </p:tav>
                                        <p:tav tm="100000">
                                          <p:val>
                                            <p:strVal val="#ppt_w"/>
                                          </p:val>
                                        </p:tav>
                                      </p:tavLst>
                                    </p:anim>
                                    <p:anim calcmode="lin" valueType="num">
                                      <p:cBhvr>
                                        <p:cTn id="40" dur="500" fill="hold"/>
                                        <p:tgtEl>
                                          <p:spTgt spid="112"/>
                                        </p:tgtEl>
                                        <p:attrNameLst>
                                          <p:attrName>ppt_h</p:attrName>
                                        </p:attrNameLst>
                                      </p:cBhvr>
                                      <p:tavLst>
                                        <p:tav tm="0">
                                          <p:val>
                                            <p:fltVal val="0"/>
                                          </p:val>
                                        </p:tav>
                                        <p:tav tm="100000">
                                          <p:val>
                                            <p:strVal val="#ppt_h"/>
                                          </p:val>
                                        </p:tav>
                                      </p:tavLst>
                                    </p:anim>
                                    <p:anim calcmode="lin" valueType="num">
                                      <p:cBhvr>
                                        <p:cTn id="41" dur="500" fill="hold"/>
                                        <p:tgtEl>
                                          <p:spTgt spid="112"/>
                                        </p:tgtEl>
                                        <p:attrNameLst>
                                          <p:attrName>style.rotation</p:attrName>
                                        </p:attrNameLst>
                                      </p:cBhvr>
                                      <p:tavLst>
                                        <p:tav tm="0">
                                          <p:val>
                                            <p:fltVal val="360"/>
                                          </p:val>
                                        </p:tav>
                                        <p:tav tm="100000">
                                          <p:val>
                                            <p:fltVal val="0"/>
                                          </p:val>
                                        </p:tav>
                                      </p:tavLst>
                                    </p:anim>
                                    <p:animEffect transition="in" filter="fade">
                                      <p:cBhvr>
                                        <p:cTn id="42" dur="500"/>
                                        <p:tgtEl>
                                          <p:spTgt spid="112"/>
                                        </p:tgtEl>
                                      </p:cBhvr>
                                    </p:animEffect>
                                  </p:childTnLst>
                                </p:cTn>
                              </p:par>
                            </p:childTnLst>
                          </p:cTn>
                        </p:par>
                        <p:par>
                          <p:cTn id="43" fill="hold">
                            <p:stCondLst>
                              <p:cond delay="3000"/>
                            </p:stCondLst>
                            <p:childTnLst>
                              <p:par>
                                <p:cTn id="44" presetID="49" presetClass="entr" presetSubtype="0" decel="100000" fill="hold"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p:cTn id="46" dur="500" fill="hold"/>
                                        <p:tgtEl>
                                          <p:spTgt spid="109"/>
                                        </p:tgtEl>
                                        <p:attrNameLst>
                                          <p:attrName>ppt_w</p:attrName>
                                        </p:attrNameLst>
                                      </p:cBhvr>
                                      <p:tavLst>
                                        <p:tav tm="0">
                                          <p:val>
                                            <p:fltVal val="0"/>
                                          </p:val>
                                        </p:tav>
                                        <p:tav tm="100000">
                                          <p:val>
                                            <p:strVal val="#ppt_w"/>
                                          </p:val>
                                        </p:tav>
                                      </p:tavLst>
                                    </p:anim>
                                    <p:anim calcmode="lin" valueType="num">
                                      <p:cBhvr>
                                        <p:cTn id="47" dur="500" fill="hold"/>
                                        <p:tgtEl>
                                          <p:spTgt spid="109"/>
                                        </p:tgtEl>
                                        <p:attrNameLst>
                                          <p:attrName>ppt_h</p:attrName>
                                        </p:attrNameLst>
                                      </p:cBhvr>
                                      <p:tavLst>
                                        <p:tav tm="0">
                                          <p:val>
                                            <p:fltVal val="0"/>
                                          </p:val>
                                        </p:tav>
                                        <p:tav tm="100000">
                                          <p:val>
                                            <p:strVal val="#ppt_h"/>
                                          </p:val>
                                        </p:tav>
                                      </p:tavLst>
                                    </p:anim>
                                    <p:anim calcmode="lin" valueType="num">
                                      <p:cBhvr>
                                        <p:cTn id="48" dur="500" fill="hold"/>
                                        <p:tgtEl>
                                          <p:spTgt spid="109"/>
                                        </p:tgtEl>
                                        <p:attrNameLst>
                                          <p:attrName>style.rotation</p:attrName>
                                        </p:attrNameLst>
                                      </p:cBhvr>
                                      <p:tavLst>
                                        <p:tav tm="0">
                                          <p:val>
                                            <p:fltVal val="360"/>
                                          </p:val>
                                        </p:tav>
                                        <p:tav tm="100000">
                                          <p:val>
                                            <p:fltVal val="0"/>
                                          </p:val>
                                        </p:tav>
                                      </p:tavLst>
                                    </p:anim>
                                    <p:animEffect transition="in" filter="fade">
                                      <p:cBhvr>
                                        <p:cTn id="49" dur="500"/>
                                        <p:tgtEl>
                                          <p:spTgt spid="109"/>
                                        </p:tgtEl>
                                      </p:cBhvr>
                                    </p:animEffect>
                                  </p:childTnLst>
                                </p:cTn>
                              </p:par>
                            </p:childTnLst>
                          </p:cTn>
                        </p:par>
                        <p:par>
                          <p:cTn id="50" fill="hold">
                            <p:stCondLst>
                              <p:cond delay="3500"/>
                            </p:stCondLst>
                            <p:childTnLst>
                              <p:par>
                                <p:cTn id="51" presetID="49" presetClass="entr" presetSubtype="0" decel="100000" fill="hold" nodeType="afterEffect">
                                  <p:stCondLst>
                                    <p:cond delay="0"/>
                                  </p:stCondLst>
                                  <p:childTnLst>
                                    <p:set>
                                      <p:cBhvr>
                                        <p:cTn id="52" dur="1" fill="hold">
                                          <p:stCondLst>
                                            <p:cond delay="0"/>
                                          </p:stCondLst>
                                        </p:cTn>
                                        <p:tgtEl>
                                          <p:spTgt spid="106"/>
                                        </p:tgtEl>
                                        <p:attrNameLst>
                                          <p:attrName>style.visibility</p:attrName>
                                        </p:attrNameLst>
                                      </p:cBhvr>
                                      <p:to>
                                        <p:strVal val="visible"/>
                                      </p:to>
                                    </p:set>
                                    <p:anim calcmode="lin" valueType="num">
                                      <p:cBhvr>
                                        <p:cTn id="53" dur="500" fill="hold"/>
                                        <p:tgtEl>
                                          <p:spTgt spid="106"/>
                                        </p:tgtEl>
                                        <p:attrNameLst>
                                          <p:attrName>ppt_w</p:attrName>
                                        </p:attrNameLst>
                                      </p:cBhvr>
                                      <p:tavLst>
                                        <p:tav tm="0">
                                          <p:val>
                                            <p:fltVal val="0"/>
                                          </p:val>
                                        </p:tav>
                                        <p:tav tm="100000">
                                          <p:val>
                                            <p:strVal val="#ppt_w"/>
                                          </p:val>
                                        </p:tav>
                                      </p:tavLst>
                                    </p:anim>
                                    <p:anim calcmode="lin" valueType="num">
                                      <p:cBhvr>
                                        <p:cTn id="54" dur="500" fill="hold"/>
                                        <p:tgtEl>
                                          <p:spTgt spid="106"/>
                                        </p:tgtEl>
                                        <p:attrNameLst>
                                          <p:attrName>ppt_h</p:attrName>
                                        </p:attrNameLst>
                                      </p:cBhvr>
                                      <p:tavLst>
                                        <p:tav tm="0">
                                          <p:val>
                                            <p:fltVal val="0"/>
                                          </p:val>
                                        </p:tav>
                                        <p:tav tm="100000">
                                          <p:val>
                                            <p:strVal val="#ppt_h"/>
                                          </p:val>
                                        </p:tav>
                                      </p:tavLst>
                                    </p:anim>
                                    <p:anim calcmode="lin" valueType="num">
                                      <p:cBhvr>
                                        <p:cTn id="55" dur="500" fill="hold"/>
                                        <p:tgtEl>
                                          <p:spTgt spid="106"/>
                                        </p:tgtEl>
                                        <p:attrNameLst>
                                          <p:attrName>style.rotation</p:attrName>
                                        </p:attrNameLst>
                                      </p:cBhvr>
                                      <p:tavLst>
                                        <p:tav tm="0">
                                          <p:val>
                                            <p:fltVal val="360"/>
                                          </p:val>
                                        </p:tav>
                                        <p:tav tm="100000">
                                          <p:val>
                                            <p:fltVal val="0"/>
                                          </p:val>
                                        </p:tav>
                                      </p:tavLst>
                                    </p:anim>
                                    <p:animEffect transition="in" filter="fade">
                                      <p:cBhvr>
                                        <p:cTn id="56" dur="500"/>
                                        <p:tgtEl>
                                          <p:spTgt spid="106"/>
                                        </p:tgtEl>
                                      </p:cBhvr>
                                    </p:animEffect>
                                  </p:childTnLst>
                                </p:cTn>
                              </p:par>
                            </p:childTnLst>
                          </p:cTn>
                        </p:par>
                        <p:par>
                          <p:cTn id="57" fill="hold">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115"/>
                                        </p:tgtEl>
                                        <p:attrNameLst>
                                          <p:attrName>style.visibility</p:attrName>
                                        </p:attrNameLst>
                                      </p:cBhvr>
                                      <p:to>
                                        <p:strVal val="visible"/>
                                      </p:to>
                                    </p:set>
                                    <p:anim calcmode="lin" valueType="num">
                                      <p:cBhvr>
                                        <p:cTn id="60" dur="500" fill="hold"/>
                                        <p:tgtEl>
                                          <p:spTgt spid="115"/>
                                        </p:tgtEl>
                                        <p:attrNameLst>
                                          <p:attrName>ppt_w</p:attrName>
                                        </p:attrNameLst>
                                      </p:cBhvr>
                                      <p:tavLst>
                                        <p:tav tm="0">
                                          <p:val>
                                            <p:fltVal val="0"/>
                                          </p:val>
                                        </p:tav>
                                        <p:tav tm="100000">
                                          <p:val>
                                            <p:strVal val="#ppt_w"/>
                                          </p:val>
                                        </p:tav>
                                      </p:tavLst>
                                    </p:anim>
                                    <p:anim calcmode="lin" valueType="num">
                                      <p:cBhvr>
                                        <p:cTn id="61" dur="500" fill="hold"/>
                                        <p:tgtEl>
                                          <p:spTgt spid="115"/>
                                        </p:tgtEl>
                                        <p:attrNameLst>
                                          <p:attrName>ppt_h</p:attrName>
                                        </p:attrNameLst>
                                      </p:cBhvr>
                                      <p:tavLst>
                                        <p:tav tm="0">
                                          <p:val>
                                            <p:fltVal val="0"/>
                                          </p:val>
                                        </p:tav>
                                        <p:tav tm="100000">
                                          <p:val>
                                            <p:strVal val="#ppt_h"/>
                                          </p:val>
                                        </p:tav>
                                      </p:tavLst>
                                    </p:anim>
                                    <p:anim calcmode="lin" valueType="num">
                                      <p:cBhvr>
                                        <p:cTn id="62" dur="500" fill="hold"/>
                                        <p:tgtEl>
                                          <p:spTgt spid="115"/>
                                        </p:tgtEl>
                                        <p:attrNameLst>
                                          <p:attrName>style.rotation</p:attrName>
                                        </p:attrNameLst>
                                      </p:cBhvr>
                                      <p:tavLst>
                                        <p:tav tm="0">
                                          <p:val>
                                            <p:fltVal val="360"/>
                                          </p:val>
                                        </p:tav>
                                        <p:tav tm="100000">
                                          <p:val>
                                            <p:fltVal val="0"/>
                                          </p:val>
                                        </p:tav>
                                      </p:tavLst>
                                    </p:anim>
                                    <p:animEffect transition="in" filter="fade">
                                      <p:cBhvr>
                                        <p:cTn id="63" dur="500"/>
                                        <p:tgtEl>
                                          <p:spTgt spid="115"/>
                                        </p:tgtEl>
                                      </p:cBhvr>
                                    </p:animEffect>
                                  </p:childTnLst>
                                </p:cTn>
                              </p:par>
                            </p:childTnLst>
                          </p:cTn>
                        </p:par>
                        <p:par>
                          <p:cTn id="64" fill="hold">
                            <p:stCondLst>
                              <p:cond delay="4500"/>
                            </p:stCondLst>
                            <p:childTnLst>
                              <p:par>
                                <p:cTn id="65" presetID="49" presetClass="entr" presetSubtype="0" decel="100000" fill="hold" nodeType="afterEffect">
                                  <p:stCondLst>
                                    <p:cond delay="0"/>
                                  </p:stCondLst>
                                  <p:childTnLst>
                                    <p:set>
                                      <p:cBhvr>
                                        <p:cTn id="66" dur="1" fill="hold">
                                          <p:stCondLst>
                                            <p:cond delay="0"/>
                                          </p:stCondLst>
                                        </p:cTn>
                                        <p:tgtEl>
                                          <p:spTgt spid="121"/>
                                        </p:tgtEl>
                                        <p:attrNameLst>
                                          <p:attrName>style.visibility</p:attrName>
                                        </p:attrNameLst>
                                      </p:cBhvr>
                                      <p:to>
                                        <p:strVal val="visible"/>
                                      </p:to>
                                    </p:set>
                                    <p:anim calcmode="lin" valueType="num">
                                      <p:cBhvr>
                                        <p:cTn id="67" dur="500" fill="hold"/>
                                        <p:tgtEl>
                                          <p:spTgt spid="121"/>
                                        </p:tgtEl>
                                        <p:attrNameLst>
                                          <p:attrName>ppt_w</p:attrName>
                                        </p:attrNameLst>
                                      </p:cBhvr>
                                      <p:tavLst>
                                        <p:tav tm="0">
                                          <p:val>
                                            <p:fltVal val="0"/>
                                          </p:val>
                                        </p:tav>
                                        <p:tav tm="100000">
                                          <p:val>
                                            <p:strVal val="#ppt_w"/>
                                          </p:val>
                                        </p:tav>
                                      </p:tavLst>
                                    </p:anim>
                                    <p:anim calcmode="lin" valueType="num">
                                      <p:cBhvr>
                                        <p:cTn id="68" dur="500" fill="hold"/>
                                        <p:tgtEl>
                                          <p:spTgt spid="121"/>
                                        </p:tgtEl>
                                        <p:attrNameLst>
                                          <p:attrName>ppt_h</p:attrName>
                                        </p:attrNameLst>
                                      </p:cBhvr>
                                      <p:tavLst>
                                        <p:tav tm="0">
                                          <p:val>
                                            <p:fltVal val="0"/>
                                          </p:val>
                                        </p:tav>
                                        <p:tav tm="100000">
                                          <p:val>
                                            <p:strVal val="#ppt_h"/>
                                          </p:val>
                                        </p:tav>
                                      </p:tavLst>
                                    </p:anim>
                                    <p:anim calcmode="lin" valueType="num">
                                      <p:cBhvr>
                                        <p:cTn id="69" dur="500" fill="hold"/>
                                        <p:tgtEl>
                                          <p:spTgt spid="121"/>
                                        </p:tgtEl>
                                        <p:attrNameLst>
                                          <p:attrName>style.rotation</p:attrName>
                                        </p:attrNameLst>
                                      </p:cBhvr>
                                      <p:tavLst>
                                        <p:tav tm="0">
                                          <p:val>
                                            <p:fltVal val="360"/>
                                          </p:val>
                                        </p:tav>
                                        <p:tav tm="100000">
                                          <p:val>
                                            <p:fltVal val="0"/>
                                          </p:val>
                                        </p:tav>
                                      </p:tavLst>
                                    </p:anim>
                                    <p:animEffect transition="in" filter="fade">
                                      <p:cBhvr>
                                        <p:cTn id="70" dur="500"/>
                                        <p:tgtEl>
                                          <p:spTgt spid="121"/>
                                        </p:tgtEl>
                                      </p:cBhvr>
                                    </p:animEffect>
                                  </p:childTnLst>
                                </p:cTn>
                              </p:par>
                              <p:par>
                                <p:cTn id="71" presetID="56" presetClass="entr" presetSubtype="0" fill="hold" grpId="0" nodeType="withEffect">
                                  <p:stCondLst>
                                    <p:cond delay="0"/>
                                  </p:stCondLst>
                                  <p:iterate type="lt">
                                    <p:tmPct val="10000"/>
                                  </p:iterate>
                                  <p:childTnLst>
                                    <p:set>
                                      <p:cBhvr>
                                        <p:cTn id="72" dur="1" fill="hold">
                                          <p:stCondLst>
                                            <p:cond delay="0"/>
                                          </p:stCondLst>
                                        </p:cTn>
                                        <p:tgtEl>
                                          <p:spTgt spid="124"/>
                                        </p:tgtEl>
                                        <p:attrNameLst>
                                          <p:attrName>style.visibility</p:attrName>
                                        </p:attrNameLst>
                                      </p:cBhvr>
                                      <p:to>
                                        <p:strVal val="visible"/>
                                      </p:to>
                                    </p:set>
                                    <p:anim by="(-#ppt_w*2)" calcmode="lin" valueType="num">
                                      <p:cBhvr rctx="PPT">
                                        <p:cTn id="73" dur="250" autoRev="1" fill="hold">
                                          <p:stCondLst>
                                            <p:cond delay="0"/>
                                          </p:stCondLst>
                                        </p:cTn>
                                        <p:tgtEl>
                                          <p:spTgt spid="124"/>
                                        </p:tgtEl>
                                        <p:attrNameLst>
                                          <p:attrName>ppt_w</p:attrName>
                                        </p:attrNameLst>
                                      </p:cBhvr>
                                    </p:anim>
                                    <p:anim by="(#ppt_w*0.50)" calcmode="lin" valueType="num">
                                      <p:cBhvr>
                                        <p:cTn id="74" dur="250" decel="50000" autoRev="1" fill="hold">
                                          <p:stCondLst>
                                            <p:cond delay="0"/>
                                          </p:stCondLst>
                                        </p:cTn>
                                        <p:tgtEl>
                                          <p:spTgt spid="124"/>
                                        </p:tgtEl>
                                        <p:attrNameLst>
                                          <p:attrName>ppt_x</p:attrName>
                                        </p:attrNameLst>
                                      </p:cBhvr>
                                    </p:anim>
                                    <p:anim from="(-#ppt_h/2)" to="(#ppt_y)" calcmode="lin" valueType="num">
                                      <p:cBhvr>
                                        <p:cTn id="75" dur="500" fill="hold">
                                          <p:stCondLst>
                                            <p:cond delay="0"/>
                                          </p:stCondLst>
                                        </p:cTn>
                                        <p:tgtEl>
                                          <p:spTgt spid="124"/>
                                        </p:tgtEl>
                                        <p:attrNameLst>
                                          <p:attrName>ppt_y</p:attrName>
                                        </p:attrNameLst>
                                      </p:cBhvr>
                                    </p:anim>
                                    <p:animRot by="21600000">
                                      <p:cBhvr>
                                        <p:cTn id="76" dur="500" fill="hold">
                                          <p:stCondLst>
                                            <p:cond delay="0"/>
                                          </p:stCondLst>
                                        </p:cTn>
                                        <p:tgtEl>
                                          <p:spTgt spid="124"/>
                                        </p:tgtEl>
                                        <p:attrNameLst>
                                          <p:attrName>r</p:attrName>
                                        </p:attrNameLst>
                                      </p:cBhvr>
                                    </p:animRot>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125"/>
                                        </p:tgtEl>
                                        <p:attrNameLst>
                                          <p:attrName>style.visibility</p:attrName>
                                        </p:attrNameLst>
                                      </p:cBhvr>
                                      <p:to>
                                        <p:strVal val="visible"/>
                                      </p:to>
                                    </p:set>
                                    <p:anim by="(-#ppt_w*2)" calcmode="lin" valueType="num">
                                      <p:cBhvr rctx="PPT">
                                        <p:cTn id="81" dur="250" autoRev="1" fill="hold">
                                          <p:stCondLst>
                                            <p:cond delay="0"/>
                                          </p:stCondLst>
                                        </p:cTn>
                                        <p:tgtEl>
                                          <p:spTgt spid="125"/>
                                        </p:tgtEl>
                                        <p:attrNameLst>
                                          <p:attrName>ppt_w</p:attrName>
                                        </p:attrNameLst>
                                      </p:cBhvr>
                                    </p:anim>
                                    <p:anim by="(#ppt_w*0.50)" calcmode="lin" valueType="num">
                                      <p:cBhvr>
                                        <p:cTn id="82" dur="250" decel="50000" autoRev="1" fill="hold">
                                          <p:stCondLst>
                                            <p:cond delay="0"/>
                                          </p:stCondLst>
                                        </p:cTn>
                                        <p:tgtEl>
                                          <p:spTgt spid="125"/>
                                        </p:tgtEl>
                                        <p:attrNameLst>
                                          <p:attrName>ppt_x</p:attrName>
                                        </p:attrNameLst>
                                      </p:cBhvr>
                                    </p:anim>
                                    <p:anim from="(-#ppt_h/2)" to="(#ppt_y)" calcmode="lin" valueType="num">
                                      <p:cBhvr>
                                        <p:cTn id="83" dur="500" fill="hold">
                                          <p:stCondLst>
                                            <p:cond delay="0"/>
                                          </p:stCondLst>
                                        </p:cTn>
                                        <p:tgtEl>
                                          <p:spTgt spid="125"/>
                                        </p:tgtEl>
                                        <p:attrNameLst>
                                          <p:attrName>ppt_y</p:attrName>
                                        </p:attrNameLst>
                                      </p:cBhvr>
                                    </p:anim>
                                    <p:animRot by="21600000">
                                      <p:cBhvr>
                                        <p:cTn id="84" dur="500" fill="hold">
                                          <p:stCondLst>
                                            <p:cond delay="0"/>
                                          </p:stCondLst>
                                        </p:cTn>
                                        <p:tgtEl>
                                          <p:spTgt spid="125"/>
                                        </p:tgtEl>
                                        <p:attrNameLst>
                                          <p:attrName>r</p:attrName>
                                        </p:attrNameLst>
                                      </p:cBhvr>
                                    </p:animRot>
                                  </p:childTnLst>
                                </p:cTn>
                              </p:par>
                            </p:childTnLst>
                          </p:cTn>
                        </p:par>
                      </p:childTnLst>
                    </p:cTn>
                  </p:par>
                  <p:par>
                    <p:cTn id="85" fill="hold">
                      <p:stCondLst>
                        <p:cond delay="indefinite"/>
                      </p:stCondLst>
                      <p:childTnLst>
                        <p:par>
                          <p:cTn id="86" fill="hold">
                            <p:stCondLst>
                              <p:cond delay="0"/>
                            </p:stCondLst>
                            <p:childTnLst>
                              <p:par>
                                <p:cTn id="87" presetID="56" presetClass="entr" presetSubtype="0" fill="hold" grpId="0" nodeType="clickEffect">
                                  <p:stCondLst>
                                    <p:cond delay="0"/>
                                  </p:stCondLst>
                                  <p:iterate type="lt">
                                    <p:tmPct val="10000"/>
                                  </p:iterate>
                                  <p:childTnLst>
                                    <p:set>
                                      <p:cBhvr>
                                        <p:cTn id="88" dur="1" fill="hold">
                                          <p:stCondLst>
                                            <p:cond delay="0"/>
                                          </p:stCondLst>
                                        </p:cTn>
                                        <p:tgtEl>
                                          <p:spTgt spid="126"/>
                                        </p:tgtEl>
                                        <p:attrNameLst>
                                          <p:attrName>style.visibility</p:attrName>
                                        </p:attrNameLst>
                                      </p:cBhvr>
                                      <p:to>
                                        <p:strVal val="visible"/>
                                      </p:to>
                                    </p:set>
                                    <p:anim by="(-#ppt_w*2)" calcmode="lin" valueType="num">
                                      <p:cBhvr rctx="PPT">
                                        <p:cTn id="89" dur="250" autoRev="1" fill="hold">
                                          <p:stCondLst>
                                            <p:cond delay="0"/>
                                          </p:stCondLst>
                                        </p:cTn>
                                        <p:tgtEl>
                                          <p:spTgt spid="126"/>
                                        </p:tgtEl>
                                        <p:attrNameLst>
                                          <p:attrName>ppt_w</p:attrName>
                                        </p:attrNameLst>
                                      </p:cBhvr>
                                    </p:anim>
                                    <p:anim by="(#ppt_w*0.50)" calcmode="lin" valueType="num">
                                      <p:cBhvr>
                                        <p:cTn id="90" dur="250" decel="50000" autoRev="1" fill="hold">
                                          <p:stCondLst>
                                            <p:cond delay="0"/>
                                          </p:stCondLst>
                                        </p:cTn>
                                        <p:tgtEl>
                                          <p:spTgt spid="126"/>
                                        </p:tgtEl>
                                        <p:attrNameLst>
                                          <p:attrName>ppt_x</p:attrName>
                                        </p:attrNameLst>
                                      </p:cBhvr>
                                    </p:anim>
                                    <p:anim from="(-#ppt_h/2)" to="(#ppt_y)" calcmode="lin" valueType="num">
                                      <p:cBhvr>
                                        <p:cTn id="91" dur="500" fill="hold">
                                          <p:stCondLst>
                                            <p:cond delay="0"/>
                                          </p:stCondLst>
                                        </p:cTn>
                                        <p:tgtEl>
                                          <p:spTgt spid="126"/>
                                        </p:tgtEl>
                                        <p:attrNameLst>
                                          <p:attrName>ppt_y</p:attrName>
                                        </p:attrNameLst>
                                      </p:cBhvr>
                                    </p:anim>
                                    <p:animRot by="21600000">
                                      <p:cBhvr>
                                        <p:cTn id="92" dur="500" fill="hold">
                                          <p:stCondLst>
                                            <p:cond delay="0"/>
                                          </p:stCondLst>
                                        </p:cTn>
                                        <p:tgtEl>
                                          <p:spTgt spid="126"/>
                                        </p:tgtEl>
                                        <p:attrNameLst>
                                          <p:attrName>r</p:attrName>
                                        </p:attrNameLst>
                                      </p:cBhvr>
                                    </p:animRot>
                                  </p:childTnLst>
                                </p:cTn>
                              </p:par>
                              <p:par>
                                <p:cTn id="93" presetID="3" presetClass="entr" presetSubtype="10" fill="hold" nodeType="with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blinds(horizontal)">
                                      <p:cBhvr>
                                        <p:cTn id="95" dur="500"/>
                                        <p:tgtEl>
                                          <p:spTgt spid="127"/>
                                        </p:tgtEl>
                                      </p:cBhvr>
                                    </p:animEffect>
                                  </p:childTnLst>
                                </p:cTn>
                              </p:par>
                              <p:par>
                                <p:cTn id="96" presetID="4" presetClass="entr" presetSubtype="16" fill="hold" nodeType="withEffect">
                                  <p:stCondLst>
                                    <p:cond delay="0"/>
                                  </p:stCondLst>
                                  <p:childTnLst>
                                    <p:set>
                                      <p:cBhvr>
                                        <p:cTn id="97" dur="1" fill="hold">
                                          <p:stCondLst>
                                            <p:cond delay="0"/>
                                          </p:stCondLst>
                                        </p:cTn>
                                        <p:tgtEl>
                                          <p:spTgt spid="130"/>
                                        </p:tgtEl>
                                        <p:attrNameLst>
                                          <p:attrName>style.visibility</p:attrName>
                                        </p:attrNameLst>
                                      </p:cBhvr>
                                      <p:to>
                                        <p:strVal val="visible"/>
                                      </p:to>
                                    </p:set>
                                    <p:animEffect transition="in" filter="box(in)">
                                      <p:cBhvr>
                                        <p:cTn id="98" dur="500"/>
                                        <p:tgtEl>
                                          <p:spTgt spid="130"/>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131"/>
                                        </p:tgtEl>
                                        <p:attrNameLst>
                                          <p:attrName>style.visibility</p:attrName>
                                        </p:attrNameLst>
                                      </p:cBhvr>
                                      <p:to>
                                        <p:strVal val="visible"/>
                                      </p:to>
                                    </p:set>
                                    <p:animEffect transition="in" filter="blinds(horizontal)">
                                      <p:cBhvr>
                                        <p:cTn id="103" dur="500"/>
                                        <p:tgtEl>
                                          <p:spTgt spid="131"/>
                                        </p:tgtEl>
                                      </p:cBhvr>
                                    </p:animEffect>
                                  </p:childTnLst>
                                </p:cTn>
                              </p:par>
                            </p:childTnLst>
                          </p:cTn>
                        </p:par>
                      </p:childTnLst>
                    </p:cTn>
                  </p:par>
                  <p:par>
                    <p:cTn id="104" fill="hold">
                      <p:stCondLst>
                        <p:cond delay="indefinite"/>
                      </p:stCondLst>
                      <p:childTnLst>
                        <p:par>
                          <p:cTn id="105" fill="hold">
                            <p:stCondLst>
                              <p:cond delay="0"/>
                            </p:stCondLst>
                            <p:childTnLst>
                              <p:par>
                                <p:cTn id="106" presetID="29" presetClass="entr" presetSubtype="0" fill="hold" grpId="0" nodeType="clickEffect">
                                  <p:stCondLst>
                                    <p:cond delay="0"/>
                                  </p:stCondLst>
                                  <p:childTnLst>
                                    <p:set>
                                      <p:cBhvr>
                                        <p:cTn id="107" dur="1" fill="hold">
                                          <p:stCondLst>
                                            <p:cond delay="0"/>
                                          </p:stCondLst>
                                        </p:cTn>
                                        <p:tgtEl>
                                          <p:spTgt spid="154"/>
                                        </p:tgtEl>
                                        <p:attrNameLst>
                                          <p:attrName>style.visibility</p:attrName>
                                        </p:attrNameLst>
                                      </p:cBhvr>
                                      <p:to>
                                        <p:strVal val="visible"/>
                                      </p:to>
                                    </p:set>
                                    <p:anim calcmode="lin" valueType="num">
                                      <p:cBhvr>
                                        <p:cTn id="108" dur="1000" fill="hold"/>
                                        <p:tgtEl>
                                          <p:spTgt spid="154"/>
                                        </p:tgtEl>
                                        <p:attrNameLst>
                                          <p:attrName>ppt_x</p:attrName>
                                        </p:attrNameLst>
                                      </p:cBhvr>
                                      <p:tavLst>
                                        <p:tav tm="0">
                                          <p:val>
                                            <p:strVal val="#ppt_x-.2"/>
                                          </p:val>
                                        </p:tav>
                                        <p:tav tm="100000">
                                          <p:val>
                                            <p:strVal val="#ppt_x"/>
                                          </p:val>
                                        </p:tav>
                                      </p:tavLst>
                                    </p:anim>
                                    <p:anim calcmode="lin" valueType="num">
                                      <p:cBhvr>
                                        <p:cTn id="109" dur="1000" fill="hold"/>
                                        <p:tgtEl>
                                          <p:spTgt spid="154"/>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154"/>
                                        </p:tgtEl>
                                      </p:cBhvr>
                                    </p:animEffect>
                                  </p:childTnLst>
                                </p:cTn>
                              </p:par>
                            </p:childTnLst>
                          </p:cTn>
                        </p:par>
                      </p:childTnLst>
                    </p:cTn>
                  </p:par>
                  <p:par>
                    <p:cTn id="111" fill="hold">
                      <p:stCondLst>
                        <p:cond delay="indefinite"/>
                      </p:stCondLst>
                      <p:childTnLst>
                        <p:par>
                          <p:cTn id="112" fill="hold">
                            <p:stCondLst>
                              <p:cond delay="0"/>
                            </p:stCondLst>
                            <p:childTnLst>
                              <p:par>
                                <p:cTn id="113" presetID="6" presetClass="entr" presetSubtype="16" fill="hold" nodeType="clickEffect">
                                  <p:stCondLst>
                                    <p:cond delay="0"/>
                                  </p:stCondLst>
                                  <p:childTnLst>
                                    <p:set>
                                      <p:cBhvr>
                                        <p:cTn id="114" dur="1" fill="hold">
                                          <p:stCondLst>
                                            <p:cond delay="0"/>
                                          </p:stCondLst>
                                        </p:cTn>
                                        <p:tgtEl>
                                          <p:spTgt spid="149"/>
                                        </p:tgtEl>
                                        <p:attrNameLst>
                                          <p:attrName>style.visibility</p:attrName>
                                        </p:attrNameLst>
                                      </p:cBhvr>
                                      <p:to>
                                        <p:strVal val="visible"/>
                                      </p:to>
                                    </p:set>
                                    <p:animEffect transition="in" filter="circle(in)">
                                      <p:cBhvr>
                                        <p:cTn id="115" dur="2000"/>
                                        <p:tgtEl>
                                          <p:spTgt spid="149"/>
                                        </p:tgtEl>
                                      </p:cBhvr>
                                    </p:animEffect>
                                  </p:childTnLst>
                                </p:cTn>
                              </p:par>
                            </p:childTnLst>
                          </p:cTn>
                        </p:par>
                      </p:childTnLst>
                    </p:cTn>
                  </p:par>
                  <p:par>
                    <p:cTn id="116" fill="hold">
                      <p:stCondLst>
                        <p:cond delay="indefinite"/>
                      </p:stCondLst>
                      <p:childTnLst>
                        <p:par>
                          <p:cTn id="117" fill="hold">
                            <p:stCondLst>
                              <p:cond delay="0"/>
                            </p:stCondLst>
                            <p:childTnLst>
                              <p:par>
                                <p:cTn id="118" presetID="6" presetClass="entr" presetSubtype="16" fill="hold" nodeType="click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circle(in)">
                                      <p:cBhvr>
                                        <p:cTn id="120" dur="2000"/>
                                        <p:tgtEl>
                                          <p:spTgt spid="133"/>
                                        </p:tgtEl>
                                      </p:cBhvr>
                                    </p:animEffect>
                                  </p:childTnLst>
                                </p:cTn>
                              </p:par>
                              <p:par>
                                <p:cTn id="121" presetID="6" presetClass="entr" presetSubtype="16"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circle(in)">
                                      <p:cBhvr>
                                        <p:cTn id="123" dur="2000"/>
                                        <p:tgtEl>
                                          <p:spTgt spid="135"/>
                                        </p:tgtEl>
                                      </p:cBhvr>
                                    </p:animEffect>
                                  </p:childTnLst>
                                </p:cTn>
                              </p:par>
                              <p:par>
                                <p:cTn id="124" presetID="6" presetClass="entr" presetSubtype="16" fill="hold" nodeType="withEffect">
                                  <p:stCondLst>
                                    <p:cond delay="0"/>
                                  </p:stCondLst>
                                  <p:childTnLst>
                                    <p:set>
                                      <p:cBhvr>
                                        <p:cTn id="125" dur="1" fill="hold">
                                          <p:stCondLst>
                                            <p:cond delay="0"/>
                                          </p:stCondLst>
                                        </p:cTn>
                                        <p:tgtEl>
                                          <p:spTgt spid="134"/>
                                        </p:tgtEl>
                                        <p:attrNameLst>
                                          <p:attrName>style.visibility</p:attrName>
                                        </p:attrNameLst>
                                      </p:cBhvr>
                                      <p:to>
                                        <p:strVal val="visible"/>
                                      </p:to>
                                    </p:set>
                                    <p:animEffect transition="in" filter="circle(in)">
                                      <p:cBhvr>
                                        <p:cTn id="126" dur="2000"/>
                                        <p:tgtEl>
                                          <p:spTgt spid="134"/>
                                        </p:tgtEl>
                                      </p:cBhvr>
                                    </p:animEffect>
                                  </p:childTnLst>
                                </p:cTn>
                              </p:par>
                              <p:par>
                                <p:cTn id="127" presetID="6" presetClass="entr" presetSubtype="16" fill="hold"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circle(in)">
                                      <p:cBhvr>
                                        <p:cTn id="129" dur="2000"/>
                                        <p:tgtEl>
                                          <p:spTgt spid="132"/>
                                        </p:tgtEl>
                                      </p:cBhvr>
                                    </p:animEffect>
                                  </p:childTnLst>
                                </p:cTn>
                              </p:par>
                              <p:par>
                                <p:cTn id="130" presetID="6" presetClass="entr" presetSubtype="16" fill="hold" nodeType="withEffect">
                                  <p:stCondLst>
                                    <p:cond delay="0"/>
                                  </p:stCondLst>
                                  <p:childTnLst>
                                    <p:set>
                                      <p:cBhvr>
                                        <p:cTn id="131" dur="1" fill="hold">
                                          <p:stCondLst>
                                            <p:cond delay="0"/>
                                          </p:stCondLst>
                                        </p:cTn>
                                        <p:tgtEl>
                                          <p:spTgt spid="137"/>
                                        </p:tgtEl>
                                        <p:attrNameLst>
                                          <p:attrName>style.visibility</p:attrName>
                                        </p:attrNameLst>
                                      </p:cBhvr>
                                      <p:to>
                                        <p:strVal val="visible"/>
                                      </p:to>
                                    </p:set>
                                    <p:animEffect transition="in" filter="circle(in)">
                                      <p:cBhvr>
                                        <p:cTn id="132" dur="2000"/>
                                        <p:tgtEl>
                                          <p:spTgt spid="137"/>
                                        </p:tgtEl>
                                      </p:cBhvr>
                                    </p:animEffect>
                                  </p:childTnLst>
                                </p:cTn>
                              </p:par>
                              <p:par>
                                <p:cTn id="133" presetID="6" presetClass="entr" presetSubtype="16" fill="hold" nodeType="withEffect">
                                  <p:stCondLst>
                                    <p:cond delay="0"/>
                                  </p:stCondLst>
                                  <p:childTnLst>
                                    <p:set>
                                      <p:cBhvr>
                                        <p:cTn id="134" dur="1" fill="hold">
                                          <p:stCondLst>
                                            <p:cond delay="0"/>
                                          </p:stCondLst>
                                        </p:cTn>
                                        <p:tgtEl>
                                          <p:spTgt spid="139"/>
                                        </p:tgtEl>
                                        <p:attrNameLst>
                                          <p:attrName>style.visibility</p:attrName>
                                        </p:attrNameLst>
                                      </p:cBhvr>
                                      <p:to>
                                        <p:strVal val="visible"/>
                                      </p:to>
                                    </p:set>
                                    <p:animEffect transition="in" filter="circle(in)">
                                      <p:cBhvr>
                                        <p:cTn id="135" dur="2000"/>
                                        <p:tgtEl>
                                          <p:spTgt spid="139"/>
                                        </p:tgtEl>
                                      </p:cBhvr>
                                    </p:animEffect>
                                  </p:childTnLst>
                                </p:cTn>
                              </p:par>
                              <p:par>
                                <p:cTn id="136" presetID="6" presetClass="entr" presetSubtype="16" fill="hold" nodeType="withEffect">
                                  <p:stCondLst>
                                    <p:cond delay="0"/>
                                  </p:stCondLst>
                                  <p:childTnLst>
                                    <p:set>
                                      <p:cBhvr>
                                        <p:cTn id="137" dur="1" fill="hold">
                                          <p:stCondLst>
                                            <p:cond delay="0"/>
                                          </p:stCondLst>
                                        </p:cTn>
                                        <p:tgtEl>
                                          <p:spTgt spid="138"/>
                                        </p:tgtEl>
                                        <p:attrNameLst>
                                          <p:attrName>style.visibility</p:attrName>
                                        </p:attrNameLst>
                                      </p:cBhvr>
                                      <p:to>
                                        <p:strVal val="visible"/>
                                      </p:to>
                                    </p:set>
                                    <p:animEffect transition="in" filter="circle(in)">
                                      <p:cBhvr>
                                        <p:cTn id="138" dur="2000"/>
                                        <p:tgtEl>
                                          <p:spTgt spid="138"/>
                                        </p:tgtEl>
                                      </p:cBhvr>
                                    </p:animEffect>
                                  </p:childTnLst>
                                </p:cTn>
                              </p:par>
                              <p:par>
                                <p:cTn id="139" presetID="6" presetClass="entr" presetSubtype="16" fill="hold" nodeType="withEffect">
                                  <p:stCondLst>
                                    <p:cond delay="0"/>
                                  </p:stCondLst>
                                  <p:childTnLst>
                                    <p:set>
                                      <p:cBhvr>
                                        <p:cTn id="140" dur="1" fill="hold">
                                          <p:stCondLst>
                                            <p:cond delay="0"/>
                                          </p:stCondLst>
                                        </p:cTn>
                                        <p:tgtEl>
                                          <p:spTgt spid="136"/>
                                        </p:tgtEl>
                                        <p:attrNameLst>
                                          <p:attrName>style.visibility</p:attrName>
                                        </p:attrNameLst>
                                      </p:cBhvr>
                                      <p:to>
                                        <p:strVal val="visible"/>
                                      </p:to>
                                    </p:set>
                                    <p:animEffect transition="in" filter="circle(in)">
                                      <p:cBhvr>
                                        <p:cTn id="141" dur="2000"/>
                                        <p:tgtEl>
                                          <p:spTgt spid="136"/>
                                        </p:tgtEl>
                                      </p:cBhvr>
                                    </p:animEffect>
                                  </p:childTnLst>
                                </p:cTn>
                              </p:par>
                              <p:par>
                                <p:cTn id="142" presetID="6" presetClass="entr" presetSubtype="16" fill="hold" nodeType="with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circle(in)">
                                      <p:cBhvr>
                                        <p:cTn id="144" dur="2000"/>
                                        <p:tgtEl>
                                          <p:spTgt spid="66"/>
                                        </p:tgtEl>
                                      </p:cBhvr>
                                    </p:animEffect>
                                  </p:childTnLst>
                                </p:cTn>
                              </p:par>
                              <p:par>
                                <p:cTn id="145" presetID="6" presetClass="entr" presetSubtype="16" fill="hold" nodeType="withEffect">
                                  <p:stCondLst>
                                    <p:cond delay="0"/>
                                  </p:stCondLst>
                                  <p:childTnLst>
                                    <p:set>
                                      <p:cBhvr>
                                        <p:cTn id="146" dur="1" fill="hold">
                                          <p:stCondLst>
                                            <p:cond delay="0"/>
                                          </p:stCondLst>
                                        </p:cTn>
                                        <p:tgtEl>
                                          <p:spTgt spid="67"/>
                                        </p:tgtEl>
                                        <p:attrNameLst>
                                          <p:attrName>style.visibility</p:attrName>
                                        </p:attrNameLst>
                                      </p:cBhvr>
                                      <p:to>
                                        <p:strVal val="visible"/>
                                      </p:to>
                                    </p:set>
                                    <p:animEffect transition="in" filter="circle(in)">
                                      <p:cBhvr>
                                        <p:cTn id="147" dur="2000"/>
                                        <p:tgtEl>
                                          <p:spTgt spid="67"/>
                                        </p:tgtEl>
                                      </p:cBhvr>
                                    </p:animEffect>
                                  </p:childTnLst>
                                </p:cTn>
                              </p:par>
                              <p:par>
                                <p:cTn id="148" presetID="6" presetClass="entr" presetSubtype="16" fill="hold"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circle(in)">
                                      <p:cBhvr>
                                        <p:cTn id="150" dur="2000"/>
                                        <p:tgtEl>
                                          <p:spTgt spid="68"/>
                                        </p:tgtEl>
                                      </p:cBhvr>
                                    </p:animEffect>
                                  </p:childTnLst>
                                </p:cTn>
                              </p:par>
                              <p:par>
                                <p:cTn id="151" presetID="6" presetClass="entr" presetSubtype="16" fill="hold" nodeType="with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circle(in)">
                                      <p:cBhvr>
                                        <p:cTn id="153" dur="2000"/>
                                        <p:tgtEl>
                                          <p:spTgt spid="73"/>
                                        </p:tgtEl>
                                      </p:cBhvr>
                                    </p:animEffect>
                                  </p:childTnLst>
                                </p:cTn>
                              </p:par>
                              <p:par>
                                <p:cTn id="154" presetID="6" presetClass="entr" presetSubtype="16" fill="hold" nodeType="withEffect">
                                  <p:stCondLst>
                                    <p:cond delay="0"/>
                                  </p:stCondLst>
                                  <p:childTnLst>
                                    <p:set>
                                      <p:cBhvr>
                                        <p:cTn id="155" dur="1" fill="hold">
                                          <p:stCondLst>
                                            <p:cond delay="0"/>
                                          </p:stCondLst>
                                        </p:cTn>
                                        <p:tgtEl>
                                          <p:spTgt spid="75"/>
                                        </p:tgtEl>
                                        <p:attrNameLst>
                                          <p:attrName>style.visibility</p:attrName>
                                        </p:attrNameLst>
                                      </p:cBhvr>
                                      <p:to>
                                        <p:strVal val="visible"/>
                                      </p:to>
                                    </p:set>
                                    <p:animEffect transition="in" filter="circle(in)">
                                      <p:cBhvr>
                                        <p:cTn id="156" dur="2000"/>
                                        <p:tgtEl>
                                          <p:spTgt spid="75"/>
                                        </p:tgtEl>
                                      </p:cBhvr>
                                    </p:animEffect>
                                  </p:childTnLst>
                                </p:cTn>
                              </p:par>
                              <p:par>
                                <p:cTn id="157" presetID="6" presetClass="entr" presetSubtype="16" fill="hold" nodeType="withEffect">
                                  <p:stCondLst>
                                    <p:cond delay="0"/>
                                  </p:stCondLst>
                                  <p:childTnLst>
                                    <p:set>
                                      <p:cBhvr>
                                        <p:cTn id="158" dur="1" fill="hold">
                                          <p:stCondLst>
                                            <p:cond delay="0"/>
                                          </p:stCondLst>
                                        </p:cTn>
                                        <p:tgtEl>
                                          <p:spTgt spid="77"/>
                                        </p:tgtEl>
                                        <p:attrNameLst>
                                          <p:attrName>style.visibility</p:attrName>
                                        </p:attrNameLst>
                                      </p:cBhvr>
                                      <p:to>
                                        <p:strVal val="visible"/>
                                      </p:to>
                                    </p:set>
                                    <p:animEffect transition="in" filter="circle(in)">
                                      <p:cBhvr>
                                        <p:cTn id="159" dur="2000"/>
                                        <p:tgtEl>
                                          <p:spTgt spid="77"/>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nodeType="clickEffect">
                                  <p:stCondLst>
                                    <p:cond delay="0"/>
                                  </p:stCondLst>
                                  <p:childTnLst>
                                    <p:set>
                                      <p:cBhvr>
                                        <p:cTn id="163" dur="1" fill="hold">
                                          <p:stCondLst>
                                            <p:cond delay="0"/>
                                          </p:stCondLst>
                                        </p:cTn>
                                        <p:tgtEl>
                                          <p:spTgt spid="94"/>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91"/>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100"/>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97"/>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06"/>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109"/>
                                        </p:tgtEl>
                                        <p:attrNameLst>
                                          <p:attrName>style.visibility</p:attrName>
                                        </p:attrNameLst>
                                      </p:cBhvr>
                                      <p:to>
                                        <p:strVal val="hidden"/>
                                      </p:to>
                                    </p:set>
                                  </p:childTnLst>
                                </p:cTn>
                              </p:par>
                              <p:par>
                                <p:cTn id="174" presetID="1" presetClass="exit" presetSubtype="0" fill="hold" nodeType="withEffect">
                                  <p:stCondLst>
                                    <p:cond delay="0"/>
                                  </p:stCondLst>
                                  <p:childTnLst>
                                    <p:set>
                                      <p:cBhvr>
                                        <p:cTn id="175" dur="1" fill="hold">
                                          <p:stCondLst>
                                            <p:cond delay="0"/>
                                          </p:stCondLst>
                                        </p:cTn>
                                        <p:tgtEl>
                                          <p:spTgt spid="112"/>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115"/>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121"/>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155"/>
                                        </p:tgtEl>
                                        <p:attrNameLst>
                                          <p:attrName>style.visibility</p:attrName>
                                        </p:attrNameLst>
                                      </p:cBhvr>
                                      <p:to>
                                        <p:strVal val="visible"/>
                                      </p:to>
                                    </p:set>
                                    <p:animEffect transition="in" filter="barn(inVertical)">
                                      <p:cBhvr>
                                        <p:cTn id="184" dur="500"/>
                                        <p:tgtEl>
                                          <p:spTgt spid="155"/>
                                        </p:tgtEl>
                                      </p:cBhvr>
                                    </p:animEffect>
                                  </p:childTnLst>
                                </p:cTn>
                              </p:par>
                            </p:childTnLst>
                          </p:cTn>
                        </p:par>
                      </p:childTnLst>
                    </p:cTn>
                  </p:par>
                  <p:par>
                    <p:cTn id="185" fill="hold">
                      <p:stCondLst>
                        <p:cond delay="indefinite"/>
                      </p:stCondLst>
                      <p:childTnLst>
                        <p:par>
                          <p:cTn id="186" fill="hold">
                            <p:stCondLst>
                              <p:cond delay="0"/>
                            </p:stCondLst>
                            <p:childTnLst>
                              <p:par>
                                <p:cTn id="187" presetID="56" presetClass="entr" presetSubtype="0" fill="hold" nodeType="clickEffect">
                                  <p:stCondLst>
                                    <p:cond delay="0"/>
                                  </p:stCondLst>
                                  <p:iterate type="lt">
                                    <p:tmPct val="10000"/>
                                  </p:iterate>
                                  <p:childTnLst>
                                    <p:set>
                                      <p:cBhvr>
                                        <p:cTn id="188" dur="1" fill="hold">
                                          <p:stCondLst>
                                            <p:cond delay="0"/>
                                          </p:stCondLst>
                                        </p:cTn>
                                        <p:tgtEl>
                                          <p:spTgt spid="156">
                                            <p:txEl>
                                              <p:pRg st="0" end="0"/>
                                            </p:txEl>
                                          </p:spTgt>
                                        </p:tgtEl>
                                        <p:attrNameLst>
                                          <p:attrName>style.visibility</p:attrName>
                                        </p:attrNameLst>
                                      </p:cBhvr>
                                      <p:to>
                                        <p:strVal val="visible"/>
                                      </p:to>
                                    </p:set>
                                    <p:anim by="(-#ppt_w*2)" calcmode="lin" valueType="num">
                                      <p:cBhvr rctx="PPT">
                                        <p:cTn id="189" dur="250" autoRev="1" fill="hold">
                                          <p:stCondLst>
                                            <p:cond delay="0"/>
                                          </p:stCondLst>
                                        </p:cTn>
                                        <p:tgtEl>
                                          <p:spTgt spid="156">
                                            <p:txEl>
                                              <p:pRg st="0" end="0"/>
                                            </p:txEl>
                                          </p:spTgt>
                                        </p:tgtEl>
                                        <p:attrNameLst>
                                          <p:attrName>ppt_w</p:attrName>
                                        </p:attrNameLst>
                                      </p:cBhvr>
                                    </p:anim>
                                    <p:anim by="(#ppt_w*0.50)" calcmode="lin" valueType="num">
                                      <p:cBhvr>
                                        <p:cTn id="190" dur="250" decel="50000" autoRev="1" fill="hold">
                                          <p:stCondLst>
                                            <p:cond delay="0"/>
                                          </p:stCondLst>
                                        </p:cTn>
                                        <p:tgtEl>
                                          <p:spTgt spid="156">
                                            <p:txEl>
                                              <p:pRg st="0" end="0"/>
                                            </p:txEl>
                                          </p:spTgt>
                                        </p:tgtEl>
                                        <p:attrNameLst>
                                          <p:attrName>ppt_x</p:attrName>
                                        </p:attrNameLst>
                                      </p:cBhvr>
                                    </p:anim>
                                    <p:anim from="(-#ppt_h/2)" to="(#ppt_y)" calcmode="lin" valueType="num">
                                      <p:cBhvr>
                                        <p:cTn id="191" dur="500" fill="hold">
                                          <p:stCondLst>
                                            <p:cond delay="0"/>
                                          </p:stCondLst>
                                        </p:cTn>
                                        <p:tgtEl>
                                          <p:spTgt spid="156">
                                            <p:txEl>
                                              <p:pRg st="0" end="0"/>
                                            </p:txEl>
                                          </p:spTgt>
                                        </p:tgtEl>
                                        <p:attrNameLst>
                                          <p:attrName>ppt_y</p:attrName>
                                        </p:attrNameLst>
                                      </p:cBhvr>
                                    </p:anim>
                                    <p:animRot by="21600000">
                                      <p:cBhvr>
                                        <p:cTn id="192" dur="500" fill="hold">
                                          <p:stCondLst>
                                            <p:cond delay="0"/>
                                          </p:stCondLst>
                                        </p:cTn>
                                        <p:tgtEl>
                                          <p:spTgt spid="15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24" grpId="0"/>
      <p:bldP spid="125" grpId="0"/>
      <p:bldP spid="126"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657326" y="0"/>
            <a:ext cx="3499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FF0000"/>
                </a:solidFill>
                <a:latin typeface="Arial" panose="020B0604020202020204" pitchFamily="34" charset="0"/>
                <a:cs typeface="Arial" panose="020B0604020202020204" pitchFamily="34" charset="0"/>
              </a:rPr>
              <a:t>II.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5" name="Text Box 10"/>
          <p:cNvSpPr txBox="1">
            <a:spLocks noChangeArrowheads="1"/>
          </p:cNvSpPr>
          <p:nvPr/>
        </p:nvSpPr>
        <p:spPr bwMode="auto">
          <a:xfrm>
            <a:off x="622042" y="452778"/>
            <a:ext cx="6427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a:solidFill>
                  <a:srgbClr val="FF0000"/>
                </a:solidFill>
                <a:latin typeface="Arial" panose="020B0604020202020204" pitchFamily="34" charset="0"/>
                <a:cs typeface="Arial" panose="020B0604020202020204" pitchFamily="34" charset="0"/>
              </a:rPr>
              <a:t>1. </a:t>
            </a:r>
            <a:r>
              <a:rPr lang="en-US" altLang="vi-VN" sz="2400" b="1" i="1" dirty="0" smtClean="0">
                <a:solidFill>
                  <a:srgbClr val="FF0000"/>
                </a:solidFill>
                <a:latin typeface="Arial" panose="020B0604020202020204" pitchFamily="34" charset="0"/>
                <a:cs typeface="Arial" panose="020B0604020202020204" pitchFamily="34" charset="0"/>
              </a:rPr>
              <a:t>Vẽ và xác định chiều đường sức từ:</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6" name="Text Box 10"/>
          <p:cNvSpPr txBox="1">
            <a:spLocks noChangeArrowheads="1"/>
          </p:cNvSpPr>
          <p:nvPr/>
        </p:nvSpPr>
        <p:spPr bwMode="auto">
          <a:xfrm>
            <a:off x="813505" y="2274122"/>
            <a:ext cx="64279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i="1" dirty="0" smtClean="0">
                <a:solidFill>
                  <a:srgbClr val="FF0000"/>
                </a:solidFill>
                <a:latin typeface="Arial" panose="020B0604020202020204" pitchFamily="34" charset="0"/>
                <a:cs typeface="Arial" panose="020B0604020202020204" pitchFamily="34" charset="0"/>
              </a:rPr>
              <a:t>2. Kết luận:</a:t>
            </a:r>
            <a:endParaRPr lang="en-US" altLang="vi-VN" sz="2400" b="1" i="1" dirty="0">
              <a:solidFill>
                <a:srgbClr val="FF0000"/>
              </a:solidFill>
              <a:latin typeface="Arial" panose="020B0604020202020204" pitchFamily="34" charset="0"/>
              <a:cs typeface="Arial" panose="020B0604020202020204" pitchFamily="34" charset="0"/>
            </a:endParaRPr>
          </a:p>
        </p:txBody>
      </p:sp>
      <p:sp>
        <p:nvSpPr>
          <p:cNvPr id="7" name="Text Box 39"/>
          <p:cNvSpPr txBox="1">
            <a:spLocks noChangeArrowheads="1"/>
          </p:cNvSpPr>
          <p:nvPr/>
        </p:nvSpPr>
        <p:spPr bwMode="auto">
          <a:xfrm>
            <a:off x="813505" y="2868139"/>
            <a:ext cx="10818201"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342900" indent="-342900" eaLnBrk="1" hangingPunct="1">
              <a:spcBef>
                <a:spcPct val="50000"/>
              </a:spcBef>
              <a:buFontTx/>
              <a:buChar char="-"/>
            </a:pPr>
            <a:r>
              <a:rPr lang="en-US" altLang="vi-VN" i="1" dirty="0" smtClean="0">
                <a:solidFill>
                  <a:srgbClr val="0000FF"/>
                </a:solidFill>
                <a:latin typeface="Arial" panose="020B0604020202020204" pitchFamily="34" charset="0"/>
                <a:cs typeface="Arial" panose="020B0604020202020204" pitchFamily="34" charset="0"/>
              </a:rPr>
              <a:t>Các </a:t>
            </a:r>
            <a:r>
              <a:rPr lang="en-US" altLang="vi-VN" i="1" dirty="0">
                <a:solidFill>
                  <a:srgbClr val="0000FF"/>
                </a:solidFill>
                <a:latin typeface="Arial" panose="020B0604020202020204" pitchFamily="34" charset="0"/>
                <a:cs typeface="Arial" panose="020B0604020202020204" pitchFamily="34" charset="0"/>
              </a:rPr>
              <a:t>kim nam châm nối đuôi nhau dọc theo một đường sức từ. Cực Bắc của kim này nối với cực Nam của kim kia</a:t>
            </a:r>
            <a:r>
              <a:rPr lang="en-US" altLang="vi-VN" i="1" dirty="0" smtClean="0">
                <a:solidFill>
                  <a:srgbClr val="0000FF"/>
                </a:solidFill>
                <a:latin typeface="Arial" panose="020B0604020202020204" pitchFamily="34" charset="0"/>
                <a:cs typeface="Arial" panose="020B0604020202020204" pitchFamily="34" charset="0"/>
              </a:rPr>
              <a:t>.</a:t>
            </a:r>
          </a:p>
          <a:p>
            <a:pPr marL="342900" indent="-342900" eaLnBrk="1" hangingPunct="1">
              <a:spcBef>
                <a:spcPct val="50000"/>
              </a:spcBef>
              <a:buFontTx/>
              <a:buChar char="-"/>
            </a:pPr>
            <a:r>
              <a:rPr lang="en-US" altLang="vi-VN" i="1" dirty="0">
                <a:solidFill>
                  <a:srgbClr val="0000FF"/>
                </a:solidFill>
                <a:latin typeface="Arial" panose="020B0604020202020204" pitchFamily="34" charset="0"/>
                <a:cs typeface="Arial" panose="020B0604020202020204" pitchFamily="34" charset="0"/>
              </a:rPr>
              <a:t>Người ta qui ước: chiều đường sức từ là chiều đi từ cực Nam đến cực Bắc xuyên dọc kim nam châm đặt cân bằng trên đường sức từ đó</a:t>
            </a:r>
            <a:r>
              <a:rPr lang="en-US" altLang="vi-VN" i="1" dirty="0" smtClean="0">
                <a:solidFill>
                  <a:srgbClr val="0000FF"/>
                </a:solidFill>
                <a:latin typeface="Arial" panose="020B0604020202020204" pitchFamily="34" charset="0"/>
                <a:cs typeface="Arial" panose="020B0604020202020204" pitchFamily="34" charset="0"/>
              </a:rPr>
              <a:t>.</a:t>
            </a:r>
          </a:p>
          <a:p>
            <a:pPr marL="342900" indent="-342900" eaLnBrk="1" hangingPunct="1">
              <a:spcBef>
                <a:spcPct val="50000"/>
              </a:spcBef>
              <a:buFontTx/>
              <a:buChar char="-"/>
            </a:pPr>
            <a:r>
              <a:rPr lang="en-US" altLang="vi-VN" i="1" dirty="0" smtClean="0">
                <a:solidFill>
                  <a:srgbClr val="0000FF"/>
                </a:solidFill>
                <a:latin typeface="Arial" panose="020B0604020202020204" pitchFamily="34" charset="0"/>
                <a:cs typeface="Arial" panose="020B0604020202020204" pitchFamily="34" charset="0"/>
              </a:rPr>
              <a:t>Mỗi </a:t>
            </a:r>
            <a:r>
              <a:rPr lang="en-US" altLang="vi-VN" i="1" dirty="0">
                <a:solidFill>
                  <a:srgbClr val="0000FF"/>
                </a:solidFill>
                <a:latin typeface="Arial" panose="020B0604020202020204" pitchFamily="34" charset="0"/>
                <a:cs typeface="Arial" panose="020B0604020202020204" pitchFamily="34" charset="0"/>
              </a:rPr>
              <a:t>đường sức từ có một chiều xác định. Bên ngoài nam châm, các đường sức từ có chiều đi ra từ cực Bắc, đi vào cực Nam của nam châm</a:t>
            </a:r>
            <a:r>
              <a:rPr lang="en-US" altLang="vi-VN" i="1" dirty="0" smtClean="0">
                <a:solidFill>
                  <a:srgbClr val="0000FF"/>
                </a:solidFill>
                <a:latin typeface="Arial" panose="020B0604020202020204" pitchFamily="34" charset="0"/>
                <a:cs typeface="Arial" panose="020B0604020202020204" pitchFamily="34" charset="0"/>
              </a:rPr>
              <a:t>.</a:t>
            </a:r>
          </a:p>
          <a:p>
            <a:pPr marL="342900" indent="-342900" eaLnBrk="1" hangingPunct="1">
              <a:spcBef>
                <a:spcPct val="50000"/>
              </a:spcBef>
              <a:buFontTx/>
              <a:buChar char="-"/>
            </a:pPr>
            <a:r>
              <a:rPr lang="en-US" altLang="vi-VN" i="1" dirty="0" smtClean="0">
                <a:solidFill>
                  <a:srgbClr val="0000FF"/>
                </a:solidFill>
                <a:latin typeface="Arial" panose="020B0604020202020204" pitchFamily="34" charset="0"/>
                <a:cs typeface="Arial" panose="020B0604020202020204" pitchFamily="34" charset="0"/>
              </a:rPr>
              <a:t>Nơi </a:t>
            </a:r>
            <a:r>
              <a:rPr lang="en-US" altLang="vi-VN" i="1" dirty="0">
                <a:solidFill>
                  <a:srgbClr val="0000FF"/>
                </a:solidFill>
                <a:latin typeface="Arial" panose="020B0604020202020204" pitchFamily="34" charset="0"/>
                <a:cs typeface="Arial" panose="020B0604020202020204" pitchFamily="34" charset="0"/>
              </a:rPr>
              <a:t>nào từ trường mạnh thì đường sức từ dày, nơi nào từ trường yếu thì đường sức từ thưa.</a:t>
            </a:r>
          </a:p>
        </p:txBody>
      </p:sp>
      <p:grpSp>
        <p:nvGrpSpPr>
          <p:cNvPr id="74" name="Group 73"/>
          <p:cNvGrpSpPr/>
          <p:nvPr/>
        </p:nvGrpSpPr>
        <p:grpSpPr>
          <a:xfrm>
            <a:off x="4424082" y="995827"/>
            <a:ext cx="5002305" cy="1654862"/>
            <a:chOff x="5715000" y="994209"/>
            <a:chExt cx="4572000" cy="2219637"/>
          </a:xfrm>
        </p:grpSpPr>
        <p:grpSp>
          <p:nvGrpSpPr>
            <p:cNvPr id="34" name="Group 210"/>
            <p:cNvGrpSpPr>
              <a:grpSpLocks/>
            </p:cNvGrpSpPr>
            <p:nvPr/>
          </p:nvGrpSpPr>
          <p:grpSpPr bwMode="auto">
            <a:xfrm>
              <a:off x="5715000" y="994209"/>
              <a:ext cx="4572000" cy="2219637"/>
              <a:chOff x="3648" y="768"/>
              <a:chExt cx="1392" cy="672"/>
            </a:xfrm>
          </p:grpSpPr>
          <p:grpSp>
            <p:nvGrpSpPr>
              <p:cNvPr id="35" name="Group 130"/>
              <p:cNvGrpSpPr>
                <a:grpSpLocks/>
              </p:cNvGrpSpPr>
              <p:nvPr/>
            </p:nvGrpSpPr>
            <p:grpSpPr bwMode="auto">
              <a:xfrm>
                <a:off x="3648" y="768"/>
                <a:ext cx="1392" cy="672"/>
                <a:chOff x="103" y="8838"/>
                <a:chExt cx="12127" cy="4140"/>
              </a:xfrm>
            </p:grpSpPr>
            <p:grpSp>
              <p:nvGrpSpPr>
                <p:cNvPr id="42" name="Group 131"/>
                <p:cNvGrpSpPr>
                  <a:grpSpLocks/>
                </p:cNvGrpSpPr>
                <p:nvPr/>
              </p:nvGrpSpPr>
              <p:grpSpPr bwMode="auto">
                <a:xfrm>
                  <a:off x="4525" y="10278"/>
                  <a:ext cx="3565" cy="1313"/>
                  <a:chOff x="4391" y="11461"/>
                  <a:chExt cx="3565" cy="1313"/>
                </a:xfrm>
              </p:grpSpPr>
              <p:sp>
                <p:nvSpPr>
                  <p:cNvPr id="65" name="Rectangle 132"/>
                  <p:cNvSpPr>
                    <a:spLocks noChangeArrowheads="1"/>
                  </p:cNvSpPr>
                  <p:nvPr/>
                </p:nvSpPr>
                <p:spPr bwMode="auto">
                  <a:xfrm>
                    <a:off x="4391" y="11461"/>
                    <a:ext cx="1823" cy="1313"/>
                  </a:xfrm>
                  <a:prstGeom prst="rect">
                    <a:avLst/>
                  </a:prstGeom>
                  <a:solidFill>
                    <a:srgbClr val="FF0000"/>
                  </a:solidFill>
                  <a:ln w="9525">
                    <a:solidFill>
                      <a:srgbClr val="000000"/>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a:p>
                </p:txBody>
              </p:sp>
              <p:sp>
                <p:nvSpPr>
                  <p:cNvPr id="66" name="Rectangle 133"/>
                  <p:cNvSpPr>
                    <a:spLocks noChangeArrowheads="1"/>
                  </p:cNvSpPr>
                  <p:nvPr/>
                </p:nvSpPr>
                <p:spPr bwMode="auto">
                  <a:xfrm>
                    <a:off x="6133" y="11461"/>
                    <a:ext cx="1823" cy="1313"/>
                  </a:xfrm>
                  <a:prstGeom prst="rect">
                    <a:avLst/>
                  </a:prstGeom>
                  <a:solidFill>
                    <a:srgbClr val="0000FF"/>
                  </a:solidFill>
                  <a:ln w="9525">
                    <a:solidFill>
                      <a:schemeClr val="accent2"/>
                    </a:solidFill>
                    <a:miter lim="800000"/>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vi-VN" altLang="vi-VN" sz="1800">
                      <a:solidFill>
                        <a:srgbClr val="0000FF"/>
                      </a:solidFill>
                    </a:endParaRPr>
                  </a:p>
                </p:txBody>
              </p:sp>
            </p:grpSp>
            <p:grpSp>
              <p:nvGrpSpPr>
                <p:cNvPr id="43" name="Group 134"/>
                <p:cNvGrpSpPr>
                  <a:grpSpLocks/>
                </p:cNvGrpSpPr>
                <p:nvPr/>
              </p:nvGrpSpPr>
              <p:grpSpPr bwMode="auto">
                <a:xfrm>
                  <a:off x="103" y="10921"/>
                  <a:ext cx="12127" cy="0"/>
                  <a:chOff x="36" y="10561"/>
                  <a:chExt cx="12194" cy="0"/>
                </a:xfrm>
              </p:grpSpPr>
              <p:sp>
                <p:nvSpPr>
                  <p:cNvPr id="63" name="Line 135"/>
                  <p:cNvSpPr>
                    <a:spLocks noChangeShapeType="1"/>
                  </p:cNvSpPr>
                  <p:nvPr/>
                </p:nvSpPr>
                <p:spPr bwMode="auto">
                  <a:xfrm flipH="1">
                    <a:off x="36" y="10561"/>
                    <a:ext cx="44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4" name="Line 136"/>
                  <p:cNvSpPr>
                    <a:spLocks noChangeShapeType="1"/>
                  </p:cNvSpPr>
                  <p:nvPr/>
                </p:nvSpPr>
                <p:spPr bwMode="auto">
                  <a:xfrm>
                    <a:off x="8076" y="10561"/>
                    <a:ext cx="41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44" name="Group 137"/>
                <p:cNvGrpSpPr>
                  <a:grpSpLocks/>
                </p:cNvGrpSpPr>
                <p:nvPr/>
              </p:nvGrpSpPr>
              <p:grpSpPr bwMode="auto">
                <a:xfrm>
                  <a:off x="1175" y="8838"/>
                  <a:ext cx="9648" cy="4140"/>
                  <a:chOff x="1175" y="8941"/>
                  <a:chExt cx="9648" cy="4140"/>
                </a:xfrm>
              </p:grpSpPr>
              <p:grpSp>
                <p:nvGrpSpPr>
                  <p:cNvPr id="45" name="Group 138"/>
                  <p:cNvGrpSpPr>
                    <a:grpSpLocks/>
                  </p:cNvGrpSpPr>
                  <p:nvPr/>
                </p:nvGrpSpPr>
                <p:grpSpPr bwMode="auto">
                  <a:xfrm>
                    <a:off x="1845" y="11281"/>
                    <a:ext cx="8441" cy="1800"/>
                    <a:chOff x="1778" y="10921"/>
                    <a:chExt cx="8487" cy="1651"/>
                  </a:xfrm>
                </p:grpSpPr>
                <p:sp>
                  <p:nvSpPr>
                    <p:cNvPr id="61" name="Arc 139"/>
                    <p:cNvSpPr>
                      <a:spLocks/>
                    </p:cNvSpPr>
                    <p:nvPr/>
                  </p:nvSpPr>
                  <p:spPr bwMode="auto">
                    <a:xfrm flipH="1" flipV="1">
                      <a:off x="1778" y="10921"/>
                      <a:ext cx="3551" cy="1651"/>
                    </a:xfrm>
                    <a:custGeom>
                      <a:avLst/>
                      <a:gdLst>
                        <a:gd name="T0" fmla="*/ 262 w 21600"/>
                        <a:gd name="T1" fmla="*/ 0 h 40222"/>
                        <a:gd name="T2" fmla="*/ 146 w 21600"/>
                        <a:gd name="T3" fmla="*/ 68 h 40222"/>
                        <a:gd name="T4" fmla="*/ 0 w 21600"/>
                        <a:gd name="T5" fmla="*/ 33 h 40222"/>
                        <a:gd name="T6" fmla="*/ 0 60000 65536"/>
                        <a:gd name="T7" fmla="*/ 0 60000 65536"/>
                        <a:gd name="T8" fmla="*/ 0 60000 65536"/>
                      </a:gdLst>
                      <a:ahLst/>
                      <a:cxnLst>
                        <a:cxn ang="T6">
                          <a:pos x="T0" y="T1"/>
                        </a:cxn>
                        <a:cxn ang="T7">
                          <a:pos x="T2" y="T3"/>
                        </a:cxn>
                        <a:cxn ang="T8">
                          <a:pos x="T4" y="T5"/>
                        </a:cxn>
                      </a:cxnLst>
                      <a:rect l="0" t="0" r="r" b="b"/>
                      <a:pathLst>
                        <a:path w="21600" h="40222" fill="none" extrusionOk="0">
                          <a:moveTo>
                            <a:pt x="9683" y="-1"/>
                          </a:moveTo>
                          <a:cubicBezTo>
                            <a:pt x="16987" y="3663"/>
                            <a:pt x="21600" y="11135"/>
                            <a:pt x="21600" y="19308"/>
                          </a:cubicBezTo>
                          <a:cubicBezTo>
                            <a:pt x="21600" y="29156"/>
                            <a:pt x="14937" y="37758"/>
                            <a:pt x="5401" y="40221"/>
                          </a:cubicBezTo>
                        </a:path>
                        <a:path w="21600" h="40222" stroke="0" extrusionOk="0">
                          <a:moveTo>
                            <a:pt x="9683" y="-1"/>
                          </a:moveTo>
                          <a:cubicBezTo>
                            <a:pt x="16987" y="3663"/>
                            <a:pt x="21600" y="11135"/>
                            <a:pt x="21600" y="19308"/>
                          </a:cubicBezTo>
                          <a:cubicBezTo>
                            <a:pt x="21600" y="29156"/>
                            <a:pt x="14937" y="37758"/>
                            <a:pt x="5401" y="40221"/>
                          </a:cubicBezTo>
                          <a:lnTo>
                            <a:pt x="0" y="19308"/>
                          </a:lnTo>
                          <a:lnTo>
                            <a:pt x="968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2" name="Arc 140"/>
                    <p:cNvSpPr>
                      <a:spLocks/>
                    </p:cNvSpPr>
                    <p:nvPr/>
                  </p:nvSpPr>
                  <p:spPr bwMode="auto">
                    <a:xfrm flipH="1" flipV="1">
                      <a:off x="5798" y="10921"/>
                      <a:ext cx="4467" cy="1551"/>
                    </a:xfrm>
                    <a:custGeom>
                      <a:avLst/>
                      <a:gdLst>
                        <a:gd name="T0" fmla="*/ 443 w 21600"/>
                        <a:gd name="T1" fmla="*/ 64 h 37792"/>
                        <a:gd name="T2" fmla="*/ 513 w 21600"/>
                        <a:gd name="T3" fmla="*/ 0 h 37792"/>
                        <a:gd name="T4" fmla="*/ 924 w 21600"/>
                        <a:gd name="T5" fmla="*/ 33 h 37792"/>
                        <a:gd name="T6" fmla="*/ 0 60000 65536"/>
                        <a:gd name="T7" fmla="*/ 0 60000 65536"/>
                        <a:gd name="T8" fmla="*/ 0 60000 65536"/>
                      </a:gdLst>
                      <a:ahLst/>
                      <a:cxnLst>
                        <a:cxn ang="T6">
                          <a:pos x="T0" y="T1"/>
                        </a:cxn>
                        <a:cxn ang="T7">
                          <a:pos x="T2" y="T3"/>
                        </a:cxn>
                        <a:cxn ang="T8">
                          <a:pos x="T4" y="T5"/>
                        </a:cxn>
                      </a:cxnLst>
                      <a:rect l="0" t="0" r="r" b="b"/>
                      <a:pathLst>
                        <a:path w="21600" h="37792" fill="none" extrusionOk="0">
                          <a:moveTo>
                            <a:pt x="10361" y="37792"/>
                          </a:moveTo>
                          <a:cubicBezTo>
                            <a:pt x="3926" y="33871"/>
                            <a:pt x="0" y="26881"/>
                            <a:pt x="0" y="19346"/>
                          </a:cubicBezTo>
                          <a:cubicBezTo>
                            <a:pt x="-1" y="11142"/>
                            <a:pt x="4646" y="3647"/>
                            <a:pt x="11993" y="-1"/>
                          </a:cubicBezTo>
                        </a:path>
                        <a:path w="21600" h="37792" stroke="0" extrusionOk="0">
                          <a:moveTo>
                            <a:pt x="10361" y="37792"/>
                          </a:moveTo>
                          <a:cubicBezTo>
                            <a:pt x="3926" y="33871"/>
                            <a:pt x="0" y="26881"/>
                            <a:pt x="0" y="19346"/>
                          </a:cubicBezTo>
                          <a:cubicBezTo>
                            <a:pt x="-1" y="11142"/>
                            <a:pt x="4646" y="3647"/>
                            <a:pt x="11993" y="-1"/>
                          </a:cubicBezTo>
                          <a:lnTo>
                            <a:pt x="21600" y="19346"/>
                          </a:lnTo>
                          <a:lnTo>
                            <a:pt x="10361" y="3779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6" name="Group 141"/>
                  <p:cNvGrpSpPr>
                    <a:grpSpLocks/>
                  </p:cNvGrpSpPr>
                  <p:nvPr/>
                </p:nvGrpSpPr>
                <p:grpSpPr bwMode="auto">
                  <a:xfrm flipV="1">
                    <a:off x="1845" y="8941"/>
                    <a:ext cx="8441" cy="1860"/>
                    <a:chOff x="1778" y="10921"/>
                    <a:chExt cx="8487" cy="1651"/>
                  </a:xfrm>
                </p:grpSpPr>
                <p:sp>
                  <p:nvSpPr>
                    <p:cNvPr id="59" name="Arc 142"/>
                    <p:cNvSpPr>
                      <a:spLocks/>
                    </p:cNvSpPr>
                    <p:nvPr/>
                  </p:nvSpPr>
                  <p:spPr bwMode="auto">
                    <a:xfrm flipH="1" flipV="1">
                      <a:off x="1778" y="10921"/>
                      <a:ext cx="3551" cy="1651"/>
                    </a:xfrm>
                    <a:custGeom>
                      <a:avLst/>
                      <a:gdLst>
                        <a:gd name="T0" fmla="*/ 262 w 21600"/>
                        <a:gd name="T1" fmla="*/ 0 h 40222"/>
                        <a:gd name="T2" fmla="*/ 146 w 21600"/>
                        <a:gd name="T3" fmla="*/ 68 h 40222"/>
                        <a:gd name="T4" fmla="*/ 0 w 21600"/>
                        <a:gd name="T5" fmla="*/ 33 h 40222"/>
                        <a:gd name="T6" fmla="*/ 0 60000 65536"/>
                        <a:gd name="T7" fmla="*/ 0 60000 65536"/>
                        <a:gd name="T8" fmla="*/ 0 60000 65536"/>
                      </a:gdLst>
                      <a:ahLst/>
                      <a:cxnLst>
                        <a:cxn ang="T6">
                          <a:pos x="T0" y="T1"/>
                        </a:cxn>
                        <a:cxn ang="T7">
                          <a:pos x="T2" y="T3"/>
                        </a:cxn>
                        <a:cxn ang="T8">
                          <a:pos x="T4" y="T5"/>
                        </a:cxn>
                      </a:cxnLst>
                      <a:rect l="0" t="0" r="r" b="b"/>
                      <a:pathLst>
                        <a:path w="21600" h="40222" fill="none" extrusionOk="0">
                          <a:moveTo>
                            <a:pt x="9683" y="-1"/>
                          </a:moveTo>
                          <a:cubicBezTo>
                            <a:pt x="16987" y="3663"/>
                            <a:pt x="21600" y="11135"/>
                            <a:pt x="21600" y="19308"/>
                          </a:cubicBezTo>
                          <a:cubicBezTo>
                            <a:pt x="21600" y="29156"/>
                            <a:pt x="14937" y="37758"/>
                            <a:pt x="5401" y="40221"/>
                          </a:cubicBezTo>
                        </a:path>
                        <a:path w="21600" h="40222" stroke="0" extrusionOk="0">
                          <a:moveTo>
                            <a:pt x="9683" y="-1"/>
                          </a:moveTo>
                          <a:cubicBezTo>
                            <a:pt x="16987" y="3663"/>
                            <a:pt x="21600" y="11135"/>
                            <a:pt x="21600" y="19308"/>
                          </a:cubicBezTo>
                          <a:cubicBezTo>
                            <a:pt x="21600" y="29156"/>
                            <a:pt x="14937" y="37758"/>
                            <a:pt x="5401" y="40221"/>
                          </a:cubicBezTo>
                          <a:lnTo>
                            <a:pt x="0" y="19308"/>
                          </a:lnTo>
                          <a:lnTo>
                            <a:pt x="968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60" name="Arc 143"/>
                    <p:cNvSpPr>
                      <a:spLocks/>
                    </p:cNvSpPr>
                    <p:nvPr/>
                  </p:nvSpPr>
                  <p:spPr bwMode="auto">
                    <a:xfrm flipH="1" flipV="1">
                      <a:off x="5798" y="10921"/>
                      <a:ext cx="4467" cy="1551"/>
                    </a:xfrm>
                    <a:custGeom>
                      <a:avLst/>
                      <a:gdLst>
                        <a:gd name="T0" fmla="*/ 443 w 21600"/>
                        <a:gd name="T1" fmla="*/ 64 h 37792"/>
                        <a:gd name="T2" fmla="*/ 513 w 21600"/>
                        <a:gd name="T3" fmla="*/ 0 h 37792"/>
                        <a:gd name="T4" fmla="*/ 924 w 21600"/>
                        <a:gd name="T5" fmla="*/ 33 h 37792"/>
                        <a:gd name="T6" fmla="*/ 0 60000 65536"/>
                        <a:gd name="T7" fmla="*/ 0 60000 65536"/>
                        <a:gd name="T8" fmla="*/ 0 60000 65536"/>
                      </a:gdLst>
                      <a:ahLst/>
                      <a:cxnLst>
                        <a:cxn ang="T6">
                          <a:pos x="T0" y="T1"/>
                        </a:cxn>
                        <a:cxn ang="T7">
                          <a:pos x="T2" y="T3"/>
                        </a:cxn>
                        <a:cxn ang="T8">
                          <a:pos x="T4" y="T5"/>
                        </a:cxn>
                      </a:cxnLst>
                      <a:rect l="0" t="0" r="r" b="b"/>
                      <a:pathLst>
                        <a:path w="21600" h="37792" fill="none" extrusionOk="0">
                          <a:moveTo>
                            <a:pt x="10361" y="37792"/>
                          </a:moveTo>
                          <a:cubicBezTo>
                            <a:pt x="3926" y="33871"/>
                            <a:pt x="0" y="26881"/>
                            <a:pt x="0" y="19346"/>
                          </a:cubicBezTo>
                          <a:cubicBezTo>
                            <a:pt x="-1" y="11142"/>
                            <a:pt x="4646" y="3647"/>
                            <a:pt x="11993" y="-1"/>
                          </a:cubicBezTo>
                        </a:path>
                        <a:path w="21600" h="37792" stroke="0" extrusionOk="0">
                          <a:moveTo>
                            <a:pt x="10361" y="37792"/>
                          </a:moveTo>
                          <a:cubicBezTo>
                            <a:pt x="3926" y="33871"/>
                            <a:pt x="0" y="26881"/>
                            <a:pt x="0" y="19346"/>
                          </a:cubicBezTo>
                          <a:cubicBezTo>
                            <a:pt x="-1" y="11142"/>
                            <a:pt x="4646" y="3647"/>
                            <a:pt x="11993" y="-1"/>
                          </a:cubicBezTo>
                          <a:lnTo>
                            <a:pt x="21600" y="19346"/>
                          </a:lnTo>
                          <a:lnTo>
                            <a:pt x="10361" y="3779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7" name="Group 144"/>
                  <p:cNvGrpSpPr>
                    <a:grpSpLocks/>
                  </p:cNvGrpSpPr>
                  <p:nvPr/>
                </p:nvGrpSpPr>
                <p:grpSpPr bwMode="auto">
                  <a:xfrm>
                    <a:off x="2984" y="9301"/>
                    <a:ext cx="6767" cy="1318"/>
                    <a:chOff x="2984" y="9301"/>
                    <a:chExt cx="6767" cy="1318"/>
                  </a:xfrm>
                </p:grpSpPr>
                <p:sp>
                  <p:nvSpPr>
                    <p:cNvPr id="57" name="Arc 145"/>
                    <p:cNvSpPr>
                      <a:spLocks/>
                    </p:cNvSpPr>
                    <p:nvPr/>
                  </p:nvSpPr>
                  <p:spPr bwMode="auto">
                    <a:xfrm flipV="1">
                      <a:off x="2984" y="9301"/>
                      <a:ext cx="6767" cy="1318"/>
                    </a:xfrm>
                    <a:custGeom>
                      <a:avLst/>
                      <a:gdLst>
                        <a:gd name="T0" fmla="*/ 810 w 43200"/>
                        <a:gd name="T1" fmla="*/ 0 h 39934"/>
                        <a:gd name="T2" fmla="*/ 233 w 43200"/>
                        <a:gd name="T3" fmla="*/ 0 h 39934"/>
                        <a:gd name="T4" fmla="*/ 530 w 43200"/>
                        <a:gd name="T5" fmla="*/ 20 h 39934"/>
                        <a:gd name="T6" fmla="*/ 0 60000 65536"/>
                        <a:gd name="T7" fmla="*/ 0 60000 65536"/>
                        <a:gd name="T8" fmla="*/ 0 60000 65536"/>
                      </a:gdLst>
                      <a:ahLst/>
                      <a:cxnLst>
                        <a:cxn ang="T6">
                          <a:pos x="T0" y="T1"/>
                        </a:cxn>
                        <a:cxn ang="T7">
                          <a:pos x="T2" y="T3"/>
                        </a:cxn>
                        <a:cxn ang="T8">
                          <a:pos x="T4" y="T5"/>
                        </a:cxn>
                      </a:cxnLst>
                      <a:rect l="0" t="0" r="r" b="b"/>
                      <a:pathLst>
                        <a:path w="43200" h="39934" fill="none"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1" y="11160"/>
                            <a:pt x="3560" y="4455"/>
                            <a:pt x="9503" y="438"/>
                          </a:cubicBezTo>
                        </a:path>
                        <a:path w="43200" h="39934" stroke="0"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1" y="11160"/>
                            <a:pt x="3560" y="4455"/>
                            <a:pt x="9503" y="438"/>
                          </a:cubicBezTo>
                          <a:lnTo>
                            <a:pt x="21600" y="18334"/>
                          </a:lnTo>
                          <a:lnTo>
                            <a:pt x="3302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8" name="Arc 146"/>
                    <p:cNvSpPr>
                      <a:spLocks/>
                    </p:cNvSpPr>
                    <p:nvPr/>
                  </p:nvSpPr>
                  <p:spPr bwMode="auto">
                    <a:xfrm flipV="1">
                      <a:off x="3319" y="9661"/>
                      <a:ext cx="5829" cy="712"/>
                    </a:xfrm>
                    <a:custGeom>
                      <a:avLst/>
                      <a:gdLst>
                        <a:gd name="T0" fmla="*/ 633 w 43200"/>
                        <a:gd name="T1" fmla="*/ 0 h 39495"/>
                        <a:gd name="T2" fmla="*/ 173 w 43200"/>
                        <a:gd name="T3" fmla="*/ 0 h 39495"/>
                        <a:gd name="T4" fmla="*/ 393 w 43200"/>
                        <a:gd name="T5" fmla="*/ 6 h 39495"/>
                        <a:gd name="T6" fmla="*/ 0 60000 65536"/>
                        <a:gd name="T7" fmla="*/ 0 60000 65536"/>
                        <a:gd name="T8" fmla="*/ 0 60000 65536"/>
                      </a:gdLst>
                      <a:ahLst/>
                      <a:cxnLst>
                        <a:cxn ang="T6">
                          <a:pos x="T0" y="T1"/>
                        </a:cxn>
                        <a:cxn ang="T7">
                          <a:pos x="T2" y="T3"/>
                        </a:cxn>
                        <a:cxn ang="T8">
                          <a:pos x="T4" y="T5"/>
                        </a:cxn>
                      </a:cxnLst>
                      <a:rect l="0" t="0" r="r" b="b"/>
                      <a:pathLst>
                        <a:path w="43200" h="39495" fill="none"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1" y="10721"/>
                            <a:pt x="3560" y="4016"/>
                            <a:pt x="9503" y="-1"/>
                          </a:cubicBezTo>
                        </a:path>
                        <a:path w="43200" h="39495" stroke="0"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1" y="10721"/>
                            <a:pt x="3560" y="4016"/>
                            <a:pt x="9503" y="-1"/>
                          </a:cubicBezTo>
                          <a:lnTo>
                            <a:pt x="21600" y="17895"/>
                          </a:lnTo>
                          <a:lnTo>
                            <a:pt x="34765" y="77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8" name="Group 147"/>
                  <p:cNvGrpSpPr>
                    <a:grpSpLocks/>
                  </p:cNvGrpSpPr>
                  <p:nvPr/>
                </p:nvGrpSpPr>
                <p:grpSpPr bwMode="auto">
                  <a:xfrm flipV="1">
                    <a:off x="2984" y="11461"/>
                    <a:ext cx="6767" cy="1322"/>
                    <a:chOff x="2984" y="9301"/>
                    <a:chExt cx="6767" cy="1318"/>
                  </a:xfrm>
                </p:grpSpPr>
                <p:sp>
                  <p:nvSpPr>
                    <p:cNvPr id="55" name="Arc 148"/>
                    <p:cNvSpPr>
                      <a:spLocks/>
                    </p:cNvSpPr>
                    <p:nvPr/>
                  </p:nvSpPr>
                  <p:spPr bwMode="auto">
                    <a:xfrm flipV="1">
                      <a:off x="2984" y="9301"/>
                      <a:ext cx="6767" cy="1318"/>
                    </a:xfrm>
                    <a:custGeom>
                      <a:avLst/>
                      <a:gdLst>
                        <a:gd name="T0" fmla="*/ 810 w 43200"/>
                        <a:gd name="T1" fmla="*/ 0 h 39934"/>
                        <a:gd name="T2" fmla="*/ 233 w 43200"/>
                        <a:gd name="T3" fmla="*/ 0 h 39934"/>
                        <a:gd name="T4" fmla="*/ 530 w 43200"/>
                        <a:gd name="T5" fmla="*/ 20 h 39934"/>
                        <a:gd name="T6" fmla="*/ 0 60000 65536"/>
                        <a:gd name="T7" fmla="*/ 0 60000 65536"/>
                        <a:gd name="T8" fmla="*/ 0 60000 65536"/>
                      </a:gdLst>
                      <a:ahLst/>
                      <a:cxnLst>
                        <a:cxn ang="T6">
                          <a:pos x="T0" y="T1"/>
                        </a:cxn>
                        <a:cxn ang="T7">
                          <a:pos x="T2" y="T3"/>
                        </a:cxn>
                        <a:cxn ang="T8">
                          <a:pos x="T4" y="T5"/>
                        </a:cxn>
                      </a:cxnLst>
                      <a:rect l="0" t="0" r="r" b="b"/>
                      <a:pathLst>
                        <a:path w="43200" h="39934" fill="none"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1" y="11160"/>
                            <a:pt x="3560" y="4455"/>
                            <a:pt x="9503" y="438"/>
                          </a:cubicBezTo>
                        </a:path>
                        <a:path w="43200" h="39934" stroke="0" extrusionOk="0">
                          <a:moveTo>
                            <a:pt x="33020" y="-1"/>
                          </a:moveTo>
                          <a:cubicBezTo>
                            <a:pt x="39351" y="3943"/>
                            <a:pt x="43200" y="10874"/>
                            <a:pt x="43200" y="18334"/>
                          </a:cubicBezTo>
                          <a:cubicBezTo>
                            <a:pt x="43200" y="30263"/>
                            <a:pt x="33529" y="39934"/>
                            <a:pt x="21600" y="39934"/>
                          </a:cubicBezTo>
                          <a:cubicBezTo>
                            <a:pt x="9670" y="39934"/>
                            <a:pt x="0" y="30263"/>
                            <a:pt x="0" y="18334"/>
                          </a:cubicBezTo>
                          <a:cubicBezTo>
                            <a:pt x="-1" y="11160"/>
                            <a:pt x="3560" y="4455"/>
                            <a:pt x="9503" y="438"/>
                          </a:cubicBezTo>
                          <a:lnTo>
                            <a:pt x="21600" y="18334"/>
                          </a:lnTo>
                          <a:lnTo>
                            <a:pt x="3302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6" name="Arc 149"/>
                    <p:cNvSpPr>
                      <a:spLocks/>
                    </p:cNvSpPr>
                    <p:nvPr/>
                  </p:nvSpPr>
                  <p:spPr bwMode="auto">
                    <a:xfrm flipV="1">
                      <a:off x="3319" y="9661"/>
                      <a:ext cx="5829" cy="712"/>
                    </a:xfrm>
                    <a:custGeom>
                      <a:avLst/>
                      <a:gdLst>
                        <a:gd name="T0" fmla="*/ 633 w 43200"/>
                        <a:gd name="T1" fmla="*/ 0 h 39495"/>
                        <a:gd name="T2" fmla="*/ 173 w 43200"/>
                        <a:gd name="T3" fmla="*/ 0 h 39495"/>
                        <a:gd name="T4" fmla="*/ 393 w 43200"/>
                        <a:gd name="T5" fmla="*/ 6 h 39495"/>
                        <a:gd name="T6" fmla="*/ 0 60000 65536"/>
                        <a:gd name="T7" fmla="*/ 0 60000 65536"/>
                        <a:gd name="T8" fmla="*/ 0 60000 65536"/>
                      </a:gdLst>
                      <a:ahLst/>
                      <a:cxnLst>
                        <a:cxn ang="T6">
                          <a:pos x="T0" y="T1"/>
                        </a:cxn>
                        <a:cxn ang="T7">
                          <a:pos x="T2" y="T3"/>
                        </a:cxn>
                        <a:cxn ang="T8">
                          <a:pos x="T4" y="T5"/>
                        </a:cxn>
                      </a:cxnLst>
                      <a:rect l="0" t="0" r="r" b="b"/>
                      <a:pathLst>
                        <a:path w="43200" h="39495" fill="none"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1" y="10721"/>
                            <a:pt x="3560" y="4016"/>
                            <a:pt x="9503" y="-1"/>
                          </a:cubicBezTo>
                        </a:path>
                        <a:path w="43200" h="39495" stroke="0" extrusionOk="0">
                          <a:moveTo>
                            <a:pt x="34765" y="771"/>
                          </a:moveTo>
                          <a:cubicBezTo>
                            <a:pt x="40083" y="4859"/>
                            <a:pt x="43200" y="11187"/>
                            <a:pt x="43200" y="17895"/>
                          </a:cubicBezTo>
                          <a:cubicBezTo>
                            <a:pt x="43200" y="29824"/>
                            <a:pt x="33529" y="39495"/>
                            <a:pt x="21600" y="39495"/>
                          </a:cubicBezTo>
                          <a:cubicBezTo>
                            <a:pt x="9670" y="39495"/>
                            <a:pt x="0" y="29824"/>
                            <a:pt x="0" y="17895"/>
                          </a:cubicBezTo>
                          <a:cubicBezTo>
                            <a:pt x="-1" y="10721"/>
                            <a:pt x="3560" y="4016"/>
                            <a:pt x="9503" y="-1"/>
                          </a:cubicBezTo>
                          <a:lnTo>
                            <a:pt x="21600" y="17895"/>
                          </a:lnTo>
                          <a:lnTo>
                            <a:pt x="34765" y="77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49" name="Group 150"/>
                  <p:cNvGrpSpPr>
                    <a:grpSpLocks/>
                  </p:cNvGrpSpPr>
                  <p:nvPr/>
                </p:nvGrpSpPr>
                <p:grpSpPr bwMode="auto">
                  <a:xfrm>
                    <a:off x="8076" y="10303"/>
                    <a:ext cx="2747" cy="1698"/>
                    <a:chOff x="8076" y="10303"/>
                    <a:chExt cx="2747" cy="1698"/>
                  </a:xfrm>
                </p:grpSpPr>
                <p:sp>
                  <p:nvSpPr>
                    <p:cNvPr id="53" name="Arc 151"/>
                    <p:cNvSpPr>
                      <a:spLocks/>
                    </p:cNvSpPr>
                    <p:nvPr/>
                  </p:nvSpPr>
                  <p:spPr bwMode="auto">
                    <a:xfrm>
                      <a:off x="8076" y="11101"/>
                      <a:ext cx="2747" cy="900"/>
                    </a:xfrm>
                    <a:custGeom>
                      <a:avLst/>
                      <a:gdLst>
                        <a:gd name="T0" fmla="*/ 0 w 21600"/>
                        <a:gd name="T1" fmla="*/ 0 h 21600"/>
                        <a:gd name="T2" fmla="*/ 349 w 21600"/>
                        <a:gd name="T3" fmla="*/ 38 h 21600"/>
                        <a:gd name="T4" fmla="*/ 0 w 21600"/>
                        <a:gd name="T5" fmla="*/ 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4" name="Arc 152"/>
                    <p:cNvSpPr>
                      <a:spLocks/>
                    </p:cNvSpPr>
                    <p:nvPr/>
                  </p:nvSpPr>
                  <p:spPr bwMode="auto">
                    <a:xfrm flipV="1">
                      <a:off x="8076" y="10303"/>
                      <a:ext cx="2747" cy="600"/>
                    </a:xfrm>
                    <a:custGeom>
                      <a:avLst/>
                      <a:gdLst>
                        <a:gd name="T0" fmla="*/ 0 w 21600"/>
                        <a:gd name="T1" fmla="*/ 0 h 21600"/>
                        <a:gd name="T2" fmla="*/ 349 w 21600"/>
                        <a:gd name="T3" fmla="*/ 17 h 21600"/>
                        <a:gd name="T4" fmla="*/ 0 w 21600"/>
                        <a:gd name="T5" fmla="*/ 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50" name="Group 153"/>
                  <p:cNvGrpSpPr>
                    <a:grpSpLocks/>
                  </p:cNvGrpSpPr>
                  <p:nvPr/>
                </p:nvGrpSpPr>
                <p:grpSpPr bwMode="auto">
                  <a:xfrm flipH="1">
                    <a:off x="1175" y="10303"/>
                    <a:ext cx="3322" cy="1698"/>
                    <a:chOff x="8076" y="10303"/>
                    <a:chExt cx="2747" cy="1698"/>
                  </a:xfrm>
                </p:grpSpPr>
                <p:sp>
                  <p:nvSpPr>
                    <p:cNvPr id="51" name="Arc 154"/>
                    <p:cNvSpPr>
                      <a:spLocks/>
                    </p:cNvSpPr>
                    <p:nvPr/>
                  </p:nvSpPr>
                  <p:spPr bwMode="auto">
                    <a:xfrm>
                      <a:off x="8076" y="11101"/>
                      <a:ext cx="2747" cy="900"/>
                    </a:xfrm>
                    <a:custGeom>
                      <a:avLst/>
                      <a:gdLst>
                        <a:gd name="T0" fmla="*/ 0 w 21600"/>
                        <a:gd name="T1" fmla="*/ 0 h 21600"/>
                        <a:gd name="T2" fmla="*/ 349 w 21600"/>
                        <a:gd name="T3" fmla="*/ 38 h 21600"/>
                        <a:gd name="T4" fmla="*/ 0 w 21600"/>
                        <a:gd name="T5" fmla="*/ 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52" name="Arc 155"/>
                    <p:cNvSpPr>
                      <a:spLocks/>
                    </p:cNvSpPr>
                    <p:nvPr/>
                  </p:nvSpPr>
                  <p:spPr bwMode="auto">
                    <a:xfrm flipV="1">
                      <a:off x="8076" y="10303"/>
                      <a:ext cx="2747" cy="600"/>
                    </a:xfrm>
                    <a:custGeom>
                      <a:avLst/>
                      <a:gdLst>
                        <a:gd name="T0" fmla="*/ 0 w 21600"/>
                        <a:gd name="T1" fmla="*/ 0 h 21600"/>
                        <a:gd name="T2" fmla="*/ 349 w 21600"/>
                        <a:gd name="T3" fmla="*/ 17 h 21600"/>
                        <a:gd name="T4" fmla="*/ 0 w 21600"/>
                        <a:gd name="T5" fmla="*/ 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grpSp>
          <p:sp>
            <p:nvSpPr>
              <p:cNvPr id="36" name="Line 177"/>
              <p:cNvSpPr>
                <a:spLocks noChangeShapeType="1"/>
              </p:cNvSpPr>
              <p:nvPr/>
            </p:nvSpPr>
            <p:spPr bwMode="auto">
              <a:xfrm>
                <a:off x="3768" y="1108"/>
                <a:ext cx="96" cy="0"/>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 name="Line 178"/>
              <p:cNvSpPr>
                <a:spLocks noChangeShapeType="1"/>
              </p:cNvSpPr>
              <p:nvPr/>
            </p:nvSpPr>
            <p:spPr bwMode="auto">
              <a:xfrm>
                <a:off x="4763" y="1106"/>
                <a:ext cx="96" cy="0"/>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 name="Line 179"/>
              <p:cNvSpPr>
                <a:spLocks noChangeShapeType="1"/>
              </p:cNvSpPr>
              <p:nvPr/>
            </p:nvSpPr>
            <p:spPr bwMode="auto">
              <a:xfrm>
                <a:off x="4296" y="888"/>
                <a:ext cx="9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 name="Line 180"/>
              <p:cNvSpPr>
                <a:spLocks noChangeShapeType="1"/>
              </p:cNvSpPr>
              <p:nvPr/>
            </p:nvSpPr>
            <p:spPr bwMode="auto">
              <a:xfrm>
                <a:off x="4336" y="1336"/>
                <a:ext cx="9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 name="Line 181"/>
              <p:cNvSpPr>
                <a:spLocks noChangeShapeType="1"/>
              </p:cNvSpPr>
              <p:nvPr/>
            </p:nvSpPr>
            <p:spPr bwMode="auto">
              <a:xfrm>
                <a:off x="4296" y="824"/>
                <a:ext cx="9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 name="Line 182"/>
              <p:cNvSpPr>
                <a:spLocks noChangeShapeType="1"/>
              </p:cNvSpPr>
              <p:nvPr/>
            </p:nvSpPr>
            <p:spPr bwMode="auto">
              <a:xfrm>
                <a:off x="4344" y="1392"/>
                <a:ext cx="9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7" name="Line 177"/>
            <p:cNvSpPr>
              <a:spLocks noChangeShapeType="1"/>
            </p:cNvSpPr>
            <p:nvPr/>
          </p:nvSpPr>
          <p:spPr bwMode="auto">
            <a:xfrm>
              <a:off x="6231665" y="1898778"/>
              <a:ext cx="266123" cy="86043"/>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77"/>
            <p:cNvSpPr>
              <a:spLocks noChangeShapeType="1"/>
            </p:cNvSpPr>
            <p:nvPr/>
          </p:nvSpPr>
          <p:spPr bwMode="auto">
            <a:xfrm>
              <a:off x="6491467" y="1717113"/>
              <a:ext cx="184159" cy="79513"/>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Line 177"/>
            <p:cNvSpPr>
              <a:spLocks noChangeShapeType="1"/>
            </p:cNvSpPr>
            <p:nvPr/>
          </p:nvSpPr>
          <p:spPr bwMode="auto">
            <a:xfrm flipV="1">
              <a:off x="6231664" y="2288162"/>
              <a:ext cx="259803" cy="135467"/>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Line 177"/>
            <p:cNvSpPr>
              <a:spLocks noChangeShapeType="1"/>
            </p:cNvSpPr>
            <p:nvPr/>
          </p:nvSpPr>
          <p:spPr bwMode="auto">
            <a:xfrm flipV="1">
              <a:off x="6424447" y="2477584"/>
              <a:ext cx="149381" cy="106886"/>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Line 177"/>
            <p:cNvSpPr>
              <a:spLocks noChangeShapeType="1"/>
            </p:cNvSpPr>
            <p:nvPr/>
          </p:nvSpPr>
          <p:spPr bwMode="auto">
            <a:xfrm flipV="1">
              <a:off x="9377653" y="1905411"/>
              <a:ext cx="255703" cy="109078"/>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2" name="Line 177"/>
            <p:cNvSpPr>
              <a:spLocks noChangeShapeType="1"/>
            </p:cNvSpPr>
            <p:nvPr/>
          </p:nvSpPr>
          <p:spPr bwMode="auto">
            <a:xfrm>
              <a:off x="9330797" y="2243431"/>
              <a:ext cx="263637" cy="10622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Line 177"/>
            <p:cNvSpPr>
              <a:spLocks noChangeShapeType="1"/>
            </p:cNvSpPr>
            <p:nvPr/>
          </p:nvSpPr>
          <p:spPr bwMode="auto">
            <a:xfrm>
              <a:off x="9251353" y="2389873"/>
              <a:ext cx="227337" cy="120625"/>
            </a:xfrm>
            <a:prstGeom prst="line">
              <a:avLst/>
            </a:prstGeom>
            <a:noFill/>
            <a:ln w="9525">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extLst>
      <p:ext uri="{BB962C8B-B14F-4D97-AF65-F5344CB8AC3E}">
        <p14:creationId xmlns:p14="http://schemas.microsoft.com/office/powerpoint/2010/main" val="35584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arn(inVertical)">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
          <p:cNvGrpSpPr>
            <a:grpSpLocks/>
          </p:cNvGrpSpPr>
          <p:nvPr/>
        </p:nvGrpSpPr>
        <p:grpSpPr bwMode="auto">
          <a:xfrm>
            <a:off x="2514600" y="1447800"/>
            <a:ext cx="6781800" cy="5334000"/>
            <a:chOff x="1152" y="816"/>
            <a:chExt cx="3552" cy="3120"/>
          </a:xfrm>
        </p:grpSpPr>
        <p:pic>
          <p:nvPicPr>
            <p:cNvPr id="9220" name="Picture 10" descr="Tu%20truong%201"/>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152" y="816"/>
              <a:ext cx="3552"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1"/>
            <p:cNvSpPr txBox="1">
              <a:spLocks noChangeArrowheads="1"/>
            </p:cNvSpPr>
            <p:nvPr/>
          </p:nvSpPr>
          <p:spPr bwMode="auto">
            <a:xfrm rot="496858">
              <a:off x="2869" y="1971"/>
              <a:ext cx="33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800" b="1">
                  <a:solidFill>
                    <a:srgbClr val="FF0000"/>
                  </a:solidFill>
                  <a:effectLst>
                    <a:outerShdw blurRad="38100" dist="38100" dir="2700000" algn="tl">
                      <a:srgbClr val="C0C0C0"/>
                    </a:outerShdw>
                  </a:effectLst>
                  <a:latin typeface="Arial" charset="0"/>
                  <a:cs typeface="Arial" charset="0"/>
                </a:rPr>
                <a:t>s</a:t>
              </a:r>
            </a:p>
          </p:txBody>
        </p:sp>
        <p:sp>
          <p:nvSpPr>
            <p:cNvPr id="29708" name="Text Box 12"/>
            <p:cNvSpPr txBox="1">
              <a:spLocks noChangeArrowheads="1"/>
            </p:cNvSpPr>
            <p:nvPr/>
          </p:nvSpPr>
          <p:spPr bwMode="auto">
            <a:xfrm rot="642508">
              <a:off x="2785" y="2541"/>
              <a:ext cx="383"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400" b="1">
                  <a:solidFill>
                    <a:srgbClr val="FF0000"/>
                  </a:solidFill>
                  <a:effectLst>
                    <a:outerShdw blurRad="38100" dist="38100" dir="2700000" algn="tl">
                      <a:srgbClr val="C0C0C0"/>
                    </a:outerShdw>
                  </a:effectLst>
                  <a:latin typeface="Arial" charset="0"/>
                  <a:cs typeface="Arial" charset="0"/>
                </a:rPr>
                <a:t>N</a:t>
              </a:r>
            </a:p>
          </p:txBody>
        </p:sp>
      </p:grpSp>
      <p:sp>
        <p:nvSpPr>
          <p:cNvPr id="9219" name="Text Box 13"/>
          <p:cNvSpPr txBox="1">
            <a:spLocks noChangeArrowheads="1"/>
          </p:cNvSpPr>
          <p:nvPr/>
        </p:nvSpPr>
        <p:spPr bwMode="auto">
          <a:xfrm>
            <a:off x="3505200" y="457201"/>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a:t>	</a:t>
            </a:r>
            <a:r>
              <a:rPr lang="en-US" altLang="vi-VN" b="1">
                <a:solidFill>
                  <a:schemeClr val="accent2"/>
                </a:solidFill>
              </a:rPr>
              <a:t>TỪ TRƯỜNG CỦA TRÁI ĐẤT</a:t>
            </a:r>
          </a:p>
        </p:txBody>
      </p:sp>
    </p:spTree>
    <p:extLst>
      <p:ext uri="{BB962C8B-B14F-4D97-AF65-F5344CB8AC3E}">
        <p14:creationId xmlns:p14="http://schemas.microsoft.com/office/powerpoint/2010/main" val="3777462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1253</Words>
  <Application>Microsoft Office PowerPoint</Application>
  <PresentationFormat>Widescreen</PresentationFormat>
  <Paragraphs>126</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.VnTime</vt:lpstr>
      <vt:lpstr>.VnTimeH</vt:lpstr>
      <vt:lpstr>Arial</vt:lpstr>
      <vt:lpstr>Calibri</vt:lpstr>
      <vt:lpstr>Calibri Light</vt:lpstr>
      <vt:lpstr>Times New Roman</vt:lpstr>
      <vt:lpstr>VNI-Bodon-Poster</vt:lpstr>
      <vt:lpstr>Office Theme</vt:lpstr>
      <vt:lpstr>KiÓm tra bµi cò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http://dichvusuamaytinhtainha.com/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KiÓm tra bµi cò</dc:title>
  <dc:creator>PC</dc:creator>
  <cp:lastModifiedBy>PC</cp:lastModifiedBy>
  <cp:revision>52</cp:revision>
  <dcterms:created xsi:type="dcterms:W3CDTF">2021-11-20T12:38:49Z</dcterms:created>
  <dcterms:modified xsi:type="dcterms:W3CDTF">2021-12-01T06:18:43Z</dcterms:modified>
</cp:coreProperties>
</file>