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1" d="100"/>
          <a:sy n="71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0563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154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1055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79B8E-7DBA-4F78-8AFC-4026B20C28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9759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713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110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524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001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304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437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847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65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D8737-2D89-41F5-BE8A-129BA2974D26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82B8C-0C01-43B5-BA89-789DBEE31D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316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5592981" y="2874400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647077" y="681835"/>
            <a:ext cx="11159441" cy="21452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i="1" dirty="0"/>
              <a:t>Bài </a:t>
            </a:r>
            <a:r>
              <a:rPr lang="en-US" sz="2400" b="1" i="1" dirty="0" smtClean="0"/>
              <a:t>1: </a:t>
            </a:r>
            <a:r>
              <a:rPr lang="vi-VN" sz="2400" i="1" dirty="0"/>
              <a:t>Hãy vẽ kim nam châm nằm cân bằng ở </a:t>
            </a:r>
            <a:r>
              <a:rPr lang="vi-VN" sz="2400" i="1" dirty="0" smtClean="0"/>
              <a:t>cácvị </a:t>
            </a:r>
            <a:r>
              <a:rPr lang="vi-VN" sz="2400" i="1" dirty="0"/>
              <a:t>trí </a:t>
            </a:r>
            <a:endParaRPr lang="en-US" sz="2400" i="1" dirty="0" smtClean="0"/>
          </a:p>
          <a:p>
            <a:pPr algn="just"/>
            <a:r>
              <a:rPr lang="vi-VN" sz="2400" i="1" dirty="0" smtClean="0"/>
              <a:t>A</a:t>
            </a:r>
            <a:r>
              <a:rPr lang="vi-VN" sz="2400" i="1" dirty="0"/>
              <a:t>, B, C trong từ trường của thanh nam châm </a:t>
            </a:r>
            <a:r>
              <a:rPr lang="vi-VN" sz="2400" i="1" dirty="0" smtClean="0"/>
              <a:t>thẳng</a:t>
            </a:r>
            <a:r>
              <a:rPr lang="en-US" sz="2400" i="1" dirty="0"/>
              <a:t>. </a:t>
            </a:r>
            <a:endParaRPr lang="en-US" sz="2400" i="1" dirty="0" smtClean="0"/>
          </a:p>
          <a:p>
            <a:pPr algn="just"/>
            <a:r>
              <a:rPr lang="vi-VN" sz="2400" i="1" dirty="0" smtClean="0"/>
              <a:t>Dùng </a:t>
            </a:r>
            <a:r>
              <a:rPr lang="vi-VN" sz="2400" i="1" dirty="0"/>
              <a:t>mũi tên đánh dấu chiều của các đường </a:t>
            </a:r>
            <a:r>
              <a:rPr lang="vi-VN" sz="2400" i="1" dirty="0" smtClean="0"/>
              <a:t>sức </a:t>
            </a:r>
            <a:r>
              <a:rPr lang="vi-VN" sz="2400" i="1" dirty="0"/>
              <a:t>từ đi </a:t>
            </a:r>
            <a:endParaRPr lang="en-US" sz="2400" i="1" dirty="0" smtClean="0"/>
          </a:p>
          <a:p>
            <a:pPr algn="just"/>
            <a:r>
              <a:rPr lang="vi-VN" sz="2400" i="1" dirty="0" smtClean="0"/>
              <a:t>qua </a:t>
            </a:r>
            <a:r>
              <a:rPr lang="vi-VN" sz="2400" i="1" dirty="0"/>
              <a:t>các điểm A, B, C. Từ đó vẽ kim nam </a:t>
            </a:r>
            <a:r>
              <a:rPr lang="vi-VN" sz="2400" i="1" dirty="0" smtClean="0"/>
              <a:t>châm </a:t>
            </a:r>
            <a:r>
              <a:rPr lang="vi-VN" sz="2400" i="1" dirty="0"/>
              <a:t>qua các </a:t>
            </a:r>
            <a:endParaRPr lang="en-US" sz="2400" i="1" dirty="0" smtClean="0"/>
          </a:p>
          <a:p>
            <a:pPr algn="just"/>
            <a:r>
              <a:rPr lang="vi-VN" sz="2400" i="1" dirty="0" smtClean="0"/>
              <a:t>điểm </a:t>
            </a:r>
            <a:r>
              <a:rPr lang="vi-VN" sz="2400" i="1" dirty="0"/>
              <a:t>đó. (hình 23.1)</a:t>
            </a:r>
          </a:p>
        </p:txBody>
      </p:sp>
      <p:pic>
        <p:nvPicPr>
          <p:cNvPr id="2050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752" y="830543"/>
            <a:ext cx="2703933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282" y="3478301"/>
            <a:ext cx="4719917" cy="2448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99"/>
          <p:cNvGrpSpPr>
            <a:grpSpLocks/>
          </p:cNvGrpSpPr>
          <p:nvPr/>
        </p:nvGrpSpPr>
        <p:grpSpPr bwMode="auto">
          <a:xfrm rot="2621763">
            <a:off x="5976840" y="3758491"/>
            <a:ext cx="486454" cy="342170"/>
            <a:chOff x="2627" y="366"/>
            <a:chExt cx="272" cy="213"/>
          </a:xfrm>
        </p:grpSpPr>
        <p:sp>
          <p:nvSpPr>
            <p:cNvPr id="15" name="AutoShape 100"/>
            <p:cNvSpPr>
              <a:spLocks noChangeArrowheads="1"/>
            </p:cNvSpPr>
            <p:nvPr/>
          </p:nvSpPr>
          <p:spPr bwMode="auto">
            <a:xfrm rot="-8003910">
              <a:off x="2658" y="450"/>
              <a:ext cx="98" cy="160"/>
            </a:xfrm>
            <a:prstGeom prst="triangle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AutoShape 101"/>
            <p:cNvSpPr>
              <a:spLocks noChangeArrowheads="1"/>
            </p:cNvSpPr>
            <p:nvPr/>
          </p:nvSpPr>
          <p:spPr bwMode="auto">
            <a:xfrm rot="2796090">
              <a:off x="2770" y="335"/>
              <a:ext cx="98" cy="16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99"/>
          <p:cNvGrpSpPr>
            <a:grpSpLocks/>
          </p:cNvGrpSpPr>
          <p:nvPr/>
        </p:nvGrpSpPr>
        <p:grpSpPr bwMode="auto">
          <a:xfrm rot="2621763">
            <a:off x="5840616" y="5231265"/>
            <a:ext cx="486454" cy="342170"/>
            <a:chOff x="2627" y="366"/>
            <a:chExt cx="272" cy="213"/>
          </a:xfrm>
        </p:grpSpPr>
        <p:sp>
          <p:nvSpPr>
            <p:cNvPr id="18" name="AutoShape 100"/>
            <p:cNvSpPr>
              <a:spLocks noChangeArrowheads="1"/>
            </p:cNvSpPr>
            <p:nvPr/>
          </p:nvSpPr>
          <p:spPr bwMode="auto">
            <a:xfrm rot="-8003910">
              <a:off x="2658" y="450"/>
              <a:ext cx="98" cy="160"/>
            </a:xfrm>
            <a:prstGeom prst="triangle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01"/>
            <p:cNvSpPr>
              <a:spLocks noChangeArrowheads="1"/>
            </p:cNvSpPr>
            <p:nvPr/>
          </p:nvSpPr>
          <p:spPr bwMode="auto">
            <a:xfrm rot="2796090">
              <a:off x="2770" y="335"/>
              <a:ext cx="98" cy="16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99"/>
          <p:cNvGrpSpPr>
            <a:grpSpLocks/>
          </p:cNvGrpSpPr>
          <p:nvPr/>
        </p:nvGrpSpPr>
        <p:grpSpPr bwMode="auto">
          <a:xfrm rot="2621763">
            <a:off x="4219756" y="4531223"/>
            <a:ext cx="486454" cy="342170"/>
            <a:chOff x="2627" y="366"/>
            <a:chExt cx="272" cy="213"/>
          </a:xfrm>
        </p:grpSpPr>
        <p:sp>
          <p:nvSpPr>
            <p:cNvPr id="21" name="AutoShape 100"/>
            <p:cNvSpPr>
              <a:spLocks noChangeArrowheads="1"/>
            </p:cNvSpPr>
            <p:nvPr/>
          </p:nvSpPr>
          <p:spPr bwMode="auto">
            <a:xfrm rot="-8003910">
              <a:off x="2658" y="450"/>
              <a:ext cx="98" cy="160"/>
            </a:xfrm>
            <a:prstGeom prst="triangle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101"/>
            <p:cNvSpPr>
              <a:spLocks noChangeArrowheads="1"/>
            </p:cNvSpPr>
            <p:nvPr/>
          </p:nvSpPr>
          <p:spPr bwMode="auto">
            <a:xfrm rot="2796090">
              <a:off x="2770" y="335"/>
              <a:ext cx="98" cy="16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>
            <a:off x="6593371" y="3925354"/>
            <a:ext cx="357699" cy="255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499773" y="5369452"/>
            <a:ext cx="345481" cy="3049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7491631" y="4620447"/>
            <a:ext cx="334557" cy="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7491631" y="4762683"/>
            <a:ext cx="344338" cy="4307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503867" y="4526421"/>
            <a:ext cx="332102" cy="2290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7508744" y="4691041"/>
            <a:ext cx="344338" cy="4307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4859845" y="4601313"/>
            <a:ext cx="235187" cy="1913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4851296" y="4669752"/>
            <a:ext cx="228159" cy="2128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4851296" y="4747565"/>
            <a:ext cx="22816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2530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5341747" y="2468069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647077" y="681835"/>
            <a:ext cx="11159441" cy="17366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/>
              <a:t>Bài </a:t>
            </a:r>
            <a:r>
              <a:rPr lang="en-US" sz="2400" b="1" dirty="0" smtClean="0"/>
              <a:t>2: </a:t>
            </a:r>
            <a:r>
              <a:rPr lang="vi-VN" sz="2400" dirty="0"/>
              <a:t>Hình 23.2</a:t>
            </a:r>
            <a:r>
              <a:rPr lang="en-US" sz="2400" dirty="0"/>
              <a:t> </a:t>
            </a:r>
            <a:r>
              <a:rPr lang="vi-VN" sz="2400" dirty="0"/>
              <a:t>cho biết một số đường sức từ của </a:t>
            </a:r>
            <a:r>
              <a:rPr lang="vi-VN" sz="2400" dirty="0" smtClean="0"/>
              <a:t>thanh</a:t>
            </a:r>
            <a:endParaRPr lang="en-US" sz="2400" dirty="0" smtClean="0"/>
          </a:p>
          <a:p>
            <a:r>
              <a:rPr lang="vi-VN" sz="2400" dirty="0" smtClean="0"/>
              <a:t> </a:t>
            </a:r>
            <a:r>
              <a:rPr lang="vi-VN" sz="2400" dirty="0"/>
              <a:t>nam châm thẳng. Hãy dùng mũi tên chỉ chiều đường </a:t>
            </a:r>
            <a:r>
              <a:rPr lang="vi-VN" sz="2400" dirty="0" smtClean="0"/>
              <a:t>sức</a:t>
            </a:r>
            <a:endParaRPr lang="en-US" sz="2400" dirty="0" smtClean="0"/>
          </a:p>
          <a:p>
            <a:r>
              <a:rPr lang="vi-VN" sz="2400" dirty="0" smtClean="0"/>
              <a:t> </a:t>
            </a:r>
            <a:r>
              <a:rPr lang="vi-VN" sz="2400" dirty="0"/>
              <a:t>từ tại các điểm C, D, E và ghi tên các từ cực của nam </a:t>
            </a:r>
            <a:endParaRPr lang="en-US" sz="2400" dirty="0" smtClean="0"/>
          </a:p>
          <a:p>
            <a:r>
              <a:rPr lang="vi-VN" sz="2400" dirty="0" smtClean="0"/>
              <a:t>châm</a:t>
            </a:r>
            <a:r>
              <a:rPr lang="vi-VN" sz="2400" dirty="0"/>
              <a:t>.</a:t>
            </a:r>
          </a:p>
        </p:txBody>
      </p:sp>
      <p:pic>
        <p:nvPicPr>
          <p:cNvPr id="3074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8388" y="777456"/>
            <a:ext cx="2762250" cy="155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51" y="2998710"/>
            <a:ext cx="5344726" cy="387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/>
          <p:cNvCxnSpPr/>
          <p:nvPr/>
        </p:nvCxnSpPr>
        <p:spPr>
          <a:xfrm flipH="1">
            <a:off x="6291072" y="3801038"/>
            <a:ext cx="511226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556781" y="5408166"/>
            <a:ext cx="511226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247536" y="4603733"/>
            <a:ext cx="5209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3906981" y="4197928"/>
            <a:ext cx="3755406" cy="743664"/>
            <a:chOff x="3906981" y="4197928"/>
            <a:chExt cx="3755406" cy="743664"/>
          </a:xfrm>
        </p:grpSpPr>
        <p:sp>
          <p:nvSpPr>
            <p:cNvPr id="8" name="Rectangle 7"/>
            <p:cNvSpPr/>
            <p:nvPr/>
          </p:nvSpPr>
          <p:spPr>
            <a:xfrm>
              <a:off x="3906981" y="4197928"/>
              <a:ext cx="1877703" cy="73458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84684" y="4207004"/>
              <a:ext cx="1877703" cy="73458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91072" y="4380556"/>
              <a:ext cx="5859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N</a:t>
              </a:r>
              <a:endParaRPr lang="vi-VN" sz="28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568936" y="4342123"/>
              <a:ext cx="5859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S</a:t>
              </a:r>
              <a:endParaRPr lang="vi-VN" sz="2800" dirty="0"/>
            </a:p>
          </p:txBody>
        </p:sp>
      </p:grp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9456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35038" y="1359861"/>
            <a:ext cx="1027147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A. Có chiều đi từ cực Nam tới cực Bắc bên ngoài thanh nam châm</a:t>
            </a:r>
          </a:p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B. Có độ mau thưa tùy ý</a:t>
            </a:r>
          </a:p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C. Bắt đầu từ cực này và kết thúc ở cực kia của nam châm</a:t>
            </a:r>
          </a:p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D. Có chiều đi từ cực Bắc tới cực Nam ở bên ngoài thanh nam châm</a:t>
            </a:r>
            <a:endParaRPr lang="vi-VN" sz="2400" b="1" i="1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auto">
          <a:xfrm>
            <a:off x="647077" y="681835"/>
            <a:ext cx="11159441" cy="5107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3: </a:t>
            </a:r>
            <a:r>
              <a:rPr lang="vi-VN" sz="2400" i="1" dirty="0"/>
              <a:t>Đường sức từ là những đường cong được vẽ quy ước nào sau đây</a:t>
            </a:r>
            <a:r>
              <a:rPr lang="vi-VN" sz="2400" i="1" dirty="0" smtClean="0"/>
              <a:t>?</a:t>
            </a:r>
            <a:endParaRPr lang="vi-VN" sz="2400" i="1" dirty="0"/>
          </a:p>
        </p:txBody>
      </p:sp>
      <p:sp>
        <p:nvSpPr>
          <p:cNvPr id="12" name="Oval 11"/>
          <p:cNvSpPr/>
          <p:nvPr/>
        </p:nvSpPr>
        <p:spPr>
          <a:xfrm>
            <a:off x="1535038" y="3816314"/>
            <a:ext cx="484095" cy="4437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7196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5540709" y="2461477"/>
            <a:ext cx="11529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910314" y="681834"/>
            <a:ext cx="11159441" cy="17366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4: </a:t>
            </a:r>
            <a:r>
              <a:rPr lang="vi-VN" sz="2400" i="1" dirty="0"/>
              <a:t>Chiều đường sức từ của 2 thanh </a:t>
            </a:r>
            <a:endParaRPr lang="en-US" sz="2400" i="1" dirty="0" smtClean="0"/>
          </a:p>
          <a:p>
            <a:r>
              <a:rPr lang="vi-VN" sz="2400" i="1" dirty="0" smtClean="0"/>
              <a:t>nam </a:t>
            </a:r>
            <a:r>
              <a:rPr lang="vi-VN" sz="2400" i="1" dirty="0"/>
              <a:t>châm được cho trên hình 23.3 SBT. </a:t>
            </a:r>
            <a:endParaRPr lang="en-US" sz="2400" i="1" dirty="0" smtClean="0"/>
          </a:p>
          <a:p>
            <a:r>
              <a:rPr lang="vi-VN" sz="2400" i="1" dirty="0" smtClean="0"/>
              <a:t>Nhìn </a:t>
            </a:r>
            <a:r>
              <a:rPr lang="vi-VN" sz="2400" i="1" dirty="0"/>
              <a:t>hình vẽ hãy cho biết tên các từ cực </a:t>
            </a:r>
            <a:endParaRPr lang="en-US" sz="2400" i="1" dirty="0" smtClean="0"/>
          </a:p>
          <a:p>
            <a:r>
              <a:rPr lang="vi-VN" sz="2400" i="1" dirty="0" smtClean="0"/>
              <a:t>của </a:t>
            </a:r>
            <a:r>
              <a:rPr lang="vi-VN" sz="2400" i="1" dirty="0"/>
              <a:t>nam </a:t>
            </a:r>
            <a:r>
              <a:rPr lang="vi-VN" sz="2400" i="1" dirty="0" smtClean="0"/>
              <a:t>châm</a:t>
            </a:r>
            <a:endParaRPr lang="vi-VN" sz="2400" i="1" dirty="0"/>
          </a:p>
        </p:txBody>
      </p:sp>
      <p:pic>
        <p:nvPicPr>
          <p:cNvPr id="4098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382" y="767710"/>
            <a:ext cx="4457700" cy="156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580" y="2923142"/>
            <a:ext cx="5260984" cy="380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 rot="5400000">
            <a:off x="3500512" y="4447138"/>
            <a:ext cx="1662670" cy="344544"/>
            <a:chOff x="3906981" y="4197928"/>
            <a:chExt cx="3755406" cy="743664"/>
          </a:xfrm>
        </p:grpSpPr>
        <p:sp>
          <p:nvSpPr>
            <p:cNvPr id="15" name="Rectangle 14"/>
            <p:cNvSpPr/>
            <p:nvPr/>
          </p:nvSpPr>
          <p:spPr>
            <a:xfrm>
              <a:off x="3906981" y="4197928"/>
              <a:ext cx="1877703" cy="73458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784684" y="4207004"/>
              <a:ext cx="1877703" cy="73458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6285958" y="4385044"/>
              <a:ext cx="596205" cy="5142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N</a:t>
              </a:r>
              <a:endParaRPr lang="vi-VN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4637351" y="4289465"/>
              <a:ext cx="596205" cy="5142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S</a:t>
              </a:r>
              <a:endParaRPr lang="vi-VN" sz="28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480239" y="3689637"/>
            <a:ext cx="1399693" cy="2077194"/>
            <a:chOff x="9389693" y="3656021"/>
            <a:chExt cx="1399693" cy="2077194"/>
          </a:xfrm>
        </p:grpSpPr>
        <p:sp>
          <p:nvSpPr>
            <p:cNvPr id="19" name="Rectangle 66"/>
            <p:cNvSpPr>
              <a:spLocks noChangeArrowheads="1"/>
            </p:cNvSpPr>
            <p:nvPr/>
          </p:nvSpPr>
          <p:spPr bwMode="auto">
            <a:xfrm>
              <a:off x="9389693" y="3656082"/>
              <a:ext cx="381000" cy="1525518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0" name="Rectangle 67"/>
            <p:cNvSpPr>
              <a:spLocks noChangeArrowheads="1"/>
            </p:cNvSpPr>
            <p:nvPr/>
          </p:nvSpPr>
          <p:spPr bwMode="auto">
            <a:xfrm>
              <a:off x="10346003" y="3656021"/>
              <a:ext cx="381000" cy="151574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dirty="0"/>
                <a:t>N</a:t>
              </a:r>
            </a:p>
          </p:txBody>
        </p:sp>
        <p:sp>
          <p:nvSpPr>
            <p:cNvPr id="22" name="AutoShape 41"/>
            <p:cNvSpPr>
              <a:spLocks noChangeArrowheads="1"/>
            </p:cNvSpPr>
            <p:nvPr/>
          </p:nvSpPr>
          <p:spPr bwMode="auto">
            <a:xfrm rot="10800000">
              <a:off x="9393895" y="4351354"/>
              <a:ext cx="1366957" cy="132900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00B0F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61"/>
            <p:cNvSpPr>
              <a:spLocks/>
            </p:cNvSpPr>
            <p:nvPr/>
          </p:nvSpPr>
          <p:spPr bwMode="auto">
            <a:xfrm rot="21275858">
              <a:off x="9902620" y="5013403"/>
              <a:ext cx="886766" cy="719812"/>
            </a:xfrm>
            <a:custGeom>
              <a:avLst/>
              <a:gdLst>
                <a:gd name="T0" fmla="*/ 2147483647 w 486"/>
                <a:gd name="T1" fmla="*/ 2147483647 h 466"/>
                <a:gd name="T2" fmla="*/ 2147483647 w 486"/>
                <a:gd name="T3" fmla="*/ 2147483647 h 466"/>
                <a:gd name="T4" fmla="*/ 2147483647 w 486"/>
                <a:gd name="T5" fmla="*/ 2147483647 h 466"/>
                <a:gd name="T6" fmla="*/ 2147483647 w 486"/>
                <a:gd name="T7" fmla="*/ 2147483647 h 466"/>
                <a:gd name="T8" fmla="*/ 2147483647 w 486"/>
                <a:gd name="T9" fmla="*/ 2147483647 h 466"/>
                <a:gd name="T10" fmla="*/ 2147483647 w 486"/>
                <a:gd name="T11" fmla="*/ 2147483647 h 466"/>
                <a:gd name="T12" fmla="*/ 2147483647 w 486"/>
                <a:gd name="T13" fmla="*/ 2147483647 h 466"/>
                <a:gd name="T14" fmla="*/ 2147483647 w 486"/>
                <a:gd name="T15" fmla="*/ 2147483647 h 466"/>
                <a:gd name="T16" fmla="*/ 2147483647 w 486"/>
                <a:gd name="T17" fmla="*/ 2147483647 h 466"/>
                <a:gd name="T18" fmla="*/ 2147483647 w 486"/>
                <a:gd name="T19" fmla="*/ 2147483647 h 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6"/>
                <a:gd name="T31" fmla="*/ 0 h 466"/>
                <a:gd name="T32" fmla="*/ 486 w 486"/>
                <a:gd name="T33" fmla="*/ 466 h 4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6" h="466">
                  <a:moveTo>
                    <a:pt x="255" y="53"/>
                  </a:moveTo>
                  <a:cubicBezTo>
                    <a:pt x="231" y="79"/>
                    <a:pt x="218" y="138"/>
                    <a:pt x="180" y="174"/>
                  </a:cubicBezTo>
                  <a:cubicBezTo>
                    <a:pt x="142" y="210"/>
                    <a:pt x="52" y="223"/>
                    <a:pt x="27" y="272"/>
                  </a:cubicBezTo>
                  <a:cubicBezTo>
                    <a:pt x="2" y="321"/>
                    <a:pt x="0" y="440"/>
                    <a:pt x="30" y="466"/>
                  </a:cubicBezTo>
                  <a:lnTo>
                    <a:pt x="204" y="427"/>
                  </a:lnTo>
                  <a:cubicBezTo>
                    <a:pt x="264" y="396"/>
                    <a:pt x="350" y="325"/>
                    <a:pt x="392" y="281"/>
                  </a:cubicBezTo>
                  <a:cubicBezTo>
                    <a:pt x="434" y="237"/>
                    <a:pt x="444" y="205"/>
                    <a:pt x="456" y="162"/>
                  </a:cubicBezTo>
                  <a:cubicBezTo>
                    <a:pt x="468" y="119"/>
                    <a:pt x="486" y="48"/>
                    <a:pt x="464" y="24"/>
                  </a:cubicBezTo>
                  <a:cubicBezTo>
                    <a:pt x="442" y="0"/>
                    <a:pt x="357" y="11"/>
                    <a:pt x="322" y="16"/>
                  </a:cubicBezTo>
                  <a:cubicBezTo>
                    <a:pt x="287" y="21"/>
                    <a:pt x="279" y="27"/>
                    <a:pt x="255" y="53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4935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5587113" y="2746110"/>
            <a:ext cx="11396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577239" y="670590"/>
            <a:ext cx="11159441" cy="21452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5: </a:t>
            </a:r>
            <a:r>
              <a:rPr lang="vi-VN" sz="2400" i="1" dirty="0"/>
              <a:t>Hình 23.4 SBT vẽ một thanh nam châm thẳng </a:t>
            </a:r>
            <a:endParaRPr lang="en-US" sz="2400" i="1" dirty="0" smtClean="0"/>
          </a:p>
          <a:p>
            <a:r>
              <a:rPr lang="vi-VN" sz="2400" i="1" dirty="0" smtClean="0"/>
              <a:t>và </a:t>
            </a:r>
            <a:r>
              <a:rPr lang="vi-VN" sz="2400" i="1" dirty="0"/>
              <a:t>một số kim nam châm nằm cân bằng chung quanh</a:t>
            </a:r>
            <a:r>
              <a:rPr lang="vi-VN" sz="2400" i="1" dirty="0" smtClean="0"/>
              <a:t>.</a:t>
            </a:r>
            <a:endParaRPr lang="en-US" sz="2400" i="1" dirty="0" smtClean="0"/>
          </a:p>
          <a:p>
            <a:r>
              <a:rPr lang="vi-VN" sz="2400" i="1" dirty="0" smtClean="0"/>
              <a:t>Hãy </a:t>
            </a:r>
            <a:r>
              <a:rPr lang="vi-VN" sz="2400" i="1" dirty="0"/>
              <a:t>vẽ một đường sức từ của thanh nam châm, ghi </a:t>
            </a:r>
            <a:endParaRPr lang="en-US" sz="2400" i="1" dirty="0" smtClean="0"/>
          </a:p>
          <a:p>
            <a:r>
              <a:rPr lang="vi-VN" sz="2400" i="1" dirty="0" smtClean="0"/>
              <a:t>rõ </a:t>
            </a:r>
            <a:r>
              <a:rPr lang="vi-VN" sz="2400" i="1" dirty="0"/>
              <a:t>chiều của đường sức từ và tên từ cực của nam </a:t>
            </a:r>
            <a:endParaRPr lang="en-US" sz="2400" i="1" dirty="0" smtClean="0"/>
          </a:p>
          <a:p>
            <a:r>
              <a:rPr lang="vi-VN" sz="2400" i="1" dirty="0" smtClean="0"/>
              <a:t>châm.</a:t>
            </a:r>
            <a:endParaRPr lang="vi-VN" sz="2400" i="1" dirty="0"/>
          </a:p>
        </p:txBody>
      </p:sp>
      <p:pic>
        <p:nvPicPr>
          <p:cNvPr id="5122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421" y="817862"/>
            <a:ext cx="348615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40" y="3581119"/>
            <a:ext cx="5364023" cy="307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Arc 62"/>
          <p:cNvSpPr>
            <a:spLocks/>
          </p:cNvSpPr>
          <p:nvPr/>
        </p:nvSpPr>
        <p:spPr bwMode="auto">
          <a:xfrm flipH="1" flipV="1">
            <a:off x="4100942" y="3774690"/>
            <a:ext cx="4419599" cy="1116688"/>
          </a:xfrm>
          <a:custGeom>
            <a:avLst/>
            <a:gdLst>
              <a:gd name="T0" fmla="*/ 17 w 43200"/>
              <a:gd name="T1" fmla="*/ 0 h 40908"/>
              <a:gd name="T2" fmla="*/ 6 w 43200"/>
              <a:gd name="T3" fmla="*/ 0 h 40908"/>
              <a:gd name="T4" fmla="*/ 12 w 43200"/>
              <a:gd name="T5" fmla="*/ 1 h 409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40908" fill="none" extrusionOk="0">
                <a:moveTo>
                  <a:pt x="31283" y="-1"/>
                </a:moveTo>
                <a:cubicBezTo>
                  <a:pt x="38587" y="3663"/>
                  <a:pt x="43200" y="11135"/>
                  <a:pt x="43200" y="19308"/>
                </a:cubicBezTo>
                <a:cubicBezTo>
                  <a:pt x="43200" y="31237"/>
                  <a:pt x="33529" y="40908"/>
                  <a:pt x="21600" y="40908"/>
                </a:cubicBezTo>
                <a:cubicBezTo>
                  <a:pt x="9670" y="40908"/>
                  <a:pt x="0" y="31237"/>
                  <a:pt x="0" y="19308"/>
                </a:cubicBezTo>
                <a:cubicBezTo>
                  <a:pt x="-1" y="11334"/>
                  <a:pt x="4392" y="4009"/>
                  <a:pt x="11426" y="254"/>
                </a:cubicBezTo>
              </a:path>
              <a:path w="43200" h="40908" stroke="0" extrusionOk="0">
                <a:moveTo>
                  <a:pt x="31283" y="-1"/>
                </a:moveTo>
                <a:cubicBezTo>
                  <a:pt x="38587" y="3663"/>
                  <a:pt x="43200" y="11135"/>
                  <a:pt x="43200" y="19308"/>
                </a:cubicBezTo>
                <a:cubicBezTo>
                  <a:pt x="43200" y="31237"/>
                  <a:pt x="33529" y="40908"/>
                  <a:pt x="21600" y="40908"/>
                </a:cubicBezTo>
                <a:cubicBezTo>
                  <a:pt x="9670" y="40908"/>
                  <a:pt x="0" y="31237"/>
                  <a:pt x="0" y="19308"/>
                </a:cubicBezTo>
                <a:cubicBezTo>
                  <a:pt x="-1" y="11334"/>
                  <a:pt x="4392" y="4009"/>
                  <a:pt x="11426" y="254"/>
                </a:cubicBezTo>
                <a:lnTo>
                  <a:pt x="21600" y="19308"/>
                </a:lnTo>
                <a:lnTo>
                  <a:pt x="31283" y="-1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587113" y="3788545"/>
            <a:ext cx="511226" cy="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4987637" y="4674554"/>
            <a:ext cx="2576946" cy="516778"/>
            <a:chOff x="3906981" y="4197928"/>
            <a:chExt cx="3755406" cy="743664"/>
          </a:xfrm>
        </p:grpSpPr>
        <p:sp>
          <p:nvSpPr>
            <p:cNvPr id="15" name="Rectangle 14"/>
            <p:cNvSpPr/>
            <p:nvPr/>
          </p:nvSpPr>
          <p:spPr>
            <a:xfrm>
              <a:off x="3906981" y="4197928"/>
              <a:ext cx="1877703" cy="73458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784684" y="4207004"/>
              <a:ext cx="1877703" cy="73458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00445" y="4248336"/>
              <a:ext cx="5859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N</a:t>
              </a:r>
              <a:endParaRPr lang="vi-VN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67132" y="4207004"/>
              <a:ext cx="5859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S</a:t>
              </a:r>
              <a:endParaRPr lang="vi-VN" sz="2800" dirty="0"/>
            </a:p>
          </p:txBody>
        </p:sp>
      </p:grp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65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6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46" y="1449653"/>
            <a:ext cx="5125964" cy="352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68142" y="1575829"/>
            <a:ext cx="4588671" cy="2932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A. Đường 1</a:t>
            </a:r>
          </a:p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B. Đường 2</a:t>
            </a:r>
          </a:p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C. Đường 3</a:t>
            </a:r>
          </a:p>
          <a:p>
            <a:pPr algn="just">
              <a:lnSpc>
                <a:spcPct val="200000"/>
              </a:lnSpc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D. Đường 4</a:t>
            </a:r>
            <a:endParaRPr lang="vi-VN" sz="2400" b="1" i="1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14" name="Text Box 51"/>
          <p:cNvSpPr txBox="1">
            <a:spLocks noChangeArrowheads="1"/>
          </p:cNvSpPr>
          <p:nvPr/>
        </p:nvSpPr>
        <p:spPr bwMode="auto">
          <a:xfrm>
            <a:off x="577239" y="670590"/>
            <a:ext cx="11159441" cy="5107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5: </a:t>
            </a:r>
            <a:r>
              <a:rPr lang="vi-VN" sz="2400" dirty="0"/>
              <a:t>Trên hình 23.5 đường sức từ nào vẽ </a:t>
            </a:r>
            <a:r>
              <a:rPr lang="vi-VN" sz="2400" dirty="0" smtClean="0"/>
              <a:t>sai</a:t>
            </a:r>
            <a:endParaRPr lang="vi-VN" sz="2400" dirty="0"/>
          </a:p>
        </p:txBody>
      </p:sp>
      <p:sp>
        <p:nvSpPr>
          <p:cNvPr id="15" name="Oval 14"/>
          <p:cNvSpPr/>
          <p:nvPr/>
        </p:nvSpPr>
        <p:spPr>
          <a:xfrm>
            <a:off x="1968142" y="3317550"/>
            <a:ext cx="484095" cy="4437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011259" y="-53941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3507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0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636" y="1925281"/>
            <a:ext cx="4551625" cy="2939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61309" y="1817724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A. </a:t>
            </a:r>
            <a:r>
              <a:rPr lang="en-US" sz="2400" b="1" i="1" dirty="0" err="1" smtClean="0">
                <a:solidFill>
                  <a:srgbClr val="0070C0"/>
                </a:solidFill>
                <a:effectLst/>
                <a:latin typeface="Open Sans"/>
              </a:rPr>
              <a:t>Điểm</a:t>
            </a: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 1.</a:t>
            </a:r>
          </a:p>
          <a:p>
            <a:pPr algn="just">
              <a:lnSpc>
                <a:spcPct val="200000"/>
              </a:lnSpc>
            </a:pP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B. </a:t>
            </a:r>
            <a:r>
              <a:rPr lang="en-US" sz="2400" b="1" i="1" dirty="0" err="1" smtClean="0">
                <a:solidFill>
                  <a:srgbClr val="0070C0"/>
                </a:solidFill>
                <a:effectLst/>
                <a:latin typeface="Open Sans"/>
              </a:rPr>
              <a:t>Điểm</a:t>
            </a: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 2</a:t>
            </a:r>
          </a:p>
          <a:p>
            <a:pPr algn="just">
              <a:lnSpc>
                <a:spcPct val="200000"/>
              </a:lnSpc>
            </a:pP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C. </a:t>
            </a:r>
            <a:r>
              <a:rPr lang="en-US" sz="2400" b="1" i="1" dirty="0" err="1" smtClean="0">
                <a:solidFill>
                  <a:srgbClr val="0070C0"/>
                </a:solidFill>
                <a:effectLst/>
                <a:latin typeface="Open Sans"/>
              </a:rPr>
              <a:t>Điểm</a:t>
            </a: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 3</a:t>
            </a:r>
          </a:p>
          <a:p>
            <a:pPr algn="just">
              <a:lnSpc>
                <a:spcPct val="200000"/>
              </a:lnSpc>
            </a:pPr>
            <a:r>
              <a:rPr lang="en-US" sz="2400" b="1" i="1" dirty="0" smtClean="0">
                <a:solidFill>
                  <a:srgbClr val="0070C0"/>
                </a:solidFill>
                <a:effectLst/>
                <a:latin typeface="Open Sans"/>
              </a:rPr>
              <a:t>D. Điểm 4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910314" y="681834"/>
            <a:ext cx="10877393" cy="9194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7: </a:t>
            </a:r>
            <a:r>
              <a:rPr lang="en-US" sz="2400" dirty="0"/>
              <a:t>Trên hình 23.6 lực từ tác dụng lên kim nam châm đặt ở điểm nào là mạnh </a:t>
            </a:r>
            <a:r>
              <a:rPr lang="en-US" sz="2400" dirty="0" smtClean="0"/>
              <a:t>nhất</a:t>
            </a:r>
            <a:r>
              <a:rPr lang="en-US" sz="2400" b="1" i="1" dirty="0" smtClean="0"/>
              <a:t> </a:t>
            </a:r>
            <a:endParaRPr lang="vi-VN" sz="2400" i="1" dirty="0"/>
          </a:p>
        </p:txBody>
      </p:sp>
      <p:sp>
        <p:nvSpPr>
          <p:cNvPr id="13" name="Oval 12"/>
          <p:cNvSpPr/>
          <p:nvPr/>
        </p:nvSpPr>
        <p:spPr>
          <a:xfrm>
            <a:off x="2161309" y="2094128"/>
            <a:ext cx="484095" cy="4437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0406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5287" y="1467176"/>
            <a:ext cx="9872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Chiều chuyển động của thanh nam châm đặt ở điểm đó</a:t>
            </a:r>
            <a:endParaRPr lang="en-US" sz="2400" b="1" i="1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marL="457200" indent="-457200" algn="just">
              <a:lnSpc>
                <a:spcPct val="20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Hướng của lực từ tác dụng lên cực Bắc của một kim nam châm đặt tại điểm đó</a:t>
            </a:r>
            <a:endParaRPr lang="en-US" sz="2400" b="1" i="1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marL="457200" indent="-457200" algn="just">
              <a:lnSpc>
                <a:spcPct val="20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Hướng của lực từ tác dụng lên một vụn sắt đặt tại điểm đó</a:t>
            </a:r>
            <a:endParaRPr lang="en-US" sz="2400" b="1" i="1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marL="457200" indent="-457200" algn="just">
              <a:lnSpc>
                <a:spcPct val="20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Hướng của dòng điện trong dây dẫn đặt tại điểm đó</a:t>
            </a:r>
            <a:endParaRPr lang="vi-VN" sz="2400" b="1" i="1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11259" y="-13600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auto">
          <a:xfrm>
            <a:off x="910314" y="681834"/>
            <a:ext cx="10877393" cy="5107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8: </a:t>
            </a:r>
            <a:r>
              <a:rPr lang="vi-VN" sz="2400" dirty="0"/>
              <a:t>Chiều của đường sức từ cho ta biết điều gì về từ trường tại điểm đó.</a:t>
            </a:r>
          </a:p>
        </p:txBody>
      </p:sp>
      <p:sp>
        <p:nvSpPr>
          <p:cNvPr id="12" name="Oval 11"/>
          <p:cNvSpPr/>
          <p:nvPr/>
        </p:nvSpPr>
        <p:spPr>
          <a:xfrm>
            <a:off x="1919261" y="2397916"/>
            <a:ext cx="484095" cy="4437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0644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24204" y="5642808"/>
            <a:ext cx="3658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en-US" alt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2295" y="1992840"/>
            <a:ext cx="177901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nl-NL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07029" y="1745070"/>
            <a:ext cx="99948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Chỗ đường sức từ càng mau thì từ trường càng yếu, chỗ càng thưa thì từ trường càng mạnh</a:t>
            </a:r>
            <a:endParaRPr lang="en-US" sz="2400" b="1" i="1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marL="457200" indent="-457200" algn="just">
              <a:lnSpc>
                <a:spcPct val="15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Chỗ đường sức từ càng mau thì từ trường càng mạnh, chỗ càng thưa thì từ trường càng yếu</a:t>
            </a:r>
            <a:endParaRPr lang="en-US" sz="2400" b="1" i="1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marL="457200" indent="-457200" algn="just">
              <a:lnSpc>
                <a:spcPct val="15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Chỗ đường sức từ càng thưa thì dòng điện đặt ở điểm đó có cường độ càng lớn</a:t>
            </a:r>
            <a:endParaRPr lang="en-US" sz="2400" b="1" i="1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marL="457200" indent="-457200" algn="just">
              <a:lnSpc>
                <a:spcPct val="150000"/>
              </a:lnSpc>
              <a:buAutoNum type="alphaUcPeriod"/>
            </a:pPr>
            <a:r>
              <a:rPr lang="vi-VN" sz="2400" b="1" i="1" dirty="0" smtClean="0">
                <a:solidFill>
                  <a:srgbClr val="0070C0"/>
                </a:solidFill>
                <a:effectLst/>
                <a:latin typeface="Open Sans"/>
              </a:rPr>
              <a:t>Chỗ đường sức từ càng mau thì dây dẫn đặt ở đó càng bị nóng lên nhiều</a:t>
            </a:r>
            <a:endParaRPr lang="vi-VN" sz="2400" b="1" i="1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807029" y="2966404"/>
            <a:ext cx="484095" cy="4437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025408" y="40509"/>
            <a:ext cx="6431076" cy="69526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TỪ PHỔ ĐƯỜNG - SỨC TỪ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924463" y="735943"/>
            <a:ext cx="10877393" cy="9194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1" dirty="0"/>
              <a:t>Bài </a:t>
            </a:r>
            <a:r>
              <a:rPr lang="en-US" sz="2400" b="1" i="1" dirty="0" smtClean="0"/>
              <a:t>9: </a:t>
            </a:r>
            <a:r>
              <a:rPr lang="vi-VN" sz="2400" dirty="0"/>
              <a:t>Độ mau, thưa của các đường sức từ trên cùng một hình vẽ cho ta biết điều gì về từ trường?</a:t>
            </a:r>
          </a:p>
        </p:txBody>
      </p:sp>
    </p:spTree>
    <p:extLst>
      <p:ext uri="{BB962C8B-B14F-4D97-AF65-F5344CB8AC3E}">
        <p14:creationId xmlns:p14="http://schemas.microsoft.com/office/powerpoint/2010/main" val="9493437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633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Giang</dc:creator>
  <cp:lastModifiedBy>PC</cp:lastModifiedBy>
  <cp:revision>12</cp:revision>
  <dcterms:created xsi:type="dcterms:W3CDTF">2021-11-29T02:09:49Z</dcterms:created>
  <dcterms:modified xsi:type="dcterms:W3CDTF">2022-01-16T15:07:03Z</dcterms:modified>
</cp:coreProperties>
</file>