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F25CF4D-8693-458B-B8D1-8AA830719D9E}"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1242077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F25CF4D-8693-458B-B8D1-8AA830719D9E}"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3350846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F25CF4D-8693-458B-B8D1-8AA830719D9E}"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279783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2006096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F25CF4D-8693-458B-B8D1-8AA830719D9E}"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2303848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25CF4D-8693-458B-B8D1-8AA830719D9E}"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3912693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F25CF4D-8693-458B-B8D1-8AA830719D9E}"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150444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F25CF4D-8693-458B-B8D1-8AA830719D9E}" type="datetimeFigureOut">
              <a:rPr lang="vi-VN" smtClean="0"/>
              <a:t>01/12/2021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3836613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F25CF4D-8693-458B-B8D1-8AA830719D9E}" type="datetimeFigureOut">
              <a:rPr lang="vi-VN" smtClean="0"/>
              <a:t>01/12/2021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798557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25CF4D-8693-458B-B8D1-8AA830719D9E}" type="datetimeFigureOut">
              <a:rPr lang="vi-VN" smtClean="0"/>
              <a:t>01/12/2021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615721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25CF4D-8693-458B-B8D1-8AA830719D9E}"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2453387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25CF4D-8693-458B-B8D1-8AA830719D9E}"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9B603A8-D36D-4219-ABD8-112025EB7B82}" type="slidenum">
              <a:rPr lang="vi-VN" smtClean="0"/>
              <a:t>‹#›</a:t>
            </a:fld>
            <a:endParaRPr lang="vi-VN"/>
          </a:p>
        </p:txBody>
      </p:sp>
    </p:spTree>
    <p:extLst>
      <p:ext uri="{BB962C8B-B14F-4D97-AF65-F5344CB8AC3E}">
        <p14:creationId xmlns:p14="http://schemas.microsoft.com/office/powerpoint/2010/main" val="767513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5CF4D-8693-458B-B8D1-8AA830719D9E}" type="datetimeFigureOut">
              <a:rPr lang="vi-VN" smtClean="0"/>
              <a:t>01/12/2021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603A8-D36D-4219-ABD8-112025EB7B82}" type="slidenum">
              <a:rPr lang="vi-VN" smtClean="0"/>
              <a:t>‹#›</a:t>
            </a:fld>
            <a:endParaRPr lang="vi-VN"/>
          </a:p>
        </p:txBody>
      </p:sp>
    </p:spTree>
    <p:extLst>
      <p:ext uri="{BB962C8B-B14F-4D97-AF65-F5344CB8AC3E}">
        <p14:creationId xmlns:p14="http://schemas.microsoft.com/office/powerpoint/2010/main" val="114348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830996" y="2255969"/>
            <a:ext cx="100754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1026"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8344" y="2316005"/>
            <a:ext cx="2924175" cy="18669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549564" y="2717634"/>
            <a:ext cx="840878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457200" marR="0" lvl="0" indent="-457200" algn="just" defTabSz="914400" rtl="0" eaLnBrk="0" fontAlgn="base" latinLnBrk="0" hangingPunct="0">
              <a:lnSpc>
                <a:spcPct val="150000"/>
              </a:lnSpc>
              <a:spcBef>
                <a:spcPct val="0"/>
              </a:spcBef>
              <a:spcAft>
                <a:spcPct val="0"/>
              </a:spcAft>
              <a:buClrTx/>
              <a:buSzTx/>
              <a:buFontTx/>
              <a:buAutoNum type="alphaLcParenR"/>
              <a:tabLst/>
            </a:pPr>
            <a:r>
              <a:rPr lang="en-US" altLang="en-US" sz="2000" i="1" dirty="0" smtClean="0">
                <a:solidFill>
                  <a:srgbClr val="0070C0"/>
                </a:solidFill>
                <a:latin typeface="Open Sans"/>
              </a:rPr>
              <a:t>Thanh nam châm bị đẩy =&gt; </a:t>
            </a:r>
            <a:r>
              <a:rPr kumimoji="0" lang="en-US" altLang="en-US" sz="2000" i="1" u="none" strike="noStrike" cap="none" normalizeH="0" baseline="0" dirty="0" smtClean="0">
                <a:ln>
                  <a:noFill/>
                </a:ln>
                <a:solidFill>
                  <a:srgbClr val="0070C0"/>
                </a:solidFill>
                <a:effectLst/>
                <a:latin typeface="Open Sans"/>
              </a:rPr>
              <a:t>Đầu </a:t>
            </a:r>
            <a:r>
              <a:rPr kumimoji="0" lang="en-US" altLang="en-US" sz="2000" i="1" u="none" strike="noStrike" cap="none" normalizeH="0" baseline="0" dirty="0" smtClean="0">
                <a:ln>
                  <a:noFill/>
                </a:ln>
                <a:solidFill>
                  <a:srgbClr val="0070C0"/>
                </a:solidFill>
                <a:effectLst/>
                <a:latin typeface="Open Sans"/>
              </a:rPr>
              <a:t>B của thanh nam châm là cực </a:t>
            </a:r>
            <a:r>
              <a:rPr kumimoji="0" lang="en-US" altLang="en-US" sz="2000" i="1" u="none" strike="noStrike" cap="none" normalizeH="0" baseline="0" dirty="0" smtClean="0">
                <a:ln>
                  <a:noFill/>
                </a:ln>
                <a:solidFill>
                  <a:srgbClr val="0070C0"/>
                </a:solidFill>
                <a:effectLst/>
                <a:latin typeface="Open Sans"/>
              </a:rPr>
              <a:t>Nam.</a:t>
            </a:r>
          </a:p>
          <a:p>
            <a:pPr marL="457200" marR="0" lvl="0" indent="-457200" algn="just" defTabSz="914400" rtl="0" eaLnBrk="0" fontAlgn="base" latinLnBrk="0" hangingPunct="0">
              <a:lnSpc>
                <a:spcPct val="150000"/>
              </a:lnSpc>
              <a:spcBef>
                <a:spcPct val="0"/>
              </a:spcBef>
              <a:spcAft>
                <a:spcPct val="0"/>
              </a:spcAft>
              <a:buClrTx/>
              <a:buSzTx/>
              <a:buFontTx/>
              <a:buAutoNum type="alphaLcParenR"/>
              <a:tabLst/>
            </a:pPr>
            <a:r>
              <a:rPr kumimoji="0" lang="en-US" altLang="en-US" sz="2000" i="1" u="none" strike="noStrike" cap="none" normalizeH="0" baseline="0" dirty="0" smtClean="0">
                <a:ln>
                  <a:noFill/>
                </a:ln>
                <a:solidFill>
                  <a:srgbClr val="0070C0"/>
                </a:solidFill>
                <a:effectLst/>
                <a:latin typeface="Open Sans"/>
              </a:rPr>
              <a:t>Thanh </a:t>
            </a:r>
            <a:r>
              <a:rPr kumimoji="0" lang="en-US" altLang="en-US" sz="2000" i="1" u="none" strike="noStrike" cap="none" normalizeH="0" baseline="0" dirty="0" smtClean="0">
                <a:ln>
                  <a:noFill/>
                </a:ln>
                <a:solidFill>
                  <a:srgbClr val="0070C0"/>
                </a:solidFill>
                <a:effectLst/>
                <a:latin typeface="Open Sans"/>
              </a:rPr>
              <a:t>nam châm xoay đi </a:t>
            </a:r>
            <a:r>
              <a:rPr kumimoji="0" lang="en-US" altLang="en-US" sz="2000" i="1" u="none" strike="noStrike" cap="none" normalizeH="0" baseline="0" dirty="0" smtClean="0">
                <a:ln>
                  <a:noFill/>
                </a:ln>
                <a:solidFill>
                  <a:srgbClr val="0070C0"/>
                </a:solidFill>
                <a:effectLst/>
                <a:latin typeface="Open Sans"/>
              </a:rPr>
              <a:t>(vì</a:t>
            </a:r>
            <a:r>
              <a:rPr kumimoji="0" lang="en-US" altLang="en-US" sz="2000" i="1" u="none" strike="noStrike" cap="none" normalizeH="0" dirty="0" smtClean="0">
                <a:ln>
                  <a:noFill/>
                </a:ln>
                <a:solidFill>
                  <a:srgbClr val="0070C0"/>
                </a:solidFill>
                <a:effectLst/>
                <a:latin typeface="Open Sans"/>
              </a:rPr>
              <a:t> đầu A bị đẩy do cùng cực với đầu Q) </a:t>
            </a:r>
            <a:r>
              <a:rPr kumimoji="0" lang="en-US" altLang="en-US" sz="2000" i="1" u="none" strike="noStrike" cap="none" normalizeH="0" baseline="0" dirty="0" smtClean="0">
                <a:ln>
                  <a:noFill/>
                </a:ln>
                <a:solidFill>
                  <a:srgbClr val="0070C0"/>
                </a:solidFill>
                <a:effectLst/>
                <a:latin typeface="Open Sans"/>
              </a:rPr>
              <a:t>và </a:t>
            </a:r>
            <a:r>
              <a:rPr kumimoji="0" lang="en-US" altLang="en-US" sz="2000" i="1" u="none" strike="noStrike" cap="none" normalizeH="0" baseline="0" dirty="0" smtClean="0">
                <a:ln>
                  <a:noFill/>
                </a:ln>
                <a:solidFill>
                  <a:srgbClr val="0070C0"/>
                </a:solidFill>
                <a:effectLst/>
                <a:latin typeface="Open Sans"/>
              </a:rPr>
              <a:t>đầu B </a:t>
            </a:r>
            <a:r>
              <a:rPr kumimoji="0" lang="en-US" altLang="en-US" sz="2000" i="1" u="none" strike="noStrike" cap="none" normalizeH="0" baseline="0" dirty="0" smtClean="0">
                <a:ln>
                  <a:noFill/>
                </a:ln>
                <a:solidFill>
                  <a:srgbClr val="0070C0"/>
                </a:solidFill>
                <a:effectLst/>
                <a:latin typeface="Open Sans"/>
              </a:rPr>
              <a:t>của </a:t>
            </a:r>
            <a:r>
              <a:rPr kumimoji="0" lang="en-US" altLang="en-US" sz="2000" i="1" u="none" strike="noStrike" cap="none" normalizeH="0" baseline="0" dirty="0" smtClean="0">
                <a:ln>
                  <a:noFill/>
                </a:ln>
                <a:solidFill>
                  <a:srgbClr val="0070C0"/>
                </a:solidFill>
                <a:effectLst/>
                <a:latin typeface="Open Sans"/>
              </a:rPr>
              <a:t>nó bị hút về phía đầu Q (cực Bắc) của cuộn </a:t>
            </a:r>
            <a:r>
              <a:rPr kumimoji="0" lang="en-US" altLang="en-US" sz="2000" i="1" u="none" strike="noStrike" cap="none" normalizeH="0" baseline="0" dirty="0" smtClean="0">
                <a:ln>
                  <a:noFill/>
                </a:ln>
                <a:solidFill>
                  <a:srgbClr val="0070C0"/>
                </a:solidFill>
                <a:effectLst/>
                <a:latin typeface="Open Sans"/>
              </a:rPr>
              <a:t>dây.</a:t>
            </a:r>
          </a:p>
          <a:p>
            <a:pPr marL="457200" marR="0" lvl="0" indent="-457200" algn="just" defTabSz="914400" rtl="0" eaLnBrk="0" fontAlgn="base" latinLnBrk="0" hangingPunct="0">
              <a:lnSpc>
                <a:spcPct val="150000"/>
              </a:lnSpc>
              <a:spcBef>
                <a:spcPct val="0"/>
              </a:spcBef>
              <a:spcAft>
                <a:spcPct val="0"/>
              </a:spcAft>
              <a:buClrTx/>
              <a:buSzTx/>
              <a:buFontTx/>
              <a:buAutoNum type="alphaLcParenR"/>
              <a:tabLst/>
            </a:pPr>
            <a:r>
              <a:rPr lang="vi-VN" sz="2000" i="1" dirty="0" smtClean="0">
                <a:solidFill>
                  <a:srgbClr val="0070C0"/>
                </a:solidFill>
                <a:latin typeface="Open Sans"/>
              </a:rPr>
              <a:t>Ngắt </a:t>
            </a:r>
            <a:r>
              <a:rPr lang="vi-VN" sz="2000" i="1" dirty="0">
                <a:solidFill>
                  <a:srgbClr val="0070C0"/>
                </a:solidFill>
                <a:latin typeface="Open Sans"/>
              </a:rPr>
              <a:t>công tắc K: Ống dây không có dòng điện đi qua, khi đó ống dây không còn là một nam châm nữa. Thanh nam châm sẽ xoay trở lại, nằm dọc theo hướng Nam – Bắc như khi chưa có dòng điện. Bởi vì bình thường, thanh nam châm tự do khi đã đứng cân bằng luôn chỉ hướng Nam – </a:t>
            </a:r>
            <a:r>
              <a:rPr lang="vi-VN" sz="2000" i="1" dirty="0" smtClean="0">
                <a:solidFill>
                  <a:srgbClr val="0070C0"/>
                </a:solidFill>
                <a:latin typeface="Open Sans"/>
              </a:rPr>
              <a:t>Bắc</a:t>
            </a:r>
            <a:endParaRPr lang="vi-VN" sz="2000" i="1" dirty="0">
              <a:solidFill>
                <a:srgbClr val="0070C0"/>
              </a:solidFill>
            </a:endParaRPr>
          </a:p>
        </p:txBody>
      </p:sp>
      <p:sp>
        <p:nvSpPr>
          <p:cNvPr id="12"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3" name="Text Box 2"/>
          <p:cNvSpPr txBox="1">
            <a:spLocks noChangeArrowheads="1"/>
          </p:cNvSpPr>
          <p:nvPr/>
        </p:nvSpPr>
        <p:spPr bwMode="auto">
          <a:xfrm>
            <a:off x="583154" y="624753"/>
            <a:ext cx="11147611" cy="1631216"/>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000" i="1" dirty="0" smtClean="0">
                <a:solidFill>
                  <a:srgbClr val="FF0066"/>
                </a:solidFill>
                <a:latin typeface="Times New Roman" panose="02020603050405020304" pitchFamily="18" charset="0"/>
                <a:cs typeface="Times New Roman" panose="02020603050405020304" pitchFamily="18" charset="0"/>
              </a:rPr>
              <a:t>Bài 1: </a:t>
            </a:r>
            <a:r>
              <a:rPr lang="vi-VN" sz="2000" i="1" dirty="0">
                <a:latin typeface="Times New Roman" panose="02020603050405020304" pitchFamily="18" charset="0"/>
                <a:cs typeface="Times New Roman" panose="02020603050405020304" pitchFamily="18" charset="0"/>
              </a:rPr>
              <a:t>Một cuộn dây được đặt sao cho trục của nó nằm dọc theo thanh </a:t>
            </a:r>
            <a:r>
              <a:rPr lang="vi-VN" sz="2000" i="1" dirty="0" smtClean="0">
                <a:latin typeface="Times New Roman" panose="02020603050405020304" pitchFamily="18" charset="0"/>
                <a:cs typeface="Times New Roman" panose="02020603050405020304" pitchFamily="18" charset="0"/>
              </a:rPr>
              <a:t>nam </a:t>
            </a:r>
            <a:r>
              <a:rPr lang="vi-VN" sz="2000" i="1" dirty="0">
                <a:latin typeface="Times New Roman" panose="02020603050405020304" pitchFamily="18" charset="0"/>
                <a:cs typeface="Times New Roman" panose="02020603050405020304" pitchFamily="18" charset="0"/>
              </a:rPr>
              <a:t>châm như hình 24.1 SBT. Đóng công tắc K, thoạt tiên ta thấy thanh </a:t>
            </a:r>
            <a:r>
              <a:rPr lang="vi-VN" sz="2000" i="1" dirty="0" smtClean="0">
                <a:latin typeface="Times New Roman" panose="02020603050405020304" pitchFamily="18" charset="0"/>
                <a:cs typeface="Times New Roman" panose="02020603050405020304" pitchFamily="18" charset="0"/>
              </a:rPr>
              <a:t>nam </a:t>
            </a:r>
            <a:r>
              <a:rPr lang="vi-VN" sz="2000" i="1" dirty="0">
                <a:latin typeface="Times New Roman" panose="02020603050405020304" pitchFamily="18" charset="0"/>
                <a:cs typeface="Times New Roman" panose="02020603050405020304" pitchFamily="18" charset="0"/>
              </a:rPr>
              <a:t>châm bị đẩy ra xa.</a:t>
            </a:r>
          </a:p>
          <a:p>
            <a:r>
              <a:rPr lang="vi-VN" sz="2000" i="1" dirty="0">
                <a:latin typeface="Times New Roman" panose="02020603050405020304" pitchFamily="18" charset="0"/>
                <a:cs typeface="Times New Roman" panose="02020603050405020304" pitchFamily="18" charset="0"/>
              </a:rPr>
              <a:t>a) Đầu B của thanh nam châm là cực Bắc hay cực Nam?</a:t>
            </a:r>
          </a:p>
          <a:p>
            <a:r>
              <a:rPr lang="vi-VN" sz="2000" i="1" dirty="0">
                <a:latin typeface="Times New Roman" panose="02020603050405020304" pitchFamily="18" charset="0"/>
                <a:cs typeface="Times New Roman" panose="02020603050405020304" pitchFamily="18" charset="0"/>
              </a:rPr>
              <a:t>b) Sau đó có hiện tượng gì xảy ra với thanh nam châm?</a:t>
            </a:r>
          </a:p>
          <a:p>
            <a:r>
              <a:rPr lang="vi-VN" sz="2000" i="1" dirty="0">
                <a:latin typeface="Times New Roman" panose="02020603050405020304" pitchFamily="18" charset="0"/>
                <a:cs typeface="Times New Roman" panose="02020603050405020304" pitchFamily="18" charset="0"/>
              </a:rPr>
              <a:t>c) Nếu ngắt công tắc K, thanh nam châm sẽ ra sao? Giải thích</a:t>
            </a:r>
            <a:r>
              <a:rPr lang="vi-VN" sz="2000" i="1" dirty="0" smtClean="0">
                <a:latin typeface="Times New Roman" panose="02020603050405020304" pitchFamily="18" charset="0"/>
                <a:cs typeface="Times New Roman" panose="02020603050405020304" pitchFamily="18" charset="0"/>
              </a:rPr>
              <a:t>?</a:t>
            </a:r>
            <a:endParaRPr lang="vi-VN" sz="2000" i="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0945952" y="3080460"/>
            <a:ext cx="498763" cy="369332"/>
          </a:xfrm>
          <a:prstGeom prst="rect">
            <a:avLst/>
          </a:prstGeom>
          <a:noFill/>
        </p:spPr>
        <p:txBody>
          <a:bodyPr wrap="square" rtlCol="0">
            <a:spAutoFit/>
          </a:bodyPr>
          <a:lstStyle/>
          <a:p>
            <a:r>
              <a:rPr lang="en-US" dirty="0" smtClean="0">
                <a:solidFill>
                  <a:srgbClr val="FF0000"/>
                </a:solidFill>
              </a:rPr>
              <a:t>N</a:t>
            </a:r>
            <a:endParaRPr lang="vi-VN" dirty="0">
              <a:solidFill>
                <a:srgbClr val="FF0000"/>
              </a:solidFill>
            </a:endParaRPr>
          </a:p>
        </p:txBody>
      </p:sp>
      <p:sp>
        <p:nvSpPr>
          <p:cNvPr id="15" name="TextBox 14"/>
          <p:cNvSpPr txBox="1"/>
          <p:nvPr/>
        </p:nvSpPr>
        <p:spPr>
          <a:xfrm>
            <a:off x="11383756" y="3080460"/>
            <a:ext cx="498763" cy="369332"/>
          </a:xfrm>
          <a:prstGeom prst="rect">
            <a:avLst/>
          </a:prstGeom>
          <a:noFill/>
        </p:spPr>
        <p:txBody>
          <a:bodyPr wrap="square" rtlCol="0">
            <a:spAutoFit/>
          </a:bodyPr>
          <a:lstStyle/>
          <a:p>
            <a:r>
              <a:rPr lang="en-US" dirty="0" smtClean="0">
                <a:solidFill>
                  <a:srgbClr val="FF0000"/>
                </a:solidFill>
              </a:rPr>
              <a:t>S</a:t>
            </a:r>
            <a:endParaRPr lang="vi-VN" dirty="0">
              <a:solidFill>
                <a:srgbClr val="FF0000"/>
              </a:solidFill>
            </a:endParaRPr>
          </a:p>
        </p:txBody>
      </p:sp>
      <p:sp>
        <p:nvSpPr>
          <p:cNvPr id="16" name="TextBox 15"/>
          <p:cNvSpPr txBox="1"/>
          <p:nvPr/>
        </p:nvSpPr>
        <p:spPr>
          <a:xfrm>
            <a:off x="8873372" y="3404251"/>
            <a:ext cx="498763" cy="369332"/>
          </a:xfrm>
          <a:prstGeom prst="rect">
            <a:avLst/>
          </a:prstGeom>
          <a:noFill/>
        </p:spPr>
        <p:txBody>
          <a:bodyPr wrap="square" rtlCol="0">
            <a:spAutoFit/>
          </a:bodyPr>
          <a:lstStyle/>
          <a:p>
            <a:r>
              <a:rPr lang="en-US" dirty="0" smtClean="0">
                <a:solidFill>
                  <a:srgbClr val="FF0000"/>
                </a:solidFill>
              </a:rPr>
              <a:t>S</a:t>
            </a:r>
            <a:endParaRPr lang="vi-VN" dirty="0">
              <a:solidFill>
                <a:srgbClr val="FF0000"/>
              </a:solidFill>
            </a:endParaRPr>
          </a:p>
        </p:txBody>
      </p:sp>
      <p:sp>
        <p:nvSpPr>
          <p:cNvPr id="17" name="TextBox 16"/>
          <p:cNvSpPr txBox="1"/>
          <p:nvPr/>
        </p:nvSpPr>
        <p:spPr>
          <a:xfrm>
            <a:off x="10566993" y="3391373"/>
            <a:ext cx="498763" cy="369332"/>
          </a:xfrm>
          <a:prstGeom prst="rect">
            <a:avLst/>
          </a:prstGeom>
          <a:noFill/>
        </p:spPr>
        <p:txBody>
          <a:bodyPr wrap="square" rtlCol="0">
            <a:spAutoFit/>
          </a:bodyPr>
          <a:lstStyle/>
          <a:p>
            <a:r>
              <a:rPr lang="en-US" dirty="0" smtClean="0">
                <a:solidFill>
                  <a:srgbClr val="FF0000"/>
                </a:solidFill>
              </a:rPr>
              <a:t>N</a:t>
            </a:r>
            <a:endParaRPr lang="vi-VN" dirty="0">
              <a:solidFill>
                <a:srgbClr val="FF0000"/>
              </a:solidFill>
            </a:endParaRPr>
          </a:p>
        </p:txBody>
      </p:sp>
      <p:cxnSp>
        <p:nvCxnSpPr>
          <p:cNvPr id="7" name="Straight Connector 6"/>
          <p:cNvCxnSpPr/>
          <p:nvPr/>
        </p:nvCxnSpPr>
        <p:spPr>
          <a:xfrm>
            <a:off x="9621619" y="3853898"/>
            <a:ext cx="96978" cy="9862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89170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circle(in)">
                                      <p:cBhvr>
                                        <p:cTn id="12" dur="2000"/>
                                        <p:tgtEl>
                                          <p:spTgt spid="17"/>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circle(in)">
                                      <p:cBhvr>
                                        <p:cTn id="15" dur="20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down)">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
                                            <p:txEl>
                                              <p:pRg st="0" end="0"/>
                                            </p:txEl>
                                          </p:spTgt>
                                        </p:tgtEl>
                                        <p:attrNameLst>
                                          <p:attrName>style.visibility</p:attrName>
                                        </p:attrNameLst>
                                      </p:cBhvr>
                                      <p:to>
                                        <p:strVal val="visible"/>
                                      </p:to>
                                    </p:set>
                                    <p:animEffect transition="in" filter="fade">
                                      <p:cBhvr>
                                        <p:cTn id="28" dur="500"/>
                                        <p:tgtEl>
                                          <p:spTgt spid="2">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
                                            <p:txEl>
                                              <p:pRg st="1" end="1"/>
                                            </p:txEl>
                                          </p:spTgt>
                                        </p:tgtEl>
                                        <p:attrNameLst>
                                          <p:attrName>style.visibility</p:attrName>
                                        </p:attrNameLst>
                                      </p:cBhvr>
                                      <p:to>
                                        <p:strVal val="visible"/>
                                      </p:to>
                                    </p:set>
                                    <p:animEffect transition="in" filter="fade">
                                      <p:cBhvr>
                                        <p:cTn id="33" dur="500"/>
                                        <p:tgtEl>
                                          <p:spTgt spid="2">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2">
                                            <p:txEl>
                                              <p:pRg st="2" end="2"/>
                                            </p:txEl>
                                          </p:spTgt>
                                        </p:tgtEl>
                                        <p:attrNameLst>
                                          <p:attrName>style.visibility</p:attrName>
                                        </p:attrNameLst>
                                      </p:cBhvr>
                                      <p:to>
                                        <p:strVal val="visible"/>
                                      </p:to>
                                    </p:set>
                                    <p:animEffect transition="in" filter="fade">
                                      <p:cBhvr>
                                        <p:cTn id="38"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814351" y="1992840"/>
            <a:ext cx="102979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2050"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1133" y="2269536"/>
            <a:ext cx="2589632" cy="249971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583154" y="2316005"/>
            <a:ext cx="8642078" cy="4651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000" b="1" i="1" u="none" strike="noStrike" cap="none" normalizeH="0" baseline="0" dirty="0" smtClean="0">
                <a:ln>
                  <a:noFill/>
                </a:ln>
                <a:solidFill>
                  <a:srgbClr val="0070C0"/>
                </a:solidFill>
                <a:effectLst/>
                <a:latin typeface="Open Sans"/>
              </a:rPr>
              <a:t>a) </a:t>
            </a:r>
            <a:r>
              <a:rPr kumimoji="0" lang="en-US" altLang="en-US" sz="2000" b="1" i="1" u="none" strike="noStrike" cap="none" normalizeH="0" baseline="0" dirty="0" err="1" smtClean="0">
                <a:ln>
                  <a:noFill/>
                </a:ln>
                <a:solidFill>
                  <a:srgbClr val="0070C0"/>
                </a:solidFill>
                <a:effectLst/>
                <a:latin typeface="Open Sans"/>
              </a:rPr>
              <a:t>Nếu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dòng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điện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chạy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trong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cuộn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dây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có</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chiều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như</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trên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hình</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vẽ</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tức</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là</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dòng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điện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cùng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chiều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nhau</a:t>
            </a:r>
            <a:r>
              <a:rPr kumimoji="0" lang="en-US" altLang="en-US" sz="2000" b="1" i="1" u="none" strike="noStrike" cap="none" normalizeH="0" baseline="0" dirty="0" smtClean="0">
                <a:ln>
                  <a:noFill/>
                </a:ln>
                <a:solidFill>
                  <a:srgbClr val="0070C0"/>
                </a:solidFill>
                <a:effectLst/>
                <a:latin typeface="Open Sans"/>
              </a:rPr>
              <a:t>. Theo </a:t>
            </a:r>
            <a:r>
              <a:rPr kumimoji="0" lang="en-US" altLang="en-US" sz="2000" b="1" i="1" u="none" strike="noStrike" cap="none" normalizeH="0" baseline="0" dirty="0" err="1" smtClean="0">
                <a:ln>
                  <a:noFill/>
                </a:ln>
                <a:solidFill>
                  <a:srgbClr val="0070C0"/>
                </a:solidFill>
                <a:effectLst/>
                <a:latin typeface="Open Sans"/>
              </a:rPr>
              <a:t>quy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tắc</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nắm</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bàn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tay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phải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thì</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mặt</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đối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diện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của</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chúng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là</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từ</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cực</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khác</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tên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nhau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nên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cuộn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dây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hút</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nhau</a:t>
            </a:r>
            <a:r>
              <a:rPr kumimoji="0" lang="en-US" altLang="en-US" sz="2000" b="1" i="1" u="none" strike="noStrike" cap="none" normalizeH="0" baseline="0" dirty="0" smtClean="0">
                <a:ln>
                  <a:noFill/>
                </a:ln>
                <a:solidFill>
                  <a:srgbClr val="0070C0"/>
                </a:solidFill>
                <a:effectLst/>
                <a:latin typeface="Open Sans"/>
              </a:rPr>
              <a:t>.</a:t>
            </a:r>
            <a:endParaRPr kumimoji="0" lang="en-US" altLang="en-US" sz="2000" b="1" i="1"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000" b="1" i="1" u="none" strike="noStrike" cap="none" normalizeH="0" baseline="0" dirty="0" smtClean="0">
                <a:ln>
                  <a:noFill/>
                </a:ln>
                <a:solidFill>
                  <a:srgbClr val="0070C0"/>
                </a:solidFill>
                <a:effectLst/>
                <a:latin typeface="Open Sans"/>
              </a:rPr>
              <a:t>b) </a:t>
            </a:r>
            <a:r>
              <a:rPr kumimoji="0" lang="en-US" altLang="en-US" sz="2000" b="1" i="1" u="none" strike="noStrike" cap="none" normalizeH="0" baseline="0" dirty="0" err="1" smtClean="0">
                <a:ln>
                  <a:noFill/>
                </a:ln>
                <a:solidFill>
                  <a:srgbClr val="0070C0"/>
                </a:solidFill>
                <a:effectLst/>
                <a:latin typeface="Open Sans"/>
              </a:rPr>
              <a:t>Nếu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đổi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chiều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dòng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điện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của</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một</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trong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cuộn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dây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thì</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dòng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điện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sẽ</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ngược</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chiều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nhau</a:t>
            </a:r>
            <a:r>
              <a:rPr kumimoji="0" lang="en-US" altLang="en-US" sz="2000" b="1" i="1" u="none" strike="noStrike" cap="none" normalizeH="0" baseline="0" dirty="0" smtClean="0">
                <a:ln>
                  <a:noFill/>
                </a:ln>
                <a:solidFill>
                  <a:srgbClr val="0070C0"/>
                </a:solidFill>
                <a:effectLst/>
                <a:latin typeface="Open Sans"/>
              </a:rPr>
              <a:t>. Theo </a:t>
            </a:r>
            <a:r>
              <a:rPr kumimoji="0" lang="en-US" altLang="en-US" sz="2000" b="1" i="1" u="none" strike="noStrike" cap="none" normalizeH="0" baseline="0" dirty="0" err="1" smtClean="0">
                <a:ln>
                  <a:noFill/>
                </a:ln>
                <a:solidFill>
                  <a:srgbClr val="0070C0"/>
                </a:solidFill>
                <a:effectLst/>
                <a:latin typeface="Open Sans"/>
              </a:rPr>
              <a:t>quy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tắc</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nắm</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bàn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tay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phải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thì</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mặt</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đối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diện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của</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chúng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là</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từ</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cực</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cùng</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tên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nhau</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nên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hai</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cuộn</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dây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đẩy</a:t>
            </a:r>
            <a:r>
              <a:rPr kumimoji="0" lang="en-US" altLang="en-US" sz="2000" b="1" i="1" u="none" strike="noStrike" cap="none" normalizeH="0" baseline="0" dirty="0" smtClean="0">
                <a:ln>
                  <a:noFill/>
                </a:ln>
                <a:solidFill>
                  <a:srgbClr val="0070C0"/>
                </a:solidFill>
                <a:effectLst/>
                <a:latin typeface="Open Sans"/>
              </a:rPr>
              <a:t> </a:t>
            </a:r>
            <a:r>
              <a:rPr kumimoji="0" lang="en-US" altLang="en-US" sz="2000" b="1" i="1" u="none" strike="noStrike" cap="none" normalizeH="0" baseline="0" dirty="0" err="1" smtClean="0">
                <a:ln>
                  <a:noFill/>
                </a:ln>
                <a:solidFill>
                  <a:srgbClr val="0070C0"/>
                </a:solidFill>
                <a:effectLst/>
                <a:latin typeface="Open Sans"/>
              </a:rPr>
              <a:t>nhau</a:t>
            </a:r>
            <a:r>
              <a:rPr kumimoji="0" lang="en-US" altLang="en-US" sz="2000" b="1" i="1" u="none" strike="noStrike" cap="none" normalizeH="0" baseline="0" dirty="0" smtClean="0">
                <a:ln>
                  <a:noFill/>
                </a:ln>
                <a:solidFill>
                  <a:srgbClr val="0070C0"/>
                </a:solidFill>
                <a:effectLst/>
                <a:latin typeface="Open Sans"/>
              </a:rPr>
              <a:t>.</a:t>
            </a:r>
            <a:endParaRPr kumimoji="0" lang="en-US" altLang="en-US" sz="2000" b="1" i="1"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000" b="1" i="1" u="none" strike="noStrike" cap="none" normalizeH="0" baseline="0" dirty="0" smtClean="0">
                <a:ln>
                  <a:noFill/>
                </a:ln>
                <a:solidFill>
                  <a:srgbClr val="0070C0"/>
                </a:solidFill>
                <a:effectLst/>
                <a:latin typeface="Open Sans"/>
              </a:rPr>
              <a:t/>
            </a:r>
            <a:br>
              <a:rPr kumimoji="0" lang="en-US" altLang="en-US" sz="2000" b="1" i="1" u="none" strike="noStrike" cap="none" normalizeH="0" baseline="0" dirty="0" smtClean="0">
                <a:ln>
                  <a:noFill/>
                </a:ln>
                <a:solidFill>
                  <a:srgbClr val="0070C0"/>
                </a:solidFill>
                <a:effectLst/>
                <a:latin typeface="Open Sans"/>
              </a:rPr>
            </a:br>
            <a:endParaRPr kumimoji="0" lang="en-US" altLang="en-US" sz="2000" b="1" i="1" u="none" strike="noStrike" cap="none" normalizeH="0" baseline="0" dirty="0" smtClean="0">
              <a:ln>
                <a:noFill/>
              </a:ln>
              <a:solidFill>
                <a:srgbClr val="0070C0"/>
              </a:solidFill>
              <a:effectLst/>
            </a:endParaRPr>
          </a:p>
        </p:txBody>
      </p:sp>
      <p:sp>
        <p:nvSpPr>
          <p:cNvPr id="11"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2" name="Text Box 2"/>
          <p:cNvSpPr txBox="1">
            <a:spLocks noChangeArrowheads="1"/>
          </p:cNvSpPr>
          <p:nvPr/>
        </p:nvSpPr>
        <p:spPr bwMode="auto">
          <a:xfrm>
            <a:off x="583154" y="638963"/>
            <a:ext cx="11147611" cy="1323439"/>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000" i="1" dirty="0" smtClean="0">
                <a:solidFill>
                  <a:srgbClr val="FF0066"/>
                </a:solidFill>
                <a:latin typeface="Times New Roman" panose="02020603050405020304" pitchFamily="18" charset="0"/>
                <a:cs typeface="Times New Roman" panose="02020603050405020304" pitchFamily="18" charset="0"/>
              </a:rPr>
              <a:t>Bài 2: </a:t>
            </a:r>
            <a:r>
              <a:rPr lang="vi-VN" sz="2000" i="1" dirty="0"/>
              <a:t>Hai cuộn dây có dòng điện được treo đồng trục và gần nhau</a:t>
            </a:r>
            <a:endParaRPr lang="en-US" sz="2000" i="1" dirty="0"/>
          </a:p>
          <a:p>
            <a:r>
              <a:rPr lang="vi-VN" sz="2000" i="1" dirty="0"/>
              <a:t>a) Nếu dòng điện chạy trong cuộn dây có chiều như trên hình vẽ thì hai cuộn dây hút nhau hay đẩy nhau?</a:t>
            </a:r>
          </a:p>
          <a:p>
            <a:r>
              <a:rPr lang="vi-VN" sz="2000" i="1" dirty="0"/>
              <a:t>b) Nếu đổi chiều dòng điện của một trong hai cuộn thì tác dụng của chúng có gì thay đổi</a:t>
            </a:r>
            <a:r>
              <a:rPr lang="vi-VN" sz="2000" i="1" dirty="0" smtClean="0"/>
              <a:t>?</a:t>
            </a:r>
            <a:endParaRPr lang="vi-VN" sz="2000" i="1" dirty="0"/>
          </a:p>
        </p:txBody>
      </p:sp>
    </p:spTree>
    <p:extLst>
      <p:ext uri="{BB962C8B-B14F-4D97-AF65-F5344CB8AC3E}">
        <p14:creationId xmlns:p14="http://schemas.microsoft.com/office/powerpoint/2010/main" val="12557949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893204" y="2578735"/>
            <a:ext cx="104436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3075" name="Picture 3"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7015" y="2982780"/>
            <a:ext cx="3333750" cy="22479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83154" y="2982780"/>
            <a:ext cx="7674155" cy="2862322"/>
          </a:xfrm>
          <a:prstGeom prst="rect">
            <a:avLst/>
          </a:prstGeom>
        </p:spPr>
        <p:txBody>
          <a:bodyPr wrap="square">
            <a:spAutoFit/>
          </a:bodyPr>
          <a:lstStyle/>
          <a:p>
            <a:pPr algn="just">
              <a:lnSpc>
                <a:spcPct val="150000"/>
              </a:lnSpc>
            </a:pPr>
            <a:r>
              <a:rPr lang="vi-VN" sz="2000" b="1" i="1" dirty="0" smtClean="0">
                <a:solidFill>
                  <a:srgbClr val="0070C0"/>
                </a:solidFill>
                <a:effectLst/>
                <a:latin typeface="Open Sans"/>
              </a:rPr>
              <a:t>a) Dòng điện qua ống dây B có chiều như hình vẽ thì áp dụng quy tắc nắm bàn tay phải ta được đường sức từ trong ống dây hướng thẳng đứng lên trên. Cực Bắc của nam châm luôn quay theo chiều đường sức của từ trường ngoài nên bị đẩy lên → Kim chỉ thị quay sang bên phải.</a:t>
            </a:r>
          </a:p>
          <a:p>
            <a:pPr algn="just">
              <a:lnSpc>
                <a:spcPct val="150000"/>
              </a:lnSpc>
            </a:pPr>
            <a:r>
              <a:rPr lang="vi-VN" sz="2000" b="1" i="1" dirty="0" smtClean="0">
                <a:solidFill>
                  <a:srgbClr val="0070C0"/>
                </a:solidFill>
                <a:effectLst/>
                <a:latin typeface="Open Sans"/>
              </a:rPr>
              <a:t>b) Hai chốt của diện kế này không cần đánh dấu âm, dương</a:t>
            </a:r>
            <a:endParaRPr lang="vi-VN" sz="2000" b="1" i="1" dirty="0">
              <a:solidFill>
                <a:srgbClr val="0070C0"/>
              </a:solidFill>
              <a:effectLst/>
              <a:latin typeface="Open Sans"/>
            </a:endParaRPr>
          </a:p>
        </p:txBody>
      </p:sp>
      <p:sp>
        <p:nvSpPr>
          <p:cNvPr id="11"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2" name="Text Box 2"/>
          <p:cNvSpPr txBox="1">
            <a:spLocks noChangeArrowheads="1"/>
          </p:cNvSpPr>
          <p:nvPr/>
        </p:nvSpPr>
        <p:spPr bwMode="auto">
          <a:xfrm>
            <a:off x="583154" y="639743"/>
            <a:ext cx="11147611" cy="1938992"/>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000" i="1" dirty="0" smtClean="0">
                <a:solidFill>
                  <a:srgbClr val="FF0066"/>
                </a:solidFill>
                <a:latin typeface="Times New Roman" panose="02020603050405020304" pitchFamily="18" charset="0"/>
                <a:cs typeface="Times New Roman" panose="02020603050405020304" pitchFamily="18" charset="0"/>
              </a:rPr>
              <a:t>Bài 3: </a:t>
            </a:r>
            <a:r>
              <a:rPr lang="en-US" sz="2000" i="1" dirty="0"/>
              <a:t>Mô tả cấu tạo của một dụng cụ để phát hiện dòng điện (một loại điện kế). Dụng cụ này gồm một ống dây B, trong lòng B có một thanh nam châm A nằm thăng bằng, vuông góc với trục ống dây và có thể quay quanh mộ trục đặt giữa thanh, vuông góc với mặt phẳng trang giấy</a:t>
            </a:r>
          </a:p>
          <a:p>
            <a:r>
              <a:rPr lang="vi-VN" sz="2000" i="1" dirty="0"/>
              <a:t>a) Nếu dòng điện chạy qua cuộn dây B có chiều được đánh dấu như hình vẽ thì kim chỉ thị quay sang bên phải hay bên trái?</a:t>
            </a:r>
            <a:endParaRPr lang="vi-VN" sz="2000" i="1" dirty="0"/>
          </a:p>
        </p:txBody>
      </p:sp>
    </p:spTree>
    <p:extLst>
      <p:ext uri="{BB962C8B-B14F-4D97-AF65-F5344CB8AC3E}">
        <p14:creationId xmlns:p14="http://schemas.microsoft.com/office/powerpoint/2010/main" val="2305885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530543" y="2344679"/>
            <a:ext cx="94932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4098" name="Picture 2" descr="Giải SBT Vật Lí 9 | Giải bài tập Sách bài tập Vật Lí 9"/>
          <p:cNvPicPr>
            <a:picLocks noChangeAspect="1" noChangeArrowheads="1"/>
          </p:cNvPicPr>
          <p:nvPr/>
        </p:nvPicPr>
        <p:blipFill rotWithShape="1">
          <a:blip r:embed="rId2">
            <a:extLst>
              <a:ext uri="{28A0092B-C50C-407E-A947-70E740481C1C}">
                <a14:useLocalDpi xmlns:a14="http://schemas.microsoft.com/office/drawing/2010/main" val="0"/>
              </a:ext>
            </a:extLst>
          </a:blip>
          <a:srcRect t="49781" b="1046"/>
          <a:stretch/>
        </p:blipFill>
        <p:spPr bwMode="auto">
          <a:xfrm>
            <a:off x="6323279" y="2772919"/>
            <a:ext cx="5407486" cy="2990572"/>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2"/>
          <p:cNvSpPr txBox="1">
            <a:spLocks noChangeArrowheads="1"/>
          </p:cNvSpPr>
          <p:nvPr/>
        </p:nvSpPr>
        <p:spPr bwMode="auto">
          <a:xfrm>
            <a:off x="583154" y="667134"/>
            <a:ext cx="11147611" cy="156966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400" i="1" dirty="0" smtClean="0">
                <a:solidFill>
                  <a:srgbClr val="FF0066"/>
                </a:solidFill>
                <a:latin typeface="Times New Roman" panose="02020603050405020304" pitchFamily="18" charset="0"/>
                <a:cs typeface="Times New Roman" panose="02020603050405020304" pitchFamily="18" charset="0"/>
              </a:rPr>
              <a:t>Bài 4: </a:t>
            </a:r>
          </a:p>
          <a:p>
            <a:r>
              <a:rPr lang="en-US" sz="2400" i="1" dirty="0" smtClean="0"/>
              <a:t>a) </a:t>
            </a:r>
            <a:r>
              <a:rPr lang="vi-VN" sz="2400" i="1" dirty="0" smtClean="0"/>
              <a:t>Cực </a:t>
            </a:r>
            <a:r>
              <a:rPr lang="vi-VN" sz="2400" i="1" dirty="0"/>
              <a:t>nào của kim nam châm trong hình 24.4a hướng vào đầu </a:t>
            </a:r>
            <a:r>
              <a:rPr lang="vi-VN" sz="2400" i="1" dirty="0" smtClean="0"/>
              <a:t>B</a:t>
            </a:r>
            <a:r>
              <a:rPr lang="en-US" sz="2400" i="1" dirty="0" smtClean="0"/>
              <a:t> </a:t>
            </a:r>
            <a:r>
              <a:rPr lang="vi-VN" sz="2400" i="1" dirty="0" smtClean="0"/>
              <a:t>của </a:t>
            </a:r>
            <a:r>
              <a:rPr lang="vi-VN" sz="2400" i="1" dirty="0"/>
              <a:t>cuộn dây điện?</a:t>
            </a:r>
          </a:p>
          <a:p>
            <a:r>
              <a:rPr lang="vi-VN" sz="2400" i="1" dirty="0"/>
              <a:t>b) Xác định chiều của dòng điện chạy trong cuộn dây ở hình 24.4</a:t>
            </a:r>
            <a:r>
              <a:rPr lang="vi-VN" sz="2400" i="1" dirty="0" smtClean="0"/>
              <a:t>.</a:t>
            </a:r>
            <a:endParaRPr lang="vi-VN" sz="2400" i="1" dirty="0"/>
          </a:p>
        </p:txBody>
      </p:sp>
      <p:sp>
        <p:nvSpPr>
          <p:cNvPr id="12"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grpSp>
        <p:nvGrpSpPr>
          <p:cNvPr id="4" name="Group 3"/>
          <p:cNvGrpSpPr/>
          <p:nvPr/>
        </p:nvGrpSpPr>
        <p:grpSpPr>
          <a:xfrm>
            <a:off x="583154" y="2806344"/>
            <a:ext cx="5080405" cy="2957147"/>
            <a:chOff x="763499" y="2424847"/>
            <a:chExt cx="5080405" cy="3234743"/>
          </a:xfrm>
        </p:grpSpPr>
        <p:pic>
          <p:nvPicPr>
            <p:cNvPr id="13" name="Picture 2" descr="Giải SBT Vật Lí 9 | Giải bài tập Sách bài tập Vật Lí 9"/>
            <p:cNvPicPr>
              <a:picLocks noChangeAspect="1" noChangeArrowheads="1"/>
            </p:cNvPicPr>
            <p:nvPr/>
          </p:nvPicPr>
          <p:blipFill rotWithShape="1">
            <a:blip r:embed="rId2">
              <a:extLst>
                <a:ext uri="{28A0092B-C50C-407E-A947-70E740481C1C}">
                  <a14:useLocalDpi xmlns:a14="http://schemas.microsoft.com/office/drawing/2010/main" val="0"/>
                </a:ext>
              </a:extLst>
            </a:blip>
            <a:srcRect b="50220"/>
            <a:stretch/>
          </p:blipFill>
          <p:spPr bwMode="auto">
            <a:xfrm>
              <a:off x="763499" y="2424847"/>
              <a:ext cx="5080405" cy="3234743"/>
            </a:xfrm>
            <a:prstGeom prst="rect">
              <a:avLst/>
            </a:prstGeom>
            <a:noFill/>
            <a:extLst>
              <a:ext uri="{909E8E84-426E-40DD-AFC4-6F175D3DCCD1}">
                <a14:hiddenFill xmlns:a14="http://schemas.microsoft.com/office/drawing/2010/main">
                  <a:solidFill>
                    <a:srgbClr val="FFFFFF"/>
                  </a:solidFill>
                </a14:hiddenFill>
              </a:ext>
            </a:extLst>
          </p:spPr>
        </p:pic>
        <p:sp>
          <p:nvSpPr>
            <p:cNvPr id="14" name="Text Box 53"/>
            <p:cNvSpPr txBox="1">
              <a:spLocks noChangeArrowheads="1"/>
            </p:cNvSpPr>
            <p:nvPr/>
          </p:nvSpPr>
          <p:spPr bwMode="auto">
            <a:xfrm>
              <a:off x="4544037" y="5290258"/>
              <a:ext cx="129986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dirty="0" smtClean="0">
                  <a:latin typeface="Times New Roman" panose="02020603050405020304" pitchFamily="18" charset="0"/>
                </a:rPr>
                <a:t>Hình 24.4</a:t>
              </a:r>
              <a:endParaRPr lang="en-US" altLang="vi-VN" dirty="0">
                <a:latin typeface="Times New Roman" panose="02020603050405020304" pitchFamily="18" charset="0"/>
              </a:endParaRPr>
            </a:p>
          </p:txBody>
        </p:sp>
      </p:grpSp>
      <p:grpSp>
        <p:nvGrpSpPr>
          <p:cNvPr id="16" name="Group 15"/>
          <p:cNvGrpSpPr/>
          <p:nvPr/>
        </p:nvGrpSpPr>
        <p:grpSpPr>
          <a:xfrm>
            <a:off x="1440754" y="4223841"/>
            <a:ext cx="2003214" cy="312293"/>
            <a:chOff x="8797635" y="3002490"/>
            <a:chExt cx="2003214" cy="312293"/>
          </a:xfrm>
        </p:grpSpPr>
        <p:cxnSp>
          <p:nvCxnSpPr>
            <p:cNvPr id="17" name="Straight Arrow Connector 16"/>
            <p:cNvCxnSpPr/>
            <p:nvPr/>
          </p:nvCxnSpPr>
          <p:spPr>
            <a:xfrm flipV="1">
              <a:off x="8797635" y="3002490"/>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9893688" y="3021703"/>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0115971" y="3026111"/>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10336164" y="3021298"/>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10542502" y="3021298"/>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10759285" y="3046732"/>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9451212" y="3042817"/>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9675200" y="3047599"/>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9021623" y="3045497"/>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9226351" y="3045180"/>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7" name="TextBox 26"/>
          <p:cNvSpPr txBox="1"/>
          <p:nvPr/>
        </p:nvSpPr>
        <p:spPr>
          <a:xfrm>
            <a:off x="931907" y="4105372"/>
            <a:ext cx="555911" cy="584775"/>
          </a:xfrm>
          <a:prstGeom prst="rect">
            <a:avLst/>
          </a:prstGeom>
          <a:noFill/>
        </p:spPr>
        <p:txBody>
          <a:bodyPr wrap="square" rtlCol="0">
            <a:spAutoFit/>
          </a:bodyPr>
          <a:lstStyle/>
          <a:p>
            <a:r>
              <a:rPr lang="en-US" sz="3200" b="1" dirty="0" smtClean="0">
                <a:solidFill>
                  <a:srgbClr val="FF0000"/>
                </a:solidFill>
              </a:rPr>
              <a:t>N</a:t>
            </a:r>
            <a:endParaRPr lang="vi-VN" sz="3200" b="1" dirty="0">
              <a:solidFill>
                <a:srgbClr val="FF0000"/>
              </a:solidFill>
            </a:endParaRPr>
          </a:p>
        </p:txBody>
      </p:sp>
      <p:sp>
        <p:nvSpPr>
          <p:cNvPr id="28" name="TextBox 27"/>
          <p:cNvSpPr txBox="1"/>
          <p:nvPr/>
        </p:nvSpPr>
        <p:spPr>
          <a:xfrm>
            <a:off x="3686310" y="4105372"/>
            <a:ext cx="555911" cy="584775"/>
          </a:xfrm>
          <a:prstGeom prst="rect">
            <a:avLst/>
          </a:prstGeom>
          <a:noFill/>
        </p:spPr>
        <p:txBody>
          <a:bodyPr wrap="square" rtlCol="0">
            <a:spAutoFit/>
          </a:bodyPr>
          <a:lstStyle/>
          <a:p>
            <a:r>
              <a:rPr lang="en-US" sz="3200" b="1" dirty="0" smtClean="0">
                <a:solidFill>
                  <a:srgbClr val="00B0F0"/>
                </a:solidFill>
              </a:rPr>
              <a:t>S</a:t>
            </a:r>
            <a:endParaRPr lang="vi-VN" sz="3200" b="1" dirty="0">
              <a:solidFill>
                <a:srgbClr val="00B0F0"/>
              </a:solidFill>
            </a:endParaRPr>
          </a:p>
        </p:txBody>
      </p:sp>
      <p:grpSp>
        <p:nvGrpSpPr>
          <p:cNvPr id="29" name="Group 80"/>
          <p:cNvGrpSpPr>
            <a:grpSpLocks/>
          </p:cNvGrpSpPr>
          <p:nvPr/>
        </p:nvGrpSpPr>
        <p:grpSpPr bwMode="auto">
          <a:xfrm rot="19395024">
            <a:off x="4480921" y="4168468"/>
            <a:ext cx="912948" cy="589693"/>
            <a:chOff x="1126" y="3415"/>
            <a:chExt cx="200" cy="130"/>
          </a:xfrm>
        </p:grpSpPr>
        <p:sp>
          <p:nvSpPr>
            <p:cNvPr id="30" name="AutoShape 81"/>
            <p:cNvSpPr>
              <a:spLocks noChangeArrowheads="1"/>
            </p:cNvSpPr>
            <p:nvPr/>
          </p:nvSpPr>
          <p:spPr bwMode="auto">
            <a:xfrm rot="-3084554">
              <a:off x="1156" y="3385"/>
              <a:ext cx="60" cy="119"/>
            </a:xfrm>
            <a:prstGeom prst="triangle">
              <a:avLst>
                <a:gd name="adj" fmla="val 50000"/>
              </a:avLst>
            </a:prstGeom>
            <a:solidFill>
              <a:srgbClr val="FF0066"/>
            </a:solidFill>
            <a:ln w="9525">
              <a:solidFill>
                <a:srgbClr val="FF00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hangingPunct="1"/>
              <a:endParaRPr lang="vi-VN" altLang="vi-VN"/>
            </a:p>
          </p:txBody>
        </p:sp>
        <p:sp>
          <p:nvSpPr>
            <p:cNvPr id="31" name="AutoShape 82"/>
            <p:cNvSpPr>
              <a:spLocks noChangeArrowheads="1"/>
            </p:cNvSpPr>
            <p:nvPr/>
          </p:nvSpPr>
          <p:spPr bwMode="auto">
            <a:xfrm rot="7715446" flipH="1">
              <a:off x="1244" y="3462"/>
              <a:ext cx="60" cy="105"/>
            </a:xfrm>
            <a:prstGeom prst="triangle">
              <a:avLst>
                <a:gd name="adj" fmla="val 50000"/>
              </a:avLst>
            </a:prstGeom>
            <a:solidFill>
              <a:srgbClr val="3333CC"/>
            </a:solidFill>
            <a:ln w="9525">
              <a:solidFill>
                <a:srgbClr val="33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hangingPunct="1"/>
              <a:endParaRPr lang="vi-VN" altLang="vi-VN"/>
            </a:p>
          </p:txBody>
        </p:sp>
      </p:grpSp>
      <p:sp>
        <p:nvSpPr>
          <p:cNvPr id="5" name="Rectangle 4"/>
          <p:cNvSpPr/>
          <p:nvPr/>
        </p:nvSpPr>
        <p:spPr>
          <a:xfrm>
            <a:off x="583154" y="5851256"/>
            <a:ext cx="5080405" cy="707886"/>
          </a:xfrm>
          <a:prstGeom prst="rect">
            <a:avLst/>
          </a:prstGeom>
        </p:spPr>
        <p:txBody>
          <a:bodyPr wrap="square">
            <a:spAutoFit/>
          </a:bodyPr>
          <a:lstStyle/>
          <a:p>
            <a:r>
              <a:rPr lang="vi-VN" sz="2000" b="1" i="1" dirty="0">
                <a:solidFill>
                  <a:srgbClr val="0070C0"/>
                </a:solidFill>
              </a:rPr>
              <a:t>Cực </a:t>
            </a:r>
            <a:r>
              <a:rPr lang="en-US" sz="2000" b="1" i="1" dirty="0" smtClean="0">
                <a:solidFill>
                  <a:srgbClr val="0070C0"/>
                </a:solidFill>
              </a:rPr>
              <a:t>Bắc</a:t>
            </a:r>
            <a:r>
              <a:rPr lang="vi-VN" sz="2000" b="1" i="1" dirty="0" smtClean="0">
                <a:solidFill>
                  <a:srgbClr val="0070C0"/>
                </a:solidFill>
              </a:rPr>
              <a:t> </a:t>
            </a:r>
            <a:r>
              <a:rPr lang="vi-VN" sz="2000" b="1" i="1" dirty="0">
                <a:solidFill>
                  <a:srgbClr val="0070C0"/>
                </a:solidFill>
              </a:rPr>
              <a:t>của kim nam châm </a:t>
            </a:r>
            <a:r>
              <a:rPr lang="vi-VN" sz="2000" b="1" i="1" dirty="0" smtClean="0">
                <a:solidFill>
                  <a:srgbClr val="0070C0"/>
                </a:solidFill>
              </a:rPr>
              <a:t>hướng </a:t>
            </a:r>
            <a:r>
              <a:rPr lang="vi-VN" sz="2000" b="1" i="1" dirty="0">
                <a:solidFill>
                  <a:srgbClr val="0070C0"/>
                </a:solidFill>
              </a:rPr>
              <a:t>vào đầu B</a:t>
            </a:r>
            <a:r>
              <a:rPr lang="en-US" sz="2000" b="1" i="1" dirty="0">
                <a:solidFill>
                  <a:srgbClr val="0070C0"/>
                </a:solidFill>
              </a:rPr>
              <a:t> </a:t>
            </a:r>
            <a:r>
              <a:rPr lang="vi-VN" sz="2000" b="1" i="1" dirty="0">
                <a:solidFill>
                  <a:srgbClr val="0070C0"/>
                </a:solidFill>
              </a:rPr>
              <a:t>của cuộn dây </a:t>
            </a:r>
            <a:r>
              <a:rPr lang="vi-VN" sz="2000" b="1" i="1" dirty="0" smtClean="0">
                <a:solidFill>
                  <a:srgbClr val="0070C0"/>
                </a:solidFill>
              </a:rPr>
              <a:t>điện</a:t>
            </a:r>
            <a:endParaRPr lang="vi-VN" sz="2000" b="1" i="1" dirty="0">
              <a:solidFill>
                <a:srgbClr val="0070C0"/>
              </a:solidFill>
            </a:endParaRPr>
          </a:p>
        </p:txBody>
      </p:sp>
      <p:sp>
        <p:nvSpPr>
          <p:cNvPr id="33" name="TextBox 32"/>
          <p:cNvSpPr txBox="1"/>
          <p:nvPr/>
        </p:nvSpPr>
        <p:spPr>
          <a:xfrm>
            <a:off x="9538138" y="3812984"/>
            <a:ext cx="555911" cy="584775"/>
          </a:xfrm>
          <a:prstGeom prst="rect">
            <a:avLst/>
          </a:prstGeom>
          <a:noFill/>
        </p:spPr>
        <p:txBody>
          <a:bodyPr wrap="square" rtlCol="0">
            <a:spAutoFit/>
          </a:bodyPr>
          <a:lstStyle/>
          <a:p>
            <a:r>
              <a:rPr lang="en-US" sz="3200" b="1" dirty="0" smtClean="0">
                <a:solidFill>
                  <a:srgbClr val="FF0000"/>
                </a:solidFill>
              </a:rPr>
              <a:t>N</a:t>
            </a:r>
            <a:endParaRPr lang="vi-VN" sz="3200" b="1" dirty="0">
              <a:solidFill>
                <a:srgbClr val="FF0000"/>
              </a:solidFill>
            </a:endParaRPr>
          </a:p>
        </p:txBody>
      </p:sp>
      <p:sp>
        <p:nvSpPr>
          <p:cNvPr id="34" name="TextBox 33"/>
          <p:cNvSpPr txBox="1"/>
          <p:nvPr/>
        </p:nvSpPr>
        <p:spPr>
          <a:xfrm>
            <a:off x="6658063" y="3772658"/>
            <a:ext cx="555911" cy="584775"/>
          </a:xfrm>
          <a:prstGeom prst="rect">
            <a:avLst/>
          </a:prstGeom>
          <a:noFill/>
        </p:spPr>
        <p:txBody>
          <a:bodyPr wrap="square" rtlCol="0">
            <a:spAutoFit/>
          </a:bodyPr>
          <a:lstStyle/>
          <a:p>
            <a:r>
              <a:rPr lang="en-US" sz="3200" b="1" dirty="0" smtClean="0">
                <a:solidFill>
                  <a:srgbClr val="00B0F0"/>
                </a:solidFill>
              </a:rPr>
              <a:t>S</a:t>
            </a:r>
            <a:endParaRPr lang="vi-VN" sz="3200" b="1" dirty="0">
              <a:solidFill>
                <a:srgbClr val="00B0F0"/>
              </a:solidFill>
            </a:endParaRPr>
          </a:p>
        </p:txBody>
      </p:sp>
      <p:grpSp>
        <p:nvGrpSpPr>
          <p:cNvPr id="35" name="Group 34"/>
          <p:cNvGrpSpPr/>
          <p:nvPr/>
        </p:nvGrpSpPr>
        <p:grpSpPr>
          <a:xfrm rot="10553563">
            <a:off x="7172906" y="3915783"/>
            <a:ext cx="2144026" cy="365471"/>
            <a:chOff x="8888072" y="3029745"/>
            <a:chExt cx="1881653" cy="283668"/>
          </a:xfrm>
        </p:grpSpPr>
        <p:cxnSp>
          <p:nvCxnSpPr>
            <p:cNvPr id="36" name="Straight Arrow Connector 35"/>
            <p:cNvCxnSpPr/>
            <p:nvPr/>
          </p:nvCxnSpPr>
          <p:spPr>
            <a:xfrm rot="11046437">
              <a:off x="8888072" y="3047376"/>
              <a:ext cx="52335" cy="22940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rot="11046437">
              <a:off x="9907133" y="3044569"/>
              <a:ext cx="45974" cy="22477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1046437">
              <a:off x="10123610" y="3029745"/>
              <a:ext cx="27879" cy="25196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11046437">
              <a:off x="10326924" y="3030160"/>
              <a:ext cx="31874" cy="25841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1046437">
              <a:off x="10522345" y="3050530"/>
              <a:ext cx="29805" cy="2373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11046437">
              <a:off x="10743423" y="3056431"/>
              <a:ext cx="26302" cy="2569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11046437">
              <a:off x="9500879" y="3040031"/>
              <a:ext cx="35313" cy="24724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11046437">
              <a:off x="9720438" y="3053526"/>
              <a:ext cx="27024" cy="2431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11046437">
              <a:off x="9087748" y="3060518"/>
              <a:ext cx="66570" cy="23661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11046437">
              <a:off x="9296536" y="3042145"/>
              <a:ext cx="49272" cy="25273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58" name="TextBox 57"/>
          <p:cNvSpPr txBox="1"/>
          <p:nvPr/>
        </p:nvSpPr>
        <p:spPr>
          <a:xfrm>
            <a:off x="6677570" y="4772397"/>
            <a:ext cx="555911" cy="584775"/>
          </a:xfrm>
          <a:prstGeom prst="rect">
            <a:avLst/>
          </a:prstGeom>
          <a:noFill/>
        </p:spPr>
        <p:txBody>
          <a:bodyPr wrap="square" rtlCol="0">
            <a:spAutoFit/>
          </a:bodyPr>
          <a:lstStyle/>
          <a:p>
            <a:r>
              <a:rPr lang="en-US" sz="3200" b="1" dirty="0" smtClean="0">
                <a:solidFill>
                  <a:srgbClr val="FF0000"/>
                </a:solidFill>
              </a:rPr>
              <a:t>+</a:t>
            </a:r>
            <a:endParaRPr lang="vi-VN" sz="3200" b="1" dirty="0">
              <a:solidFill>
                <a:srgbClr val="FF0000"/>
              </a:solidFill>
            </a:endParaRPr>
          </a:p>
        </p:txBody>
      </p:sp>
      <p:sp>
        <p:nvSpPr>
          <p:cNvPr id="59" name="TextBox 58"/>
          <p:cNvSpPr txBox="1"/>
          <p:nvPr/>
        </p:nvSpPr>
        <p:spPr>
          <a:xfrm>
            <a:off x="9225232" y="2849918"/>
            <a:ext cx="555911" cy="584775"/>
          </a:xfrm>
          <a:prstGeom prst="rect">
            <a:avLst/>
          </a:prstGeom>
          <a:noFill/>
        </p:spPr>
        <p:txBody>
          <a:bodyPr wrap="square" rtlCol="0">
            <a:spAutoFit/>
          </a:bodyPr>
          <a:lstStyle/>
          <a:p>
            <a:r>
              <a:rPr lang="en-US" sz="3200" b="1" dirty="0" smtClean="0">
                <a:solidFill>
                  <a:srgbClr val="00B0F0"/>
                </a:solidFill>
              </a:rPr>
              <a:t>-</a:t>
            </a:r>
            <a:endParaRPr lang="vi-VN" sz="3200" b="1" dirty="0">
              <a:solidFill>
                <a:srgbClr val="00B0F0"/>
              </a:solidFill>
            </a:endParaRPr>
          </a:p>
        </p:txBody>
      </p:sp>
      <p:sp>
        <p:nvSpPr>
          <p:cNvPr id="56" name="Rectangle 55"/>
          <p:cNvSpPr/>
          <p:nvPr/>
        </p:nvSpPr>
        <p:spPr>
          <a:xfrm>
            <a:off x="6277486" y="5866061"/>
            <a:ext cx="5618374" cy="707886"/>
          </a:xfrm>
          <a:prstGeom prst="rect">
            <a:avLst/>
          </a:prstGeom>
        </p:spPr>
        <p:txBody>
          <a:bodyPr wrap="square">
            <a:spAutoFit/>
          </a:bodyPr>
          <a:lstStyle/>
          <a:p>
            <a:r>
              <a:rPr lang="en-US" sz="2000" b="1" i="1" dirty="0" smtClean="0">
                <a:solidFill>
                  <a:srgbClr val="0070C0"/>
                </a:solidFill>
              </a:rPr>
              <a:t>C</a:t>
            </a:r>
            <a:r>
              <a:rPr lang="vi-VN" sz="2000" b="1" i="1" dirty="0" smtClean="0">
                <a:solidFill>
                  <a:srgbClr val="0070C0"/>
                </a:solidFill>
              </a:rPr>
              <a:t>hiều </a:t>
            </a:r>
            <a:r>
              <a:rPr lang="vi-VN" sz="2000" b="1" i="1" dirty="0">
                <a:solidFill>
                  <a:srgbClr val="0070C0"/>
                </a:solidFill>
              </a:rPr>
              <a:t>của dòng điện chạy trong cuộn </a:t>
            </a:r>
            <a:r>
              <a:rPr lang="vi-VN" sz="2000" b="1" i="1" dirty="0" smtClean="0">
                <a:solidFill>
                  <a:srgbClr val="0070C0"/>
                </a:solidFill>
              </a:rPr>
              <a:t>dây</a:t>
            </a:r>
            <a:r>
              <a:rPr lang="en-US" sz="2000" b="1" i="1" dirty="0" smtClean="0">
                <a:solidFill>
                  <a:srgbClr val="0070C0"/>
                </a:solidFill>
              </a:rPr>
              <a:t> đi từ C đến D</a:t>
            </a:r>
            <a:r>
              <a:rPr lang="vi-VN" sz="2000" b="1" i="1" dirty="0" smtClean="0">
                <a:solidFill>
                  <a:srgbClr val="0070C0"/>
                </a:solidFill>
              </a:rPr>
              <a:t> </a:t>
            </a:r>
            <a:endParaRPr lang="vi-VN" sz="2000" b="1" i="1" dirty="0">
              <a:solidFill>
                <a:srgbClr val="0070C0"/>
              </a:solidFill>
            </a:endParaRPr>
          </a:p>
        </p:txBody>
      </p:sp>
    </p:spTree>
    <p:extLst>
      <p:ext uri="{BB962C8B-B14F-4D97-AF65-F5344CB8AC3E}">
        <p14:creationId xmlns:p14="http://schemas.microsoft.com/office/powerpoint/2010/main" val="1613213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wipe(down)">
                                      <p:cBhvr>
                                        <p:cTn id="12" dur="500"/>
                                        <p:tgtEl>
                                          <p:spTgt spid="27"/>
                                        </p:tgtEl>
                                      </p:cBhvr>
                                    </p:animEffect>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wipe(down)">
                                      <p:cBhvr>
                                        <p:cTn id="16" dur="500"/>
                                        <p:tgtEl>
                                          <p:spTgt spid="28"/>
                                        </p:tgtEl>
                                      </p:cBhvr>
                                    </p:animEffect>
                                  </p:childTnLst>
                                </p:cTn>
                              </p:par>
                            </p:childTnLst>
                          </p:cTn>
                        </p:par>
                        <p:par>
                          <p:cTn id="17" fill="hold">
                            <p:stCondLst>
                              <p:cond delay="1000"/>
                            </p:stCondLst>
                            <p:childTnLst>
                              <p:par>
                                <p:cTn id="18" presetID="49" presetClass="entr" presetSubtype="0" decel="100000" fill="hold" nodeType="afterEffect">
                                  <p:stCondLst>
                                    <p:cond delay="0"/>
                                  </p:stCondLst>
                                  <p:childTnLst>
                                    <p:set>
                                      <p:cBhvr>
                                        <p:cTn id="19" dur="1" fill="hold">
                                          <p:stCondLst>
                                            <p:cond delay="0"/>
                                          </p:stCondLst>
                                        </p:cTn>
                                        <p:tgtEl>
                                          <p:spTgt spid="29"/>
                                        </p:tgtEl>
                                        <p:attrNameLst>
                                          <p:attrName>style.visibility</p:attrName>
                                        </p:attrNameLst>
                                      </p:cBhvr>
                                      <p:to>
                                        <p:strVal val="visible"/>
                                      </p:to>
                                    </p:set>
                                    <p:anim calcmode="lin" valueType="num">
                                      <p:cBhvr>
                                        <p:cTn id="20" dur="500" fill="hold"/>
                                        <p:tgtEl>
                                          <p:spTgt spid="29"/>
                                        </p:tgtEl>
                                        <p:attrNameLst>
                                          <p:attrName>ppt_w</p:attrName>
                                        </p:attrNameLst>
                                      </p:cBhvr>
                                      <p:tavLst>
                                        <p:tav tm="0">
                                          <p:val>
                                            <p:fltVal val="0"/>
                                          </p:val>
                                        </p:tav>
                                        <p:tav tm="100000">
                                          <p:val>
                                            <p:strVal val="#ppt_w"/>
                                          </p:val>
                                        </p:tav>
                                      </p:tavLst>
                                    </p:anim>
                                    <p:anim calcmode="lin" valueType="num">
                                      <p:cBhvr>
                                        <p:cTn id="21" dur="500" fill="hold"/>
                                        <p:tgtEl>
                                          <p:spTgt spid="29"/>
                                        </p:tgtEl>
                                        <p:attrNameLst>
                                          <p:attrName>ppt_h</p:attrName>
                                        </p:attrNameLst>
                                      </p:cBhvr>
                                      <p:tavLst>
                                        <p:tav tm="0">
                                          <p:val>
                                            <p:fltVal val="0"/>
                                          </p:val>
                                        </p:tav>
                                        <p:tav tm="100000">
                                          <p:val>
                                            <p:strVal val="#ppt_h"/>
                                          </p:val>
                                        </p:tav>
                                      </p:tavLst>
                                    </p:anim>
                                    <p:anim calcmode="lin" valueType="num">
                                      <p:cBhvr>
                                        <p:cTn id="22" dur="500" fill="hold"/>
                                        <p:tgtEl>
                                          <p:spTgt spid="29"/>
                                        </p:tgtEl>
                                        <p:attrNameLst>
                                          <p:attrName>style.rotation</p:attrName>
                                        </p:attrNameLst>
                                      </p:cBhvr>
                                      <p:tavLst>
                                        <p:tav tm="0">
                                          <p:val>
                                            <p:fltVal val="360"/>
                                          </p:val>
                                        </p:tav>
                                        <p:tav tm="100000">
                                          <p:val>
                                            <p:fltVal val="0"/>
                                          </p:val>
                                        </p:tav>
                                      </p:tavLst>
                                    </p:anim>
                                    <p:animEffect transition="in" filter="fade">
                                      <p:cBhvr>
                                        <p:cTn id="23" dur="500"/>
                                        <p:tgtEl>
                                          <p:spTgt spid="2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wipe(down)">
                                      <p:cBhvr>
                                        <p:cTn id="33" dur="500"/>
                                        <p:tgtEl>
                                          <p:spTgt spid="33"/>
                                        </p:tgtEl>
                                      </p:cBhvr>
                                    </p:animEffect>
                                  </p:childTnLst>
                                </p:cTn>
                              </p:par>
                            </p:childTnLst>
                          </p:cTn>
                        </p:par>
                        <p:par>
                          <p:cTn id="34" fill="hold">
                            <p:stCondLst>
                              <p:cond delay="500"/>
                            </p:stCondLst>
                            <p:childTnLst>
                              <p:par>
                                <p:cTn id="35" presetID="22" presetClass="entr" presetSubtype="4" fill="hold" grpId="0" nodeType="after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wipe(down)">
                                      <p:cBhvr>
                                        <p:cTn id="37" dur="500"/>
                                        <p:tgtEl>
                                          <p:spTgt spid="3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barn(inVertical)">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wipe(down)">
                                      <p:cBhvr>
                                        <p:cTn id="47" dur="500"/>
                                        <p:tgtEl>
                                          <p:spTgt spid="58"/>
                                        </p:tgtEl>
                                      </p:cBhvr>
                                    </p:animEffect>
                                  </p:childTnLst>
                                </p:cTn>
                              </p:par>
                            </p:childTnLst>
                          </p:cTn>
                        </p:par>
                        <p:par>
                          <p:cTn id="48" fill="hold">
                            <p:stCondLst>
                              <p:cond delay="500"/>
                            </p:stCondLst>
                            <p:childTnLst>
                              <p:par>
                                <p:cTn id="49" presetID="22" presetClass="entr" presetSubtype="4" fill="hold" grpId="0" nodeType="afterEffect">
                                  <p:stCondLst>
                                    <p:cond delay="0"/>
                                  </p:stCondLst>
                                  <p:childTnLst>
                                    <p:set>
                                      <p:cBhvr>
                                        <p:cTn id="50" dur="1" fill="hold">
                                          <p:stCondLst>
                                            <p:cond delay="0"/>
                                          </p:stCondLst>
                                        </p:cTn>
                                        <p:tgtEl>
                                          <p:spTgt spid="59"/>
                                        </p:tgtEl>
                                        <p:attrNameLst>
                                          <p:attrName>style.visibility</p:attrName>
                                        </p:attrNameLst>
                                      </p:cBhvr>
                                      <p:to>
                                        <p:strVal val="visible"/>
                                      </p:to>
                                    </p:set>
                                    <p:animEffect transition="in" filter="wipe(down)">
                                      <p:cBhvr>
                                        <p:cTn id="51" dur="500"/>
                                        <p:tgtEl>
                                          <p:spTgt spid="59"/>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56"/>
                                        </p:tgtEl>
                                        <p:attrNameLst>
                                          <p:attrName>style.visibility</p:attrName>
                                        </p:attrNameLst>
                                      </p:cBhvr>
                                      <p:to>
                                        <p:strVal val="visible"/>
                                      </p:to>
                                    </p:set>
                                    <p:animEffect transition="in" filter="barn(inVertical)">
                                      <p:cBhvr>
                                        <p:cTn id="56"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5" grpId="0"/>
      <p:bldP spid="33" grpId="0"/>
      <p:bldP spid="34" grpId="0"/>
      <p:bldP spid="58" grpId="0"/>
      <p:bldP spid="59" grpId="0"/>
      <p:bldP spid="5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695434" y="1966901"/>
            <a:ext cx="117557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5304278" y="269730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5122"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0705" y="2530130"/>
            <a:ext cx="3676650" cy="20193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734291" y="5347056"/>
            <a:ext cx="1099647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rgbClr val="0070C0"/>
                </a:solidFill>
                <a:effectLst/>
                <a:latin typeface="Open Sans"/>
              </a:rPr>
              <a:t>Đầu A của nguồn điện là cực </a:t>
            </a:r>
            <a:r>
              <a:rPr kumimoji="0" lang="en-US" altLang="en-US" sz="2400" b="1" i="1" u="none" strike="noStrike" cap="none" normalizeH="0" baseline="0" dirty="0" smtClean="0">
                <a:ln>
                  <a:noFill/>
                </a:ln>
                <a:solidFill>
                  <a:srgbClr val="0070C0"/>
                </a:solidFill>
                <a:effectLst/>
                <a:latin typeface="Open Sans"/>
              </a:rPr>
              <a:t>dương; đầu B </a:t>
            </a:r>
            <a:r>
              <a:rPr kumimoji="0" lang="en-US" altLang="en-US" sz="2400" b="1" i="1" u="none" strike="noStrike" cap="none" normalizeH="0" baseline="0" dirty="0" smtClean="0">
                <a:ln>
                  <a:noFill/>
                </a:ln>
                <a:solidFill>
                  <a:srgbClr val="0070C0"/>
                </a:solidFill>
                <a:effectLst/>
                <a:latin typeface="Open Sans"/>
              </a:rPr>
              <a:t>là cực </a:t>
            </a:r>
            <a:r>
              <a:rPr lang="en-US" altLang="en-US" sz="2400" b="1" i="1" dirty="0" smtClean="0">
                <a:solidFill>
                  <a:srgbClr val="0070C0"/>
                </a:solidFill>
                <a:latin typeface="Open Sans"/>
              </a:rPr>
              <a:t>âm</a:t>
            </a:r>
            <a:r>
              <a:rPr kumimoji="0" lang="en-US" altLang="en-US" sz="2400" b="1" i="1" u="none" strike="noStrike" cap="none" normalizeH="0" baseline="0" dirty="0" smtClean="0">
                <a:ln>
                  <a:noFill/>
                </a:ln>
                <a:solidFill>
                  <a:srgbClr val="0070C0"/>
                </a:solidFill>
                <a:effectLst/>
                <a:latin typeface="Open Sans"/>
              </a:rPr>
              <a:t> </a:t>
            </a:r>
            <a:r>
              <a:rPr kumimoji="0" lang="en-US" altLang="en-US" sz="2400" b="1" i="1" u="none" strike="noStrike" cap="none" normalizeH="0" baseline="0" dirty="0" smtClean="0">
                <a:ln>
                  <a:noFill/>
                </a:ln>
                <a:solidFill>
                  <a:srgbClr val="0070C0"/>
                </a:solidFill>
                <a:effectLst/>
                <a:latin typeface="Open Sans"/>
              </a:rPr>
              <a:t>của nguồn điện</a:t>
            </a:r>
            <a:r>
              <a:rPr kumimoji="0" lang="en-US" altLang="en-US" sz="2400" b="1" i="1" u="none" strike="noStrike" cap="none" normalizeH="0" baseline="0" dirty="0" smtClean="0">
                <a:ln>
                  <a:noFill/>
                </a:ln>
                <a:solidFill>
                  <a:srgbClr val="0070C0"/>
                </a:solidFill>
                <a:effectLst/>
                <a:latin typeface="Open Sans"/>
              </a:rPr>
              <a:t>.</a:t>
            </a:r>
            <a:endParaRPr kumimoji="0" lang="en-US" altLang="en-US" sz="2400" b="1" i="1" u="none" strike="noStrike" cap="none" normalizeH="0" baseline="0" dirty="0" smtClean="0">
              <a:ln>
                <a:noFill/>
              </a:ln>
              <a:solidFill>
                <a:srgbClr val="0070C0"/>
              </a:solidFill>
              <a:effectLst/>
            </a:endParaRPr>
          </a:p>
        </p:txBody>
      </p:sp>
      <p:sp>
        <p:nvSpPr>
          <p:cNvPr id="11"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3" name="Text Box 2"/>
          <p:cNvSpPr txBox="1">
            <a:spLocks noChangeArrowheads="1"/>
          </p:cNvSpPr>
          <p:nvPr/>
        </p:nvSpPr>
        <p:spPr bwMode="auto">
          <a:xfrm>
            <a:off x="583154" y="639743"/>
            <a:ext cx="11147611" cy="1200329"/>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400" i="1" dirty="0" smtClean="0">
                <a:solidFill>
                  <a:srgbClr val="FF0066"/>
                </a:solidFill>
                <a:latin typeface="Times New Roman" panose="02020603050405020304" pitchFamily="18" charset="0"/>
                <a:cs typeface="Times New Roman" panose="02020603050405020304" pitchFamily="18" charset="0"/>
              </a:rPr>
              <a:t>Bài 5: </a:t>
            </a:r>
            <a:r>
              <a:rPr lang="vi-VN" sz="2400" i="1" dirty="0"/>
              <a:t>Cuộn dây của một nam châm điện được nối với một nguồn điện mà tên các từ cực của nam châm điện được ghi trên hình 24.5. Hãy xác định cực dương, âm của nguồn điện.</a:t>
            </a:r>
            <a:endParaRPr lang="vi-VN" sz="2400" i="1" dirty="0"/>
          </a:p>
        </p:txBody>
      </p:sp>
      <p:sp>
        <p:nvSpPr>
          <p:cNvPr id="4" name="TextBox 3"/>
          <p:cNvSpPr txBox="1"/>
          <p:nvPr/>
        </p:nvSpPr>
        <p:spPr>
          <a:xfrm>
            <a:off x="5304278" y="2735023"/>
            <a:ext cx="555911" cy="584775"/>
          </a:xfrm>
          <a:prstGeom prst="rect">
            <a:avLst/>
          </a:prstGeom>
          <a:noFill/>
        </p:spPr>
        <p:txBody>
          <a:bodyPr wrap="square" rtlCol="0">
            <a:spAutoFit/>
          </a:bodyPr>
          <a:lstStyle/>
          <a:p>
            <a:r>
              <a:rPr lang="en-US" sz="3200" b="1" dirty="0" smtClean="0">
                <a:solidFill>
                  <a:srgbClr val="FF0000"/>
                </a:solidFill>
              </a:rPr>
              <a:t>+</a:t>
            </a:r>
            <a:endParaRPr lang="vi-VN" sz="3200" b="1" dirty="0">
              <a:solidFill>
                <a:srgbClr val="FF0000"/>
              </a:solidFill>
            </a:endParaRPr>
          </a:p>
        </p:txBody>
      </p:sp>
      <p:sp>
        <p:nvSpPr>
          <p:cNvPr id="15" name="TextBox 14"/>
          <p:cNvSpPr txBox="1"/>
          <p:nvPr/>
        </p:nvSpPr>
        <p:spPr>
          <a:xfrm>
            <a:off x="6044855" y="2741497"/>
            <a:ext cx="555911" cy="584775"/>
          </a:xfrm>
          <a:prstGeom prst="rect">
            <a:avLst/>
          </a:prstGeom>
          <a:noFill/>
        </p:spPr>
        <p:txBody>
          <a:bodyPr wrap="square" rtlCol="0">
            <a:spAutoFit/>
          </a:bodyPr>
          <a:lstStyle/>
          <a:p>
            <a:r>
              <a:rPr lang="en-US" sz="3200" b="1" dirty="0" smtClean="0">
                <a:solidFill>
                  <a:srgbClr val="00B0F0"/>
                </a:solidFill>
              </a:rPr>
              <a:t>-</a:t>
            </a:r>
            <a:endParaRPr lang="vi-VN" sz="3200" b="1" dirty="0">
              <a:solidFill>
                <a:srgbClr val="00B0F0"/>
              </a:solidFill>
            </a:endParaRPr>
          </a:p>
        </p:txBody>
      </p:sp>
      <p:grpSp>
        <p:nvGrpSpPr>
          <p:cNvPr id="14" name="Group 13"/>
          <p:cNvGrpSpPr/>
          <p:nvPr/>
        </p:nvGrpSpPr>
        <p:grpSpPr>
          <a:xfrm>
            <a:off x="4876681" y="3539780"/>
            <a:ext cx="1947794" cy="324046"/>
            <a:chOff x="8797635" y="3002490"/>
            <a:chExt cx="1947794" cy="324046"/>
          </a:xfrm>
        </p:grpSpPr>
        <p:cxnSp>
          <p:nvCxnSpPr>
            <p:cNvPr id="6" name="Straight Arrow Connector 5"/>
            <p:cNvCxnSpPr/>
            <p:nvPr/>
          </p:nvCxnSpPr>
          <p:spPr>
            <a:xfrm flipV="1">
              <a:off x="8797635" y="3002490"/>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9865978" y="3021703"/>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10088261" y="3026111"/>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10294599" y="3021298"/>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10514792" y="3021298"/>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10703865" y="3046732"/>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9423502" y="3056672"/>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9647490" y="3047599"/>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9021623" y="3059352"/>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9226351" y="3045180"/>
              <a:ext cx="41564" cy="2671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04871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5" name="Rectangle 4"/>
          <p:cNvSpPr/>
          <p:nvPr/>
        </p:nvSpPr>
        <p:spPr>
          <a:xfrm>
            <a:off x="1582075" y="1724690"/>
            <a:ext cx="10148690" cy="4524315"/>
          </a:xfrm>
          <a:prstGeom prst="rect">
            <a:avLst/>
          </a:prstGeom>
        </p:spPr>
        <p:txBody>
          <a:bodyPr wrap="square">
            <a:spAutoFit/>
          </a:bodyPr>
          <a:lstStyle/>
          <a:p>
            <a:pPr marL="457200" indent="-457200" algn="just">
              <a:lnSpc>
                <a:spcPct val="150000"/>
              </a:lnSpc>
              <a:buAutoNum type="alphaUcPeriod"/>
            </a:pPr>
            <a:r>
              <a:rPr lang="vi-VN" sz="2400" b="1" i="1" dirty="0" smtClean="0">
                <a:solidFill>
                  <a:srgbClr val="0070C0"/>
                </a:solidFill>
                <a:effectLst/>
                <a:latin typeface="Open Sans"/>
              </a:rPr>
              <a:t>Là </a:t>
            </a:r>
            <a:r>
              <a:rPr lang="vi-VN" sz="2400" b="1" i="1" dirty="0" smtClean="0">
                <a:solidFill>
                  <a:srgbClr val="0070C0"/>
                </a:solidFill>
                <a:effectLst/>
                <a:latin typeface="Open Sans"/>
              </a:rPr>
              <a:t>những đường thẳng song song, cách đều nhau và vuông góc với trục ống </a:t>
            </a:r>
            <a:r>
              <a:rPr lang="vi-VN" sz="2400" b="1" i="1" dirty="0" smtClean="0">
                <a:solidFill>
                  <a:srgbClr val="0070C0"/>
                </a:solidFill>
                <a:effectLst/>
                <a:latin typeface="Open Sans"/>
              </a:rPr>
              <a:t>dây</a:t>
            </a:r>
            <a:endParaRPr lang="en-US" sz="2400" b="1" i="1" dirty="0" smtClean="0">
              <a:solidFill>
                <a:srgbClr val="0070C0"/>
              </a:solidFill>
              <a:effectLst/>
              <a:latin typeface="Open Sans"/>
            </a:endParaRPr>
          </a:p>
          <a:p>
            <a:pPr marL="457200" indent="-457200" algn="just">
              <a:lnSpc>
                <a:spcPct val="150000"/>
              </a:lnSpc>
              <a:buAutoNum type="alphaUcPeriod"/>
            </a:pPr>
            <a:r>
              <a:rPr lang="vi-VN" sz="2400" b="1" i="1" dirty="0" smtClean="0">
                <a:solidFill>
                  <a:srgbClr val="0070C0"/>
                </a:solidFill>
                <a:effectLst/>
                <a:latin typeface="Open Sans"/>
              </a:rPr>
              <a:t>Là </a:t>
            </a:r>
            <a:r>
              <a:rPr lang="vi-VN" sz="2400" b="1" i="1" dirty="0" smtClean="0">
                <a:solidFill>
                  <a:srgbClr val="0070C0"/>
                </a:solidFill>
                <a:effectLst/>
                <a:latin typeface="Open Sans"/>
              </a:rPr>
              <a:t>những đường tròn cách đều nhau và có tâm nằm trên trục ống </a:t>
            </a:r>
            <a:r>
              <a:rPr lang="vi-VN" sz="2400" b="1" i="1" dirty="0" smtClean="0">
                <a:solidFill>
                  <a:srgbClr val="0070C0"/>
                </a:solidFill>
                <a:effectLst/>
                <a:latin typeface="Open Sans"/>
              </a:rPr>
              <a:t>dây</a:t>
            </a:r>
            <a:endParaRPr lang="en-US" sz="2400" b="1" i="1" dirty="0" smtClean="0">
              <a:solidFill>
                <a:srgbClr val="0070C0"/>
              </a:solidFill>
              <a:effectLst/>
              <a:latin typeface="Open Sans"/>
            </a:endParaRPr>
          </a:p>
          <a:p>
            <a:pPr marL="457200" indent="-457200" algn="just">
              <a:lnSpc>
                <a:spcPct val="150000"/>
              </a:lnSpc>
              <a:buAutoNum type="alphaUcPeriod"/>
            </a:pPr>
            <a:r>
              <a:rPr lang="vi-VN" sz="2400" b="1" i="1" dirty="0" smtClean="0">
                <a:solidFill>
                  <a:srgbClr val="0070C0"/>
                </a:solidFill>
                <a:effectLst/>
                <a:latin typeface="Open Sans"/>
              </a:rPr>
              <a:t>Là </a:t>
            </a:r>
            <a:r>
              <a:rPr lang="vi-VN" sz="2400" b="1" i="1" dirty="0" smtClean="0">
                <a:solidFill>
                  <a:srgbClr val="0070C0"/>
                </a:solidFill>
                <a:effectLst/>
                <a:latin typeface="Open Sans"/>
              </a:rPr>
              <a:t>những đường thẳng song song, cách đều nhau và hướng từ cực Bắc đến cực Nam của ống </a:t>
            </a:r>
            <a:r>
              <a:rPr lang="vi-VN" sz="2400" b="1" i="1" dirty="0" smtClean="0">
                <a:solidFill>
                  <a:srgbClr val="0070C0"/>
                </a:solidFill>
                <a:effectLst/>
                <a:latin typeface="Open Sans"/>
              </a:rPr>
              <a:t>dây</a:t>
            </a:r>
            <a:endParaRPr lang="en-US" sz="2400" b="1" i="1" dirty="0" smtClean="0">
              <a:solidFill>
                <a:srgbClr val="0070C0"/>
              </a:solidFill>
              <a:effectLst/>
              <a:latin typeface="Open Sans"/>
            </a:endParaRPr>
          </a:p>
          <a:p>
            <a:pPr marL="457200" indent="-457200" algn="just">
              <a:lnSpc>
                <a:spcPct val="150000"/>
              </a:lnSpc>
              <a:buAutoNum type="alphaUcPeriod"/>
            </a:pPr>
            <a:r>
              <a:rPr lang="vi-VN" sz="2400" b="1" i="1" dirty="0" smtClean="0">
                <a:solidFill>
                  <a:srgbClr val="0070C0"/>
                </a:solidFill>
                <a:effectLst/>
                <a:latin typeface="Open Sans"/>
              </a:rPr>
              <a:t>Là </a:t>
            </a:r>
            <a:r>
              <a:rPr lang="vi-VN" sz="2400" b="1" i="1" dirty="0" smtClean="0">
                <a:solidFill>
                  <a:srgbClr val="0070C0"/>
                </a:solidFill>
                <a:effectLst/>
                <a:latin typeface="Open Sans"/>
              </a:rPr>
              <a:t>những đường thẳng song song, cách đều nhau và hướng từ cực Nam đến cực Bắc của ống dây</a:t>
            </a:r>
            <a:endParaRPr lang="vi-VN" sz="2400" b="1" i="1" dirty="0">
              <a:solidFill>
                <a:srgbClr val="0070C0"/>
              </a:solidFill>
              <a:effectLst/>
              <a:latin typeface="Open Sans"/>
            </a:endParaRPr>
          </a:p>
        </p:txBody>
      </p:sp>
      <p:sp>
        <p:nvSpPr>
          <p:cNvPr id="8"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1" name="Text Box 2"/>
          <p:cNvSpPr txBox="1">
            <a:spLocks noChangeArrowheads="1"/>
          </p:cNvSpPr>
          <p:nvPr/>
        </p:nvSpPr>
        <p:spPr bwMode="auto">
          <a:xfrm>
            <a:off x="583154" y="639743"/>
            <a:ext cx="11147611" cy="8309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400" i="1" dirty="0" smtClean="0">
                <a:solidFill>
                  <a:srgbClr val="FF0066"/>
                </a:solidFill>
                <a:latin typeface="Times New Roman" panose="02020603050405020304" pitchFamily="18" charset="0"/>
                <a:cs typeface="Times New Roman" panose="02020603050405020304" pitchFamily="18" charset="0"/>
              </a:rPr>
              <a:t>Bài 6: </a:t>
            </a:r>
            <a:r>
              <a:rPr lang="vi-VN" sz="2400" i="1" dirty="0"/>
              <a:t>Các đường sức từ ở trong lòng một ống dây có dòng điện chạy qua có những đặc điểm gì</a:t>
            </a:r>
            <a:r>
              <a:rPr lang="vi-VN" sz="2400" i="1" dirty="0" smtClean="0"/>
              <a:t>?</a:t>
            </a:r>
            <a:endParaRPr lang="vi-VN" sz="2400" i="1" dirty="0"/>
          </a:p>
        </p:txBody>
      </p:sp>
      <p:sp>
        <p:nvSpPr>
          <p:cNvPr id="12" name="Oval 11"/>
          <p:cNvSpPr/>
          <p:nvPr/>
        </p:nvSpPr>
        <p:spPr>
          <a:xfrm>
            <a:off x="1579304" y="5148793"/>
            <a:ext cx="437805" cy="41964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0070C0"/>
              </a:solidFill>
            </a:endParaRPr>
          </a:p>
        </p:txBody>
      </p:sp>
    </p:spTree>
    <p:extLst>
      <p:ext uri="{BB962C8B-B14F-4D97-AF65-F5344CB8AC3E}">
        <p14:creationId xmlns:p14="http://schemas.microsoft.com/office/powerpoint/2010/main" val="361123567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670813" y="1510089"/>
            <a:ext cx="9765475" cy="4524315"/>
          </a:xfrm>
          <a:prstGeom prst="rect">
            <a:avLst/>
          </a:prstGeom>
        </p:spPr>
        <p:txBody>
          <a:bodyPr wrap="square">
            <a:spAutoFit/>
          </a:bodyPr>
          <a:lstStyle/>
          <a:p>
            <a:pPr marL="457200" indent="-457200" algn="just">
              <a:lnSpc>
                <a:spcPct val="200000"/>
              </a:lnSpc>
              <a:buAutoNum type="alphaUcPeriod"/>
            </a:pPr>
            <a:r>
              <a:rPr lang="vi-VN" sz="2400" b="1" i="1" dirty="0" smtClean="0">
                <a:solidFill>
                  <a:srgbClr val="0070C0"/>
                </a:solidFill>
                <a:effectLst/>
                <a:latin typeface="Open Sans"/>
              </a:rPr>
              <a:t>Chiều </a:t>
            </a:r>
            <a:r>
              <a:rPr lang="vi-VN" sz="2400" b="1" i="1" dirty="0" smtClean="0">
                <a:solidFill>
                  <a:srgbClr val="0070C0"/>
                </a:solidFill>
                <a:effectLst/>
                <a:latin typeface="Open Sans"/>
              </a:rPr>
              <a:t>của dòng điện trong ống </a:t>
            </a:r>
            <a:r>
              <a:rPr lang="vi-VN" sz="2400" b="1" i="1" dirty="0" smtClean="0">
                <a:solidFill>
                  <a:srgbClr val="0070C0"/>
                </a:solidFill>
                <a:effectLst/>
                <a:latin typeface="Open Sans"/>
              </a:rPr>
              <a:t>dây</a:t>
            </a:r>
            <a:endParaRPr lang="en-US" sz="2400" b="1" i="1" dirty="0" smtClean="0">
              <a:solidFill>
                <a:srgbClr val="0070C0"/>
              </a:solidFill>
              <a:effectLst/>
              <a:latin typeface="Open Sans"/>
            </a:endParaRPr>
          </a:p>
          <a:p>
            <a:pPr marL="457200" indent="-457200" algn="just">
              <a:lnSpc>
                <a:spcPct val="200000"/>
              </a:lnSpc>
              <a:buAutoNum type="alphaUcPeriod"/>
            </a:pPr>
            <a:r>
              <a:rPr lang="vi-VN" sz="2400" b="1" i="1" dirty="0" smtClean="0">
                <a:solidFill>
                  <a:srgbClr val="0070C0"/>
                </a:solidFill>
                <a:effectLst/>
                <a:latin typeface="Open Sans"/>
              </a:rPr>
              <a:t>Chiều </a:t>
            </a:r>
            <a:r>
              <a:rPr lang="vi-VN" sz="2400" b="1" i="1" dirty="0" smtClean="0">
                <a:solidFill>
                  <a:srgbClr val="0070C0"/>
                </a:solidFill>
                <a:effectLst/>
                <a:latin typeface="Open Sans"/>
              </a:rPr>
              <a:t>của đường sức từ tác dụng lên nam châm </a:t>
            </a:r>
            <a:r>
              <a:rPr lang="vi-VN" sz="2400" b="1" i="1" dirty="0" smtClean="0">
                <a:solidFill>
                  <a:srgbClr val="0070C0"/>
                </a:solidFill>
                <a:effectLst/>
                <a:latin typeface="Open Sans"/>
              </a:rPr>
              <a:t>thử</a:t>
            </a:r>
            <a:endParaRPr lang="en-US" sz="2400" b="1" i="1" dirty="0" smtClean="0">
              <a:solidFill>
                <a:srgbClr val="0070C0"/>
              </a:solidFill>
              <a:effectLst/>
              <a:latin typeface="Open Sans"/>
            </a:endParaRPr>
          </a:p>
          <a:p>
            <a:pPr marL="457200" indent="-457200" algn="just">
              <a:lnSpc>
                <a:spcPct val="200000"/>
              </a:lnSpc>
              <a:buAutoNum type="alphaUcPeriod"/>
            </a:pPr>
            <a:r>
              <a:rPr lang="vi-VN" sz="2400" b="1" i="1" dirty="0" smtClean="0">
                <a:solidFill>
                  <a:srgbClr val="0070C0"/>
                </a:solidFill>
                <a:effectLst/>
                <a:latin typeface="Open Sans"/>
              </a:rPr>
              <a:t>Chiều </a:t>
            </a:r>
            <a:r>
              <a:rPr lang="vi-VN" sz="2400" b="1" i="1" dirty="0" smtClean="0">
                <a:solidFill>
                  <a:srgbClr val="0070C0"/>
                </a:solidFill>
                <a:effectLst/>
                <a:latin typeface="Open Sans"/>
              </a:rPr>
              <a:t>của lực từ tác dụng lên cực Bắc của nam châm thử đặt ở ngoài ống </a:t>
            </a:r>
            <a:r>
              <a:rPr lang="vi-VN" sz="2400" b="1" i="1" dirty="0" smtClean="0">
                <a:solidFill>
                  <a:srgbClr val="0070C0"/>
                </a:solidFill>
                <a:effectLst/>
                <a:latin typeface="Open Sans"/>
              </a:rPr>
              <a:t>dây</a:t>
            </a:r>
            <a:endParaRPr lang="en-US" sz="2400" b="1" i="1" dirty="0" smtClean="0">
              <a:solidFill>
                <a:srgbClr val="0070C0"/>
              </a:solidFill>
              <a:effectLst/>
              <a:latin typeface="Open Sans"/>
            </a:endParaRPr>
          </a:p>
          <a:p>
            <a:pPr marL="457200" indent="-457200" algn="just">
              <a:lnSpc>
                <a:spcPct val="200000"/>
              </a:lnSpc>
              <a:buAutoNum type="alphaUcPeriod"/>
            </a:pPr>
            <a:r>
              <a:rPr lang="vi-VN" sz="2400" b="1" i="1" dirty="0" smtClean="0">
                <a:solidFill>
                  <a:srgbClr val="0070C0"/>
                </a:solidFill>
                <a:effectLst/>
                <a:latin typeface="Open Sans"/>
              </a:rPr>
              <a:t>Chiều </a:t>
            </a:r>
            <a:r>
              <a:rPr lang="vi-VN" sz="2400" b="1" i="1" dirty="0" smtClean="0">
                <a:solidFill>
                  <a:srgbClr val="0070C0"/>
                </a:solidFill>
                <a:effectLst/>
                <a:latin typeface="Open Sans"/>
              </a:rPr>
              <a:t>của lực từ tác dụng lên cực Bắc của nam châm thử đặt trong lòng ống dây</a:t>
            </a:r>
            <a:endParaRPr lang="vi-VN" sz="2400" b="1" i="1" dirty="0">
              <a:solidFill>
                <a:srgbClr val="0070C0"/>
              </a:solidFill>
              <a:effectLst/>
              <a:latin typeface="Open Sans"/>
            </a:endParaRPr>
          </a:p>
        </p:txBody>
      </p:sp>
      <p:sp>
        <p:nvSpPr>
          <p:cNvPr id="8"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1" name="Text Box 2"/>
          <p:cNvSpPr txBox="1">
            <a:spLocks noChangeArrowheads="1"/>
          </p:cNvSpPr>
          <p:nvPr/>
        </p:nvSpPr>
        <p:spPr bwMode="auto">
          <a:xfrm>
            <a:off x="583154" y="639743"/>
            <a:ext cx="11147611" cy="8309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400" i="1" dirty="0" smtClean="0">
                <a:solidFill>
                  <a:srgbClr val="FF0066"/>
                </a:solidFill>
                <a:latin typeface="Times New Roman" panose="02020603050405020304" pitchFamily="18" charset="0"/>
                <a:cs typeface="Times New Roman" panose="02020603050405020304" pitchFamily="18" charset="0"/>
              </a:rPr>
              <a:t>Bài 7: </a:t>
            </a:r>
            <a:r>
              <a:rPr lang="vi-VN" sz="2400" i="1" dirty="0"/>
              <a:t>Nếu dùng quy tắc nắm tay phải để xác định chiều của từ trường của ống dây có dòng điện chạy qua thì ngón tay cái choãi ra chỉ điều </a:t>
            </a:r>
            <a:r>
              <a:rPr lang="vi-VN" sz="2400" i="1" dirty="0" smtClean="0"/>
              <a:t>gì</a:t>
            </a:r>
            <a:endParaRPr lang="vi-VN" sz="2400" i="1" dirty="0"/>
          </a:p>
        </p:txBody>
      </p:sp>
      <p:sp>
        <p:nvSpPr>
          <p:cNvPr id="12" name="Oval 11"/>
          <p:cNvSpPr/>
          <p:nvPr/>
        </p:nvSpPr>
        <p:spPr>
          <a:xfrm>
            <a:off x="1670813" y="4677663"/>
            <a:ext cx="437805" cy="41964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58336656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924821" y="1711691"/>
            <a:ext cx="9957698" cy="3785652"/>
          </a:xfrm>
          <a:prstGeom prst="rect">
            <a:avLst/>
          </a:prstGeom>
        </p:spPr>
        <p:txBody>
          <a:bodyPr wrap="square">
            <a:spAutoFit/>
          </a:bodyPr>
          <a:lstStyle/>
          <a:p>
            <a:pPr algn="just">
              <a:lnSpc>
                <a:spcPct val="200000"/>
              </a:lnSpc>
            </a:pPr>
            <a:r>
              <a:rPr lang="vi-VN" sz="2400" b="1" i="1" dirty="0" smtClean="0">
                <a:solidFill>
                  <a:srgbClr val="0070C0"/>
                </a:solidFill>
                <a:effectLst/>
                <a:latin typeface="Open Sans"/>
              </a:rPr>
              <a:t>A. Vì ống dây cũng tác dụng lực từ lên kim nam châm.</a:t>
            </a:r>
          </a:p>
          <a:p>
            <a:pPr algn="just">
              <a:lnSpc>
                <a:spcPct val="200000"/>
              </a:lnSpc>
            </a:pPr>
            <a:r>
              <a:rPr lang="vi-VN" sz="2400" b="1" i="1" dirty="0" smtClean="0">
                <a:solidFill>
                  <a:srgbClr val="0070C0"/>
                </a:solidFill>
                <a:effectLst/>
                <a:latin typeface="Open Sans"/>
              </a:rPr>
              <a:t>B. Vì ống dây cũng tác dụng lực từ lên kim sắt</a:t>
            </a:r>
          </a:p>
          <a:p>
            <a:pPr algn="just">
              <a:lnSpc>
                <a:spcPct val="200000"/>
              </a:lnSpc>
            </a:pPr>
            <a:r>
              <a:rPr lang="vi-VN" sz="2400" b="1" i="1" dirty="0" smtClean="0">
                <a:solidFill>
                  <a:srgbClr val="0070C0"/>
                </a:solidFill>
                <a:effectLst/>
                <a:latin typeface="Open Sans"/>
              </a:rPr>
              <a:t>C. Vì ống dây cũng có hai cực từ như thanh nam châm</a:t>
            </a:r>
          </a:p>
          <a:p>
            <a:pPr algn="just">
              <a:lnSpc>
                <a:spcPct val="200000"/>
              </a:lnSpc>
            </a:pPr>
            <a:r>
              <a:rPr lang="vi-VN" sz="2400" b="1" i="1" dirty="0" smtClean="0">
                <a:solidFill>
                  <a:srgbClr val="0070C0"/>
                </a:solidFill>
                <a:effectLst/>
                <a:latin typeface="Open Sans"/>
              </a:rPr>
              <a:t>D. Vì một kim nam châm đặt trong lòng ống dây cũng chịu tác dụng của một lực từ giống như khi đặt trong lòng nam châm</a:t>
            </a:r>
            <a:endParaRPr lang="vi-VN" sz="2400" b="1" i="1" dirty="0">
              <a:solidFill>
                <a:srgbClr val="0070C0"/>
              </a:solidFill>
              <a:effectLst/>
              <a:latin typeface="Open Sans"/>
            </a:endParaRPr>
          </a:p>
        </p:txBody>
      </p:sp>
      <p:sp>
        <p:nvSpPr>
          <p:cNvPr id="8"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1" name="Text Box 2"/>
          <p:cNvSpPr txBox="1">
            <a:spLocks noChangeArrowheads="1"/>
          </p:cNvSpPr>
          <p:nvPr/>
        </p:nvSpPr>
        <p:spPr bwMode="auto">
          <a:xfrm>
            <a:off x="583154" y="639743"/>
            <a:ext cx="11147611" cy="8309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400" i="1" dirty="0" smtClean="0">
                <a:solidFill>
                  <a:srgbClr val="FF0066"/>
                </a:solidFill>
                <a:latin typeface="Times New Roman" panose="02020603050405020304" pitchFamily="18" charset="0"/>
                <a:cs typeface="Times New Roman" panose="02020603050405020304" pitchFamily="18" charset="0"/>
              </a:rPr>
              <a:t>Bài 8: </a:t>
            </a:r>
            <a:r>
              <a:rPr lang="vi-VN" sz="2400" i="1" dirty="0" smtClean="0"/>
              <a:t>Vì </a:t>
            </a:r>
            <a:r>
              <a:rPr lang="vi-VN" sz="2400" i="1" dirty="0"/>
              <a:t>sao có thể coi ống dây có dòng điện một chiều chạy qua như một thanh nam châm thằng.</a:t>
            </a:r>
            <a:endParaRPr lang="vi-VN" sz="2400" i="1" dirty="0"/>
          </a:p>
        </p:txBody>
      </p:sp>
      <p:sp>
        <p:nvSpPr>
          <p:cNvPr id="12" name="Oval 11"/>
          <p:cNvSpPr/>
          <p:nvPr/>
        </p:nvSpPr>
        <p:spPr>
          <a:xfrm>
            <a:off x="1942406" y="3446435"/>
            <a:ext cx="437805" cy="41964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0070C0"/>
              </a:solidFill>
            </a:endParaRPr>
          </a:p>
        </p:txBody>
      </p:sp>
    </p:spTree>
    <p:extLst>
      <p:ext uri="{BB962C8B-B14F-4D97-AF65-F5344CB8AC3E}">
        <p14:creationId xmlns:p14="http://schemas.microsoft.com/office/powerpoint/2010/main" val="415419412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521184" y="1362826"/>
            <a:ext cx="6096000" cy="3046988"/>
          </a:xfrm>
          <a:prstGeom prst="rect">
            <a:avLst/>
          </a:prstGeom>
        </p:spPr>
        <p:txBody>
          <a:bodyPr>
            <a:spAutoFit/>
          </a:bodyPr>
          <a:lstStyle/>
          <a:p>
            <a:pPr algn="just">
              <a:lnSpc>
                <a:spcPct val="200000"/>
              </a:lnSpc>
            </a:pPr>
            <a:r>
              <a:rPr lang="en-US" sz="2400" b="1" i="1" dirty="0" smtClean="0">
                <a:solidFill>
                  <a:srgbClr val="000000"/>
                </a:solidFill>
                <a:effectLst/>
                <a:latin typeface="Open Sans"/>
              </a:rPr>
              <a:t>A. </a:t>
            </a:r>
            <a:r>
              <a:rPr lang="en-US" sz="2400" b="1" i="1" dirty="0" err="1" smtClean="0">
                <a:solidFill>
                  <a:srgbClr val="000000"/>
                </a:solidFill>
                <a:effectLst/>
                <a:latin typeface="Open Sans"/>
              </a:rPr>
              <a:t>Quy</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tắc</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bàn</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tay</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phải</a:t>
            </a:r>
            <a:endParaRPr lang="en-US" sz="2400" b="1" i="1" dirty="0" smtClean="0">
              <a:solidFill>
                <a:srgbClr val="000000"/>
              </a:solidFill>
              <a:effectLst/>
              <a:latin typeface="Open Sans"/>
            </a:endParaRPr>
          </a:p>
          <a:p>
            <a:pPr algn="just">
              <a:lnSpc>
                <a:spcPct val="200000"/>
              </a:lnSpc>
            </a:pPr>
            <a:r>
              <a:rPr lang="en-US" sz="2400" b="1" i="1" dirty="0" smtClean="0">
                <a:solidFill>
                  <a:srgbClr val="000000"/>
                </a:solidFill>
                <a:effectLst/>
                <a:latin typeface="Open Sans"/>
              </a:rPr>
              <a:t>B. </a:t>
            </a:r>
            <a:r>
              <a:rPr lang="en-US" sz="2400" b="1" i="1" dirty="0" err="1" smtClean="0">
                <a:solidFill>
                  <a:srgbClr val="000000"/>
                </a:solidFill>
                <a:effectLst/>
                <a:latin typeface="Open Sans"/>
              </a:rPr>
              <a:t>Quy</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tắc</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bàn</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tay</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trái</a:t>
            </a:r>
            <a:endParaRPr lang="en-US" sz="2400" b="1" i="1" dirty="0" smtClean="0">
              <a:solidFill>
                <a:srgbClr val="000000"/>
              </a:solidFill>
              <a:effectLst/>
              <a:latin typeface="Open Sans"/>
            </a:endParaRPr>
          </a:p>
          <a:p>
            <a:pPr algn="just">
              <a:lnSpc>
                <a:spcPct val="200000"/>
              </a:lnSpc>
            </a:pPr>
            <a:r>
              <a:rPr lang="en-US" sz="2400" b="1" i="1" dirty="0" smtClean="0">
                <a:solidFill>
                  <a:srgbClr val="FF0000"/>
                </a:solidFill>
                <a:effectLst/>
                <a:latin typeface="Open Sans"/>
              </a:rPr>
              <a:t>C. </a:t>
            </a:r>
            <a:r>
              <a:rPr lang="en-US" sz="2400" b="1" i="1" dirty="0" err="1" smtClean="0">
                <a:solidFill>
                  <a:srgbClr val="FF0000"/>
                </a:solidFill>
                <a:effectLst/>
                <a:latin typeface="Open Sans"/>
              </a:rPr>
              <a:t>Quy</a:t>
            </a:r>
            <a:r>
              <a:rPr lang="en-US" sz="2400" b="1" i="1" dirty="0" smtClean="0">
                <a:solidFill>
                  <a:srgbClr val="FF0000"/>
                </a:solidFill>
                <a:effectLst/>
                <a:latin typeface="Open Sans"/>
              </a:rPr>
              <a:t> </a:t>
            </a:r>
            <a:r>
              <a:rPr lang="en-US" sz="2400" b="1" i="1" dirty="0" err="1" smtClean="0">
                <a:solidFill>
                  <a:srgbClr val="FF0000"/>
                </a:solidFill>
                <a:effectLst/>
                <a:latin typeface="Open Sans"/>
              </a:rPr>
              <a:t>tắc</a:t>
            </a:r>
            <a:r>
              <a:rPr lang="en-US" sz="2400" b="1" i="1" dirty="0" smtClean="0">
                <a:solidFill>
                  <a:srgbClr val="FF0000"/>
                </a:solidFill>
                <a:effectLst/>
                <a:latin typeface="Open Sans"/>
              </a:rPr>
              <a:t> </a:t>
            </a:r>
            <a:r>
              <a:rPr lang="en-US" sz="2400" b="1" i="1" dirty="0" err="1" smtClean="0">
                <a:solidFill>
                  <a:srgbClr val="FF0000"/>
                </a:solidFill>
                <a:effectLst/>
                <a:latin typeface="Open Sans"/>
              </a:rPr>
              <a:t>nắm</a:t>
            </a:r>
            <a:r>
              <a:rPr lang="en-US" sz="2400" b="1" i="1" dirty="0" smtClean="0">
                <a:solidFill>
                  <a:srgbClr val="FF0000"/>
                </a:solidFill>
                <a:effectLst/>
                <a:latin typeface="Open Sans"/>
              </a:rPr>
              <a:t> </a:t>
            </a:r>
            <a:r>
              <a:rPr lang="en-US" sz="2400" b="1" i="1" dirty="0" err="1" smtClean="0">
                <a:solidFill>
                  <a:srgbClr val="FF0000"/>
                </a:solidFill>
                <a:effectLst/>
                <a:latin typeface="Open Sans"/>
              </a:rPr>
              <a:t>tay</a:t>
            </a:r>
            <a:r>
              <a:rPr lang="en-US" sz="2400" b="1" i="1" dirty="0" smtClean="0">
                <a:solidFill>
                  <a:srgbClr val="FF0000"/>
                </a:solidFill>
                <a:effectLst/>
                <a:latin typeface="Open Sans"/>
              </a:rPr>
              <a:t> </a:t>
            </a:r>
            <a:r>
              <a:rPr lang="en-US" sz="2400" b="1" i="1" dirty="0" err="1" smtClean="0">
                <a:solidFill>
                  <a:srgbClr val="FF0000"/>
                </a:solidFill>
                <a:effectLst/>
                <a:latin typeface="Open Sans"/>
              </a:rPr>
              <a:t>phải</a:t>
            </a:r>
            <a:endParaRPr lang="en-US" sz="2400" b="1" i="1" dirty="0" smtClean="0">
              <a:solidFill>
                <a:srgbClr val="FF0000"/>
              </a:solidFill>
              <a:effectLst/>
              <a:latin typeface="Open Sans"/>
            </a:endParaRPr>
          </a:p>
          <a:p>
            <a:pPr algn="just">
              <a:lnSpc>
                <a:spcPct val="200000"/>
              </a:lnSpc>
            </a:pPr>
            <a:r>
              <a:rPr lang="en-US" sz="2400" b="1" i="1" dirty="0" smtClean="0">
                <a:solidFill>
                  <a:srgbClr val="000000"/>
                </a:solidFill>
                <a:effectLst/>
                <a:latin typeface="Open Sans"/>
              </a:rPr>
              <a:t>D. </a:t>
            </a:r>
            <a:r>
              <a:rPr lang="en-US" sz="2400" b="1" i="1" dirty="0" err="1" smtClean="0">
                <a:solidFill>
                  <a:srgbClr val="000000"/>
                </a:solidFill>
                <a:effectLst/>
                <a:latin typeface="Open Sans"/>
              </a:rPr>
              <a:t>Quy</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tắc</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ngón</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tay</a:t>
            </a:r>
            <a:r>
              <a:rPr lang="en-US" sz="2400" b="1" i="1" dirty="0" smtClean="0">
                <a:solidFill>
                  <a:srgbClr val="000000"/>
                </a:solidFill>
                <a:effectLst/>
                <a:latin typeface="Open Sans"/>
              </a:rPr>
              <a:t> </a:t>
            </a:r>
            <a:r>
              <a:rPr lang="en-US" sz="2400" b="1" i="1" dirty="0" err="1" smtClean="0">
                <a:solidFill>
                  <a:srgbClr val="000000"/>
                </a:solidFill>
                <a:effectLst/>
                <a:latin typeface="Open Sans"/>
              </a:rPr>
              <a:t>phải</a:t>
            </a:r>
            <a:endParaRPr lang="en-US" sz="2400" b="1" i="1" dirty="0">
              <a:solidFill>
                <a:srgbClr val="000000"/>
              </a:solidFill>
              <a:effectLst/>
              <a:latin typeface="Open Sans"/>
            </a:endParaRPr>
          </a:p>
        </p:txBody>
      </p:sp>
      <p:sp>
        <p:nvSpPr>
          <p:cNvPr id="8" name="Text Box 66"/>
          <p:cNvSpPr txBox="1">
            <a:spLocks noChangeArrowheads="1"/>
          </p:cNvSpPr>
          <p:nvPr/>
        </p:nvSpPr>
        <p:spPr bwMode="auto">
          <a:xfrm>
            <a:off x="431401" y="-42677"/>
            <a:ext cx="11451118" cy="695265"/>
          </a:xfrm>
          <a:prstGeom prst="horizontalScroll">
            <a:avLst/>
          </a:prstGeom>
          <a:solidFill>
            <a:srgbClr val="002060"/>
          </a:solidFill>
          <a:ln>
            <a:solidFill>
              <a:srgbClr val="FF0000"/>
            </a:solidFill>
          </a:ln>
          <a:effectLst/>
        </p:spPr>
        <p:txBody>
          <a:bodyPr wrap="squar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spcBef>
                <a:spcPct val="50000"/>
              </a:spcBef>
            </a:pPr>
            <a:r>
              <a:rPr lang="en-US" altLang="vi-VN" sz="2800" b="1" dirty="0" smtClean="0">
                <a:solidFill>
                  <a:srgbClr val="FF0000"/>
                </a:solidFill>
              </a:rPr>
              <a:t>BÀI 24: TỪ TRƯỜNG CỦA ỐNG DÂY CÓ DÒNG ĐIỆN CHẠY QUA</a:t>
            </a:r>
            <a:endParaRPr lang="en-US" altLang="vi-VN" sz="2800" b="1" dirty="0">
              <a:solidFill>
                <a:srgbClr val="FF0000"/>
              </a:solidFill>
            </a:endParaRPr>
          </a:p>
        </p:txBody>
      </p:sp>
      <p:sp>
        <p:nvSpPr>
          <p:cNvPr id="11" name="Text Box 2"/>
          <p:cNvSpPr txBox="1">
            <a:spLocks noChangeArrowheads="1"/>
          </p:cNvSpPr>
          <p:nvPr/>
        </p:nvSpPr>
        <p:spPr bwMode="auto">
          <a:xfrm>
            <a:off x="583154" y="654940"/>
            <a:ext cx="11147611" cy="8309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vi-VN" sz="2400" i="1" dirty="0" smtClean="0">
                <a:solidFill>
                  <a:srgbClr val="FF0066"/>
                </a:solidFill>
                <a:latin typeface="Times New Roman" panose="02020603050405020304" pitchFamily="18" charset="0"/>
                <a:cs typeface="Times New Roman" panose="02020603050405020304" pitchFamily="18" charset="0"/>
              </a:rPr>
              <a:t>Bài 9: </a:t>
            </a:r>
            <a:r>
              <a:rPr lang="vi-VN" sz="2400" dirty="0"/>
              <a:t>Quy tắc nào dưới đây cho ta xác định được chiều của đường sức từ ở trong lòng một ống dây có dòng điện một chiều chạy qua</a:t>
            </a:r>
            <a:r>
              <a:rPr lang="vi-VN" sz="2400" dirty="0" smtClean="0"/>
              <a:t>?</a:t>
            </a:r>
            <a:r>
              <a:rPr lang="en-US" altLang="vi-VN" sz="2400" i="1" dirty="0" smtClean="0">
                <a:solidFill>
                  <a:srgbClr val="FF0066"/>
                </a:solidFill>
                <a:latin typeface="Times New Roman" panose="02020603050405020304" pitchFamily="18" charset="0"/>
                <a:cs typeface="Times New Roman" panose="02020603050405020304" pitchFamily="18" charset="0"/>
              </a:rPr>
              <a:t> </a:t>
            </a:r>
          </a:p>
        </p:txBody>
      </p:sp>
      <p:sp>
        <p:nvSpPr>
          <p:cNvPr id="4" name="Oval 3"/>
          <p:cNvSpPr/>
          <p:nvPr/>
        </p:nvSpPr>
        <p:spPr>
          <a:xfrm>
            <a:off x="1451911" y="3083373"/>
            <a:ext cx="437805" cy="41964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7129741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1185</Words>
  <Application>Microsoft Office PowerPoint</Application>
  <PresentationFormat>Widescreen</PresentationFormat>
  <Paragraphs>94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13</cp:revision>
  <dcterms:created xsi:type="dcterms:W3CDTF">2021-11-29T14:20:43Z</dcterms:created>
  <dcterms:modified xsi:type="dcterms:W3CDTF">2021-12-01T06:18:37Z</dcterms:modified>
</cp:coreProperties>
</file>