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69" d="100"/>
          <a:sy n="69" d="100"/>
        </p:scale>
        <p:origin x="8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8772D4C8-9EA1-4CF9-8597-38B1E120EA87}" type="datetimeFigureOut">
              <a:rPr lang="vi-VN" smtClean="0"/>
              <a:t>16/01/2022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29DBCF0-9FAB-4DCC-9AE2-22659318CC6B}" type="slidenum">
              <a:rPr lang="vi-VN" smtClean="0"/>
              <a:t>‹#›</a:t>
            </a:fld>
            <a:endParaRPr lang="vi-VN"/>
          </a:p>
        </p:txBody>
      </p:sp>
    </p:spTree>
    <p:extLst>
      <p:ext uri="{BB962C8B-B14F-4D97-AF65-F5344CB8AC3E}">
        <p14:creationId xmlns:p14="http://schemas.microsoft.com/office/powerpoint/2010/main" val="3355993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772D4C8-9EA1-4CF9-8597-38B1E120EA87}" type="datetimeFigureOut">
              <a:rPr lang="vi-VN" smtClean="0"/>
              <a:t>16/01/2022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29DBCF0-9FAB-4DCC-9AE2-22659318CC6B}" type="slidenum">
              <a:rPr lang="vi-VN" smtClean="0"/>
              <a:t>‹#›</a:t>
            </a:fld>
            <a:endParaRPr lang="vi-VN"/>
          </a:p>
        </p:txBody>
      </p:sp>
    </p:spTree>
    <p:extLst>
      <p:ext uri="{BB962C8B-B14F-4D97-AF65-F5344CB8AC3E}">
        <p14:creationId xmlns:p14="http://schemas.microsoft.com/office/powerpoint/2010/main" val="342618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772D4C8-9EA1-4CF9-8597-38B1E120EA87}" type="datetimeFigureOut">
              <a:rPr lang="vi-VN" smtClean="0"/>
              <a:t>16/01/2022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29DBCF0-9FAB-4DCC-9AE2-22659318CC6B}" type="slidenum">
              <a:rPr lang="vi-VN" smtClean="0"/>
              <a:t>‹#›</a:t>
            </a:fld>
            <a:endParaRPr lang="vi-VN"/>
          </a:p>
        </p:txBody>
      </p:sp>
    </p:spTree>
    <p:extLst>
      <p:ext uri="{BB962C8B-B14F-4D97-AF65-F5344CB8AC3E}">
        <p14:creationId xmlns:p14="http://schemas.microsoft.com/office/powerpoint/2010/main" val="2065691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smtClean="0"/>
              <a:t>Click to edit Master title style</a:t>
            </a:r>
            <a:endParaRPr lang="vi-VN"/>
          </a:p>
        </p:txBody>
      </p:sp>
      <p:sp>
        <p:nvSpPr>
          <p:cNvPr id="3" name="Content Placeholder 2"/>
          <p:cNvSpPr>
            <a:spLocks noGrp="1"/>
          </p:cNvSpPr>
          <p:nvPr>
            <p:ph sz="quarter" idx="1"/>
          </p:nvPr>
        </p:nvSpPr>
        <p:spPr>
          <a:xfrm>
            <a:off x="609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Content Placeholder 4"/>
          <p:cNvSpPr>
            <a:spLocks noGrp="1"/>
          </p:cNvSpPr>
          <p:nvPr>
            <p:ph sz="quarter" idx="3"/>
          </p:nvPr>
        </p:nvSpPr>
        <p:spPr>
          <a:xfrm>
            <a:off x="609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Content Placeholder 5"/>
          <p:cNvSpPr>
            <a:spLocks noGrp="1"/>
          </p:cNvSpPr>
          <p:nvPr>
            <p:ph sz="quarter" idx="4"/>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63179B8E-7DBA-4F78-8AFC-4026B20C287C}" type="slidenum">
              <a:rPr lang="en-US" altLang="vi-VN"/>
              <a:pPr/>
              <a:t>‹#›</a:t>
            </a:fld>
            <a:endParaRPr lang="en-US" altLang="vi-VN"/>
          </a:p>
        </p:txBody>
      </p:sp>
    </p:spTree>
    <p:extLst>
      <p:ext uri="{BB962C8B-B14F-4D97-AF65-F5344CB8AC3E}">
        <p14:creationId xmlns:p14="http://schemas.microsoft.com/office/powerpoint/2010/main" val="1839051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772D4C8-9EA1-4CF9-8597-38B1E120EA87}" type="datetimeFigureOut">
              <a:rPr lang="vi-VN" smtClean="0"/>
              <a:t>16/01/2022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29DBCF0-9FAB-4DCC-9AE2-22659318CC6B}" type="slidenum">
              <a:rPr lang="vi-VN" smtClean="0"/>
              <a:t>‹#›</a:t>
            </a:fld>
            <a:endParaRPr lang="vi-VN"/>
          </a:p>
        </p:txBody>
      </p:sp>
    </p:spTree>
    <p:extLst>
      <p:ext uri="{BB962C8B-B14F-4D97-AF65-F5344CB8AC3E}">
        <p14:creationId xmlns:p14="http://schemas.microsoft.com/office/powerpoint/2010/main" val="3664016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772D4C8-9EA1-4CF9-8597-38B1E120EA87}" type="datetimeFigureOut">
              <a:rPr lang="vi-VN" smtClean="0"/>
              <a:t>16/01/2022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29DBCF0-9FAB-4DCC-9AE2-22659318CC6B}" type="slidenum">
              <a:rPr lang="vi-VN" smtClean="0"/>
              <a:t>‹#›</a:t>
            </a:fld>
            <a:endParaRPr lang="vi-VN"/>
          </a:p>
        </p:txBody>
      </p:sp>
    </p:spTree>
    <p:extLst>
      <p:ext uri="{BB962C8B-B14F-4D97-AF65-F5344CB8AC3E}">
        <p14:creationId xmlns:p14="http://schemas.microsoft.com/office/powerpoint/2010/main" val="4222639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8772D4C8-9EA1-4CF9-8597-38B1E120EA87}" type="datetimeFigureOut">
              <a:rPr lang="vi-VN" smtClean="0"/>
              <a:t>16/01/2022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529DBCF0-9FAB-4DCC-9AE2-22659318CC6B}" type="slidenum">
              <a:rPr lang="vi-VN" smtClean="0"/>
              <a:t>‹#›</a:t>
            </a:fld>
            <a:endParaRPr lang="vi-VN"/>
          </a:p>
        </p:txBody>
      </p:sp>
    </p:spTree>
    <p:extLst>
      <p:ext uri="{BB962C8B-B14F-4D97-AF65-F5344CB8AC3E}">
        <p14:creationId xmlns:p14="http://schemas.microsoft.com/office/powerpoint/2010/main" val="2945335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8772D4C8-9EA1-4CF9-8597-38B1E120EA87}" type="datetimeFigureOut">
              <a:rPr lang="vi-VN" smtClean="0"/>
              <a:t>16/01/2022</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529DBCF0-9FAB-4DCC-9AE2-22659318CC6B}" type="slidenum">
              <a:rPr lang="vi-VN" smtClean="0"/>
              <a:t>‹#›</a:t>
            </a:fld>
            <a:endParaRPr lang="vi-VN"/>
          </a:p>
        </p:txBody>
      </p:sp>
    </p:spTree>
    <p:extLst>
      <p:ext uri="{BB962C8B-B14F-4D97-AF65-F5344CB8AC3E}">
        <p14:creationId xmlns:p14="http://schemas.microsoft.com/office/powerpoint/2010/main" val="3689631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8772D4C8-9EA1-4CF9-8597-38B1E120EA87}" type="datetimeFigureOut">
              <a:rPr lang="vi-VN" smtClean="0"/>
              <a:t>16/01/2022</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529DBCF0-9FAB-4DCC-9AE2-22659318CC6B}" type="slidenum">
              <a:rPr lang="vi-VN" smtClean="0"/>
              <a:t>‹#›</a:t>
            </a:fld>
            <a:endParaRPr lang="vi-VN"/>
          </a:p>
        </p:txBody>
      </p:sp>
    </p:spTree>
    <p:extLst>
      <p:ext uri="{BB962C8B-B14F-4D97-AF65-F5344CB8AC3E}">
        <p14:creationId xmlns:p14="http://schemas.microsoft.com/office/powerpoint/2010/main" val="2403623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72D4C8-9EA1-4CF9-8597-38B1E120EA87}" type="datetimeFigureOut">
              <a:rPr lang="vi-VN" smtClean="0"/>
              <a:t>16/01/2022</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529DBCF0-9FAB-4DCC-9AE2-22659318CC6B}" type="slidenum">
              <a:rPr lang="vi-VN" smtClean="0"/>
              <a:t>‹#›</a:t>
            </a:fld>
            <a:endParaRPr lang="vi-VN"/>
          </a:p>
        </p:txBody>
      </p:sp>
    </p:spTree>
    <p:extLst>
      <p:ext uri="{BB962C8B-B14F-4D97-AF65-F5344CB8AC3E}">
        <p14:creationId xmlns:p14="http://schemas.microsoft.com/office/powerpoint/2010/main" val="1803223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772D4C8-9EA1-4CF9-8597-38B1E120EA87}" type="datetimeFigureOut">
              <a:rPr lang="vi-VN" smtClean="0"/>
              <a:t>16/01/2022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529DBCF0-9FAB-4DCC-9AE2-22659318CC6B}" type="slidenum">
              <a:rPr lang="vi-VN" smtClean="0"/>
              <a:t>‹#›</a:t>
            </a:fld>
            <a:endParaRPr lang="vi-VN"/>
          </a:p>
        </p:txBody>
      </p:sp>
    </p:spTree>
    <p:extLst>
      <p:ext uri="{BB962C8B-B14F-4D97-AF65-F5344CB8AC3E}">
        <p14:creationId xmlns:p14="http://schemas.microsoft.com/office/powerpoint/2010/main" val="3226448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772D4C8-9EA1-4CF9-8597-38B1E120EA87}" type="datetimeFigureOut">
              <a:rPr lang="vi-VN" smtClean="0"/>
              <a:t>16/01/2022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529DBCF0-9FAB-4DCC-9AE2-22659318CC6B}" type="slidenum">
              <a:rPr lang="vi-VN" smtClean="0"/>
              <a:t>‹#›</a:t>
            </a:fld>
            <a:endParaRPr lang="vi-VN"/>
          </a:p>
        </p:txBody>
      </p:sp>
    </p:spTree>
    <p:extLst>
      <p:ext uri="{BB962C8B-B14F-4D97-AF65-F5344CB8AC3E}">
        <p14:creationId xmlns:p14="http://schemas.microsoft.com/office/powerpoint/2010/main" val="3441587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72D4C8-9EA1-4CF9-8597-38B1E120EA87}" type="datetimeFigureOut">
              <a:rPr lang="vi-VN" smtClean="0"/>
              <a:t>16/01/2022</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9DBCF0-9FAB-4DCC-9AE2-22659318CC6B}" type="slidenum">
              <a:rPr lang="vi-VN" smtClean="0"/>
              <a:t>‹#›</a:t>
            </a:fld>
            <a:endParaRPr lang="vi-VN"/>
          </a:p>
        </p:txBody>
      </p:sp>
    </p:spTree>
    <p:extLst>
      <p:ext uri="{BB962C8B-B14F-4D97-AF65-F5344CB8AC3E}">
        <p14:creationId xmlns:p14="http://schemas.microsoft.com/office/powerpoint/2010/main" val="36924424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591670" y="850277"/>
            <a:ext cx="11349318" cy="1569660"/>
          </a:xfrm>
          <a:prstGeom prst="rect">
            <a:avLst/>
          </a:prstGeom>
          <a:noFill/>
          <a:ln w="38100">
            <a:solidFill>
              <a:srgbClr val="00B05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latin typeface="Times New Roman" panose="02020603050405020304" pitchFamily="18" charset="0"/>
                <a:cs typeface="Times New Roman" panose="02020603050405020304" pitchFamily="18" charset="0"/>
              </a:rPr>
              <a:t>Bài 1: Nam châm điện gồm một cuộn dây dẫn quấn quanh một lõi sắt non có dòng điện chạy qua</a:t>
            </a:r>
          </a:p>
          <a:p>
            <a:r>
              <a:rPr lang="en-US" sz="2400" b="1" i="1" dirty="0">
                <a:latin typeface="Times New Roman" panose="02020603050405020304" pitchFamily="18" charset="0"/>
                <a:cs typeface="Times New Roman" panose="02020603050405020304" pitchFamily="18" charset="0"/>
              </a:rPr>
              <a:t>a) Nếu ngắt dòng điện thì nó còn tác dụng từ nữa không?</a:t>
            </a:r>
          </a:p>
          <a:p>
            <a:r>
              <a:rPr lang="en-US" sz="2400" b="1" i="1" dirty="0">
                <a:latin typeface="Times New Roman" panose="02020603050405020304" pitchFamily="18" charset="0"/>
                <a:cs typeface="Times New Roman" panose="02020603050405020304" pitchFamily="18" charset="0"/>
              </a:rPr>
              <a:t>b) Lõi của nam châm điện phải là sắt non, không được là thép. Vì sao?</a:t>
            </a:r>
          </a:p>
        </p:txBody>
      </p:sp>
      <p:sp>
        <p:nvSpPr>
          <p:cNvPr id="43" name="Text Box 53"/>
          <p:cNvSpPr txBox="1">
            <a:spLocks noChangeArrowheads="1"/>
          </p:cNvSpPr>
          <p:nvPr/>
        </p:nvSpPr>
        <p:spPr bwMode="auto">
          <a:xfrm>
            <a:off x="5742982" y="2382308"/>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5" name="Rectangle 4"/>
          <p:cNvSpPr/>
          <p:nvPr/>
        </p:nvSpPr>
        <p:spPr>
          <a:xfrm>
            <a:off x="645458" y="3140150"/>
            <a:ext cx="10999579" cy="1908215"/>
          </a:xfrm>
          <a:prstGeom prst="rect">
            <a:avLst/>
          </a:prstGeom>
        </p:spPr>
        <p:txBody>
          <a:bodyPr wrap="square">
            <a:spAutoFit/>
          </a:bodyPr>
          <a:lstStyle/>
          <a:p>
            <a:pPr marL="30480" marR="30480" algn="just">
              <a:lnSpc>
                <a:spcPct val="150000"/>
              </a:lnSpc>
              <a:spcAft>
                <a:spcPts val="1200"/>
              </a:spcAft>
            </a:pP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Nếu</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ngắt</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dòng</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thì</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nam</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châm</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còn</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dụng</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b="1" i="1"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Vì</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thép</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còn</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giữ</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ngắt</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đó</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nam</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châm</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mất</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ý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nghĩa</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sử</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dụng</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b="1" i="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1" name="Text Box 5"/>
          <p:cNvSpPr txBox="1">
            <a:spLocks noChangeArrowheads="1"/>
          </p:cNvSpPr>
          <p:nvPr/>
        </p:nvSpPr>
        <p:spPr bwMode="auto">
          <a:xfrm>
            <a:off x="1143000" y="10877"/>
            <a:ext cx="10453294" cy="578882"/>
          </a:xfrm>
          <a:prstGeom prst="roundRect">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25: SỰ NHIỄM TỪ CỦA SẮT, THÉP – NAM CHÂM ĐIỆN </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753166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down)">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362808" y="929133"/>
            <a:ext cx="11801856" cy="1569660"/>
          </a:xfrm>
          <a:prstGeom prst="rect">
            <a:avLst/>
          </a:prstGeom>
          <a:solidFill>
            <a:schemeClr val="accent2">
              <a:lumMod val="20000"/>
              <a:lumOff val="80000"/>
            </a:schemeClr>
          </a:solidFill>
          <a:ln w="38100">
            <a:solidFill>
              <a:srgbClr val="00B05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a:latin typeface="Times New Roman" panose="02020603050405020304" pitchFamily="18" charset="0"/>
                <a:cs typeface="Times New Roman" panose="02020603050405020304" pitchFamily="18" charset="0"/>
              </a:rPr>
              <a:t>Bài 2: Trong nam châm điện được vẽ trên hình 25.1 SBT, nếu thay lõi sắt non bằng lõi niken thì:</a:t>
            </a:r>
          </a:p>
          <a:p>
            <a:r>
              <a:rPr lang="en-US" sz="2400" b="1" i="1">
                <a:latin typeface="Times New Roman" panose="02020603050405020304" pitchFamily="18" charset="0"/>
                <a:cs typeface="Times New Roman" panose="02020603050405020304" pitchFamily="18" charset="0"/>
              </a:rPr>
              <a:t>a) Từ trường có mạnh hơn cuộn dây không có lõi không.</a:t>
            </a:r>
          </a:p>
          <a:p>
            <a:r>
              <a:rPr lang="en-US" sz="2400" b="1" i="1">
                <a:latin typeface="Times New Roman" panose="02020603050405020304" pitchFamily="18" charset="0"/>
                <a:cs typeface="Times New Roman" panose="02020603050405020304" pitchFamily="18" charset="0"/>
              </a:rPr>
              <a:t>b) Đầu A của cuộn dây là cực gì.</a:t>
            </a:r>
          </a:p>
        </p:txBody>
      </p:sp>
      <p:sp>
        <p:nvSpPr>
          <p:cNvPr id="43" name="Text Box 53"/>
          <p:cNvSpPr txBox="1">
            <a:spLocks noChangeArrowheads="1"/>
          </p:cNvSpPr>
          <p:nvPr/>
        </p:nvSpPr>
        <p:spPr bwMode="auto">
          <a:xfrm>
            <a:off x="5649381" y="2736503"/>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8" name="Picture 7" descr="Giải SBT Vật Lí 9 | Giải bài tập Sách bài tập Vật Lí 9"/>
          <p:cNvPicPr/>
          <p:nvPr/>
        </p:nvPicPr>
        <p:blipFill>
          <a:blip r:embed="rId2">
            <a:extLst>
              <a:ext uri="{28A0092B-C50C-407E-A947-70E740481C1C}">
                <a14:useLocalDpi xmlns:a14="http://schemas.microsoft.com/office/drawing/2010/main" val="0"/>
              </a:ext>
            </a:extLst>
          </a:blip>
          <a:srcRect/>
          <a:stretch>
            <a:fillRect/>
          </a:stretch>
        </p:blipFill>
        <p:spPr bwMode="auto">
          <a:xfrm>
            <a:off x="10507107" y="633315"/>
            <a:ext cx="1314450" cy="1097915"/>
          </a:xfrm>
          <a:prstGeom prst="rect">
            <a:avLst/>
          </a:prstGeom>
          <a:noFill/>
          <a:ln>
            <a:noFill/>
          </a:ln>
        </p:spPr>
      </p:pic>
      <p:sp>
        <p:nvSpPr>
          <p:cNvPr id="2" name="Rectangle 1"/>
          <p:cNvSpPr/>
          <p:nvPr/>
        </p:nvSpPr>
        <p:spPr>
          <a:xfrm>
            <a:off x="1067821" y="3435878"/>
            <a:ext cx="9439286" cy="1354217"/>
          </a:xfrm>
          <a:prstGeom prst="rect">
            <a:avLst/>
          </a:prstGeom>
        </p:spPr>
        <p:txBody>
          <a:bodyPr wrap="square">
            <a:spAutoFit/>
          </a:bodyPr>
          <a:lstStyle/>
          <a:p>
            <a:pPr marL="30480" marR="30480" algn="just">
              <a:lnSpc>
                <a:spcPct val="150000"/>
              </a:lnSpc>
              <a:spcAft>
                <a:spcPts val="1200"/>
              </a:spcAft>
            </a:pP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trường</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mạnh</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hơn</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Vì</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niken</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mạnh</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như</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thép</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b="1" i="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Áp</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dụng</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quy</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tắc</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nắm</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bàn</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tay</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phải</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ta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đầu</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cực</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Bắc</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b="1" i="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2" name="Text Box 5"/>
          <p:cNvSpPr txBox="1">
            <a:spLocks noChangeArrowheads="1"/>
          </p:cNvSpPr>
          <p:nvPr/>
        </p:nvSpPr>
        <p:spPr bwMode="auto">
          <a:xfrm>
            <a:off x="690729" y="10877"/>
            <a:ext cx="10905565" cy="578882"/>
          </a:xfrm>
          <a:prstGeom prst="roundRect">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25: SỰ NHIỄM TỪ CỦA SẮT, THÉP – NAM CHÂM ĐIỆN </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752635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303486" y="654333"/>
            <a:ext cx="11680049" cy="3046988"/>
          </a:xfrm>
          <a:prstGeom prst="rect">
            <a:avLst/>
          </a:prstGeom>
          <a:noFill/>
          <a:ln w="28575">
            <a:solidFill>
              <a:srgbClr val="00B05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latin typeface="Times New Roman" panose="02020603050405020304" pitchFamily="18" charset="0"/>
                <a:cs typeface="Times New Roman" panose="02020603050405020304" pitchFamily="18" charset="0"/>
              </a:rPr>
              <a:t>Bài 3: Trên hình 25.2 SBT vẽ một số kẹp giấy bằng sắt bị hút </a:t>
            </a:r>
            <a:endParaRPr lang="en-US" sz="2400" b="1" i="1" dirty="0" smtClean="0">
              <a:latin typeface="Times New Roman" panose="02020603050405020304" pitchFamily="18" charset="0"/>
              <a:cs typeface="Times New Roman" panose="02020603050405020304" pitchFamily="18" charset="0"/>
            </a:endParaRPr>
          </a:p>
          <a:p>
            <a:r>
              <a:rPr lang="en-US" sz="2400" b="1" i="1" dirty="0" smtClean="0">
                <a:latin typeface="Times New Roman" panose="02020603050405020304" pitchFamily="18" charset="0"/>
                <a:cs typeface="Times New Roman" panose="02020603050405020304" pitchFamily="18" charset="0"/>
              </a:rPr>
              <a:t>dính </a:t>
            </a:r>
            <a:r>
              <a:rPr lang="en-US" sz="2400" b="1" i="1" dirty="0">
                <a:latin typeface="Times New Roman" panose="02020603050405020304" pitchFamily="18" charset="0"/>
                <a:cs typeface="Times New Roman" panose="02020603050405020304" pitchFamily="18" charset="0"/>
              </a:rPr>
              <a:t>vào các cực của thanh nam châm.</a:t>
            </a:r>
          </a:p>
          <a:p>
            <a:pPr marL="457200" indent="-457200">
              <a:buAutoNum type="alphaLcParenR"/>
            </a:pPr>
            <a:r>
              <a:rPr lang="en-US" sz="2400" b="1" i="1" dirty="0" smtClean="0">
                <a:latin typeface="Times New Roman" panose="02020603050405020304" pitchFamily="18" charset="0"/>
                <a:cs typeface="Times New Roman" panose="02020603050405020304" pitchFamily="18" charset="0"/>
              </a:rPr>
              <a:t>Có </a:t>
            </a:r>
            <a:r>
              <a:rPr lang="en-US" sz="2400" b="1" i="1" dirty="0">
                <a:latin typeface="Times New Roman" panose="02020603050405020304" pitchFamily="18" charset="0"/>
                <a:cs typeface="Times New Roman" panose="02020603050405020304" pitchFamily="18" charset="0"/>
              </a:rPr>
              <a:t>thể khẳng định các kẹp sắt này đã trở thành nam châm </a:t>
            </a:r>
            <a:endParaRPr lang="en-US" sz="2400" b="1" i="1" dirty="0" smtClean="0">
              <a:latin typeface="Times New Roman" panose="02020603050405020304" pitchFamily="18" charset="0"/>
              <a:cs typeface="Times New Roman" panose="02020603050405020304" pitchFamily="18" charset="0"/>
            </a:endParaRPr>
          </a:p>
          <a:p>
            <a:r>
              <a:rPr lang="en-US" sz="2400" b="1" i="1" dirty="0" smtClean="0">
                <a:latin typeface="Times New Roman" panose="02020603050405020304" pitchFamily="18" charset="0"/>
                <a:cs typeface="Times New Roman" panose="02020603050405020304" pitchFamily="18" charset="0"/>
              </a:rPr>
              <a:t>được </a:t>
            </a:r>
            <a:r>
              <a:rPr lang="en-US" sz="2400" b="1" i="1" dirty="0">
                <a:latin typeface="Times New Roman" panose="02020603050405020304" pitchFamily="18" charset="0"/>
                <a:cs typeface="Times New Roman" panose="02020603050405020304" pitchFamily="18" charset="0"/>
              </a:rPr>
              <a:t>không? Vì sao?</a:t>
            </a:r>
          </a:p>
          <a:p>
            <a:r>
              <a:rPr lang="en-US" sz="2400" b="1" i="1" dirty="0">
                <a:latin typeface="Times New Roman" panose="02020603050405020304" pitchFamily="18" charset="0"/>
                <a:cs typeface="Times New Roman" panose="02020603050405020304" pitchFamily="18" charset="0"/>
              </a:rPr>
              <a:t>b) Nếu khẳng định các kẹp sắt đã trở thành nam châm thì hãy </a:t>
            </a:r>
            <a:endParaRPr lang="en-US" sz="2400" b="1" i="1" dirty="0" smtClean="0">
              <a:latin typeface="Times New Roman" panose="02020603050405020304" pitchFamily="18" charset="0"/>
              <a:cs typeface="Times New Roman" panose="02020603050405020304" pitchFamily="18" charset="0"/>
            </a:endParaRPr>
          </a:p>
          <a:p>
            <a:r>
              <a:rPr lang="en-US" sz="2400" b="1" i="1" dirty="0" smtClean="0">
                <a:latin typeface="Times New Roman" panose="02020603050405020304" pitchFamily="18" charset="0"/>
                <a:cs typeface="Times New Roman" panose="02020603050405020304" pitchFamily="18" charset="0"/>
              </a:rPr>
              <a:t>xác </a:t>
            </a:r>
            <a:r>
              <a:rPr lang="en-US" sz="2400" b="1" i="1" dirty="0">
                <a:latin typeface="Times New Roman" panose="02020603050405020304" pitchFamily="18" charset="0"/>
                <a:cs typeface="Times New Roman" panose="02020603050405020304" pitchFamily="18" charset="0"/>
              </a:rPr>
              <a:t>định tên từ cực của một trong số các nam châm này.</a:t>
            </a:r>
          </a:p>
          <a:p>
            <a:r>
              <a:rPr lang="en-US" sz="2400" b="1" i="1" dirty="0">
                <a:latin typeface="Times New Roman" panose="02020603050405020304" pitchFamily="18" charset="0"/>
                <a:cs typeface="Times New Roman" panose="02020603050405020304" pitchFamily="18" charset="0"/>
              </a:rPr>
              <a:t>c) Từ kết quả trên, hãy giải thích vì sao nam châm lại hút được các </a:t>
            </a:r>
            <a:endParaRPr lang="en-US" sz="2400" b="1" i="1" dirty="0" smtClean="0">
              <a:latin typeface="Times New Roman" panose="02020603050405020304" pitchFamily="18" charset="0"/>
              <a:cs typeface="Times New Roman" panose="02020603050405020304" pitchFamily="18" charset="0"/>
            </a:endParaRPr>
          </a:p>
          <a:p>
            <a:r>
              <a:rPr lang="en-US" sz="2400" b="1" i="1" dirty="0" smtClean="0">
                <a:latin typeface="Times New Roman" panose="02020603050405020304" pitchFamily="18" charset="0"/>
                <a:cs typeface="Times New Roman" panose="02020603050405020304" pitchFamily="18" charset="0"/>
              </a:rPr>
              <a:t>vật </a:t>
            </a:r>
            <a:r>
              <a:rPr lang="en-US" sz="2400" b="1" i="1" dirty="0">
                <a:latin typeface="Times New Roman" panose="02020603050405020304" pitchFamily="18" charset="0"/>
                <a:cs typeface="Times New Roman" panose="02020603050405020304" pitchFamily="18" charset="0"/>
              </a:rPr>
              <a:t>bằng sắt, thép khi đặt gần nó.</a:t>
            </a:r>
          </a:p>
        </p:txBody>
      </p:sp>
      <p:sp>
        <p:nvSpPr>
          <p:cNvPr id="43" name="Text Box 53"/>
          <p:cNvSpPr txBox="1">
            <a:spLocks noChangeArrowheads="1"/>
          </p:cNvSpPr>
          <p:nvPr/>
        </p:nvSpPr>
        <p:spPr bwMode="auto">
          <a:xfrm>
            <a:off x="5954467" y="3754795"/>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8" name="Picture 7" descr="Giải SBT Vật Lí 9 | Giải bài tập Sách bài tập Vật Lí 9"/>
          <p:cNvPicPr/>
          <p:nvPr/>
        </p:nvPicPr>
        <p:blipFill>
          <a:blip r:embed="rId2">
            <a:extLst>
              <a:ext uri="{28A0092B-C50C-407E-A947-70E740481C1C}">
                <a14:useLocalDpi xmlns:a14="http://schemas.microsoft.com/office/drawing/2010/main" val="0"/>
              </a:ext>
            </a:extLst>
          </a:blip>
          <a:srcRect/>
          <a:stretch>
            <a:fillRect/>
          </a:stretch>
        </p:blipFill>
        <p:spPr bwMode="auto">
          <a:xfrm>
            <a:off x="9381685" y="770487"/>
            <a:ext cx="2341282" cy="2284896"/>
          </a:xfrm>
          <a:prstGeom prst="rect">
            <a:avLst/>
          </a:prstGeom>
          <a:noFill/>
          <a:ln>
            <a:noFill/>
          </a:ln>
        </p:spPr>
      </p:pic>
      <p:sp>
        <p:nvSpPr>
          <p:cNvPr id="2" name="Rectangle 2"/>
          <p:cNvSpPr>
            <a:spLocks noChangeArrowheads="1"/>
          </p:cNvSpPr>
          <p:nvPr/>
        </p:nvSpPr>
        <p:spPr bwMode="auto">
          <a:xfrm>
            <a:off x="343211" y="4231631"/>
            <a:ext cx="8882021"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Vì</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kẹp</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sắt</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đặt</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trường</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nam</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châm</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bị</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nhiễm</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nên</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khẳng</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nó</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trở</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thành</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nam</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châm</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400" i="1" u="none" strike="noStrike" cap="none" normalizeH="0" baseline="0" dirty="0" smtClean="0">
              <a:ln>
                <a:noFill/>
              </a:ln>
              <a:solidFill>
                <a:srgbClr val="00B05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b)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Tên</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cực</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kẹp</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sắt</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vẽ</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altLang="en-US" sz="240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25.2a</a:t>
            </a:r>
            <a:endParaRPr kumimoji="0" lang="en-US" altLang="en-US" sz="2400" i="1" u="none" strike="noStrike" cap="none" normalizeH="0" baseline="0" dirty="0" smtClean="0">
              <a:ln>
                <a:noFill/>
              </a:ln>
              <a:solidFill>
                <a:srgbClr val="00B050"/>
              </a:solidFill>
              <a:effectLst/>
              <a:latin typeface="Times New Roman" panose="02020603050405020304" pitchFamily="18" charset="0"/>
              <a:cs typeface="Times New Roman" panose="02020603050405020304" pitchFamily="18" charset="0"/>
            </a:endParaRPr>
          </a:p>
          <a:p>
            <a:pPr eaLnBrk="0" fontAlgn="base" hangingPunct="0">
              <a:spcBef>
                <a:spcPct val="0"/>
              </a:spcBef>
              <a:spcAft>
                <a:spcPct val="0"/>
              </a:spcAft>
            </a:pPr>
            <a:r>
              <a:rPr lang="en-US" altLang="en-US" sz="2400"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 Khi đặt vật bằng sắt, thép gần nam châm thì vật bị nhiễm từ và sẽ trở thành nam châm, đầu đặt gần nam châm là từ cực trái dấu với từ cực của nam châm. Do đó bị nam châm hút</a:t>
            </a:r>
            <a:r>
              <a:rPr lang="en-US" altLang="en-US" sz="2400" i="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altLang="en-US" sz="2400" i="1" dirty="0">
              <a:solidFill>
                <a:srgbClr val="00B050"/>
              </a:solidFill>
              <a:latin typeface="Times New Roman" panose="02020603050405020304" pitchFamily="18" charset="0"/>
              <a:cs typeface="Times New Roman" panose="02020603050405020304" pitchFamily="18" charset="0"/>
            </a:endParaRPr>
          </a:p>
        </p:txBody>
      </p:sp>
      <p:pic>
        <p:nvPicPr>
          <p:cNvPr id="1025" name="Picture 2" descr="Giải SBT Vật Lí 9 | Giải bài tập Sách bài tập Vật Lí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38139" y="3985628"/>
            <a:ext cx="2113960" cy="2539863"/>
          </a:xfrm>
          <a:prstGeom prst="rect">
            <a:avLst/>
          </a:prstGeom>
          <a:noFill/>
          <a:extLst>
            <a:ext uri="{909E8E84-426E-40DD-AFC4-6F175D3DCCD1}">
              <a14:hiddenFill xmlns:a14="http://schemas.microsoft.com/office/drawing/2010/main">
                <a:solidFill>
                  <a:srgbClr val="FFFFFF"/>
                </a:solidFill>
              </a14:hiddenFill>
            </a:ext>
          </a:extLst>
        </p:spPr>
      </p:pic>
      <p:sp>
        <p:nvSpPr>
          <p:cNvPr id="13" name="Text Box 5"/>
          <p:cNvSpPr txBox="1">
            <a:spLocks noChangeArrowheads="1"/>
          </p:cNvSpPr>
          <p:nvPr/>
        </p:nvSpPr>
        <p:spPr bwMode="auto">
          <a:xfrm>
            <a:off x="690729" y="10877"/>
            <a:ext cx="10905565" cy="578882"/>
          </a:xfrm>
          <a:prstGeom prst="roundRect">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25: SỰ NHIỄM TỪ CỦA SẮT, THÉP – NAM CHÂM ĐIỆN </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635347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025"/>
                                        </p:tgtEl>
                                        <p:attrNameLst>
                                          <p:attrName>style.visibility</p:attrName>
                                        </p:attrNameLst>
                                      </p:cBhvr>
                                      <p:to>
                                        <p:strVal val="visible"/>
                                      </p:to>
                                    </p:set>
                                    <p:animEffect transition="in" filter="barn(inVertical)">
                                      <p:cBhvr>
                                        <p:cTn id="17" dur="500"/>
                                        <p:tgtEl>
                                          <p:spTgt spid="102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barn(inVertical)">
                                      <p:cBhvr>
                                        <p:cTn id="2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382295" y="771845"/>
            <a:ext cx="11755875" cy="461665"/>
          </a:xfrm>
          <a:prstGeom prst="rect">
            <a:avLst/>
          </a:prstGeom>
          <a:noFill/>
          <a:ln w="28575">
            <a:solidFill>
              <a:srgbClr val="00B05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err="1" smtClean="0">
                <a:latin typeface="Times New Roman" panose="02020603050405020304" pitchFamily="18" charset="0"/>
                <a:cs typeface="Times New Roman" panose="02020603050405020304" pitchFamily="18" charset="0"/>
              </a:rPr>
              <a:t>Bài</a:t>
            </a:r>
            <a:r>
              <a:rPr lang="en-US" sz="2400" b="1" i="1" dirty="0" smtClean="0">
                <a:latin typeface="Times New Roman" panose="02020603050405020304" pitchFamily="18" charset="0"/>
                <a:cs typeface="Times New Roman" panose="02020603050405020304" pitchFamily="18" charset="0"/>
              </a:rPr>
              <a:t> 4: </a:t>
            </a:r>
            <a:r>
              <a:rPr lang="en-US" sz="2400" b="1" i="1" dirty="0" err="1" smtClean="0">
                <a:latin typeface="Times New Roman" panose="02020603050405020304" pitchFamily="18" charset="0"/>
                <a:cs typeface="Times New Roman" panose="02020603050405020304" pitchFamily="18" charset="0"/>
              </a:rPr>
              <a:t>Trường</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hợp</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nào</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vật</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có</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khả</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năng</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nhiễm</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từ</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và</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trở</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thành</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nam</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châm</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vĩnh</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cửu</a:t>
            </a:r>
            <a:endParaRPr lang="vi-VN" sz="2400" b="1" i="1" dirty="0">
              <a:latin typeface="Times New Roman" panose="02020603050405020304" pitchFamily="18" charset="0"/>
              <a:cs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11" name="Rectangle 10"/>
          <p:cNvSpPr/>
          <p:nvPr/>
        </p:nvSpPr>
        <p:spPr>
          <a:xfrm>
            <a:off x="1180325" y="1233510"/>
            <a:ext cx="10159814" cy="4919232"/>
          </a:xfrm>
          <a:prstGeom prst="rect">
            <a:avLst/>
          </a:prstGeom>
        </p:spPr>
        <p:txBody>
          <a:bodyPr wrap="square">
            <a:spAutoFit/>
          </a:bodyPr>
          <a:lstStyle/>
          <a:p>
            <a:pPr marL="30480" marR="30480" algn="just">
              <a:lnSpc>
                <a:spcPct val="150000"/>
              </a:lnSpc>
              <a:spcAft>
                <a:spcPts val="1200"/>
              </a:spcAft>
            </a:pPr>
            <a:r>
              <a:rPr lang="en-US" sz="2400" i="1" dirty="0">
                <a:solidFill>
                  <a:srgbClr val="0070C0"/>
                </a:solidFill>
                <a:latin typeface="Arial" panose="020B0604020202020204" pitchFamily="34" charset="0"/>
                <a:ea typeface="Times New Roman" panose="02020603050405020304" pitchFamily="18" charset="0"/>
              </a:rPr>
              <a:t>A. </a:t>
            </a:r>
            <a:r>
              <a:rPr lang="en-US" sz="2400" i="1" dirty="0" err="1">
                <a:solidFill>
                  <a:srgbClr val="0070C0"/>
                </a:solidFill>
                <a:latin typeface="Arial" panose="020B0604020202020204" pitchFamily="34" charset="0"/>
                <a:ea typeface="Times New Roman" panose="02020603050405020304" pitchFamily="18" charset="0"/>
              </a:rPr>
              <a:t>Một</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vòng</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dây</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dẫn</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bằng</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thép</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được</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đưa</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lại</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gần</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một</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cực</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nam</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châm</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điện</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mạnh</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trong</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thời</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gian</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ngắn</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rồi</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đưa</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ra</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xa</a:t>
            </a:r>
            <a:r>
              <a:rPr lang="en-US" sz="2400" i="1" dirty="0">
                <a:solidFill>
                  <a:srgbClr val="0070C0"/>
                </a:solidFill>
                <a:latin typeface="Arial" panose="020B0604020202020204" pitchFamily="34" charset="0"/>
                <a:ea typeface="Times New Roman" panose="02020603050405020304" pitchFamily="18" charset="0"/>
              </a:rPr>
              <a:t>.</a:t>
            </a:r>
            <a:endParaRPr lang="en-US" sz="2400" i="1" dirty="0" smtClean="0">
              <a:solidFill>
                <a:srgbClr val="0070C0"/>
              </a:solidFill>
              <a:effectLst/>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sz="2400" i="1" dirty="0">
                <a:solidFill>
                  <a:srgbClr val="0070C0"/>
                </a:solidFill>
                <a:latin typeface="Arial" panose="020B0604020202020204" pitchFamily="34" charset="0"/>
                <a:ea typeface="Times New Roman" panose="02020603050405020304" pitchFamily="18" charset="0"/>
              </a:rPr>
              <a:t>B. </a:t>
            </a:r>
            <a:r>
              <a:rPr lang="en-US" sz="2400" i="1" dirty="0" err="1">
                <a:solidFill>
                  <a:srgbClr val="0070C0"/>
                </a:solidFill>
                <a:latin typeface="Arial" panose="020B0604020202020204" pitchFamily="34" charset="0"/>
                <a:ea typeface="Times New Roman" panose="02020603050405020304" pitchFamily="18" charset="0"/>
              </a:rPr>
              <a:t>Một</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vòng</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dây</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dẫn</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bằng</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sắt</a:t>
            </a:r>
            <a:r>
              <a:rPr lang="en-US" sz="2400" i="1" dirty="0">
                <a:solidFill>
                  <a:srgbClr val="0070C0"/>
                </a:solidFill>
                <a:latin typeface="Arial" panose="020B0604020202020204" pitchFamily="34" charset="0"/>
                <a:ea typeface="Times New Roman" panose="02020603050405020304" pitchFamily="18" charset="0"/>
              </a:rPr>
              <a:t> non </a:t>
            </a:r>
            <a:r>
              <a:rPr lang="en-US" sz="2400" i="1" dirty="0" err="1">
                <a:solidFill>
                  <a:srgbClr val="0070C0"/>
                </a:solidFill>
                <a:latin typeface="Arial" panose="020B0604020202020204" pitchFamily="34" charset="0"/>
                <a:ea typeface="Times New Roman" panose="02020603050405020304" pitchFamily="18" charset="0"/>
              </a:rPr>
              <a:t>được</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đưa</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lại</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gần</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một</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cực</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nam</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châm</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điện</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mạnh</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trong</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thời</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gian</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ngắn</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rồi</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đưa</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ra</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xa</a:t>
            </a:r>
            <a:r>
              <a:rPr lang="en-US" sz="2400" i="1" dirty="0">
                <a:solidFill>
                  <a:srgbClr val="0070C0"/>
                </a:solidFill>
                <a:latin typeface="Arial" panose="020B0604020202020204" pitchFamily="34" charset="0"/>
                <a:ea typeface="Times New Roman" panose="02020603050405020304" pitchFamily="18" charset="0"/>
              </a:rPr>
              <a:t>.</a:t>
            </a:r>
            <a:endParaRPr lang="en-US" sz="2400" i="1" dirty="0" smtClean="0">
              <a:solidFill>
                <a:srgbClr val="0070C0"/>
              </a:solidFill>
              <a:effectLst/>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sz="2400" i="1" dirty="0">
                <a:solidFill>
                  <a:srgbClr val="0070C0"/>
                </a:solidFill>
                <a:latin typeface="Arial" panose="020B0604020202020204" pitchFamily="34" charset="0"/>
                <a:ea typeface="Times New Roman" panose="02020603050405020304" pitchFamily="18" charset="0"/>
              </a:rPr>
              <a:t>C. </a:t>
            </a:r>
            <a:r>
              <a:rPr lang="en-US" sz="2400" i="1" dirty="0" err="1">
                <a:solidFill>
                  <a:srgbClr val="0070C0"/>
                </a:solidFill>
                <a:latin typeface="Arial" panose="020B0604020202020204" pitchFamily="34" charset="0"/>
                <a:ea typeface="Times New Roman" panose="02020603050405020304" pitchFamily="18" charset="0"/>
              </a:rPr>
              <a:t>Một</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vòng</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dây</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bằng</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sắt</a:t>
            </a:r>
            <a:r>
              <a:rPr lang="en-US" sz="2400" i="1" dirty="0">
                <a:solidFill>
                  <a:srgbClr val="0070C0"/>
                </a:solidFill>
                <a:latin typeface="Arial" panose="020B0604020202020204" pitchFamily="34" charset="0"/>
                <a:ea typeface="Times New Roman" panose="02020603050405020304" pitchFamily="18" charset="0"/>
              </a:rPr>
              <a:t> non </a:t>
            </a:r>
            <a:r>
              <a:rPr lang="en-US" sz="2400" i="1" dirty="0" err="1">
                <a:solidFill>
                  <a:srgbClr val="0070C0"/>
                </a:solidFill>
                <a:latin typeface="Arial" panose="020B0604020202020204" pitchFamily="34" charset="0"/>
                <a:ea typeface="Times New Roman" panose="02020603050405020304" pitchFamily="18" charset="0"/>
              </a:rPr>
              <a:t>được</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đưa</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lại</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gần</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một</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đầu</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nam</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châm</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điện</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mạnh</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trong</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thời</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gian</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dài</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rồi</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đưa</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ra</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xa</a:t>
            </a:r>
            <a:endParaRPr lang="en-US" sz="2400" i="1" dirty="0" smtClean="0">
              <a:solidFill>
                <a:srgbClr val="0070C0"/>
              </a:solidFill>
              <a:effectLst/>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sz="2400" i="1" dirty="0">
                <a:solidFill>
                  <a:srgbClr val="0070C0"/>
                </a:solidFill>
                <a:latin typeface="Arial" panose="020B0604020202020204" pitchFamily="34" charset="0"/>
                <a:ea typeface="Times New Roman" panose="02020603050405020304" pitchFamily="18" charset="0"/>
              </a:rPr>
              <a:t>D. </a:t>
            </a:r>
            <a:r>
              <a:rPr lang="en-US" sz="2400" i="1" dirty="0" err="1">
                <a:solidFill>
                  <a:srgbClr val="0070C0"/>
                </a:solidFill>
                <a:latin typeface="Arial" panose="020B0604020202020204" pitchFamily="34" charset="0"/>
                <a:ea typeface="Times New Roman" panose="02020603050405020304" pitchFamily="18" charset="0"/>
              </a:rPr>
              <a:t>Một</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lõi</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sắt</a:t>
            </a:r>
            <a:r>
              <a:rPr lang="en-US" sz="2400" i="1" dirty="0">
                <a:solidFill>
                  <a:srgbClr val="0070C0"/>
                </a:solidFill>
                <a:latin typeface="Arial" panose="020B0604020202020204" pitchFamily="34" charset="0"/>
                <a:ea typeface="Times New Roman" panose="02020603050405020304" pitchFamily="18" charset="0"/>
              </a:rPr>
              <a:t> non </a:t>
            </a:r>
            <a:r>
              <a:rPr lang="en-US" sz="2400" i="1" dirty="0" err="1">
                <a:solidFill>
                  <a:srgbClr val="0070C0"/>
                </a:solidFill>
                <a:latin typeface="Arial" panose="020B0604020202020204" pitchFamily="34" charset="0"/>
                <a:ea typeface="Times New Roman" panose="02020603050405020304" pitchFamily="18" charset="0"/>
              </a:rPr>
              <a:t>được</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đặt</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trong</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lòng</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một</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cuộn</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dây</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có</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dòng</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điện</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với</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cường</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độ</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lớn</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trong</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một</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thời</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gian</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dài</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rồi</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đưa</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ra</a:t>
            </a:r>
            <a:r>
              <a:rPr lang="en-US" sz="2400" i="1" dirty="0">
                <a:solidFill>
                  <a:srgbClr val="0070C0"/>
                </a:solidFill>
                <a:latin typeface="Arial" panose="020B0604020202020204" pitchFamily="34" charset="0"/>
                <a:ea typeface="Times New Roman" panose="02020603050405020304" pitchFamily="18" charset="0"/>
              </a:rPr>
              <a:t> </a:t>
            </a:r>
            <a:r>
              <a:rPr lang="en-US" sz="2400" i="1" dirty="0" err="1">
                <a:solidFill>
                  <a:srgbClr val="0070C0"/>
                </a:solidFill>
                <a:latin typeface="Arial" panose="020B0604020202020204" pitchFamily="34" charset="0"/>
                <a:ea typeface="Times New Roman" panose="02020603050405020304" pitchFamily="18" charset="0"/>
              </a:rPr>
              <a:t>xa</a:t>
            </a:r>
            <a:r>
              <a:rPr lang="en-US" sz="2400" i="1" dirty="0">
                <a:solidFill>
                  <a:srgbClr val="0070C0"/>
                </a:solidFill>
                <a:latin typeface="Arial" panose="020B0604020202020204" pitchFamily="34" charset="0"/>
                <a:ea typeface="Times New Roman" panose="02020603050405020304" pitchFamily="18" charset="0"/>
              </a:rPr>
              <a:t>.</a:t>
            </a:r>
            <a:endParaRPr lang="en-US" sz="2400" i="1" dirty="0">
              <a:solidFill>
                <a:srgbClr val="0070C0"/>
              </a:solidFill>
              <a:effectLst/>
              <a:latin typeface="Times New Roman" panose="02020603050405020304" pitchFamily="18" charset="0"/>
              <a:ea typeface="Times New Roman" panose="02020603050405020304" pitchFamily="18" charset="0"/>
            </a:endParaRPr>
          </a:p>
        </p:txBody>
      </p:sp>
      <p:sp>
        <p:nvSpPr>
          <p:cNvPr id="14" name="Text Box 5"/>
          <p:cNvSpPr txBox="1">
            <a:spLocks noChangeArrowheads="1"/>
          </p:cNvSpPr>
          <p:nvPr/>
        </p:nvSpPr>
        <p:spPr bwMode="auto">
          <a:xfrm>
            <a:off x="690729" y="10877"/>
            <a:ext cx="10905565" cy="578882"/>
          </a:xfrm>
          <a:prstGeom prst="roundRect">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25: SỰ NHIỄM TỪ CỦA SẮT, THÉP – NAM CHÂM ĐIỆN </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2" name="Oval 1"/>
          <p:cNvSpPr/>
          <p:nvPr/>
        </p:nvSpPr>
        <p:spPr>
          <a:xfrm>
            <a:off x="1075023" y="1233510"/>
            <a:ext cx="595745" cy="60016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4252022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382295" y="883719"/>
            <a:ext cx="11291454" cy="830997"/>
          </a:xfrm>
          <a:prstGeom prst="rect">
            <a:avLst/>
          </a:prstGeom>
          <a:noFill/>
          <a:ln w="28575">
            <a:solidFill>
              <a:srgbClr val="00B05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err="1" smtClean="0">
                <a:latin typeface="Times New Roman" panose="02020603050405020304" pitchFamily="18" charset="0"/>
                <a:cs typeface="Times New Roman" panose="02020603050405020304" pitchFamily="18" charset="0"/>
              </a:rPr>
              <a:t>Bài</a:t>
            </a:r>
            <a:r>
              <a:rPr lang="en-US" sz="2400" b="1" i="1" dirty="0" smtClean="0">
                <a:latin typeface="Times New Roman" panose="02020603050405020304" pitchFamily="18" charset="0"/>
                <a:cs typeface="Times New Roman" panose="02020603050405020304" pitchFamily="18" charset="0"/>
              </a:rPr>
              <a:t> 5: </a:t>
            </a:r>
            <a:r>
              <a:rPr lang="en-US" sz="2400" b="1" i="1" dirty="0" err="1" smtClean="0">
                <a:latin typeface="Times New Roman" panose="02020603050405020304" pitchFamily="18" charset="0"/>
                <a:cs typeface="Times New Roman" panose="02020603050405020304" pitchFamily="18" charset="0"/>
              </a:rPr>
              <a:t>Có</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hiện</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tượng</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gì</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xảy</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ra</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với</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một</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thanh</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thép</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khi</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được</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đặt</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vào</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trong</a:t>
            </a:r>
            <a:r>
              <a:rPr lang="en-US" sz="2400" b="1" i="1" dirty="0" smtClean="0">
                <a:latin typeface="Times New Roman" panose="02020603050405020304" pitchFamily="18" charset="0"/>
                <a:cs typeface="Times New Roman" panose="02020603050405020304" pitchFamily="18" charset="0"/>
              </a:rPr>
              <a:t> long </a:t>
            </a:r>
            <a:r>
              <a:rPr lang="en-US" sz="2400" b="1" i="1" dirty="0" err="1" smtClean="0">
                <a:latin typeface="Times New Roman" panose="02020603050405020304" pitchFamily="18" charset="0"/>
                <a:cs typeface="Times New Roman" panose="02020603050405020304" pitchFamily="18" charset="0"/>
              </a:rPr>
              <a:t>một</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ống</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dây</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có</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dòng</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điện</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chay</a:t>
            </a:r>
            <a:r>
              <a:rPr lang="en-US" sz="2400" b="1" i="1" dirty="0" smtClean="0">
                <a:latin typeface="Times New Roman" panose="02020603050405020304" pitchFamily="18" charset="0"/>
                <a:cs typeface="Times New Roman" panose="02020603050405020304" pitchFamily="18" charset="0"/>
              </a:rPr>
              <a:t> qua?</a:t>
            </a:r>
            <a:endParaRPr lang="vi-VN" sz="2400" b="1" i="1" dirty="0">
              <a:latin typeface="Times New Roman" panose="02020603050405020304" pitchFamily="18" charset="0"/>
              <a:cs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6" name="Rectangle 5"/>
          <p:cNvSpPr/>
          <p:nvPr/>
        </p:nvSpPr>
        <p:spPr>
          <a:xfrm>
            <a:off x="1517360" y="1807424"/>
            <a:ext cx="6096000" cy="2769989"/>
          </a:xfrm>
          <a:prstGeom prst="rect">
            <a:avLst/>
          </a:prstGeom>
        </p:spPr>
        <p:txBody>
          <a:bodyPr>
            <a:spAutoFit/>
          </a:bodyPr>
          <a:lstStyle/>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Thanh</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thép</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bị</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nóng</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lên</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i="1" dirty="0" smtClean="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Thanh</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thép</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phát</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sáng</a:t>
            </a:r>
            <a:endParaRPr lang="en-US" sz="2400" i="1" dirty="0" smtClean="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Thanh</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thép</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bị</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đẩy</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ra</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khỏi</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ống</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dây</a:t>
            </a:r>
            <a:endParaRPr lang="en-US" sz="2400" i="1" dirty="0" smtClean="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Thanh</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thép</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trở</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nam</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châm</a:t>
            </a:r>
            <a:endParaRPr lang="en-US" sz="2400" i="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2" name="Text Box 5"/>
          <p:cNvSpPr txBox="1">
            <a:spLocks noChangeArrowheads="1"/>
          </p:cNvSpPr>
          <p:nvPr/>
        </p:nvSpPr>
        <p:spPr bwMode="auto">
          <a:xfrm>
            <a:off x="690729" y="10877"/>
            <a:ext cx="10905565" cy="578882"/>
          </a:xfrm>
          <a:prstGeom prst="roundRect">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25: SỰ NHIỄM TỪ CỦA SẮT, THÉP – NAM CHÂM ĐIỆN </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3" name="Oval 12"/>
          <p:cNvSpPr/>
          <p:nvPr/>
        </p:nvSpPr>
        <p:spPr>
          <a:xfrm>
            <a:off x="1407532" y="4001710"/>
            <a:ext cx="595745" cy="60016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34439119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42583" y="934944"/>
            <a:ext cx="11801856" cy="1200329"/>
          </a:xfrm>
          <a:prstGeom prst="rect">
            <a:avLst/>
          </a:prstGeom>
          <a:noFill/>
          <a:ln w="28575">
            <a:solidFill>
              <a:srgbClr val="00B05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latin typeface="Times New Roman" panose="02020603050405020304" pitchFamily="18" charset="0"/>
                <a:cs typeface="Times New Roman" panose="02020603050405020304" pitchFamily="18" charset="0"/>
              </a:rPr>
              <a:t>Bài 6: Khi đặt một thanh sắt non vào trong lòng một ống dây dẫn có dòng điện một chiều chạy qua thì thanh sắt trở thành nột nam châm. Hướng Bắc Nam của nam châm mới được tạo thành so với hướng Bắc Nam của ống dây thì:</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1656596" y="2383478"/>
            <a:ext cx="8109284" cy="2703625"/>
          </a:xfrm>
          <a:prstGeom prst="rect">
            <a:avLst/>
          </a:prstGeom>
        </p:spPr>
        <p:txBody>
          <a:bodyPr wrap="square">
            <a:spAutoFit/>
          </a:bodyPr>
          <a:lstStyle/>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Cùng</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hướng</a:t>
            </a:r>
            <a:endPar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Ngược</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hướng</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p>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Vuông</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góc</a:t>
            </a: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p>
          <a:p>
            <a:pPr marL="30480" marR="30480" algn="just">
              <a:lnSpc>
                <a:spcPct val="150000"/>
              </a:lnSpc>
              <a:spcAft>
                <a:spcPts val="1200"/>
              </a:spcAft>
            </a:pPr>
            <a:r>
              <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 Tạo thành góc </a:t>
            </a:r>
            <a:r>
              <a:rPr lang="en-US" sz="2400" i="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45</a:t>
            </a:r>
            <a:r>
              <a:rPr lang="en-US" sz="2400" i="1" baseline="30000"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o</a:t>
            </a:r>
            <a:endParaRPr lang="en-US"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Text Box 5"/>
          <p:cNvSpPr txBox="1">
            <a:spLocks noChangeArrowheads="1"/>
          </p:cNvSpPr>
          <p:nvPr/>
        </p:nvSpPr>
        <p:spPr bwMode="auto">
          <a:xfrm>
            <a:off x="690729" y="10877"/>
            <a:ext cx="10905565" cy="578882"/>
          </a:xfrm>
          <a:prstGeom prst="roundRect">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25: SỰ NHIỄM TỪ CỦA SẮT, THÉP – NAM CHÂM ĐIỆN </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1" name="Oval 10"/>
          <p:cNvSpPr/>
          <p:nvPr/>
        </p:nvSpPr>
        <p:spPr>
          <a:xfrm>
            <a:off x="1546078" y="2506262"/>
            <a:ext cx="595745" cy="60016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78635048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390144" y="1028930"/>
            <a:ext cx="11358511" cy="461665"/>
          </a:xfrm>
          <a:prstGeom prst="rect">
            <a:avLst/>
          </a:prstGeom>
          <a:noFill/>
          <a:ln w="38100">
            <a:solidFill>
              <a:srgbClr val="00B05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smtClean="0">
                <a:latin typeface="Times New Roman" panose="02020603050405020304" pitchFamily="18" charset="0"/>
                <a:cs typeface="Times New Roman" panose="02020603050405020304" pitchFamily="18" charset="0"/>
              </a:rPr>
              <a:t>Bài 7: Có cách nào để tăng lực từ của một nam châm điện</a:t>
            </a:r>
            <a:endParaRPr lang="en-US" sz="2400" b="1" i="1" dirty="0">
              <a:latin typeface="Times New Roman" panose="02020603050405020304" pitchFamily="18" charset="0"/>
              <a:cs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1356579" y="1854365"/>
            <a:ext cx="7868653" cy="3323987"/>
          </a:xfrm>
          <a:prstGeom prst="rect">
            <a:avLst/>
          </a:prstGeom>
        </p:spPr>
        <p:txBody>
          <a:bodyPr wrap="square">
            <a:spAutoFit/>
          </a:bodyPr>
          <a:lstStyle/>
          <a:p>
            <a:pPr marL="30480" marR="30480" algn="just">
              <a:lnSpc>
                <a:spcPct val="150000"/>
              </a:lnSpc>
              <a:spcAft>
                <a:spcPts val="1200"/>
              </a:spcAft>
            </a:pP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Dùng</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dẫn</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to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quấn</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ít</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vòng</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p>
          <a:p>
            <a:pPr marL="30480" marR="30480" algn="just">
              <a:lnSpc>
                <a:spcPct val="150000"/>
              </a:lnSpc>
              <a:spcAft>
                <a:spcPts val="1200"/>
              </a:spcAft>
            </a:pP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Dùng</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dẫn</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nhỏ</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quấn</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nhiều</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vòng</a:t>
            </a:r>
            <a:endPar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Tăng</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vòng</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dẫn</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giảm</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hiệu</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thế</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đặt</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vào</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đầu</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ống</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dây</a:t>
            </a:r>
            <a:endPar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 Tăng đường kính và chiều dài ống </a:t>
            </a:r>
            <a:r>
              <a:rPr lang="en-US" sz="2400" b="1" i="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dây</a:t>
            </a:r>
            <a:endPar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1" name="Text Box 5"/>
          <p:cNvSpPr txBox="1">
            <a:spLocks noChangeArrowheads="1"/>
          </p:cNvSpPr>
          <p:nvPr/>
        </p:nvSpPr>
        <p:spPr bwMode="auto">
          <a:xfrm>
            <a:off x="690729" y="10877"/>
            <a:ext cx="10905565" cy="578882"/>
          </a:xfrm>
          <a:prstGeom prst="roundRect">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25: SỰ NHIỄM TỪ CỦA SẮT, THÉP – NAM CHÂM ĐIỆN </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2" name="Oval 11"/>
          <p:cNvSpPr/>
          <p:nvPr/>
        </p:nvSpPr>
        <p:spPr>
          <a:xfrm>
            <a:off x="1271802" y="2599721"/>
            <a:ext cx="595745" cy="60016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17424578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circle(in)">
                                      <p:cBhvr>
                                        <p:cTn id="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415951" y="976881"/>
            <a:ext cx="11455119" cy="461665"/>
          </a:xfrm>
          <a:prstGeom prst="rect">
            <a:avLst/>
          </a:prstGeom>
          <a:noFill/>
          <a:ln w="28575">
            <a:solidFill>
              <a:srgbClr val="00B05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latin typeface="Times New Roman" panose="02020603050405020304" pitchFamily="18" charset="0"/>
                <a:cs typeface="Times New Roman" panose="02020603050405020304" pitchFamily="18" charset="0"/>
              </a:rPr>
              <a:t>Bài 8: Vì sao lõi của nam châm điện không làm bằng thép mà làm bằng sắt non</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1058621" y="1825668"/>
            <a:ext cx="10812449" cy="2769989"/>
          </a:xfrm>
          <a:prstGeom prst="rect">
            <a:avLst/>
          </a:prstGeom>
        </p:spPr>
        <p:txBody>
          <a:bodyPr wrap="square">
            <a:spAutoFit/>
          </a:bodyPr>
          <a:lstStyle/>
          <a:p>
            <a:pPr marL="30480" marR="30480" algn="just">
              <a:lnSpc>
                <a:spcPct val="150000"/>
              </a:lnSpc>
              <a:spcAft>
                <a:spcPts val="1200"/>
              </a:spcAft>
            </a:pP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Vì</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thép</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nhiễm</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yếu</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hơn</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lõi</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sắt</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non</a:t>
            </a:r>
          </a:p>
          <a:p>
            <a:pPr marL="30480" marR="30480" algn="just">
              <a:lnSpc>
                <a:spcPct val="150000"/>
              </a:lnSpc>
              <a:spcAft>
                <a:spcPts val="1200"/>
              </a:spcAft>
            </a:pP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Vì</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dùng</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lõi</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thép</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thì</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sau</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nhiễm</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sẽ</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biến</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nam</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châm</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vĩnh</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cửu</a:t>
            </a:r>
            <a:endPar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Vì</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dùng</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lõi</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thép</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thay</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đổi</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cường</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độ</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lực</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nam</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châm</a:t>
            </a: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điện</a:t>
            </a:r>
            <a:endPar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 Vì dùng lõi thép thì lực từ sẽ bị giảm đi so với khi cưa có </a:t>
            </a:r>
            <a:r>
              <a:rPr lang="en-US" sz="2400" b="1" i="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lõi</a:t>
            </a:r>
            <a:endParaRPr lang="en-US" sz="2400" b="1"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1" name="Text Box 5"/>
          <p:cNvSpPr txBox="1">
            <a:spLocks noChangeArrowheads="1"/>
          </p:cNvSpPr>
          <p:nvPr/>
        </p:nvSpPr>
        <p:spPr bwMode="auto">
          <a:xfrm>
            <a:off x="690729" y="10877"/>
            <a:ext cx="10905565" cy="578882"/>
          </a:xfrm>
          <a:prstGeom prst="roundRect">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25: SỰ NHIỄM TỪ CỦA SẮT, THÉP – NAM CHÂM ĐIỆN </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2" name="Oval 11"/>
          <p:cNvSpPr/>
          <p:nvPr/>
        </p:nvSpPr>
        <p:spPr>
          <a:xfrm>
            <a:off x="973929" y="2570217"/>
            <a:ext cx="595745" cy="60016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201094282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circle(in)">
                                      <p:cBhvr>
                                        <p:cTn id="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654</Words>
  <Application>Microsoft Office PowerPoint</Application>
  <PresentationFormat>Widescreen</PresentationFormat>
  <Paragraphs>80</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Giang</dc:creator>
  <cp:lastModifiedBy>PC</cp:lastModifiedBy>
  <cp:revision>6</cp:revision>
  <dcterms:created xsi:type="dcterms:W3CDTF">2022-01-14T15:13:51Z</dcterms:created>
  <dcterms:modified xsi:type="dcterms:W3CDTF">2022-01-16T10:58:58Z</dcterms:modified>
</cp:coreProperties>
</file>