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5" r:id="rId2"/>
    <p:sldId id="267" r:id="rId3"/>
    <p:sldId id="268" r:id="rId4"/>
    <p:sldId id="269" r:id="rId5"/>
    <p:sldId id="262" r:id="rId6"/>
    <p:sldId id="274" r:id="rId7"/>
    <p:sldId id="275" r:id="rId8"/>
    <p:sldId id="277" r:id="rId9"/>
    <p:sldId id="286" r:id="rId10"/>
    <p:sldId id="287" r:id="rId11"/>
    <p:sldId id="288" r:id="rId12"/>
    <p:sldId id="304" r:id="rId13"/>
    <p:sldId id="305" r:id="rId14"/>
    <p:sldId id="306" r:id="rId15"/>
    <p:sldId id="307" r:id="rId16"/>
    <p:sldId id="289" r:id="rId17"/>
    <p:sldId id="290" r:id="rId18"/>
    <p:sldId id="291" r:id="rId19"/>
    <p:sldId id="308" r:id="rId20"/>
    <p:sldId id="297" r:id="rId21"/>
    <p:sldId id="264" r:id="rId22"/>
    <p:sldId id="294" r:id="rId23"/>
    <p:sldId id="292"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A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62" d="100"/>
          <a:sy n="62" d="100"/>
        </p:scale>
        <p:origin x="84"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02E11-335B-4F93-956D-5047DF3D63D6}" type="datetimeFigureOut">
              <a:rPr lang="vi-VN" smtClean="0"/>
              <a:t>09/12/2021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2425E-51EA-4EDD-99D9-48FF312BA401}" type="slidenum">
              <a:rPr lang="vi-VN" smtClean="0"/>
              <a:t>‹#›</a:t>
            </a:fld>
            <a:endParaRPr lang="vi-VN"/>
          </a:p>
        </p:txBody>
      </p:sp>
    </p:spTree>
    <p:extLst>
      <p:ext uri="{BB962C8B-B14F-4D97-AF65-F5344CB8AC3E}">
        <p14:creationId xmlns:p14="http://schemas.microsoft.com/office/powerpoint/2010/main" val="597486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BF658EAC-E667-4E1D-BF59-05E07E6B7CD1}" type="datetimeFigureOut">
              <a:rPr lang="vi-VN" smtClean="0"/>
              <a:t>09/12/2021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8E83AC-59F1-4139-B9A9-88F1ADA18977}" type="slidenum">
              <a:rPr lang="vi-VN" smtClean="0"/>
              <a:t>‹#›</a:t>
            </a:fld>
            <a:endParaRPr lang="vi-VN"/>
          </a:p>
        </p:txBody>
      </p:sp>
    </p:spTree>
    <p:extLst>
      <p:ext uri="{BB962C8B-B14F-4D97-AF65-F5344CB8AC3E}">
        <p14:creationId xmlns:p14="http://schemas.microsoft.com/office/powerpoint/2010/main" val="539115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F658EAC-E667-4E1D-BF59-05E07E6B7CD1}" type="datetimeFigureOut">
              <a:rPr lang="vi-VN" smtClean="0"/>
              <a:t>09/12/2021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8E83AC-59F1-4139-B9A9-88F1ADA18977}" type="slidenum">
              <a:rPr lang="vi-VN" smtClean="0"/>
              <a:t>‹#›</a:t>
            </a:fld>
            <a:endParaRPr lang="vi-VN"/>
          </a:p>
        </p:txBody>
      </p:sp>
    </p:spTree>
    <p:extLst>
      <p:ext uri="{BB962C8B-B14F-4D97-AF65-F5344CB8AC3E}">
        <p14:creationId xmlns:p14="http://schemas.microsoft.com/office/powerpoint/2010/main" val="3670031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F658EAC-E667-4E1D-BF59-05E07E6B7CD1}" type="datetimeFigureOut">
              <a:rPr lang="vi-VN" smtClean="0"/>
              <a:t>09/12/2021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8E83AC-59F1-4139-B9A9-88F1ADA18977}" type="slidenum">
              <a:rPr lang="vi-VN" smtClean="0"/>
              <a:t>‹#›</a:t>
            </a:fld>
            <a:endParaRPr lang="vi-VN"/>
          </a:p>
        </p:txBody>
      </p:sp>
    </p:spTree>
    <p:extLst>
      <p:ext uri="{BB962C8B-B14F-4D97-AF65-F5344CB8AC3E}">
        <p14:creationId xmlns:p14="http://schemas.microsoft.com/office/powerpoint/2010/main" val="1932271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F658EAC-E667-4E1D-BF59-05E07E6B7CD1}" type="datetimeFigureOut">
              <a:rPr lang="vi-VN" smtClean="0"/>
              <a:t>09/12/2021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8E83AC-59F1-4139-B9A9-88F1ADA18977}" type="slidenum">
              <a:rPr lang="vi-VN" smtClean="0"/>
              <a:t>‹#›</a:t>
            </a:fld>
            <a:endParaRPr lang="vi-VN"/>
          </a:p>
        </p:txBody>
      </p:sp>
    </p:spTree>
    <p:extLst>
      <p:ext uri="{BB962C8B-B14F-4D97-AF65-F5344CB8AC3E}">
        <p14:creationId xmlns:p14="http://schemas.microsoft.com/office/powerpoint/2010/main" val="1471531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F658EAC-E667-4E1D-BF59-05E07E6B7CD1}" type="datetimeFigureOut">
              <a:rPr lang="vi-VN" smtClean="0"/>
              <a:t>09/12/2021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8E83AC-59F1-4139-B9A9-88F1ADA18977}" type="slidenum">
              <a:rPr lang="vi-VN" smtClean="0"/>
              <a:t>‹#›</a:t>
            </a:fld>
            <a:endParaRPr lang="vi-VN"/>
          </a:p>
        </p:txBody>
      </p:sp>
    </p:spTree>
    <p:extLst>
      <p:ext uri="{BB962C8B-B14F-4D97-AF65-F5344CB8AC3E}">
        <p14:creationId xmlns:p14="http://schemas.microsoft.com/office/powerpoint/2010/main" val="228590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BF658EAC-E667-4E1D-BF59-05E07E6B7CD1}" type="datetimeFigureOut">
              <a:rPr lang="vi-VN" smtClean="0"/>
              <a:t>09/12/2021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78E83AC-59F1-4139-B9A9-88F1ADA18977}" type="slidenum">
              <a:rPr lang="vi-VN" smtClean="0"/>
              <a:t>‹#›</a:t>
            </a:fld>
            <a:endParaRPr lang="vi-VN"/>
          </a:p>
        </p:txBody>
      </p:sp>
    </p:spTree>
    <p:extLst>
      <p:ext uri="{BB962C8B-B14F-4D97-AF65-F5344CB8AC3E}">
        <p14:creationId xmlns:p14="http://schemas.microsoft.com/office/powerpoint/2010/main" val="514230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BF658EAC-E667-4E1D-BF59-05E07E6B7CD1}" type="datetimeFigureOut">
              <a:rPr lang="vi-VN" smtClean="0"/>
              <a:t>09/12/2021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78E83AC-59F1-4139-B9A9-88F1ADA18977}" type="slidenum">
              <a:rPr lang="vi-VN" smtClean="0"/>
              <a:t>‹#›</a:t>
            </a:fld>
            <a:endParaRPr lang="vi-VN"/>
          </a:p>
        </p:txBody>
      </p:sp>
    </p:spTree>
    <p:extLst>
      <p:ext uri="{BB962C8B-B14F-4D97-AF65-F5344CB8AC3E}">
        <p14:creationId xmlns:p14="http://schemas.microsoft.com/office/powerpoint/2010/main" val="1868727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BF658EAC-E667-4E1D-BF59-05E07E6B7CD1}" type="datetimeFigureOut">
              <a:rPr lang="vi-VN" smtClean="0"/>
              <a:t>09/12/2021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78E83AC-59F1-4139-B9A9-88F1ADA18977}" type="slidenum">
              <a:rPr lang="vi-VN" smtClean="0"/>
              <a:t>‹#›</a:t>
            </a:fld>
            <a:endParaRPr lang="vi-VN"/>
          </a:p>
        </p:txBody>
      </p:sp>
    </p:spTree>
    <p:extLst>
      <p:ext uri="{BB962C8B-B14F-4D97-AF65-F5344CB8AC3E}">
        <p14:creationId xmlns:p14="http://schemas.microsoft.com/office/powerpoint/2010/main" val="370955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58EAC-E667-4E1D-BF59-05E07E6B7CD1}" type="datetimeFigureOut">
              <a:rPr lang="vi-VN" smtClean="0"/>
              <a:t>09/12/2021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78E83AC-59F1-4139-B9A9-88F1ADA18977}" type="slidenum">
              <a:rPr lang="vi-VN" smtClean="0"/>
              <a:t>‹#›</a:t>
            </a:fld>
            <a:endParaRPr lang="vi-VN"/>
          </a:p>
        </p:txBody>
      </p:sp>
    </p:spTree>
    <p:extLst>
      <p:ext uri="{BB962C8B-B14F-4D97-AF65-F5344CB8AC3E}">
        <p14:creationId xmlns:p14="http://schemas.microsoft.com/office/powerpoint/2010/main" val="2461031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658EAC-E667-4E1D-BF59-05E07E6B7CD1}" type="datetimeFigureOut">
              <a:rPr lang="vi-VN" smtClean="0"/>
              <a:t>09/12/2021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78E83AC-59F1-4139-B9A9-88F1ADA18977}" type="slidenum">
              <a:rPr lang="vi-VN" smtClean="0"/>
              <a:t>‹#›</a:t>
            </a:fld>
            <a:endParaRPr lang="vi-VN"/>
          </a:p>
        </p:txBody>
      </p:sp>
    </p:spTree>
    <p:extLst>
      <p:ext uri="{BB962C8B-B14F-4D97-AF65-F5344CB8AC3E}">
        <p14:creationId xmlns:p14="http://schemas.microsoft.com/office/powerpoint/2010/main" val="190976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658EAC-E667-4E1D-BF59-05E07E6B7CD1}" type="datetimeFigureOut">
              <a:rPr lang="vi-VN" smtClean="0"/>
              <a:t>09/12/2021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78E83AC-59F1-4139-B9A9-88F1ADA18977}" type="slidenum">
              <a:rPr lang="vi-VN" smtClean="0"/>
              <a:t>‹#›</a:t>
            </a:fld>
            <a:endParaRPr lang="vi-VN"/>
          </a:p>
        </p:txBody>
      </p:sp>
    </p:spTree>
    <p:extLst>
      <p:ext uri="{BB962C8B-B14F-4D97-AF65-F5344CB8AC3E}">
        <p14:creationId xmlns:p14="http://schemas.microsoft.com/office/powerpoint/2010/main" val="2146539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58EAC-E667-4E1D-BF59-05E07E6B7CD1}" type="datetimeFigureOut">
              <a:rPr lang="vi-VN" smtClean="0"/>
              <a:t>09/12/2021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E83AC-59F1-4139-B9A9-88F1ADA18977}" type="slidenum">
              <a:rPr lang="vi-VN" smtClean="0"/>
              <a:t>‹#›</a:t>
            </a:fld>
            <a:endParaRPr lang="vi-VN"/>
          </a:p>
        </p:txBody>
      </p:sp>
    </p:spTree>
    <p:extLst>
      <p:ext uri="{BB962C8B-B14F-4D97-AF65-F5344CB8AC3E}">
        <p14:creationId xmlns:p14="http://schemas.microsoft.com/office/powerpoint/2010/main" val="71978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3656337" y="88365"/>
            <a:ext cx="4400550" cy="514350"/>
          </a:xfrm>
          <a:prstGeom prst="roundRect">
            <a:avLst/>
          </a:prstGeom>
          <a:solidFill>
            <a:srgbClr val="92D050"/>
          </a:solidFill>
        </p:spPr>
        <p:txBody>
          <a:bodyPr anchor="ctr"/>
          <a:lstStyle/>
          <a:p>
            <a:r>
              <a:rPr lang="en-US" altLang="vi-VN" sz="2700" b="1" dirty="0">
                <a:solidFill>
                  <a:srgbClr val="FF33CC"/>
                </a:solidFill>
                <a:latin typeface="Times New Roman" panose="02020603050405020304" pitchFamily="18" charset="0"/>
              </a:rPr>
              <a:t>KIỂM TRA BÀI CŨ</a:t>
            </a:r>
            <a:endParaRPr lang="en-US" altLang="vi-VN" sz="2700" b="1" dirty="0">
              <a:solidFill>
                <a:schemeClr val="bg1"/>
              </a:solidFill>
              <a:latin typeface=".VnTimeH" panose="020B7200000000000000" pitchFamily="34" charset="0"/>
            </a:endParaRPr>
          </a:p>
        </p:txBody>
      </p:sp>
      <p:sp>
        <p:nvSpPr>
          <p:cNvPr id="61444" name="Text Box 4" descr="Canvas"/>
          <p:cNvSpPr txBox="1">
            <a:spLocks noChangeArrowheads="1"/>
          </p:cNvSpPr>
          <p:nvPr/>
        </p:nvSpPr>
        <p:spPr bwMode="auto">
          <a:xfrm>
            <a:off x="1186733" y="519630"/>
            <a:ext cx="10108795" cy="461665"/>
          </a:xfrm>
          <a:prstGeom prst="rect">
            <a:avLst/>
          </a:prstGeom>
          <a:noFill/>
          <a:ln>
            <a:noFill/>
          </a:ln>
          <a:effectLst/>
          <a:extLst/>
        </p:spPr>
        <p:txBody>
          <a:bodyPr wrap="square">
            <a:spAutoFit/>
          </a:bodyPr>
          <a:lstStyle/>
          <a:p>
            <a:pPr algn="just">
              <a:buFontTx/>
              <a:buNone/>
            </a:pPr>
            <a:r>
              <a:rPr lang="en-US" altLang="vi-VN" sz="2400" b="1" i="1" dirty="0">
                <a:solidFill>
                  <a:srgbClr val="FF0000"/>
                </a:solidFill>
                <a:latin typeface="Times New Roman" panose="02020603050405020304" pitchFamily="18" charset="0"/>
              </a:rPr>
              <a:t>Câu 1: </a:t>
            </a:r>
            <a:r>
              <a:rPr lang="en-US" altLang="vi-VN" sz="2400" b="1" i="1" dirty="0" smtClean="0">
                <a:latin typeface="Times New Roman" panose="02020603050405020304" pitchFamily="18" charset="0"/>
              </a:rPr>
              <a:t>Phát biểu qui tắc bàn tay trái?</a:t>
            </a:r>
            <a:endParaRPr lang="en-US" altLang="vi-VN" sz="2400" b="1" i="1" dirty="0">
              <a:latin typeface="Times New Roman" panose="02020603050405020304" pitchFamily="18" charset="0"/>
            </a:endParaRPr>
          </a:p>
        </p:txBody>
      </p:sp>
      <p:sp>
        <p:nvSpPr>
          <p:cNvPr id="8" name="Text Box 4" descr="Canvas"/>
          <p:cNvSpPr txBox="1">
            <a:spLocks noChangeArrowheads="1"/>
          </p:cNvSpPr>
          <p:nvPr/>
        </p:nvSpPr>
        <p:spPr bwMode="auto">
          <a:xfrm>
            <a:off x="1086829" y="2057963"/>
            <a:ext cx="10308602" cy="830997"/>
          </a:xfrm>
          <a:prstGeom prst="rect">
            <a:avLst/>
          </a:prstGeom>
          <a:noFill/>
          <a:ln>
            <a:noFill/>
          </a:ln>
          <a:effectLst/>
          <a:extLst/>
        </p:spPr>
        <p:txBody>
          <a:bodyPr wrap="square">
            <a:spAutoFit/>
          </a:bodyPr>
          <a:lstStyle/>
          <a:p>
            <a:pPr>
              <a:spcBef>
                <a:spcPct val="50000"/>
              </a:spcBef>
            </a:pPr>
            <a:r>
              <a:rPr lang="en-US" altLang="vi-VN" sz="2400" b="1" i="1" dirty="0">
                <a:solidFill>
                  <a:srgbClr val="FF0000"/>
                </a:solidFill>
                <a:latin typeface="Times New Roman" panose="02020603050405020304" pitchFamily="18" charset="0"/>
              </a:rPr>
              <a:t>Câu </a:t>
            </a:r>
            <a:r>
              <a:rPr lang="en-US" altLang="vi-VN" sz="2400" b="1" i="1" dirty="0" smtClean="0">
                <a:solidFill>
                  <a:srgbClr val="FF0000"/>
                </a:solidFill>
                <a:latin typeface="Times New Roman" panose="02020603050405020304" pitchFamily="18" charset="0"/>
              </a:rPr>
              <a:t>2: </a:t>
            </a:r>
            <a:r>
              <a:rPr lang="en-US" altLang="vi-VN" sz="2400" b="1" i="1" dirty="0" smtClean="0">
                <a:latin typeface="Times New Roman" panose="02020603050405020304" pitchFamily="18" charset="0"/>
              </a:rPr>
              <a:t>X</a:t>
            </a:r>
            <a:r>
              <a:rPr lang="en-US" sz="2400" b="1" i="1" dirty="0" smtClean="0">
                <a:latin typeface="Times New Roman" pitchFamily="18" charset="0"/>
                <a:cs typeface="Times New Roman" pitchFamily="18" charset="0"/>
              </a:rPr>
              <a:t>ác </a:t>
            </a:r>
            <a:r>
              <a:rPr lang="en-US" sz="2400" b="1" i="1" dirty="0">
                <a:latin typeface="Times New Roman" pitchFamily="18" charset="0"/>
                <a:cs typeface="Times New Roman" pitchFamily="18" charset="0"/>
              </a:rPr>
              <a:t>định lực điện từ trong đoạn dây AB và CD và cho biết </a:t>
            </a:r>
            <a:r>
              <a:rPr lang="en-US" altLang="vi-VN" sz="2400" b="1" i="1" dirty="0">
                <a:latin typeface="Times New Roman" panose="02020603050405020304" pitchFamily="18" charset="0"/>
                <a:cs typeface="Times New Roman" panose="02020603050405020304" pitchFamily="18" charset="0"/>
              </a:rPr>
              <a:t>hiện tượng gì xảy ra đối với khung dây ?</a:t>
            </a:r>
            <a:r>
              <a:rPr lang="en-US" sz="2400" b="1" i="1" dirty="0">
                <a:latin typeface="Times New Roman" pitchFamily="18" charset="0"/>
                <a:cs typeface="Times New Roman" pitchFamily="18" charset="0"/>
              </a:rPr>
              <a:t> </a:t>
            </a:r>
            <a:endParaRPr lang="en-US" altLang="vi-VN" sz="2400" b="1" i="1" dirty="0"/>
          </a:p>
        </p:txBody>
      </p:sp>
      <p:sp>
        <p:nvSpPr>
          <p:cNvPr id="11" name="TextBox 2"/>
          <p:cNvSpPr txBox="1">
            <a:spLocks noChangeArrowheads="1"/>
          </p:cNvSpPr>
          <p:nvPr/>
        </p:nvSpPr>
        <p:spPr bwMode="auto">
          <a:xfrm>
            <a:off x="2110667" y="937924"/>
            <a:ext cx="8969710" cy="1200329"/>
          </a:xfrm>
          <a:prstGeom prst="rect">
            <a:avLst/>
          </a:prstGeom>
          <a:noFill/>
          <a:ln w="9525">
            <a:noFill/>
            <a:miter lim="800000"/>
            <a:headEnd/>
            <a:tailEnd/>
          </a:ln>
        </p:spPr>
        <p:txBody>
          <a:bodyPr wrap="square">
            <a:spAutoFit/>
          </a:bodyPr>
          <a:lstStyle/>
          <a:p>
            <a:pPr algn="just"/>
            <a:r>
              <a:rPr lang="en-US" sz="2400" i="1" dirty="0" smtClean="0">
                <a:solidFill>
                  <a:srgbClr val="0000FF"/>
                </a:solidFill>
                <a:latin typeface="Times New Roman" pitchFamily="18" charset="0"/>
                <a:cs typeface="Times New Roman" pitchFamily="18" charset="0"/>
              </a:rPr>
              <a:t>Đặt bàn tay trái sao cho các đường sức từ hướng vào lòng bàn tay, chiều từ cổ tay đến ngón tay gữa hướng theo chiều dòng điện thì ngón tay cái choãi ra 90</a:t>
            </a:r>
            <a:r>
              <a:rPr lang="en-US" sz="2400" i="1" baseline="30000" dirty="0" smtClean="0">
                <a:solidFill>
                  <a:srgbClr val="0000FF"/>
                </a:solidFill>
                <a:latin typeface="Times New Roman" pitchFamily="18" charset="0"/>
                <a:cs typeface="Times New Roman" pitchFamily="18" charset="0"/>
              </a:rPr>
              <a:t>0</a:t>
            </a:r>
            <a:r>
              <a:rPr lang="en-US" sz="2400" i="1" dirty="0" smtClean="0">
                <a:solidFill>
                  <a:srgbClr val="0000FF"/>
                </a:solidFill>
                <a:latin typeface="Times New Roman" pitchFamily="18" charset="0"/>
                <a:cs typeface="Times New Roman" pitchFamily="18" charset="0"/>
              </a:rPr>
              <a:t> chỉ chiều của lực điện từ.</a:t>
            </a:r>
          </a:p>
        </p:txBody>
      </p:sp>
      <p:sp>
        <p:nvSpPr>
          <p:cNvPr id="7" name="Line 82"/>
          <p:cNvSpPr>
            <a:spLocks noChangeShapeType="1"/>
          </p:cNvSpPr>
          <p:nvPr/>
        </p:nvSpPr>
        <p:spPr bwMode="auto">
          <a:xfrm flipV="1">
            <a:off x="4428565" y="3127427"/>
            <a:ext cx="2667000" cy="2819400"/>
          </a:xfrm>
          <a:prstGeom prst="line">
            <a:avLst/>
          </a:prstGeom>
          <a:noFill/>
          <a:ln w="38100">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9" name="AutoShape 83"/>
          <p:cNvSpPr>
            <a:spLocks noChangeArrowheads="1"/>
          </p:cNvSpPr>
          <p:nvPr/>
        </p:nvSpPr>
        <p:spPr bwMode="auto">
          <a:xfrm>
            <a:off x="7476565" y="3072931"/>
            <a:ext cx="2185916" cy="2081825"/>
          </a:xfrm>
          <a:prstGeom prst="cube">
            <a:avLst>
              <a:gd name="adj" fmla="val 25000"/>
            </a:avLst>
          </a:prstGeom>
          <a:solidFill>
            <a:srgbClr val="0A0AB6"/>
          </a:solidFill>
          <a:ln w="9525">
            <a:solidFill>
              <a:schemeClr val="tx1"/>
            </a:solidFill>
            <a:miter lim="800000"/>
            <a:headEnd/>
            <a:tailEnd/>
          </a:ln>
          <a:effectLs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800" dirty="0">
                <a:latin typeface="Times New Roman" panose="02020603050405020304" pitchFamily="18" charset="0"/>
                <a:cs typeface="Times New Roman" panose="02020603050405020304" pitchFamily="18" charset="0"/>
              </a:rPr>
              <a:t>S</a:t>
            </a:r>
          </a:p>
        </p:txBody>
      </p:sp>
      <p:sp>
        <p:nvSpPr>
          <p:cNvPr id="10" name="AutoShape 84"/>
          <p:cNvSpPr>
            <a:spLocks noChangeArrowheads="1"/>
          </p:cNvSpPr>
          <p:nvPr/>
        </p:nvSpPr>
        <p:spPr bwMode="auto">
          <a:xfrm>
            <a:off x="2749891" y="3047289"/>
            <a:ext cx="2185916" cy="2081825"/>
          </a:xfrm>
          <a:prstGeom prst="cube">
            <a:avLst>
              <a:gd name="adj" fmla="val 25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800">
                <a:latin typeface="Times New Roman" panose="02020603050405020304" pitchFamily="18" charset="0"/>
                <a:cs typeface="Times New Roman" panose="02020603050405020304" pitchFamily="18" charset="0"/>
              </a:rPr>
              <a:t>N</a:t>
            </a:r>
          </a:p>
        </p:txBody>
      </p:sp>
      <p:sp>
        <p:nvSpPr>
          <p:cNvPr id="13" name="Line 86"/>
          <p:cNvSpPr>
            <a:spLocks noChangeShapeType="1"/>
          </p:cNvSpPr>
          <p:nvPr/>
        </p:nvSpPr>
        <p:spPr bwMode="auto">
          <a:xfrm>
            <a:off x="4428565" y="5032427"/>
            <a:ext cx="3048000" cy="0"/>
          </a:xfrm>
          <a:prstGeom prst="line">
            <a:avLst/>
          </a:prstGeom>
          <a:noFill/>
          <a:ln w="28575">
            <a:solidFill>
              <a:srgbClr val="373C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4" name="Line 87"/>
          <p:cNvSpPr>
            <a:spLocks noChangeShapeType="1"/>
          </p:cNvSpPr>
          <p:nvPr/>
        </p:nvSpPr>
        <p:spPr bwMode="auto">
          <a:xfrm>
            <a:off x="4504765" y="4346627"/>
            <a:ext cx="2895600" cy="0"/>
          </a:xfrm>
          <a:prstGeom prst="line">
            <a:avLst/>
          </a:prstGeom>
          <a:noFill/>
          <a:ln w="28575">
            <a:solidFill>
              <a:srgbClr val="373C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5" name="Text Box 88"/>
          <p:cNvSpPr txBox="1">
            <a:spLocks noChangeArrowheads="1"/>
          </p:cNvSpPr>
          <p:nvPr/>
        </p:nvSpPr>
        <p:spPr bwMode="auto">
          <a:xfrm>
            <a:off x="5876365" y="5108627"/>
            <a:ext cx="53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1800">
                <a:latin typeface="Times New Roman" panose="02020603050405020304" pitchFamily="18" charset="0"/>
                <a:cs typeface="Times New Roman" panose="02020603050405020304" pitchFamily="18" charset="0"/>
              </a:rPr>
              <a:t>A</a:t>
            </a:r>
          </a:p>
        </p:txBody>
      </p:sp>
      <p:sp>
        <p:nvSpPr>
          <p:cNvPr id="16" name="Text Box 89"/>
          <p:cNvSpPr txBox="1">
            <a:spLocks noChangeArrowheads="1"/>
          </p:cNvSpPr>
          <p:nvPr/>
        </p:nvSpPr>
        <p:spPr bwMode="auto">
          <a:xfrm>
            <a:off x="7190815" y="3267127"/>
            <a:ext cx="45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1800">
                <a:latin typeface="Times New Roman" panose="02020603050405020304" pitchFamily="18" charset="0"/>
                <a:cs typeface="Times New Roman" panose="02020603050405020304" pitchFamily="18" charset="0"/>
              </a:rPr>
              <a:t>B</a:t>
            </a:r>
          </a:p>
        </p:txBody>
      </p:sp>
      <p:sp>
        <p:nvSpPr>
          <p:cNvPr id="17" name="AutoShape 90"/>
          <p:cNvSpPr>
            <a:spLocks noChangeArrowheads="1"/>
          </p:cNvSpPr>
          <p:nvPr/>
        </p:nvSpPr>
        <p:spPr bwMode="auto">
          <a:xfrm rot="15758643">
            <a:off x="6790765" y="2975027"/>
            <a:ext cx="304800" cy="457200"/>
          </a:xfrm>
          <a:prstGeom prst="curvedLeftArrow">
            <a:avLst>
              <a:gd name="adj1" fmla="val 30000"/>
              <a:gd name="adj2" fmla="val 60000"/>
              <a:gd name="adj3" fmla="val 33333"/>
            </a:avLst>
          </a:prstGeom>
          <a:solidFill>
            <a:schemeClr va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1800">
              <a:latin typeface="Times New Roman" panose="02020603050405020304" pitchFamily="18" charset="0"/>
              <a:cs typeface="Times New Roman" panose="02020603050405020304" pitchFamily="18" charset="0"/>
            </a:endParaRPr>
          </a:p>
        </p:txBody>
      </p:sp>
      <p:sp>
        <p:nvSpPr>
          <p:cNvPr id="18" name="Text Box 91"/>
          <p:cNvSpPr txBox="1">
            <a:spLocks noChangeArrowheads="1"/>
          </p:cNvSpPr>
          <p:nvPr/>
        </p:nvSpPr>
        <p:spPr bwMode="auto">
          <a:xfrm>
            <a:off x="4065344" y="5126824"/>
            <a:ext cx="45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1800">
                <a:latin typeface="Times New Roman" panose="02020603050405020304" pitchFamily="18" charset="0"/>
                <a:cs typeface="Times New Roman" panose="02020603050405020304" pitchFamily="18" charset="0"/>
              </a:rPr>
              <a:t>D</a:t>
            </a:r>
          </a:p>
        </p:txBody>
      </p:sp>
      <p:sp>
        <p:nvSpPr>
          <p:cNvPr id="19" name="Text Box 92"/>
          <p:cNvSpPr txBox="1">
            <a:spLocks noChangeArrowheads="1"/>
          </p:cNvSpPr>
          <p:nvPr/>
        </p:nvSpPr>
        <p:spPr bwMode="auto">
          <a:xfrm>
            <a:off x="5571565" y="3324277"/>
            <a:ext cx="45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1800">
                <a:latin typeface="Times New Roman" panose="02020603050405020304" pitchFamily="18" charset="0"/>
                <a:cs typeface="Times New Roman" panose="02020603050405020304" pitchFamily="18" charset="0"/>
              </a:rPr>
              <a:t>C</a:t>
            </a:r>
          </a:p>
        </p:txBody>
      </p:sp>
      <p:sp>
        <p:nvSpPr>
          <p:cNvPr id="21" name="Line 94"/>
          <p:cNvSpPr>
            <a:spLocks noChangeShapeType="1"/>
          </p:cNvSpPr>
          <p:nvPr/>
        </p:nvSpPr>
        <p:spPr bwMode="auto">
          <a:xfrm>
            <a:off x="5114365" y="4651427"/>
            <a:ext cx="2286000" cy="0"/>
          </a:xfrm>
          <a:prstGeom prst="line">
            <a:avLst/>
          </a:prstGeom>
          <a:noFill/>
          <a:ln w="28575">
            <a:solidFill>
              <a:srgbClr val="373C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2" name="Line 95"/>
          <p:cNvSpPr>
            <a:spLocks noChangeShapeType="1"/>
          </p:cNvSpPr>
          <p:nvPr/>
        </p:nvSpPr>
        <p:spPr bwMode="auto">
          <a:xfrm flipV="1">
            <a:off x="5647765" y="5184827"/>
            <a:ext cx="30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3" name="Line 96"/>
          <p:cNvSpPr>
            <a:spLocks noChangeShapeType="1"/>
          </p:cNvSpPr>
          <p:nvPr/>
        </p:nvSpPr>
        <p:spPr bwMode="auto">
          <a:xfrm flipV="1">
            <a:off x="4733365" y="5184827"/>
            <a:ext cx="914400" cy="838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4" name="Line 97"/>
          <p:cNvSpPr>
            <a:spLocks noChangeShapeType="1"/>
          </p:cNvSpPr>
          <p:nvPr/>
        </p:nvSpPr>
        <p:spPr bwMode="auto">
          <a:xfrm flipH="1">
            <a:off x="5876365" y="3584627"/>
            <a:ext cx="762000" cy="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5" name="Line 98"/>
          <p:cNvSpPr>
            <a:spLocks noChangeShapeType="1"/>
          </p:cNvSpPr>
          <p:nvPr/>
        </p:nvSpPr>
        <p:spPr bwMode="auto">
          <a:xfrm flipV="1">
            <a:off x="5952565" y="3584627"/>
            <a:ext cx="1524000" cy="1600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6" name="Line 99"/>
          <p:cNvSpPr>
            <a:spLocks noChangeShapeType="1"/>
          </p:cNvSpPr>
          <p:nvPr/>
        </p:nvSpPr>
        <p:spPr bwMode="auto">
          <a:xfrm flipH="1">
            <a:off x="6638365" y="3584627"/>
            <a:ext cx="8382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7" name="Line 100"/>
          <p:cNvSpPr>
            <a:spLocks noChangeShapeType="1"/>
          </p:cNvSpPr>
          <p:nvPr/>
        </p:nvSpPr>
        <p:spPr bwMode="auto">
          <a:xfrm flipV="1">
            <a:off x="4276165" y="3584627"/>
            <a:ext cx="1600200" cy="160020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8" name="Line 101"/>
          <p:cNvSpPr>
            <a:spLocks noChangeShapeType="1"/>
          </p:cNvSpPr>
          <p:nvPr/>
        </p:nvSpPr>
        <p:spPr bwMode="auto">
          <a:xfrm>
            <a:off x="4276165" y="5184827"/>
            <a:ext cx="533400" cy="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9" name="Line 102"/>
          <p:cNvSpPr>
            <a:spLocks noChangeShapeType="1"/>
          </p:cNvSpPr>
          <p:nvPr/>
        </p:nvSpPr>
        <p:spPr bwMode="auto">
          <a:xfrm flipV="1">
            <a:off x="4199965" y="5184827"/>
            <a:ext cx="647700" cy="53340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40" name="Group 113"/>
          <p:cNvGrpSpPr>
            <a:grpSpLocks/>
          </p:cNvGrpSpPr>
          <p:nvPr/>
        </p:nvGrpSpPr>
        <p:grpSpPr bwMode="auto">
          <a:xfrm>
            <a:off x="2888877" y="5823084"/>
            <a:ext cx="990600" cy="914400"/>
            <a:chOff x="2976" y="3456"/>
            <a:chExt cx="624" cy="576"/>
          </a:xfrm>
        </p:grpSpPr>
        <p:grpSp>
          <p:nvGrpSpPr>
            <p:cNvPr id="41" name="Group 114"/>
            <p:cNvGrpSpPr>
              <a:grpSpLocks/>
            </p:cNvGrpSpPr>
            <p:nvPr/>
          </p:nvGrpSpPr>
          <p:grpSpPr bwMode="auto">
            <a:xfrm>
              <a:off x="2976" y="3456"/>
              <a:ext cx="624" cy="576"/>
              <a:chOff x="2976" y="3456"/>
              <a:chExt cx="624" cy="576"/>
            </a:xfrm>
          </p:grpSpPr>
          <p:sp>
            <p:nvSpPr>
              <p:cNvPr id="43" name="AutoShape 115"/>
              <p:cNvSpPr>
                <a:spLocks noChangeArrowheads="1"/>
              </p:cNvSpPr>
              <p:nvPr/>
            </p:nvSpPr>
            <p:spPr bwMode="auto">
              <a:xfrm>
                <a:off x="2976" y="3504"/>
                <a:ext cx="192" cy="528"/>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1800">
                  <a:latin typeface="Times New Roman" panose="02020603050405020304" pitchFamily="18" charset="0"/>
                  <a:cs typeface="Times New Roman" panose="02020603050405020304" pitchFamily="18" charset="0"/>
                </a:endParaRPr>
              </a:p>
            </p:txBody>
          </p:sp>
          <p:sp>
            <p:nvSpPr>
              <p:cNvPr id="44" name="AutoShape 116"/>
              <p:cNvSpPr>
                <a:spLocks noChangeArrowheads="1"/>
              </p:cNvSpPr>
              <p:nvPr/>
            </p:nvSpPr>
            <p:spPr bwMode="auto">
              <a:xfrm>
                <a:off x="3120" y="3504"/>
                <a:ext cx="192" cy="528"/>
              </a:xfrm>
              <a:prstGeom prst="cube">
                <a:avLst>
                  <a:gd name="adj" fmla="val 2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1800">
                  <a:latin typeface="Times New Roman" panose="02020603050405020304" pitchFamily="18" charset="0"/>
                  <a:cs typeface="Times New Roman" panose="02020603050405020304" pitchFamily="18" charset="0"/>
                </a:endParaRPr>
              </a:p>
            </p:txBody>
          </p:sp>
          <p:sp>
            <p:nvSpPr>
              <p:cNvPr id="45" name="AutoShape 117"/>
              <p:cNvSpPr>
                <a:spLocks noChangeArrowheads="1"/>
              </p:cNvSpPr>
              <p:nvPr/>
            </p:nvSpPr>
            <p:spPr bwMode="auto">
              <a:xfrm>
                <a:off x="3264" y="3504"/>
                <a:ext cx="192" cy="528"/>
              </a:xfrm>
              <a:prstGeom prst="cube">
                <a:avLst>
                  <a:gd name="adj" fmla="val 2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1800">
                  <a:latin typeface="Times New Roman" panose="02020603050405020304" pitchFamily="18" charset="0"/>
                  <a:cs typeface="Times New Roman" panose="02020603050405020304" pitchFamily="18" charset="0"/>
                </a:endParaRPr>
              </a:p>
            </p:txBody>
          </p:sp>
          <p:sp>
            <p:nvSpPr>
              <p:cNvPr id="46" name="AutoShape 118"/>
              <p:cNvSpPr>
                <a:spLocks noChangeArrowheads="1"/>
              </p:cNvSpPr>
              <p:nvPr/>
            </p:nvSpPr>
            <p:spPr bwMode="auto">
              <a:xfrm>
                <a:off x="3408" y="3504"/>
                <a:ext cx="192" cy="528"/>
              </a:xfrm>
              <a:prstGeom prst="cube">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1800">
                  <a:latin typeface="Times New Roman" panose="02020603050405020304" pitchFamily="18" charset="0"/>
                  <a:cs typeface="Times New Roman" panose="02020603050405020304" pitchFamily="18" charset="0"/>
                </a:endParaRPr>
              </a:p>
            </p:txBody>
          </p:sp>
          <p:sp>
            <p:nvSpPr>
              <p:cNvPr id="47" name="AutoShape 119"/>
              <p:cNvSpPr>
                <a:spLocks noChangeArrowheads="1"/>
              </p:cNvSpPr>
              <p:nvPr/>
            </p:nvSpPr>
            <p:spPr bwMode="auto">
              <a:xfrm>
                <a:off x="3456" y="3456"/>
                <a:ext cx="96" cy="96"/>
              </a:xfrm>
              <a:prstGeom prst="flowChartMagneticDisk">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1800">
                  <a:latin typeface="Times New Roman" panose="02020603050405020304" pitchFamily="18" charset="0"/>
                  <a:cs typeface="Times New Roman" panose="02020603050405020304" pitchFamily="18" charset="0"/>
                </a:endParaRPr>
              </a:p>
            </p:txBody>
          </p:sp>
          <p:sp>
            <p:nvSpPr>
              <p:cNvPr id="48" name="AutoShape 120"/>
              <p:cNvSpPr>
                <a:spLocks noChangeArrowheads="1"/>
              </p:cNvSpPr>
              <p:nvPr/>
            </p:nvSpPr>
            <p:spPr bwMode="auto">
              <a:xfrm>
                <a:off x="3024" y="3456"/>
                <a:ext cx="96" cy="96"/>
              </a:xfrm>
              <a:prstGeom prst="flowChartMagneticDisk">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1800">
                  <a:latin typeface="Times New Roman" panose="02020603050405020304" pitchFamily="18" charset="0"/>
                  <a:cs typeface="Times New Roman" panose="02020603050405020304" pitchFamily="18" charset="0"/>
                </a:endParaRPr>
              </a:p>
            </p:txBody>
          </p:sp>
        </p:grpSp>
        <p:sp>
          <p:nvSpPr>
            <p:cNvPr id="42" name="Text Box 121"/>
            <p:cNvSpPr txBox="1">
              <a:spLocks noChangeArrowheads="1"/>
            </p:cNvSpPr>
            <p:nvPr/>
          </p:nvSpPr>
          <p:spPr bwMode="auto">
            <a:xfrm>
              <a:off x="3072" y="3600"/>
              <a:ext cx="384" cy="320"/>
            </a:xfrm>
            <a:prstGeom prst="rect">
              <a:avLst/>
            </a:prstGeom>
            <a:solidFill>
              <a:srgbClr val="00FFFF"/>
            </a:solidFill>
            <a:ln w="571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1200" b="1" dirty="0">
                  <a:latin typeface="Times New Roman" panose="02020603050405020304" pitchFamily="18" charset="0"/>
                  <a:cs typeface="Times New Roman" panose="02020603050405020304" pitchFamily="18" charset="0"/>
                </a:rPr>
                <a:t>- 9V</a:t>
              </a:r>
              <a:r>
                <a:rPr lang="en-US" altLang="vi-VN" sz="1200" b="1" dirty="0">
                  <a:solidFill>
                    <a:srgbClr val="FF0000"/>
                  </a:solidFill>
                  <a:latin typeface="Times New Roman" panose="02020603050405020304" pitchFamily="18" charset="0"/>
                  <a:cs typeface="Times New Roman" panose="02020603050405020304" pitchFamily="18" charset="0"/>
                </a:rPr>
                <a:t>+ </a:t>
              </a:r>
            </a:p>
            <a:p>
              <a:pPr algn="ctr" eaLnBrk="1" hangingPunct="1">
                <a:spcBef>
                  <a:spcPct val="50000"/>
                </a:spcBef>
                <a:buFontTx/>
                <a:buNone/>
              </a:pPr>
              <a:r>
                <a:rPr lang="en-US" altLang="vi-VN" sz="1000" b="1" dirty="0">
                  <a:solidFill>
                    <a:srgbClr val="660033"/>
                  </a:solidFill>
                  <a:latin typeface="Times New Roman" panose="02020603050405020304" pitchFamily="18" charset="0"/>
                  <a:cs typeface="Times New Roman" panose="02020603050405020304" pitchFamily="18" charset="0"/>
                </a:rPr>
                <a:t>10 AH</a:t>
              </a:r>
            </a:p>
          </p:txBody>
        </p:sp>
      </p:grpSp>
      <p:cxnSp>
        <p:nvCxnSpPr>
          <p:cNvPr id="53" name="Straight Arrow Connector 52"/>
          <p:cNvCxnSpPr/>
          <p:nvPr/>
        </p:nvCxnSpPr>
        <p:spPr>
          <a:xfrm>
            <a:off x="6696934" y="4346627"/>
            <a:ext cx="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5294474" y="3365842"/>
            <a:ext cx="3151" cy="7660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877671" y="5338482"/>
            <a:ext cx="1371600" cy="578224"/>
          </a:xfrm>
          <a:custGeom>
            <a:avLst/>
            <a:gdLst>
              <a:gd name="connsiteX0" fmla="*/ 1371600 w 1371600"/>
              <a:gd name="connsiteY0" fmla="*/ 376518 h 578224"/>
              <a:gd name="connsiteX1" fmla="*/ 1331258 w 1371600"/>
              <a:gd name="connsiteY1" fmla="*/ 295836 h 578224"/>
              <a:gd name="connsiteX2" fmla="*/ 1290917 w 1371600"/>
              <a:gd name="connsiteY2" fmla="*/ 215153 h 578224"/>
              <a:gd name="connsiteX3" fmla="*/ 1250576 w 1371600"/>
              <a:gd name="connsiteY3" fmla="*/ 188259 h 578224"/>
              <a:gd name="connsiteX4" fmla="*/ 1223682 w 1371600"/>
              <a:gd name="connsiteY4" fmla="*/ 147918 h 578224"/>
              <a:gd name="connsiteX5" fmla="*/ 1143000 w 1371600"/>
              <a:gd name="connsiteY5" fmla="*/ 107577 h 578224"/>
              <a:gd name="connsiteX6" fmla="*/ 1075764 w 1371600"/>
              <a:gd name="connsiteY6" fmla="*/ 53789 h 578224"/>
              <a:gd name="connsiteX7" fmla="*/ 968188 w 1371600"/>
              <a:gd name="connsiteY7" fmla="*/ 26894 h 578224"/>
              <a:gd name="connsiteX8" fmla="*/ 806823 w 1371600"/>
              <a:gd name="connsiteY8" fmla="*/ 0 h 578224"/>
              <a:gd name="connsiteX9" fmla="*/ 551329 w 1371600"/>
              <a:gd name="connsiteY9" fmla="*/ 13447 h 578224"/>
              <a:gd name="connsiteX10" fmla="*/ 537882 w 1371600"/>
              <a:gd name="connsiteY10" fmla="*/ 53789 h 578224"/>
              <a:gd name="connsiteX11" fmla="*/ 497541 w 1371600"/>
              <a:gd name="connsiteY11" fmla="*/ 80683 h 578224"/>
              <a:gd name="connsiteX12" fmla="*/ 268941 w 1371600"/>
              <a:gd name="connsiteY12" fmla="*/ 107577 h 578224"/>
              <a:gd name="connsiteX13" fmla="*/ 161364 w 1371600"/>
              <a:gd name="connsiteY13" fmla="*/ 134471 h 578224"/>
              <a:gd name="connsiteX14" fmla="*/ 121023 w 1371600"/>
              <a:gd name="connsiteY14" fmla="*/ 161365 h 578224"/>
              <a:gd name="connsiteX15" fmla="*/ 134470 w 1371600"/>
              <a:gd name="connsiteY15" fmla="*/ 201706 h 578224"/>
              <a:gd name="connsiteX16" fmla="*/ 174811 w 1371600"/>
              <a:gd name="connsiteY16" fmla="*/ 215153 h 578224"/>
              <a:gd name="connsiteX17" fmla="*/ 215153 w 1371600"/>
              <a:gd name="connsiteY17" fmla="*/ 242047 h 578224"/>
              <a:gd name="connsiteX18" fmla="*/ 242047 w 1371600"/>
              <a:gd name="connsiteY18" fmla="*/ 282389 h 578224"/>
              <a:gd name="connsiteX19" fmla="*/ 174811 w 1371600"/>
              <a:gd name="connsiteY19" fmla="*/ 349624 h 578224"/>
              <a:gd name="connsiteX20" fmla="*/ 134470 w 1371600"/>
              <a:gd name="connsiteY20" fmla="*/ 376518 h 578224"/>
              <a:gd name="connsiteX21" fmla="*/ 40341 w 1371600"/>
              <a:gd name="connsiteY21" fmla="*/ 403412 h 578224"/>
              <a:gd name="connsiteX22" fmla="*/ 0 w 1371600"/>
              <a:gd name="connsiteY22" fmla="*/ 430306 h 578224"/>
              <a:gd name="connsiteX23" fmla="*/ 13447 w 1371600"/>
              <a:gd name="connsiteY23" fmla="*/ 537883 h 578224"/>
              <a:gd name="connsiteX24" fmla="*/ 94129 w 1371600"/>
              <a:gd name="connsiteY24" fmla="*/ 564777 h 578224"/>
              <a:gd name="connsiteX25" fmla="*/ 188258 w 1371600"/>
              <a:gd name="connsiteY25" fmla="*/ 578224 h 57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1600" h="578224">
                <a:moveTo>
                  <a:pt x="1371600" y="376518"/>
                </a:moveTo>
                <a:cubicBezTo>
                  <a:pt x="1358153" y="349624"/>
                  <a:pt x="1343470" y="323313"/>
                  <a:pt x="1331258" y="295836"/>
                </a:cubicBezTo>
                <a:cubicBezTo>
                  <a:pt x="1313758" y="256462"/>
                  <a:pt x="1324468" y="248704"/>
                  <a:pt x="1290917" y="215153"/>
                </a:cubicBezTo>
                <a:cubicBezTo>
                  <a:pt x="1279489" y="203725"/>
                  <a:pt x="1264023" y="197224"/>
                  <a:pt x="1250576" y="188259"/>
                </a:cubicBezTo>
                <a:cubicBezTo>
                  <a:pt x="1241611" y="174812"/>
                  <a:pt x="1235110" y="159346"/>
                  <a:pt x="1223682" y="147918"/>
                </a:cubicBezTo>
                <a:cubicBezTo>
                  <a:pt x="1197615" y="121851"/>
                  <a:pt x="1175810" y="118514"/>
                  <a:pt x="1143000" y="107577"/>
                </a:cubicBezTo>
                <a:cubicBezTo>
                  <a:pt x="1123688" y="88266"/>
                  <a:pt x="1102419" y="63482"/>
                  <a:pt x="1075764" y="53789"/>
                </a:cubicBezTo>
                <a:cubicBezTo>
                  <a:pt x="1041027" y="41157"/>
                  <a:pt x="1004047" y="35859"/>
                  <a:pt x="968188" y="26894"/>
                </a:cubicBezTo>
                <a:cubicBezTo>
                  <a:pt x="879345" y="4683"/>
                  <a:pt x="932730" y="15738"/>
                  <a:pt x="806823" y="0"/>
                </a:cubicBezTo>
                <a:cubicBezTo>
                  <a:pt x="721658" y="4482"/>
                  <a:pt x="634955" y="-3279"/>
                  <a:pt x="551329" y="13447"/>
                </a:cubicBezTo>
                <a:cubicBezTo>
                  <a:pt x="537430" y="16227"/>
                  <a:pt x="546737" y="42720"/>
                  <a:pt x="537882" y="53789"/>
                </a:cubicBezTo>
                <a:cubicBezTo>
                  <a:pt x="527786" y="66409"/>
                  <a:pt x="512396" y="74317"/>
                  <a:pt x="497541" y="80683"/>
                </a:cubicBezTo>
                <a:cubicBezTo>
                  <a:pt x="443161" y="103989"/>
                  <a:pt x="284756" y="106360"/>
                  <a:pt x="268941" y="107577"/>
                </a:cubicBezTo>
                <a:cubicBezTo>
                  <a:pt x="243368" y="112692"/>
                  <a:pt x="188931" y="120688"/>
                  <a:pt x="161364" y="134471"/>
                </a:cubicBezTo>
                <a:cubicBezTo>
                  <a:pt x="146909" y="141699"/>
                  <a:pt x="134470" y="152400"/>
                  <a:pt x="121023" y="161365"/>
                </a:cubicBezTo>
                <a:cubicBezTo>
                  <a:pt x="125505" y="174812"/>
                  <a:pt x="124447" y="191683"/>
                  <a:pt x="134470" y="201706"/>
                </a:cubicBezTo>
                <a:cubicBezTo>
                  <a:pt x="144493" y="211729"/>
                  <a:pt x="162133" y="208814"/>
                  <a:pt x="174811" y="215153"/>
                </a:cubicBezTo>
                <a:cubicBezTo>
                  <a:pt x="189266" y="222381"/>
                  <a:pt x="201706" y="233082"/>
                  <a:pt x="215153" y="242047"/>
                </a:cubicBezTo>
                <a:cubicBezTo>
                  <a:pt x="224118" y="255494"/>
                  <a:pt x="239390" y="266447"/>
                  <a:pt x="242047" y="282389"/>
                </a:cubicBezTo>
                <a:cubicBezTo>
                  <a:pt x="249870" y="329328"/>
                  <a:pt x="202232" y="333955"/>
                  <a:pt x="174811" y="349624"/>
                </a:cubicBezTo>
                <a:cubicBezTo>
                  <a:pt x="160779" y="357642"/>
                  <a:pt x="149325" y="370152"/>
                  <a:pt x="134470" y="376518"/>
                </a:cubicBezTo>
                <a:cubicBezTo>
                  <a:pt x="74152" y="402369"/>
                  <a:pt x="92676" y="377244"/>
                  <a:pt x="40341" y="403412"/>
                </a:cubicBezTo>
                <a:cubicBezTo>
                  <a:pt x="25886" y="410640"/>
                  <a:pt x="13447" y="421341"/>
                  <a:pt x="0" y="430306"/>
                </a:cubicBezTo>
                <a:cubicBezTo>
                  <a:pt x="4482" y="466165"/>
                  <a:pt x="-7277" y="508277"/>
                  <a:pt x="13447" y="537883"/>
                </a:cubicBezTo>
                <a:cubicBezTo>
                  <a:pt x="29704" y="561107"/>
                  <a:pt x="66065" y="560768"/>
                  <a:pt x="94129" y="564777"/>
                </a:cubicBezTo>
                <a:lnTo>
                  <a:pt x="188258" y="578224"/>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Freeform 2"/>
          <p:cNvSpPr/>
          <p:nvPr/>
        </p:nvSpPr>
        <p:spPr>
          <a:xfrm>
            <a:off x="3738282" y="5876365"/>
            <a:ext cx="1048871" cy="282388"/>
          </a:xfrm>
          <a:custGeom>
            <a:avLst/>
            <a:gdLst>
              <a:gd name="connsiteX0" fmla="*/ 1048871 w 1048871"/>
              <a:gd name="connsiteY0" fmla="*/ 121023 h 282388"/>
              <a:gd name="connsiteX1" fmla="*/ 1035424 w 1048871"/>
              <a:gd name="connsiteY1" fmla="*/ 188259 h 282388"/>
              <a:gd name="connsiteX2" fmla="*/ 1021977 w 1048871"/>
              <a:gd name="connsiteY2" fmla="*/ 268941 h 282388"/>
              <a:gd name="connsiteX3" fmla="*/ 968189 w 1048871"/>
              <a:gd name="connsiteY3" fmla="*/ 282388 h 282388"/>
              <a:gd name="connsiteX4" fmla="*/ 847165 w 1048871"/>
              <a:gd name="connsiteY4" fmla="*/ 268941 h 282388"/>
              <a:gd name="connsiteX5" fmla="*/ 806824 w 1048871"/>
              <a:gd name="connsiteY5" fmla="*/ 255494 h 282388"/>
              <a:gd name="connsiteX6" fmla="*/ 766483 w 1048871"/>
              <a:gd name="connsiteY6" fmla="*/ 215153 h 282388"/>
              <a:gd name="connsiteX7" fmla="*/ 726142 w 1048871"/>
              <a:gd name="connsiteY7" fmla="*/ 188259 h 282388"/>
              <a:gd name="connsiteX8" fmla="*/ 699247 w 1048871"/>
              <a:gd name="connsiteY8" fmla="*/ 215153 h 282388"/>
              <a:gd name="connsiteX9" fmla="*/ 672353 w 1048871"/>
              <a:gd name="connsiteY9" fmla="*/ 255494 h 282388"/>
              <a:gd name="connsiteX10" fmla="*/ 632012 w 1048871"/>
              <a:gd name="connsiteY10" fmla="*/ 268941 h 282388"/>
              <a:gd name="connsiteX11" fmla="*/ 470647 w 1048871"/>
              <a:gd name="connsiteY11" fmla="*/ 228600 h 282388"/>
              <a:gd name="connsiteX12" fmla="*/ 457200 w 1048871"/>
              <a:gd name="connsiteY12" fmla="*/ 188259 h 282388"/>
              <a:gd name="connsiteX13" fmla="*/ 430306 w 1048871"/>
              <a:gd name="connsiteY13" fmla="*/ 161364 h 282388"/>
              <a:gd name="connsiteX14" fmla="*/ 376518 w 1048871"/>
              <a:gd name="connsiteY14" fmla="*/ 80682 h 282388"/>
              <a:gd name="connsiteX15" fmla="*/ 309283 w 1048871"/>
              <a:gd name="connsiteY15" fmla="*/ 67235 h 282388"/>
              <a:gd name="connsiteX16" fmla="*/ 188259 w 1048871"/>
              <a:gd name="connsiteY16" fmla="*/ 26894 h 282388"/>
              <a:gd name="connsiteX17" fmla="*/ 147918 w 1048871"/>
              <a:gd name="connsiteY17" fmla="*/ 13447 h 282388"/>
              <a:gd name="connsiteX18" fmla="*/ 94130 w 1048871"/>
              <a:gd name="connsiteY18" fmla="*/ 0 h 282388"/>
              <a:gd name="connsiteX19" fmla="*/ 0 w 1048871"/>
              <a:gd name="connsiteY19" fmla="*/ 13447 h 28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8871" h="282388">
                <a:moveTo>
                  <a:pt x="1048871" y="121023"/>
                </a:moveTo>
                <a:cubicBezTo>
                  <a:pt x="1044389" y="143435"/>
                  <a:pt x="1039513" y="165772"/>
                  <a:pt x="1035424" y="188259"/>
                </a:cubicBezTo>
                <a:cubicBezTo>
                  <a:pt x="1030547" y="215084"/>
                  <a:pt x="1037824" y="246755"/>
                  <a:pt x="1021977" y="268941"/>
                </a:cubicBezTo>
                <a:cubicBezTo>
                  <a:pt x="1011235" y="283980"/>
                  <a:pt x="986118" y="277906"/>
                  <a:pt x="968189" y="282388"/>
                </a:cubicBezTo>
                <a:cubicBezTo>
                  <a:pt x="927848" y="277906"/>
                  <a:pt x="887202" y="275614"/>
                  <a:pt x="847165" y="268941"/>
                </a:cubicBezTo>
                <a:cubicBezTo>
                  <a:pt x="833183" y="266611"/>
                  <a:pt x="818618" y="263357"/>
                  <a:pt x="806824" y="255494"/>
                </a:cubicBezTo>
                <a:cubicBezTo>
                  <a:pt x="791001" y="244945"/>
                  <a:pt x="781092" y="227327"/>
                  <a:pt x="766483" y="215153"/>
                </a:cubicBezTo>
                <a:cubicBezTo>
                  <a:pt x="754068" y="204807"/>
                  <a:pt x="739589" y="197224"/>
                  <a:pt x="726142" y="188259"/>
                </a:cubicBezTo>
                <a:cubicBezTo>
                  <a:pt x="717177" y="197224"/>
                  <a:pt x="707167" y="205253"/>
                  <a:pt x="699247" y="215153"/>
                </a:cubicBezTo>
                <a:cubicBezTo>
                  <a:pt x="689151" y="227773"/>
                  <a:pt x="684973" y="245398"/>
                  <a:pt x="672353" y="255494"/>
                </a:cubicBezTo>
                <a:cubicBezTo>
                  <a:pt x="661285" y="264349"/>
                  <a:pt x="645459" y="264459"/>
                  <a:pt x="632012" y="268941"/>
                </a:cubicBezTo>
                <a:cubicBezTo>
                  <a:pt x="590265" y="264302"/>
                  <a:pt x="506800" y="273791"/>
                  <a:pt x="470647" y="228600"/>
                </a:cubicBezTo>
                <a:cubicBezTo>
                  <a:pt x="461792" y="217532"/>
                  <a:pt x="464493" y="200413"/>
                  <a:pt x="457200" y="188259"/>
                </a:cubicBezTo>
                <a:cubicBezTo>
                  <a:pt x="450677" y="177387"/>
                  <a:pt x="437913" y="171507"/>
                  <a:pt x="430306" y="161364"/>
                </a:cubicBezTo>
                <a:cubicBezTo>
                  <a:pt x="410913" y="135506"/>
                  <a:pt x="408213" y="87021"/>
                  <a:pt x="376518" y="80682"/>
                </a:cubicBezTo>
                <a:cubicBezTo>
                  <a:pt x="354106" y="76200"/>
                  <a:pt x="331333" y="73249"/>
                  <a:pt x="309283" y="67235"/>
                </a:cubicBezTo>
                <a:lnTo>
                  <a:pt x="188259" y="26894"/>
                </a:lnTo>
                <a:cubicBezTo>
                  <a:pt x="174812" y="22412"/>
                  <a:pt x="161669" y="16885"/>
                  <a:pt x="147918" y="13447"/>
                </a:cubicBezTo>
                <a:lnTo>
                  <a:pt x="94130" y="0"/>
                </a:lnTo>
                <a:cubicBezTo>
                  <a:pt x="9026" y="14184"/>
                  <a:pt x="40712" y="13447"/>
                  <a:pt x="0" y="1344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 name="Straight Arrow Connector 4"/>
          <p:cNvCxnSpPr/>
          <p:nvPr/>
        </p:nvCxnSpPr>
        <p:spPr>
          <a:xfrm flipV="1">
            <a:off x="6382871" y="4537127"/>
            <a:ext cx="185757" cy="19050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4834218" y="4371648"/>
            <a:ext cx="264203" cy="23148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2"/>
          <p:cNvSpPr txBox="1">
            <a:spLocks noChangeArrowheads="1"/>
          </p:cNvSpPr>
          <p:nvPr/>
        </p:nvSpPr>
        <p:spPr bwMode="auto">
          <a:xfrm>
            <a:off x="6204697" y="5661930"/>
            <a:ext cx="5744136" cy="461665"/>
          </a:xfrm>
          <a:prstGeom prst="rect">
            <a:avLst/>
          </a:prstGeom>
          <a:noFill/>
          <a:ln w="9525">
            <a:noFill/>
            <a:miter lim="800000"/>
            <a:headEnd/>
            <a:tailEnd/>
          </a:ln>
        </p:spPr>
        <p:txBody>
          <a:bodyPr wrap="square">
            <a:spAutoFit/>
          </a:bodyPr>
          <a:lstStyle/>
          <a:p>
            <a:pPr algn="just"/>
            <a:r>
              <a:rPr lang="en-US" sz="2400" i="1" dirty="0" smtClean="0">
                <a:solidFill>
                  <a:srgbClr val="0000FF"/>
                </a:solidFill>
                <a:latin typeface="Times New Roman" pitchFamily="18" charset="0"/>
                <a:cs typeface="Times New Roman" pitchFamily="18" charset="0"/>
              </a:rPr>
              <a:t>Khung quay theo chiều kim đồng hồ</a:t>
            </a:r>
          </a:p>
        </p:txBody>
      </p:sp>
    </p:spTree>
    <p:extLst>
      <p:ext uri="{BB962C8B-B14F-4D97-AF65-F5344CB8AC3E}">
        <p14:creationId xmlns:p14="http://schemas.microsoft.com/office/powerpoint/2010/main" val="3646726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in)">
                                      <p:cBhvr>
                                        <p:cTn id="26" dur="20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barn(inVertical)">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childTnLst>
                          </p:cTn>
                        </p:par>
                        <p:par>
                          <p:cTn id="37" fill="hold">
                            <p:stCondLst>
                              <p:cond delay="500"/>
                            </p:stCondLst>
                            <p:childTnLst>
                              <p:par>
                                <p:cTn id="38" presetID="22" presetClass="entr" presetSubtype="8" repeatCount="indefinite"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barn(inVertical)">
                                      <p:cBhvr>
                                        <p:cTn id="4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P spid="17" grpId="0" animBg="1"/>
      <p:bldP spid="21" grpId="0" animBg="1"/>
      <p:bldP spid="5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551496" y="734292"/>
            <a:ext cx="11042073" cy="830997"/>
          </a:xfrm>
          <a:prstGeom prst="rect">
            <a:avLst/>
          </a:prstGeom>
          <a:noFill/>
          <a:ln w="38100">
            <a:solidFill>
              <a:srgbClr val="FF0000"/>
            </a:solidFill>
            <a:miter lim="800000"/>
            <a:headEnd/>
            <a:tailEnd/>
          </a:ln>
        </p:spPr>
        <p:txBody>
          <a:bodyPr wrap="square">
            <a:spAutoFit/>
          </a:bodyPr>
          <a:lstStyle/>
          <a:p>
            <a:pPr lvl="0" algn="just" eaLnBrk="0" hangingPunct="0">
              <a:spcBef>
                <a:spcPct val="50000"/>
              </a:spcBef>
            </a:pPr>
            <a:r>
              <a:rPr lang="en-US" sz="2400" b="1" i="1" dirty="0" smtClean="0">
                <a:solidFill>
                  <a:srgbClr val="FF3399"/>
                </a:solidFill>
                <a:latin typeface="Times New Roman" panose="02020603050405020304" pitchFamily="18" charset="0"/>
                <a:cs typeface="Times New Roman" panose="02020603050405020304" pitchFamily="18" charset="0"/>
              </a:rPr>
              <a:t>C6. </a:t>
            </a:r>
            <a:r>
              <a:rPr lang="en-US" sz="2400" b="1" i="1" dirty="0" smtClean="0">
                <a:latin typeface="Times New Roman" panose="02020603050405020304" pitchFamily="18" charset="0"/>
                <a:cs typeface="Times New Roman" panose="02020603050405020304" pitchFamily="18" charset="0"/>
              </a:rPr>
              <a:t>Tại sao khi chế tạo </a:t>
            </a:r>
            <a:r>
              <a:rPr lang="vi-VN" altLang="vi-VN" sz="2400" b="1" i="1" dirty="0" smtClean="0">
                <a:solidFill>
                  <a:srgbClr val="000000"/>
                </a:solidFill>
                <a:latin typeface="Times New Roman" panose="02020603050405020304" pitchFamily="18" charset="0"/>
                <a:cs typeface="Times New Roman" panose="02020603050405020304" pitchFamily="18" charset="0"/>
              </a:rPr>
              <a:t>động </a:t>
            </a:r>
            <a:r>
              <a:rPr lang="vi-VN" altLang="vi-VN" sz="2400" b="1" i="1" dirty="0">
                <a:solidFill>
                  <a:srgbClr val="000000"/>
                </a:solidFill>
                <a:latin typeface="Times New Roman" panose="02020603050405020304" pitchFamily="18" charset="0"/>
                <a:cs typeface="Times New Roman" panose="02020603050405020304" pitchFamily="18" charset="0"/>
              </a:rPr>
              <a:t>cơ điện có công suất lớn, người ta không dùng nam châm vĩnh cửu để tạo ra từ trường</a:t>
            </a:r>
            <a:r>
              <a:rPr lang="vi-VN" altLang="vi-VN" sz="2400" b="1" i="1" dirty="0" smtClean="0">
                <a:solidFill>
                  <a:srgbClr val="000000"/>
                </a:solidFill>
                <a:latin typeface="Times New Roman" panose="02020603050405020304" pitchFamily="18" charset="0"/>
                <a:cs typeface="Times New Roman" panose="02020603050405020304" pitchFamily="18" charset="0"/>
              </a:rPr>
              <a:t>?</a:t>
            </a:r>
            <a:endParaRPr lang="vi-VN" altLang="vi-VN" sz="2400" b="1" i="1" dirty="0">
              <a:latin typeface="Times New Roman" panose="02020603050405020304" pitchFamily="18" charset="0"/>
              <a:cs typeface="Times New Roman" panose="02020603050405020304" pitchFamily="18" charset="0"/>
            </a:endParaRPr>
          </a:p>
        </p:txBody>
      </p:sp>
      <p:sp>
        <p:nvSpPr>
          <p:cNvPr id="5" name="Rectangle 2"/>
          <p:cNvSpPr txBox="1">
            <a:spLocks noChangeArrowheads="1"/>
          </p:cNvSpPr>
          <p:nvPr/>
        </p:nvSpPr>
        <p:spPr>
          <a:xfrm>
            <a:off x="4617174" y="48440"/>
            <a:ext cx="2910718" cy="514350"/>
          </a:xfrm>
          <a:prstGeom prst="roundRect">
            <a:avLst/>
          </a:prstGeom>
          <a:solidFill>
            <a:schemeClr val="accent5">
              <a:lumMod val="75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vi-VN" sz="2700" b="1" dirty="0" smtClean="0">
                <a:solidFill>
                  <a:srgbClr val="FF33CC"/>
                </a:solidFill>
                <a:latin typeface="Times New Roman" panose="02020603050405020304" pitchFamily="18" charset="0"/>
              </a:rPr>
              <a:t>VẬN DỤNG</a:t>
            </a:r>
            <a:endParaRPr lang="en-US" altLang="vi-VN" sz="2700" b="1" dirty="0">
              <a:solidFill>
                <a:schemeClr val="bg1"/>
              </a:solidFill>
              <a:latin typeface=".VnTimeH" panose="020B7200000000000000" pitchFamily="34" charset="0"/>
            </a:endParaRPr>
          </a:p>
        </p:txBody>
      </p:sp>
      <p:sp>
        <p:nvSpPr>
          <p:cNvPr id="3" name="Rectangle 2"/>
          <p:cNvSpPr/>
          <p:nvPr/>
        </p:nvSpPr>
        <p:spPr>
          <a:xfrm>
            <a:off x="5452281" y="1680508"/>
            <a:ext cx="1960728" cy="461665"/>
          </a:xfrm>
          <a:prstGeom prst="rect">
            <a:avLst/>
          </a:prstGeom>
        </p:spPr>
        <p:txBody>
          <a:bodyPr wrap="square">
            <a:spAutoFit/>
          </a:bodyPr>
          <a:lstStyle/>
          <a:p>
            <a:r>
              <a:rPr lang="en-US" sz="2400" b="1" i="1" dirty="0" smtClean="0">
                <a:solidFill>
                  <a:srgbClr val="FF0000"/>
                </a:solidFill>
                <a:latin typeface="Open Sans"/>
              </a:rPr>
              <a:t>Trả lời</a:t>
            </a:r>
            <a:endParaRPr lang="vi-VN" sz="2400" b="1" i="1" dirty="0">
              <a:solidFill>
                <a:srgbClr val="FF0000"/>
              </a:solidFill>
            </a:endParaRPr>
          </a:p>
        </p:txBody>
      </p:sp>
      <p:sp>
        <p:nvSpPr>
          <p:cNvPr id="6" name="Rectangle 5"/>
          <p:cNvSpPr/>
          <p:nvPr/>
        </p:nvSpPr>
        <p:spPr>
          <a:xfrm>
            <a:off x="1112292" y="2683007"/>
            <a:ext cx="9860508" cy="830997"/>
          </a:xfrm>
          <a:prstGeom prst="rect">
            <a:avLst/>
          </a:prstGeom>
        </p:spPr>
        <p:txBody>
          <a:bodyPr wrap="square">
            <a:spAutoFit/>
          </a:bodyPr>
          <a:lstStyle/>
          <a:p>
            <a:r>
              <a:rPr lang="vi-VN" sz="2400" b="1" i="1" dirty="0">
                <a:solidFill>
                  <a:srgbClr val="0A0AB6"/>
                </a:solidFill>
                <a:latin typeface="Open Sans"/>
              </a:rPr>
              <a:t>Người ta không dùng nam châm vĩnh cửu vì nam châm vĩnh cửu không tạo ra được từ trường mạnh như nam châm điện.</a:t>
            </a:r>
            <a:endParaRPr lang="vi-VN" sz="2400" b="1" i="1" dirty="0">
              <a:solidFill>
                <a:srgbClr val="0A0AB6"/>
              </a:solidFill>
            </a:endParaRPr>
          </a:p>
        </p:txBody>
      </p:sp>
    </p:spTree>
    <p:extLst>
      <p:ext uri="{BB962C8B-B14F-4D97-AF65-F5344CB8AC3E}">
        <p14:creationId xmlns:p14="http://schemas.microsoft.com/office/powerpoint/2010/main" val="145601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1146412" y="570372"/>
            <a:ext cx="10317707" cy="461665"/>
          </a:xfrm>
          <a:prstGeom prst="rect">
            <a:avLst/>
          </a:prstGeom>
          <a:noFill/>
          <a:ln w="38100">
            <a:solidFill>
              <a:srgbClr val="FF0000"/>
            </a:solidFill>
            <a:miter lim="800000"/>
            <a:headEnd/>
            <a:tailEnd/>
          </a:ln>
        </p:spPr>
        <p:txBody>
          <a:bodyPr wrap="square">
            <a:spAutoFit/>
          </a:bodyPr>
          <a:lstStyle/>
          <a:p>
            <a:pPr algn="just" eaLnBrk="0" hangingPunct="0">
              <a:spcBef>
                <a:spcPct val="50000"/>
              </a:spcBef>
            </a:pPr>
            <a:r>
              <a:rPr lang="en-US" sz="2400" b="1" i="1" dirty="0" smtClean="0">
                <a:solidFill>
                  <a:srgbClr val="FF3399"/>
                </a:solidFill>
                <a:latin typeface="Times New Roman" pitchFamily="18" charset="0"/>
              </a:rPr>
              <a:t>C7. </a:t>
            </a:r>
            <a:r>
              <a:rPr lang="en-US" sz="2400" b="1" i="1" dirty="0" smtClean="0">
                <a:latin typeface="Times New Roman" pitchFamily="18" charset="0"/>
              </a:rPr>
              <a:t>Kể một số ứng dụng của động cơ điện mà em biết?</a:t>
            </a:r>
            <a:endParaRPr lang="en-US" sz="2400" b="1" i="1" dirty="0">
              <a:latin typeface="Times New Roman" pitchFamily="18" charset="0"/>
            </a:endParaRPr>
          </a:p>
        </p:txBody>
      </p:sp>
      <p:sp>
        <p:nvSpPr>
          <p:cNvPr id="5" name="Rectangle 2"/>
          <p:cNvSpPr txBox="1">
            <a:spLocks noChangeArrowheads="1"/>
          </p:cNvSpPr>
          <p:nvPr/>
        </p:nvSpPr>
        <p:spPr>
          <a:xfrm>
            <a:off x="4676690" y="-7518"/>
            <a:ext cx="2910718" cy="514350"/>
          </a:xfrm>
          <a:prstGeom prst="roundRect">
            <a:avLst/>
          </a:prstGeom>
          <a:solidFill>
            <a:schemeClr val="accent5">
              <a:lumMod val="75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vi-VN" sz="2700" b="1" dirty="0" smtClean="0">
                <a:solidFill>
                  <a:srgbClr val="FF33CC"/>
                </a:solidFill>
                <a:latin typeface="Times New Roman" panose="02020603050405020304" pitchFamily="18" charset="0"/>
              </a:rPr>
              <a:t>VẬN DỤNG</a:t>
            </a:r>
            <a:endParaRPr lang="en-US" altLang="vi-VN" sz="2700" b="1" dirty="0">
              <a:solidFill>
                <a:schemeClr val="bg1"/>
              </a:solidFill>
              <a:latin typeface=".VnTimeH" panose="020B7200000000000000" pitchFamily="34" charset="0"/>
            </a:endParaRPr>
          </a:p>
        </p:txBody>
      </p:sp>
      <p:sp>
        <p:nvSpPr>
          <p:cNvPr id="6" name="Rectangle 5"/>
          <p:cNvSpPr/>
          <p:nvPr/>
        </p:nvSpPr>
        <p:spPr>
          <a:xfrm>
            <a:off x="1146412" y="1123566"/>
            <a:ext cx="1364776" cy="461665"/>
          </a:xfrm>
          <a:prstGeom prst="rect">
            <a:avLst/>
          </a:prstGeom>
        </p:spPr>
        <p:txBody>
          <a:bodyPr wrap="square">
            <a:spAutoFit/>
          </a:bodyPr>
          <a:lstStyle/>
          <a:p>
            <a:r>
              <a:rPr lang="en-US" sz="2400" b="1" i="1" dirty="0" smtClean="0">
                <a:solidFill>
                  <a:srgbClr val="FF0000"/>
                </a:solidFill>
                <a:latin typeface="Open Sans"/>
              </a:rPr>
              <a:t>Trả lời:</a:t>
            </a:r>
            <a:endParaRPr lang="vi-VN" sz="2400" b="1" i="1" dirty="0">
              <a:solidFill>
                <a:srgbClr val="FF0000"/>
              </a:solidFill>
            </a:endParaRPr>
          </a:p>
        </p:txBody>
      </p:sp>
      <p:grpSp>
        <p:nvGrpSpPr>
          <p:cNvPr id="13" name="Group 12"/>
          <p:cNvGrpSpPr/>
          <p:nvPr/>
        </p:nvGrpSpPr>
        <p:grpSpPr>
          <a:xfrm>
            <a:off x="2183643" y="1317824"/>
            <a:ext cx="9430602" cy="5303531"/>
            <a:chOff x="996287" y="798705"/>
            <a:chExt cx="10617958" cy="5192661"/>
          </a:xfrm>
        </p:grpSpPr>
        <p:pic>
          <p:nvPicPr>
            <p:cNvPr id="14" name="Picture 13" descr="ung dung 4"/>
            <p:cNvPicPr>
              <a:picLocks noChangeAspect="1" noChangeArrowheads="1"/>
            </p:cNvPicPr>
            <p:nvPr/>
          </p:nvPicPr>
          <p:blipFill>
            <a:blip r:embed="rId2">
              <a:lum contrast="30000"/>
              <a:extLst>
                <a:ext uri="{28A0092B-C50C-407E-A947-70E740481C1C}">
                  <a14:useLocalDpi xmlns:a14="http://schemas.microsoft.com/office/drawing/2010/main" val="0"/>
                </a:ext>
              </a:extLst>
            </a:blip>
            <a:srcRect l="56334" t="52663" r="10680" b="11667"/>
            <a:stretch>
              <a:fillRect/>
            </a:stretch>
          </p:blipFill>
          <p:spPr bwMode="auto">
            <a:xfrm>
              <a:off x="5977435" y="1167283"/>
              <a:ext cx="5636810" cy="482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45206105-tau-lu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287" y="1290115"/>
              <a:ext cx="4759656" cy="468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6"/>
            <p:cNvSpPr txBox="1">
              <a:spLocks noChangeArrowheads="1"/>
            </p:cNvSpPr>
            <p:nvPr/>
          </p:nvSpPr>
          <p:spPr bwMode="auto">
            <a:xfrm>
              <a:off x="3497832" y="798705"/>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400" dirty="0" smtClean="0"/>
                <a:t>Trong một số trò vui chơi giải trí</a:t>
              </a:r>
              <a:endParaRPr lang="en-US" altLang="vi-VN" sz="2400" dirty="0"/>
            </a:p>
          </p:txBody>
        </p:sp>
      </p:grpSp>
    </p:spTree>
    <p:extLst>
      <p:ext uri="{BB962C8B-B14F-4D97-AF65-F5344CB8AC3E}">
        <p14:creationId xmlns:p14="http://schemas.microsoft.com/office/powerpoint/2010/main" val="314892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1146412" y="570372"/>
            <a:ext cx="10317707" cy="461665"/>
          </a:xfrm>
          <a:prstGeom prst="rect">
            <a:avLst/>
          </a:prstGeom>
          <a:noFill/>
          <a:ln w="38100">
            <a:solidFill>
              <a:srgbClr val="FF0000"/>
            </a:solidFill>
            <a:miter lim="800000"/>
            <a:headEnd/>
            <a:tailEnd/>
          </a:ln>
        </p:spPr>
        <p:txBody>
          <a:bodyPr wrap="square">
            <a:spAutoFit/>
          </a:bodyPr>
          <a:lstStyle/>
          <a:p>
            <a:pPr algn="just" eaLnBrk="0" hangingPunct="0">
              <a:spcBef>
                <a:spcPct val="50000"/>
              </a:spcBef>
            </a:pPr>
            <a:r>
              <a:rPr lang="en-US" sz="2400" b="1" i="1" dirty="0" smtClean="0">
                <a:solidFill>
                  <a:srgbClr val="FF3399"/>
                </a:solidFill>
                <a:latin typeface="Times New Roman" pitchFamily="18" charset="0"/>
              </a:rPr>
              <a:t>C7. </a:t>
            </a:r>
            <a:r>
              <a:rPr lang="en-US" sz="2400" b="1" i="1" dirty="0" smtClean="0">
                <a:latin typeface="Times New Roman" pitchFamily="18" charset="0"/>
              </a:rPr>
              <a:t>Kể một số ứng dụng của động cơ điện mà em biết?</a:t>
            </a:r>
            <a:endParaRPr lang="en-US" sz="2400" b="1" i="1" dirty="0">
              <a:latin typeface="Times New Roman" pitchFamily="18" charset="0"/>
            </a:endParaRPr>
          </a:p>
        </p:txBody>
      </p:sp>
      <p:sp>
        <p:nvSpPr>
          <p:cNvPr id="5" name="Rectangle 2"/>
          <p:cNvSpPr txBox="1">
            <a:spLocks noChangeArrowheads="1"/>
          </p:cNvSpPr>
          <p:nvPr/>
        </p:nvSpPr>
        <p:spPr>
          <a:xfrm>
            <a:off x="4676690" y="-7518"/>
            <a:ext cx="2910718" cy="514350"/>
          </a:xfrm>
          <a:prstGeom prst="roundRect">
            <a:avLst/>
          </a:prstGeom>
          <a:solidFill>
            <a:schemeClr val="accent5">
              <a:lumMod val="75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vi-VN" sz="2700" b="1" dirty="0" smtClean="0">
                <a:solidFill>
                  <a:srgbClr val="FF33CC"/>
                </a:solidFill>
                <a:latin typeface="Times New Roman" panose="02020603050405020304" pitchFamily="18" charset="0"/>
              </a:rPr>
              <a:t>VẬN DỤNG</a:t>
            </a:r>
            <a:endParaRPr lang="en-US" altLang="vi-VN" sz="2700" b="1" dirty="0">
              <a:solidFill>
                <a:schemeClr val="bg1"/>
              </a:solidFill>
              <a:latin typeface=".VnTimeH" panose="020B7200000000000000" pitchFamily="34" charset="0"/>
            </a:endParaRPr>
          </a:p>
        </p:txBody>
      </p:sp>
      <p:sp>
        <p:nvSpPr>
          <p:cNvPr id="6" name="Rectangle 5"/>
          <p:cNvSpPr/>
          <p:nvPr/>
        </p:nvSpPr>
        <p:spPr>
          <a:xfrm>
            <a:off x="1146412" y="1123566"/>
            <a:ext cx="1364776" cy="461665"/>
          </a:xfrm>
          <a:prstGeom prst="rect">
            <a:avLst/>
          </a:prstGeom>
        </p:spPr>
        <p:txBody>
          <a:bodyPr wrap="square">
            <a:spAutoFit/>
          </a:bodyPr>
          <a:lstStyle/>
          <a:p>
            <a:r>
              <a:rPr lang="en-US" sz="2400" b="1" i="1" dirty="0" smtClean="0">
                <a:solidFill>
                  <a:srgbClr val="FF0000"/>
                </a:solidFill>
                <a:latin typeface="Open Sans"/>
              </a:rPr>
              <a:t>Trả lời:</a:t>
            </a:r>
            <a:endParaRPr lang="vi-VN" sz="2400" b="1" i="1" dirty="0">
              <a:solidFill>
                <a:srgbClr val="FF0000"/>
              </a:solidFill>
            </a:endParaRPr>
          </a:p>
        </p:txBody>
      </p:sp>
      <p:grpSp>
        <p:nvGrpSpPr>
          <p:cNvPr id="12" name="Group 11"/>
          <p:cNvGrpSpPr/>
          <p:nvPr/>
        </p:nvGrpSpPr>
        <p:grpSpPr>
          <a:xfrm>
            <a:off x="2183643" y="1354399"/>
            <a:ext cx="8720740" cy="5266956"/>
            <a:chOff x="4242179" y="1345667"/>
            <a:chExt cx="6633949" cy="5266956"/>
          </a:xfrm>
        </p:grpSpPr>
        <p:sp>
          <p:nvSpPr>
            <p:cNvPr id="9" name="Text Box 6"/>
            <p:cNvSpPr txBox="1">
              <a:spLocks noChangeArrowheads="1"/>
            </p:cNvSpPr>
            <p:nvPr/>
          </p:nvSpPr>
          <p:spPr bwMode="auto">
            <a:xfrm>
              <a:off x="5313528" y="1345667"/>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400" dirty="0" smtClean="0"/>
                <a:t>Trong bộ </a:t>
              </a:r>
              <a:r>
                <a:rPr lang="en-US" altLang="vi-VN" sz="2400" dirty="0"/>
                <a:t>phận quay của đồ chơi trẻ em</a:t>
              </a:r>
            </a:p>
          </p:txBody>
        </p:sp>
        <p:grpSp>
          <p:nvGrpSpPr>
            <p:cNvPr id="3" name="Group 2"/>
            <p:cNvGrpSpPr/>
            <p:nvPr/>
          </p:nvGrpSpPr>
          <p:grpSpPr>
            <a:xfrm>
              <a:off x="4242179" y="1788282"/>
              <a:ext cx="6633949" cy="4824341"/>
              <a:chOff x="4242179" y="1788282"/>
              <a:chExt cx="6633949" cy="4824341"/>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t="3159" r="4054" b="11578"/>
              <a:stretch>
                <a:fillRect/>
              </a:stretch>
            </p:blipFill>
            <p:spPr bwMode="auto">
              <a:xfrm>
                <a:off x="4337713" y="4244452"/>
                <a:ext cx="2952466" cy="236817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496"/>
              <a:stretch/>
            </p:blipFill>
            <p:spPr bwMode="auto">
              <a:xfrm>
                <a:off x="7904328" y="4244452"/>
                <a:ext cx="2971800" cy="236817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7"/>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7904328" y="1807332"/>
                <a:ext cx="2971800" cy="23431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2179" y="1788282"/>
                <a:ext cx="3048000" cy="2362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3051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1146412" y="570372"/>
            <a:ext cx="10317707" cy="461665"/>
          </a:xfrm>
          <a:prstGeom prst="rect">
            <a:avLst/>
          </a:prstGeom>
          <a:noFill/>
          <a:ln w="38100">
            <a:solidFill>
              <a:srgbClr val="FF0000"/>
            </a:solidFill>
            <a:miter lim="800000"/>
            <a:headEnd/>
            <a:tailEnd/>
          </a:ln>
        </p:spPr>
        <p:txBody>
          <a:bodyPr wrap="square">
            <a:spAutoFit/>
          </a:bodyPr>
          <a:lstStyle/>
          <a:p>
            <a:pPr algn="just" eaLnBrk="0" hangingPunct="0">
              <a:spcBef>
                <a:spcPct val="50000"/>
              </a:spcBef>
            </a:pPr>
            <a:r>
              <a:rPr lang="en-US" sz="2400" b="1" i="1" dirty="0" smtClean="0">
                <a:solidFill>
                  <a:srgbClr val="FF3399"/>
                </a:solidFill>
                <a:latin typeface="Times New Roman" pitchFamily="18" charset="0"/>
              </a:rPr>
              <a:t>C7. </a:t>
            </a:r>
            <a:r>
              <a:rPr lang="en-US" sz="2400" b="1" i="1" dirty="0" smtClean="0">
                <a:latin typeface="Times New Roman" pitchFamily="18" charset="0"/>
              </a:rPr>
              <a:t>Kể một số ứng dụng của động cơ điện mà em biết?</a:t>
            </a:r>
            <a:endParaRPr lang="en-US" sz="2400" b="1" i="1" dirty="0">
              <a:latin typeface="Times New Roman" pitchFamily="18" charset="0"/>
            </a:endParaRPr>
          </a:p>
        </p:txBody>
      </p:sp>
      <p:sp>
        <p:nvSpPr>
          <p:cNvPr id="5" name="Rectangle 2"/>
          <p:cNvSpPr txBox="1">
            <a:spLocks noChangeArrowheads="1"/>
          </p:cNvSpPr>
          <p:nvPr/>
        </p:nvSpPr>
        <p:spPr>
          <a:xfrm>
            <a:off x="4676690" y="-7518"/>
            <a:ext cx="2910718" cy="514350"/>
          </a:xfrm>
          <a:prstGeom prst="roundRect">
            <a:avLst/>
          </a:prstGeom>
          <a:solidFill>
            <a:schemeClr val="accent5">
              <a:lumMod val="75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vi-VN" sz="2700" b="1" dirty="0" smtClean="0">
                <a:solidFill>
                  <a:srgbClr val="FF33CC"/>
                </a:solidFill>
                <a:latin typeface="Times New Roman" panose="02020603050405020304" pitchFamily="18" charset="0"/>
              </a:rPr>
              <a:t>VẬN DỤNG</a:t>
            </a:r>
            <a:endParaRPr lang="en-US" altLang="vi-VN" sz="2700" b="1" dirty="0">
              <a:solidFill>
                <a:schemeClr val="bg1"/>
              </a:solidFill>
              <a:latin typeface=".VnTimeH" panose="020B7200000000000000" pitchFamily="34" charset="0"/>
            </a:endParaRPr>
          </a:p>
        </p:txBody>
      </p:sp>
      <p:sp>
        <p:nvSpPr>
          <p:cNvPr id="6" name="Rectangle 5"/>
          <p:cNvSpPr/>
          <p:nvPr/>
        </p:nvSpPr>
        <p:spPr>
          <a:xfrm>
            <a:off x="1146412" y="1123566"/>
            <a:ext cx="1364776" cy="461665"/>
          </a:xfrm>
          <a:prstGeom prst="rect">
            <a:avLst/>
          </a:prstGeom>
        </p:spPr>
        <p:txBody>
          <a:bodyPr wrap="square">
            <a:spAutoFit/>
          </a:bodyPr>
          <a:lstStyle/>
          <a:p>
            <a:r>
              <a:rPr lang="en-US" sz="2400" b="1" i="1" dirty="0" smtClean="0">
                <a:solidFill>
                  <a:srgbClr val="FF0000"/>
                </a:solidFill>
                <a:latin typeface="Open Sans"/>
              </a:rPr>
              <a:t>Trả lời:</a:t>
            </a:r>
            <a:endParaRPr lang="vi-VN" sz="2400" b="1" i="1" dirty="0">
              <a:solidFill>
                <a:srgbClr val="FF0000"/>
              </a:solidFill>
            </a:endParaRPr>
          </a:p>
        </p:txBody>
      </p:sp>
      <p:grpSp>
        <p:nvGrpSpPr>
          <p:cNvPr id="13" name="Group 12"/>
          <p:cNvGrpSpPr/>
          <p:nvPr/>
        </p:nvGrpSpPr>
        <p:grpSpPr>
          <a:xfrm>
            <a:off x="2956872" y="1354398"/>
            <a:ext cx="7470018" cy="5376426"/>
            <a:chOff x="2806746" y="673906"/>
            <a:chExt cx="5996059" cy="5376426"/>
          </a:xfrm>
        </p:grpSpPr>
        <p:sp>
          <p:nvSpPr>
            <p:cNvPr id="14" name="Text Box 6"/>
            <p:cNvSpPr txBox="1">
              <a:spLocks noChangeArrowheads="1"/>
            </p:cNvSpPr>
            <p:nvPr/>
          </p:nvSpPr>
          <p:spPr bwMode="auto">
            <a:xfrm>
              <a:off x="4372828" y="673906"/>
              <a:ext cx="3527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400" dirty="0" smtClean="0"/>
                <a:t>Trong giao thông vận tải</a:t>
              </a:r>
              <a:endParaRPr lang="en-US" altLang="vi-VN" sz="2400" dirty="0"/>
            </a:p>
          </p:txBody>
        </p:sp>
        <p:pic>
          <p:nvPicPr>
            <p:cNvPr id="15" name="Picture 12" descr="ung dung 4"/>
            <p:cNvPicPr>
              <a:picLocks noChangeAspect="1" noChangeArrowheads="1"/>
            </p:cNvPicPr>
            <p:nvPr/>
          </p:nvPicPr>
          <p:blipFill>
            <a:blip r:embed="rId2">
              <a:extLst>
                <a:ext uri="{28A0092B-C50C-407E-A947-70E740481C1C}">
                  <a14:useLocalDpi xmlns:a14="http://schemas.microsoft.com/office/drawing/2010/main" val="0"/>
                </a:ext>
              </a:extLst>
            </a:blip>
            <a:srcRect l="8478" t="49895" r="49016" b="13309"/>
            <a:stretch>
              <a:fillRect/>
            </a:stretch>
          </p:blipFill>
          <p:spPr bwMode="auto">
            <a:xfrm>
              <a:off x="2806746" y="1164009"/>
              <a:ext cx="5996059" cy="488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6568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1146412" y="570372"/>
            <a:ext cx="10317707" cy="461665"/>
          </a:xfrm>
          <a:prstGeom prst="rect">
            <a:avLst/>
          </a:prstGeom>
          <a:noFill/>
          <a:ln w="38100">
            <a:solidFill>
              <a:srgbClr val="FF0000"/>
            </a:solidFill>
            <a:miter lim="800000"/>
            <a:headEnd/>
            <a:tailEnd/>
          </a:ln>
        </p:spPr>
        <p:txBody>
          <a:bodyPr wrap="square">
            <a:spAutoFit/>
          </a:bodyPr>
          <a:lstStyle/>
          <a:p>
            <a:pPr algn="just" eaLnBrk="0" hangingPunct="0">
              <a:spcBef>
                <a:spcPct val="50000"/>
              </a:spcBef>
            </a:pPr>
            <a:r>
              <a:rPr lang="en-US" sz="2400" b="1" i="1" dirty="0" smtClean="0">
                <a:solidFill>
                  <a:srgbClr val="FF3399"/>
                </a:solidFill>
                <a:latin typeface="Times New Roman" pitchFamily="18" charset="0"/>
              </a:rPr>
              <a:t>C7. </a:t>
            </a:r>
            <a:r>
              <a:rPr lang="en-US" sz="2400" b="1" i="1" dirty="0" smtClean="0">
                <a:latin typeface="Times New Roman" pitchFamily="18" charset="0"/>
              </a:rPr>
              <a:t>Kể một số ứng dụng của động cơ điện mà em biết?</a:t>
            </a:r>
            <a:endParaRPr lang="en-US" sz="2400" b="1" i="1" dirty="0">
              <a:latin typeface="Times New Roman" pitchFamily="18" charset="0"/>
            </a:endParaRPr>
          </a:p>
        </p:txBody>
      </p:sp>
      <p:sp>
        <p:nvSpPr>
          <p:cNvPr id="5" name="Rectangle 2"/>
          <p:cNvSpPr txBox="1">
            <a:spLocks noChangeArrowheads="1"/>
          </p:cNvSpPr>
          <p:nvPr/>
        </p:nvSpPr>
        <p:spPr>
          <a:xfrm>
            <a:off x="4676690" y="-7518"/>
            <a:ext cx="2910718" cy="514350"/>
          </a:xfrm>
          <a:prstGeom prst="roundRect">
            <a:avLst/>
          </a:prstGeom>
          <a:solidFill>
            <a:schemeClr val="accent5">
              <a:lumMod val="75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vi-VN" sz="2700" b="1" dirty="0" smtClean="0">
                <a:solidFill>
                  <a:srgbClr val="FF33CC"/>
                </a:solidFill>
                <a:latin typeface="Times New Roman" panose="02020603050405020304" pitchFamily="18" charset="0"/>
              </a:rPr>
              <a:t>VẬN DỤNG</a:t>
            </a:r>
            <a:endParaRPr lang="en-US" altLang="vi-VN" sz="2700" b="1" dirty="0">
              <a:solidFill>
                <a:schemeClr val="bg1"/>
              </a:solidFill>
              <a:latin typeface=".VnTimeH" panose="020B7200000000000000" pitchFamily="34" charset="0"/>
            </a:endParaRPr>
          </a:p>
        </p:txBody>
      </p:sp>
      <p:sp>
        <p:nvSpPr>
          <p:cNvPr id="6" name="Rectangle 5"/>
          <p:cNvSpPr/>
          <p:nvPr/>
        </p:nvSpPr>
        <p:spPr>
          <a:xfrm>
            <a:off x="1146412" y="1123566"/>
            <a:ext cx="1364776" cy="461665"/>
          </a:xfrm>
          <a:prstGeom prst="rect">
            <a:avLst/>
          </a:prstGeom>
        </p:spPr>
        <p:txBody>
          <a:bodyPr wrap="square">
            <a:spAutoFit/>
          </a:bodyPr>
          <a:lstStyle/>
          <a:p>
            <a:r>
              <a:rPr lang="en-US" sz="2400" b="1" i="1" dirty="0" smtClean="0">
                <a:solidFill>
                  <a:srgbClr val="FF0000"/>
                </a:solidFill>
                <a:latin typeface="Open Sans"/>
              </a:rPr>
              <a:t>Trả lời:</a:t>
            </a:r>
            <a:endParaRPr lang="vi-VN" sz="2400" b="1" i="1" dirty="0">
              <a:solidFill>
                <a:srgbClr val="FF0000"/>
              </a:solidFill>
            </a:endParaRPr>
          </a:p>
        </p:txBody>
      </p:sp>
      <p:grpSp>
        <p:nvGrpSpPr>
          <p:cNvPr id="8" name="Group 7"/>
          <p:cNvGrpSpPr/>
          <p:nvPr/>
        </p:nvGrpSpPr>
        <p:grpSpPr>
          <a:xfrm>
            <a:off x="2646811" y="1354398"/>
            <a:ext cx="7698192" cy="5268618"/>
            <a:chOff x="2892471" y="673906"/>
            <a:chExt cx="5840816" cy="5268618"/>
          </a:xfrm>
        </p:grpSpPr>
        <p:pic>
          <p:nvPicPr>
            <p:cNvPr id="9" name="Picture 8" descr="DC_robot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471" y="1222937"/>
              <a:ext cx="5840816" cy="47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4372828" y="673906"/>
              <a:ext cx="3527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400" dirty="0" smtClean="0"/>
                <a:t>Trong công nghiệp</a:t>
              </a:r>
              <a:endParaRPr lang="en-US" altLang="vi-VN" sz="2400" dirty="0"/>
            </a:p>
          </p:txBody>
        </p:sp>
      </p:grpSp>
    </p:spTree>
    <p:extLst>
      <p:ext uri="{BB962C8B-B14F-4D97-AF65-F5344CB8AC3E}">
        <p14:creationId xmlns:p14="http://schemas.microsoft.com/office/powerpoint/2010/main" val="343497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1146412" y="570372"/>
            <a:ext cx="10317707" cy="461665"/>
          </a:xfrm>
          <a:prstGeom prst="rect">
            <a:avLst/>
          </a:prstGeom>
          <a:noFill/>
          <a:ln w="38100">
            <a:solidFill>
              <a:srgbClr val="FF0000"/>
            </a:solidFill>
            <a:miter lim="800000"/>
            <a:headEnd/>
            <a:tailEnd/>
          </a:ln>
        </p:spPr>
        <p:txBody>
          <a:bodyPr wrap="square">
            <a:spAutoFit/>
          </a:bodyPr>
          <a:lstStyle/>
          <a:p>
            <a:pPr algn="just" eaLnBrk="0" hangingPunct="0">
              <a:spcBef>
                <a:spcPct val="50000"/>
              </a:spcBef>
            </a:pPr>
            <a:r>
              <a:rPr lang="en-US" sz="2400" b="1" i="1" dirty="0" smtClean="0">
                <a:solidFill>
                  <a:srgbClr val="FF3399"/>
                </a:solidFill>
                <a:latin typeface="Times New Roman" pitchFamily="18" charset="0"/>
              </a:rPr>
              <a:t>C7. </a:t>
            </a:r>
            <a:r>
              <a:rPr lang="en-US" sz="2400" b="1" i="1" dirty="0" smtClean="0">
                <a:latin typeface="Times New Roman" pitchFamily="18" charset="0"/>
              </a:rPr>
              <a:t>Kể một số ứng dụng của động cơ điện mà em biết?</a:t>
            </a:r>
            <a:endParaRPr lang="en-US" sz="2400" b="1" i="1" dirty="0">
              <a:latin typeface="Times New Roman" pitchFamily="18" charset="0"/>
            </a:endParaRPr>
          </a:p>
        </p:txBody>
      </p:sp>
      <p:sp>
        <p:nvSpPr>
          <p:cNvPr id="5" name="Rectangle 2"/>
          <p:cNvSpPr txBox="1">
            <a:spLocks noChangeArrowheads="1"/>
          </p:cNvSpPr>
          <p:nvPr/>
        </p:nvSpPr>
        <p:spPr>
          <a:xfrm>
            <a:off x="4676690" y="-7518"/>
            <a:ext cx="2910718" cy="514350"/>
          </a:xfrm>
          <a:prstGeom prst="roundRect">
            <a:avLst/>
          </a:prstGeom>
          <a:solidFill>
            <a:schemeClr val="accent5">
              <a:lumMod val="75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vi-VN" sz="2700" b="1" dirty="0" smtClean="0">
                <a:solidFill>
                  <a:srgbClr val="FF33CC"/>
                </a:solidFill>
                <a:latin typeface="Times New Roman" panose="02020603050405020304" pitchFamily="18" charset="0"/>
              </a:rPr>
              <a:t>VẬN DỤNG</a:t>
            </a:r>
            <a:endParaRPr lang="en-US" altLang="vi-VN" sz="2700" b="1" dirty="0">
              <a:solidFill>
                <a:schemeClr val="bg1"/>
              </a:solidFill>
              <a:latin typeface=".VnTimeH" panose="020B7200000000000000" pitchFamily="34" charset="0"/>
            </a:endParaRPr>
          </a:p>
        </p:txBody>
      </p:sp>
      <p:sp>
        <p:nvSpPr>
          <p:cNvPr id="2" name="AutoShape 4" descr="Máy bơm nước Honda WL20XHDR – OKTOOL - Máy Công Cụ Chính Hã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3" name="Rectangle 12"/>
          <p:cNvSpPr/>
          <p:nvPr/>
        </p:nvSpPr>
        <p:spPr>
          <a:xfrm>
            <a:off x="1146412" y="1149499"/>
            <a:ext cx="1364776" cy="461665"/>
          </a:xfrm>
          <a:prstGeom prst="rect">
            <a:avLst/>
          </a:prstGeom>
        </p:spPr>
        <p:txBody>
          <a:bodyPr wrap="square">
            <a:spAutoFit/>
          </a:bodyPr>
          <a:lstStyle/>
          <a:p>
            <a:r>
              <a:rPr lang="en-US" sz="2400" b="1" i="1" dirty="0" smtClean="0">
                <a:solidFill>
                  <a:srgbClr val="FF0000"/>
                </a:solidFill>
                <a:latin typeface="Open Sans"/>
              </a:rPr>
              <a:t>Trả lời:</a:t>
            </a:r>
            <a:endParaRPr lang="vi-VN" sz="2400" b="1" i="1" dirty="0">
              <a:solidFill>
                <a:srgbClr val="FF0000"/>
              </a:solidFill>
            </a:endParaRPr>
          </a:p>
        </p:txBody>
      </p:sp>
      <p:grpSp>
        <p:nvGrpSpPr>
          <p:cNvPr id="18" name="Group 17"/>
          <p:cNvGrpSpPr/>
          <p:nvPr/>
        </p:nvGrpSpPr>
        <p:grpSpPr>
          <a:xfrm>
            <a:off x="1082129" y="1338020"/>
            <a:ext cx="10259161" cy="4718694"/>
            <a:chOff x="1082129" y="1338020"/>
            <a:chExt cx="10259161" cy="4718694"/>
          </a:xfrm>
        </p:grpSpPr>
        <p:sp>
          <p:nvSpPr>
            <p:cNvPr id="11" name="Text Box 4"/>
            <p:cNvSpPr txBox="1">
              <a:spLocks noChangeArrowheads="1"/>
            </p:cNvSpPr>
            <p:nvPr/>
          </p:nvSpPr>
          <p:spPr bwMode="auto">
            <a:xfrm>
              <a:off x="2260155" y="1338020"/>
              <a:ext cx="7606068" cy="40011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000" b="1" dirty="0">
                  <a:solidFill>
                    <a:srgbClr val="0A0AB6"/>
                  </a:solidFill>
                </a:rPr>
                <a:t>ỨNG DỤNG CỦA ĐỘNG CƠ </a:t>
              </a:r>
              <a:r>
                <a:rPr lang="en-US" altLang="vi-VN" sz="2000" b="1" dirty="0" smtClean="0">
                  <a:solidFill>
                    <a:srgbClr val="0A0AB6"/>
                  </a:solidFill>
                </a:rPr>
                <a:t>ĐIỆN XOAY CHIỀU</a:t>
              </a:r>
              <a:endParaRPr lang="en-US" altLang="vi-VN" sz="2000" b="1" dirty="0">
                <a:solidFill>
                  <a:srgbClr val="0A0AB6"/>
                </a:solidFill>
              </a:endParaRPr>
            </a:p>
          </p:txBody>
        </p:sp>
        <p:grpSp>
          <p:nvGrpSpPr>
            <p:cNvPr id="17" name="Group 16"/>
            <p:cNvGrpSpPr/>
            <p:nvPr/>
          </p:nvGrpSpPr>
          <p:grpSpPr>
            <a:xfrm>
              <a:off x="1082129" y="2190293"/>
              <a:ext cx="3084395" cy="3856054"/>
              <a:chOff x="968990" y="2190293"/>
              <a:chExt cx="3084395" cy="3856054"/>
            </a:xfrm>
          </p:grpSpPr>
          <p:sp>
            <p:nvSpPr>
              <p:cNvPr id="6" name="Rectangle 5"/>
              <p:cNvSpPr/>
              <p:nvPr/>
            </p:nvSpPr>
            <p:spPr>
              <a:xfrm>
                <a:off x="1735540" y="5584682"/>
                <a:ext cx="1856096" cy="461665"/>
              </a:xfrm>
              <a:prstGeom prst="rect">
                <a:avLst/>
              </a:prstGeom>
            </p:spPr>
            <p:txBody>
              <a:bodyPr wrap="square">
                <a:spAutoFit/>
              </a:bodyPr>
              <a:lstStyle/>
              <a:p>
                <a:r>
                  <a:rPr lang="en-US" sz="2400" b="1" i="1" dirty="0" smtClean="0">
                    <a:solidFill>
                      <a:srgbClr val="0A0AB6"/>
                    </a:solidFill>
                    <a:latin typeface="Open Sans"/>
                  </a:rPr>
                  <a:t>Quạt điện</a:t>
                </a:r>
                <a:endParaRPr lang="vi-VN" sz="2400" b="1" i="1" dirty="0">
                  <a:solidFill>
                    <a:srgbClr val="0A0AB6"/>
                  </a:solidFill>
                </a:endParaRPr>
              </a:p>
            </p:txBody>
          </p:sp>
          <p:pic>
            <p:nvPicPr>
              <p:cNvPr id="12" name="Picture 7" descr="fa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8990" y="2190293"/>
                <a:ext cx="3084395" cy="31730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4184347" y="2190293"/>
              <a:ext cx="3757683" cy="3866421"/>
              <a:chOff x="3939654" y="2190293"/>
              <a:chExt cx="3757683" cy="3866421"/>
            </a:xfrm>
          </p:grpSpPr>
          <p:pic>
            <p:nvPicPr>
              <p:cNvPr id="21506" name="Picture 2" descr="Máy Giặt Electrolux EWF9025BQWA 9 Kg Inverter Giá Rẻ"/>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654" y="2190293"/>
                <a:ext cx="3757683" cy="31730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072447" y="5595049"/>
                <a:ext cx="1856096" cy="461665"/>
              </a:xfrm>
              <a:prstGeom prst="rect">
                <a:avLst/>
              </a:prstGeom>
            </p:spPr>
            <p:txBody>
              <a:bodyPr wrap="square">
                <a:spAutoFit/>
              </a:bodyPr>
              <a:lstStyle/>
              <a:p>
                <a:r>
                  <a:rPr lang="en-US" sz="2400" b="1" i="1" dirty="0" smtClean="0">
                    <a:solidFill>
                      <a:srgbClr val="0A0AB6"/>
                    </a:solidFill>
                    <a:latin typeface="Open Sans"/>
                  </a:rPr>
                  <a:t>Máy giặt</a:t>
                </a:r>
                <a:endParaRPr lang="vi-VN" sz="2400" b="1" i="1" dirty="0">
                  <a:solidFill>
                    <a:srgbClr val="0A0AB6"/>
                  </a:solidFill>
                </a:endParaRPr>
              </a:p>
            </p:txBody>
          </p:sp>
        </p:grpSp>
        <p:grpSp>
          <p:nvGrpSpPr>
            <p:cNvPr id="7" name="Group 6"/>
            <p:cNvGrpSpPr/>
            <p:nvPr/>
          </p:nvGrpSpPr>
          <p:grpSpPr>
            <a:xfrm>
              <a:off x="7805772" y="1901904"/>
              <a:ext cx="3535518" cy="4154809"/>
              <a:chOff x="7587408" y="1738131"/>
              <a:chExt cx="3535518" cy="4154809"/>
            </a:xfrm>
          </p:grpSpPr>
          <p:pic>
            <p:nvPicPr>
              <p:cNvPr id="3" name="Picture 2"/>
              <p:cNvPicPr>
                <a:picLocks noChangeAspect="1"/>
              </p:cNvPicPr>
              <p:nvPr/>
            </p:nvPicPr>
            <p:blipFill>
              <a:blip r:embed="rId4"/>
              <a:stretch>
                <a:fillRect/>
              </a:stretch>
            </p:blipFill>
            <p:spPr>
              <a:xfrm>
                <a:off x="7587408" y="1738131"/>
                <a:ext cx="3386630" cy="3647658"/>
              </a:xfrm>
              <a:prstGeom prst="rect">
                <a:avLst/>
              </a:prstGeom>
            </p:spPr>
          </p:pic>
          <p:sp>
            <p:nvSpPr>
              <p:cNvPr id="15" name="Rectangle 14"/>
              <p:cNvSpPr/>
              <p:nvPr/>
            </p:nvSpPr>
            <p:spPr>
              <a:xfrm>
                <a:off x="8172792" y="5431275"/>
                <a:ext cx="2950134" cy="461665"/>
              </a:xfrm>
              <a:prstGeom prst="rect">
                <a:avLst/>
              </a:prstGeom>
            </p:spPr>
            <p:txBody>
              <a:bodyPr wrap="square">
                <a:spAutoFit/>
              </a:bodyPr>
              <a:lstStyle/>
              <a:p>
                <a:r>
                  <a:rPr lang="en-US" sz="2400" b="1" i="1" dirty="0" smtClean="0">
                    <a:solidFill>
                      <a:srgbClr val="0A0AB6"/>
                    </a:solidFill>
                    <a:latin typeface="Open Sans"/>
                  </a:rPr>
                  <a:t>Máy bơm nước</a:t>
                </a:r>
                <a:endParaRPr lang="vi-VN" sz="2400" b="1" i="1" dirty="0">
                  <a:solidFill>
                    <a:srgbClr val="0A0AB6"/>
                  </a:solidFill>
                </a:endParaRPr>
              </a:p>
            </p:txBody>
          </p:sp>
        </p:grpSp>
      </p:grpSp>
    </p:spTree>
    <p:extLst>
      <p:ext uri="{BB962C8B-B14F-4D97-AF65-F5344CB8AC3E}">
        <p14:creationId xmlns:p14="http://schemas.microsoft.com/office/powerpoint/2010/main" val="401904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5" name="Rectangle 63"/>
          <p:cNvSpPr>
            <a:spLocks noChangeArrowheads="1"/>
          </p:cNvSpPr>
          <p:nvPr/>
        </p:nvSpPr>
        <p:spPr bwMode="gray">
          <a:xfrm rot="5400000">
            <a:off x="1599408" y="3029745"/>
            <a:ext cx="928687" cy="1555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3" name="Rectangle 63"/>
          <p:cNvSpPr>
            <a:spLocks noChangeArrowheads="1"/>
          </p:cNvSpPr>
          <p:nvPr/>
        </p:nvSpPr>
        <p:spPr bwMode="gray">
          <a:xfrm rot="5400000">
            <a:off x="1599408" y="1886745"/>
            <a:ext cx="928687" cy="1555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4" name="Rectangle 63"/>
          <p:cNvSpPr>
            <a:spLocks noChangeArrowheads="1"/>
          </p:cNvSpPr>
          <p:nvPr/>
        </p:nvSpPr>
        <p:spPr bwMode="gray">
          <a:xfrm rot="5400000">
            <a:off x="1599407" y="4244182"/>
            <a:ext cx="928688" cy="1555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5" name="Rectangle 63"/>
          <p:cNvSpPr>
            <a:spLocks noChangeArrowheads="1"/>
          </p:cNvSpPr>
          <p:nvPr/>
        </p:nvSpPr>
        <p:spPr bwMode="gray">
          <a:xfrm rot="5400000">
            <a:off x="1599408" y="5458620"/>
            <a:ext cx="928687" cy="1555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nvGrpSpPr>
          <p:cNvPr id="2" name="Group 74"/>
          <p:cNvGrpSpPr>
            <a:grpSpLocks/>
          </p:cNvGrpSpPr>
          <p:nvPr/>
        </p:nvGrpSpPr>
        <p:grpSpPr bwMode="auto">
          <a:xfrm rot="5400000">
            <a:off x="1857608" y="2141330"/>
            <a:ext cx="446309" cy="735648"/>
            <a:chOff x="1872" y="1063"/>
            <a:chExt cx="2015" cy="3137"/>
          </a:xfrm>
        </p:grpSpPr>
        <p:sp>
          <p:nvSpPr>
            <p:cNvPr id="8267" name="AutoShape 75"/>
            <p:cNvSpPr>
              <a:spLocks noChangeArrowheads="1"/>
            </p:cNvSpPr>
            <p:nvPr/>
          </p:nvSpPr>
          <p:spPr bwMode="gray">
            <a:xfrm rot="16200000" flipH="1">
              <a:off x="1820" y="2404"/>
              <a:ext cx="311"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68" name="AutoShape 76"/>
            <p:cNvSpPr>
              <a:spLocks noChangeArrowheads="1"/>
            </p:cNvSpPr>
            <p:nvPr/>
          </p:nvSpPr>
          <p:spPr bwMode="gray">
            <a:xfrm rot="5400000" flipH="1">
              <a:off x="3630" y="2421"/>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69" name="AutoShape 77"/>
            <p:cNvSpPr>
              <a:spLocks noChangeArrowheads="1"/>
            </p:cNvSpPr>
            <p:nvPr/>
          </p:nvSpPr>
          <p:spPr bwMode="gray">
            <a:xfrm rot="10800000" flipH="1">
              <a:off x="2725" y="3320"/>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95"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96"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72" name="Oval 80"/>
            <p:cNvSpPr>
              <a:spLocks noChangeArrowheads="1"/>
            </p:cNvSpPr>
            <p:nvPr/>
          </p:nvSpPr>
          <p:spPr bwMode="gray">
            <a:xfrm>
              <a:off x="2296" y="1475"/>
              <a:ext cx="1173" cy="22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98" name="Oval 81"/>
            <p:cNvSpPr>
              <a:spLocks noChangeArrowheads="1"/>
            </p:cNvSpPr>
            <p:nvPr/>
          </p:nvSpPr>
          <p:spPr bwMode="gray">
            <a:xfrm>
              <a:off x="2299" y="1063"/>
              <a:ext cx="1173" cy="313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74" name="Oval 82"/>
            <p:cNvSpPr>
              <a:spLocks noChangeArrowheads="1"/>
            </p:cNvSpPr>
            <p:nvPr/>
          </p:nvSpPr>
          <p:spPr bwMode="gray">
            <a:xfrm>
              <a:off x="2338" y="1475"/>
              <a:ext cx="1097" cy="22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600" name="Oval 83"/>
            <p:cNvSpPr>
              <a:spLocks noChangeArrowheads="1"/>
            </p:cNvSpPr>
            <p:nvPr/>
          </p:nvSpPr>
          <p:spPr bwMode="gray">
            <a:xfrm>
              <a:off x="2337" y="1063"/>
              <a:ext cx="1096" cy="313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3" name="Group 5"/>
          <p:cNvGrpSpPr>
            <a:grpSpLocks/>
          </p:cNvGrpSpPr>
          <p:nvPr/>
        </p:nvGrpSpPr>
        <p:grpSpPr bwMode="auto">
          <a:xfrm>
            <a:off x="2405063" y="2205039"/>
            <a:ext cx="9272576" cy="604837"/>
            <a:chOff x="384" y="1344"/>
            <a:chExt cx="3121" cy="381"/>
          </a:xfrm>
        </p:grpSpPr>
        <p:sp>
          <p:nvSpPr>
            <p:cNvPr id="8198" name="AutoShape 6"/>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20588" name="AutoShape 7"/>
            <p:cNvSpPr>
              <a:spLocks noChangeArrowheads="1"/>
            </p:cNvSpPr>
            <p:nvPr/>
          </p:nvSpPr>
          <p:spPr bwMode="gray">
            <a:xfrm>
              <a:off x="448" y="1379"/>
              <a:ext cx="202" cy="331"/>
            </a:xfrm>
            <a:prstGeom prst="roundRect">
              <a:avLst>
                <a:gd name="adj" fmla="val 11921"/>
              </a:avLst>
            </a:prstGeom>
            <a:solidFill>
              <a:srgbClr val="002060"/>
            </a:solidFill>
            <a:ln w="38100">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vi-VN"/>
            </a:p>
          </p:txBody>
        </p:sp>
        <p:sp>
          <p:nvSpPr>
            <p:cNvPr id="8201" name="Text Box 9"/>
            <p:cNvSpPr txBox="1">
              <a:spLocks noChangeArrowheads="1"/>
            </p:cNvSpPr>
            <p:nvPr/>
          </p:nvSpPr>
          <p:spPr bwMode="gray">
            <a:xfrm>
              <a:off x="478" y="1407"/>
              <a:ext cx="158" cy="233"/>
            </a:xfrm>
            <a:prstGeom prst="rect">
              <a:avLst/>
            </a:prstGeom>
            <a:noFill/>
            <a:ln w="9525" algn="ctr">
              <a:noFill/>
              <a:miter lim="800000"/>
              <a:headEnd/>
              <a:tailEnd/>
            </a:ln>
            <a:effectLst>
              <a:outerShdw dist="35921" dir="2700000" algn="ctr" rotWithShape="0">
                <a:schemeClr val="tx1"/>
              </a:outerShdw>
            </a:effectLst>
          </p:spPr>
          <p:txBody>
            <a:bodyPr wrap="square">
              <a:spAutoFit/>
            </a:bodyPr>
            <a:lstStyle/>
            <a:p>
              <a:pPr algn="ctr">
                <a:defRPr/>
              </a:pPr>
              <a:r>
                <a:rPr lang="en-US" b="1" dirty="0">
                  <a:solidFill>
                    <a:srgbClr val="FF0000"/>
                  </a:solidFill>
                  <a:effectLst>
                    <a:outerShdw blurRad="38100" dist="38100" dir="2700000" algn="tl">
                      <a:srgbClr val="C0C0C0"/>
                    </a:outerShdw>
                  </a:effectLst>
                </a:rPr>
                <a:t>A</a:t>
              </a:r>
            </a:p>
          </p:txBody>
        </p:sp>
        <p:sp>
          <p:nvSpPr>
            <p:cNvPr id="20591" name="Text Box 10"/>
            <p:cNvSpPr txBox="1">
              <a:spLocks noChangeArrowheads="1"/>
            </p:cNvSpPr>
            <p:nvPr/>
          </p:nvSpPr>
          <p:spPr bwMode="gray">
            <a:xfrm>
              <a:off x="655" y="1419"/>
              <a:ext cx="285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r>
                <a:rPr lang="en-US" altLang="vi-VN" sz="2000" b="1" dirty="0" smtClean="0">
                  <a:latin typeface="Times New Roman" panose="02020603050405020304" pitchFamily="18" charset="0"/>
                </a:rPr>
                <a:t>Tác dụng nhiệt của dòng điện</a:t>
              </a:r>
              <a:endParaRPr lang="en-US" altLang="vi-VN" sz="2000" b="1" dirty="0">
                <a:latin typeface="Times New Roman" panose="02020603050405020304" pitchFamily="18" charset="0"/>
              </a:endParaRPr>
            </a:p>
          </p:txBody>
        </p:sp>
      </p:grpSp>
      <p:sp>
        <p:nvSpPr>
          <p:cNvPr id="8209" name="AutoShape 17"/>
          <p:cNvSpPr>
            <a:spLocks noChangeArrowheads="1"/>
          </p:cNvSpPr>
          <p:nvPr/>
        </p:nvSpPr>
        <p:spPr bwMode="gray">
          <a:xfrm>
            <a:off x="1891397" y="328318"/>
            <a:ext cx="8911243" cy="1233908"/>
          </a:xfrm>
          <a:prstGeom prst="roundRect">
            <a:avLst>
              <a:gd name="adj" fmla="val 50000"/>
            </a:avLst>
          </a:prstGeom>
          <a:solidFill>
            <a:srgbClr val="002060"/>
          </a:solidFill>
          <a:ln w="38100" cap="rnd" algn="ctr">
            <a:solidFill>
              <a:srgbClr val="00B0F0"/>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a:spcBef>
                <a:spcPct val="50000"/>
              </a:spcBef>
            </a:pPr>
            <a:r>
              <a:rPr lang="en-US" sz="3600" b="1" i="1" dirty="0" smtClean="0">
                <a:solidFill>
                  <a:schemeClr val="accent2">
                    <a:lumMod val="75000"/>
                  </a:schemeClr>
                </a:solidFill>
                <a:latin typeface="Times New Roman" panose="02020603050405020304" pitchFamily="18" charset="0"/>
                <a:cs typeface="Times New Roman" pitchFamily="18" charset="0"/>
              </a:rPr>
              <a:t>1. </a:t>
            </a:r>
            <a:r>
              <a:rPr lang="en-US" altLang="vi-VN" sz="3600" b="1" i="1" dirty="0">
                <a:solidFill>
                  <a:schemeClr val="accent2">
                    <a:lumMod val="75000"/>
                  </a:schemeClr>
                </a:solidFill>
                <a:latin typeface="Times New Roman" panose="02020603050405020304" pitchFamily="18" charset="0"/>
                <a:cs typeface="Times New Roman" panose="02020603050405020304" pitchFamily="18" charset="0"/>
              </a:rPr>
              <a:t>Động cơ điện một chiều hoạt động dựa trên</a:t>
            </a:r>
          </a:p>
        </p:txBody>
      </p:sp>
      <p:sp>
        <p:nvSpPr>
          <p:cNvPr id="8210" name="Rectangle 18"/>
          <p:cNvSpPr>
            <a:spLocks noChangeArrowheads="1"/>
          </p:cNvSpPr>
          <p:nvPr/>
        </p:nvSpPr>
        <p:spPr bwMode="auto">
          <a:xfrm>
            <a:off x="2466976" y="2135188"/>
            <a:ext cx="9137836"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sp>
        <p:nvSpPr>
          <p:cNvPr id="8212" name="Rectangle 20"/>
          <p:cNvSpPr>
            <a:spLocks noChangeArrowheads="1"/>
          </p:cNvSpPr>
          <p:nvPr/>
        </p:nvSpPr>
        <p:spPr bwMode="auto">
          <a:xfrm>
            <a:off x="2466976" y="3286125"/>
            <a:ext cx="9137836"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grpSp>
        <p:nvGrpSpPr>
          <p:cNvPr id="4" name="Group 27"/>
          <p:cNvGrpSpPr>
            <a:grpSpLocks/>
          </p:cNvGrpSpPr>
          <p:nvPr/>
        </p:nvGrpSpPr>
        <p:grpSpPr bwMode="auto">
          <a:xfrm rot="5400000">
            <a:off x="1534319" y="1989932"/>
            <a:ext cx="992188" cy="1012825"/>
            <a:chOff x="1872" y="1824"/>
            <a:chExt cx="2014" cy="1821"/>
          </a:xfrm>
        </p:grpSpPr>
        <p:sp>
          <p:nvSpPr>
            <p:cNvPr id="8220" name="AutoShape 28"/>
            <p:cNvSpPr>
              <a:spLocks noChangeArrowheads="1"/>
            </p:cNvSpPr>
            <p:nvPr/>
          </p:nvSpPr>
          <p:spPr bwMode="gray">
            <a:xfrm rot="16200000" flipH="1">
              <a:off x="1821" y="255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21" name="AutoShape 29"/>
            <p:cNvSpPr>
              <a:spLocks noChangeArrowheads="1"/>
            </p:cNvSpPr>
            <p:nvPr/>
          </p:nvSpPr>
          <p:spPr bwMode="gray">
            <a:xfrm rot="5400000" flipH="1">
              <a:off x="3629" y="252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22" name="AutoShape 30"/>
            <p:cNvSpPr>
              <a:spLocks noChangeArrowheads="1"/>
            </p:cNvSpPr>
            <p:nvPr/>
          </p:nvSpPr>
          <p:spPr bwMode="gray">
            <a:xfrm rot="10800000" flipH="1">
              <a:off x="2726" y="3439"/>
              <a:ext cx="306"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81"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82"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25" name="Oval 33"/>
            <p:cNvSpPr>
              <a:spLocks noChangeArrowheads="1"/>
            </p:cNvSpPr>
            <p:nvPr/>
          </p:nvSpPr>
          <p:spPr bwMode="gray">
            <a:xfrm>
              <a:off x="2621" y="2165"/>
              <a:ext cx="527" cy="9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84" name="Oval 34"/>
            <p:cNvSpPr>
              <a:spLocks noChangeArrowheads="1"/>
            </p:cNvSpPr>
            <p:nvPr/>
          </p:nvSpPr>
          <p:spPr bwMode="gray">
            <a:xfrm>
              <a:off x="2621" y="1971"/>
              <a:ext cx="527" cy="132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27" name="Oval 35"/>
            <p:cNvSpPr>
              <a:spLocks noChangeArrowheads="1"/>
            </p:cNvSpPr>
            <p:nvPr/>
          </p:nvSpPr>
          <p:spPr bwMode="gray">
            <a:xfrm>
              <a:off x="2336" y="2165"/>
              <a:ext cx="1096" cy="9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86" name="Oval 36"/>
            <p:cNvSpPr>
              <a:spLocks noChangeArrowheads="1"/>
            </p:cNvSpPr>
            <p:nvPr/>
          </p:nvSpPr>
          <p:spPr bwMode="gray">
            <a:xfrm>
              <a:off x="2337" y="1971"/>
              <a:ext cx="1096" cy="132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5" name="Group 74"/>
          <p:cNvGrpSpPr>
            <a:grpSpLocks/>
          </p:cNvGrpSpPr>
          <p:nvPr/>
        </p:nvGrpSpPr>
        <p:grpSpPr bwMode="auto">
          <a:xfrm rot="5400000">
            <a:off x="1857607" y="3355768"/>
            <a:ext cx="446308" cy="735648"/>
            <a:chOff x="1872" y="1063"/>
            <a:chExt cx="2015" cy="3137"/>
          </a:xfrm>
        </p:grpSpPr>
        <p:sp>
          <p:nvSpPr>
            <p:cNvPr id="94" name="AutoShape 75"/>
            <p:cNvSpPr>
              <a:spLocks noChangeArrowheads="1"/>
            </p:cNvSpPr>
            <p:nvPr/>
          </p:nvSpPr>
          <p:spPr bwMode="gray">
            <a:xfrm rot="16200000" flipH="1">
              <a:off x="1820" y="2404"/>
              <a:ext cx="311"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95" name="AutoShape 76"/>
            <p:cNvSpPr>
              <a:spLocks noChangeArrowheads="1"/>
            </p:cNvSpPr>
            <p:nvPr/>
          </p:nvSpPr>
          <p:spPr bwMode="gray">
            <a:xfrm rot="5400000" flipH="1">
              <a:off x="3630" y="2421"/>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96" name="AutoShape 77"/>
            <p:cNvSpPr>
              <a:spLocks noChangeArrowheads="1"/>
            </p:cNvSpPr>
            <p:nvPr/>
          </p:nvSpPr>
          <p:spPr bwMode="gray">
            <a:xfrm rot="10800000" flipH="1">
              <a:off x="2725" y="3320"/>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72"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73"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99" name="Oval 80"/>
            <p:cNvSpPr>
              <a:spLocks noChangeArrowheads="1"/>
            </p:cNvSpPr>
            <p:nvPr/>
          </p:nvSpPr>
          <p:spPr bwMode="gray">
            <a:xfrm>
              <a:off x="2296" y="1475"/>
              <a:ext cx="1173" cy="22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75" name="Oval 81"/>
            <p:cNvSpPr>
              <a:spLocks noChangeArrowheads="1"/>
            </p:cNvSpPr>
            <p:nvPr/>
          </p:nvSpPr>
          <p:spPr bwMode="gray">
            <a:xfrm>
              <a:off x="2299" y="1063"/>
              <a:ext cx="1173" cy="313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1" name="Oval 82"/>
            <p:cNvSpPr>
              <a:spLocks noChangeArrowheads="1"/>
            </p:cNvSpPr>
            <p:nvPr/>
          </p:nvSpPr>
          <p:spPr bwMode="gray">
            <a:xfrm>
              <a:off x="2338" y="1475"/>
              <a:ext cx="1097" cy="22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77" name="Oval 83"/>
            <p:cNvSpPr>
              <a:spLocks noChangeArrowheads="1"/>
            </p:cNvSpPr>
            <p:nvPr/>
          </p:nvSpPr>
          <p:spPr bwMode="gray">
            <a:xfrm>
              <a:off x="2337" y="1063"/>
              <a:ext cx="1096" cy="313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6" name="Group 74"/>
          <p:cNvGrpSpPr>
            <a:grpSpLocks/>
          </p:cNvGrpSpPr>
          <p:nvPr/>
        </p:nvGrpSpPr>
        <p:grpSpPr bwMode="auto">
          <a:xfrm rot="5400000">
            <a:off x="1857607" y="4552743"/>
            <a:ext cx="446308" cy="735648"/>
            <a:chOff x="1872" y="1063"/>
            <a:chExt cx="2015" cy="3137"/>
          </a:xfrm>
        </p:grpSpPr>
        <p:sp>
          <p:nvSpPr>
            <p:cNvPr id="107" name="AutoShape 75"/>
            <p:cNvSpPr>
              <a:spLocks noChangeArrowheads="1"/>
            </p:cNvSpPr>
            <p:nvPr/>
          </p:nvSpPr>
          <p:spPr bwMode="gray">
            <a:xfrm rot="16200000" flipH="1">
              <a:off x="1820" y="2404"/>
              <a:ext cx="311"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08" name="AutoShape 76"/>
            <p:cNvSpPr>
              <a:spLocks noChangeArrowheads="1"/>
            </p:cNvSpPr>
            <p:nvPr/>
          </p:nvSpPr>
          <p:spPr bwMode="gray">
            <a:xfrm rot="5400000" flipH="1">
              <a:off x="3630" y="2421"/>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09" name="AutoShape 77"/>
            <p:cNvSpPr>
              <a:spLocks noChangeArrowheads="1"/>
            </p:cNvSpPr>
            <p:nvPr/>
          </p:nvSpPr>
          <p:spPr bwMode="gray">
            <a:xfrm rot="10800000" flipH="1">
              <a:off x="2725" y="3320"/>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63"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64"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12" name="Oval 80"/>
            <p:cNvSpPr>
              <a:spLocks noChangeArrowheads="1"/>
            </p:cNvSpPr>
            <p:nvPr/>
          </p:nvSpPr>
          <p:spPr bwMode="gray">
            <a:xfrm>
              <a:off x="2296" y="1475"/>
              <a:ext cx="1173" cy="22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66" name="Oval 81"/>
            <p:cNvSpPr>
              <a:spLocks noChangeArrowheads="1"/>
            </p:cNvSpPr>
            <p:nvPr/>
          </p:nvSpPr>
          <p:spPr bwMode="gray">
            <a:xfrm>
              <a:off x="2299" y="1063"/>
              <a:ext cx="1173" cy="313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14" name="Oval 82"/>
            <p:cNvSpPr>
              <a:spLocks noChangeArrowheads="1"/>
            </p:cNvSpPr>
            <p:nvPr/>
          </p:nvSpPr>
          <p:spPr bwMode="gray">
            <a:xfrm>
              <a:off x="2338" y="1475"/>
              <a:ext cx="1097" cy="22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68" name="Oval 83"/>
            <p:cNvSpPr>
              <a:spLocks noChangeArrowheads="1"/>
            </p:cNvSpPr>
            <p:nvPr/>
          </p:nvSpPr>
          <p:spPr bwMode="gray">
            <a:xfrm>
              <a:off x="2337" y="1063"/>
              <a:ext cx="1096" cy="313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7" name="Group 74"/>
          <p:cNvGrpSpPr>
            <a:grpSpLocks/>
          </p:cNvGrpSpPr>
          <p:nvPr/>
        </p:nvGrpSpPr>
        <p:grpSpPr bwMode="auto">
          <a:xfrm rot="5400000">
            <a:off x="1857607" y="5695743"/>
            <a:ext cx="446308" cy="735648"/>
            <a:chOff x="1872" y="1063"/>
            <a:chExt cx="2015" cy="3137"/>
          </a:xfrm>
        </p:grpSpPr>
        <p:sp>
          <p:nvSpPr>
            <p:cNvPr id="117" name="AutoShape 75"/>
            <p:cNvSpPr>
              <a:spLocks noChangeArrowheads="1"/>
            </p:cNvSpPr>
            <p:nvPr/>
          </p:nvSpPr>
          <p:spPr bwMode="gray">
            <a:xfrm rot="16200000" flipH="1">
              <a:off x="1820" y="2404"/>
              <a:ext cx="311"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18" name="AutoShape 76"/>
            <p:cNvSpPr>
              <a:spLocks noChangeArrowheads="1"/>
            </p:cNvSpPr>
            <p:nvPr/>
          </p:nvSpPr>
          <p:spPr bwMode="gray">
            <a:xfrm rot="5400000" flipH="1">
              <a:off x="3630" y="2421"/>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19" name="AutoShape 77"/>
            <p:cNvSpPr>
              <a:spLocks noChangeArrowheads="1"/>
            </p:cNvSpPr>
            <p:nvPr/>
          </p:nvSpPr>
          <p:spPr bwMode="gray">
            <a:xfrm rot="10800000" flipH="1">
              <a:off x="2725" y="3320"/>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54"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55"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22" name="Oval 80"/>
            <p:cNvSpPr>
              <a:spLocks noChangeArrowheads="1"/>
            </p:cNvSpPr>
            <p:nvPr/>
          </p:nvSpPr>
          <p:spPr bwMode="gray">
            <a:xfrm>
              <a:off x="2296" y="1475"/>
              <a:ext cx="1173" cy="22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57" name="Oval 81"/>
            <p:cNvSpPr>
              <a:spLocks noChangeArrowheads="1"/>
            </p:cNvSpPr>
            <p:nvPr/>
          </p:nvSpPr>
          <p:spPr bwMode="gray">
            <a:xfrm>
              <a:off x="2299" y="1063"/>
              <a:ext cx="1173" cy="313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24" name="Oval 82"/>
            <p:cNvSpPr>
              <a:spLocks noChangeArrowheads="1"/>
            </p:cNvSpPr>
            <p:nvPr/>
          </p:nvSpPr>
          <p:spPr bwMode="gray">
            <a:xfrm>
              <a:off x="2338" y="1475"/>
              <a:ext cx="1097" cy="22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59" name="Oval 83"/>
            <p:cNvSpPr>
              <a:spLocks noChangeArrowheads="1"/>
            </p:cNvSpPr>
            <p:nvPr/>
          </p:nvSpPr>
          <p:spPr bwMode="gray">
            <a:xfrm>
              <a:off x="2337" y="1063"/>
              <a:ext cx="1096" cy="313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8" name="Group 11"/>
          <p:cNvGrpSpPr>
            <a:grpSpLocks/>
          </p:cNvGrpSpPr>
          <p:nvPr/>
        </p:nvGrpSpPr>
        <p:grpSpPr bwMode="auto">
          <a:xfrm>
            <a:off x="2549265" y="3359152"/>
            <a:ext cx="8955370" cy="604838"/>
            <a:chOff x="509" y="2164"/>
            <a:chExt cx="3072" cy="381"/>
          </a:xfrm>
        </p:grpSpPr>
        <p:sp>
          <p:nvSpPr>
            <p:cNvPr id="8204" name="AutoShape 12"/>
            <p:cNvSpPr>
              <a:spLocks noChangeArrowheads="1"/>
            </p:cNvSpPr>
            <p:nvPr/>
          </p:nvSpPr>
          <p:spPr bwMode="gray">
            <a:xfrm>
              <a:off x="509" y="2164"/>
              <a:ext cx="3072" cy="381"/>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8205" name="AutoShape 13"/>
            <p:cNvSpPr>
              <a:spLocks noChangeArrowheads="1"/>
            </p:cNvSpPr>
            <p:nvPr/>
          </p:nvSpPr>
          <p:spPr bwMode="gray">
            <a:xfrm>
              <a:off x="519" y="2181"/>
              <a:ext cx="217" cy="352"/>
            </a:xfrm>
            <a:prstGeom prst="roundRect">
              <a:avLst>
                <a:gd name="adj" fmla="val 11921"/>
              </a:avLst>
            </a:prstGeom>
            <a:solidFill>
              <a:srgbClr val="002060"/>
            </a:solidFill>
            <a:ln w="38100">
              <a:solidFill>
                <a:schemeClr val="bg1"/>
              </a:solidFill>
              <a:round/>
              <a:headEnd/>
              <a:tailEnd/>
            </a:ln>
            <a:effectLst/>
          </p:spPr>
          <p:txBody>
            <a:bodyPr wrap="none" anchor="ctr"/>
            <a:lstStyle/>
            <a:p>
              <a:pPr>
                <a:defRPr/>
              </a:pPr>
              <a:endParaRPr lang="vi-VN"/>
            </a:p>
          </p:txBody>
        </p:sp>
        <p:sp>
          <p:nvSpPr>
            <p:cNvPr id="8206"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vi-VN"/>
            </a:p>
          </p:txBody>
        </p:sp>
        <p:sp>
          <p:nvSpPr>
            <p:cNvPr id="8207" name="Text Box 15"/>
            <p:cNvSpPr txBox="1">
              <a:spLocks noChangeArrowheads="1"/>
            </p:cNvSpPr>
            <p:nvPr/>
          </p:nvSpPr>
          <p:spPr bwMode="gray">
            <a:xfrm>
              <a:off x="589" y="2224"/>
              <a:ext cx="98" cy="233"/>
            </a:xfrm>
            <a:prstGeom prst="rect">
              <a:avLst/>
            </a:prstGeom>
            <a:noFill/>
            <a:ln w="9525" algn="ctr">
              <a:noFill/>
              <a:miter lim="800000"/>
              <a:headEnd/>
              <a:tailEnd/>
            </a:ln>
            <a:effectLst>
              <a:outerShdw dist="35921" dir="2700000" algn="ctr" rotWithShape="0">
                <a:schemeClr val="tx1"/>
              </a:outerShdw>
            </a:effectLst>
          </p:spPr>
          <p:txBody>
            <a:bodyPr wrap="square">
              <a:spAutoFit/>
            </a:bodyPr>
            <a:lstStyle/>
            <a:p>
              <a:pPr algn="ctr">
                <a:defRPr/>
              </a:pPr>
              <a:r>
                <a:rPr lang="en-US" b="1" dirty="0">
                  <a:solidFill>
                    <a:srgbClr val="FF0000"/>
                  </a:solidFill>
                  <a:effectLst>
                    <a:outerShdw blurRad="38100" dist="38100" dir="2700000" algn="tl">
                      <a:srgbClr val="C0C0C0"/>
                    </a:outerShdw>
                  </a:effectLst>
                </a:rPr>
                <a:t>B</a:t>
              </a:r>
            </a:p>
          </p:txBody>
        </p:sp>
        <p:sp>
          <p:nvSpPr>
            <p:cNvPr id="20550" name="Text Box 16"/>
            <p:cNvSpPr txBox="1">
              <a:spLocks noChangeArrowheads="1"/>
            </p:cNvSpPr>
            <p:nvPr/>
          </p:nvSpPr>
          <p:spPr bwMode="gray">
            <a:xfrm>
              <a:off x="739" y="2248"/>
              <a:ext cx="28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pPr>
              <a:r>
                <a:rPr lang="en-US" altLang="vi-VN" sz="2000" b="1" dirty="0" smtClean="0">
                  <a:latin typeface="Times New Roman" panose="02020603050405020304" pitchFamily="18" charset="0"/>
                </a:rPr>
                <a:t>Tác dụng của từ trường lên khung dây có dòng điện chạy qua</a:t>
              </a:r>
              <a:endParaRPr lang="en-US" altLang="vi-VN" sz="2000" b="1" dirty="0">
                <a:latin typeface="Times New Roman" panose="02020603050405020304" pitchFamily="18" charset="0"/>
              </a:endParaRPr>
            </a:p>
          </p:txBody>
        </p:sp>
      </p:grpSp>
      <p:grpSp>
        <p:nvGrpSpPr>
          <p:cNvPr id="9" name="Group 37"/>
          <p:cNvGrpSpPr>
            <a:grpSpLocks/>
          </p:cNvGrpSpPr>
          <p:nvPr/>
        </p:nvGrpSpPr>
        <p:grpSpPr bwMode="auto">
          <a:xfrm rot="5400000">
            <a:off x="1566070" y="3204370"/>
            <a:ext cx="992187" cy="1012825"/>
            <a:chOff x="1872" y="1824"/>
            <a:chExt cx="2014" cy="1821"/>
          </a:xfrm>
        </p:grpSpPr>
        <p:sp>
          <p:nvSpPr>
            <p:cNvPr id="8230" name="AutoShape 38"/>
            <p:cNvSpPr>
              <a:spLocks noChangeArrowheads="1"/>
            </p:cNvSpPr>
            <p:nvPr/>
          </p:nvSpPr>
          <p:spPr bwMode="gray">
            <a:xfrm rot="16200000" flipH="1">
              <a:off x="1821" y="255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31" name="AutoShape 39"/>
            <p:cNvSpPr>
              <a:spLocks noChangeArrowheads="1"/>
            </p:cNvSpPr>
            <p:nvPr/>
          </p:nvSpPr>
          <p:spPr bwMode="gray">
            <a:xfrm rot="5400000" flipH="1">
              <a:off x="3629" y="252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32" name="AutoShape 40"/>
            <p:cNvSpPr>
              <a:spLocks noChangeArrowheads="1"/>
            </p:cNvSpPr>
            <p:nvPr/>
          </p:nvSpPr>
          <p:spPr bwMode="gray">
            <a:xfrm rot="10800000" flipH="1">
              <a:off x="2726" y="3439"/>
              <a:ext cx="306"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40" name="Oval 4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41" name="Oval 4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35" name="Oval 43"/>
            <p:cNvSpPr>
              <a:spLocks noChangeArrowheads="1"/>
            </p:cNvSpPr>
            <p:nvPr/>
          </p:nvSpPr>
          <p:spPr bwMode="gray">
            <a:xfrm>
              <a:off x="2621" y="2165"/>
              <a:ext cx="527" cy="9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43" name="Oval 44"/>
            <p:cNvSpPr>
              <a:spLocks noChangeArrowheads="1"/>
            </p:cNvSpPr>
            <p:nvPr/>
          </p:nvSpPr>
          <p:spPr bwMode="gray">
            <a:xfrm>
              <a:off x="2621" y="1971"/>
              <a:ext cx="527" cy="132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37" name="Oval 45"/>
            <p:cNvSpPr>
              <a:spLocks noChangeArrowheads="1"/>
            </p:cNvSpPr>
            <p:nvPr/>
          </p:nvSpPr>
          <p:spPr bwMode="gray">
            <a:xfrm>
              <a:off x="2336" y="2165"/>
              <a:ext cx="1096" cy="9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45" name="Oval 46"/>
            <p:cNvSpPr>
              <a:spLocks noChangeArrowheads="1"/>
            </p:cNvSpPr>
            <p:nvPr/>
          </p:nvSpPr>
          <p:spPr bwMode="gray">
            <a:xfrm>
              <a:off x="2337" y="1971"/>
              <a:ext cx="1096" cy="132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10" name="Group 27"/>
          <p:cNvGrpSpPr>
            <a:grpSpLocks/>
          </p:cNvGrpSpPr>
          <p:nvPr/>
        </p:nvGrpSpPr>
        <p:grpSpPr bwMode="auto">
          <a:xfrm rot="5400000">
            <a:off x="1534320" y="4426745"/>
            <a:ext cx="992187" cy="1012825"/>
            <a:chOff x="1872" y="1824"/>
            <a:chExt cx="2014" cy="1821"/>
          </a:xfrm>
        </p:grpSpPr>
        <p:sp>
          <p:nvSpPr>
            <p:cNvPr id="133" name="AutoShape 28"/>
            <p:cNvSpPr>
              <a:spLocks noChangeArrowheads="1"/>
            </p:cNvSpPr>
            <p:nvPr/>
          </p:nvSpPr>
          <p:spPr bwMode="gray">
            <a:xfrm rot="16200000" flipH="1">
              <a:off x="1821" y="255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34" name="AutoShape 29"/>
            <p:cNvSpPr>
              <a:spLocks noChangeArrowheads="1"/>
            </p:cNvSpPr>
            <p:nvPr/>
          </p:nvSpPr>
          <p:spPr bwMode="gray">
            <a:xfrm rot="5400000" flipH="1">
              <a:off x="3629" y="252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35" name="AutoShape 30"/>
            <p:cNvSpPr>
              <a:spLocks noChangeArrowheads="1"/>
            </p:cNvSpPr>
            <p:nvPr/>
          </p:nvSpPr>
          <p:spPr bwMode="gray">
            <a:xfrm rot="10800000" flipH="1">
              <a:off x="2726" y="3439"/>
              <a:ext cx="306"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31"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32"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38" name="Oval 33"/>
            <p:cNvSpPr>
              <a:spLocks noChangeArrowheads="1"/>
            </p:cNvSpPr>
            <p:nvPr/>
          </p:nvSpPr>
          <p:spPr bwMode="gray">
            <a:xfrm>
              <a:off x="2621" y="2165"/>
              <a:ext cx="527" cy="9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34" name="Oval 34"/>
            <p:cNvSpPr>
              <a:spLocks noChangeArrowheads="1"/>
            </p:cNvSpPr>
            <p:nvPr/>
          </p:nvSpPr>
          <p:spPr bwMode="gray">
            <a:xfrm>
              <a:off x="2621" y="1971"/>
              <a:ext cx="527" cy="132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40" name="Oval 35"/>
            <p:cNvSpPr>
              <a:spLocks noChangeArrowheads="1"/>
            </p:cNvSpPr>
            <p:nvPr/>
          </p:nvSpPr>
          <p:spPr bwMode="gray">
            <a:xfrm>
              <a:off x="2336" y="2165"/>
              <a:ext cx="1096" cy="9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36" name="Oval 36"/>
            <p:cNvSpPr>
              <a:spLocks noChangeArrowheads="1"/>
            </p:cNvSpPr>
            <p:nvPr/>
          </p:nvSpPr>
          <p:spPr bwMode="gray">
            <a:xfrm>
              <a:off x="2337" y="1971"/>
              <a:ext cx="1096" cy="132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11" name="Group 11"/>
          <p:cNvGrpSpPr>
            <a:grpSpLocks/>
          </p:cNvGrpSpPr>
          <p:nvPr/>
        </p:nvGrpSpPr>
        <p:grpSpPr bwMode="auto">
          <a:xfrm>
            <a:off x="2543174" y="5638801"/>
            <a:ext cx="8955369" cy="606425"/>
            <a:chOff x="508" y="2112"/>
            <a:chExt cx="3072" cy="382"/>
          </a:xfrm>
        </p:grpSpPr>
        <p:sp>
          <p:nvSpPr>
            <p:cNvPr id="143" name="AutoShape 12"/>
            <p:cNvSpPr>
              <a:spLocks noChangeArrowheads="1"/>
            </p:cNvSpPr>
            <p:nvPr/>
          </p:nvSpPr>
          <p:spPr bwMode="gray">
            <a:xfrm>
              <a:off x="508" y="2112"/>
              <a:ext cx="3072" cy="381"/>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144" name="AutoShape 13"/>
            <p:cNvSpPr>
              <a:spLocks noChangeArrowheads="1"/>
            </p:cNvSpPr>
            <p:nvPr/>
          </p:nvSpPr>
          <p:spPr bwMode="gray">
            <a:xfrm>
              <a:off x="514" y="2134"/>
              <a:ext cx="217" cy="360"/>
            </a:xfrm>
            <a:prstGeom prst="roundRect">
              <a:avLst>
                <a:gd name="adj" fmla="val 11921"/>
              </a:avLst>
            </a:prstGeom>
            <a:solidFill>
              <a:srgbClr val="002060"/>
            </a:solidFill>
            <a:ln w="38100">
              <a:solidFill>
                <a:schemeClr val="bg1"/>
              </a:solidFill>
              <a:round/>
              <a:headEnd/>
              <a:tailEnd/>
            </a:ln>
            <a:effectLst/>
          </p:spPr>
          <p:txBody>
            <a:bodyPr wrap="none" anchor="ctr"/>
            <a:lstStyle/>
            <a:p>
              <a:pPr>
                <a:defRPr/>
              </a:pPr>
              <a:endParaRPr lang="vi-VN"/>
            </a:p>
          </p:txBody>
        </p:sp>
        <p:sp>
          <p:nvSpPr>
            <p:cNvPr id="145"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vi-VN"/>
            </a:p>
          </p:txBody>
        </p:sp>
        <p:sp>
          <p:nvSpPr>
            <p:cNvPr id="146" name="Text Box 15"/>
            <p:cNvSpPr txBox="1">
              <a:spLocks noChangeArrowheads="1"/>
            </p:cNvSpPr>
            <p:nvPr/>
          </p:nvSpPr>
          <p:spPr bwMode="gray">
            <a:xfrm>
              <a:off x="584" y="2203"/>
              <a:ext cx="129" cy="23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a:defRPr/>
              </a:pPr>
              <a:r>
                <a:rPr lang="en-US" b="1" dirty="0">
                  <a:solidFill>
                    <a:srgbClr val="FF0000"/>
                  </a:solidFill>
                  <a:effectLst>
                    <a:outerShdw blurRad="38100" dist="38100" dir="2700000" algn="tl">
                      <a:srgbClr val="C0C0C0"/>
                    </a:outerShdw>
                  </a:effectLst>
                </a:rPr>
                <a:t>D</a:t>
              </a:r>
            </a:p>
          </p:txBody>
        </p:sp>
        <p:sp>
          <p:nvSpPr>
            <p:cNvPr id="20527" name="Text Box 16"/>
            <p:cNvSpPr txBox="1">
              <a:spLocks noChangeArrowheads="1"/>
            </p:cNvSpPr>
            <p:nvPr/>
          </p:nvSpPr>
          <p:spPr bwMode="gray">
            <a:xfrm>
              <a:off x="752" y="2121"/>
              <a:ext cx="273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360363" indent="-360363" eaLnBrk="1" hangingPunct="1">
                <a:lnSpc>
                  <a:spcPct val="150000"/>
                </a:lnSpc>
                <a:spcBef>
                  <a:spcPct val="50000"/>
                </a:spcBef>
              </a:pPr>
              <a:r>
                <a:rPr lang="en-US" altLang="vi-VN" sz="2000" b="1" dirty="0" smtClean="0">
                  <a:latin typeface="Times New Roman" panose="02020603050405020304" pitchFamily="18" charset="0"/>
                </a:rPr>
                <a:t>Tác dụng của dòng điện lên nam châm đặt gần dòng điện đó</a:t>
              </a:r>
              <a:endParaRPr lang="en-US" altLang="vi-VN" sz="2000" b="1" dirty="0">
                <a:latin typeface="Times New Roman" panose="02020603050405020304" pitchFamily="18" charset="0"/>
              </a:endParaRPr>
            </a:p>
          </p:txBody>
        </p:sp>
      </p:grpSp>
      <p:grpSp>
        <p:nvGrpSpPr>
          <p:cNvPr id="12" name="Group 37"/>
          <p:cNvGrpSpPr>
            <a:grpSpLocks/>
          </p:cNvGrpSpPr>
          <p:nvPr/>
        </p:nvGrpSpPr>
        <p:grpSpPr bwMode="auto">
          <a:xfrm rot="5400000">
            <a:off x="1566070" y="5569745"/>
            <a:ext cx="992187" cy="1012825"/>
            <a:chOff x="1872" y="1824"/>
            <a:chExt cx="2014" cy="1821"/>
          </a:xfrm>
        </p:grpSpPr>
        <p:sp>
          <p:nvSpPr>
            <p:cNvPr id="149" name="AutoShape 38"/>
            <p:cNvSpPr>
              <a:spLocks noChangeArrowheads="1"/>
            </p:cNvSpPr>
            <p:nvPr/>
          </p:nvSpPr>
          <p:spPr bwMode="gray">
            <a:xfrm rot="16200000" flipH="1">
              <a:off x="1821" y="255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50" name="AutoShape 39"/>
            <p:cNvSpPr>
              <a:spLocks noChangeArrowheads="1"/>
            </p:cNvSpPr>
            <p:nvPr/>
          </p:nvSpPr>
          <p:spPr bwMode="gray">
            <a:xfrm rot="5400000" flipH="1">
              <a:off x="3629" y="252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51" name="AutoShape 40"/>
            <p:cNvSpPr>
              <a:spLocks noChangeArrowheads="1"/>
            </p:cNvSpPr>
            <p:nvPr/>
          </p:nvSpPr>
          <p:spPr bwMode="gray">
            <a:xfrm rot="10800000" flipH="1">
              <a:off x="2726" y="3439"/>
              <a:ext cx="306"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17" name="Oval 4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18" name="Oval 4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54" name="Oval 43"/>
            <p:cNvSpPr>
              <a:spLocks noChangeArrowheads="1"/>
            </p:cNvSpPr>
            <p:nvPr/>
          </p:nvSpPr>
          <p:spPr bwMode="gray">
            <a:xfrm>
              <a:off x="2621" y="2165"/>
              <a:ext cx="527" cy="9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20" name="Oval 44"/>
            <p:cNvSpPr>
              <a:spLocks noChangeArrowheads="1"/>
            </p:cNvSpPr>
            <p:nvPr/>
          </p:nvSpPr>
          <p:spPr bwMode="gray">
            <a:xfrm>
              <a:off x="2621" y="1971"/>
              <a:ext cx="527" cy="132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56" name="Oval 45"/>
            <p:cNvSpPr>
              <a:spLocks noChangeArrowheads="1"/>
            </p:cNvSpPr>
            <p:nvPr/>
          </p:nvSpPr>
          <p:spPr bwMode="gray">
            <a:xfrm>
              <a:off x="2336" y="2165"/>
              <a:ext cx="1096" cy="9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22" name="Oval 46"/>
            <p:cNvSpPr>
              <a:spLocks noChangeArrowheads="1"/>
            </p:cNvSpPr>
            <p:nvPr/>
          </p:nvSpPr>
          <p:spPr bwMode="gray">
            <a:xfrm>
              <a:off x="2337" y="1971"/>
              <a:ext cx="1096" cy="132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sp>
        <p:nvSpPr>
          <p:cNvPr id="190" name="Rectangle 20"/>
          <p:cNvSpPr>
            <a:spLocks noChangeArrowheads="1"/>
          </p:cNvSpPr>
          <p:nvPr/>
        </p:nvSpPr>
        <p:spPr bwMode="auto">
          <a:xfrm>
            <a:off x="2466976" y="4500563"/>
            <a:ext cx="9137836"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grpSp>
        <p:nvGrpSpPr>
          <p:cNvPr id="13" name="Group 11"/>
          <p:cNvGrpSpPr>
            <a:grpSpLocks/>
          </p:cNvGrpSpPr>
          <p:nvPr/>
        </p:nvGrpSpPr>
        <p:grpSpPr bwMode="auto">
          <a:xfrm>
            <a:off x="2549524" y="4572001"/>
            <a:ext cx="8955369" cy="614363"/>
            <a:chOff x="508" y="2112"/>
            <a:chExt cx="3072" cy="387"/>
          </a:xfrm>
        </p:grpSpPr>
        <p:sp>
          <p:nvSpPr>
            <p:cNvPr id="192" name="AutoShape 12"/>
            <p:cNvSpPr>
              <a:spLocks noChangeArrowheads="1"/>
            </p:cNvSpPr>
            <p:nvPr/>
          </p:nvSpPr>
          <p:spPr bwMode="gray">
            <a:xfrm>
              <a:off x="508" y="2112"/>
              <a:ext cx="3072" cy="381"/>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193" name="AutoShape 13"/>
            <p:cNvSpPr>
              <a:spLocks noChangeArrowheads="1"/>
            </p:cNvSpPr>
            <p:nvPr/>
          </p:nvSpPr>
          <p:spPr bwMode="gray">
            <a:xfrm>
              <a:off x="514" y="2147"/>
              <a:ext cx="216" cy="352"/>
            </a:xfrm>
            <a:prstGeom prst="roundRect">
              <a:avLst>
                <a:gd name="adj" fmla="val 11921"/>
              </a:avLst>
            </a:prstGeom>
            <a:solidFill>
              <a:srgbClr val="002060"/>
            </a:solidFill>
            <a:ln w="38100">
              <a:solidFill>
                <a:schemeClr val="bg1"/>
              </a:solidFill>
              <a:round/>
              <a:headEnd/>
              <a:tailEnd/>
            </a:ln>
            <a:effectLst/>
          </p:spPr>
          <p:txBody>
            <a:bodyPr wrap="none" anchor="ctr"/>
            <a:lstStyle/>
            <a:p>
              <a:pPr>
                <a:defRPr/>
              </a:pPr>
              <a:endParaRPr lang="vi-VN"/>
            </a:p>
          </p:txBody>
        </p:sp>
        <p:sp>
          <p:nvSpPr>
            <p:cNvPr id="194"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vi-VN"/>
            </a:p>
          </p:txBody>
        </p:sp>
        <p:sp>
          <p:nvSpPr>
            <p:cNvPr id="195" name="Text Box 15"/>
            <p:cNvSpPr txBox="1">
              <a:spLocks noChangeArrowheads="1"/>
            </p:cNvSpPr>
            <p:nvPr/>
          </p:nvSpPr>
          <p:spPr bwMode="gray">
            <a:xfrm>
              <a:off x="570" y="2203"/>
              <a:ext cx="120" cy="23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a:defRPr/>
              </a:pPr>
              <a:r>
                <a:rPr lang="en-US" b="1" dirty="0">
                  <a:solidFill>
                    <a:srgbClr val="FF0000"/>
                  </a:solidFill>
                  <a:effectLst>
                    <a:outerShdw blurRad="38100" dist="38100" dir="2700000" algn="tl">
                      <a:srgbClr val="C0C0C0"/>
                    </a:outerShdw>
                  </a:effectLst>
                </a:rPr>
                <a:t>C</a:t>
              </a:r>
            </a:p>
          </p:txBody>
        </p:sp>
        <p:sp>
          <p:nvSpPr>
            <p:cNvPr id="20513" name="Text Box 16"/>
            <p:cNvSpPr txBox="1">
              <a:spLocks noChangeArrowheads="1"/>
            </p:cNvSpPr>
            <p:nvPr/>
          </p:nvSpPr>
          <p:spPr bwMode="gray">
            <a:xfrm>
              <a:off x="751" y="2188"/>
              <a:ext cx="279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pPr>
              <a:r>
                <a:rPr lang="en-US" altLang="vi-VN" sz="2000" b="1" dirty="0" smtClean="0">
                  <a:latin typeface="Times New Roman" panose="02020603050405020304" pitchFamily="18" charset="0"/>
                </a:rPr>
                <a:t>Tác dụng từ của dòng điện</a:t>
              </a:r>
              <a:endParaRPr lang="en-US" altLang="vi-VN" sz="2000" b="1" dirty="0">
                <a:latin typeface="Times New Roman" panose="02020603050405020304" pitchFamily="18" charset="0"/>
              </a:endParaRPr>
            </a:p>
          </p:txBody>
        </p:sp>
      </p:grpSp>
      <p:sp>
        <p:nvSpPr>
          <p:cNvPr id="197" name="Rectangle 20"/>
          <p:cNvSpPr>
            <a:spLocks noChangeArrowheads="1"/>
          </p:cNvSpPr>
          <p:nvPr/>
        </p:nvSpPr>
        <p:spPr bwMode="auto">
          <a:xfrm>
            <a:off x="2486026" y="5535614"/>
            <a:ext cx="9137836" cy="973137"/>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sp>
        <p:nvSpPr>
          <p:cNvPr id="116" name="10-Point Star 115"/>
          <p:cNvSpPr/>
          <p:nvPr/>
        </p:nvSpPr>
        <p:spPr>
          <a:xfrm>
            <a:off x="9915526" y="6357958"/>
            <a:ext cx="544315" cy="500062"/>
          </a:xfrm>
          <a:prstGeom prst="star10">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vi-VN"/>
          </a:p>
        </p:txBody>
      </p:sp>
    </p:spTree>
    <p:extLst>
      <p:ext uri="{BB962C8B-B14F-4D97-AF65-F5344CB8AC3E}">
        <p14:creationId xmlns:p14="http://schemas.microsoft.com/office/powerpoint/2010/main" val="3667853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200" fill="hold"/>
                                        <p:tgtEl>
                                          <p:spTgt spid="103"/>
                                        </p:tgtEl>
                                        <p:attrNameLst>
                                          <p:attrName>ppt_w</p:attrName>
                                        </p:attrNameLst>
                                      </p:cBhvr>
                                      <p:tavLst>
                                        <p:tav tm="0">
                                          <p:val>
                                            <p:fltVal val="0"/>
                                          </p:val>
                                        </p:tav>
                                        <p:tav tm="100000">
                                          <p:val>
                                            <p:strVal val="#ppt_w"/>
                                          </p:val>
                                        </p:tav>
                                      </p:tavLst>
                                    </p:anim>
                                    <p:anim calcmode="lin" valueType="num">
                                      <p:cBhvr>
                                        <p:cTn id="8" dur="200" fill="hold"/>
                                        <p:tgtEl>
                                          <p:spTgt spid="103"/>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
                            </p:stCondLst>
                            <p:childTnLst>
                              <p:par>
                                <p:cTn id="10" presetID="3"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200"/>
                                        <p:tgtEl>
                                          <p:spTgt spid="2"/>
                                        </p:tgtEl>
                                      </p:cBhvr>
                                    </p:animEffect>
                                  </p:childTnLst>
                                </p:cTn>
                              </p:par>
                            </p:childTnLst>
                          </p:cTn>
                        </p:par>
                        <p:par>
                          <p:cTn id="13" fill="hold" nodeType="afterGroup">
                            <p:stCondLst>
                              <p:cond delay="400"/>
                            </p:stCondLst>
                            <p:childTnLst>
                              <p:par>
                                <p:cTn id="14" presetID="49"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200" fill="hold"/>
                                        <p:tgtEl>
                                          <p:spTgt spid="4"/>
                                        </p:tgtEl>
                                        <p:attrNameLst>
                                          <p:attrName>ppt_w</p:attrName>
                                        </p:attrNameLst>
                                      </p:cBhvr>
                                      <p:tavLst>
                                        <p:tav tm="0">
                                          <p:val>
                                            <p:fltVal val="0"/>
                                          </p:val>
                                        </p:tav>
                                        <p:tav tm="100000">
                                          <p:val>
                                            <p:strVal val="#ppt_w"/>
                                          </p:val>
                                        </p:tav>
                                      </p:tavLst>
                                    </p:anim>
                                    <p:anim calcmode="lin" valueType="num">
                                      <p:cBhvr>
                                        <p:cTn id="17" dur="200" fill="hold"/>
                                        <p:tgtEl>
                                          <p:spTgt spid="4"/>
                                        </p:tgtEl>
                                        <p:attrNameLst>
                                          <p:attrName>ppt_h</p:attrName>
                                        </p:attrNameLst>
                                      </p:cBhvr>
                                      <p:tavLst>
                                        <p:tav tm="0">
                                          <p:val>
                                            <p:fltVal val="0"/>
                                          </p:val>
                                        </p:tav>
                                        <p:tav tm="100000">
                                          <p:val>
                                            <p:strVal val="#ppt_h"/>
                                          </p:val>
                                        </p:tav>
                                      </p:tavLst>
                                    </p:anim>
                                    <p:anim calcmode="lin" valueType="num">
                                      <p:cBhvr>
                                        <p:cTn id="18" dur="200" fill="hold"/>
                                        <p:tgtEl>
                                          <p:spTgt spid="4"/>
                                        </p:tgtEl>
                                        <p:attrNameLst>
                                          <p:attrName>style.rotation</p:attrName>
                                        </p:attrNameLst>
                                      </p:cBhvr>
                                      <p:tavLst>
                                        <p:tav tm="0">
                                          <p:val>
                                            <p:fltVal val="360"/>
                                          </p:val>
                                        </p:tav>
                                        <p:tav tm="100000">
                                          <p:val>
                                            <p:fltVal val="0"/>
                                          </p:val>
                                        </p:tav>
                                      </p:tavLst>
                                    </p:anim>
                                    <p:animEffect transition="in" filter="fade">
                                      <p:cBhvr>
                                        <p:cTn id="19" dur="200"/>
                                        <p:tgtEl>
                                          <p:spTgt spid="4"/>
                                        </p:tgtEl>
                                      </p:cBhvr>
                                    </p:animEffect>
                                  </p:childTnLst>
                                </p:cTn>
                              </p:par>
                            </p:childTnLst>
                          </p:cTn>
                        </p:par>
                        <p:par>
                          <p:cTn id="20" fill="hold" nodeType="afterGroup">
                            <p:stCondLst>
                              <p:cond delay="600"/>
                            </p:stCondLst>
                            <p:childTnLst>
                              <p:par>
                                <p:cTn id="21" presetID="17"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00" fill="hold"/>
                                        <p:tgtEl>
                                          <p:spTgt spid="3"/>
                                        </p:tgtEl>
                                        <p:attrNameLst>
                                          <p:attrName>ppt_x</p:attrName>
                                        </p:attrNameLst>
                                      </p:cBhvr>
                                      <p:tavLst>
                                        <p:tav tm="0">
                                          <p:val>
                                            <p:strVal val="#ppt_x-#ppt_w/2"/>
                                          </p:val>
                                        </p:tav>
                                        <p:tav tm="100000">
                                          <p:val>
                                            <p:strVal val="#ppt_x"/>
                                          </p:val>
                                        </p:tav>
                                      </p:tavLst>
                                    </p:anim>
                                    <p:anim calcmode="lin" valueType="num">
                                      <p:cBhvr>
                                        <p:cTn id="24" dur="200" fill="hold"/>
                                        <p:tgtEl>
                                          <p:spTgt spid="3"/>
                                        </p:tgtEl>
                                        <p:attrNameLst>
                                          <p:attrName>ppt_y</p:attrName>
                                        </p:attrNameLst>
                                      </p:cBhvr>
                                      <p:tavLst>
                                        <p:tav tm="0">
                                          <p:val>
                                            <p:strVal val="#ppt_y"/>
                                          </p:val>
                                        </p:tav>
                                        <p:tav tm="100000">
                                          <p:val>
                                            <p:strVal val="#ppt_y"/>
                                          </p:val>
                                        </p:tav>
                                      </p:tavLst>
                                    </p:anim>
                                    <p:anim calcmode="lin" valueType="num">
                                      <p:cBhvr>
                                        <p:cTn id="25" dur="200" fill="hold"/>
                                        <p:tgtEl>
                                          <p:spTgt spid="3"/>
                                        </p:tgtEl>
                                        <p:attrNameLst>
                                          <p:attrName>ppt_w</p:attrName>
                                        </p:attrNameLst>
                                      </p:cBhvr>
                                      <p:tavLst>
                                        <p:tav tm="0">
                                          <p:val>
                                            <p:fltVal val="0"/>
                                          </p:val>
                                        </p:tav>
                                        <p:tav tm="100000">
                                          <p:val>
                                            <p:strVal val="#ppt_w"/>
                                          </p:val>
                                        </p:tav>
                                      </p:tavLst>
                                    </p:anim>
                                    <p:anim calcmode="lin" valueType="num">
                                      <p:cBhvr>
                                        <p:cTn id="26" dur="2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par>
                          <p:cTn id="27" fill="hold" nodeType="afterGroup">
                            <p:stCondLst>
                              <p:cond delay="800"/>
                            </p:stCondLst>
                            <p:childTnLst>
                              <p:par>
                                <p:cTn id="28" presetID="17" presetClass="entr" presetSubtype="10" fill="hold" grpId="0" nodeType="afterEffect">
                                  <p:stCondLst>
                                    <p:cond delay="0"/>
                                  </p:stCondLst>
                                  <p:childTnLst>
                                    <p:set>
                                      <p:cBhvr>
                                        <p:cTn id="29" dur="1" fill="hold">
                                          <p:stCondLst>
                                            <p:cond delay="0"/>
                                          </p:stCondLst>
                                        </p:cTn>
                                        <p:tgtEl>
                                          <p:spTgt spid="8255"/>
                                        </p:tgtEl>
                                        <p:attrNameLst>
                                          <p:attrName>style.visibility</p:attrName>
                                        </p:attrNameLst>
                                      </p:cBhvr>
                                      <p:to>
                                        <p:strVal val="visible"/>
                                      </p:to>
                                    </p:set>
                                    <p:anim calcmode="lin" valueType="num">
                                      <p:cBhvr>
                                        <p:cTn id="30" dur="200" fill="hold"/>
                                        <p:tgtEl>
                                          <p:spTgt spid="8255"/>
                                        </p:tgtEl>
                                        <p:attrNameLst>
                                          <p:attrName>ppt_w</p:attrName>
                                        </p:attrNameLst>
                                      </p:cBhvr>
                                      <p:tavLst>
                                        <p:tav tm="0">
                                          <p:val>
                                            <p:fltVal val="0"/>
                                          </p:val>
                                        </p:tav>
                                        <p:tav tm="100000">
                                          <p:val>
                                            <p:strVal val="#ppt_w"/>
                                          </p:val>
                                        </p:tav>
                                      </p:tavLst>
                                    </p:anim>
                                    <p:anim calcmode="lin" valueType="num">
                                      <p:cBhvr>
                                        <p:cTn id="31" dur="200" fill="hold"/>
                                        <p:tgtEl>
                                          <p:spTgt spid="8255"/>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1000"/>
                            </p:stCondLst>
                            <p:childTnLst>
                              <p:par>
                                <p:cTn id="33" presetID="4"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ox(in)">
                                      <p:cBhvr>
                                        <p:cTn id="35" dur="200"/>
                                        <p:tgtEl>
                                          <p:spTgt spid="5"/>
                                        </p:tgtEl>
                                      </p:cBhvr>
                                    </p:animEffect>
                                  </p:childTnLst>
                                </p:cTn>
                              </p:par>
                            </p:childTnLst>
                          </p:cTn>
                        </p:par>
                        <p:par>
                          <p:cTn id="36" fill="hold" nodeType="afterGroup">
                            <p:stCondLst>
                              <p:cond delay="1200"/>
                            </p:stCondLst>
                            <p:childTnLst>
                              <p:par>
                                <p:cTn id="37" presetID="49" presetClass="entr" presetSubtype="0" decel="10000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200" fill="hold"/>
                                        <p:tgtEl>
                                          <p:spTgt spid="9"/>
                                        </p:tgtEl>
                                        <p:attrNameLst>
                                          <p:attrName>ppt_w</p:attrName>
                                        </p:attrNameLst>
                                      </p:cBhvr>
                                      <p:tavLst>
                                        <p:tav tm="0">
                                          <p:val>
                                            <p:fltVal val="0"/>
                                          </p:val>
                                        </p:tav>
                                        <p:tav tm="100000">
                                          <p:val>
                                            <p:strVal val="#ppt_w"/>
                                          </p:val>
                                        </p:tav>
                                      </p:tavLst>
                                    </p:anim>
                                    <p:anim calcmode="lin" valueType="num">
                                      <p:cBhvr>
                                        <p:cTn id="40" dur="200" fill="hold"/>
                                        <p:tgtEl>
                                          <p:spTgt spid="9"/>
                                        </p:tgtEl>
                                        <p:attrNameLst>
                                          <p:attrName>ppt_h</p:attrName>
                                        </p:attrNameLst>
                                      </p:cBhvr>
                                      <p:tavLst>
                                        <p:tav tm="0">
                                          <p:val>
                                            <p:fltVal val="0"/>
                                          </p:val>
                                        </p:tav>
                                        <p:tav tm="100000">
                                          <p:val>
                                            <p:strVal val="#ppt_h"/>
                                          </p:val>
                                        </p:tav>
                                      </p:tavLst>
                                    </p:anim>
                                    <p:anim calcmode="lin" valueType="num">
                                      <p:cBhvr>
                                        <p:cTn id="41" dur="200" fill="hold"/>
                                        <p:tgtEl>
                                          <p:spTgt spid="9"/>
                                        </p:tgtEl>
                                        <p:attrNameLst>
                                          <p:attrName>style.rotation</p:attrName>
                                        </p:attrNameLst>
                                      </p:cBhvr>
                                      <p:tavLst>
                                        <p:tav tm="0">
                                          <p:val>
                                            <p:fltVal val="360"/>
                                          </p:val>
                                        </p:tav>
                                        <p:tav tm="100000">
                                          <p:val>
                                            <p:fltVal val="0"/>
                                          </p:val>
                                        </p:tav>
                                      </p:tavLst>
                                    </p:anim>
                                    <p:animEffect transition="in" filter="fade">
                                      <p:cBhvr>
                                        <p:cTn id="42" dur="200"/>
                                        <p:tgtEl>
                                          <p:spTgt spid="9"/>
                                        </p:tgtEl>
                                      </p:cBhvr>
                                    </p:animEffect>
                                  </p:childTnLst>
                                </p:cTn>
                              </p:par>
                            </p:childTnLst>
                          </p:cTn>
                        </p:par>
                        <p:par>
                          <p:cTn id="43" fill="hold" nodeType="afterGroup">
                            <p:stCondLst>
                              <p:cond delay="1400"/>
                            </p:stCondLst>
                            <p:childTnLst>
                              <p:par>
                                <p:cTn id="44" presetID="17" presetClass="entr" presetSubtype="8"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200" fill="hold"/>
                                        <p:tgtEl>
                                          <p:spTgt spid="8"/>
                                        </p:tgtEl>
                                        <p:attrNameLst>
                                          <p:attrName>ppt_x</p:attrName>
                                        </p:attrNameLst>
                                      </p:cBhvr>
                                      <p:tavLst>
                                        <p:tav tm="0">
                                          <p:val>
                                            <p:strVal val="#ppt_x-#ppt_w/2"/>
                                          </p:val>
                                        </p:tav>
                                        <p:tav tm="100000">
                                          <p:val>
                                            <p:strVal val="#ppt_x"/>
                                          </p:val>
                                        </p:tav>
                                      </p:tavLst>
                                    </p:anim>
                                    <p:anim calcmode="lin" valueType="num">
                                      <p:cBhvr>
                                        <p:cTn id="47" dur="200" fill="hold"/>
                                        <p:tgtEl>
                                          <p:spTgt spid="8"/>
                                        </p:tgtEl>
                                        <p:attrNameLst>
                                          <p:attrName>ppt_y</p:attrName>
                                        </p:attrNameLst>
                                      </p:cBhvr>
                                      <p:tavLst>
                                        <p:tav tm="0">
                                          <p:val>
                                            <p:strVal val="#ppt_y"/>
                                          </p:val>
                                        </p:tav>
                                        <p:tav tm="100000">
                                          <p:val>
                                            <p:strVal val="#ppt_y"/>
                                          </p:val>
                                        </p:tav>
                                      </p:tavLst>
                                    </p:anim>
                                    <p:anim calcmode="lin" valueType="num">
                                      <p:cBhvr>
                                        <p:cTn id="48" dur="200" fill="hold"/>
                                        <p:tgtEl>
                                          <p:spTgt spid="8"/>
                                        </p:tgtEl>
                                        <p:attrNameLst>
                                          <p:attrName>ppt_w</p:attrName>
                                        </p:attrNameLst>
                                      </p:cBhvr>
                                      <p:tavLst>
                                        <p:tav tm="0">
                                          <p:val>
                                            <p:fltVal val="0"/>
                                          </p:val>
                                        </p:tav>
                                        <p:tav tm="100000">
                                          <p:val>
                                            <p:strVal val="#ppt_w"/>
                                          </p:val>
                                        </p:tav>
                                      </p:tavLst>
                                    </p:anim>
                                    <p:anim calcmode="lin" valueType="num">
                                      <p:cBhvr>
                                        <p:cTn id="49" dur="2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childTnLst>
                          </p:cTn>
                        </p:par>
                        <p:par>
                          <p:cTn id="50" fill="hold" nodeType="afterGroup">
                            <p:stCondLst>
                              <p:cond delay="1600"/>
                            </p:stCondLst>
                            <p:childTnLst>
                              <p:par>
                                <p:cTn id="51" presetID="17" presetClass="entr" presetSubtype="10" fill="hold" grpId="0" nodeType="afterEffect">
                                  <p:stCondLst>
                                    <p:cond delay="0"/>
                                  </p:stCondLst>
                                  <p:childTnLst>
                                    <p:set>
                                      <p:cBhvr>
                                        <p:cTn id="52" dur="1" fill="hold">
                                          <p:stCondLst>
                                            <p:cond delay="0"/>
                                          </p:stCondLst>
                                        </p:cTn>
                                        <p:tgtEl>
                                          <p:spTgt spid="104"/>
                                        </p:tgtEl>
                                        <p:attrNameLst>
                                          <p:attrName>style.visibility</p:attrName>
                                        </p:attrNameLst>
                                      </p:cBhvr>
                                      <p:to>
                                        <p:strVal val="visible"/>
                                      </p:to>
                                    </p:set>
                                    <p:anim calcmode="lin" valueType="num">
                                      <p:cBhvr>
                                        <p:cTn id="53" dur="200" fill="hold"/>
                                        <p:tgtEl>
                                          <p:spTgt spid="104"/>
                                        </p:tgtEl>
                                        <p:attrNameLst>
                                          <p:attrName>ppt_w</p:attrName>
                                        </p:attrNameLst>
                                      </p:cBhvr>
                                      <p:tavLst>
                                        <p:tav tm="0">
                                          <p:val>
                                            <p:fltVal val="0"/>
                                          </p:val>
                                        </p:tav>
                                        <p:tav tm="100000">
                                          <p:val>
                                            <p:strVal val="#ppt_w"/>
                                          </p:val>
                                        </p:tav>
                                      </p:tavLst>
                                    </p:anim>
                                    <p:anim calcmode="lin" valueType="num">
                                      <p:cBhvr>
                                        <p:cTn id="54" dur="200" fill="hold"/>
                                        <p:tgtEl>
                                          <p:spTgt spid="104"/>
                                        </p:tgtEl>
                                        <p:attrNameLst>
                                          <p:attrName>ppt_h</p:attrName>
                                        </p:attrNameLst>
                                      </p:cBhvr>
                                      <p:tavLst>
                                        <p:tav tm="0">
                                          <p:val>
                                            <p:strVal val="#ppt_h"/>
                                          </p:val>
                                        </p:tav>
                                        <p:tav tm="100000">
                                          <p:val>
                                            <p:strVal val="#ppt_h"/>
                                          </p:val>
                                        </p:tav>
                                      </p:tavLst>
                                    </p:anim>
                                  </p:childTnLst>
                                </p:cTn>
                              </p:par>
                            </p:childTnLst>
                          </p:cTn>
                        </p:par>
                        <p:par>
                          <p:cTn id="55" fill="hold" nodeType="afterGroup">
                            <p:stCondLst>
                              <p:cond delay="1800"/>
                            </p:stCondLst>
                            <p:childTnLst>
                              <p:par>
                                <p:cTn id="56" presetID="4" presetClass="entr" presetSubtype="16"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box(in)">
                                      <p:cBhvr>
                                        <p:cTn id="58" dur="200"/>
                                        <p:tgtEl>
                                          <p:spTgt spid="6"/>
                                        </p:tgtEl>
                                      </p:cBhvr>
                                    </p:animEffect>
                                  </p:childTnLst>
                                </p:cTn>
                              </p:par>
                            </p:childTnLst>
                          </p:cTn>
                        </p:par>
                        <p:par>
                          <p:cTn id="59" fill="hold" nodeType="afterGroup">
                            <p:stCondLst>
                              <p:cond delay="2000"/>
                            </p:stCondLst>
                            <p:childTnLst>
                              <p:par>
                                <p:cTn id="60" presetID="49" presetClass="entr" presetSubtype="0" decel="100000" fill="hold" nodeType="after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200" fill="hold"/>
                                        <p:tgtEl>
                                          <p:spTgt spid="10"/>
                                        </p:tgtEl>
                                        <p:attrNameLst>
                                          <p:attrName>ppt_w</p:attrName>
                                        </p:attrNameLst>
                                      </p:cBhvr>
                                      <p:tavLst>
                                        <p:tav tm="0">
                                          <p:val>
                                            <p:fltVal val="0"/>
                                          </p:val>
                                        </p:tav>
                                        <p:tav tm="100000">
                                          <p:val>
                                            <p:strVal val="#ppt_w"/>
                                          </p:val>
                                        </p:tav>
                                      </p:tavLst>
                                    </p:anim>
                                    <p:anim calcmode="lin" valueType="num">
                                      <p:cBhvr>
                                        <p:cTn id="63" dur="200" fill="hold"/>
                                        <p:tgtEl>
                                          <p:spTgt spid="10"/>
                                        </p:tgtEl>
                                        <p:attrNameLst>
                                          <p:attrName>ppt_h</p:attrName>
                                        </p:attrNameLst>
                                      </p:cBhvr>
                                      <p:tavLst>
                                        <p:tav tm="0">
                                          <p:val>
                                            <p:fltVal val="0"/>
                                          </p:val>
                                        </p:tav>
                                        <p:tav tm="100000">
                                          <p:val>
                                            <p:strVal val="#ppt_h"/>
                                          </p:val>
                                        </p:tav>
                                      </p:tavLst>
                                    </p:anim>
                                    <p:anim calcmode="lin" valueType="num">
                                      <p:cBhvr>
                                        <p:cTn id="64" dur="200" fill="hold"/>
                                        <p:tgtEl>
                                          <p:spTgt spid="10"/>
                                        </p:tgtEl>
                                        <p:attrNameLst>
                                          <p:attrName>style.rotation</p:attrName>
                                        </p:attrNameLst>
                                      </p:cBhvr>
                                      <p:tavLst>
                                        <p:tav tm="0">
                                          <p:val>
                                            <p:fltVal val="360"/>
                                          </p:val>
                                        </p:tav>
                                        <p:tav tm="100000">
                                          <p:val>
                                            <p:fltVal val="0"/>
                                          </p:val>
                                        </p:tav>
                                      </p:tavLst>
                                    </p:anim>
                                    <p:animEffect transition="in" filter="fade">
                                      <p:cBhvr>
                                        <p:cTn id="65" dur="200"/>
                                        <p:tgtEl>
                                          <p:spTgt spid="10"/>
                                        </p:tgtEl>
                                      </p:cBhvr>
                                    </p:animEffect>
                                  </p:childTnLst>
                                </p:cTn>
                              </p:par>
                            </p:childTnLst>
                          </p:cTn>
                        </p:par>
                        <p:par>
                          <p:cTn id="66" fill="hold" nodeType="afterGroup">
                            <p:stCondLst>
                              <p:cond delay="2200"/>
                            </p:stCondLst>
                            <p:childTnLst>
                              <p:par>
                                <p:cTn id="67" presetID="17" presetClass="entr" presetSubtype="8"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00" fill="hold"/>
                                        <p:tgtEl>
                                          <p:spTgt spid="13"/>
                                        </p:tgtEl>
                                        <p:attrNameLst>
                                          <p:attrName>ppt_x</p:attrName>
                                        </p:attrNameLst>
                                      </p:cBhvr>
                                      <p:tavLst>
                                        <p:tav tm="0">
                                          <p:val>
                                            <p:strVal val="#ppt_x-#ppt_w/2"/>
                                          </p:val>
                                        </p:tav>
                                        <p:tav tm="100000">
                                          <p:val>
                                            <p:strVal val="#ppt_x"/>
                                          </p:val>
                                        </p:tav>
                                      </p:tavLst>
                                    </p:anim>
                                    <p:anim calcmode="lin" valueType="num">
                                      <p:cBhvr>
                                        <p:cTn id="70" dur="200" fill="hold"/>
                                        <p:tgtEl>
                                          <p:spTgt spid="13"/>
                                        </p:tgtEl>
                                        <p:attrNameLst>
                                          <p:attrName>ppt_y</p:attrName>
                                        </p:attrNameLst>
                                      </p:cBhvr>
                                      <p:tavLst>
                                        <p:tav tm="0">
                                          <p:val>
                                            <p:strVal val="#ppt_y"/>
                                          </p:val>
                                        </p:tav>
                                        <p:tav tm="100000">
                                          <p:val>
                                            <p:strVal val="#ppt_y"/>
                                          </p:val>
                                        </p:tav>
                                      </p:tavLst>
                                    </p:anim>
                                    <p:anim calcmode="lin" valueType="num">
                                      <p:cBhvr>
                                        <p:cTn id="71" dur="200" fill="hold"/>
                                        <p:tgtEl>
                                          <p:spTgt spid="13"/>
                                        </p:tgtEl>
                                        <p:attrNameLst>
                                          <p:attrName>ppt_w</p:attrName>
                                        </p:attrNameLst>
                                      </p:cBhvr>
                                      <p:tavLst>
                                        <p:tav tm="0">
                                          <p:val>
                                            <p:fltVal val="0"/>
                                          </p:val>
                                        </p:tav>
                                        <p:tav tm="100000">
                                          <p:val>
                                            <p:strVal val="#ppt_w"/>
                                          </p:val>
                                        </p:tav>
                                      </p:tavLst>
                                    </p:anim>
                                    <p:anim calcmode="lin" valueType="num">
                                      <p:cBhvr>
                                        <p:cTn id="72" dur="2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2" name="whoosh.wav"/>
                                        </p:tgtEl>
                                      </p:cMediaNode>
                                    </p:audio>
                                  </p:subTnLst>
                                </p:cTn>
                              </p:par>
                            </p:childTnLst>
                          </p:cTn>
                        </p:par>
                        <p:par>
                          <p:cTn id="73" fill="hold" nodeType="afterGroup">
                            <p:stCondLst>
                              <p:cond delay="2400"/>
                            </p:stCondLst>
                            <p:childTnLst>
                              <p:par>
                                <p:cTn id="74" presetID="17" presetClass="entr" presetSubtype="10" fill="hold" grpId="0" nodeType="after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p:cTn id="76" dur="200" fill="hold"/>
                                        <p:tgtEl>
                                          <p:spTgt spid="105"/>
                                        </p:tgtEl>
                                        <p:attrNameLst>
                                          <p:attrName>ppt_w</p:attrName>
                                        </p:attrNameLst>
                                      </p:cBhvr>
                                      <p:tavLst>
                                        <p:tav tm="0">
                                          <p:val>
                                            <p:fltVal val="0"/>
                                          </p:val>
                                        </p:tav>
                                        <p:tav tm="100000">
                                          <p:val>
                                            <p:strVal val="#ppt_w"/>
                                          </p:val>
                                        </p:tav>
                                      </p:tavLst>
                                    </p:anim>
                                    <p:anim calcmode="lin" valueType="num">
                                      <p:cBhvr>
                                        <p:cTn id="77" dur="200" fill="hold"/>
                                        <p:tgtEl>
                                          <p:spTgt spid="105"/>
                                        </p:tgtEl>
                                        <p:attrNameLst>
                                          <p:attrName>ppt_h</p:attrName>
                                        </p:attrNameLst>
                                      </p:cBhvr>
                                      <p:tavLst>
                                        <p:tav tm="0">
                                          <p:val>
                                            <p:strVal val="#ppt_h"/>
                                          </p:val>
                                        </p:tav>
                                        <p:tav tm="100000">
                                          <p:val>
                                            <p:strVal val="#ppt_h"/>
                                          </p:val>
                                        </p:tav>
                                      </p:tavLst>
                                    </p:anim>
                                  </p:childTnLst>
                                </p:cTn>
                              </p:par>
                            </p:childTnLst>
                          </p:cTn>
                        </p:par>
                        <p:par>
                          <p:cTn id="78" fill="hold" nodeType="afterGroup">
                            <p:stCondLst>
                              <p:cond delay="2600"/>
                            </p:stCondLst>
                            <p:childTnLst>
                              <p:par>
                                <p:cTn id="79" presetID="4" presetClass="entr" presetSubtype="16" fill="hold"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box(in)">
                                      <p:cBhvr>
                                        <p:cTn id="81" dur="200"/>
                                        <p:tgtEl>
                                          <p:spTgt spid="7"/>
                                        </p:tgtEl>
                                      </p:cBhvr>
                                    </p:animEffect>
                                  </p:childTnLst>
                                </p:cTn>
                              </p:par>
                            </p:childTnLst>
                          </p:cTn>
                        </p:par>
                        <p:par>
                          <p:cTn id="82" fill="hold" nodeType="afterGroup">
                            <p:stCondLst>
                              <p:cond delay="2800"/>
                            </p:stCondLst>
                            <p:childTnLst>
                              <p:par>
                                <p:cTn id="83" presetID="49" presetClass="entr" presetSubtype="0" decel="100000" fill="hold"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200" fill="hold"/>
                                        <p:tgtEl>
                                          <p:spTgt spid="12"/>
                                        </p:tgtEl>
                                        <p:attrNameLst>
                                          <p:attrName>ppt_w</p:attrName>
                                        </p:attrNameLst>
                                      </p:cBhvr>
                                      <p:tavLst>
                                        <p:tav tm="0">
                                          <p:val>
                                            <p:fltVal val="0"/>
                                          </p:val>
                                        </p:tav>
                                        <p:tav tm="100000">
                                          <p:val>
                                            <p:strVal val="#ppt_w"/>
                                          </p:val>
                                        </p:tav>
                                      </p:tavLst>
                                    </p:anim>
                                    <p:anim calcmode="lin" valueType="num">
                                      <p:cBhvr>
                                        <p:cTn id="86" dur="200" fill="hold"/>
                                        <p:tgtEl>
                                          <p:spTgt spid="12"/>
                                        </p:tgtEl>
                                        <p:attrNameLst>
                                          <p:attrName>ppt_h</p:attrName>
                                        </p:attrNameLst>
                                      </p:cBhvr>
                                      <p:tavLst>
                                        <p:tav tm="0">
                                          <p:val>
                                            <p:fltVal val="0"/>
                                          </p:val>
                                        </p:tav>
                                        <p:tav tm="100000">
                                          <p:val>
                                            <p:strVal val="#ppt_h"/>
                                          </p:val>
                                        </p:tav>
                                      </p:tavLst>
                                    </p:anim>
                                    <p:anim calcmode="lin" valueType="num">
                                      <p:cBhvr>
                                        <p:cTn id="87" dur="200" fill="hold"/>
                                        <p:tgtEl>
                                          <p:spTgt spid="12"/>
                                        </p:tgtEl>
                                        <p:attrNameLst>
                                          <p:attrName>style.rotation</p:attrName>
                                        </p:attrNameLst>
                                      </p:cBhvr>
                                      <p:tavLst>
                                        <p:tav tm="0">
                                          <p:val>
                                            <p:fltVal val="360"/>
                                          </p:val>
                                        </p:tav>
                                        <p:tav tm="100000">
                                          <p:val>
                                            <p:fltVal val="0"/>
                                          </p:val>
                                        </p:tav>
                                      </p:tavLst>
                                    </p:anim>
                                    <p:animEffect transition="in" filter="fade">
                                      <p:cBhvr>
                                        <p:cTn id="88" dur="200"/>
                                        <p:tgtEl>
                                          <p:spTgt spid="12"/>
                                        </p:tgtEl>
                                      </p:cBhvr>
                                    </p:animEffect>
                                  </p:childTnLst>
                                </p:cTn>
                              </p:par>
                            </p:childTnLst>
                          </p:cTn>
                        </p:par>
                        <p:par>
                          <p:cTn id="89" fill="hold" nodeType="afterGroup">
                            <p:stCondLst>
                              <p:cond delay="3000"/>
                            </p:stCondLst>
                            <p:childTnLst>
                              <p:par>
                                <p:cTn id="90" presetID="17" presetClass="entr" presetSubtype="8" fill="hold" nodeType="after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200" fill="hold"/>
                                        <p:tgtEl>
                                          <p:spTgt spid="11"/>
                                        </p:tgtEl>
                                        <p:attrNameLst>
                                          <p:attrName>ppt_x</p:attrName>
                                        </p:attrNameLst>
                                      </p:cBhvr>
                                      <p:tavLst>
                                        <p:tav tm="0">
                                          <p:val>
                                            <p:strVal val="#ppt_x-#ppt_w/2"/>
                                          </p:val>
                                        </p:tav>
                                        <p:tav tm="100000">
                                          <p:val>
                                            <p:strVal val="#ppt_x"/>
                                          </p:val>
                                        </p:tav>
                                      </p:tavLst>
                                    </p:anim>
                                    <p:anim calcmode="lin" valueType="num">
                                      <p:cBhvr>
                                        <p:cTn id="93" dur="200" fill="hold"/>
                                        <p:tgtEl>
                                          <p:spTgt spid="11"/>
                                        </p:tgtEl>
                                        <p:attrNameLst>
                                          <p:attrName>ppt_y</p:attrName>
                                        </p:attrNameLst>
                                      </p:cBhvr>
                                      <p:tavLst>
                                        <p:tav tm="0">
                                          <p:val>
                                            <p:strVal val="#ppt_y"/>
                                          </p:val>
                                        </p:tav>
                                        <p:tav tm="100000">
                                          <p:val>
                                            <p:strVal val="#ppt_y"/>
                                          </p:val>
                                        </p:tav>
                                      </p:tavLst>
                                    </p:anim>
                                    <p:anim calcmode="lin" valueType="num">
                                      <p:cBhvr>
                                        <p:cTn id="94" dur="200" fill="hold"/>
                                        <p:tgtEl>
                                          <p:spTgt spid="11"/>
                                        </p:tgtEl>
                                        <p:attrNameLst>
                                          <p:attrName>ppt_w</p:attrName>
                                        </p:attrNameLst>
                                      </p:cBhvr>
                                      <p:tavLst>
                                        <p:tav tm="0">
                                          <p:val>
                                            <p:fltVal val="0"/>
                                          </p:val>
                                        </p:tav>
                                        <p:tav tm="100000">
                                          <p:val>
                                            <p:strVal val="#ppt_w"/>
                                          </p:val>
                                        </p:tav>
                                      </p:tavLst>
                                    </p:anim>
                                    <p:anim calcmode="lin" valueType="num">
                                      <p:cBhvr>
                                        <p:cTn id="95" dur="2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2" name="whoosh.wav"/>
                                        </p:tgtEl>
                                      </p:cMediaNode>
                                    </p:audio>
                                  </p:subTnLst>
                                </p:cTn>
                              </p:par>
                            </p:childTnLst>
                          </p:cTn>
                        </p:par>
                        <p:par>
                          <p:cTn id="96" fill="hold" nodeType="afterGroup">
                            <p:stCondLst>
                              <p:cond delay="3200"/>
                            </p:stCondLst>
                            <p:childTnLst>
                              <p:par>
                                <p:cTn id="97" presetID="4" presetClass="entr" presetSubtype="16" fill="hold" nodeType="afterEffect">
                                  <p:stCondLst>
                                    <p:cond delay="0"/>
                                  </p:stCondLst>
                                  <p:childTnLst>
                                    <p:set>
                                      <p:cBhvr>
                                        <p:cTn id="98" dur="1" fill="hold">
                                          <p:stCondLst>
                                            <p:cond delay="0"/>
                                          </p:stCondLst>
                                        </p:cTn>
                                        <p:tgtEl>
                                          <p:spTgt spid="116"/>
                                        </p:tgtEl>
                                        <p:attrNameLst>
                                          <p:attrName>style.visibility</p:attrName>
                                        </p:attrNameLst>
                                      </p:cBhvr>
                                      <p:to>
                                        <p:strVal val="visible"/>
                                      </p:to>
                                    </p:set>
                                    <p:animEffect transition="in" filter="box(in)">
                                      <p:cBhvr>
                                        <p:cTn id="99" dur="2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3"/>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8210"/>
                                        </p:tgtEl>
                                        <p:attrNameLst>
                                          <p:attrName>style.visibility</p:attrName>
                                        </p:attrNameLst>
                                      </p:cBhvr>
                                      <p:to>
                                        <p:strVal val="visible"/>
                                      </p:to>
                                    </p:set>
                                    <p:animEffect transition="in" filter="blinds(horizontal)">
                                      <p:cBhvr>
                                        <p:cTn id="105" dur="500"/>
                                        <p:tgtEl>
                                          <p:spTgt spid="8210"/>
                                        </p:tgtEl>
                                      </p:cBhvr>
                                    </p:animEffect>
                                  </p:childTnLst>
                                  <p:subTnLst>
                                    <p:audio>
                                      <p:cMediaNode>
                                        <p:cTn display="0" masterRel="sameClick">
                                          <p:stCondLst>
                                            <p:cond evt="begin" delay="0">
                                              <p:tn val="10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
                  </p:tgtEl>
                </p:cond>
              </p:nextCondLst>
            </p:seq>
            <p:seq concurrent="1" nextAc="seek">
              <p:cTn id="106" restart="whenNotActive" fill="hold" evtFilter="cancelBubble" nodeType="interactiveSeq">
                <p:stCondLst>
                  <p:cond evt="onClick" delay="0">
                    <p:tgtEl>
                      <p:spTgt spid="8"/>
                    </p:tgtEl>
                  </p:cond>
                </p:stCondLst>
                <p:endSync evt="end" delay="0">
                  <p:rtn val="all"/>
                </p:endSync>
                <p:childTnLst>
                  <p:par>
                    <p:cTn id="107" fill="hold" nodeType="clickPar">
                      <p:stCondLst>
                        <p:cond delay="indefinite"/>
                      </p:stCondLst>
                      <p:childTnLst>
                        <p:par>
                          <p:cTn id="108" fill="hold" nodeType="withGroup">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8212"/>
                                        </p:tgtEl>
                                        <p:attrNameLst>
                                          <p:attrName>style.visibility</p:attrName>
                                        </p:attrNameLst>
                                      </p:cBhvr>
                                      <p:to>
                                        <p:strVal val="visible"/>
                                      </p:to>
                                    </p:set>
                                    <p:animEffect transition="in" filter="blinds(horizontal)">
                                      <p:cBhvr>
                                        <p:cTn id="111" dur="500"/>
                                        <p:tgtEl>
                                          <p:spTgt spid="8212"/>
                                        </p:tgtEl>
                                      </p:cBhvr>
                                    </p:animEffect>
                                  </p:childTnLst>
                                  <p:subTnLst>
                                    <p:audio>
                                      <p:cMediaNode>
                                        <p:cTn display="0" masterRel="sameClick">
                                          <p:stCondLst>
                                            <p:cond evt="begin" delay="0">
                                              <p:tn val="10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8"/>
                  </p:tgtEl>
                </p:cond>
              </p:nextCondLst>
            </p:seq>
            <p:seq concurrent="1" nextAc="seek">
              <p:cTn id="112" restart="whenNotActive" fill="hold" evtFilter="cancelBubble" nodeType="interactiveSeq">
                <p:stCondLst>
                  <p:cond evt="onClick" delay="0">
                    <p:tgtEl>
                      <p:spTgt spid="1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190"/>
                                        </p:tgtEl>
                                        <p:attrNameLst>
                                          <p:attrName>style.visibility</p:attrName>
                                        </p:attrNameLst>
                                      </p:cBhvr>
                                      <p:to>
                                        <p:strVal val="visible"/>
                                      </p:to>
                                    </p:set>
                                    <p:animEffect transition="in" filter="blinds(horizontal)">
                                      <p:cBhvr>
                                        <p:cTn id="117" dur="500"/>
                                        <p:tgtEl>
                                          <p:spTgt spid="190"/>
                                        </p:tgtEl>
                                      </p:cBhvr>
                                    </p:animEffect>
                                  </p:childTnLst>
                                  <p:subTnLst>
                                    <p:audio>
                                      <p:cMediaNode>
                                        <p:cTn display="0" masterRel="sameClick">
                                          <p:stCondLst>
                                            <p:cond evt="begin" delay="0">
                                              <p:tn val="11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seq concurrent="1" nextAc="seek">
              <p:cTn id="118" restart="whenNotActive" fill="hold" evtFilter="cancelBubble" nodeType="interactiveSeq">
                <p:stCondLst>
                  <p:cond evt="onClick" delay="0">
                    <p:tgtEl>
                      <p:spTgt spid="1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4" presetClass="entr" presetSubtype="16" fill="hold" grpId="0" nodeType="clickEffect">
                                  <p:stCondLst>
                                    <p:cond delay="0"/>
                                  </p:stCondLst>
                                  <p:childTnLst>
                                    <p:set>
                                      <p:cBhvr>
                                        <p:cTn id="122" dur="1" fill="hold">
                                          <p:stCondLst>
                                            <p:cond delay="0"/>
                                          </p:stCondLst>
                                        </p:cTn>
                                        <p:tgtEl>
                                          <p:spTgt spid="197"/>
                                        </p:tgtEl>
                                        <p:attrNameLst>
                                          <p:attrName>style.visibility</p:attrName>
                                        </p:attrNameLst>
                                      </p:cBhvr>
                                      <p:to>
                                        <p:strVal val="visible"/>
                                      </p:to>
                                    </p:set>
                                    <p:animEffect transition="in" filter="box(in)">
                                      <p:cBhvr>
                                        <p:cTn id="123" dur="500"/>
                                        <p:tgtEl>
                                          <p:spTgt spid="197"/>
                                        </p:tgtEl>
                                      </p:cBhvr>
                                    </p:animEffect>
                                  </p:childTnLst>
                                </p:cTn>
                              </p:par>
                            </p:childTnLst>
                          </p:cTn>
                        </p:par>
                      </p:childTnLst>
                    </p:cTn>
                  </p:par>
                </p:childTnLst>
              </p:cTn>
              <p:nextCondLst>
                <p:cond evt="onClick" delay="0">
                  <p:tgtEl>
                    <p:spTgt spid="11"/>
                  </p:tgtEl>
                </p:cond>
              </p:nextCondLst>
            </p:seq>
            <p:seq concurrent="1" nextAc="seek">
              <p:cTn id="124" restart="whenNotActive" fill="hold" evtFilter="cancelBubble" nodeType="interactiveSeq">
                <p:stCondLst>
                  <p:cond evt="onClick" delay="0">
                    <p:tgtEl>
                      <p:spTgt spid="116"/>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26" presetClass="emph" presetSubtype="0" repeatCount="indefinite" fill="hold" nodeType="clickEffect">
                                  <p:stCondLst>
                                    <p:cond delay="0"/>
                                  </p:stCondLst>
                                  <p:endCondLst>
                                    <p:cond evt="onNext" delay="0">
                                      <p:tgtEl>
                                        <p:sldTgt/>
                                      </p:tgtEl>
                                    </p:cond>
                                  </p:endCondLst>
                                  <p:childTnLst>
                                    <p:animEffect transition="out" filter="fade">
                                      <p:cBhvr>
                                        <p:cTn id="128" dur="500" tmFilter="0, 0; .2, .5; .8, .5; 1, 0"/>
                                        <p:tgtEl>
                                          <p:spTgt spid="8"/>
                                        </p:tgtEl>
                                      </p:cBhvr>
                                    </p:animEffect>
                                    <p:animScale>
                                      <p:cBhvr>
                                        <p:cTn id="129" dur="250" autoRev="1" fill="hold"/>
                                        <p:tgtEl>
                                          <p:spTgt spid="8"/>
                                        </p:tgtEl>
                                      </p:cBhvr>
                                      <p:by x="105000" y="105000"/>
                                    </p:animScale>
                                  </p:childTnLst>
                                </p:cTn>
                              </p:par>
                            </p:childTnLst>
                          </p:cTn>
                        </p:par>
                      </p:childTnLst>
                    </p:cTn>
                  </p:par>
                </p:childTnLst>
              </p:cTn>
              <p:nextCondLst>
                <p:cond evt="onClick" delay="0">
                  <p:tgtEl>
                    <p:spTgt spid="116"/>
                  </p:tgtEl>
                </p:cond>
              </p:nextCondLst>
            </p:seq>
          </p:childTnLst>
        </p:cTn>
      </p:par>
    </p:tnLst>
    <p:bldLst>
      <p:bldP spid="8255" grpId="0" animBg="1"/>
      <p:bldP spid="103" grpId="0" animBg="1"/>
      <p:bldP spid="104" grpId="0" animBg="1"/>
      <p:bldP spid="105" grpId="0" animBg="1"/>
      <p:bldP spid="8210" grpId="0" animBg="1"/>
      <p:bldP spid="8212" grpId="0" animBg="1"/>
      <p:bldP spid="190" grpId="0" animBg="1"/>
      <p:bldP spid="1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5" name="Rectangle 63"/>
          <p:cNvSpPr>
            <a:spLocks noChangeArrowheads="1"/>
          </p:cNvSpPr>
          <p:nvPr/>
        </p:nvSpPr>
        <p:spPr bwMode="gray">
          <a:xfrm rot="5400000">
            <a:off x="1774033" y="3036095"/>
            <a:ext cx="928687" cy="1428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3" name="Rectangle 63"/>
          <p:cNvSpPr>
            <a:spLocks noChangeArrowheads="1"/>
          </p:cNvSpPr>
          <p:nvPr/>
        </p:nvSpPr>
        <p:spPr bwMode="gray">
          <a:xfrm rot="5400000">
            <a:off x="1774033" y="1893095"/>
            <a:ext cx="928687" cy="1428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4" name="Rectangle 63"/>
          <p:cNvSpPr>
            <a:spLocks noChangeArrowheads="1"/>
          </p:cNvSpPr>
          <p:nvPr/>
        </p:nvSpPr>
        <p:spPr bwMode="gray">
          <a:xfrm rot="5400000">
            <a:off x="1774032" y="4250532"/>
            <a:ext cx="928688" cy="1428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5" name="Rectangle 63"/>
          <p:cNvSpPr>
            <a:spLocks noChangeArrowheads="1"/>
          </p:cNvSpPr>
          <p:nvPr/>
        </p:nvSpPr>
        <p:spPr bwMode="gray">
          <a:xfrm rot="5400000">
            <a:off x="1774033" y="5464970"/>
            <a:ext cx="928687" cy="1428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nvGrpSpPr>
          <p:cNvPr id="2" name="Group 74"/>
          <p:cNvGrpSpPr>
            <a:grpSpLocks/>
          </p:cNvGrpSpPr>
          <p:nvPr/>
        </p:nvGrpSpPr>
        <p:grpSpPr bwMode="auto">
          <a:xfrm rot="5400000">
            <a:off x="2019038" y="2141157"/>
            <a:ext cx="446088" cy="735776"/>
            <a:chOff x="1872" y="924"/>
            <a:chExt cx="2014" cy="3417"/>
          </a:xfrm>
        </p:grpSpPr>
        <p:sp>
          <p:nvSpPr>
            <p:cNvPr id="8267" name="AutoShape 75"/>
            <p:cNvSpPr>
              <a:spLocks noChangeArrowheads="1"/>
            </p:cNvSpPr>
            <p:nvPr/>
          </p:nvSpPr>
          <p:spPr bwMode="gray">
            <a:xfrm rot="16200000" flipH="1">
              <a:off x="1821" y="2398"/>
              <a:ext cx="310"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68" name="AutoShape 76"/>
            <p:cNvSpPr>
              <a:spLocks noChangeArrowheads="1"/>
            </p:cNvSpPr>
            <p:nvPr/>
          </p:nvSpPr>
          <p:spPr bwMode="gray">
            <a:xfrm rot="5400000" flipH="1">
              <a:off x="3627" y="2369"/>
              <a:ext cx="310"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69" name="AutoShape 77"/>
            <p:cNvSpPr>
              <a:spLocks noChangeArrowheads="1"/>
            </p:cNvSpPr>
            <p:nvPr/>
          </p:nvSpPr>
          <p:spPr bwMode="gray">
            <a:xfrm rot="10800000" flipH="1">
              <a:off x="2725" y="331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1619"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1620"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72" name="Oval 80"/>
            <p:cNvSpPr>
              <a:spLocks noChangeArrowheads="1"/>
            </p:cNvSpPr>
            <p:nvPr/>
          </p:nvSpPr>
          <p:spPr bwMode="gray">
            <a:xfrm>
              <a:off x="2296" y="1426"/>
              <a:ext cx="1173" cy="241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1622" name="Oval 81"/>
            <p:cNvSpPr>
              <a:spLocks noChangeArrowheads="1"/>
            </p:cNvSpPr>
            <p:nvPr/>
          </p:nvSpPr>
          <p:spPr bwMode="gray">
            <a:xfrm>
              <a:off x="2299" y="924"/>
              <a:ext cx="1173" cy="34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74" name="Oval 82"/>
            <p:cNvSpPr>
              <a:spLocks noChangeArrowheads="1"/>
            </p:cNvSpPr>
            <p:nvPr/>
          </p:nvSpPr>
          <p:spPr bwMode="gray">
            <a:xfrm>
              <a:off x="2338" y="1426"/>
              <a:ext cx="1097" cy="241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1624" name="Oval 83"/>
            <p:cNvSpPr>
              <a:spLocks noChangeArrowheads="1"/>
            </p:cNvSpPr>
            <p:nvPr/>
          </p:nvSpPr>
          <p:spPr bwMode="gray">
            <a:xfrm>
              <a:off x="2337" y="924"/>
              <a:ext cx="1096" cy="34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3" name="Group 5"/>
          <p:cNvGrpSpPr>
            <a:grpSpLocks/>
          </p:cNvGrpSpPr>
          <p:nvPr/>
        </p:nvGrpSpPr>
        <p:grpSpPr bwMode="auto">
          <a:xfrm>
            <a:off x="2586039" y="2205039"/>
            <a:ext cx="7367587" cy="604837"/>
            <a:chOff x="384" y="1344"/>
            <a:chExt cx="3072" cy="381"/>
          </a:xfrm>
        </p:grpSpPr>
        <p:sp>
          <p:nvSpPr>
            <p:cNvPr id="8198" name="AutoShape 6"/>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21612" name="AutoShape 7"/>
            <p:cNvSpPr>
              <a:spLocks noChangeArrowheads="1"/>
            </p:cNvSpPr>
            <p:nvPr/>
          </p:nvSpPr>
          <p:spPr bwMode="gray">
            <a:xfrm>
              <a:off x="448" y="1379"/>
              <a:ext cx="271" cy="331"/>
            </a:xfrm>
            <a:prstGeom prst="roundRect">
              <a:avLst>
                <a:gd name="adj" fmla="val 11921"/>
              </a:avLst>
            </a:prstGeom>
            <a:solidFill>
              <a:srgbClr val="002060"/>
            </a:solidFill>
            <a:ln w="38100">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vi-VN"/>
            </a:p>
          </p:txBody>
        </p:sp>
        <p:sp>
          <p:nvSpPr>
            <p:cNvPr id="8201" name="Text Box 9"/>
            <p:cNvSpPr txBox="1">
              <a:spLocks noChangeArrowheads="1"/>
            </p:cNvSpPr>
            <p:nvPr/>
          </p:nvSpPr>
          <p:spPr bwMode="gray">
            <a:xfrm>
              <a:off x="478" y="1383"/>
              <a:ext cx="211" cy="23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ctr">
                <a:defRPr/>
              </a:pPr>
              <a:r>
                <a:rPr lang="en-US" b="1">
                  <a:solidFill>
                    <a:srgbClr val="FF0000"/>
                  </a:solidFill>
                  <a:effectLst>
                    <a:outerShdw blurRad="38100" dist="38100" dir="2700000" algn="tl">
                      <a:srgbClr val="C0C0C0"/>
                    </a:outerShdw>
                  </a:effectLst>
                </a:rPr>
                <a:t>A</a:t>
              </a:r>
            </a:p>
          </p:txBody>
        </p:sp>
        <p:sp>
          <p:nvSpPr>
            <p:cNvPr id="21615" name="Text Box 10"/>
            <p:cNvSpPr txBox="1">
              <a:spLocks noChangeArrowheads="1"/>
            </p:cNvSpPr>
            <p:nvPr/>
          </p:nvSpPr>
          <p:spPr bwMode="gray">
            <a:xfrm>
              <a:off x="715" y="1393"/>
              <a:ext cx="2737"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lnSpc>
                  <a:spcPct val="150000"/>
                </a:lnSpc>
                <a:spcBef>
                  <a:spcPct val="50000"/>
                </a:spcBef>
              </a:pPr>
              <a:r>
                <a:rPr lang="en-US" altLang="vi-VN" sz="2000" b="1" dirty="0" smtClean="0">
                  <a:latin typeface="Times New Roman" panose="02020603050405020304" pitchFamily="18" charset="0"/>
                  <a:cs typeface="Times New Roman" panose="02020603050405020304" pitchFamily="18" charset="0"/>
                </a:rPr>
                <a:t>Khung dây phải có kích thước nhỏ</a:t>
              </a:r>
              <a:endParaRPr lang="en-US" altLang="vi-VN" sz="2000" b="1" dirty="0">
                <a:latin typeface="Times New Roman" panose="02020603050405020304" pitchFamily="18" charset="0"/>
                <a:cs typeface="Times New Roman" panose="02020603050405020304" pitchFamily="18" charset="0"/>
              </a:endParaRPr>
            </a:p>
          </p:txBody>
        </p:sp>
      </p:grpSp>
      <p:sp>
        <p:nvSpPr>
          <p:cNvPr id="8209" name="AutoShape 17"/>
          <p:cNvSpPr>
            <a:spLocks noChangeArrowheads="1"/>
          </p:cNvSpPr>
          <p:nvPr/>
        </p:nvSpPr>
        <p:spPr bwMode="gray">
          <a:xfrm>
            <a:off x="1981200" y="214338"/>
            <a:ext cx="8186766" cy="1714488"/>
          </a:xfrm>
          <a:prstGeom prst="roundRect">
            <a:avLst>
              <a:gd name="adj" fmla="val 50000"/>
            </a:avLst>
          </a:prstGeom>
          <a:solidFill>
            <a:srgbClr val="002060"/>
          </a:solidFill>
          <a:ln w="38100" cap="rnd" algn="ctr">
            <a:solidFill>
              <a:srgbClr val="FFC000"/>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algn="ctr">
              <a:defRPr/>
            </a:pPr>
            <a:endParaRPr lang="en-US" sz="4000" b="1">
              <a:solidFill>
                <a:srgbClr val="FFFF00"/>
              </a:solidFill>
              <a:effectLst>
                <a:outerShdw blurRad="38100" dist="38100" dir="2700000" algn="tl">
                  <a:srgbClr val="000000">
                    <a:alpha val="43137"/>
                  </a:srgbClr>
                </a:outerShdw>
              </a:effectLst>
            </a:endParaRPr>
          </a:p>
        </p:txBody>
      </p:sp>
      <p:sp>
        <p:nvSpPr>
          <p:cNvPr id="8210" name="Rectangle 18"/>
          <p:cNvSpPr>
            <a:spLocks noChangeArrowheads="1"/>
          </p:cNvSpPr>
          <p:nvPr/>
        </p:nvSpPr>
        <p:spPr bwMode="auto">
          <a:xfrm>
            <a:off x="2647951" y="2135188"/>
            <a:ext cx="7377113"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sp>
        <p:nvSpPr>
          <p:cNvPr id="8212" name="Rectangle 20"/>
          <p:cNvSpPr>
            <a:spLocks noChangeArrowheads="1"/>
          </p:cNvSpPr>
          <p:nvPr/>
        </p:nvSpPr>
        <p:spPr bwMode="auto">
          <a:xfrm>
            <a:off x="2647951" y="3286125"/>
            <a:ext cx="7377113"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grpSp>
        <p:nvGrpSpPr>
          <p:cNvPr id="4" name="Group 27"/>
          <p:cNvGrpSpPr>
            <a:grpSpLocks/>
          </p:cNvGrpSpPr>
          <p:nvPr/>
        </p:nvGrpSpPr>
        <p:grpSpPr bwMode="auto">
          <a:xfrm rot="5400000">
            <a:off x="1674019" y="2031207"/>
            <a:ext cx="992188" cy="930275"/>
            <a:chOff x="1872" y="1824"/>
            <a:chExt cx="2014" cy="1821"/>
          </a:xfrm>
        </p:grpSpPr>
        <p:sp>
          <p:nvSpPr>
            <p:cNvPr id="8220" name="AutoShape 28"/>
            <p:cNvSpPr>
              <a:spLocks noChangeArrowheads="1"/>
            </p:cNvSpPr>
            <p:nvPr/>
          </p:nvSpPr>
          <p:spPr bwMode="gray">
            <a:xfrm rot="16200000" flipH="1">
              <a:off x="1821" y="258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21" name="AutoShape 29"/>
            <p:cNvSpPr>
              <a:spLocks noChangeArrowheads="1"/>
            </p:cNvSpPr>
            <p:nvPr/>
          </p:nvSpPr>
          <p:spPr bwMode="gray">
            <a:xfrm rot="5400000" flipH="1">
              <a:off x="3629" y="254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22" name="AutoShape 3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1605"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1606"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25" name="Oval 33"/>
            <p:cNvSpPr>
              <a:spLocks noChangeArrowheads="1"/>
            </p:cNvSpPr>
            <p:nvPr/>
          </p:nvSpPr>
          <p:spPr bwMode="gray">
            <a:xfrm>
              <a:off x="2621" y="2124"/>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1608" name="Oval 34"/>
            <p:cNvSpPr>
              <a:spLocks noChangeArrowheads="1"/>
            </p:cNvSpPr>
            <p:nvPr/>
          </p:nvSpPr>
          <p:spPr bwMode="gray">
            <a:xfrm>
              <a:off x="2621" y="1912"/>
              <a:ext cx="527" cy="144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27" name="Oval 35"/>
            <p:cNvSpPr>
              <a:spLocks noChangeArrowheads="1"/>
            </p:cNvSpPr>
            <p:nvPr/>
          </p:nvSpPr>
          <p:spPr bwMode="gray">
            <a:xfrm>
              <a:off x="2336" y="2124"/>
              <a:ext cx="1096"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1610" name="Oval 36"/>
            <p:cNvSpPr>
              <a:spLocks noChangeArrowheads="1"/>
            </p:cNvSpPr>
            <p:nvPr/>
          </p:nvSpPr>
          <p:spPr bwMode="gray">
            <a:xfrm>
              <a:off x="2337" y="1912"/>
              <a:ext cx="1096" cy="144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5" name="Group 74"/>
          <p:cNvGrpSpPr>
            <a:grpSpLocks/>
          </p:cNvGrpSpPr>
          <p:nvPr/>
        </p:nvGrpSpPr>
        <p:grpSpPr bwMode="auto">
          <a:xfrm rot="5400000">
            <a:off x="2019039" y="3355595"/>
            <a:ext cx="446087" cy="735776"/>
            <a:chOff x="1872" y="924"/>
            <a:chExt cx="2014" cy="3417"/>
          </a:xfrm>
        </p:grpSpPr>
        <p:sp>
          <p:nvSpPr>
            <p:cNvPr id="94" name="AutoShape 75"/>
            <p:cNvSpPr>
              <a:spLocks noChangeArrowheads="1"/>
            </p:cNvSpPr>
            <p:nvPr/>
          </p:nvSpPr>
          <p:spPr bwMode="gray">
            <a:xfrm rot="16200000" flipH="1">
              <a:off x="1821" y="2398"/>
              <a:ext cx="310"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95" name="AutoShape 76"/>
            <p:cNvSpPr>
              <a:spLocks noChangeArrowheads="1"/>
            </p:cNvSpPr>
            <p:nvPr/>
          </p:nvSpPr>
          <p:spPr bwMode="gray">
            <a:xfrm rot="5400000" flipH="1">
              <a:off x="3627" y="2369"/>
              <a:ext cx="310"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96" name="AutoShape 77"/>
            <p:cNvSpPr>
              <a:spLocks noChangeArrowheads="1"/>
            </p:cNvSpPr>
            <p:nvPr/>
          </p:nvSpPr>
          <p:spPr bwMode="gray">
            <a:xfrm rot="10800000" flipH="1">
              <a:off x="2725" y="331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1596"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1597"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99" name="Oval 80"/>
            <p:cNvSpPr>
              <a:spLocks noChangeArrowheads="1"/>
            </p:cNvSpPr>
            <p:nvPr/>
          </p:nvSpPr>
          <p:spPr bwMode="gray">
            <a:xfrm>
              <a:off x="2296" y="1426"/>
              <a:ext cx="1173" cy="241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1599" name="Oval 81"/>
            <p:cNvSpPr>
              <a:spLocks noChangeArrowheads="1"/>
            </p:cNvSpPr>
            <p:nvPr/>
          </p:nvSpPr>
          <p:spPr bwMode="gray">
            <a:xfrm>
              <a:off x="2299" y="924"/>
              <a:ext cx="1173" cy="34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1" name="Oval 82"/>
            <p:cNvSpPr>
              <a:spLocks noChangeArrowheads="1"/>
            </p:cNvSpPr>
            <p:nvPr/>
          </p:nvSpPr>
          <p:spPr bwMode="gray">
            <a:xfrm>
              <a:off x="2338" y="1426"/>
              <a:ext cx="1097" cy="241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1601" name="Oval 83"/>
            <p:cNvSpPr>
              <a:spLocks noChangeArrowheads="1"/>
            </p:cNvSpPr>
            <p:nvPr/>
          </p:nvSpPr>
          <p:spPr bwMode="gray">
            <a:xfrm>
              <a:off x="2337" y="924"/>
              <a:ext cx="1096" cy="34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6" name="Group 74"/>
          <p:cNvGrpSpPr>
            <a:grpSpLocks/>
          </p:cNvGrpSpPr>
          <p:nvPr/>
        </p:nvGrpSpPr>
        <p:grpSpPr bwMode="auto">
          <a:xfrm rot="5400000">
            <a:off x="2019039" y="4552570"/>
            <a:ext cx="446087" cy="735776"/>
            <a:chOff x="1872" y="924"/>
            <a:chExt cx="2014" cy="3417"/>
          </a:xfrm>
        </p:grpSpPr>
        <p:sp>
          <p:nvSpPr>
            <p:cNvPr id="107" name="AutoShape 75"/>
            <p:cNvSpPr>
              <a:spLocks noChangeArrowheads="1"/>
            </p:cNvSpPr>
            <p:nvPr/>
          </p:nvSpPr>
          <p:spPr bwMode="gray">
            <a:xfrm rot="16200000" flipH="1">
              <a:off x="1821" y="2398"/>
              <a:ext cx="310"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08" name="AutoShape 76"/>
            <p:cNvSpPr>
              <a:spLocks noChangeArrowheads="1"/>
            </p:cNvSpPr>
            <p:nvPr/>
          </p:nvSpPr>
          <p:spPr bwMode="gray">
            <a:xfrm rot="5400000" flipH="1">
              <a:off x="3627" y="2369"/>
              <a:ext cx="310"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09" name="AutoShape 77"/>
            <p:cNvSpPr>
              <a:spLocks noChangeArrowheads="1"/>
            </p:cNvSpPr>
            <p:nvPr/>
          </p:nvSpPr>
          <p:spPr bwMode="gray">
            <a:xfrm rot="10800000" flipH="1">
              <a:off x="2725" y="331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1587"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1588"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12" name="Oval 80"/>
            <p:cNvSpPr>
              <a:spLocks noChangeArrowheads="1"/>
            </p:cNvSpPr>
            <p:nvPr/>
          </p:nvSpPr>
          <p:spPr bwMode="gray">
            <a:xfrm>
              <a:off x="2296" y="1426"/>
              <a:ext cx="1173" cy="241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1590" name="Oval 81"/>
            <p:cNvSpPr>
              <a:spLocks noChangeArrowheads="1"/>
            </p:cNvSpPr>
            <p:nvPr/>
          </p:nvSpPr>
          <p:spPr bwMode="gray">
            <a:xfrm>
              <a:off x="2299" y="924"/>
              <a:ext cx="1173" cy="34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14" name="Oval 82"/>
            <p:cNvSpPr>
              <a:spLocks noChangeArrowheads="1"/>
            </p:cNvSpPr>
            <p:nvPr/>
          </p:nvSpPr>
          <p:spPr bwMode="gray">
            <a:xfrm>
              <a:off x="2338" y="1426"/>
              <a:ext cx="1097" cy="241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1592" name="Oval 83"/>
            <p:cNvSpPr>
              <a:spLocks noChangeArrowheads="1"/>
            </p:cNvSpPr>
            <p:nvPr/>
          </p:nvSpPr>
          <p:spPr bwMode="gray">
            <a:xfrm>
              <a:off x="2337" y="924"/>
              <a:ext cx="1096" cy="34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7" name="Group 74"/>
          <p:cNvGrpSpPr>
            <a:grpSpLocks/>
          </p:cNvGrpSpPr>
          <p:nvPr/>
        </p:nvGrpSpPr>
        <p:grpSpPr bwMode="auto">
          <a:xfrm rot="5400000">
            <a:off x="2019039" y="5695570"/>
            <a:ext cx="446087" cy="735776"/>
            <a:chOff x="1872" y="924"/>
            <a:chExt cx="2014" cy="3417"/>
          </a:xfrm>
        </p:grpSpPr>
        <p:sp>
          <p:nvSpPr>
            <p:cNvPr id="117" name="AutoShape 75"/>
            <p:cNvSpPr>
              <a:spLocks noChangeArrowheads="1"/>
            </p:cNvSpPr>
            <p:nvPr/>
          </p:nvSpPr>
          <p:spPr bwMode="gray">
            <a:xfrm rot="16200000" flipH="1">
              <a:off x="1821" y="2398"/>
              <a:ext cx="310"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18" name="AutoShape 76"/>
            <p:cNvSpPr>
              <a:spLocks noChangeArrowheads="1"/>
            </p:cNvSpPr>
            <p:nvPr/>
          </p:nvSpPr>
          <p:spPr bwMode="gray">
            <a:xfrm rot="5400000" flipH="1">
              <a:off x="3627" y="2369"/>
              <a:ext cx="310"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19" name="AutoShape 77"/>
            <p:cNvSpPr>
              <a:spLocks noChangeArrowheads="1"/>
            </p:cNvSpPr>
            <p:nvPr/>
          </p:nvSpPr>
          <p:spPr bwMode="gray">
            <a:xfrm rot="10800000" flipH="1">
              <a:off x="2725" y="331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1578"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1579"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22" name="Oval 80"/>
            <p:cNvSpPr>
              <a:spLocks noChangeArrowheads="1"/>
            </p:cNvSpPr>
            <p:nvPr/>
          </p:nvSpPr>
          <p:spPr bwMode="gray">
            <a:xfrm>
              <a:off x="2296" y="1426"/>
              <a:ext cx="1173" cy="241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1581" name="Oval 81"/>
            <p:cNvSpPr>
              <a:spLocks noChangeArrowheads="1"/>
            </p:cNvSpPr>
            <p:nvPr/>
          </p:nvSpPr>
          <p:spPr bwMode="gray">
            <a:xfrm>
              <a:off x="2299" y="924"/>
              <a:ext cx="1173" cy="34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24" name="Oval 82"/>
            <p:cNvSpPr>
              <a:spLocks noChangeArrowheads="1"/>
            </p:cNvSpPr>
            <p:nvPr/>
          </p:nvSpPr>
          <p:spPr bwMode="gray">
            <a:xfrm>
              <a:off x="2338" y="1426"/>
              <a:ext cx="1097" cy="241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1583" name="Oval 83"/>
            <p:cNvSpPr>
              <a:spLocks noChangeArrowheads="1"/>
            </p:cNvSpPr>
            <p:nvPr/>
          </p:nvSpPr>
          <p:spPr bwMode="gray">
            <a:xfrm>
              <a:off x="2337" y="924"/>
              <a:ext cx="1096" cy="34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8" name="Group 11"/>
          <p:cNvGrpSpPr>
            <a:grpSpLocks/>
          </p:cNvGrpSpPr>
          <p:nvPr/>
        </p:nvGrpSpPr>
        <p:grpSpPr bwMode="auto">
          <a:xfrm>
            <a:off x="2727326" y="3365501"/>
            <a:ext cx="7229475" cy="633413"/>
            <a:chOff x="508" y="2112"/>
            <a:chExt cx="3072" cy="399"/>
          </a:xfrm>
        </p:grpSpPr>
        <p:sp>
          <p:nvSpPr>
            <p:cNvPr id="8204" name="AutoShape 12"/>
            <p:cNvSpPr>
              <a:spLocks noChangeArrowheads="1"/>
            </p:cNvSpPr>
            <p:nvPr/>
          </p:nvSpPr>
          <p:spPr bwMode="gray">
            <a:xfrm>
              <a:off x="508" y="2112"/>
              <a:ext cx="3072" cy="381"/>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8205" name="AutoShape 13"/>
            <p:cNvSpPr>
              <a:spLocks noChangeArrowheads="1"/>
            </p:cNvSpPr>
            <p:nvPr/>
          </p:nvSpPr>
          <p:spPr bwMode="gray">
            <a:xfrm>
              <a:off x="514" y="2147"/>
              <a:ext cx="272" cy="352"/>
            </a:xfrm>
            <a:prstGeom prst="roundRect">
              <a:avLst>
                <a:gd name="adj" fmla="val 11921"/>
              </a:avLst>
            </a:prstGeom>
            <a:solidFill>
              <a:srgbClr val="002060"/>
            </a:solidFill>
            <a:ln w="38100">
              <a:solidFill>
                <a:schemeClr val="bg1"/>
              </a:solidFill>
              <a:round/>
              <a:headEnd/>
              <a:tailEnd/>
            </a:ln>
            <a:effectLst/>
          </p:spPr>
          <p:txBody>
            <a:bodyPr wrap="none" anchor="ctr"/>
            <a:lstStyle/>
            <a:p>
              <a:pPr>
                <a:defRPr/>
              </a:pPr>
              <a:endParaRPr lang="vi-VN"/>
            </a:p>
          </p:txBody>
        </p:sp>
        <p:sp>
          <p:nvSpPr>
            <p:cNvPr id="8206"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vi-VN"/>
            </a:p>
          </p:txBody>
        </p:sp>
        <p:sp>
          <p:nvSpPr>
            <p:cNvPr id="8207" name="Text Box 15"/>
            <p:cNvSpPr txBox="1">
              <a:spLocks noChangeArrowheads="1"/>
            </p:cNvSpPr>
            <p:nvPr/>
          </p:nvSpPr>
          <p:spPr bwMode="gray">
            <a:xfrm>
              <a:off x="592" y="2139"/>
              <a:ext cx="134" cy="23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a:defRPr/>
              </a:pPr>
              <a:r>
                <a:rPr lang="en-US" b="1">
                  <a:solidFill>
                    <a:srgbClr val="FF0000"/>
                  </a:solidFill>
                  <a:effectLst>
                    <a:outerShdw blurRad="38100" dist="38100" dir="2700000" algn="tl">
                      <a:srgbClr val="C0C0C0"/>
                    </a:outerShdw>
                  </a:effectLst>
                </a:rPr>
                <a:t>B</a:t>
              </a:r>
            </a:p>
          </p:txBody>
        </p:sp>
        <p:sp>
          <p:nvSpPr>
            <p:cNvPr id="21574" name="Text Box 16"/>
            <p:cNvSpPr txBox="1">
              <a:spLocks noChangeArrowheads="1"/>
            </p:cNvSpPr>
            <p:nvPr/>
          </p:nvSpPr>
          <p:spPr bwMode="gray">
            <a:xfrm>
              <a:off x="787" y="2162"/>
              <a:ext cx="276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lnSpc>
                  <a:spcPct val="150000"/>
                </a:lnSpc>
                <a:spcBef>
                  <a:spcPct val="50000"/>
                </a:spcBef>
              </a:pPr>
              <a:r>
                <a:rPr lang="en-US" altLang="vi-VN" sz="2000" b="1" dirty="0" smtClean="0">
                  <a:latin typeface="Times New Roman" panose="02020603050405020304" pitchFamily="18" charset="0"/>
                  <a:cs typeface="Times New Roman" panose="02020603050405020304" pitchFamily="18" charset="0"/>
                </a:rPr>
                <a:t>Khung dây phải đặt trong từ trường mạnh.</a:t>
              </a:r>
              <a:endParaRPr lang="en-US" altLang="vi-VN" sz="2000" b="1" dirty="0">
                <a:latin typeface="Times New Roman" panose="02020603050405020304" pitchFamily="18" charset="0"/>
                <a:cs typeface="Times New Roman" panose="02020603050405020304" pitchFamily="18" charset="0"/>
              </a:endParaRPr>
            </a:p>
          </p:txBody>
        </p:sp>
      </p:grpSp>
      <p:grpSp>
        <p:nvGrpSpPr>
          <p:cNvPr id="9" name="Group 37"/>
          <p:cNvGrpSpPr>
            <a:grpSpLocks/>
          </p:cNvGrpSpPr>
          <p:nvPr/>
        </p:nvGrpSpPr>
        <p:grpSpPr bwMode="auto">
          <a:xfrm rot="5400000">
            <a:off x="1705770" y="3245645"/>
            <a:ext cx="992187" cy="930275"/>
            <a:chOff x="1872" y="1824"/>
            <a:chExt cx="2014" cy="1821"/>
          </a:xfrm>
        </p:grpSpPr>
        <p:sp>
          <p:nvSpPr>
            <p:cNvPr id="8230" name="AutoShape 38"/>
            <p:cNvSpPr>
              <a:spLocks noChangeArrowheads="1"/>
            </p:cNvSpPr>
            <p:nvPr/>
          </p:nvSpPr>
          <p:spPr bwMode="gray">
            <a:xfrm rot="16200000" flipH="1">
              <a:off x="1821" y="258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31" name="AutoShape 39"/>
            <p:cNvSpPr>
              <a:spLocks noChangeArrowheads="1"/>
            </p:cNvSpPr>
            <p:nvPr/>
          </p:nvSpPr>
          <p:spPr bwMode="gray">
            <a:xfrm rot="5400000" flipH="1">
              <a:off x="3629" y="254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32" name="AutoShape 4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1564" name="Oval 4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1565" name="Oval 4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35" name="Oval 43"/>
            <p:cNvSpPr>
              <a:spLocks noChangeArrowheads="1"/>
            </p:cNvSpPr>
            <p:nvPr/>
          </p:nvSpPr>
          <p:spPr bwMode="gray">
            <a:xfrm>
              <a:off x="2621" y="2124"/>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1567" name="Oval 44"/>
            <p:cNvSpPr>
              <a:spLocks noChangeArrowheads="1"/>
            </p:cNvSpPr>
            <p:nvPr/>
          </p:nvSpPr>
          <p:spPr bwMode="gray">
            <a:xfrm>
              <a:off x="2621" y="1912"/>
              <a:ext cx="527" cy="144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37" name="Oval 45"/>
            <p:cNvSpPr>
              <a:spLocks noChangeArrowheads="1"/>
            </p:cNvSpPr>
            <p:nvPr/>
          </p:nvSpPr>
          <p:spPr bwMode="gray">
            <a:xfrm>
              <a:off x="2336" y="2124"/>
              <a:ext cx="1096"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1569" name="Oval 46"/>
            <p:cNvSpPr>
              <a:spLocks noChangeArrowheads="1"/>
            </p:cNvSpPr>
            <p:nvPr/>
          </p:nvSpPr>
          <p:spPr bwMode="gray">
            <a:xfrm>
              <a:off x="2337" y="1912"/>
              <a:ext cx="1096" cy="144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10" name="Group 27"/>
          <p:cNvGrpSpPr>
            <a:grpSpLocks/>
          </p:cNvGrpSpPr>
          <p:nvPr/>
        </p:nvGrpSpPr>
        <p:grpSpPr bwMode="auto">
          <a:xfrm rot="5400000">
            <a:off x="1674020" y="4468020"/>
            <a:ext cx="992187" cy="930275"/>
            <a:chOff x="1872" y="1824"/>
            <a:chExt cx="2014" cy="1821"/>
          </a:xfrm>
        </p:grpSpPr>
        <p:sp>
          <p:nvSpPr>
            <p:cNvPr id="133" name="AutoShape 28"/>
            <p:cNvSpPr>
              <a:spLocks noChangeArrowheads="1"/>
            </p:cNvSpPr>
            <p:nvPr/>
          </p:nvSpPr>
          <p:spPr bwMode="gray">
            <a:xfrm rot="16200000" flipH="1">
              <a:off x="1821" y="258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34" name="AutoShape 29"/>
            <p:cNvSpPr>
              <a:spLocks noChangeArrowheads="1"/>
            </p:cNvSpPr>
            <p:nvPr/>
          </p:nvSpPr>
          <p:spPr bwMode="gray">
            <a:xfrm rot="5400000" flipH="1">
              <a:off x="3629" y="254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35" name="AutoShape 3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1555"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1556"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38" name="Oval 33"/>
            <p:cNvSpPr>
              <a:spLocks noChangeArrowheads="1"/>
            </p:cNvSpPr>
            <p:nvPr/>
          </p:nvSpPr>
          <p:spPr bwMode="gray">
            <a:xfrm>
              <a:off x="2621" y="2124"/>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1558" name="Oval 34"/>
            <p:cNvSpPr>
              <a:spLocks noChangeArrowheads="1"/>
            </p:cNvSpPr>
            <p:nvPr/>
          </p:nvSpPr>
          <p:spPr bwMode="gray">
            <a:xfrm>
              <a:off x="2621" y="1912"/>
              <a:ext cx="527" cy="144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40" name="Oval 35"/>
            <p:cNvSpPr>
              <a:spLocks noChangeArrowheads="1"/>
            </p:cNvSpPr>
            <p:nvPr/>
          </p:nvSpPr>
          <p:spPr bwMode="gray">
            <a:xfrm>
              <a:off x="2336" y="2124"/>
              <a:ext cx="1096"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1560" name="Oval 36"/>
            <p:cNvSpPr>
              <a:spLocks noChangeArrowheads="1"/>
            </p:cNvSpPr>
            <p:nvPr/>
          </p:nvSpPr>
          <p:spPr bwMode="gray">
            <a:xfrm>
              <a:off x="2337" y="1912"/>
              <a:ext cx="1096" cy="144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11" name="Group 11"/>
          <p:cNvGrpSpPr>
            <a:grpSpLocks/>
          </p:cNvGrpSpPr>
          <p:nvPr/>
        </p:nvGrpSpPr>
        <p:grpSpPr bwMode="auto">
          <a:xfrm>
            <a:off x="2724151" y="5786439"/>
            <a:ext cx="7257715" cy="612775"/>
            <a:chOff x="508" y="2134"/>
            <a:chExt cx="3084" cy="386"/>
          </a:xfrm>
        </p:grpSpPr>
        <p:sp>
          <p:nvSpPr>
            <p:cNvPr id="143" name="AutoShape 12"/>
            <p:cNvSpPr>
              <a:spLocks noChangeArrowheads="1"/>
            </p:cNvSpPr>
            <p:nvPr/>
          </p:nvSpPr>
          <p:spPr bwMode="gray">
            <a:xfrm>
              <a:off x="508" y="2139"/>
              <a:ext cx="3072" cy="381"/>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144" name="AutoShape 13"/>
            <p:cNvSpPr>
              <a:spLocks noChangeArrowheads="1"/>
            </p:cNvSpPr>
            <p:nvPr/>
          </p:nvSpPr>
          <p:spPr bwMode="gray">
            <a:xfrm>
              <a:off x="514" y="2134"/>
              <a:ext cx="273" cy="360"/>
            </a:xfrm>
            <a:prstGeom prst="roundRect">
              <a:avLst>
                <a:gd name="adj" fmla="val 11921"/>
              </a:avLst>
            </a:prstGeom>
            <a:solidFill>
              <a:srgbClr val="002060"/>
            </a:solidFill>
            <a:ln w="38100">
              <a:solidFill>
                <a:schemeClr val="bg1"/>
              </a:solidFill>
              <a:round/>
              <a:headEnd/>
              <a:tailEnd/>
            </a:ln>
            <a:effectLst/>
          </p:spPr>
          <p:txBody>
            <a:bodyPr wrap="none" anchor="ctr"/>
            <a:lstStyle/>
            <a:p>
              <a:pPr>
                <a:defRPr/>
              </a:pPr>
              <a:endParaRPr lang="vi-VN"/>
            </a:p>
          </p:txBody>
        </p:sp>
        <p:sp>
          <p:nvSpPr>
            <p:cNvPr id="145"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vi-VN"/>
            </a:p>
          </p:txBody>
        </p:sp>
        <p:sp>
          <p:nvSpPr>
            <p:cNvPr id="146" name="Text Box 15"/>
            <p:cNvSpPr txBox="1">
              <a:spLocks noChangeArrowheads="1"/>
            </p:cNvSpPr>
            <p:nvPr/>
          </p:nvSpPr>
          <p:spPr bwMode="gray">
            <a:xfrm>
              <a:off x="587" y="2210"/>
              <a:ext cx="140" cy="23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a:defRPr/>
              </a:pPr>
              <a:r>
                <a:rPr lang="en-US" b="1">
                  <a:solidFill>
                    <a:srgbClr val="FF0000"/>
                  </a:solidFill>
                  <a:effectLst>
                    <a:outerShdw blurRad="38100" dist="38100" dir="2700000" algn="tl">
                      <a:srgbClr val="C0C0C0"/>
                    </a:outerShdw>
                  </a:effectLst>
                </a:rPr>
                <a:t>D</a:t>
              </a:r>
            </a:p>
          </p:txBody>
        </p:sp>
        <p:sp>
          <p:nvSpPr>
            <p:cNvPr id="21551" name="Text Box 16"/>
            <p:cNvSpPr txBox="1">
              <a:spLocks noChangeArrowheads="1"/>
            </p:cNvSpPr>
            <p:nvPr/>
          </p:nvSpPr>
          <p:spPr bwMode="gray">
            <a:xfrm>
              <a:off x="800" y="2188"/>
              <a:ext cx="279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pPr>
              <a:r>
                <a:rPr lang="en-US" altLang="vi-VN" sz="2000" b="1" dirty="0" smtClean="0">
                  <a:latin typeface="Times New Roman" panose="02020603050405020304" pitchFamily="18" charset="0"/>
                  <a:cs typeface="Times New Roman" panose="02020603050405020304" pitchFamily="18" charset="0"/>
                </a:rPr>
                <a:t>Dòng điện qua khung phải có cường độ rất lớn.</a:t>
              </a:r>
              <a:endParaRPr lang="en-US" altLang="vi-VN" sz="2000" b="1" dirty="0">
                <a:latin typeface="Times New Roman" panose="02020603050405020304" pitchFamily="18" charset="0"/>
                <a:cs typeface="Times New Roman" panose="02020603050405020304" pitchFamily="18" charset="0"/>
              </a:endParaRPr>
            </a:p>
          </p:txBody>
        </p:sp>
      </p:grpSp>
      <p:grpSp>
        <p:nvGrpSpPr>
          <p:cNvPr id="12" name="Group 37"/>
          <p:cNvGrpSpPr>
            <a:grpSpLocks/>
          </p:cNvGrpSpPr>
          <p:nvPr/>
        </p:nvGrpSpPr>
        <p:grpSpPr bwMode="auto">
          <a:xfrm rot="5400000">
            <a:off x="1705770" y="5611020"/>
            <a:ext cx="992187" cy="930275"/>
            <a:chOff x="1872" y="1824"/>
            <a:chExt cx="2014" cy="1821"/>
          </a:xfrm>
        </p:grpSpPr>
        <p:sp>
          <p:nvSpPr>
            <p:cNvPr id="149" name="AutoShape 38"/>
            <p:cNvSpPr>
              <a:spLocks noChangeArrowheads="1"/>
            </p:cNvSpPr>
            <p:nvPr/>
          </p:nvSpPr>
          <p:spPr bwMode="gray">
            <a:xfrm rot="16200000" flipH="1">
              <a:off x="1821" y="258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50" name="AutoShape 39"/>
            <p:cNvSpPr>
              <a:spLocks noChangeArrowheads="1"/>
            </p:cNvSpPr>
            <p:nvPr/>
          </p:nvSpPr>
          <p:spPr bwMode="gray">
            <a:xfrm rot="5400000" flipH="1">
              <a:off x="3629" y="254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51" name="AutoShape 4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1541" name="Oval 4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1542" name="Oval 4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54" name="Oval 43"/>
            <p:cNvSpPr>
              <a:spLocks noChangeArrowheads="1"/>
            </p:cNvSpPr>
            <p:nvPr/>
          </p:nvSpPr>
          <p:spPr bwMode="gray">
            <a:xfrm>
              <a:off x="2621" y="2124"/>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1544" name="Oval 44"/>
            <p:cNvSpPr>
              <a:spLocks noChangeArrowheads="1"/>
            </p:cNvSpPr>
            <p:nvPr/>
          </p:nvSpPr>
          <p:spPr bwMode="gray">
            <a:xfrm>
              <a:off x="2621" y="1912"/>
              <a:ext cx="527" cy="144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56" name="Oval 45"/>
            <p:cNvSpPr>
              <a:spLocks noChangeArrowheads="1"/>
            </p:cNvSpPr>
            <p:nvPr/>
          </p:nvSpPr>
          <p:spPr bwMode="gray">
            <a:xfrm>
              <a:off x="2336" y="2124"/>
              <a:ext cx="1096"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1546" name="Oval 46"/>
            <p:cNvSpPr>
              <a:spLocks noChangeArrowheads="1"/>
            </p:cNvSpPr>
            <p:nvPr/>
          </p:nvSpPr>
          <p:spPr bwMode="gray">
            <a:xfrm>
              <a:off x="2337" y="1912"/>
              <a:ext cx="1096" cy="144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sp>
        <p:nvSpPr>
          <p:cNvPr id="190" name="Rectangle 20"/>
          <p:cNvSpPr>
            <a:spLocks noChangeArrowheads="1"/>
          </p:cNvSpPr>
          <p:nvPr/>
        </p:nvSpPr>
        <p:spPr bwMode="auto">
          <a:xfrm>
            <a:off x="2647951" y="4500563"/>
            <a:ext cx="7377113"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grpSp>
        <p:nvGrpSpPr>
          <p:cNvPr id="13" name="Group 11"/>
          <p:cNvGrpSpPr>
            <a:grpSpLocks/>
          </p:cNvGrpSpPr>
          <p:nvPr/>
        </p:nvGrpSpPr>
        <p:grpSpPr bwMode="auto">
          <a:xfrm>
            <a:off x="2732854" y="4475169"/>
            <a:ext cx="7257715" cy="673101"/>
            <a:chOff x="509" y="2147"/>
            <a:chExt cx="3084" cy="424"/>
          </a:xfrm>
        </p:grpSpPr>
        <p:sp>
          <p:nvSpPr>
            <p:cNvPr id="192" name="AutoShape 12"/>
            <p:cNvSpPr>
              <a:spLocks noChangeArrowheads="1"/>
            </p:cNvSpPr>
            <p:nvPr/>
          </p:nvSpPr>
          <p:spPr bwMode="gray">
            <a:xfrm>
              <a:off x="509" y="2190"/>
              <a:ext cx="3072" cy="381"/>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193" name="AutoShape 13"/>
            <p:cNvSpPr>
              <a:spLocks noChangeArrowheads="1"/>
            </p:cNvSpPr>
            <p:nvPr/>
          </p:nvSpPr>
          <p:spPr bwMode="gray">
            <a:xfrm>
              <a:off x="514" y="2147"/>
              <a:ext cx="271" cy="352"/>
            </a:xfrm>
            <a:prstGeom prst="roundRect">
              <a:avLst>
                <a:gd name="adj" fmla="val 11921"/>
              </a:avLst>
            </a:prstGeom>
            <a:solidFill>
              <a:srgbClr val="002060"/>
            </a:solidFill>
            <a:ln w="38100">
              <a:solidFill>
                <a:schemeClr val="bg1"/>
              </a:solidFill>
              <a:round/>
              <a:headEnd/>
              <a:tailEnd/>
            </a:ln>
            <a:effectLst/>
          </p:spPr>
          <p:txBody>
            <a:bodyPr wrap="none" anchor="ctr"/>
            <a:lstStyle/>
            <a:p>
              <a:pPr>
                <a:defRPr/>
              </a:pPr>
              <a:endParaRPr lang="vi-VN"/>
            </a:p>
          </p:txBody>
        </p:sp>
        <p:sp>
          <p:nvSpPr>
            <p:cNvPr id="194"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vi-VN"/>
            </a:p>
          </p:txBody>
        </p:sp>
        <p:sp>
          <p:nvSpPr>
            <p:cNvPr id="195" name="Text Box 15"/>
            <p:cNvSpPr txBox="1">
              <a:spLocks noChangeArrowheads="1"/>
            </p:cNvSpPr>
            <p:nvPr/>
          </p:nvSpPr>
          <p:spPr bwMode="gray">
            <a:xfrm>
              <a:off x="587" y="2235"/>
              <a:ext cx="130" cy="23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a:defRPr/>
              </a:pPr>
              <a:r>
                <a:rPr lang="en-US" b="1" dirty="0">
                  <a:solidFill>
                    <a:srgbClr val="FF0000"/>
                  </a:solidFill>
                  <a:effectLst>
                    <a:outerShdw blurRad="38100" dist="38100" dir="2700000" algn="tl">
                      <a:srgbClr val="C0C0C0"/>
                    </a:outerShdw>
                  </a:effectLst>
                </a:rPr>
                <a:t>C</a:t>
              </a:r>
            </a:p>
          </p:txBody>
        </p:sp>
        <p:sp>
          <p:nvSpPr>
            <p:cNvPr id="21537" name="Text Box 16"/>
            <p:cNvSpPr txBox="1">
              <a:spLocks noChangeArrowheads="1"/>
            </p:cNvSpPr>
            <p:nvPr/>
          </p:nvSpPr>
          <p:spPr bwMode="gray">
            <a:xfrm>
              <a:off x="800" y="2190"/>
              <a:ext cx="279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pPr>
              <a:r>
                <a:rPr lang="en-US" altLang="vi-VN" sz="2000" b="1" dirty="0" smtClean="0">
                  <a:latin typeface="Times New Roman" panose="02020603050405020304" pitchFamily="18" charset="0"/>
                  <a:cs typeface="Times New Roman" panose="02020603050405020304" pitchFamily="18" charset="0"/>
                </a:rPr>
                <a:t>Hai đầu khung dây phải có bộ góp điện</a:t>
              </a:r>
              <a:endParaRPr lang="en-US" altLang="vi-VN" sz="2000" b="1" dirty="0">
                <a:latin typeface="Times New Roman" panose="02020603050405020304" pitchFamily="18" charset="0"/>
                <a:cs typeface="Times New Roman" panose="02020603050405020304" pitchFamily="18" charset="0"/>
              </a:endParaRPr>
            </a:p>
          </p:txBody>
        </p:sp>
      </p:grpSp>
      <p:sp>
        <p:nvSpPr>
          <p:cNvPr id="197" name="Rectangle 20"/>
          <p:cNvSpPr>
            <a:spLocks noChangeArrowheads="1"/>
          </p:cNvSpPr>
          <p:nvPr/>
        </p:nvSpPr>
        <p:spPr bwMode="auto">
          <a:xfrm>
            <a:off x="2667001" y="5715000"/>
            <a:ext cx="7377113"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sp>
        <p:nvSpPr>
          <p:cNvPr id="116" name="10-Point Star 115"/>
          <p:cNvSpPr/>
          <p:nvPr/>
        </p:nvSpPr>
        <p:spPr>
          <a:xfrm>
            <a:off x="10096501" y="6357958"/>
            <a:ext cx="500063" cy="500062"/>
          </a:xfrm>
          <a:prstGeom prst="star10">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vi-VN"/>
          </a:p>
        </p:txBody>
      </p:sp>
      <p:sp>
        <p:nvSpPr>
          <p:cNvPr id="21532" name="Text Box 26"/>
          <p:cNvSpPr txBox="1">
            <a:spLocks noChangeArrowheads="1"/>
          </p:cNvSpPr>
          <p:nvPr/>
        </p:nvSpPr>
        <p:spPr bwMode="gray">
          <a:xfrm>
            <a:off x="2324215" y="520681"/>
            <a:ext cx="79295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buFontTx/>
              <a:buNone/>
            </a:pPr>
            <a:r>
              <a:rPr lang="en-US" altLang="vi-VN" sz="3600" b="1" i="1" dirty="0" smtClean="0">
                <a:solidFill>
                  <a:schemeClr val="accent2">
                    <a:lumMod val="75000"/>
                  </a:schemeClr>
                </a:solidFill>
                <a:latin typeface="Times New Roman" panose="02020603050405020304" pitchFamily="18" charset="0"/>
                <a:cs typeface="Times New Roman" panose="02020603050405020304" pitchFamily="18" charset="0"/>
              </a:rPr>
              <a:t>2. Để </a:t>
            </a:r>
            <a:r>
              <a:rPr lang="en-US" altLang="vi-VN" sz="3600" b="1" i="1" dirty="0">
                <a:solidFill>
                  <a:schemeClr val="accent2">
                    <a:lumMod val="75000"/>
                  </a:schemeClr>
                </a:solidFill>
                <a:latin typeface="Times New Roman" panose="02020603050405020304" pitchFamily="18" charset="0"/>
                <a:cs typeface="Times New Roman" panose="02020603050405020304" pitchFamily="18" charset="0"/>
              </a:rPr>
              <a:t>khung dây của động cơ điện có thể quay lên tục thì :</a:t>
            </a:r>
          </a:p>
        </p:txBody>
      </p:sp>
    </p:spTree>
    <p:extLst>
      <p:ext uri="{BB962C8B-B14F-4D97-AF65-F5344CB8AC3E}">
        <p14:creationId xmlns:p14="http://schemas.microsoft.com/office/powerpoint/2010/main" val="33331371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200" fill="hold"/>
                                        <p:tgtEl>
                                          <p:spTgt spid="103"/>
                                        </p:tgtEl>
                                        <p:attrNameLst>
                                          <p:attrName>ppt_w</p:attrName>
                                        </p:attrNameLst>
                                      </p:cBhvr>
                                      <p:tavLst>
                                        <p:tav tm="0">
                                          <p:val>
                                            <p:fltVal val="0"/>
                                          </p:val>
                                        </p:tav>
                                        <p:tav tm="100000">
                                          <p:val>
                                            <p:strVal val="#ppt_w"/>
                                          </p:val>
                                        </p:tav>
                                      </p:tavLst>
                                    </p:anim>
                                    <p:anim calcmode="lin" valueType="num">
                                      <p:cBhvr>
                                        <p:cTn id="8" dur="200" fill="hold"/>
                                        <p:tgtEl>
                                          <p:spTgt spid="103"/>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
                            </p:stCondLst>
                            <p:childTnLst>
                              <p:par>
                                <p:cTn id="10" presetID="3"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200"/>
                                        <p:tgtEl>
                                          <p:spTgt spid="2"/>
                                        </p:tgtEl>
                                      </p:cBhvr>
                                    </p:animEffect>
                                  </p:childTnLst>
                                </p:cTn>
                              </p:par>
                            </p:childTnLst>
                          </p:cTn>
                        </p:par>
                        <p:par>
                          <p:cTn id="13" fill="hold" nodeType="afterGroup">
                            <p:stCondLst>
                              <p:cond delay="400"/>
                            </p:stCondLst>
                            <p:childTnLst>
                              <p:par>
                                <p:cTn id="14" presetID="49"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200" fill="hold"/>
                                        <p:tgtEl>
                                          <p:spTgt spid="4"/>
                                        </p:tgtEl>
                                        <p:attrNameLst>
                                          <p:attrName>ppt_w</p:attrName>
                                        </p:attrNameLst>
                                      </p:cBhvr>
                                      <p:tavLst>
                                        <p:tav tm="0">
                                          <p:val>
                                            <p:fltVal val="0"/>
                                          </p:val>
                                        </p:tav>
                                        <p:tav tm="100000">
                                          <p:val>
                                            <p:strVal val="#ppt_w"/>
                                          </p:val>
                                        </p:tav>
                                      </p:tavLst>
                                    </p:anim>
                                    <p:anim calcmode="lin" valueType="num">
                                      <p:cBhvr>
                                        <p:cTn id="17" dur="200" fill="hold"/>
                                        <p:tgtEl>
                                          <p:spTgt spid="4"/>
                                        </p:tgtEl>
                                        <p:attrNameLst>
                                          <p:attrName>ppt_h</p:attrName>
                                        </p:attrNameLst>
                                      </p:cBhvr>
                                      <p:tavLst>
                                        <p:tav tm="0">
                                          <p:val>
                                            <p:fltVal val="0"/>
                                          </p:val>
                                        </p:tav>
                                        <p:tav tm="100000">
                                          <p:val>
                                            <p:strVal val="#ppt_h"/>
                                          </p:val>
                                        </p:tav>
                                      </p:tavLst>
                                    </p:anim>
                                    <p:anim calcmode="lin" valueType="num">
                                      <p:cBhvr>
                                        <p:cTn id="18" dur="200" fill="hold"/>
                                        <p:tgtEl>
                                          <p:spTgt spid="4"/>
                                        </p:tgtEl>
                                        <p:attrNameLst>
                                          <p:attrName>style.rotation</p:attrName>
                                        </p:attrNameLst>
                                      </p:cBhvr>
                                      <p:tavLst>
                                        <p:tav tm="0">
                                          <p:val>
                                            <p:fltVal val="360"/>
                                          </p:val>
                                        </p:tav>
                                        <p:tav tm="100000">
                                          <p:val>
                                            <p:fltVal val="0"/>
                                          </p:val>
                                        </p:tav>
                                      </p:tavLst>
                                    </p:anim>
                                    <p:animEffect transition="in" filter="fade">
                                      <p:cBhvr>
                                        <p:cTn id="19" dur="200"/>
                                        <p:tgtEl>
                                          <p:spTgt spid="4"/>
                                        </p:tgtEl>
                                      </p:cBhvr>
                                    </p:animEffect>
                                  </p:childTnLst>
                                </p:cTn>
                              </p:par>
                            </p:childTnLst>
                          </p:cTn>
                        </p:par>
                        <p:par>
                          <p:cTn id="20" fill="hold" nodeType="afterGroup">
                            <p:stCondLst>
                              <p:cond delay="600"/>
                            </p:stCondLst>
                            <p:childTnLst>
                              <p:par>
                                <p:cTn id="21" presetID="17"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00" fill="hold"/>
                                        <p:tgtEl>
                                          <p:spTgt spid="3"/>
                                        </p:tgtEl>
                                        <p:attrNameLst>
                                          <p:attrName>ppt_x</p:attrName>
                                        </p:attrNameLst>
                                      </p:cBhvr>
                                      <p:tavLst>
                                        <p:tav tm="0">
                                          <p:val>
                                            <p:strVal val="#ppt_x-#ppt_w/2"/>
                                          </p:val>
                                        </p:tav>
                                        <p:tav tm="100000">
                                          <p:val>
                                            <p:strVal val="#ppt_x"/>
                                          </p:val>
                                        </p:tav>
                                      </p:tavLst>
                                    </p:anim>
                                    <p:anim calcmode="lin" valueType="num">
                                      <p:cBhvr>
                                        <p:cTn id="24" dur="200" fill="hold"/>
                                        <p:tgtEl>
                                          <p:spTgt spid="3"/>
                                        </p:tgtEl>
                                        <p:attrNameLst>
                                          <p:attrName>ppt_y</p:attrName>
                                        </p:attrNameLst>
                                      </p:cBhvr>
                                      <p:tavLst>
                                        <p:tav tm="0">
                                          <p:val>
                                            <p:strVal val="#ppt_y"/>
                                          </p:val>
                                        </p:tav>
                                        <p:tav tm="100000">
                                          <p:val>
                                            <p:strVal val="#ppt_y"/>
                                          </p:val>
                                        </p:tav>
                                      </p:tavLst>
                                    </p:anim>
                                    <p:anim calcmode="lin" valueType="num">
                                      <p:cBhvr>
                                        <p:cTn id="25" dur="200" fill="hold"/>
                                        <p:tgtEl>
                                          <p:spTgt spid="3"/>
                                        </p:tgtEl>
                                        <p:attrNameLst>
                                          <p:attrName>ppt_w</p:attrName>
                                        </p:attrNameLst>
                                      </p:cBhvr>
                                      <p:tavLst>
                                        <p:tav tm="0">
                                          <p:val>
                                            <p:fltVal val="0"/>
                                          </p:val>
                                        </p:tav>
                                        <p:tav tm="100000">
                                          <p:val>
                                            <p:strVal val="#ppt_w"/>
                                          </p:val>
                                        </p:tav>
                                      </p:tavLst>
                                    </p:anim>
                                    <p:anim calcmode="lin" valueType="num">
                                      <p:cBhvr>
                                        <p:cTn id="26" dur="2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par>
                          <p:cTn id="27" fill="hold" nodeType="afterGroup">
                            <p:stCondLst>
                              <p:cond delay="800"/>
                            </p:stCondLst>
                            <p:childTnLst>
                              <p:par>
                                <p:cTn id="28" presetID="17" presetClass="entr" presetSubtype="10" fill="hold" grpId="0" nodeType="afterEffect">
                                  <p:stCondLst>
                                    <p:cond delay="0"/>
                                  </p:stCondLst>
                                  <p:childTnLst>
                                    <p:set>
                                      <p:cBhvr>
                                        <p:cTn id="29" dur="1" fill="hold">
                                          <p:stCondLst>
                                            <p:cond delay="0"/>
                                          </p:stCondLst>
                                        </p:cTn>
                                        <p:tgtEl>
                                          <p:spTgt spid="8255"/>
                                        </p:tgtEl>
                                        <p:attrNameLst>
                                          <p:attrName>style.visibility</p:attrName>
                                        </p:attrNameLst>
                                      </p:cBhvr>
                                      <p:to>
                                        <p:strVal val="visible"/>
                                      </p:to>
                                    </p:set>
                                    <p:anim calcmode="lin" valueType="num">
                                      <p:cBhvr>
                                        <p:cTn id="30" dur="200" fill="hold"/>
                                        <p:tgtEl>
                                          <p:spTgt spid="8255"/>
                                        </p:tgtEl>
                                        <p:attrNameLst>
                                          <p:attrName>ppt_w</p:attrName>
                                        </p:attrNameLst>
                                      </p:cBhvr>
                                      <p:tavLst>
                                        <p:tav tm="0">
                                          <p:val>
                                            <p:fltVal val="0"/>
                                          </p:val>
                                        </p:tav>
                                        <p:tav tm="100000">
                                          <p:val>
                                            <p:strVal val="#ppt_w"/>
                                          </p:val>
                                        </p:tav>
                                      </p:tavLst>
                                    </p:anim>
                                    <p:anim calcmode="lin" valueType="num">
                                      <p:cBhvr>
                                        <p:cTn id="31" dur="200" fill="hold"/>
                                        <p:tgtEl>
                                          <p:spTgt spid="8255"/>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1000"/>
                            </p:stCondLst>
                            <p:childTnLst>
                              <p:par>
                                <p:cTn id="33" presetID="4"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ox(in)">
                                      <p:cBhvr>
                                        <p:cTn id="35" dur="200"/>
                                        <p:tgtEl>
                                          <p:spTgt spid="5"/>
                                        </p:tgtEl>
                                      </p:cBhvr>
                                    </p:animEffect>
                                  </p:childTnLst>
                                </p:cTn>
                              </p:par>
                            </p:childTnLst>
                          </p:cTn>
                        </p:par>
                        <p:par>
                          <p:cTn id="36" fill="hold" nodeType="afterGroup">
                            <p:stCondLst>
                              <p:cond delay="1200"/>
                            </p:stCondLst>
                            <p:childTnLst>
                              <p:par>
                                <p:cTn id="37" presetID="49" presetClass="entr" presetSubtype="0" decel="10000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200" fill="hold"/>
                                        <p:tgtEl>
                                          <p:spTgt spid="9"/>
                                        </p:tgtEl>
                                        <p:attrNameLst>
                                          <p:attrName>ppt_w</p:attrName>
                                        </p:attrNameLst>
                                      </p:cBhvr>
                                      <p:tavLst>
                                        <p:tav tm="0">
                                          <p:val>
                                            <p:fltVal val="0"/>
                                          </p:val>
                                        </p:tav>
                                        <p:tav tm="100000">
                                          <p:val>
                                            <p:strVal val="#ppt_w"/>
                                          </p:val>
                                        </p:tav>
                                      </p:tavLst>
                                    </p:anim>
                                    <p:anim calcmode="lin" valueType="num">
                                      <p:cBhvr>
                                        <p:cTn id="40" dur="200" fill="hold"/>
                                        <p:tgtEl>
                                          <p:spTgt spid="9"/>
                                        </p:tgtEl>
                                        <p:attrNameLst>
                                          <p:attrName>ppt_h</p:attrName>
                                        </p:attrNameLst>
                                      </p:cBhvr>
                                      <p:tavLst>
                                        <p:tav tm="0">
                                          <p:val>
                                            <p:fltVal val="0"/>
                                          </p:val>
                                        </p:tav>
                                        <p:tav tm="100000">
                                          <p:val>
                                            <p:strVal val="#ppt_h"/>
                                          </p:val>
                                        </p:tav>
                                      </p:tavLst>
                                    </p:anim>
                                    <p:anim calcmode="lin" valueType="num">
                                      <p:cBhvr>
                                        <p:cTn id="41" dur="200" fill="hold"/>
                                        <p:tgtEl>
                                          <p:spTgt spid="9"/>
                                        </p:tgtEl>
                                        <p:attrNameLst>
                                          <p:attrName>style.rotation</p:attrName>
                                        </p:attrNameLst>
                                      </p:cBhvr>
                                      <p:tavLst>
                                        <p:tav tm="0">
                                          <p:val>
                                            <p:fltVal val="360"/>
                                          </p:val>
                                        </p:tav>
                                        <p:tav tm="100000">
                                          <p:val>
                                            <p:fltVal val="0"/>
                                          </p:val>
                                        </p:tav>
                                      </p:tavLst>
                                    </p:anim>
                                    <p:animEffect transition="in" filter="fade">
                                      <p:cBhvr>
                                        <p:cTn id="42" dur="200"/>
                                        <p:tgtEl>
                                          <p:spTgt spid="9"/>
                                        </p:tgtEl>
                                      </p:cBhvr>
                                    </p:animEffect>
                                  </p:childTnLst>
                                </p:cTn>
                              </p:par>
                            </p:childTnLst>
                          </p:cTn>
                        </p:par>
                        <p:par>
                          <p:cTn id="43" fill="hold" nodeType="afterGroup">
                            <p:stCondLst>
                              <p:cond delay="1400"/>
                            </p:stCondLst>
                            <p:childTnLst>
                              <p:par>
                                <p:cTn id="44" presetID="17" presetClass="entr" presetSubtype="8"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200" fill="hold"/>
                                        <p:tgtEl>
                                          <p:spTgt spid="8"/>
                                        </p:tgtEl>
                                        <p:attrNameLst>
                                          <p:attrName>ppt_x</p:attrName>
                                        </p:attrNameLst>
                                      </p:cBhvr>
                                      <p:tavLst>
                                        <p:tav tm="0">
                                          <p:val>
                                            <p:strVal val="#ppt_x-#ppt_w/2"/>
                                          </p:val>
                                        </p:tav>
                                        <p:tav tm="100000">
                                          <p:val>
                                            <p:strVal val="#ppt_x"/>
                                          </p:val>
                                        </p:tav>
                                      </p:tavLst>
                                    </p:anim>
                                    <p:anim calcmode="lin" valueType="num">
                                      <p:cBhvr>
                                        <p:cTn id="47" dur="200" fill="hold"/>
                                        <p:tgtEl>
                                          <p:spTgt spid="8"/>
                                        </p:tgtEl>
                                        <p:attrNameLst>
                                          <p:attrName>ppt_y</p:attrName>
                                        </p:attrNameLst>
                                      </p:cBhvr>
                                      <p:tavLst>
                                        <p:tav tm="0">
                                          <p:val>
                                            <p:strVal val="#ppt_y"/>
                                          </p:val>
                                        </p:tav>
                                        <p:tav tm="100000">
                                          <p:val>
                                            <p:strVal val="#ppt_y"/>
                                          </p:val>
                                        </p:tav>
                                      </p:tavLst>
                                    </p:anim>
                                    <p:anim calcmode="lin" valueType="num">
                                      <p:cBhvr>
                                        <p:cTn id="48" dur="200" fill="hold"/>
                                        <p:tgtEl>
                                          <p:spTgt spid="8"/>
                                        </p:tgtEl>
                                        <p:attrNameLst>
                                          <p:attrName>ppt_w</p:attrName>
                                        </p:attrNameLst>
                                      </p:cBhvr>
                                      <p:tavLst>
                                        <p:tav tm="0">
                                          <p:val>
                                            <p:fltVal val="0"/>
                                          </p:val>
                                        </p:tav>
                                        <p:tav tm="100000">
                                          <p:val>
                                            <p:strVal val="#ppt_w"/>
                                          </p:val>
                                        </p:tav>
                                      </p:tavLst>
                                    </p:anim>
                                    <p:anim calcmode="lin" valueType="num">
                                      <p:cBhvr>
                                        <p:cTn id="49" dur="2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childTnLst>
                          </p:cTn>
                        </p:par>
                        <p:par>
                          <p:cTn id="50" fill="hold" nodeType="afterGroup">
                            <p:stCondLst>
                              <p:cond delay="1600"/>
                            </p:stCondLst>
                            <p:childTnLst>
                              <p:par>
                                <p:cTn id="51" presetID="17" presetClass="entr" presetSubtype="10" fill="hold" grpId="0" nodeType="afterEffect">
                                  <p:stCondLst>
                                    <p:cond delay="0"/>
                                  </p:stCondLst>
                                  <p:childTnLst>
                                    <p:set>
                                      <p:cBhvr>
                                        <p:cTn id="52" dur="1" fill="hold">
                                          <p:stCondLst>
                                            <p:cond delay="0"/>
                                          </p:stCondLst>
                                        </p:cTn>
                                        <p:tgtEl>
                                          <p:spTgt spid="104"/>
                                        </p:tgtEl>
                                        <p:attrNameLst>
                                          <p:attrName>style.visibility</p:attrName>
                                        </p:attrNameLst>
                                      </p:cBhvr>
                                      <p:to>
                                        <p:strVal val="visible"/>
                                      </p:to>
                                    </p:set>
                                    <p:anim calcmode="lin" valueType="num">
                                      <p:cBhvr>
                                        <p:cTn id="53" dur="200" fill="hold"/>
                                        <p:tgtEl>
                                          <p:spTgt spid="104"/>
                                        </p:tgtEl>
                                        <p:attrNameLst>
                                          <p:attrName>ppt_w</p:attrName>
                                        </p:attrNameLst>
                                      </p:cBhvr>
                                      <p:tavLst>
                                        <p:tav tm="0">
                                          <p:val>
                                            <p:fltVal val="0"/>
                                          </p:val>
                                        </p:tav>
                                        <p:tav tm="100000">
                                          <p:val>
                                            <p:strVal val="#ppt_w"/>
                                          </p:val>
                                        </p:tav>
                                      </p:tavLst>
                                    </p:anim>
                                    <p:anim calcmode="lin" valueType="num">
                                      <p:cBhvr>
                                        <p:cTn id="54" dur="200" fill="hold"/>
                                        <p:tgtEl>
                                          <p:spTgt spid="104"/>
                                        </p:tgtEl>
                                        <p:attrNameLst>
                                          <p:attrName>ppt_h</p:attrName>
                                        </p:attrNameLst>
                                      </p:cBhvr>
                                      <p:tavLst>
                                        <p:tav tm="0">
                                          <p:val>
                                            <p:strVal val="#ppt_h"/>
                                          </p:val>
                                        </p:tav>
                                        <p:tav tm="100000">
                                          <p:val>
                                            <p:strVal val="#ppt_h"/>
                                          </p:val>
                                        </p:tav>
                                      </p:tavLst>
                                    </p:anim>
                                  </p:childTnLst>
                                </p:cTn>
                              </p:par>
                            </p:childTnLst>
                          </p:cTn>
                        </p:par>
                        <p:par>
                          <p:cTn id="55" fill="hold" nodeType="afterGroup">
                            <p:stCondLst>
                              <p:cond delay="1800"/>
                            </p:stCondLst>
                            <p:childTnLst>
                              <p:par>
                                <p:cTn id="56" presetID="4" presetClass="entr" presetSubtype="16"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box(in)">
                                      <p:cBhvr>
                                        <p:cTn id="58" dur="200"/>
                                        <p:tgtEl>
                                          <p:spTgt spid="6"/>
                                        </p:tgtEl>
                                      </p:cBhvr>
                                    </p:animEffect>
                                  </p:childTnLst>
                                </p:cTn>
                              </p:par>
                            </p:childTnLst>
                          </p:cTn>
                        </p:par>
                        <p:par>
                          <p:cTn id="59" fill="hold" nodeType="afterGroup">
                            <p:stCondLst>
                              <p:cond delay="2000"/>
                            </p:stCondLst>
                            <p:childTnLst>
                              <p:par>
                                <p:cTn id="60" presetID="49" presetClass="entr" presetSubtype="0" decel="100000" fill="hold" nodeType="after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200" fill="hold"/>
                                        <p:tgtEl>
                                          <p:spTgt spid="10"/>
                                        </p:tgtEl>
                                        <p:attrNameLst>
                                          <p:attrName>ppt_w</p:attrName>
                                        </p:attrNameLst>
                                      </p:cBhvr>
                                      <p:tavLst>
                                        <p:tav tm="0">
                                          <p:val>
                                            <p:fltVal val="0"/>
                                          </p:val>
                                        </p:tav>
                                        <p:tav tm="100000">
                                          <p:val>
                                            <p:strVal val="#ppt_w"/>
                                          </p:val>
                                        </p:tav>
                                      </p:tavLst>
                                    </p:anim>
                                    <p:anim calcmode="lin" valueType="num">
                                      <p:cBhvr>
                                        <p:cTn id="63" dur="200" fill="hold"/>
                                        <p:tgtEl>
                                          <p:spTgt spid="10"/>
                                        </p:tgtEl>
                                        <p:attrNameLst>
                                          <p:attrName>ppt_h</p:attrName>
                                        </p:attrNameLst>
                                      </p:cBhvr>
                                      <p:tavLst>
                                        <p:tav tm="0">
                                          <p:val>
                                            <p:fltVal val="0"/>
                                          </p:val>
                                        </p:tav>
                                        <p:tav tm="100000">
                                          <p:val>
                                            <p:strVal val="#ppt_h"/>
                                          </p:val>
                                        </p:tav>
                                      </p:tavLst>
                                    </p:anim>
                                    <p:anim calcmode="lin" valueType="num">
                                      <p:cBhvr>
                                        <p:cTn id="64" dur="200" fill="hold"/>
                                        <p:tgtEl>
                                          <p:spTgt spid="10"/>
                                        </p:tgtEl>
                                        <p:attrNameLst>
                                          <p:attrName>style.rotation</p:attrName>
                                        </p:attrNameLst>
                                      </p:cBhvr>
                                      <p:tavLst>
                                        <p:tav tm="0">
                                          <p:val>
                                            <p:fltVal val="360"/>
                                          </p:val>
                                        </p:tav>
                                        <p:tav tm="100000">
                                          <p:val>
                                            <p:fltVal val="0"/>
                                          </p:val>
                                        </p:tav>
                                      </p:tavLst>
                                    </p:anim>
                                    <p:animEffect transition="in" filter="fade">
                                      <p:cBhvr>
                                        <p:cTn id="65" dur="200"/>
                                        <p:tgtEl>
                                          <p:spTgt spid="10"/>
                                        </p:tgtEl>
                                      </p:cBhvr>
                                    </p:animEffect>
                                  </p:childTnLst>
                                </p:cTn>
                              </p:par>
                            </p:childTnLst>
                          </p:cTn>
                        </p:par>
                        <p:par>
                          <p:cTn id="66" fill="hold" nodeType="afterGroup">
                            <p:stCondLst>
                              <p:cond delay="2200"/>
                            </p:stCondLst>
                            <p:childTnLst>
                              <p:par>
                                <p:cTn id="67" presetID="17" presetClass="entr" presetSubtype="8"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00" fill="hold"/>
                                        <p:tgtEl>
                                          <p:spTgt spid="13"/>
                                        </p:tgtEl>
                                        <p:attrNameLst>
                                          <p:attrName>ppt_x</p:attrName>
                                        </p:attrNameLst>
                                      </p:cBhvr>
                                      <p:tavLst>
                                        <p:tav tm="0">
                                          <p:val>
                                            <p:strVal val="#ppt_x-#ppt_w/2"/>
                                          </p:val>
                                        </p:tav>
                                        <p:tav tm="100000">
                                          <p:val>
                                            <p:strVal val="#ppt_x"/>
                                          </p:val>
                                        </p:tav>
                                      </p:tavLst>
                                    </p:anim>
                                    <p:anim calcmode="lin" valueType="num">
                                      <p:cBhvr>
                                        <p:cTn id="70" dur="200" fill="hold"/>
                                        <p:tgtEl>
                                          <p:spTgt spid="13"/>
                                        </p:tgtEl>
                                        <p:attrNameLst>
                                          <p:attrName>ppt_y</p:attrName>
                                        </p:attrNameLst>
                                      </p:cBhvr>
                                      <p:tavLst>
                                        <p:tav tm="0">
                                          <p:val>
                                            <p:strVal val="#ppt_y"/>
                                          </p:val>
                                        </p:tav>
                                        <p:tav tm="100000">
                                          <p:val>
                                            <p:strVal val="#ppt_y"/>
                                          </p:val>
                                        </p:tav>
                                      </p:tavLst>
                                    </p:anim>
                                    <p:anim calcmode="lin" valueType="num">
                                      <p:cBhvr>
                                        <p:cTn id="71" dur="200" fill="hold"/>
                                        <p:tgtEl>
                                          <p:spTgt spid="13"/>
                                        </p:tgtEl>
                                        <p:attrNameLst>
                                          <p:attrName>ppt_w</p:attrName>
                                        </p:attrNameLst>
                                      </p:cBhvr>
                                      <p:tavLst>
                                        <p:tav tm="0">
                                          <p:val>
                                            <p:fltVal val="0"/>
                                          </p:val>
                                        </p:tav>
                                        <p:tav tm="100000">
                                          <p:val>
                                            <p:strVal val="#ppt_w"/>
                                          </p:val>
                                        </p:tav>
                                      </p:tavLst>
                                    </p:anim>
                                    <p:anim calcmode="lin" valueType="num">
                                      <p:cBhvr>
                                        <p:cTn id="72" dur="2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2" name="whoosh.wav"/>
                                        </p:tgtEl>
                                      </p:cMediaNode>
                                    </p:audio>
                                  </p:subTnLst>
                                </p:cTn>
                              </p:par>
                            </p:childTnLst>
                          </p:cTn>
                        </p:par>
                        <p:par>
                          <p:cTn id="73" fill="hold" nodeType="afterGroup">
                            <p:stCondLst>
                              <p:cond delay="2400"/>
                            </p:stCondLst>
                            <p:childTnLst>
                              <p:par>
                                <p:cTn id="74" presetID="17" presetClass="entr" presetSubtype="10" fill="hold" grpId="0" nodeType="after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p:cTn id="76" dur="200" fill="hold"/>
                                        <p:tgtEl>
                                          <p:spTgt spid="105"/>
                                        </p:tgtEl>
                                        <p:attrNameLst>
                                          <p:attrName>ppt_w</p:attrName>
                                        </p:attrNameLst>
                                      </p:cBhvr>
                                      <p:tavLst>
                                        <p:tav tm="0">
                                          <p:val>
                                            <p:fltVal val="0"/>
                                          </p:val>
                                        </p:tav>
                                        <p:tav tm="100000">
                                          <p:val>
                                            <p:strVal val="#ppt_w"/>
                                          </p:val>
                                        </p:tav>
                                      </p:tavLst>
                                    </p:anim>
                                    <p:anim calcmode="lin" valueType="num">
                                      <p:cBhvr>
                                        <p:cTn id="77" dur="200" fill="hold"/>
                                        <p:tgtEl>
                                          <p:spTgt spid="105"/>
                                        </p:tgtEl>
                                        <p:attrNameLst>
                                          <p:attrName>ppt_h</p:attrName>
                                        </p:attrNameLst>
                                      </p:cBhvr>
                                      <p:tavLst>
                                        <p:tav tm="0">
                                          <p:val>
                                            <p:strVal val="#ppt_h"/>
                                          </p:val>
                                        </p:tav>
                                        <p:tav tm="100000">
                                          <p:val>
                                            <p:strVal val="#ppt_h"/>
                                          </p:val>
                                        </p:tav>
                                      </p:tavLst>
                                    </p:anim>
                                  </p:childTnLst>
                                </p:cTn>
                              </p:par>
                            </p:childTnLst>
                          </p:cTn>
                        </p:par>
                        <p:par>
                          <p:cTn id="78" fill="hold" nodeType="afterGroup">
                            <p:stCondLst>
                              <p:cond delay="2600"/>
                            </p:stCondLst>
                            <p:childTnLst>
                              <p:par>
                                <p:cTn id="79" presetID="4" presetClass="entr" presetSubtype="16" fill="hold"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box(in)">
                                      <p:cBhvr>
                                        <p:cTn id="81" dur="200"/>
                                        <p:tgtEl>
                                          <p:spTgt spid="7"/>
                                        </p:tgtEl>
                                      </p:cBhvr>
                                    </p:animEffect>
                                  </p:childTnLst>
                                </p:cTn>
                              </p:par>
                            </p:childTnLst>
                          </p:cTn>
                        </p:par>
                        <p:par>
                          <p:cTn id="82" fill="hold" nodeType="afterGroup">
                            <p:stCondLst>
                              <p:cond delay="2800"/>
                            </p:stCondLst>
                            <p:childTnLst>
                              <p:par>
                                <p:cTn id="83" presetID="49" presetClass="entr" presetSubtype="0" decel="100000" fill="hold"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200" fill="hold"/>
                                        <p:tgtEl>
                                          <p:spTgt spid="12"/>
                                        </p:tgtEl>
                                        <p:attrNameLst>
                                          <p:attrName>ppt_w</p:attrName>
                                        </p:attrNameLst>
                                      </p:cBhvr>
                                      <p:tavLst>
                                        <p:tav tm="0">
                                          <p:val>
                                            <p:fltVal val="0"/>
                                          </p:val>
                                        </p:tav>
                                        <p:tav tm="100000">
                                          <p:val>
                                            <p:strVal val="#ppt_w"/>
                                          </p:val>
                                        </p:tav>
                                      </p:tavLst>
                                    </p:anim>
                                    <p:anim calcmode="lin" valueType="num">
                                      <p:cBhvr>
                                        <p:cTn id="86" dur="200" fill="hold"/>
                                        <p:tgtEl>
                                          <p:spTgt spid="12"/>
                                        </p:tgtEl>
                                        <p:attrNameLst>
                                          <p:attrName>ppt_h</p:attrName>
                                        </p:attrNameLst>
                                      </p:cBhvr>
                                      <p:tavLst>
                                        <p:tav tm="0">
                                          <p:val>
                                            <p:fltVal val="0"/>
                                          </p:val>
                                        </p:tav>
                                        <p:tav tm="100000">
                                          <p:val>
                                            <p:strVal val="#ppt_h"/>
                                          </p:val>
                                        </p:tav>
                                      </p:tavLst>
                                    </p:anim>
                                    <p:anim calcmode="lin" valueType="num">
                                      <p:cBhvr>
                                        <p:cTn id="87" dur="200" fill="hold"/>
                                        <p:tgtEl>
                                          <p:spTgt spid="12"/>
                                        </p:tgtEl>
                                        <p:attrNameLst>
                                          <p:attrName>style.rotation</p:attrName>
                                        </p:attrNameLst>
                                      </p:cBhvr>
                                      <p:tavLst>
                                        <p:tav tm="0">
                                          <p:val>
                                            <p:fltVal val="360"/>
                                          </p:val>
                                        </p:tav>
                                        <p:tav tm="100000">
                                          <p:val>
                                            <p:fltVal val="0"/>
                                          </p:val>
                                        </p:tav>
                                      </p:tavLst>
                                    </p:anim>
                                    <p:animEffect transition="in" filter="fade">
                                      <p:cBhvr>
                                        <p:cTn id="88" dur="200"/>
                                        <p:tgtEl>
                                          <p:spTgt spid="12"/>
                                        </p:tgtEl>
                                      </p:cBhvr>
                                    </p:animEffect>
                                  </p:childTnLst>
                                </p:cTn>
                              </p:par>
                            </p:childTnLst>
                          </p:cTn>
                        </p:par>
                        <p:par>
                          <p:cTn id="89" fill="hold" nodeType="afterGroup">
                            <p:stCondLst>
                              <p:cond delay="3000"/>
                            </p:stCondLst>
                            <p:childTnLst>
                              <p:par>
                                <p:cTn id="90" presetID="17" presetClass="entr" presetSubtype="8" fill="hold" nodeType="after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200" fill="hold"/>
                                        <p:tgtEl>
                                          <p:spTgt spid="11"/>
                                        </p:tgtEl>
                                        <p:attrNameLst>
                                          <p:attrName>ppt_x</p:attrName>
                                        </p:attrNameLst>
                                      </p:cBhvr>
                                      <p:tavLst>
                                        <p:tav tm="0">
                                          <p:val>
                                            <p:strVal val="#ppt_x-#ppt_w/2"/>
                                          </p:val>
                                        </p:tav>
                                        <p:tav tm="100000">
                                          <p:val>
                                            <p:strVal val="#ppt_x"/>
                                          </p:val>
                                        </p:tav>
                                      </p:tavLst>
                                    </p:anim>
                                    <p:anim calcmode="lin" valueType="num">
                                      <p:cBhvr>
                                        <p:cTn id="93" dur="200" fill="hold"/>
                                        <p:tgtEl>
                                          <p:spTgt spid="11"/>
                                        </p:tgtEl>
                                        <p:attrNameLst>
                                          <p:attrName>ppt_y</p:attrName>
                                        </p:attrNameLst>
                                      </p:cBhvr>
                                      <p:tavLst>
                                        <p:tav tm="0">
                                          <p:val>
                                            <p:strVal val="#ppt_y"/>
                                          </p:val>
                                        </p:tav>
                                        <p:tav tm="100000">
                                          <p:val>
                                            <p:strVal val="#ppt_y"/>
                                          </p:val>
                                        </p:tav>
                                      </p:tavLst>
                                    </p:anim>
                                    <p:anim calcmode="lin" valueType="num">
                                      <p:cBhvr>
                                        <p:cTn id="94" dur="200" fill="hold"/>
                                        <p:tgtEl>
                                          <p:spTgt spid="11"/>
                                        </p:tgtEl>
                                        <p:attrNameLst>
                                          <p:attrName>ppt_w</p:attrName>
                                        </p:attrNameLst>
                                      </p:cBhvr>
                                      <p:tavLst>
                                        <p:tav tm="0">
                                          <p:val>
                                            <p:fltVal val="0"/>
                                          </p:val>
                                        </p:tav>
                                        <p:tav tm="100000">
                                          <p:val>
                                            <p:strVal val="#ppt_w"/>
                                          </p:val>
                                        </p:tav>
                                      </p:tavLst>
                                    </p:anim>
                                    <p:anim calcmode="lin" valueType="num">
                                      <p:cBhvr>
                                        <p:cTn id="95" dur="2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2" name="whoosh.wav"/>
                                        </p:tgtEl>
                                      </p:cMediaNode>
                                    </p:audio>
                                  </p:subTnLst>
                                </p:cTn>
                              </p:par>
                            </p:childTnLst>
                          </p:cTn>
                        </p:par>
                        <p:par>
                          <p:cTn id="96" fill="hold" nodeType="afterGroup">
                            <p:stCondLst>
                              <p:cond delay="3200"/>
                            </p:stCondLst>
                            <p:childTnLst>
                              <p:par>
                                <p:cTn id="97" presetID="4" presetClass="entr" presetSubtype="16" fill="hold" nodeType="afterEffect">
                                  <p:stCondLst>
                                    <p:cond delay="0"/>
                                  </p:stCondLst>
                                  <p:childTnLst>
                                    <p:set>
                                      <p:cBhvr>
                                        <p:cTn id="98" dur="1" fill="hold">
                                          <p:stCondLst>
                                            <p:cond delay="0"/>
                                          </p:stCondLst>
                                        </p:cTn>
                                        <p:tgtEl>
                                          <p:spTgt spid="116"/>
                                        </p:tgtEl>
                                        <p:attrNameLst>
                                          <p:attrName>style.visibility</p:attrName>
                                        </p:attrNameLst>
                                      </p:cBhvr>
                                      <p:to>
                                        <p:strVal val="visible"/>
                                      </p:to>
                                    </p:set>
                                    <p:animEffect transition="in" filter="box(in)">
                                      <p:cBhvr>
                                        <p:cTn id="99" dur="2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3"/>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8210"/>
                                        </p:tgtEl>
                                        <p:attrNameLst>
                                          <p:attrName>style.visibility</p:attrName>
                                        </p:attrNameLst>
                                      </p:cBhvr>
                                      <p:to>
                                        <p:strVal val="visible"/>
                                      </p:to>
                                    </p:set>
                                    <p:animEffect transition="in" filter="blinds(horizontal)">
                                      <p:cBhvr>
                                        <p:cTn id="105" dur="500"/>
                                        <p:tgtEl>
                                          <p:spTgt spid="8210"/>
                                        </p:tgtEl>
                                      </p:cBhvr>
                                    </p:animEffect>
                                  </p:childTnLst>
                                  <p:subTnLst>
                                    <p:audio>
                                      <p:cMediaNode>
                                        <p:cTn display="0" masterRel="sameClick">
                                          <p:stCondLst>
                                            <p:cond evt="begin" delay="0">
                                              <p:tn val="10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
                  </p:tgtEl>
                </p:cond>
              </p:nextCondLst>
            </p:seq>
            <p:seq concurrent="1" nextAc="seek">
              <p:cTn id="106" restart="whenNotActive" fill="hold" evtFilter="cancelBubble" nodeType="interactiveSeq">
                <p:stCondLst>
                  <p:cond evt="onClick" delay="0">
                    <p:tgtEl>
                      <p:spTgt spid="8"/>
                    </p:tgtEl>
                  </p:cond>
                </p:stCondLst>
                <p:endSync evt="end" delay="0">
                  <p:rtn val="all"/>
                </p:endSync>
                <p:childTnLst>
                  <p:par>
                    <p:cTn id="107" fill="hold" nodeType="clickPar">
                      <p:stCondLst>
                        <p:cond delay="indefinite"/>
                      </p:stCondLst>
                      <p:childTnLst>
                        <p:par>
                          <p:cTn id="108" fill="hold" nodeType="withGroup">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8212"/>
                                        </p:tgtEl>
                                        <p:attrNameLst>
                                          <p:attrName>style.visibility</p:attrName>
                                        </p:attrNameLst>
                                      </p:cBhvr>
                                      <p:to>
                                        <p:strVal val="visible"/>
                                      </p:to>
                                    </p:set>
                                    <p:animEffect transition="in" filter="blinds(horizontal)">
                                      <p:cBhvr>
                                        <p:cTn id="111" dur="500"/>
                                        <p:tgtEl>
                                          <p:spTgt spid="8212"/>
                                        </p:tgtEl>
                                      </p:cBhvr>
                                    </p:animEffect>
                                  </p:childTnLst>
                                  <p:subTnLst>
                                    <p:audio>
                                      <p:cMediaNode>
                                        <p:cTn display="0" masterRel="sameClick">
                                          <p:stCondLst>
                                            <p:cond evt="begin" delay="0">
                                              <p:tn val="10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8"/>
                  </p:tgtEl>
                </p:cond>
              </p:nextCondLst>
            </p:seq>
            <p:seq concurrent="1" nextAc="seek">
              <p:cTn id="112" restart="whenNotActive" fill="hold" evtFilter="cancelBubble" nodeType="interactiveSeq">
                <p:stCondLst>
                  <p:cond evt="onClick" delay="0">
                    <p:tgtEl>
                      <p:spTgt spid="1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190"/>
                                        </p:tgtEl>
                                        <p:attrNameLst>
                                          <p:attrName>style.visibility</p:attrName>
                                        </p:attrNameLst>
                                      </p:cBhvr>
                                      <p:to>
                                        <p:strVal val="visible"/>
                                      </p:to>
                                    </p:set>
                                    <p:animEffect transition="in" filter="blinds(horizontal)">
                                      <p:cBhvr>
                                        <p:cTn id="117" dur="500"/>
                                        <p:tgtEl>
                                          <p:spTgt spid="190"/>
                                        </p:tgtEl>
                                      </p:cBhvr>
                                    </p:animEffect>
                                  </p:childTnLst>
                                  <p:subTnLst>
                                    <p:audio>
                                      <p:cMediaNode>
                                        <p:cTn display="0" masterRel="sameClick">
                                          <p:stCondLst>
                                            <p:cond evt="begin" delay="0">
                                              <p:tn val="11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seq concurrent="1" nextAc="seek">
              <p:cTn id="118" restart="whenNotActive" fill="hold" evtFilter="cancelBubble" nodeType="interactiveSeq">
                <p:stCondLst>
                  <p:cond evt="onClick" delay="0">
                    <p:tgtEl>
                      <p:spTgt spid="1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4" presetClass="entr" presetSubtype="16" fill="hold" grpId="0" nodeType="clickEffect">
                                  <p:stCondLst>
                                    <p:cond delay="0"/>
                                  </p:stCondLst>
                                  <p:childTnLst>
                                    <p:set>
                                      <p:cBhvr>
                                        <p:cTn id="122" dur="1" fill="hold">
                                          <p:stCondLst>
                                            <p:cond delay="0"/>
                                          </p:stCondLst>
                                        </p:cTn>
                                        <p:tgtEl>
                                          <p:spTgt spid="197"/>
                                        </p:tgtEl>
                                        <p:attrNameLst>
                                          <p:attrName>style.visibility</p:attrName>
                                        </p:attrNameLst>
                                      </p:cBhvr>
                                      <p:to>
                                        <p:strVal val="visible"/>
                                      </p:to>
                                    </p:set>
                                    <p:animEffect transition="in" filter="box(in)">
                                      <p:cBhvr>
                                        <p:cTn id="123" dur="500"/>
                                        <p:tgtEl>
                                          <p:spTgt spid="197"/>
                                        </p:tgtEl>
                                      </p:cBhvr>
                                    </p:animEffect>
                                  </p:childTnLst>
                                </p:cTn>
                              </p:par>
                            </p:childTnLst>
                          </p:cTn>
                        </p:par>
                      </p:childTnLst>
                    </p:cTn>
                  </p:par>
                </p:childTnLst>
              </p:cTn>
              <p:nextCondLst>
                <p:cond evt="onClick" delay="0">
                  <p:tgtEl>
                    <p:spTgt spid="11"/>
                  </p:tgtEl>
                </p:cond>
              </p:nextCondLst>
            </p:seq>
            <p:seq concurrent="1" nextAc="seek">
              <p:cTn id="124" restart="whenNotActive" fill="hold" evtFilter="cancelBubble" nodeType="interactiveSeq">
                <p:stCondLst>
                  <p:cond evt="onClick" delay="0">
                    <p:tgtEl>
                      <p:spTgt spid="116"/>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26" presetClass="emph" presetSubtype="0" repeatCount="indefinite" fill="hold" nodeType="clickEffect">
                                  <p:stCondLst>
                                    <p:cond delay="0"/>
                                  </p:stCondLst>
                                  <p:endCondLst>
                                    <p:cond evt="onNext" delay="0">
                                      <p:tgtEl>
                                        <p:sldTgt/>
                                      </p:tgtEl>
                                    </p:cond>
                                  </p:endCondLst>
                                  <p:childTnLst>
                                    <p:animEffect transition="out" filter="fade">
                                      <p:cBhvr>
                                        <p:cTn id="128" dur="500" tmFilter="0, 0; .2, .5; .8, .5; 1, 0"/>
                                        <p:tgtEl>
                                          <p:spTgt spid="13"/>
                                        </p:tgtEl>
                                      </p:cBhvr>
                                    </p:animEffect>
                                    <p:animScale>
                                      <p:cBhvr>
                                        <p:cTn id="129" dur="250" autoRev="1" fill="hold"/>
                                        <p:tgtEl>
                                          <p:spTgt spid="13"/>
                                        </p:tgtEl>
                                      </p:cBhvr>
                                      <p:by x="105000" y="105000"/>
                                    </p:animScale>
                                  </p:childTnLst>
                                </p:cTn>
                              </p:par>
                            </p:childTnLst>
                          </p:cTn>
                        </p:par>
                      </p:childTnLst>
                    </p:cTn>
                  </p:par>
                </p:childTnLst>
              </p:cTn>
              <p:nextCondLst>
                <p:cond evt="onClick" delay="0">
                  <p:tgtEl>
                    <p:spTgt spid="116"/>
                  </p:tgtEl>
                </p:cond>
              </p:nextCondLst>
            </p:seq>
          </p:childTnLst>
        </p:cTn>
      </p:par>
    </p:tnLst>
    <p:bldLst>
      <p:bldP spid="8255" grpId="0" animBg="1"/>
      <p:bldP spid="103" grpId="0" animBg="1"/>
      <p:bldP spid="104" grpId="0" animBg="1"/>
      <p:bldP spid="105" grpId="0" animBg="1"/>
      <p:bldP spid="8210" grpId="0" animBg="1"/>
      <p:bldP spid="8212" grpId="0" animBg="1"/>
      <p:bldP spid="190" grpId="0" animBg="1"/>
      <p:bldP spid="19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5" name="Rectangle 63"/>
          <p:cNvSpPr>
            <a:spLocks noChangeArrowheads="1"/>
          </p:cNvSpPr>
          <p:nvPr/>
        </p:nvSpPr>
        <p:spPr bwMode="gray">
          <a:xfrm rot="5400000">
            <a:off x="1599408" y="3029745"/>
            <a:ext cx="928687" cy="1555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3" name="Rectangle 63"/>
          <p:cNvSpPr>
            <a:spLocks noChangeArrowheads="1"/>
          </p:cNvSpPr>
          <p:nvPr/>
        </p:nvSpPr>
        <p:spPr bwMode="gray">
          <a:xfrm rot="5400000">
            <a:off x="1599408" y="1886745"/>
            <a:ext cx="928687" cy="1555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4" name="Rectangle 63"/>
          <p:cNvSpPr>
            <a:spLocks noChangeArrowheads="1"/>
          </p:cNvSpPr>
          <p:nvPr/>
        </p:nvSpPr>
        <p:spPr bwMode="gray">
          <a:xfrm rot="5400000">
            <a:off x="1599407" y="4244182"/>
            <a:ext cx="928688" cy="1555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5" name="Rectangle 63"/>
          <p:cNvSpPr>
            <a:spLocks noChangeArrowheads="1"/>
          </p:cNvSpPr>
          <p:nvPr/>
        </p:nvSpPr>
        <p:spPr bwMode="gray">
          <a:xfrm rot="5400000">
            <a:off x="1599408" y="5458620"/>
            <a:ext cx="928687" cy="1555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nvGrpSpPr>
          <p:cNvPr id="2" name="Group 74"/>
          <p:cNvGrpSpPr>
            <a:grpSpLocks/>
          </p:cNvGrpSpPr>
          <p:nvPr/>
        </p:nvGrpSpPr>
        <p:grpSpPr bwMode="auto">
          <a:xfrm rot="5400000">
            <a:off x="1857608" y="2141330"/>
            <a:ext cx="446309" cy="735648"/>
            <a:chOff x="1872" y="1063"/>
            <a:chExt cx="2015" cy="3137"/>
          </a:xfrm>
        </p:grpSpPr>
        <p:sp>
          <p:nvSpPr>
            <p:cNvPr id="8267" name="AutoShape 75"/>
            <p:cNvSpPr>
              <a:spLocks noChangeArrowheads="1"/>
            </p:cNvSpPr>
            <p:nvPr/>
          </p:nvSpPr>
          <p:spPr bwMode="gray">
            <a:xfrm rot="16200000" flipH="1">
              <a:off x="1820" y="2404"/>
              <a:ext cx="311"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68" name="AutoShape 76"/>
            <p:cNvSpPr>
              <a:spLocks noChangeArrowheads="1"/>
            </p:cNvSpPr>
            <p:nvPr/>
          </p:nvSpPr>
          <p:spPr bwMode="gray">
            <a:xfrm rot="5400000" flipH="1">
              <a:off x="3630" y="2421"/>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69" name="AutoShape 77"/>
            <p:cNvSpPr>
              <a:spLocks noChangeArrowheads="1"/>
            </p:cNvSpPr>
            <p:nvPr/>
          </p:nvSpPr>
          <p:spPr bwMode="gray">
            <a:xfrm rot="10800000" flipH="1">
              <a:off x="2725" y="3320"/>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95"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96"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72" name="Oval 80"/>
            <p:cNvSpPr>
              <a:spLocks noChangeArrowheads="1"/>
            </p:cNvSpPr>
            <p:nvPr/>
          </p:nvSpPr>
          <p:spPr bwMode="gray">
            <a:xfrm>
              <a:off x="2296" y="1475"/>
              <a:ext cx="1173" cy="22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98" name="Oval 81"/>
            <p:cNvSpPr>
              <a:spLocks noChangeArrowheads="1"/>
            </p:cNvSpPr>
            <p:nvPr/>
          </p:nvSpPr>
          <p:spPr bwMode="gray">
            <a:xfrm>
              <a:off x="2299" y="1063"/>
              <a:ext cx="1173" cy="313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74" name="Oval 82"/>
            <p:cNvSpPr>
              <a:spLocks noChangeArrowheads="1"/>
            </p:cNvSpPr>
            <p:nvPr/>
          </p:nvSpPr>
          <p:spPr bwMode="gray">
            <a:xfrm>
              <a:off x="2338" y="1475"/>
              <a:ext cx="1097" cy="22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600" name="Oval 83"/>
            <p:cNvSpPr>
              <a:spLocks noChangeArrowheads="1"/>
            </p:cNvSpPr>
            <p:nvPr/>
          </p:nvSpPr>
          <p:spPr bwMode="gray">
            <a:xfrm>
              <a:off x="2337" y="1063"/>
              <a:ext cx="1096" cy="313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3" name="Group 5"/>
          <p:cNvGrpSpPr>
            <a:grpSpLocks/>
          </p:cNvGrpSpPr>
          <p:nvPr/>
        </p:nvGrpSpPr>
        <p:grpSpPr bwMode="auto">
          <a:xfrm>
            <a:off x="2405063" y="2205039"/>
            <a:ext cx="9272576" cy="604837"/>
            <a:chOff x="384" y="1344"/>
            <a:chExt cx="3121" cy="381"/>
          </a:xfrm>
        </p:grpSpPr>
        <p:sp>
          <p:nvSpPr>
            <p:cNvPr id="8198" name="AutoShape 6"/>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20588" name="AutoShape 7"/>
            <p:cNvSpPr>
              <a:spLocks noChangeArrowheads="1"/>
            </p:cNvSpPr>
            <p:nvPr/>
          </p:nvSpPr>
          <p:spPr bwMode="gray">
            <a:xfrm>
              <a:off x="448" y="1379"/>
              <a:ext cx="202" cy="331"/>
            </a:xfrm>
            <a:prstGeom prst="roundRect">
              <a:avLst>
                <a:gd name="adj" fmla="val 11921"/>
              </a:avLst>
            </a:prstGeom>
            <a:solidFill>
              <a:srgbClr val="002060"/>
            </a:solidFill>
            <a:ln w="38100">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vi-VN"/>
            </a:p>
          </p:txBody>
        </p:sp>
        <p:sp>
          <p:nvSpPr>
            <p:cNvPr id="8201" name="Text Box 9"/>
            <p:cNvSpPr txBox="1">
              <a:spLocks noChangeArrowheads="1"/>
            </p:cNvSpPr>
            <p:nvPr/>
          </p:nvSpPr>
          <p:spPr bwMode="gray">
            <a:xfrm>
              <a:off x="478" y="1407"/>
              <a:ext cx="158" cy="233"/>
            </a:xfrm>
            <a:prstGeom prst="rect">
              <a:avLst/>
            </a:prstGeom>
            <a:noFill/>
            <a:ln w="9525" algn="ctr">
              <a:noFill/>
              <a:miter lim="800000"/>
              <a:headEnd/>
              <a:tailEnd/>
            </a:ln>
            <a:effectLst>
              <a:outerShdw dist="35921" dir="2700000" algn="ctr" rotWithShape="0">
                <a:schemeClr val="tx1"/>
              </a:outerShdw>
            </a:effectLst>
          </p:spPr>
          <p:txBody>
            <a:bodyPr wrap="square">
              <a:spAutoFit/>
            </a:bodyPr>
            <a:lstStyle/>
            <a:p>
              <a:pPr algn="ctr">
                <a:defRPr/>
              </a:pPr>
              <a:r>
                <a:rPr lang="en-US" b="1" dirty="0">
                  <a:solidFill>
                    <a:srgbClr val="FF0000"/>
                  </a:solidFill>
                  <a:effectLst>
                    <a:outerShdw blurRad="38100" dist="38100" dir="2700000" algn="tl">
                      <a:srgbClr val="C0C0C0"/>
                    </a:outerShdw>
                  </a:effectLst>
                </a:rPr>
                <a:t>A</a:t>
              </a:r>
            </a:p>
          </p:txBody>
        </p:sp>
        <p:sp>
          <p:nvSpPr>
            <p:cNvPr id="20591" name="Text Box 10"/>
            <p:cNvSpPr txBox="1">
              <a:spLocks noChangeArrowheads="1"/>
            </p:cNvSpPr>
            <p:nvPr/>
          </p:nvSpPr>
          <p:spPr bwMode="gray">
            <a:xfrm>
              <a:off x="655" y="1419"/>
              <a:ext cx="285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r>
                <a:rPr lang="en-US" altLang="en-US" sz="2000" b="1" i="1" dirty="0">
                  <a:latin typeface="Times New Roman" panose="02020603050405020304" pitchFamily="18" charset="0"/>
                  <a:cs typeface="Times New Roman" panose="02020603050405020304" pitchFamily="18" charset="0"/>
                </a:rPr>
                <a:t>nhiệt năng thành điện năng</a:t>
              </a:r>
              <a:endParaRPr lang="en-US" altLang="vi-VN" sz="2000" b="1" dirty="0">
                <a:latin typeface="Times New Roman" panose="02020603050405020304" pitchFamily="18" charset="0"/>
              </a:endParaRPr>
            </a:p>
          </p:txBody>
        </p:sp>
      </p:grpSp>
      <p:sp>
        <p:nvSpPr>
          <p:cNvPr id="8209" name="AutoShape 17"/>
          <p:cNvSpPr>
            <a:spLocks noChangeArrowheads="1"/>
          </p:cNvSpPr>
          <p:nvPr/>
        </p:nvSpPr>
        <p:spPr bwMode="gray">
          <a:xfrm>
            <a:off x="1891397" y="328318"/>
            <a:ext cx="8911243" cy="1233908"/>
          </a:xfrm>
          <a:prstGeom prst="roundRect">
            <a:avLst>
              <a:gd name="adj" fmla="val 50000"/>
            </a:avLst>
          </a:prstGeom>
          <a:solidFill>
            <a:srgbClr val="002060"/>
          </a:solidFill>
          <a:ln w="38100" cap="rnd" algn="ctr">
            <a:solidFill>
              <a:srgbClr val="00B0F0"/>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a:spcBef>
                <a:spcPct val="50000"/>
              </a:spcBef>
            </a:pPr>
            <a:r>
              <a:rPr lang="en-US" sz="2800" b="1" i="1" dirty="0" smtClean="0">
                <a:solidFill>
                  <a:schemeClr val="accent2">
                    <a:lumMod val="75000"/>
                  </a:schemeClr>
                </a:solidFill>
                <a:latin typeface="Times New Roman" panose="02020603050405020304" pitchFamily="18" charset="0"/>
                <a:cs typeface="Times New Roman" pitchFamily="18" charset="0"/>
              </a:rPr>
              <a:t>3. </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Khi hoạt động, động cơ điện một chiều chuyển hóa năng lượng từ dạng nào sang dạng nào?</a:t>
            </a:r>
          </a:p>
        </p:txBody>
      </p:sp>
      <p:sp>
        <p:nvSpPr>
          <p:cNvPr id="8210" name="Rectangle 18"/>
          <p:cNvSpPr>
            <a:spLocks noChangeArrowheads="1"/>
          </p:cNvSpPr>
          <p:nvPr/>
        </p:nvSpPr>
        <p:spPr bwMode="auto">
          <a:xfrm>
            <a:off x="2466976" y="2135188"/>
            <a:ext cx="9137836"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sp>
        <p:nvSpPr>
          <p:cNvPr id="8212" name="Rectangle 20"/>
          <p:cNvSpPr>
            <a:spLocks noChangeArrowheads="1"/>
          </p:cNvSpPr>
          <p:nvPr/>
        </p:nvSpPr>
        <p:spPr bwMode="auto">
          <a:xfrm>
            <a:off x="2466976" y="3286125"/>
            <a:ext cx="9137836"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grpSp>
        <p:nvGrpSpPr>
          <p:cNvPr id="4" name="Group 27"/>
          <p:cNvGrpSpPr>
            <a:grpSpLocks/>
          </p:cNvGrpSpPr>
          <p:nvPr/>
        </p:nvGrpSpPr>
        <p:grpSpPr bwMode="auto">
          <a:xfrm rot="5400000">
            <a:off x="1534319" y="1989932"/>
            <a:ext cx="992188" cy="1012825"/>
            <a:chOff x="1872" y="1824"/>
            <a:chExt cx="2014" cy="1821"/>
          </a:xfrm>
        </p:grpSpPr>
        <p:sp>
          <p:nvSpPr>
            <p:cNvPr id="8220" name="AutoShape 28"/>
            <p:cNvSpPr>
              <a:spLocks noChangeArrowheads="1"/>
            </p:cNvSpPr>
            <p:nvPr/>
          </p:nvSpPr>
          <p:spPr bwMode="gray">
            <a:xfrm rot="16200000" flipH="1">
              <a:off x="1821" y="255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21" name="AutoShape 29"/>
            <p:cNvSpPr>
              <a:spLocks noChangeArrowheads="1"/>
            </p:cNvSpPr>
            <p:nvPr/>
          </p:nvSpPr>
          <p:spPr bwMode="gray">
            <a:xfrm rot="5400000" flipH="1">
              <a:off x="3629" y="252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22" name="AutoShape 30"/>
            <p:cNvSpPr>
              <a:spLocks noChangeArrowheads="1"/>
            </p:cNvSpPr>
            <p:nvPr/>
          </p:nvSpPr>
          <p:spPr bwMode="gray">
            <a:xfrm rot="10800000" flipH="1">
              <a:off x="2726" y="3439"/>
              <a:ext cx="306"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81"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82"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25" name="Oval 33"/>
            <p:cNvSpPr>
              <a:spLocks noChangeArrowheads="1"/>
            </p:cNvSpPr>
            <p:nvPr/>
          </p:nvSpPr>
          <p:spPr bwMode="gray">
            <a:xfrm>
              <a:off x="2621" y="2165"/>
              <a:ext cx="527" cy="9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84" name="Oval 34"/>
            <p:cNvSpPr>
              <a:spLocks noChangeArrowheads="1"/>
            </p:cNvSpPr>
            <p:nvPr/>
          </p:nvSpPr>
          <p:spPr bwMode="gray">
            <a:xfrm>
              <a:off x="2621" y="1971"/>
              <a:ext cx="527" cy="132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27" name="Oval 35"/>
            <p:cNvSpPr>
              <a:spLocks noChangeArrowheads="1"/>
            </p:cNvSpPr>
            <p:nvPr/>
          </p:nvSpPr>
          <p:spPr bwMode="gray">
            <a:xfrm>
              <a:off x="2336" y="2165"/>
              <a:ext cx="1096" cy="9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86" name="Oval 36"/>
            <p:cNvSpPr>
              <a:spLocks noChangeArrowheads="1"/>
            </p:cNvSpPr>
            <p:nvPr/>
          </p:nvSpPr>
          <p:spPr bwMode="gray">
            <a:xfrm>
              <a:off x="2337" y="1971"/>
              <a:ext cx="1096" cy="132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5" name="Group 74"/>
          <p:cNvGrpSpPr>
            <a:grpSpLocks/>
          </p:cNvGrpSpPr>
          <p:nvPr/>
        </p:nvGrpSpPr>
        <p:grpSpPr bwMode="auto">
          <a:xfrm rot="5400000">
            <a:off x="1857607" y="3355768"/>
            <a:ext cx="446308" cy="735648"/>
            <a:chOff x="1872" y="1063"/>
            <a:chExt cx="2015" cy="3137"/>
          </a:xfrm>
        </p:grpSpPr>
        <p:sp>
          <p:nvSpPr>
            <p:cNvPr id="94" name="AutoShape 75"/>
            <p:cNvSpPr>
              <a:spLocks noChangeArrowheads="1"/>
            </p:cNvSpPr>
            <p:nvPr/>
          </p:nvSpPr>
          <p:spPr bwMode="gray">
            <a:xfrm rot="16200000" flipH="1">
              <a:off x="1820" y="2404"/>
              <a:ext cx="311"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95" name="AutoShape 76"/>
            <p:cNvSpPr>
              <a:spLocks noChangeArrowheads="1"/>
            </p:cNvSpPr>
            <p:nvPr/>
          </p:nvSpPr>
          <p:spPr bwMode="gray">
            <a:xfrm rot="5400000" flipH="1">
              <a:off x="3630" y="2421"/>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96" name="AutoShape 77"/>
            <p:cNvSpPr>
              <a:spLocks noChangeArrowheads="1"/>
            </p:cNvSpPr>
            <p:nvPr/>
          </p:nvSpPr>
          <p:spPr bwMode="gray">
            <a:xfrm rot="10800000" flipH="1">
              <a:off x="2725" y="3320"/>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72"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73"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99" name="Oval 80"/>
            <p:cNvSpPr>
              <a:spLocks noChangeArrowheads="1"/>
            </p:cNvSpPr>
            <p:nvPr/>
          </p:nvSpPr>
          <p:spPr bwMode="gray">
            <a:xfrm>
              <a:off x="2296" y="1475"/>
              <a:ext cx="1173" cy="22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75" name="Oval 81"/>
            <p:cNvSpPr>
              <a:spLocks noChangeArrowheads="1"/>
            </p:cNvSpPr>
            <p:nvPr/>
          </p:nvSpPr>
          <p:spPr bwMode="gray">
            <a:xfrm>
              <a:off x="2299" y="1063"/>
              <a:ext cx="1173" cy="313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1" name="Oval 82"/>
            <p:cNvSpPr>
              <a:spLocks noChangeArrowheads="1"/>
            </p:cNvSpPr>
            <p:nvPr/>
          </p:nvSpPr>
          <p:spPr bwMode="gray">
            <a:xfrm>
              <a:off x="2338" y="1475"/>
              <a:ext cx="1097" cy="22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77" name="Oval 83"/>
            <p:cNvSpPr>
              <a:spLocks noChangeArrowheads="1"/>
            </p:cNvSpPr>
            <p:nvPr/>
          </p:nvSpPr>
          <p:spPr bwMode="gray">
            <a:xfrm>
              <a:off x="2337" y="1063"/>
              <a:ext cx="1096" cy="313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6" name="Group 74"/>
          <p:cNvGrpSpPr>
            <a:grpSpLocks/>
          </p:cNvGrpSpPr>
          <p:nvPr/>
        </p:nvGrpSpPr>
        <p:grpSpPr bwMode="auto">
          <a:xfrm rot="5400000">
            <a:off x="1857607" y="4552743"/>
            <a:ext cx="446308" cy="735648"/>
            <a:chOff x="1872" y="1063"/>
            <a:chExt cx="2015" cy="3137"/>
          </a:xfrm>
        </p:grpSpPr>
        <p:sp>
          <p:nvSpPr>
            <p:cNvPr id="107" name="AutoShape 75"/>
            <p:cNvSpPr>
              <a:spLocks noChangeArrowheads="1"/>
            </p:cNvSpPr>
            <p:nvPr/>
          </p:nvSpPr>
          <p:spPr bwMode="gray">
            <a:xfrm rot="16200000" flipH="1">
              <a:off x="1820" y="2404"/>
              <a:ext cx="311"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08" name="AutoShape 76"/>
            <p:cNvSpPr>
              <a:spLocks noChangeArrowheads="1"/>
            </p:cNvSpPr>
            <p:nvPr/>
          </p:nvSpPr>
          <p:spPr bwMode="gray">
            <a:xfrm rot="5400000" flipH="1">
              <a:off x="3630" y="2421"/>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09" name="AutoShape 77"/>
            <p:cNvSpPr>
              <a:spLocks noChangeArrowheads="1"/>
            </p:cNvSpPr>
            <p:nvPr/>
          </p:nvSpPr>
          <p:spPr bwMode="gray">
            <a:xfrm rot="10800000" flipH="1">
              <a:off x="2725" y="3320"/>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63"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64"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12" name="Oval 80"/>
            <p:cNvSpPr>
              <a:spLocks noChangeArrowheads="1"/>
            </p:cNvSpPr>
            <p:nvPr/>
          </p:nvSpPr>
          <p:spPr bwMode="gray">
            <a:xfrm>
              <a:off x="2296" y="1475"/>
              <a:ext cx="1173" cy="22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66" name="Oval 81"/>
            <p:cNvSpPr>
              <a:spLocks noChangeArrowheads="1"/>
            </p:cNvSpPr>
            <p:nvPr/>
          </p:nvSpPr>
          <p:spPr bwMode="gray">
            <a:xfrm>
              <a:off x="2299" y="1063"/>
              <a:ext cx="1173" cy="313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14" name="Oval 82"/>
            <p:cNvSpPr>
              <a:spLocks noChangeArrowheads="1"/>
            </p:cNvSpPr>
            <p:nvPr/>
          </p:nvSpPr>
          <p:spPr bwMode="gray">
            <a:xfrm>
              <a:off x="2338" y="1475"/>
              <a:ext cx="1097" cy="22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68" name="Oval 83"/>
            <p:cNvSpPr>
              <a:spLocks noChangeArrowheads="1"/>
            </p:cNvSpPr>
            <p:nvPr/>
          </p:nvSpPr>
          <p:spPr bwMode="gray">
            <a:xfrm>
              <a:off x="2337" y="1063"/>
              <a:ext cx="1096" cy="313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7" name="Group 74"/>
          <p:cNvGrpSpPr>
            <a:grpSpLocks/>
          </p:cNvGrpSpPr>
          <p:nvPr/>
        </p:nvGrpSpPr>
        <p:grpSpPr bwMode="auto">
          <a:xfrm rot="5400000">
            <a:off x="1857607" y="5695743"/>
            <a:ext cx="446308" cy="735648"/>
            <a:chOff x="1872" y="1063"/>
            <a:chExt cx="2015" cy="3137"/>
          </a:xfrm>
        </p:grpSpPr>
        <p:sp>
          <p:nvSpPr>
            <p:cNvPr id="117" name="AutoShape 75"/>
            <p:cNvSpPr>
              <a:spLocks noChangeArrowheads="1"/>
            </p:cNvSpPr>
            <p:nvPr/>
          </p:nvSpPr>
          <p:spPr bwMode="gray">
            <a:xfrm rot="16200000" flipH="1">
              <a:off x="1820" y="2404"/>
              <a:ext cx="311"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18" name="AutoShape 76"/>
            <p:cNvSpPr>
              <a:spLocks noChangeArrowheads="1"/>
            </p:cNvSpPr>
            <p:nvPr/>
          </p:nvSpPr>
          <p:spPr bwMode="gray">
            <a:xfrm rot="5400000" flipH="1">
              <a:off x="3630" y="2421"/>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19" name="AutoShape 77"/>
            <p:cNvSpPr>
              <a:spLocks noChangeArrowheads="1"/>
            </p:cNvSpPr>
            <p:nvPr/>
          </p:nvSpPr>
          <p:spPr bwMode="gray">
            <a:xfrm rot="10800000" flipH="1">
              <a:off x="2725" y="3320"/>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54"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55"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22" name="Oval 80"/>
            <p:cNvSpPr>
              <a:spLocks noChangeArrowheads="1"/>
            </p:cNvSpPr>
            <p:nvPr/>
          </p:nvSpPr>
          <p:spPr bwMode="gray">
            <a:xfrm>
              <a:off x="2296" y="1475"/>
              <a:ext cx="1173" cy="22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57" name="Oval 81"/>
            <p:cNvSpPr>
              <a:spLocks noChangeArrowheads="1"/>
            </p:cNvSpPr>
            <p:nvPr/>
          </p:nvSpPr>
          <p:spPr bwMode="gray">
            <a:xfrm>
              <a:off x="2299" y="1063"/>
              <a:ext cx="1173" cy="313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24" name="Oval 82"/>
            <p:cNvSpPr>
              <a:spLocks noChangeArrowheads="1"/>
            </p:cNvSpPr>
            <p:nvPr/>
          </p:nvSpPr>
          <p:spPr bwMode="gray">
            <a:xfrm>
              <a:off x="2338" y="1475"/>
              <a:ext cx="1097" cy="22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59" name="Oval 83"/>
            <p:cNvSpPr>
              <a:spLocks noChangeArrowheads="1"/>
            </p:cNvSpPr>
            <p:nvPr/>
          </p:nvSpPr>
          <p:spPr bwMode="gray">
            <a:xfrm>
              <a:off x="2337" y="1063"/>
              <a:ext cx="1096" cy="313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8" name="Group 11"/>
          <p:cNvGrpSpPr>
            <a:grpSpLocks/>
          </p:cNvGrpSpPr>
          <p:nvPr/>
        </p:nvGrpSpPr>
        <p:grpSpPr bwMode="auto">
          <a:xfrm>
            <a:off x="2549265" y="3359152"/>
            <a:ext cx="8955370" cy="604838"/>
            <a:chOff x="509" y="2164"/>
            <a:chExt cx="3072" cy="381"/>
          </a:xfrm>
        </p:grpSpPr>
        <p:sp>
          <p:nvSpPr>
            <p:cNvPr id="8204" name="AutoShape 12"/>
            <p:cNvSpPr>
              <a:spLocks noChangeArrowheads="1"/>
            </p:cNvSpPr>
            <p:nvPr/>
          </p:nvSpPr>
          <p:spPr bwMode="gray">
            <a:xfrm>
              <a:off x="509" y="2164"/>
              <a:ext cx="3072" cy="381"/>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8205" name="AutoShape 13"/>
            <p:cNvSpPr>
              <a:spLocks noChangeArrowheads="1"/>
            </p:cNvSpPr>
            <p:nvPr/>
          </p:nvSpPr>
          <p:spPr bwMode="gray">
            <a:xfrm>
              <a:off x="519" y="2181"/>
              <a:ext cx="217" cy="352"/>
            </a:xfrm>
            <a:prstGeom prst="roundRect">
              <a:avLst>
                <a:gd name="adj" fmla="val 11921"/>
              </a:avLst>
            </a:prstGeom>
            <a:solidFill>
              <a:srgbClr val="002060"/>
            </a:solidFill>
            <a:ln w="38100">
              <a:solidFill>
                <a:schemeClr val="bg1"/>
              </a:solidFill>
              <a:round/>
              <a:headEnd/>
              <a:tailEnd/>
            </a:ln>
            <a:effectLst/>
          </p:spPr>
          <p:txBody>
            <a:bodyPr wrap="none" anchor="ctr"/>
            <a:lstStyle/>
            <a:p>
              <a:pPr>
                <a:defRPr/>
              </a:pPr>
              <a:endParaRPr lang="vi-VN"/>
            </a:p>
          </p:txBody>
        </p:sp>
        <p:sp>
          <p:nvSpPr>
            <p:cNvPr id="8206"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vi-VN"/>
            </a:p>
          </p:txBody>
        </p:sp>
        <p:sp>
          <p:nvSpPr>
            <p:cNvPr id="8207" name="Text Box 15"/>
            <p:cNvSpPr txBox="1">
              <a:spLocks noChangeArrowheads="1"/>
            </p:cNvSpPr>
            <p:nvPr/>
          </p:nvSpPr>
          <p:spPr bwMode="gray">
            <a:xfrm>
              <a:off x="589" y="2224"/>
              <a:ext cx="98" cy="233"/>
            </a:xfrm>
            <a:prstGeom prst="rect">
              <a:avLst/>
            </a:prstGeom>
            <a:noFill/>
            <a:ln w="9525" algn="ctr">
              <a:noFill/>
              <a:miter lim="800000"/>
              <a:headEnd/>
              <a:tailEnd/>
            </a:ln>
            <a:effectLst>
              <a:outerShdw dist="35921" dir="2700000" algn="ctr" rotWithShape="0">
                <a:schemeClr val="tx1"/>
              </a:outerShdw>
            </a:effectLst>
          </p:spPr>
          <p:txBody>
            <a:bodyPr wrap="square">
              <a:spAutoFit/>
            </a:bodyPr>
            <a:lstStyle/>
            <a:p>
              <a:pPr algn="ctr">
                <a:defRPr/>
              </a:pPr>
              <a:r>
                <a:rPr lang="en-US" b="1" dirty="0">
                  <a:solidFill>
                    <a:srgbClr val="FF0000"/>
                  </a:solidFill>
                  <a:effectLst>
                    <a:outerShdw blurRad="38100" dist="38100" dir="2700000" algn="tl">
                      <a:srgbClr val="C0C0C0"/>
                    </a:outerShdw>
                  </a:effectLst>
                </a:rPr>
                <a:t>B</a:t>
              </a:r>
            </a:p>
          </p:txBody>
        </p:sp>
        <p:sp>
          <p:nvSpPr>
            <p:cNvPr id="20550" name="Text Box 16"/>
            <p:cNvSpPr txBox="1">
              <a:spLocks noChangeArrowheads="1"/>
            </p:cNvSpPr>
            <p:nvPr/>
          </p:nvSpPr>
          <p:spPr bwMode="gray">
            <a:xfrm>
              <a:off x="739" y="2248"/>
              <a:ext cx="28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buClrTx/>
                <a:buSzTx/>
              </a:pPr>
              <a:r>
                <a:rPr lang="en-US" altLang="en-US" sz="2000" b="1" i="1" dirty="0">
                  <a:latin typeface="Times New Roman" panose="02020603050405020304" pitchFamily="18" charset="0"/>
                  <a:cs typeface="Times New Roman" panose="02020603050405020304" pitchFamily="18" charset="0"/>
                </a:rPr>
                <a:t>điện năng thành cơ năng.</a:t>
              </a:r>
            </a:p>
          </p:txBody>
        </p:sp>
      </p:grpSp>
      <p:grpSp>
        <p:nvGrpSpPr>
          <p:cNvPr id="9" name="Group 37"/>
          <p:cNvGrpSpPr>
            <a:grpSpLocks/>
          </p:cNvGrpSpPr>
          <p:nvPr/>
        </p:nvGrpSpPr>
        <p:grpSpPr bwMode="auto">
          <a:xfrm rot="5400000">
            <a:off x="1566070" y="3204370"/>
            <a:ext cx="992187" cy="1012825"/>
            <a:chOff x="1872" y="1824"/>
            <a:chExt cx="2014" cy="1821"/>
          </a:xfrm>
        </p:grpSpPr>
        <p:sp>
          <p:nvSpPr>
            <p:cNvPr id="8230" name="AutoShape 38"/>
            <p:cNvSpPr>
              <a:spLocks noChangeArrowheads="1"/>
            </p:cNvSpPr>
            <p:nvPr/>
          </p:nvSpPr>
          <p:spPr bwMode="gray">
            <a:xfrm rot="16200000" flipH="1">
              <a:off x="1821" y="255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31" name="AutoShape 39"/>
            <p:cNvSpPr>
              <a:spLocks noChangeArrowheads="1"/>
            </p:cNvSpPr>
            <p:nvPr/>
          </p:nvSpPr>
          <p:spPr bwMode="gray">
            <a:xfrm rot="5400000" flipH="1">
              <a:off x="3629" y="252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32" name="AutoShape 40"/>
            <p:cNvSpPr>
              <a:spLocks noChangeArrowheads="1"/>
            </p:cNvSpPr>
            <p:nvPr/>
          </p:nvSpPr>
          <p:spPr bwMode="gray">
            <a:xfrm rot="10800000" flipH="1">
              <a:off x="2726" y="3439"/>
              <a:ext cx="306"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40" name="Oval 4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41" name="Oval 4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35" name="Oval 43"/>
            <p:cNvSpPr>
              <a:spLocks noChangeArrowheads="1"/>
            </p:cNvSpPr>
            <p:nvPr/>
          </p:nvSpPr>
          <p:spPr bwMode="gray">
            <a:xfrm>
              <a:off x="2621" y="2165"/>
              <a:ext cx="527" cy="9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43" name="Oval 44"/>
            <p:cNvSpPr>
              <a:spLocks noChangeArrowheads="1"/>
            </p:cNvSpPr>
            <p:nvPr/>
          </p:nvSpPr>
          <p:spPr bwMode="gray">
            <a:xfrm>
              <a:off x="2621" y="1971"/>
              <a:ext cx="527" cy="132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37" name="Oval 45"/>
            <p:cNvSpPr>
              <a:spLocks noChangeArrowheads="1"/>
            </p:cNvSpPr>
            <p:nvPr/>
          </p:nvSpPr>
          <p:spPr bwMode="gray">
            <a:xfrm>
              <a:off x="2336" y="2165"/>
              <a:ext cx="1096" cy="9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45" name="Oval 46"/>
            <p:cNvSpPr>
              <a:spLocks noChangeArrowheads="1"/>
            </p:cNvSpPr>
            <p:nvPr/>
          </p:nvSpPr>
          <p:spPr bwMode="gray">
            <a:xfrm>
              <a:off x="2337" y="1971"/>
              <a:ext cx="1096" cy="132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10" name="Group 27"/>
          <p:cNvGrpSpPr>
            <a:grpSpLocks/>
          </p:cNvGrpSpPr>
          <p:nvPr/>
        </p:nvGrpSpPr>
        <p:grpSpPr bwMode="auto">
          <a:xfrm rot="5400000">
            <a:off x="1534320" y="4426745"/>
            <a:ext cx="992187" cy="1012825"/>
            <a:chOff x="1872" y="1824"/>
            <a:chExt cx="2014" cy="1821"/>
          </a:xfrm>
        </p:grpSpPr>
        <p:sp>
          <p:nvSpPr>
            <p:cNvPr id="133" name="AutoShape 28"/>
            <p:cNvSpPr>
              <a:spLocks noChangeArrowheads="1"/>
            </p:cNvSpPr>
            <p:nvPr/>
          </p:nvSpPr>
          <p:spPr bwMode="gray">
            <a:xfrm rot="16200000" flipH="1">
              <a:off x="1821" y="255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34" name="AutoShape 29"/>
            <p:cNvSpPr>
              <a:spLocks noChangeArrowheads="1"/>
            </p:cNvSpPr>
            <p:nvPr/>
          </p:nvSpPr>
          <p:spPr bwMode="gray">
            <a:xfrm rot="5400000" flipH="1">
              <a:off x="3629" y="252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35" name="AutoShape 30"/>
            <p:cNvSpPr>
              <a:spLocks noChangeArrowheads="1"/>
            </p:cNvSpPr>
            <p:nvPr/>
          </p:nvSpPr>
          <p:spPr bwMode="gray">
            <a:xfrm rot="10800000" flipH="1">
              <a:off x="2726" y="3439"/>
              <a:ext cx="306"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31"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32"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38" name="Oval 33"/>
            <p:cNvSpPr>
              <a:spLocks noChangeArrowheads="1"/>
            </p:cNvSpPr>
            <p:nvPr/>
          </p:nvSpPr>
          <p:spPr bwMode="gray">
            <a:xfrm>
              <a:off x="2621" y="2165"/>
              <a:ext cx="527" cy="9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34" name="Oval 34"/>
            <p:cNvSpPr>
              <a:spLocks noChangeArrowheads="1"/>
            </p:cNvSpPr>
            <p:nvPr/>
          </p:nvSpPr>
          <p:spPr bwMode="gray">
            <a:xfrm>
              <a:off x="2621" y="1971"/>
              <a:ext cx="527" cy="132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40" name="Oval 35"/>
            <p:cNvSpPr>
              <a:spLocks noChangeArrowheads="1"/>
            </p:cNvSpPr>
            <p:nvPr/>
          </p:nvSpPr>
          <p:spPr bwMode="gray">
            <a:xfrm>
              <a:off x="2336" y="2165"/>
              <a:ext cx="1096" cy="9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36" name="Oval 36"/>
            <p:cNvSpPr>
              <a:spLocks noChangeArrowheads="1"/>
            </p:cNvSpPr>
            <p:nvPr/>
          </p:nvSpPr>
          <p:spPr bwMode="gray">
            <a:xfrm>
              <a:off x="2337" y="1971"/>
              <a:ext cx="1096" cy="132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11" name="Group 11"/>
          <p:cNvGrpSpPr>
            <a:grpSpLocks/>
          </p:cNvGrpSpPr>
          <p:nvPr/>
        </p:nvGrpSpPr>
        <p:grpSpPr bwMode="auto">
          <a:xfrm>
            <a:off x="2543174" y="5638801"/>
            <a:ext cx="8955369" cy="606425"/>
            <a:chOff x="508" y="2112"/>
            <a:chExt cx="3072" cy="382"/>
          </a:xfrm>
        </p:grpSpPr>
        <p:sp>
          <p:nvSpPr>
            <p:cNvPr id="143" name="AutoShape 12"/>
            <p:cNvSpPr>
              <a:spLocks noChangeArrowheads="1"/>
            </p:cNvSpPr>
            <p:nvPr/>
          </p:nvSpPr>
          <p:spPr bwMode="gray">
            <a:xfrm>
              <a:off x="508" y="2112"/>
              <a:ext cx="3072" cy="381"/>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144" name="AutoShape 13"/>
            <p:cNvSpPr>
              <a:spLocks noChangeArrowheads="1"/>
            </p:cNvSpPr>
            <p:nvPr/>
          </p:nvSpPr>
          <p:spPr bwMode="gray">
            <a:xfrm>
              <a:off x="514" y="2134"/>
              <a:ext cx="217" cy="360"/>
            </a:xfrm>
            <a:prstGeom prst="roundRect">
              <a:avLst>
                <a:gd name="adj" fmla="val 11921"/>
              </a:avLst>
            </a:prstGeom>
            <a:solidFill>
              <a:srgbClr val="002060"/>
            </a:solidFill>
            <a:ln w="38100">
              <a:solidFill>
                <a:schemeClr val="bg1"/>
              </a:solidFill>
              <a:round/>
              <a:headEnd/>
              <a:tailEnd/>
            </a:ln>
            <a:effectLst/>
          </p:spPr>
          <p:txBody>
            <a:bodyPr wrap="none" anchor="ctr"/>
            <a:lstStyle/>
            <a:p>
              <a:pPr>
                <a:defRPr/>
              </a:pPr>
              <a:endParaRPr lang="vi-VN"/>
            </a:p>
          </p:txBody>
        </p:sp>
        <p:sp>
          <p:nvSpPr>
            <p:cNvPr id="145"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vi-VN"/>
            </a:p>
          </p:txBody>
        </p:sp>
        <p:sp>
          <p:nvSpPr>
            <p:cNvPr id="146" name="Text Box 15"/>
            <p:cNvSpPr txBox="1">
              <a:spLocks noChangeArrowheads="1"/>
            </p:cNvSpPr>
            <p:nvPr/>
          </p:nvSpPr>
          <p:spPr bwMode="gray">
            <a:xfrm>
              <a:off x="584" y="2203"/>
              <a:ext cx="129" cy="23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a:defRPr/>
              </a:pPr>
              <a:r>
                <a:rPr lang="en-US" b="1" dirty="0">
                  <a:solidFill>
                    <a:srgbClr val="FF0000"/>
                  </a:solidFill>
                  <a:effectLst>
                    <a:outerShdw blurRad="38100" dist="38100" dir="2700000" algn="tl">
                      <a:srgbClr val="C0C0C0"/>
                    </a:outerShdw>
                  </a:effectLst>
                </a:rPr>
                <a:t>D</a:t>
              </a:r>
            </a:p>
          </p:txBody>
        </p:sp>
        <p:sp>
          <p:nvSpPr>
            <p:cNvPr id="20527" name="Text Box 16"/>
            <p:cNvSpPr txBox="1">
              <a:spLocks noChangeArrowheads="1"/>
            </p:cNvSpPr>
            <p:nvPr/>
          </p:nvSpPr>
          <p:spPr bwMode="gray">
            <a:xfrm>
              <a:off x="768" y="2189"/>
              <a:ext cx="273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buClrTx/>
                <a:buSzTx/>
              </a:pPr>
              <a:r>
                <a:rPr lang="en-US" altLang="en-US" sz="2000" b="1" i="1" dirty="0">
                  <a:latin typeface="Times New Roman" panose="02020603050405020304" pitchFamily="18" charset="0"/>
                  <a:cs typeface="Times New Roman" panose="02020603050405020304" pitchFamily="18" charset="0"/>
                </a:rPr>
                <a:t>cơ năng thành điện năng.</a:t>
              </a:r>
            </a:p>
          </p:txBody>
        </p:sp>
      </p:grpSp>
      <p:grpSp>
        <p:nvGrpSpPr>
          <p:cNvPr id="12" name="Group 37"/>
          <p:cNvGrpSpPr>
            <a:grpSpLocks/>
          </p:cNvGrpSpPr>
          <p:nvPr/>
        </p:nvGrpSpPr>
        <p:grpSpPr bwMode="auto">
          <a:xfrm rot="5400000">
            <a:off x="1566070" y="5569745"/>
            <a:ext cx="992187" cy="1012825"/>
            <a:chOff x="1872" y="1824"/>
            <a:chExt cx="2014" cy="1821"/>
          </a:xfrm>
        </p:grpSpPr>
        <p:sp>
          <p:nvSpPr>
            <p:cNvPr id="149" name="AutoShape 38"/>
            <p:cNvSpPr>
              <a:spLocks noChangeArrowheads="1"/>
            </p:cNvSpPr>
            <p:nvPr/>
          </p:nvSpPr>
          <p:spPr bwMode="gray">
            <a:xfrm rot="16200000" flipH="1">
              <a:off x="1821" y="255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50" name="AutoShape 39"/>
            <p:cNvSpPr>
              <a:spLocks noChangeArrowheads="1"/>
            </p:cNvSpPr>
            <p:nvPr/>
          </p:nvSpPr>
          <p:spPr bwMode="gray">
            <a:xfrm rot="5400000" flipH="1">
              <a:off x="3629" y="252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51" name="AutoShape 40"/>
            <p:cNvSpPr>
              <a:spLocks noChangeArrowheads="1"/>
            </p:cNvSpPr>
            <p:nvPr/>
          </p:nvSpPr>
          <p:spPr bwMode="gray">
            <a:xfrm rot="10800000" flipH="1">
              <a:off x="2726" y="3439"/>
              <a:ext cx="306"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17" name="Oval 4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18" name="Oval 4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54" name="Oval 43"/>
            <p:cNvSpPr>
              <a:spLocks noChangeArrowheads="1"/>
            </p:cNvSpPr>
            <p:nvPr/>
          </p:nvSpPr>
          <p:spPr bwMode="gray">
            <a:xfrm>
              <a:off x="2621" y="2165"/>
              <a:ext cx="527" cy="9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20" name="Oval 44"/>
            <p:cNvSpPr>
              <a:spLocks noChangeArrowheads="1"/>
            </p:cNvSpPr>
            <p:nvPr/>
          </p:nvSpPr>
          <p:spPr bwMode="gray">
            <a:xfrm>
              <a:off x="2621" y="1971"/>
              <a:ext cx="527" cy="132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56" name="Oval 45"/>
            <p:cNvSpPr>
              <a:spLocks noChangeArrowheads="1"/>
            </p:cNvSpPr>
            <p:nvPr/>
          </p:nvSpPr>
          <p:spPr bwMode="gray">
            <a:xfrm>
              <a:off x="2336" y="2165"/>
              <a:ext cx="1096" cy="9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22" name="Oval 46"/>
            <p:cNvSpPr>
              <a:spLocks noChangeArrowheads="1"/>
            </p:cNvSpPr>
            <p:nvPr/>
          </p:nvSpPr>
          <p:spPr bwMode="gray">
            <a:xfrm>
              <a:off x="2337" y="1971"/>
              <a:ext cx="1096" cy="132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sp>
        <p:nvSpPr>
          <p:cNvPr id="190" name="Rectangle 20"/>
          <p:cNvSpPr>
            <a:spLocks noChangeArrowheads="1"/>
          </p:cNvSpPr>
          <p:nvPr/>
        </p:nvSpPr>
        <p:spPr bwMode="auto">
          <a:xfrm>
            <a:off x="2466976" y="4500563"/>
            <a:ext cx="9137836"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grpSp>
        <p:nvGrpSpPr>
          <p:cNvPr id="13" name="Group 11"/>
          <p:cNvGrpSpPr>
            <a:grpSpLocks/>
          </p:cNvGrpSpPr>
          <p:nvPr/>
        </p:nvGrpSpPr>
        <p:grpSpPr bwMode="auto">
          <a:xfrm>
            <a:off x="2549524" y="4572001"/>
            <a:ext cx="8955369" cy="614363"/>
            <a:chOff x="508" y="2112"/>
            <a:chExt cx="3072" cy="387"/>
          </a:xfrm>
        </p:grpSpPr>
        <p:sp>
          <p:nvSpPr>
            <p:cNvPr id="192" name="AutoShape 12"/>
            <p:cNvSpPr>
              <a:spLocks noChangeArrowheads="1"/>
            </p:cNvSpPr>
            <p:nvPr/>
          </p:nvSpPr>
          <p:spPr bwMode="gray">
            <a:xfrm>
              <a:off x="508" y="2112"/>
              <a:ext cx="3072" cy="381"/>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193" name="AutoShape 13"/>
            <p:cNvSpPr>
              <a:spLocks noChangeArrowheads="1"/>
            </p:cNvSpPr>
            <p:nvPr/>
          </p:nvSpPr>
          <p:spPr bwMode="gray">
            <a:xfrm>
              <a:off x="514" y="2147"/>
              <a:ext cx="216" cy="352"/>
            </a:xfrm>
            <a:prstGeom prst="roundRect">
              <a:avLst>
                <a:gd name="adj" fmla="val 11921"/>
              </a:avLst>
            </a:prstGeom>
            <a:solidFill>
              <a:srgbClr val="002060"/>
            </a:solidFill>
            <a:ln w="38100">
              <a:solidFill>
                <a:schemeClr val="bg1"/>
              </a:solidFill>
              <a:round/>
              <a:headEnd/>
              <a:tailEnd/>
            </a:ln>
            <a:effectLst/>
          </p:spPr>
          <p:txBody>
            <a:bodyPr wrap="none" anchor="ctr"/>
            <a:lstStyle/>
            <a:p>
              <a:pPr>
                <a:defRPr/>
              </a:pPr>
              <a:endParaRPr lang="vi-VN"/>
            </a:p>
          </p:txBody>
        </p:sp>
        <p:sp>
          <p:nvSpPr>
            <p:cNvPr id="194"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vi-VN"/>
            </a:p>
          </p:txBody>
        </p:sp>
        <p:sp>
          <p:nvSpPr>
            <p:cNvPr id="195" name="Text Box 15"/>
            <p:cNvSpPr txBox="1">
              <a:spLocks noChangeArrowheads="1"/>
            </p:cNvSpPr>
            <p:nvPr/>
          </p:nvSpPr>
          <p:spPr bwMode="gray">
            <a:xfrm>
              <a:off x="570" y="2203"/>
              <a:ext cx="120" cy="23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a:defRPr/>
              </a:pPr>
              <a:r>
                <a:rPr lang="en-US" b="1" dirty="0">
                  <a:solidFill>
                    <a:srgbClr val="FF0000"/>
                  </a:solidFill>
                  <a:effectLst>
                    <a:outerShdw blurRad="38100" dist="38100" dir="2700000" algn="tl">
                      <a:srgbClr val="C0C0C0"/>
                    </a:outerShdw>
                  </a:effectLst>
                </a:rPr>
                <a:t>C</a:t>
              </a:r>
            </a:p>
          </p:txBody>
        </p:sp>
        <p:sp>
          <p:nvSpPr>
            <p:cNvPr id="20513" name="Text Box 16"/>
            <p:cNvSpPr txBox="1">
              <a:spLocks noChangeArrowheads="1"/>
            </p:cNvSpPr>
            <p:nvPr/>
          </p:nvSpPr>
          <p:spPr bwMode="gray">
            <a:xfrm>
              <a:off x="751" y="2188"/>
              <a:ext cx="279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buClrTx/>
                <a:buSzTx/>
              </a:pPr>
              <a:r>
                <a:rPr lang="en-US" altLang="en-US" sz="2000" b="1" i="1" dirty="0">
                  <a:latin typeface="Times New Roman" panose="02020603050405020304" pitchFamily="18" charset="0"/>
                  <a:cs typeface="Times New Roman" panose="02020603050405020304" pitchFamily="18" charset="0"/>
                </a:rPr>
                <a:t>điện năng thành nhiệt năng.</a:t>
              </a:r>
            </a:p>
          </p:txBody>
        </p:sp>
      </p:grpSp>
      <p:sp>
        <p:nvSpPr>
          <p:cNvPr id="197" name="Rectangle 20"/>
          <p:cNvSpPr>
            <a:spLocks noChangeArrowheads="1"/>
          </p:cNvSpPr>
          <p:nvPr/>
        </p:nvSpPr>
        <p:spPr bwMode="auto">
          <a:xfrm>
            <a:off x="2486026" y="5535614"/>
            <a:ext cx="9137836" cy="973137"/>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sp>
        <p:nvSpPr>
          <p:cNvPr id="116" name="10-Point Star 115"/>
          <p:cNvSpPr/>
          <p:nvPr/>
        </p:nvSpPr>
        <p:spPr>
          <a:xfrm>
            <a:off x="9915526" y="6357958"/>
            <a:ext cx="544315" cy="500062"/>
          </a:xfrm>
          <a:prstGeom prst="star10">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vi-VN"/>
          </a:p>
        </p:txBody>
      </p:sp>
    </p:spTree>
    <p:extLst>
      <p:ext uri="{BB962C8B-B14F-4D97-AF65-F5344CB8AC3E}">
        <p14:creationId xmlns:p14="http://schemas.microsoft.com/office/powerpoint/2010/main" val="18341392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200" fill="hold"/>
                                        <p:tgtEl>
                                          <p:spTgt spid="103"/>
                                        </p:tgtEl>
                                        <p:attrNameLst>
                                          <p:attrName>ppt_w</p:attrName>
                                        </p:attrNameLst>
                                      </p:cBhvr>
                                      <p:tavLst>
                                        <p:tav tm="0">
                                          <p:val>
                                            <p:fltVal val="0"/>
                                          </p:val>
                                        </p:tav>
                                        <p:tav tm="100000">
                                          <p:val>
                                            <p:strVal val="#ppt_w"/>
                                          </p:val>
                                        </p:tav>
                                      </p:tavLst>
                                    </p:anim>
                                    <p:anim calcmode="lin" valueType="num">
                                      <p:cBhvr>
                                        <p:cTn id="8" dur="200" fill="hold"/>
                                        <p:tgtEl>
                                          <p:spTgt spid="103"/>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
                            </p:stCondLst>
                            <p:childTnLst>
                              <p:par>
                                <p:cTn id="10" presetID="3"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200"/>
                                        <p:tgtEl>
                                          <p:spTgt spid="2"/>
                                        </p:tgtEl>
                                      </p:cBhvr>
                                    </p:animEffect>
                                  </p:childTnLst>
                                </p:cTn>
                              </p:par>
                            </p:childTnLst>
                          </p:cTn>
                        </p:par>
                        <p:par>
                          <p:cTn id="13" fill="hold" nodeType="afterGroup">
                            <p:stCondLst>
                              <p:cond delay="400"/>
                            </p:stCondLst>
                            <p:childTnLst>
                              <p:par>
                                <p:cTn id="14" presetID="49"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200" fill="hold"/>
                                        <p:tgtEl>
                                          <p:spTgt spid="4"/>
                                        </p:tgtEl>
                                        <p:attrNameLst>
                                          <p:attrName>ppt_w</p:attrName>
                                        </p:attrNameLst>
                                      </p:cBhvr>
                                      <p:tavLst>
                                        <p:tav tm="0">
                                          <p:val>
                                            <p:fltVal val="0"/>
                                          </p:val>
                                        </p:tav>
                                        <p:tav tm="100000">
                                          <p:val>
                                            <p:strVal val="#ppt_w"/>
                                          </p:val>
                                        </p:tav>
                                      </p:tavLst>
                                    </p:anim>
                                    <p:anim calcmode="lin" valueType="num">
                                      <p:cBhvr>
                                        <p:cTn id="17" dur="200" fill="hold"/>
                                        <p:tgtEl>
                                          <p:spTgt spid="4"/>
                                        </p:tgtEl>
                                        <p:attrNameLst>
                                          <p:attrName>ppt_h</p:attrName>
                                        </p:attrNameLst>
                                      </p:cBhvr>
                                      <p:tavLst>
                                        <p:tav tm="0">
                                          <p:val>
                                            <p:fltVal val="0"/>
                                          </p:val>
                                        </p:tav>
                                        <p:tav tm="100000">
                                          <p:val>
                                            <p:strVal val="#ppt_h"/>
                                          </p:val>
                                        </p:tav>
                                      </p:tavLst>
                                    </p:anim>
                                    <p:anim calcmode="lin" valueType="num">
                                      <p:cBhvr>
                                        <p:cTn id="18" dur="200" fill="hold"/>
                                        <p:tgtEl>
                                          <p:spTgt spid="4"/>
                                        </p:tgtEl>
                                        <p:attrNameLst>
                                          <p:attrName>style.rotation</p:attrName>
                                        </p:attrNameLst>
                                      </p:cBhvr>
                                      <p:tavLst>
                                        <p:tav tm="0">
                                          <p:val>
                                            <p:fltVal val="360"/>
                                          </p:val>
                                        </p:tav>
                                        <p:tav tm="100000">
                                          <p:val>
                                            <p:fltVal val="0"/>
                                          </p:val>
                                        </p:tav>
                                      </p:tavLst>
                                    </p:anim>
                                    <p:animEffect transition="in" filter="fade">
                                      <p:cBhvr>
                                        <p:cTn id="19" dur="200"/>
                                        <p:tgtEl>
                                          <p:spTgt spid="4"/>
                                        </p:tgtEl>
                                      </p:cBhvr>
                                    </p:animEffect>
                                  </p:childTnLst>
                                </p:cTn>
                              </p:par>
                            </p:childTnLst>
                          </p:cTn>
                        </p:par>
                        <p:par>
                          <p:cTn id="20" fill="hold" nodeType="afterGroup">
                            <p:stCondLst>
                              <p:cond delay="600"/>
                            </p:stCondLst>
                            <p:childTnLst>
                              <p:par>
                                <p:cTn id="21" presetID="17"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00" fill="hold"/>
                                        <p:tgtEl>
                                          <p:spTgt spid="3"/>
                                        </p:tgtEl>
                                        <p:attrNameLst>
                                          <p:attrName>ppt_x</p:attrName>
                                        </p:attrNameLst>
                                      </p:cBhvr>
                                      <p:tavLst>
                                        <p:tav tm="0">
                                          <p:val>
                                            <p:strVal val="#ppt_x-#ppt_w/2"/>
                                          </p:val>
                                        </p:tav>
                                        <p:tav tm="100000">
                                          <p:val>
                                            <p:strVal val="#ppt_x"/>
                                          </p:val>
                                        </p:tav>
                                      </p:tavLst>
                                    </p:anim>
                                    <p:anim calcmode="lin" valueType="num">
                                      <p:cBhvr>
                                        <p:cTn id="24" dur="200" fill="hold"/>
                                        <p:tgtEl>
                                          <p:spTgt spid="3"/>
                                        </p:tgtEl>
                                        <p:attrNameLst>
                                          <p:attrName>ppt_y</p:attrName>
                                        </p:attrNameLst>
                                      </p:cBhvr>
                                      <p:tavLst>
                                        <p:tav tm="0">
                                          <p:val>
                                            <p:strVal val="#ppt_y"/>
                                          </p:val>
                                        </p:tav>
                                        <p:tav tm="100000">
                                          <p:val>
                                            <p:strVal val="#ppt_y"/>
                                          </p:val>
                                        </p:tav>
                                      </p:tavLst>
                                    </p:anim>
                                    <p:anim calcmode="lin" valueType="num">
                                      <p:cBhvr>
                                        <p:cTn id="25" dur="200" fill="hold"/>
                                        <p:tgtEl>
                                          <p:spTgt spid="3"/>
                                        </p:tgtEl>
                                        <p:attrNameLst>
                                          <p:attrName>ppt_w</p:attrName>
                                        </p:attrNameLst>
                                      </p:cBhvr>
                                      <p:tavLst>
                                        <p:tav tm="0">
                                          <p:val>
                                            <p:fltVal val="0"/>
                                          </p:val>
                                        </p:tav>
                                        <p:tav tm="100000">
                                          <p:val>
                                            <p:strVal val="#ppt_w"/>
                                          </p:val>
                                        </p:tav>
                                      </p:tavLst>
                                    </p:anim>
                                    <p:anim calcmode="lin" valueType="num">
                                      <p:cBhvr>
                                        <p:cTn id="26" dur="2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par>
                          <p:cTn id="27" fill="hold" nodeType="afterGroup">
                            <p:stCondLst>
                              <p:cond delay="800"/>
                            </p:stCondLst>
                            <p:childTnLst>
                              <p:par>
                                <p:cTn id="28" presetID="17" presetClass="entr" presetSubtype="10" fill="hold" grpId="0" nodeType="afterEffect">
                                  <p:stCondLst>
                                    <p:cond delay="0"/>
                                  </p:stCondLst>
                                  <p:childTnLst>
                                    <p:set>
                                      <p:cBhvr>
                                        <p:cTn id="29" dur="1" fill="hold">
                                          <p:stCondLst>
                                            <p:cond delay="0"/>
                                          </p:stCondLst>
                                        </p:cTn>
                                        <p:tgtEl>
                                          <p:spTgt spid="8255"/>
                                        </p:tgtEl>
                                        <p:attrNameLst>
                                          <p:attrName>style.visibility</p:attrName>
                                        </p:attrNameLst>
                                      </p:cBhvr>
                                      <p:to>
                                        <p:strVal val="visible"/>
                                      </p:to>
                                    </p:set>
                                    <p:anim calcmode="lin" valueType="num">
                                      <p:cBhvr>
                                        <p:cTn id="30" dur="200" fill="hold"/>
                                        <p:tgtEl>
                                          <p:spTgt spid="8255"/>
                                        </p:tgtEl>
                                        <p:attrNameLst>
                                          <p:attrName>ppt_w</p:attrName>
                                        </p:attrNameLst>
                                      </p:cBhvr>
                                      <p:tavLst>
                                        <p:tav tm="0">
                                          <p:val>
                                            <p:fltVal val="0"/>
                                          </p:val>
                                        </p:tav>
                                        <p:tav tm="100000">
                                          <p:val>
                                            <p:strVal val="#ppt_w"/>
                                          </p:val>
                                        </p:tav>
                                      </p:tavLst>
                                    </p:anim>
                                    <p:anim calcmode="lin" valueType="num">
                                      <p:cBhvr>
                                        <p:cTn id="31" dur="200" fill="hold"/>
                                        <p:tgtEl>
                                          <p:spTgt spid="8255"/>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1000"/>
                            </p:stCondLst>
                            <p:childTnLst>
                              <p:par>
                                <p:cTn id="33" presetID="4"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ox(in)">
                                      <p:cBhvr>
                                        <p:cTn id="35" dur="200"/>
                                        <p:tgtEl>
                                          <p:spTgt spid="5"/>
                                        </p:tgtEl>
                                      </p:cBhvr>
                                    </p:animEffect>
                                  </p:childTnLst>
                                </p:cTn>
                              </p:par>
                            </p:childTnLst>
                          </p:cTn>
                        </p:par>
                        <p:par>
                          <p:cTn id="36" fill="hold" nodeType="afterGroup">
                            <p:stCondLst>
                              <p:cond delay="1200"/>
                            </p:stCondLst>
                            <p:childTnLst>
                              <p:par>
                                <p:cTn id="37" presetID="49" presetClass="entr" presetSubtype="0" decel="10000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200" fill="hold"/>
                                        <p:tgtEl>
                                          <p:spTgt spid="9"/>
                                        </p:tgtEl>
                                        <p:attrNameLst>
                                          <p:attrName>ppt_w</p:attrName>
                                        </p:attrNameLst>
                                      </p:cBhvr>
                                      <p:tavLst>
                                        <p:tav tm="0">
                                          <p:val>
                                            <p:fltVal val="0"/>
                                          </p:val>
                                        </p:tav>
                                        <p:tav tm="100000">
                                          <p:val>
                                            <p:strVal val="#ppt_w"/>
                                          </p:val>
                                        </p:tav>
                                      </p:tavLst>
                                    </p:anim>
                                    <p:anim calcmode="lin" valueType="num">
                                      <p:cBhvr>
                                        <p:cTn id="40" dur="200" fill="hold"/>
                                        <p:tgtEl>
                                          <p:spTgt spid="9"/>
                                        </p:tgtEl>
                                        <p:attrNameLst>
                                          <p:attrName>ppt_h</p:attrName>
                                        </p:attrNameLst>
                                      </p:cBhvr>
                                      <p:tavLst>
                                        <p:tav tm="0">
                                          <p:val>
                                            <p:fltVal val="0"/>
                                          </p:val>
                                        </p:tav>
                                        <p:tav tm="100000">
                                          <p:val>
                                            <p:strVal val="#ppt_h"/>
                                          </p:val>
                                        </p:tav>
                                      </p:tavLst>
                                    </p:anim>
                                    <p:anim calcmode="lin" valueType="num">
                                      <p:cBhvr>
                                        <p:cTn id="41" dur="200" fill="hold"/>
                                        <p:tgtEl>
                                          <p:spTgt spid="9"/>
                                        </p:tgtEl>
                                        <p:attrNameLst>
                                          <p:attrName>style.rotation</p:attrName>
                                        </p:attrNameLst>
                                      </p:cBhvr>
                                      <p:tavLst>
                                        <p:tav tm="0">
                                          <p:val>
                                            <p:fltVal val="360"/>
                                          </p:val>
                                        </p:tav>
                                        <p:tav tm="100000">
                                          <p:val>
                                            <p:fltVal val="0"/>
                                          </p:val>
                                        </p:tav>
                                      </p:tavLst>
                                    </p:anim>
                                    <p:animEffect transition="in" filter="fade">
                                      <p:cBhvr>
                                        <p:cTn id="42" dur="200"/>
                                        <p:tgtEl>
                                          <p:spTgt spid="9"/>
                                        </p:tgtEl>
                                      </p:cBhvr>
                                    </p:animEffect>
                                  </p:childTnLst>
                                </p:cTn>
                              </p:par>
                            </p:childTnLst>
                          </p:cTn>
                        </p:par>
                        <p:par>
                          <p:cTn id="43" fill="hold" nodeType="afterGroup">
                            <p:stCondLst>
                              <p:cond delay="1400"/>
                            </p:stCondLst>
                            <p:childTnLst>
                              <p:par>
                                <p:cTn id="44" presetID="17" presetClass="entr" presetSubtype="8"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200" fill="hold"/>
                                        <p:tgtEl>
                                          <p:spTgt spid="8"/>
                                        </p:tgtEl>
                                        <p:attrNameLst>
                                          <p:attrName>ppt_x</p:attrName>
                                        </p:attrNameLst>
                                      </p:cBhvr>
                                      <p:tavLst>
                                        <p:tav tm="0">
                                          <p:val>
                                            <p:strVal val="#ppt_x-#ppt_w/2"/>
                                          </p:val>
                                        </p:tav>
                                        <p:tav tm="100000">
                                          <p:val>
                                            <p:strVal val="#ppt_x"/>
                                          </p:val>
                                        </p:tav>
                                      </p:tavLst>
                                    </p:anim>
                                    <p:anim calcmode="lin" valueType="num">
                                      <p:cBhvr>
                                        <p:cTn id="47" dur="200" fill="hold"/>
                                        <p:tgtEl>
                                          <p:spTgt spid="8"/>
                                        </p:tgtEl>
                                        <p:attrNameLst>
                                          <p:attrName>ppt_y</p:attrName>
                                        </p:attrNameLst>
                                      </p:cBhvr>
                                      <p:tavLst>
                                        <p:tav tm="0">
                                          <p:val>
                                            <p:strVal val="#ppt_y"/>
                                          </p:val>
                                        </p:tav>
                                        <p:tav tm="100000">
                                          <p:val>
                                            <p:strVal val="#ppt_y"/>
                                          </p:val>
                                        </p:tav>
                                      </p:tavLst>
                                    </p:anim>
                                    <p:anim calcmode="lin" valueType="num">
                                      <p:cBhvr>
                                        <p:cTn id="48" dur="200" fill="hold"/>
                                        <p:tgtEl>
                                          <p:spTgt spid="8"/>
                                        </p:tgtEl>
                                        <p:attrNameLst>
                                          <p:attrName>ppt_w</p:attrName>
                                        </p:attrNameLst>
                                      </p:cBhvr>
                                      <p:tavLst>
                                        <p:tav tm="0">
                                          <p:val>
                                            <p:fltVal val="0"/>
                                          </p:val>
                                        </p:tav>
                                        <p:tav tm="100000">
                                          <p:val>
                                            <p:strVal val="#ppt_w"/>
                                          </p:val>
                                        </p:tav>
                                      </p:tavLst>
                                    </p:anim>
                                    <p:anim calcmode="lin" valueType="num">
                                      <p:cBhvr>
                                        <p:cTn id="49" dur="2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childTnLst>
                          </p:cTn>
                        </p:par>
                        <p:par>
                          <p:cTn id="50" fill="hold" nodeType="afterGroup">
                            <p:stCondLst>
                              <p:cond delay="1600"/>
                            </p:stCondLst>
                            <p:childTnLst>
                              <p:par>
                                <p:cTn id="51" presetID="17" presetClass="entr" presetSubtype="10" fill="hold" grpId="0" nodeType="afterEffect">
                                  <p:stCondLst>
                                    <p:cond delay="0"/>
                                  </p:stCondLst>
                                  <p:childTnLst>
                                    <p:set>
                                      <p:cBhvr>
                                        <p:cTn id="52" dur="1" fill="hold">
                                          <p:stCondLst>
                                            <p:cond delay="0"/>
                                          </p:stCondLst>
                                        </p:cTn>
                                        <p:tgtEl>
                                          <p:spTgt spid="104"/>
                                        </p:tgtEl>
                                        <p:attrNameLst>
                                          <p:attrName>style.visibility</p:attrName>
                                        </p:attrNameLst>
                                      </p:cBhvr>
                                      <p:to>
                                        <p:strVal val="visible"/>
                                      </p:to>
                                    </p:set>
                                    <p:anim calcmode="lin" valueType="num">
                                      <p:cBhvr>
                                        <p:cTn id="53" dur="200" fill="hold"/>
                                        <p:tgtEl>
                                          <p:spTgt spid="104"/>
                                        </p:tgtEl>
                                        <p:attrNameLst>
                                          <p:attrName>ppt_w</p:attrName>
                                        </p:attrNameLst>
                                      </p:cBhvr>
                                      <p:tavLst>
                                        <p:tav tm="0">
                                          <p:val>
                                            <p:fltVal val="0"/>
                                          </p:val>
                                        </p:tav>
                                        <p:tav tm="100000">
                                          <p:val>
                                            <p:strVal val="#ppt_w"/>
                                          </p:val>
                                        </p:tav>
                                      </p:tavLst>
                                    </p:anim>
                                    <p:anim calcmode="lin" valueType="num">
                                      <p:cBhvr>
                                        <p:cTn id="54" dur="200" fill="hold"/>
                                        <p:tgtEl>
                                          <p:spTgt spid="104"/>
                                        </p:tgtEl>
                                        <p:attrNameLst>
                                          <p:attrName>ppt_h</p:attrName>
                                        </p:attrNameLst>
                                      </p:cBhvr>
                                      <p:tavLst>
                                        <p:tav tm="0">
                                          <p:val>
                                            <p:strVal val="#ppt_h"/>
                                          </p:val>
                                        </p:tav>
                                        <p:tav tm="100000">
                                          <p:val>
                                            <p:strVal val="#ppt_h"/>
                                          </p:val>
                                        </p:tav>
                                      </p:tavLst>
                                    </p:anim>
                                  </p:childTnLst>
                                </p:cTn>
                              </p:par>
                            </p:childTnLst>
                          </p:cTn>
                        </p:par>
                        <p:par>
                          <p:cTn id="55" fill="hold" nodeType="afterGroup">
                            <p:stCondLst>
                              <p:cond delay="1800"/>
                            </p:stCondLst>
                            <p:childTnLst>
                              <p:par>
                                <p:cTn id="56" presetID="4" presetClass="entr" presetSubtype="16"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box(in)">
                                      <p:cBhvr>
                                        <p:cTn id="58" dur="200"/>
                                        <p:tgtEl>
                                          <p:spTgt spid="6"/>
                                        </p:tgtEl>
                                      </p:cBhvr>
                                    </p:animEffect>
                                  </p:childTnLst>
                                </p:cTn>
                              </p:par>
                            </p:childTnLst>
                          </p:cTn>
                        </p:par>
                        <p:par>
                          <p:cTn id="59" fill="hold" nodeType="afterGroup">
                            <p:stCondLst>
                              <p:cond delay="2000"/>
                            </p:stCondLst>
                            <p:childTnLst>
                              <p:par>
                                <p:cTn id="60" presetID="49" presetClass="entr" presetSubtype="0" decel="100000" fill="hold" nodeType="after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200" fill="hold"/>
                                        <p:tgtEl>
                                          <p:spTgt spid="10"/>
                                        </p:tgtEl>
                                        <p:attrNameLst>
                                          <p:attrName>ppt_w</p:attrName>
                                        </p:attrNameLst>
                                      </p:cBhvr>
                                      <p:tavLst>
                                        <p:tav tm="0">
                                          <p:val>
                                            <p:fltVal val="0"/>
                                          </p:val>
                                        </p:tav>
                                        <p:tav tm="100000">
                                          <p:val>
                                            <p:strVal val="#ppt_w"/>
                                          </p:val>
                                        </p:tav>
                                      </p:tavLst>
                                    </p:anim>
                                    <p:anim calcmode="lin" valueType="num">
                                      <p:cBhvr>
                                        <p:cTn id="63" dur="200" fill="hold"/>
                                        <p:tgtEl>
                                          <p:spTgt spid="10"/>
                                        </p:tgtEl>
                                        <p:attrNameLst>
                                          <p:attrName>ppt_h</p:attrName>
                                        </p:attrNameLst>
                                      </p:cBhvr>
                                      <p:tavLst>
                                        <p:tav tm="0">
                                          <p:val>
                                            <p:fltVal val="0"/>
                                          </p:val>
                                        </p:tav>
                                        <p:tav tm="100000">
                                          <p:val>
                                            <p:strVal val="#ppt_h"/>
                                          </p:val>
                                        </p:tav>
                                      </p:tavLst>
                                    </p:anim>
                                    <p:anim calcmode="lin" valueType="num">
                                      <p:cBhvr>
                                        <p:cTn id="64" dur="200" fill="hold"/>
                                        <p:tgtEl>
                                          <p:spTgt spid="10"/>
                                        </p:tgtEl>
                                        <p:attrNameLst>
                                          <p:attrName>style.rotation</p:attrName>
                                        </p:attrNameLst>
                                      </p:cBhvr>
                                      <p:tavLst>
                                        <p:tav tm="0">
                                          <p:val>
                                            <p:fltVal val="360"/>
                                          </p:val>
                                        </p:tav>
                                        <p:tav tm="100000">
                                          <p:val>
                                            <p:fltVal val="0"/>
                                          </p:val>
                                        </p:tav>
                                      </p:tavLst>
                                    </p:anim>
                                    <p:animEffect transition="in" filter="fade">
                                      <p:cBhvr>
                                        <p:cTn id="65" dur="200"/>
                                        <p:tgtEl>
                                          <p:spTgt spid="10"/>
                                        </p:tgtEl>
                                      </p:cBhvr>
                                    </p:animEffect>
                                  </p:childTnLst>
                                </p:cTn>
                              </p:par>
                            </p:childTnLst>
                          </p:cTn>
                        </p:par>
                        <p:par>
                          <p:cTn id="66" fill="hold" nodeType="afterGroup">
                            <p:stCondLst>
                              <p:cond delay="2200"/>
                            </p:stCondLst>
                            <p:childTnLst>
                              <p:par>
                                <p:cTn id="67" presetID="17" presetClass="entr" presetSubtype="8"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00" fill="hold"/>
                                        <p:tgtEl>
                                          <p:spTgt spid="13"/>
                                        </p:tgtEl>
                                        <p:attrNameLst>
                                          <p:attrName>ppt_x</p:attrName>
                                        </p:attrNameLst>
                                      </p:cBhvr>
                                      <p:tavLst>
                                        <p:tav tm="0">
                                          <p:val>
                                            <p:strVal val="#ppt_x-#ppt_w/2"/>
                                          </p:val>
                                        </p:tav>
                                        <p:tav tm="100000">
                                          <p:val>
                                            <p:strVal val="#ppt_x"/>
                                          </p:val>
                                        </p:tav>
                                      </p:tavLst>
                                    </p:anim>
                                    <p:anim calcmode="lin" valueType="num">
                                      <p:cBhvr>
                                        <p:cTn id="70" dur="200" fill="hold"/>
                                        <p:tgtEl>
                                          <p:spTgt spid="13"/>
                                        </p:tgtEl>
                                        <p:attrNameLst>
                                          <p:attrName>ppt_y</p:attrName>
                                        </p:attrNameLst>
                                      </p:cBhvr>
                                      <p:tavLst>
                                        <p:tav tm="0">
                                          <p:val>
                                            <p:strVal val="#ppt_y"/>
                                          </p:val>
                                        </p:tav>
                                        <p:tav tm="100000">
                                          <p:val>
                                            <p:strVal val="#ppt_y"/>
                                          </p:val>
                                        </p:tav>
                                      </p:tavLst>
                                    </p:anim>
                                    <p:anim calcmode="lin" valueType="num">
                                      <p:cBhvr>
                                        <p:cTn id="71" dur="200" fill="hold"/>
                                        <p:tgtEl>
                                          <p:spTgt spid="13"/>
                                        </p:tgtEl>
                                        <p:attrNameLst>
                                          <p:attrName>ppt_w</p:attrName>
                                        </p:attrNameLst>
                                      </p:cBhvr>
                                      <p:tavLst>
                                        <p:tav tm="0">
                                          <p:val>
                                            <p:fltVal val="0"/>
                                          </p:val>
                                        </p:tav>
                                        <p:tav tm="100000">
                                          <p:val>
                                            <p:strVal val="#ppt_w"/>
                                          </p:val>
                                        </p:tav>
                                      </p:tavLst>
                                    </p:anim>
                                    <p:anim calcmode="lin" valueType="num">
                                      <p:cBhvr>
                                        <p:cTn id="72" dur="2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2" name="whoosh.wav"/>
                                        </p:tgtEl>
                                      </p:cMediaNode>
                                    </p:audio>
                                  </p:subTnLst>
                                </p:cTn>
                              </p:par>
                            </p:childTnLst>
                          </p:cTn>
                        </p:par>
                        <p:par>
                          <p:cTn id="73" fill="hold" nodeType="afterGroup">
                            <p:stCondLst>
                              <p:cond delay="2400"/>
                            </p:stCondLst>
                            <p:childTnLst>
                              <p:par>
                                <p:cTn id="74" presetID="17" presetClass="entr" presetSubtype="10" fill="hold" grpId="0" nodeType="after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p:cTn id="76" dur="200" fill="hold"/>
                                        <p:tgtEl>
                                          <p:spTgt spid="105"/>
                                        </p:tgtEl>
                                        <p:attrNameLst>
                                          <p:attrName>ppt_w</p:attrName>
                                        </p:attrNameLst>
                                      </p:cBhvr>
                                      <p:tavLst>
                                        <p:tav tm="0">
                                          <p:val>
                                            <p:fltVal val="0"/>
                                          </p:val>
                                        </p:tav>
                                        <p:tav tm="100000">
                                          <p:val>
                                            <p:strVal val="#ppt_w"/>
                                          </p:val>
                                        </p:tav>
                                      </p:tavLst>
                                    </p:anim>
                                    <p:anim calcmode="lin" valueType="num">
                                      <p:cBhvr>
                                        <p:cTn id="77" dur="200" fill="hold"/>
                                        <p:tgtEl>
                                          <p:spTgt spid="105"/>
                                        </p:tgtEl>
                                        <p:attrNameLst>
                                          <p:attrName>ppt_h</p:attrName>
                                        </p:attrNameLst>
                                      </p:cBhvr>
                                      <p:tavLst>
                                        <p:tav tm="0">
                                          <p:val>
                                            <p:strVal val="#ppt_h"/>
                                          </p:val>
                                        </p:tav>
                                        <p:tav tm="100000">
                                          <p:val>
                                            <p:strVal val="#ppt_h"/>
                                          </p:val>
                                        </p:tav>
                                      </p:tavLst>
                                    </p:anim>
                                  </p:childTnLst>
                                </p:cTn>
                              </p:par>
                            </p:childTnLst>
                          </p:cTn>
                        </p:par>
                        <p:par>
                          <p:cTn id="78" fill="hold" nodeType="afterGroup">
                            <p:stCondLst>
                              <p:cond delay="2600"/>
                            </p:stCondLst>
                            <p:childTnLst>
                              <p:par>
                                <p:cTn id="79" presetID="4" presetClass="entr" presetSubtype="16" fill="hold"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box(in)">
                                      <p:cBhvr>
                                        <p:cTn id="81" dur="200"/>
                                        <p:tgtEl>
                                          <p:spTgt spid="7"/>
                                        </p:tgtEl>
                                      </p:cBhvr>
                                    </p:animEffect>
                                  </p:childTnLst>
                                </p:cTn>
                              </p:par>
                            </p:childTnLst>
                          </p:cTn>
                        </p:par>
                        <p:par>
                          <p:cTn id="82" fill="hold" nodeType="afterGroup">
                            <p:stCondLst>
                              <p:cond delay="2800"/>
                            </p:stCondLst>
                            <p:childTnLst>
                              <p:par>
                                <p:cTn id="83" presetID="49" presetClass="entr" presetSubtype="0" decel="100000" fill="hold"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200" fill="hold"/>
                                        <p:tgtEl>
                                          <p:spTgt spid="12"/>
                                        </p:tgtEl>
                                        <p:attrNameLst>
                                          <p:attrName>ppt_w</p:attrName>
                                        </p:attrNameLst>
                                      </p:cBhvr>
                                      <p:tavLst>
                                        <p:tav tm="0">
                                          <p:val>
                                            <p:fltVal val="0"/>
                                          </p:val>
                                        </p:tav>
                                        <p:tav tm="100000">
                                          <p:val>
                                            <p:strVal val="#ppt_w"/>
                                          </p:val>
                                        </p:tav>
                                      </p:tavLst>
                                    </p:anim>
                                    <p:anim calcmode="lin" valueType="num">
                                      <p:cBhvr>
                                        <p:cTn id="86" dur="200" fill="hold"/>
                                        <p:tgtEl>
                                          <p:spTgt spid="12"/>
                                        </p:tgtEl>
                                        <p:attrNameLst>
                                          <p:attrName>ppt_h</p:attrName>
                                        </p:attrNameLst>
                                      </p:cBhvr>
                                      <p:tavLst>
                                        <p:tav tm="0">
                                          <p:val>
                                            <p:fltVal val="0"/>
                                          </p:val>
                                        </p:tav>
                                        <p:tav tm="100000">
                                          <p:val>
                                            <p:strVal val="#ppt_h"/>
                                          </p:val>
                                        </p:tav>
                                      </p:tavLst>
                                    </p:anim>
                                    <p:anim calcmode="lin" valueType="num">
                                      <p:cBhvr>
                                        <p:cTn id="87" dur="200" fill="hold"/>
                                        <p:tgtEl>
                                          <p:spTgt spid="12"/>
                                        </p:tgtEl>
                                        <p:attrNameLst>
                                          <p:attrName>style.rotation</p:attrName>
                                        </p:attrNameLst>
                                      </p:cBhvr>
                                      <p:tavLst>
                                        <p:tav tm="0">
                                          <p:val>
                                            <p:fltVal val="360"/>
                                          </p:val>
                                        </p:tav>
                                        <p:tav tm="100000">
                                          <p:val>
                                            <p:fltVal val="0"/>
                                          </p:val>
                                        </p:tav>
                                      </p:tavLst>
                                    </p:anim>
                                    <p:animEffect transition="in" filter="fade">
                                      <p:cBhvr>
                                        <p:cTn id="88" dur="200"/>
                                        <p:tgtEl>
                                          <p:spTgt spid="12"/>
                                        </p:tgtEl>
                                      </p:cBhvr>
                                    </p:animEffect>
                                  </p:childTnLst>
                                </p:cTn>
                              </p:par>
                            </p:childTnLst>
                          </p:cTn>
                        </p:par>
                        <p:par>
                          <p:cTn id="89" fill="hold" nodeType="afterGroup">
                            <p:stCondLst>
                              <p:cond delay="3000"/>
                            </p:stCondLst>
                            <p:childTnLst>
                              <p:par>
                                <p:cTn id="90" presetID="17" presetClass="entr" presetSubtype="8" fill="hold" nodeType="after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200" fill="hold"/>
                                        <p:tgtEl>
                                          <p:spTgt spid="11"/>
                                        </p:tgtEl>
                                        <p:attrNameLst>
                                          <p:attrName>ppt_x</p:attrName>
                                        </p:attrNameLst>
                                      </p:cBhvr>
                                      <p:tavLst>
                                        <p:tav tm="0">
                                          <p:val>
                                            <p:strVal val="#ppt_x-#ppt_w/2"/>
                                          </p:val>
                                        </p:tav>
                                        <p:tav tm="100000">
                                          <p:val>
                                            <p:strVal val="#ppt_x"/>
                                          </p:val>
                                        </p:tav>
                                      </p:tavLst>
                                    </p:anim>
                                    <p:anim calcmode="lin" valueType="num">
                                      <p:cBhvr>
                                        <p:cTn id="93" dur="200" fill="hold"/>
                                        <p:tgtEl>
                                          <p:spTgt spid="11"/>
                                        </p:tgtEl>
                                        <p:attrNameLst>
                                          <p:attrName>ppt_y</p:attrName>
                                        </p:attrNameLst>
                                      </p:cBhvr>
                                      <p:tavLst>
                                        <p:tav tm="0">
                                          <p:val>
                                            <p:strVal val="#ppt_y"/>
                                          </p:val>
                                        </p:tav>
                                        <p:tav tm="100000">
                                          <p:val>
                                            <p:strVal val="#ppt_y"/>
                                          </p:val>
                                        </p:tav>
                                      </p:tavLst>
                                    </p:anim>
                                    <p:anim calcmode="lin" valueType="num">
                                      <p:cBhvr>
                                        <p:cTn id="94" dur="200" fill="hold"/>
                                        <p:tgtEl>
                                          <p:spTgt spid="11"/>
                                        </p:tgtEl>
                                        <p:attrNameLst>
                                          <p:attrName>ppt_w</p:attrName>
                                        </p:attrNameLst>
                                      </p:cBhvr>
                                      <p:tavLst>
                                        <p:tav tm="0">
                                          <p:val>
                                            <p:fltVal val="0"/>
                                          </p:val>
                                        </p:tav>
                                        <p:tav tm="100000">
                                          <p:val>
                                            <p:strVal val="#ppt_w"/>
                                          </p:val>
                                        </p:tav>
                                      </p:tavLst>
                                    </p:anim>
                                    <p:anim calcmode="lin" valueType="num">
                                      <p:cBhvr>
                                        <p:cTn id="95" dur="2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2" name="whoosh.wav"/>
                                        </p:tgtEl>
                                      </p:cMediaNode>
                                    </p:audio>
                                  </p:subTnLst>
                                </p:cTn>
                              </p:par>
                            </p:childTnLst>
                          </p:cTn>
                        </p:par>
                        <p:par>
                          <p:cTn id="96" fill="hold" nodeType="afterGroup">
                            <p:stCondLst>
                              <p:cond delay="3200"/>
                            </p:stCondLst>
                            <p:childTnLst>
                              <p:par>
                                <p:cTn id="97" presetID="4" presetClass="entr" presetSubtype="16" fill="hold" nodeType="afterEffect">
                                  <p:stCondLst>
                                    <p:cond delay="0"/>
                                  </p:stCondLst>
                                  <p:childTnLst>
                                    <p:set>
                                      <p:cBhvr>
                                        <p:cTn id="98" dur="1" fill="hold">
                                          <p:stCondLst>
                                            <p:cond delay="0"/>
                                          </p:stCondLst>
                                        </p:cTn>
                                        <p:tgtEl>
                                          <p:spTgt spid="116"/>
                                        </p:tgtEl>
                                        <p:attrNameLst>
                                          <p:attrName>style.visibility</p:attrName>
                                        </p:attrNameLst>
                                      </p:cBhvr>
                                      <p:to>
                                        <p:strVal val="visible"/>
                                      </p:to>
                                    </p:set>
                                    <p:animEffect transition="in" filter="box(in)">
                                      <p:cBhvr>
                                        <p:cTn id="99" dur="2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3"/>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8210"/>
                                        </p:tgtEl>
                                        <p:attrNameLst>
                                          <p:attrName>style.visibility</p:attrName>
                                        </p:attrNameLst>
                                      </p:cBhvr>
                                      <p:to>
                                        <p:strVal val="visible"/>
                                      </p:to>
                                    </p:set>
                                    <p:animEffect transition="in" filter="blinds(horizontal)">
                                      <p:cBhvr>
                                        <p:cTn id="105" dur="500"/>
                                        <p:tgtEl>
                                          <p:spTgt spid="8210"/>
                                        </p:tgtEl>
                                      </p:cBhvr>
                                    </p:animEffect>
                                  </p:childTnLst>
                                  <p:subTnLst>
                                    <p:audio>
                                      <p:cMediaNode>
                                        <p:cTn display="0" masterRel="sameClick">
                                          <p:stCondLst>
                                            <p:cond evt="begin" delay="0">
                                              <p:tn val="10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
                  </p:tgtEl>
                </p:cond>
              </p:nextCondLst>
            </p:seq>
            <p:seq concurrent="1" nextAc="seek">
              <p:cTn id="106" restart="whenNotActive" fill="hold" evtFilter="cancelBubble" nodeType="interactiveSeq">
                <p:stCondLst>
                  <p:cond evt="onClick" delay="0">
                    <p:tgtEl>
                      <p:spTgt spid="8"/>
                    </p:tgtEl>
                  </p:cond>
                </p:stCondLst>
                <p:endSync evt="end" delay="0">
                  <p:rtn val="all"/>
                </p:endSync>
                <p:childTnLst>
                  <p:par>
                    <p:cTn id="107" fill="hold" nodeType="clickPar">
                      <p:stCondLst>
                        <p:cond delay="indefinite"/>
                      </p:stCondLst>
                      <p:childTnLst>
                        <p:par>
                          <p:cTn id="108" fill="hold" nodeType="withGroup">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8212"/>
                                        </p:tgtEl>
                                        <p:attrNameLst>
                                          <p:attrName>style.visibility</p:attrName>
                                        </p:attrNameLst>
                                      </p:cBhvr>
                                      <p:to>
                                        <p:strVal val="visible"/>
                                      </p:to>
                                    </p:set>
                                    <p:animEffect transition="in" filter="blinds(horizontal)">
                                      <p:cBhvr>
                                        <p:cTn id="111" dur="500"/>
                                        <p:tgtEl>
                                          <p:spTgt spid="8212"/>
                                        </p:tgtEl>
                                      </p:cBhvr>
                                    </p:animEffect>
                                  </p:childTnLst>
                                  <p:subTnLst>
                                    <p:audio>
                                      <p:cMediaNode>
                                        <p:cTn display="0" masterRel="sameClick">
                                          <p:stCondLst>
                                            <p:cond evt="begin" delay="0">
                                              <p:tn val="10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8"/>
                  </p:tgtEl>
                </p:cond>
              </p:nextCondLst>
            </p:seq>
            <p:seq concurrent="1" nextAc="seek">
              <p:cTn id="112" restart="whenNotActive" fill="hold" evtFilter="cancelBubble" nodeType="interactiveSeq">
                <p:stCondLst>
                  <p:cond evt="onClick" delay="0">
                    <p:tgtEl>
                      <p:spTgt spid="1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190"/>
                                        </p:tgtEl>
                                        <p:attrNameLst>
                                          <p:attrName>style.visibility</p:attrName>
                                        </p:attrNameLst>
                                      </p:cBhvr>
                                      <p:to>
                                        <p:strVal val="visible"/>
                                      </p:to>
                                    </p:set>
                                    <p:animEffect transition="in" filter="blinds(horizontal)">
                                      <p:cBhvr>
                                        <p:cTn id="117" dur="500"/>
                                        <p:tgtEl>
                                          <p:spTgt spid="190"/>
                                        </p:tgtEl>
                                      </p:cBhvr>
                                    </p:animEffect>
                                  </p:childTnLst>
                                  <p:subTnLst>
                                    <p:audio>
                                      <p:cMediaNode>
                                        <p:cTn display="0" masterRel="sameClick">
                                          <p:stCondLst>
                                            <p:cond evt="begin" delay="0">
                                              <p:tn val="11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seq concurrent="1" nextAc="seek">
              <p:cTn id="118" restart="whenNotActive" fill="hold" evtFilter="cancelBubble" nodeType="interactiveSeq">
                <p:stCondLst>
                  <p:cond evt="onClick" delay="0">
                    <p:tgtEl>
                      <p:spTgt spid="1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4" presetClass="entr" presetSubtype="16" fill="hold" grpId="0" nodeType="clickEffect">
                                  <p:stCondLst>
                                    <p:cond delay="0"/>
                                  </p:stCondLst>
                                  <p:childTnLst>
                                    <p:set>
                                      <p:cBhvr>
                                        <p:cTn id="122" dur="1" fill="hold">
                                          <p:stCondLst>
                                            <p:cond delay="0"/>
                                          </p:stCondLst>
                                        </p:cTn>
                                        <p:tgtEl>
                                          <p:spTgt spid="197"/>
                                        </p:tgtEl>
                                        <p:attrNameLst>
                                          <p:attrName>style.visibility</p:attrName>
                                        </p:attrNameLst>
                                      </p:cBhvr>
                                      <p:to>
                                        <p:strVal val="visible"/>
                                      </p:to>
                                    </p:set>
                                    <p:animEffect transition="in" filter="box(in)">
                                      <p:cBhvr>
                                        <p:cTn id="123" dur="500"/>
                                        <p:tgtEl>
                                          <p:spTgt spid="197"/>
                                        </p:tgtEl>
                                      </p:cBhvr>
                                    </p:animEffect>
                                  </p:childTnLst>
                                </p:cTn>
                              </p:par>
                            </p:childTnLst>
                          </p:cTn>
                        </p:par>
                      </p:childTnLst>
                    </p:cTn>
                  </p:par>
                </p:childTnLst>
              </p:cTn>
              <p:nextCondLst>
                <p:cond evt="onClick" delay="0">
                  <p:tgtEl>
                    <p:spTgt spid="11"/>
                  </p:tgtEl>
                </p:cond>
              </p:nextCondLst>
            </p:seq>
            <p:seq concurrent="1" nextAc="seek">
              <p:cTn id="124" restart="whenNotActive" fill="hold" evtFilter="cancelBubble" nodeType="interactiveSeq">
                <p:stCondLst>
                  <p:cond evt="onClick" delay="0">
                    <p:tgtEl>
                      <p:spTgt spid="116"/>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26" presetClass="emph" presetSubtype="0" repeatCount="indefinite" fill="hold" nodeType="clickEffect">
                                  <p:stCondLst>
                                    <p:cond delay="0"/>
                                  </p:stCondLst>
                                  <p:endCondLst>
                                    <p:cond evt="onNext" delay="0">
                                      <p:tgtEl>
                                        <p:sldTgt/>
                                      </p:tgtEl>
                                    </p:cond>
                                  </p:endCondLst>
                                  <p:childTnLst>
                                    <p:animEffect transition="out" filter="fade">
                                      <p:cBhvr>
                                        <p:cTn id="128" dur="500" tmFilter="0, 0; .2, .5; .8, .5; 1, 0"/>
                                        <p:tgtEl>
                                          <p:spTgt spid="8"/>
                                        </p:tgtEl>
                                      </p:cBhvr>
                                    </p:animEffect>
                                    <p:animScale>
                                      <p:cBhvr>
                                        <p:cTn id="129" dur="250" autoRev="1" fill="hold"/>
                                        <p:tgtEl>
                                          <p:spTgt spid="8"/>
                                        </p:tgtEl>
                                      </p:cBhvr>
                                      <p:by x="105000" y="105000"/>
                                    </p:animScale>
                                  </p:childTnLst>
                                </p:cTn>
                              </p:par>
                            </p:childTnLst>
                          </p:cTn>
                        </p:par>
                      </p:childTnLst>
                    </p:cTn>
                  </p:par>
                </p:childTnLst>
              </p:cTn>
              <p:nextCondLst>
                <p:cond evt="onClick" delay="0">
                  <p:tgtEl>
                    <p:spTgt spid="116"/>
                  </p:tgtEl>
                </p:cond>
              </p:nextCondLst>
            </p:seq>
          </p:childTnLst>
        </p:cTn>
      </p:par>
    </p:tnLst>
    <p:bldLst>
      <p:bldP spid="8255" grpId="0" animBg="1"/>
      <p:bldP spid="103" grpId="0" animBg="1"/>
      <p:bldP spid="104" grpId="0" animBg="1"/>
      <p:bldP spid="105" grpId="0" animBg="1"/>
      <p:bldP spid="8210" grpId="0" animBg="1"/>
      <p:bldP spid="8212" grpId="0" animBg="1"/>
      <p:bldP spid="190" grpId="0" animBg="1"/>
      <p:bldP spid="19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5" name="Rectangle 63"/>
          <p:cNvSpPr>
            <a:spLocks noChangeArrowheads="1"/>
          </p:cNvSpPr>
          <p:nvPr/>
        </p:nvSpPr>
        <p:spPr bwMode="gray">
          <a:xfrm rot="5400000">
            <a:off x="1599408" y="3029745"/>
            <a:ext cx="928687" cy="1555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3" name="Rectangle 63"/>
          <p:cNvSpPr>
            <a:spLocks noChangeArrowheads="1"/>
          </p:cNvSpPr>
          <p:nvPr/>
        </p:nvSpPr>
        <p:spPr bwMode="gray">
          <a:xfrm rot="5400000">
            <a:off x="1599408" y="1886745"/>
            <a:ext cx="928687" cy="1555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4" name="Rectangle 63"/>
          <p:cNvSpPr>
            <a:spLocks noChangeArrowheads="1"/>
          </p:cNvSpPr>
          <p:nvPr/>
        </p:nvSpPr>
        <p:spPr bwMode="gray">
          <a:xfrm rot="5400000">
            <a:off x="1599407" y="4244182"/>
            <a:ext cx="928688" cy="1555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5" name="Rectangle 63"/>
          <p:cNvSpPr>
            <a:spLocks noChangeArrowheads="1"/>
          </p:cNvSpPr>
          <p:nvPr/>
        </p:nvSpPr>
        <p:spPr bwMode="gray">
          <a:xfrm rot="5400000">
            <a:off x="1599408" y="5458620"/>
            <a:ext cx="928687" cy="155575"/>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nvGrpSpPr>
          <p:cNvPr id="2" name="Group 74"/>
          <p:cNvGrpSpPr>
            <a:grpSpLocks/>
          </p:cNvGrpSpPr>
          <p:nvPr/>
        </p:nvGrpSpPr>
        <p:grpSpPr bwMode="auto">
          <a:xfrm rot="5400000">
            <a:off x="1857608" y="2141330"/>
            <a:ext cx="446309" cy="735648"/>
            <a:chOff x="1872" y="1063"/>
            <a:chExt cx="2015" cy="3137"/>
          </a:xfrm>
        </p:grpSpPr>
        <p:sp>
          <p:nvSpPr>
            <p:cNvPr id="8267" name="AutoShape 75"/>
            <p:cNvSpPr>
              <a:spLocks noChangeArrowheads="1"/>
            </p:cNvSpPr>
            <p:nvPr/>
          </p:nvSpPr>
          <p:spPr bwMode="gray">
            <a:xfrm rot="16200000" flipH="1">
              <a:off x="1820" y="2404"/>
              <a:ext cx="311"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68" name="AutoShape 76"/>
            <p:cNvSpPr>
              <a:spLocks noChangeArrowheads="1"/>
            </p:cNvSpPr>
            <p:nvPr/>
          </p:nvSpPr>
          <p:spPr bwMode="gray">
            <a:xfrm rot="5400000" flipH="1">
              <a:off x="3630" y="2421"/>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69" name="AutoShape 77"/>
            <p:cNvSpPr>
              <a:spLocks noChangeArrowheads="1"/>
            </p:cNvSpPr>
            <p:nvPr/>
          </p:nvSpPr>
          <p:spPr bwMode="gray">
            <a:xfrm rot="10800000" flipH="1">
              <a:off x="2725" y="3320"/>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95"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96"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72" name="Oval 80"/>
            <p:cNvSpPr>
              <a:spLocks noChangeArrowheads="1"/>
            </p:cNvSpPr>
            <p:nvPr/>
          </p:nvSpPr>
          <p:spPr bwMode="gray">
            <a:xfrm>
              <a:off x="2296" y="1475"/>
              <a:ext cx="1173" cy="22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98" name="Oval 81"/>
            <p:cNvSpPr>
              <a:spLocks noChangeArrowheads="1"/>
            </p:cNvSpPr>
            <p:nvPr/>
          </p:nvSpPr>
          <p:spPr bwMode="gray">
            <a:xfrm>
              <a:off x="2299" y="1063"/>
              <a:ext cx="1173" cy="313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74" name="Oval 82"/>
            <p:cNvSpPr>
              <a:spLocks noChangeArrowheads="1"/>
            </p:cNvSpPr>
            <p:nvPr/>
          </p:nvSpPr>
          <p:spPr bwMode="gray">
            <a:xfrm>
              <a:off x="2338" y="1475"/>
              <a:ext cx="1097" cy="22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600" name="Oval 83"/>
            <p:cNvSpPr>
              <a:spLocks noChangeArrowheads="1"/>
            </p:cNvSpPr>
            <p:nvPr/>
          </p:nvSpPr>
          <p:spPr bwMode="gray">
            <a:xfrm>
              <a:off x="2337" y="1063"/>
              <a:ext cx="1096" cy="313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3" name="Group 5"/>
          <p:cNvGrpSpPr>
            <a:grpSpLocks/>
          </p:cNvGrpSpPr>
          <p:nvPr/>
        </p:nvGrpSpPr>
        <p:grpSpPr bwMode="auto">
          <a:xfrm>
            <a:off x="2405063" y="2205039"/>
            <a:ext cx="9272576" cy="604837"/>
            <a:chOff x="384" y="1344"/>
            <a:chExt cx="3121" cy="381"/>
          </a:xfrm>
        </p:grpSpPr>
        <p:sp>
          <p:nvSpPr>
            <p:cNvPr id="8198" name="AutoShape 6"/>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20588" name="AutoShape 7"/>
            <p:cNvSpPr>
              <a:spLocks noChangeArrowheads="1"/>
            </p:cNvSpPr>
            <p:nvPr/>
          </p:nvSpPr>
          <p:spPr bwMode="gray">
            <a:xfrm>
              <a:off x="448" y="1379"/>
              <a:ext cx="202" cy="331"/>
            </a:xfrm>
            <a:prstGeom prst="roundRect">
              <a:avLst>
                <a:gd name="adj" fmla="val 11921"/>
              </a:avLst>
            </a:prstGeom>
            <a:solidFill>
              <a:srgbClr val="002060"/>
            </a:solidFill>
            <a:ln w="38100">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vi-VN"/>
            </a:p>
          </p:txBody>
        </p:sp>
        <p:sp>
          <p:nvSpPr>
            <p:cNvPr id="8201" name="Text Box 9"/>
            <p:cNvSpPr txBox="1">
              <a:spLocks noChangeArrowheads="1"/>
            </p:cNvSpPr>
            <p:nvPr/>
          </p:nvSpPr>
          <p:spPr bwMode="gray">
            <a:xfrm>
              <a:off x="478" y="1407"/>
              <a:ext cx="158" cy="233"/>
            </a:xfrm>
            <a:prstGeom prst="rect">
              <a:avLst/>
            </a:prstGeom>
            <a:noFill/>
            <a:ln w="9525" algn="ctr">
              <a:noFill/>
              <a:miter lim="800000"/>
              <a:headEnd/>
              <a:tailEnd/>
            </a:ln>
            <a:effectLst>
              <a:outerShdw dist="35921" dir="2700000" algn="ctr" rotWithShape="0">
                <a:schemeClr val="tx1"/>
              </a:outerShdw>
            </a:effectLst>
          </p:spPr>
          <p:txBody>
            <a:bodyPr wrap="square">
              <a:spAutoFit/>
            </a:bodyPr>
            <a:lstStyle/>
            <a:p>
              <a:pPr algn="ctr">
                <a:defRPr/>
              </a:pPr>
              <a:r>
                <a:rPr lang="en-US" b="1" dirty="0">
                  <a:solidFill>
                    <a:srgbClr val="FF0000"/>
                  </a:solidFill>
                  <a:effectLst>
                    <a:outerShdw blurRad="38100" dist="38100" dir="2700000" algn="tl">
                      <a:srgbClr val="C0C0C0"/>
                    </a:outerShdw>
                  </a:effectLst>
                </a:rPr>
                <a:t>A</a:t>
              </a:r>
            </a:p>
          </p:txBody>
        </p:sp>
        <p:sp>
          <p:nvSpPr>
            <p:cNvPr id="20591" name="Text Box 10"/>
            <p:cNvSpPr txBox="1">
              <a:spLocks noChangeArrowheads="1"/>
            </p:cNvSpPr>
            <p:nvPr/>
          </p:nvSpPr>
          <p:spPr bwMode="gray">
            <a:xfrm>
              <a:off x="655" y="1419"/>
              <a:ext cx="285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r>
                <a:rPr lang="en-US" altLang="vi-VN" sz="2000" b="1" dirty="0" smtClean="0">
                  <a:latin typeface="Times New Roman" panose="02020603050405020304" pitchFamily="18" charset="0"/>
                </a:rPr>
                <a:t>Lực hấp dẫn</a:t>
              </a:r>
              <a:endParaRPr lang="en-US" altLang="vi-VN" sz="2000" b="1" dirty="0">
                <a:latin typeface="Times New Roman" panose="02020603050405020304" pitchFamily="18" charset="0"/>
              </a:endParaRPr>
            </a:p>
          </p:txBody>
        </p:sp>
      </p:grpSp>
      <p:sp>
        <p:nvSpPr>
          <p:cNvPr id="8209" name="AutoShape 17"/>
          <p:cNvSpPr>
            <a:spLocks noChangeArrowheads="1"/>
          </p:cNvSpPr>
          <p:nvPr/>
        </p:nvSpPr>
        <p:spPr bwMode="gray">
          <a:xfrm>
            <a:off x="1891397" y="328318"/>
            <a:ext cx="8911243" cy="1233908"/>
          </a:xfrm>
          <a:prstGeom prst="roundRect">
            <a:avLst>
              <a:gd name="adj" fmla="val 50000"/>
            </a:avLst>
          </a:prstGeom>
          <a:solidFill>
            <a:srgbClr val="002060"/>
          </a:solidFill>
          <a:ln w="38100" cap="rnd" algn="ctr">
            <a:solidFill>
              <a:srgbClr val="00B0F0"/>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a:spcBef>
                <a:spcPct val="50000"/>
              </a:spcBef>
            </a:pPr>
            <a:r>
              <a:rPr lang="en-US" sz="3600" b="1" i="1" dirty="0" smtClean="0">
                <a:solidFill>
                  <a:schemeClr val="accent2">
                    <a:lumMod val="75000"/>
                  </a:schemeClr>
                </a:solidFill>
                <a:latin typeface="Times New Roman" panose="02020603050405020304" pitchFamily="18" charset="0"/>
                <a:cs typeface="Times New Roman" pitchFamily="18" charset="0"/>
              </a:rPr>
              <a:t>4. </a:t>
            </a:r>
            <a:r>
              <a:rPr lang="en-US" altLang="vi-VN" sz="3600" b="1" i="1" dirty="0">
                <a:solidFill>
                  <a:schemeClr val="accent2">
                    <a:lumMod val="75000"/>
                  </a:schemeClr>
                </a:solidFill>
                <a:latin typeface="Times New Roman" panose="02020603050405020304" pitchFamily="18" charset="0"/>
                <a:cs typeface="Times New Roman" panose="02020603050405020304" pitchFamily="18" charset="0"/>
              </a:rPr>
              <a:t>Động cơ điện một chiều quay được do tác dụng của lực nào</a:t>
            </a:r>
          </a:p>
        </p:txBody>
      </p:sp>
      <p:sp>
        <p:nvSpPr>
          <p:cNvPr id="8210" name="Rectangle 18"/>
          <p:cNvSpPr>
            <a:spLocks noChangeArrowheads="1"/>
          </p:cNvSpPr>
          <p:nvPr/>
        </p:nvSpPr>
        <p:spPr bwMode="auto">
          <a:xfrm>
            <a:off x="2466976" y="2135188"/>
            <a:ext cx="9137836"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sp>
        <p:nvSpPr>
          <p:cNvPr id="8212" name="Rectangle 20"/>
          <p:cNvSpPr>
            <a:spLocks noChangeArrowheads="1"/>
          </p:cNvSpPr>
          <p:nvPr/>
        </p:nvSpPr>
        <p:spPr bwMode="auto">
          <a:xfrm>
            <a:off x="2466976" y="3286125"/>
            <a:ext cx="9137836"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grpSp>
        <p:nvGrpSpPr>
          <p:cNvPr id="4" name="Group 27"/>
          <p:cNvGrpSpPr>
            <a:grpSpLocks/>
          </p:cNvGrpSpPr>
          <p:nvPr/>
        </p:nvGrpSpPr>
        <p:grpSpPr bwMode="auto">
          <a:xfrm rot="5400000">
            <a:off x="1534319" y="1989932"/>
            <a:ext cx="992188" cy="1012825"/>
            <a:chOff x="1872" y="1824"/>
            <a:chExt cx="2014" cy="1821"/>
          </a:xfrm>
        </p:grpSpPr>
        <p:sp>
          <p:nvSpPr>
            <p:cNvPr id="8220" name="AutoShape 28"/>
            <p:cNvSpPr>
              <a:spLocks noChangeArrowheads="1"/>
            </p:cNvSpPr>
            <p:nvPr/>
          </p:nvSpPr>
          <p:spPr bwMode="gray">
            <a:xfrm rot="16200000" flipH="1">
              <a:off x="1821" y="255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21" name="AutoShape 29"/>
            <p:cNvSpPr>
              <a:spLocks noChangeArrowheads="1"/>
            </p:cNvSpPr>
            <p:nvPr/>
          </p:nvSpPr>
          <p:spPr bwMode="gray">
            <a:xfrm rot="5400000" flipH="1">
              <a:off x="3629" y="252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22" name="AutoShape 30"/>
            <p:cNvSpPr>
              <a:spLocks noChangeArrowheads="1"/>
            </p:cNvSpPr>
            <p:nvPr/>
          </p:nvSpPr>
          <p:spPr bwMode="gray">
            <a:xfrm rot="10800000" flipH="1">
              <a:off x="2726" y="3439"/>
              <a:ext cx="306"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81"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82"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25" name="Oval 33"/>
            <p:cNvSpPr>
              <a:spLocks noChangeArrowheads="1"/>
            </p:cNvSpPr>
            <p:nvPr/>
          </p:nvSpPr>
          <p:spPr bwMode="gray">
            <a:xfrm>
              <a:off x="2621" y="2165"/>
              <a:ext cx="527" cy="9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84" name="Oval 34"/>
            <p:cNvSpPr>
              <a:spLocks noChangeArrowheads="1"/>
            </p:cNvSpPr>
            <p:nvPr/>
          </p:nvSpPr>
          <p:spPr bwMode="gray">
            <a:xfrm>
              <a:off x="2621" y="1971"/>
              <a:ext cx="527" cy="132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27" name="Oval 35"/>
            <p:cNvSpPr>
              <a:spLocks noChangeArrowheads="1"/>
            </p:cNvSpPr>
            <p:nvPr/>
          </p:nvSpPr>
          <p:spPr bwMode="gray">
            <a:xfrm>
              <a:off x="2336" y="2165"/>
              <a:ext cx="1096" cy="9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86" name="Oval 36"/>
            <p:cNvSpPr>
              <a:spLocks noChangeArrowheads="1"/>
            </p:cNvSpPr>
            <p:nvPr/>
          </p:nvSpPr>
          <p:spPr bwMode="gray">
            <a:xfrm>
              <a:off x="2337" y="1971"/>
              <a:ext cx="1096" cy="132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5" name="Group 74"/>
          <p:cNvGrpSpPr>
            <a:grpSpLocks/>
          </p:cNvGrpSpPr>
          <p:nvPr/>
        </p:nvGrpSpPr>
        <p:grpSpPr bwMode="auto">
          <a:xfrm rot="5400000">
            <a:off x="1857607" y="3355768"/>
            <a:ext cx="446308" cy="735648"/>
            <a:chOff x="1872" y="1063"/>
            <a:chExt cx="2015" cy="3137"/>
          </a:xfrm>
        </p:grpSpPr>
        <p:sp>
          <p:nvSpPr>
            <p:cNvPr id="94" name="AutoShape 75"/>
            <p:cNvSpPr>
              <a:spLocks noChangeArrowheads="1"/>
            </p:cNvSpPr>
            <p:nvPr/>
          </p:nvSpPr>
          <p:spPr bwMode="gray">
            <a:xfrm rot="16200000" flipH="1">
              <a:off x="1820" y="2404"/>
              <a:ext cx="311"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95" name="AutoShape 76"/>
            <p:cNvSpPr>
              <a:spLocks noChangeArrowheads="1"/>
            </p:cNvSpPr>
            <p:nvPr/>
          </p:nvSpPr>
          <p:spPr bwMode="gray">
            <a:xfrm rot="5400000" flipH="1">
              <a:off x="3630" y="2421"/>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96" name="AutoShape 77"/>
            <p:cNvSpPr>
              <a:spLocks noChangeArrowheads="1"/>
            </p:cNvSpPr>
            <p:nvPr/>
          </p:nvSpPr>
          <p:spPr bwMode="gray">
            <a:xfrm rot="10800000" flipH="1">
              <a:off x="2725" y="3320"/>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72"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73"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99" name="Oval 80"/>
            <p:cNvSpPr>
              <a:spLocks noChangeArrowheads="1"/>
            </p:cNvSpPr>
            <p:nvPr/>
          </p:nvSpPr>
          <p:spPr bwMode="gray">
            <a:xfrm>
              <a:off x="2296" y="1475"/>
              <a:ext cx="1173" cy="22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75" name="Oval 81"/>
            <p:cNvSpPr>
              <a:spLocks noChangeArrowheads="1"/>
            </p:cNvSpPr>
            <p:nvPr/>
          </p:nvSpPr>
          <p:spPr bwMode="gray">
            <a:xfrm>
              <a:off x="2299" y="1063"/>
              <a:ext cx="1173" cy="313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01" name="Oval 82"/>
            <p:cNvSpPr>
              <a:spLocks noChangeArrowheads="1"/>
            </p:cNvSpPr>
            <p:nvPr/>
          </p:nvSpPr>
          <p:spPr bwMode="gray">
            <a:xfrm>
              <a:off x="2338" y="1475"/>
              <a:ext cx="1097" cy="22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77" name="Oval 83"/>
            <p:cNvSpPr>
              <a:spLocks noChangeArrowheads="1"/>
            </p:cNvSpPr>
            <p:nvPr/>
          </p:nvSpPr>
          <p:spPr bwMode="gray">
            <a:xfrm>
              <a:off x="2337" y="1063"/>
              <a:ext cx="1096" cy="313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6" name="Group 74"/>
          <p:cNvGrpSpPr>
            <a:grpSpLocks/>
          </p:cNvGrpSpPr>
          <p:nvPr/>
        </p:nvGrpSpPr>
        <p:grpSpPr bwMode="auto">
          <a:xfrm rot="5400000">
            <a:off x="1857607" y="4552743"/>
            <a:ext cx="446308" cy="735648"/>
            <a:chOff x="1872" y="1063"/>
            <a:chExt cx="2015" cy="3137"/>
          </a:xfrm>
        </p:grpSpPr>
        <p:sp>
          <p:nvSpPr>
            <p:cNvPr id="107" name="AutoShape 75"/>
            <p:cNvSpPr>
              <a:spLocks noChangeArrowheads="1"/>
            </p:cNvSpPr>
            <p:nvPr/>
          </p:nvSpPr>
          <p:spPr bwMode="gray">
            <a:xfrm rot="16200000" flipH="1">
              <a:off x="1820" y="2404"/>
              <a:ext cx="311"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08" name="AutoShape 76"/>
            <p:cNvSpPr>
              <a:spLocks noChangeArrowheads="1"/>
            </p:cNvSpPr>
            <p:nvPr/>
          </p:nvSpPr>
          <p:spPr bwMode="gray">
            <a:xfrm rot="5400000" flipH="1">
              <a:off x="3630" y="2421"/>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09" name="AutoShape 77"/>
            <p:cNvSpPr>
              <a:spLocks noChangeArrowheads="1"/>
            </p:cNvSpPr>
            <p:nvPr/>
          </p:nvSpPr>
          <p:spPr bwMode="gray">
            <a:xfrm rot="10800000" flipH="1">
              <a:off x="2725" y="3320"/>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63"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64"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12" name="Oval 80"/>
            <p:cNvSpPr>
              <a:spLocks noChangeArrowheads="1"/>
            </p:cNvSpPr>
            <p:nvPr/>
          </p:nvSpPr>
          <p:spPr bwMode="gray">
            <a:xfrm>
              <a:off x="2296" y="1475"/>
              <a:ext cx="1173" cy="22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66" name="Oval 81"/>
            <p:cNvSpPr>
              <a:spLocks noChangeArrowheads="1"/>
            </p:cNvSpPr>
            <p:nvPr/>
          </p:nvSpPr>
          <p:spPr bwMode="gray">
            <a:xfrm>
              <a:off x="2299" y="1063"/>
              <a:ext cx="1173" cy="313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14" name="Oval 82"/>
            <p:cNvSpPr>
              <a:spLocks noChangeArrowheads="1"/>
            </p:cNvSpPr>
            <p:nvPr/>
          </p:nvSpPr>
          <p:spPr bwMode="gray">
            <a:xfrm>
              <a:off x="2338" y="1475"/>
              <a:ext cx="1097" cy="22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68" name="Oval 83"/>
            <p:cNvSpPr>
              <a:spLocks noChangeArrowheads="1"/>
            </p:cNvSpPr>
            <p:nvPr/>
          </p:nvSpPr>
          <p:spPr bwMode="gray">
            <a:xfrm>
              <a:off x="2337" y="1063"/>
              <a:ext cx="1096" cy="313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7" name="Group 74"/>
          <p:cNvGrpSpPr>
            <a:grpSpLocks/>
          </p:cNvGrpSpPr>
          <p:nvPr/>
        </p:nvGrpSpPr>
        <p:grpSpPr bwMode="auto">
          <a:xfrm rot="5400000">
            <a:off x="1857607" y="5695743"/>
            <a:ext cx="446308" cy="735648"/>
            <a:chOff x="1872" y="1063"/>
            <a:chExt cx="2015" cy="3137"/>
          </a:xfrm>
        </p:grpSpPr>
        <p:sp>
          <p:nvSpPr>
            <p:cNvPr id="117" name="AutoShape 75"/>
            <p:cNvSpPr>
              <a:spLocks noChangeArrowheads="1"/>
            </p:cNvSpPr>
            <p:nvPr/>
          </p:nvSpPr>
          <p:spPr bwMode="gray">
            <a:xfrm rot="16200000" flipH="1">
              <a:off x="1820" y="2404"/>
              <a:ext cx="311"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18" name="AutoShape 76"/>
            <p:cNvSpPr>
              <a:spLocks noChangeArrowheads="1"/>
            </p:cNvSpPr>
            <p:nvPr/>
          </p:nvSpPr>
          <p:spPr bwMode="gray">
            <a:xfrm rot="5400000" flipH="1">
              <a:off x="3630" y="2421"/>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19" name="AutoShape 77"/>
            <p:cNvSpPr>
              <a:spLocks noChangeArrowheads="1"/>
            </p:cNvSpPr>
            <p:nvPr/>
          </p:nvSpPr>
          <p:spPr bwMode="gray">
            <a:xfrm rot="10800000" flipH="1">
              <a:off x="2725" y="3320"/>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54" name="Oval 7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55" name="Oval 7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22" name="Oval 80"/>
            <p:cNvSpPr>
              <a:spLocks noChangeArrowheads="1"/>
            </p:cNvSpPr>
            <p:nvPr/>
          </p:nvSpPr>
          <p:spPr bwMode="gray">
            <a:xfrm>
              <a:off x="2296" y="1475"/>
              <a:ext cx="1173" cy="22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57" name="Oval 81"/>
            <p:cNvSpPr>
              <a:spLocks noChangeArrowheads="1"/>
            </p:cNvSpPr>
            <p:nvPr/>
          </p:nvSpPr>
          <p:spPr bwMode="gray">
            <a:xfrm>
              <a:off x="2299" y="1063"/>
              <a:ext cx="1173" cy="313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24" name="Oval 82"/>
            <p:cNvSpPr>
              <a:spLocks noChangeArrowheads="1"/>
            </p:cNvSpPr>
            <p:nvPr/>
          </p:nvSpPr>
          <p:spPr bwMode="gray">
            <a:xfrm>
              <a:off x="2338" y="1475"/>
              <a:ext cx="1097" cy="22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59" name="Oval 83"/>
            <p:cNvSpPr>
              <a:spLocks noChangeArrowheads="1"/>
            </p:cNvSpPr>
            <p:nvPr/>
          </p:nvSpPr>
          <p:spPr bwMode="gray">
            <a:xfrm>
              <a:off x="2337" y="1063"/>
              <a:ext cx="1096" cy="313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8" name="Group 11"/>
          <p:cNvGrpSpPr>
            <a:grpSpLocks/>
          </p:cNvGrpSpPr>
          <p:nvPr/>
        </p:nvGrpSpPr>
        <p:grpSpPr bwMode="auto">
          <a:xfrm>
            <a:off x="2549265" y="3359152"/>
            <a:ext cx="8955370" cy="604838"/>
            <a:chOff x="509" y="2164"/>
            <a:chExt cx="3072" cy="381"/>
          </a:xfrm>
        </p:grpSpPr>
        <p:sp>
          <p:nvSpPr>
            <p:cNvPr id="8204" name="AutoShape 12"/>
            <p:cNvSpPr>
              <a:spLocks noChangeArrowheads="1"/>
            </p:cNvSpPr>
            <p:nvPr/>
          </p:nvSpPr>
          <p:spPr bwMode="gray">
            <a:xfrm>
              <a:off x="509" y="2164"/>
              <a:ext cx="3072" cy="381"/>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8205" name="AutoShape 13"/>
            <p:cNvSpPr>
              <a:spLocks noChangeArrowheads="1"/>
            </p:cNvSpPr>
            <p:nvPr/>
          </p:nvSpPr>
          <p:spPr bwMode="gray">
            <a:xfrm>
              <a:off x="519" y="2181"/>
              <a:ext cx="217" cy="352"/>
            </a:xfrm>
            <a:prstGeom prst="roundRect">
              <a:avLst>
                <a:gd name="adj" fmla="val 11921"/>
              </a:avLst>
            </a:prstGeom>
            <a:solidFill>
              <a:srgbClr val="002060"/>
            </a:solidFill>
            <a:ln w="38100">
              <a:solidFill>
                <a:schemeClr val="bg1"/>
              </a:solidFill>
              <a:round/>
              <a:headEnd/>
              <a:tailEnd/>
            </a:ln>
            <a:effectLst/>
          </p:spPr>
          <p:txBody>
            <a:bodyPr wrap="none" anchor="ctr"/>
            <a:lstStyle/>
            <a:p>
              <a:pPr>
                <a:defRPr/>
              </a:pPr>
              <a:endParaRPr lang="vi-VN"/>
            </a:p>
          </p:txBody>
        </p:sp>
        <p:sp>
          <p:nvSpPr>
            <p:cNvPr id="8206"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vi-VN"/>
            </a:p>
          </p:txBody>
        </p:sp>
        <p:sp>
          <p:nvSpPr>
            <p:cNvPr id="8207" name="Text Box 15"/>
            <p:cNvSpPr txBox="1">
              <a:spLocks noChangeArrowheads="1"/>
            </p:cNvSpPr>
            <p:nvPr/>
          </p:nvSpPr>
          <p:spPr bwMode="gray">
            <a:xfrm>
              <a:off x="589" y="2224"/>
              <a:ext cx="98" cy="233"/>
            </a:xfrm>
            <a:prstGeom prst="rect">
              <a:avLst/>
            </a:prstGeom>
            <a:noFill/>
            <a:ln w="9525" algn="ctr">
              <a:noFill/>
              <a:miter lim="800000"/>
              <a:headEnd/>
              <a:tailEnd/>
            </a:ln>
            <a:effectLst>
              <a:outerShdw dist="35921" dir="2700000" algn="ctr" rotWithShape="0">
                <a:schemeClr val="tx1"/>
              </a:outerShdw>
            </a:effectLst>
          </p:spPr>
          <p:txBody>
            <a:bodyPr wrap="square">
              <a:spAutoFit/>
            </a:bodyPr>
            <a:lstStyle/>
            <a:p>
              <a:pPr algn="ctr">
                <a:defRPr/>
              </a:pPr>
              <a:r>
                <a:rPr lang="en-US" b="1" dirty="0">
                  <a:solidFill>
                    <a:srgbClr val="FF0000"/>
                  </a:solidFill>
                  <a:effectLst>
                    <a:outerShdw blurRad="38100" dist="38100" dir="2700000" algn="tl">
                      <a:srgbClr val="C0C0C0"/>
                    </a:outerShdw>
                  </a:effectLst>
                </a:rPr>
                <a:t>B</a:t>
              </a:r>
            </a:p>
          </p:txBody>
        </p:sp>
        <p:sp>
          <p:nvSpPr>
            <p:cNvPr id="20550" name="Text Box 16"/>
            <p:cNvSpPr txBox="1">
              <a:spLocks noChangeArrowheads="1"/>
            </p:cNvSpPr>
            <p:nvPr/>
          </p:nvSpPr>
          <p:spPr bwMode="gray">
            <a:xfrm>
              <a:off x="739" y="2248"/>
              <a:ext cx="28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pPr>
              <a:r>
                <a:rPr lang="en-US" altLang="vi-VN" sz="2000" b="1" dirty="0" smtClean="0">
                  <a:latin typeface="Times New Roman" panose="02020603050405020304" pitchFamily="18" charset="0"/>
                </a:rPr>
                <a:t>Lực điện từ</a:t>
              </a:r>
              <a:endParaRPr lang="en-US" altLang="vi-VN" sz="2000" b="1" dirty="0">
                <a:latin typeface="Times New Roman" panose="02020603050405020304" pitchFamily="18" charset="0"/>
              </a:endParaRPr>
            </a:p>
          </p:txBody>
        </p:sp>
      </p:grpSp>
      <p:grpSp>
        <p:nvGrpSpPr>
          <p:cNvPr id="9" name="Group 37"/>
          <p:cNvGrpSpPr>
            <a:grpSpLocks/>
          </p:cNvGrpSpPr>
          <p:nvPr/>
        </p:nvGrpSpPr>
        <p:grpSpPr bwMode="auto">
          <a:xfrm rot="5400000">
            <a:off x="1566070" y="3204370"/>
            <a:ext cx="992187" cy="1012825"/>
            <a:chOff x="1872" y="1824"/>
            <a:chExt cx="2014" cy="1821"/>
          </a:xfrm>
        </p:grpSpPr>
        <p:sp>
          <p:nvSpPr>
            <p:cNvPr id="8230" name="AutoShape 38"/>
            <p:cNvSpPr>
              <a:spLocks noChangeArrowheads="1"/>
            </p:cNvSpPr>
            <p:nvPr/>
          </p:nvSpPr>
          <p:spPr bwMode="gray">
            <a:xfrm rot="16200000" flipH="1">
              <a:off x="1821" y="255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31" name="AutoShape 39"/>
            <p:cNvSpPr>
              <a:spLocks noChangeArrowheads="1"/>
            </p:cNvSpPr>
            <p:nvPr/>
          </p:nvSpPr>
          <p:spPr bwMode="gray">
            <a:xfrm rot="5400000" flipH="1">
              <a:off x="3629" y="252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8232" name="AutoShape 40"/>
            <p:cNvSpPr>
              <a:spLocks noChangeArrowheads="1"/>
            </p:cNvSpPr>
            <p:nvPr/>
          </p:nvSpPr>
          <p:spPr bwMode="gray">
            <a:xfrm rot="10800000" flipH="1">
              <a:off x="2726" y="3439"/>
              <a:ext cx="306"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40" name="Oval 4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41" name="Oval 4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35" name="Oval 43"/>
            <p:cNvSpPr>
              <a:spLocks noChangeArrowheads="1"/>
            </p:cNvSpPr>
            <p:nvPr/>
          </p:nvSpPr>
          <p:spPr bwMode="gray">
            <a:xfrm>
              <a:off x="2621" y="2165"/>
              <a:ext cx="527" cy="9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43" name="Oval 44"/>
            <p:cNvSpPr>
              <a:spLocks noChangeArrowheads="1"/>
            </p:cNvSpPr>
            <p:nvPr/>
          </p:nvSpPr>
          <p:spPr bwMode="gray">
            <a:xfrm>
              <a:off x="2621" y="1971"/>
              <a:ext cx="527" cy="132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8237" name="Oval 45"/>
            <p:cNvSpPr>
              <a:spLocks noChangeArrowheads="1"/>
            </p:cNvSpPr>
            <p:nvPr/>
          </p:nvSpPr>
          <p:spPr bwMode="gray">
            <a:xfrm>
              <a:off x="2336" y="2165"/>
              <a:ext cx="1096" cy="9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45" name="Oval 46"/>
            <p:cNvSpPr>
              <a:spLocks noChangeArrowheads="1"/>
            </p:cNvSpPr>
            <p:nvPr/>
          </p:nvSpPr>
          <p:spPr bwMode="gray">
            <a:xfrm>
              <a:off x="2337" y="1971"/>
              <a:ext cx="1096" cy="132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10" name="Group 27"/>
          <p:cNvGrpSpPr>
            <a:grpSpLocks/>
          </p:cNvGrpSpPr>
          <p:nvPr/>
        </p:nvGrpSpPr>
        <p:grpSpPr bwMode="auto">
          <a:xfrm rot="5400000">
            <a:off x="1534320" y="4426745"/>
            <a:ext cx="992187" cy="1012825"/>
            <a:chOff x="1872" y="1824"/>
            <a:chExt cx="2014" cy="1821"/>
          </a:xfrm>
        </p:grpSpPr>
        <p:sp>
          <p:nvSpPr>
            <p:cNvPr id="133" name="AutoShape 28"/>
            <p:cNvSpPr>
              <a:spLocks noChangeArrowheads="1"/>
            </p:cNvSpPr>
            <p:nvPr/>
          </p:nvSpPr>
          <p:spPr bwMode="gray">
            <a:xfrm rot="16200000" flipH="1">
              <a:off x="1821" y="255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34" name="AutoShape 29"/>
            <p:cNvSpPr>
              <a:spLocks noChangeArrowheads="1"/>
            </p:cNvSpPr>
            <p:nvPr/>
          </p:nvSpPr>
          <p:spPr bwMode="gray">
            <a:xfrm rot="5400000" flipH="1">
              <a:off x="3629" y="252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35" name="AutoShape 30"/>
            <p:cNvSpPr>
              <a:spLocks noChangeArrowheads="1"/>
            </p:cNvSpPr>
            <p:nvPr/>
          </p:nvSpPr>
          <p:spPr bwMode="gray">
            <a:xfrm rot="10800000" flipH="1">
              <a:off x="2726" y="3439"/>
              <a:ext cx="306"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31"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32"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38" name="Oval 33"/>
            <p:cNvSpPr>
              <a:spLocks noChangeArrowheads="1"/>
            </p:cNvSpPr>
            <p:nvPr/>
          </p:nvSpPr>
          <p:spPr bwMode="gray">
            <a:xfrm>
              <a:off x="2621" y="2165"/>
              <a:ext cx="527" cy="9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34" name="Oval 34"/>
            <p:cNvSpPr>
              <a:spLocks noChangeArrowheads="1"/>
            </p:cNvSpPr>
            <p:nvPr/>
          </p:nvSpPr>
          <p:spPr bwMode="gray">
            <a:xfrm>
              <a:off x="2621" y="1971"/>
              <a:ext cx="527" cy="132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40" name="Oval 35"/>
            <p:cNvSpPr>
              <a:spLocks noChangeArrowheads="1"/>
            </p:cNvSpPr>
            <p:nvPr/>
          </p:nvSpPr>
          <p:spPr bwMode="gray">
            <a:xfrm>
              <a:off x="2336" y="2165"/>
              <a:ext cx="1096" cy="9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36" name="Oval 36"/>
            <p:cNvSpPr>
              <a:spLocks noChangeArrowheads="1"/>
            </p:cNvSpPr>
            <p:nvPr/>
          </p:nvSpPr>
          <p:spPr bwMode="gray">
            <a:xfrm>
              <a:off x="2337" y="1971"/>
              <a:ext cx="1096" cy="132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grpSp>
        <p:nvGrpSpPr>
          <p:cNvPr id="11" name="Group 11"/>
          <p:cNvGrpSpPr>
            <a:grpSpLocks/>
          </p:cNvGrpSpPr>
          <p:nvPr/>
        </p:nvGrpSpPr>
        <p:grpSpPr bwMode="auto">
          <a:xfrm>
            <a:off x="2543174" y="5638801"/>
            <a:ext cx="8955369" cy="606425"/>
            <a:chOff x="508" y="2112"/>
            <a:chExt cx="3072" cy="382"/>
          </a:xfrm>
        </p:grpSpPr>
        <p:sp>
          <p:nvSpPr>
            <p:cNvPr id="143" name="AutoShape 12"/>
            <p:cNvSpPr>
              <a:spLocks noChangeArrowheads="1"/>
            </p:cNvSpPr>
            <p:nvPr/>
          </p:nvSpPr>
          <p:spPr bwMode="gray">
            <a:xfrm>
              <a:off x="508" y="2112"/>
              <a:ext cx="3072" cy="381"/>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144" name="AutoShape 13"/>
            <p:cNvSpPr>
              <a:spLocks noChangeArrowheads="1"/>
            </p:cNvSpPr>
            <p:nvPr/>
          </p:nvSpPr>
          <p:spPr bwMode="gray">
            <a:xfrm>
              <a:off x="514" y="2134"/>
              <a:ext cx="217" cy="360"/>
            </a:xfrm>
            <a:prstGeom prst="roundRect">
              <a:avLst>
                <a:gd name="adj" fmla="val 11921"/>
              </a:avLst>
            </a:prstGeom>
            <a:solidFill>
              <a:srgbClr val="002060"/>
            </a:solidFill>
            <a:ln w="38100">
              <a:solidFill>
                <a:schemeClr val="bg1"/>
              </a:solidFill>
              <a:round/>
              <a:headEnd/>
              <a:tailEnd/>
            </a:ln>
            <a:effectLst/>
          </p:spPr>
          <p:txBody>
            <a:bodyPr wrap="none" anchor="ctr"/>
            <a:lstStyle/>
            <a:p>
              <a:pPr>
                <a:defRPr/>
              </a:pPr>
              <a:endParaRPr lang="vi-VN"/>
            </a:p>
          </p:txBody>
        </p:sp>
        <p:sp>
          <p:nvSpPr>
            <p:cNvPr id="145"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vi-VN"/>
            </a:p>
          </p:txBody>
        </p:sp>
        <p:sp>
          <p:nvSpPr>
            <p:cNvPr id="146" name="Text Box 15"/>
            <p:cNvSpPr txBox="1">
              <a:spLocks noChangeArrowheads="1"/>
            </p:cNvSpPr>
            <p:nvPr/>
          </p:nvSpPr>
          <p:spPr bwMode="gray">
            <a:xfrm>
              <a:off x="584" y="2203"/>
              <a:ext cx="129" cy="23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a:defRPr/>
              </a:pPr>
              <a:r>
                <a:rPr lang="en-US" b="1" dirty="0">
                  <a:solidFill>
                    <a:srgbClr val="FF0000"/>
                  </a:solidFill>
                  <a:effectLst>
                    <a:outerShdw blurRad="38100" dist="38100" dir="2700000" algn="tl">
                      <a:srgbClr val="C0C0C0"/>
                    </a:outerShdw>
                  </a:effectLst>
                </a:rPr>
                <a:t>D</a:t>
              </a:r>
            </a:p>
          </p:txBody>
        </p:sp>
        <p:sp>
          <p:nvSpPr>
            <p:cNvPr id="20527" name="Text Box 16"/>
            <p:cNvSpPr txBox="1">
              <a:spLocks noChangeArrowheads="1"/>
            </p:cNvSpPr>
            <p:nvPr/>
          </p:nvSpPr>
          <p:spPr bwMode="gray">
            <a:xfrm>
              <a:off x="752" y="2121"/>
              <a:ext cx="2732"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360363" indent="-360363" eaLnBrk="1" hangingPunct="1">
                <a:lnSpc>
                  <a:spcPct val="150000"/>
                </a:lnSpc>
                <a:spcBef>
                  <a:spcPct val="50000"/>
                </a:spcBef>
              </a:pPr>
              <a:r>
                <a:rPr lang="en-US" altLang="vi-VN" sz="2000" b="1" dirty="0" smtClean="0">
                  <a:latin typeface="Times New Roman" panose="02020603050405020304" pitchFamily="18" charset="0"/>
                </a:rPr>
                <a:t>Lực từ</a:t>
              </a:r>
              <a:endParaRPr lang="en-US" altLang="vi-VN" sz="2000" b="1" dirty="0">
                <a:latin typeface="Times New Roman" panose="02020603050405020304" pitchFamily="18" charset="0"/>
              </a:endParaRPr>
            </a:p>
          </p:txBody>
        </p:sp>
      </p:grpSp>
      <p:grpSp>
        <p:nvGrpSpPr>
          <p:cNvPr id="12" name="Group 37"/>
          <p:cNvGrpSpPr>
            <a:grpSpLocks/>
          </p:cNvGrpSpPr>
          <p:nvPr/>
        </p:nvGrpSpPr>
        <p:grpSpPr bwMode="auto">
          <a:xfrm rot="5400000">
            <a:off x="1566070" y="5569745"/>
            <a:ext cx="992187" cy="1012825"/>
            <a:chOff x="1872" y="1824"/>
            <a:chExt cx="2014" cy="1821"/>
          </a:xfrm>
        </p:grpSpPr>
        <p:sp>
          <p:nvSpPr>
            <p:cNvPr id="149" name="AutoShape 38"/>
            <p:cNvSpPr>
              <a:spLocks noChangeArrowheads="1"/>
            </p:cNvSpPr>
            <p:nvPr/>
          </p:nvSpPr>
          <p:spPr bwMode="gray">
            <a:xfrm rot="16200000" flipH="1">
              <a:off x="1821" y="255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50" name="AutoShape 39"/>
            <p:cNvSpPr>
              <a:spLocks noChangeArrowheads="1"/>
            </p:cNvSpPr>
            <p:nvPr/>
          </p:nvSpPr>
          <p:spPr bwMode="gray">
            <a:xfrm rot="5400000" flipH="1">
              <a:off x="3629" y="252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151" name="AutoShape 40"/>
            <p:cNvSpPr>
              <a:spLocks noChangeArrowheads="1"/>
            </p:cNvSpPr>
            <p:nvPr/>
          </p:nvSpPr>
          <p:spPr bwMode="gray">
            <a:xfrm rot="10800000" flipH="1">
              <a:off x="2726" y="3439"/>
              <a:ext cx="306"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vi-VN"/>
            </a:p>
          </p:txBody>
        </p:sp>
        <p:sp>
          <p:nvSpPr>
            <p:cNvPr id="20517" name="Oval 4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20518" name="Oval 4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54" name="Oval 43"/>
            <p:cNvSpPr>
              <a:spLocks noChangeArrowheads="1"/>
            </p:cNvSpPr>
            <p:nvPr/>
          </p:nvSpPr>
          <p:spPr bwMode="gray">
            <a:xfrm>
              <a:off x="2621" y="2165"/>
              <a:ext cx="527" cy="9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vi-VN"/>
            </a:p>
          </p:txBody>
        </p:sp>
        <p:sp>
          <p:nvSpPr>
            <p:cNvPr id="20520" name="Oval 44"/>
            <p:cNvSpPr>
              <a:spLocks noChangeArrowheads="1"/>
            </p:cNvSpPr>
            <p:nvPr/>
          </p:nvSpPr>
          <p:spPr bwMode="gray">
            <a:xfrm>
              <a:off x="2621" y="1971"/>
              <a:ext cx="527" cy="132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sp>
          <p:nvSpPr>
            <p:cNvPr id="156" name="Oval 45"/>
            <p:cNvSpPr>
              <a:spLocks noChangeArrowheads="1"/>
            </p:cNvSpPr>
            <p:nvPr/>
          </p:nvSpPr>
          <p:spPr bwMode="gray">
            <a:xfrm>
              <a:off x="2336" y="2165"/>
              <a:ext cx="1096" cy="9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vi-VN"/>
            </a:p>
          </p:txBody>
        </p:sp>
        <p:sp>
          <p:nvSpPr>
            <p:cNvPr id="20522" name="Oval 46"/>
            <p:cNvSpPr>
              <a:spLocks noChangeArrowheads="1"/>
            </p:cNvSpPr>
            <p:nvPr/>
          </p:nvSpPr>
          <p:spPr bwMode="gray">
            <a:xfrm>
              <a:off x="2337" y="1971"/>
              <a:ext cx="1096" cy="132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vi-VN" altLang="vi-VN">
                <a:latin typeface="Arial" panose="020B0604020202020204" pitchFamily="34" charset="0"/>
                <a:cs typeface="Arial" panose="020B0604020202020204" pitchFamily="34" charset="0"/>
              </a:endParaRPr>
            </a:p>
          </p:txBody>
        </p:sp>
      </p:grpSp>
      <p:sp>
        <p:nvSpPr>
          <p:cNvPr id="190" name="Rectangle 20"/>
          <p:cNvSpPr>
            <a:spLocks noChangeArrowheads="1"/>
          </p:cNvSpPr>
          <p:nvPr/>
        </p:nvSpPr>
        <p:spPr bwMode="auto">
          <a:xfrm>
            <a:off x="2466976" y="4500563"/>
            <a:ext cx="9137836" cy="7937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grpSp>
        <p:nvGrpSpPr>
          <p:cNvPr id="13" name="Group 11"/>
          <p:cNvGrpSpPr>
            <a:grpSpLocks/>
          </p:cNvGrpSpPr>
          <p:nvPr/>
        </p:nvGrpSpPr>
        <p:grpSpPr bwMode="auto">
          <a:xfrm>
            <a:off x="2549524" y="4572001"/>
            <a:ext cx="8955369" cy="614363"/>
            <a:chOff x="508" y="2112"/>
            <a:chExt cx="3072" cy="387"/>
          </a:xfrm>
        </p:grpSpPr>
        <p:sp>
          <p:nvSpPr>
            <p:cNvPr id="192" name="AutoShape 12"/>
            <p:cNvSpPr>
              <a:spLocks noChangeArrowheads="1"/>
            </p:cNvSpPr>
            <p:nvPr/>
          </p:nvSpPr>
          <p:spPr bwMode="gray">
            <a:xfrm>
              <a:off x="508" y="2112"/>
              <a:ext cx="3072" cy="381"/>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vi-VN"/>
            </a:p>
          </p:txBody>
        </p:sp>
        <p:sp>
          <p:nvSpPr>
            <p:cNvPr id="193" name="AutoShape 13"/>
            <p:cNvSpPr>
              <a:spLocks noChangeArrowheads="1"/>
            </p:cNvSpPr>
            <p:nvPr/>
          </p:nvSpPr>
          <p:spPr bwMode="gray">
            <a:xfrm>
              <a:off x="514" y="2147"/>
              <a:ext cx="216" cy="352"/>
            </a:xfrm>
            <a:prstGeom prst="roundRect">
              <a:avLst>
                <a:gd name="adj" fmla="val 11921"/>
              </a:avLst>
            </a:prstGeom>
            <a:solidFill>
              <a:srgbClr val="002060"/>
            </a:solidFill>
            <a:ln w="38100">
              <a:solidFill>
                <a:schemeClr val="bg1"/>
              </a:solidFill>
              <a:round/>
              <a:headEnd/>
              <a:tailEnd/>
            </a:ln>
            <a:effectLst/>
          </p:spPr>
          <p:txBody>
            <a:bodyPr wrap="none" anchor="ctr"/>
            <a:lstStyle/>
            <a:p>
              <a:pPr>
                <a:defRPr/>
              </a:pPr>
              <a:endParaRPr lang="vi-VN"/>
            </a:p>
          </p:txBody>
        </p:sp>
        <p:sp>
          <p:nvSpPr>
            <p:cNvPr id="194"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vi-VN"/>
            </a:p>
          </p:txBody>
        </p:sp>
        <p:sp>
          <p:nvSpPr>
            <p:cNvPr id="195" name="Text Box 15"/>
            <p:cNvSpPr txBox="1">
              <a:spLocks noChangeArrowheads="1"/>
            </p:cNvSpPr>
            <p:nvPr/>
          </p:nvSpPr>
          <p:spPr bwMode="gray">
            <a:xfrm>
              <a:off x="570" y="2203"/>
              <a:ext cx="120" cy="23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a:defRPr/>
              </a:pPr>
              <a:r>
                <a:rPr lang="en-US" b="1" dirty="0">
                  <a:solidFill>
                    <a:srgbClr val="FF0000"/>
                  </a:solidFill>
                  <a:effectLst>
                    <a:outerShdw blurRad="38100" dist="38100" dir="2700000" algn="tl">
                      <a:srgbClr val="C0C0C0"/>
                    </a:outerShdw>
                  </a:effectLst>
                </a:rPr>
                <a:t>C</a:t>
              </a:r>
            </a:p>
          </p:txBody>
        </p:sp>
        <p:sp>
          <p:nvSpPr>
            <p:cNvPr id="20513" name="Text Box 16"/>
            <p:cNvSpPr txBox="1">
              <a:spLocks noChangeArrowheads="1"/>
            </p:cNvSpPr>
            <p:nvPr/>
          </p:nvSpPr>
          <p:spPr bwMode="gray">
            <a:xfrm>
              <a:off x="751" y="2188"/>
              <a:ext cx="279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pPr>
              <a:r>
                <a:rPr lang="en-US" altLang="vi-VN" sz="2000" b="1" dirty="0" smtClean="0">
                  <a:latin typeface="Times New Roman" panose="02020603050405020304" pitchFamily="18" charset="0"/>
                </a:rPr>
                <a:t>Lực đàn hồi</a:t>
              </a:r>
              <a:endParaRPr lang="en-US" altLang="vi-VN" sz="2000" b="1" dirty="0">
                <a:latin typeface="Times New Roman" panose="02020603050405020304" pitchFamily="18" charset="0"/>
              </a:endParaRPr>
            </a:p>
          </p:txBody>
        </p:sp>
      </p:grpSp>
      <p:sp>
        <p:nvSpPr>
          <p:cNvPr id="197" name="Rectangle 20"/>
          <p:cNvSpPr>
            <a:spLocks noChangeArrowheads="1"/>
          </p:cNvSpPr>
          <p:nvPr/>
        </p:nvSpPr>
        <p:spPr bwMode="auto">
          <a:xfrm>
            <a:off x="2486026" y="5535614"/>
            <a:ext cx="9137836" cy="973137"/>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endParaRPr lang="vi-VN" altLang="vi-VN">
              <a:solidFill>
                <a:srgbClr val="0000FF"/>
              </a:solidFill>
              <a:latin typeface="Arial" panose="020B0604020202020204" pitchFamily="34" charset="0"/>
              <a:cs typeface="Arial" panose="020B0604020202020204" pitchFamily="34" charset="0"/>
            </a:endParaRPr>
          </a:p>
        </p:txBody>
      </p:sp>
      <p:sp>
        <p:nvSpPr>
          <p:cNvPr id="116" name="10-Point Star 115"/>
          <p:cNvSpPr/>
          <p:nvPr/>
        </p:nvSpPr>
        <p:spPr>
          <a:xfrm>
            <a:off x="9915526" y="6357958"/>
            <a:ext cx="544315" cy="500062"/>
          </a:xfrm>
          <a:prstGeom prst="star10">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vi-VN"/>
          </a:p>
        </p:txBody>
      </p:sp>
    </p:spTree>
    <p:extLst>
      <p:ext uri="{BB962C8B-B14F-4D97-AF65-F5344CB8AC3E}">
        <p14:creationId xmlns:p14="http://schemas.microsoft.com/office/powerpoint/2010/main" val="29457205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200" fill="hold"/>
                                        <p:tgtEl>
                                          <p:spTgt spid="103"/>
                                        </p:tgtEl>
                                        <p:attrNameLst>
                                          <p:attrName>ppt_w</p:attrName>
                                        </p:attrNameLst>
                                      </p:cBhvr>
                                      <p:tavLst>
                                        <p:tav tm="0">
                                          <p:val>
                                            <p:fltVal val="0"/>
                                          </p:val>
                                        </p:tav>
                                        <p:tav tm="100000">
                                          <p:val>
                                            <p:strVal val="#ppt_w"/>
                                          </p:val>
                                        </p:tav>
                                      </p:tavLst>
                                    </p:anim>
                                    <p:anim calcmode="lin" valueType="num">
                                      <p:cBhvr>
                                        <p:cTn id="8" dur="200" fill="hold"/>
                                        <p:tgtEl>
                                          <p:spTgt spid="103"/>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
                            </p:stCondLst>
                            <p:childTnLst>
                              <p:par>
                                <p:cTn id="10" presetID="3"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200"/>
                                        <p:tgtEl>
                                          <p:spTgt spid="2"/>
                                        </p:tgtEl>
                                      </p:cBhvr>
                                    </p:animEffect>
                                  </p:childTnLst>
                                </p:cTn>
                              </p:par>
                            </p:childTnLst>
                          </p:cTn>
                        </p:par>
                        <p:par>
                          <p:cTn id="13" fill="hold" nodeType="afterGroup">
                            <p:stCondLst>
                              <p:cond delay="400"/>
                            </p:stCondLst>
                            <p:childTnLst>
                              <p:par>
                                <p:cTn id="14" presetID="49"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200" fill="hold"/>
                                        <p:tgtEl>
                                          <p:spTgt spid="4"/>
                                        </p:tgtEl>
                                        <p:attrNameLst>
                                          <p:attrName>ppt_w</p:attrName>
                                        </p:attrNameLst>
                                      </p:cBhvr>
                                      <p:tavLst>
                                        <p:tav tm="0">
                                          <p:val>
                                            <p:fltVal val="0"/>
                                          </p:val>
                                        </p:tav>
                                        <p:tav tm="100000">
                                          <p:val>
                                            <p:strVal val="#ppt_w"/>
                                          </p:val>
                                        </p:tav>
                                      </p:tavLst>
                                    </p:anim>
                                    <p:anim calcmode="lin" valueType="num">
                                      <p:cBhvr>
                                        <p:cTn id="17" dur="200" fill="hold"/>
                                        <p:tgtEl>
                                          <p:spTgt spid="4"/>
                                        </p:tgtEl>
                                        <p:attrNameLst>
                                          <p:attrName>ppt_h</p:attrName>
                                        </p:attrNameLst>
                                      </p:cBhvr>
                                      <p:tavLst>
                                        <p:tav tm="0">
                                          <p:val>
                                            <p:fltVal val="0"/>
                                          </p:val>
                                        </p:tav>
                                        <p:tav tm="100000">
                                          <p:val>
                                            <p:strVal val="#ppt_h"/>
                                          </p:val>
                                        </p:tav>
                                      </p:tavLst>
                                    </p:anim>
                                    <p:anim calcmode="lin" valueType="num">
                                      <p:cBhvr>
                                        <p:cTn id="18" dur="200" fill="hold"/>
                                        <p:tgtEl>
                                          <p:spTgt spid="4"/>
                                        </p:tgtEl>
                                        <p:attrNameLst>
                                          <p:attrName>style.rotation</p:attrName>
                                        </p:attrNameLst>
                                      </p:cBhvr>
                                      <p:tavLst>
                                        <p:tav tm="0">
                                          <p:val>
                                            <p:fltVal val="360"/>
                                          </p:val>
                                        </p:tav>
                                        <p:tav tm="100000">
                                          <p:val>
                                            <p:fltVal val="0"/>
                                          </p:val>
                                        </p:tav>
                                      </p:tavLst>
                                    </p:anim>
                                    <p:animEffect transition="in" filter="fade">
                                      <p:cBhvr>
                                        <p:cTn id="19" dur="200"/>
                                        <p:tgtEl>
                                          <p:spTgt spid="4"/>
                                        </p:tgtEl>
                                      </p:cBhvr>
                                    </p:animEffect>
                                  </p:childTnLst>
                                </p:cTn>
                              </p:par>
                            </p:childTnLst>
                          </p:cTn>
                        </p:par>
                        <p:par>
                          <p:cTn id="20" fill="hold" nodeType="afterGroup">
                            <p:stCondLst>
                              <p:cond delay="600"/>
                            </p:stCondLst>
                            <p:childTnLst>
                              <p:par>
                                <p:cTn id="21" presetID="17"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00" fill="hold"/>
                                        <p:tgtEl>
                                          <p:spTgt spid="3"/>
                                        </p:tgtEl>
                                        <p:attrNameLst>
                                          <p:attrName>ppt_x</p:attrName>
                                        </p:attrNameLst>
                                      </p:cBhvr>
                                      <p:tavLst>
                                        <p:tav tm="0">
                                          <p:val>
                                            <p:strVal val="#ppt_x-#ppt_w/2"/>
                                          </p:val>
                                        </p:tav>
                                        <p:tav tm="100000">
                                          <p:val>
                                            <p:strVal val="#ppt_x"/>
                                          </p:val>
                                        </p:tav>
                                      </p:tavLst>
                                    </p:anim>
                                    <p:anim calcmode="lin" valueType="num">
                                      <p:cBhvr>
                                        <p:cTn id="24" dur="200" fill="hold"/>
                                        <p:tgtEl>
                                          <p:spTgt spid="3"/>
                                        </p:tgtEl>
                                        <p:attrNameLst>
                                          <p:attrName>ppt_y</p:attrName>
                                        </p:attrNameLst>
                                      </p:cBhvr>
                                      <p:tavLst>
                                        <p:tav tm="0">
                                          <p:val>
                                            <p:strVal val="#ppt_y"/>
                                          </p:val>
                                        </p:tav>
                                        <p:tav tm="100000">
                                          <p:val>
                                            <p:strVal val="#ppt_y"/>
                                          </p:val>
                                        </p:tav>
                                      </p:tavLst>
                                    </p:anim>
                                    <p:anim calcmode="lin" valueType="num">
                                      <p:cBhvr>
                                        <p:cTn id="25" dur="200" fill="hold"/>
                                        <p:tgtEl>
                                          <p:spTgt spid="3"/>
                                        </p:tgtEl>
                                        <p:attrNameLst>
                                          <p:attrName>ppt_w</p:attrName>
                                        </p:attrNameLst>
                                      </p:cBhvr>
                                      <p:tavLst>
                                        <p:tav tm="0">
                                          <p:val>
                                            <p:fltVal val="0"/>
                                          </p:val>
                                        </p:tav>
                                        <p:tav tm="100000">
                                          <p:val>
                                            <p:strVal val="#ppt_w"/>
                                          </p:val>
                                        </p:tav>
                                      </p:tavLst>
                                    </p:anim>
                                    <p:anim calcmode="lin" valueType="num">
                                      <p:cBhvr>
                                        <p:cTn id="26" dur="2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par>
                          <p:cTn id="27" fill="hold" nodeType="afterGroup">
                            <p:stCondLst>
                              <p:cond delay="800"/>
                            </p:stCondLst>
                            <p:childTnLst>
                              <p:par>
                                <p:cTn id="28" presetID="17" presetClass="entr" presetSubtype="10" fill="hold" grpId="0" nodeType="afterEffect">
                                  <p:stCondLst>
                                    <p:cond delay="0"/>
                                  </p:stCondLst>
                                  <p:childTnLst>
                                    <p:set>
                                      <p:cBhvr>
                                        <p:cTn id="29" dur="1" fill="hold">
                                          <p:stCondLst>
                                            <p:cond delay="0"/>
                                          </p:stCondLst>
                                        </p:cTn>
                                        <p:tgtEl>
                                          <p:spTgt spid="8255"/>
                                        </p:tgtEl>
                                        <p:attrNameLst>
                                          <p:attrName>style.visibility</p:attrName>
                                        </p:attrNameLst>
                                      </p:cBhvr>
                                      <p:to>
                                        <p:strVal val="visible"/>
                                      </p:to>
                                    </p:set>
                                    <p:anim calcmode="lin" valueType="num">
                                      <p:cBhvr>
                                        <p:cTn id="30" dur="200" fill="hold"/>
                                        <p:tgtEl>
                                          <p:spTgt spid="8255"/>
                                        </p:tgtEl>
                                        <p:attrNameLst>
                                          <p:attrName>ppt_w</p:attrName>
                                        </p:attrNameLst>
                                      </p:cBhvr>
                                      <p:tavLst>
                                        <p:tav tm="0">
                                          <p:val>
                                            <p:fltVal val="0"/>
                                          </p:val>
                                        </p:tav>
                                        <p:tav tm="100000">
                                          <p:val>
                                            <p:strVal val="#ppt_w"/>
                                          </p:val>
                                        </p:tav>
                                      </p:tavLst>
                                    </p:anim>
                                    <p:anim calcmode="lin" valueType="num">
                                      <p:cBhvr>
                                        <p:cTn id="31" dur="200" fill="hold"/>
                                        <p:tgtEl>
                                          <p:spTgt spid="8255"/>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1000"/>
                            </p:stCondLst>
                            <p:childTnLst>
                              <p:par>
                                <p:cTn id="33" presetID="4"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ox(in)">
                                      <p:cBhvr>
                                        <p:cTn id="35" dur="200"/>
                                        <p:tgtEl>
                                          <p:spTgt spid="5"/>
                                        </p:tgtEl>
                                      </p:cBhvr>
                                    </p:animEffect>
                                  </p:childTnLst>
                                </p:cTn>
                              </p:par>
                            </p:childTnLst>
                          </p:cTn>
                        </p:par>
                        <p:par>
                          <p:cTn id="36" fill="hold" nodeType="afterGroup">
                            <p:stCondLst>
                              <p:cond delay="1200"/>
                            </p:stCondLst>
                            <p:childTnLst>
                              <p:par>
                                <p:cTn id="37" presetID="49" presetClass="entr" presetSubtype="0" decel="10000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200" fill="hold"/>
                                        <p:tgtEl>
                                          <p:spTgt spid="9"/>
                                        </p:tgtEl>
                                        <p:attrNameLst>
                                          <p:attrName>ppt_w</p:attrName>
                                        </p:attrNameLst>
                                      </p:cBhvr>
                                      <p:tavLst>
                                        <p:tav tm="0">
                                          <p:val>
                                            <p:fltVal val="0"/>
                                          </p:val>
                                        </p:tav>
                                        <p:tav tm="100000">
                                          <p:val>
                                            <p:strVal val="#ppt_w"/>
                                          </p:val>
                                        </p:tav>
                                      </p:tavLst>
                                    </p:anim>
                                    <p:anim calcmode="lin" valueType="num">
                                      <p:cBhvr>
                                        <p:cTn id="40" dur="200" fill="hold"/>
                                        <p:tgtEl>
                                          <p:spTgt spid="9"/>
                                        </p:tgtEl>
                                        <p:attrNameLst>
                                          <p:attrName>ppt_h</p:attrName>
                                        </p:attrNameLst>
                                      </p:cBhvr>
                                      <p:tavLst>
                                        <p:tav tm="0">
                                          <p:val>
                                            <p:fltVal val="0"/>
                                          </p:val>
                                        </p:tav>
                                        <p:tav tm="100000">
                                          <p:val>
                                            <p:strVal val="#ppt_h"/>
                                          </p:val>
                                        </p:tav>
                                      </p:tavLst>
                                    </p:anim>
                                    <p:anim calcmode="lin" valueType="num">
                                      <p:cBhvr>
                                        <p:cTn id="41" dur="200" fill="hold"/>
                                        <p:tgtEl>
                                          <p:spTgt spid="9"/>
                                        </p:tgtEl>
                                        <p:attrNameLst>
                                          <p:attrName>style.rotation</p:attrName>
                                        </p:attrNameLst>
                                      </p:cBhvr>
                                      <p:tavLst>
                                        <p:tav tm="0">
                                          <p:val>
                                            <p:fltVal val="360"/>
                                          </p:val>
                                        </p:tav>
                                        <p:tav tm="100000">
                                          <p:val>
                                            <p:fltVal val="0"/>
                                          </p:val>
                                        </p:tav>
                                      </p:tavLst>
                                    </p:anim>
                                    <p:animEffect transition="in" filter="fade">
                                      <p:cBhvr>
                                        <p:cTn id="42" dur="200"/>
                                        <p:tgtEl>
                                          <p:spTgt spid="9"/>
                                        </p:tgtEl>
                                      </p:cBhvr>
                                    </p:animEffect>
                                  </p:childTnLst>
                                </p:cTn>
                              </p:par>
                            </p:childTnLst>
                          </p:cTn>
                        </p:par>
                        <p:par>
                          <p:cTn id="43" fill="hold" nodeType="afterGroup">
                            <p:stCondLst>
                              <p:cond delay="1400"/>
                            </p:stCondLst>
                            <p:childTnLst>
                              <p:par>
                                <p:cTn id="44" presetID="17" presetClass="entr" presetSubtype="8"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200" fill="hold"/>
                                        <p:tgtEl>
                                          <p:spTgt spid="8"/>
                                        </p:tgtEl>
                                        <p:attrNameLst>
                                          <p:attrName>ppt_x</p:attrName>
                                        </p:attrNameLst>
                                      </p:cBhvr>
                                      <p:tavLst>
                                        <p:tav tm="0">
                                          <p:val>
                                            <p:strVal val="#ppt_x-#ppt_w/2"/>
                                          </p:val>
                                        </p:tav>
                                        <p:tav tm="100000">
                                          <p:val>
                                            <p:strVal val="#ppt_x"/>
                                          </p:val>
                                        </p:tav>
                                      </p:tavLst>
                                    </p:anim>
                                    <p:anim calcmode="lin" valueType="num">
                                      <p:cBhvr>
                                        <p:cTn id="47" dur="200" fill="hold"/>
                                        <p:tgtEl>
                                          <p:spTgt spid="8"/>
                                        </p:tgtEl>
                                        <p:attrNameLst>
                                          <p:attrName>ppt_y</p:attrName>
                                        </p:attrNameLst>
                                      </p:cBhvr>
                                      <p:tavLst>
                                        <p:tav tm="0">
                                          <p:val>
                                            <p:strVal val="#ppt_y"/>
                                          </p:val>
                                        </p:tav>
                                        <p:tav tm="100000">
                                          <p:val>
                                            <p:strVal val="#ppt_y"/>
                                          </p:val>
                                        </p:tav>
                                      </p:tavLst>
                                    </p:anim>
                                    <p:anim calcmode="lin" valueType="num">
                                      <p:cBhvr>
                                        <p:cTn id="48" dur="200" fill="hold"/>
                                        <p:tgtEl>
                                          <p:spTgt spid="8"/>
                                        </p:tgtEl>
                                        <p:attrNameLst>
                                          <p:attrName>ppt_w</p:attrName>
                                        </p:attrNameLst>
                                      </p:cBhvr>
                                      <p:tavLst>
                                        <p:tav tm="0">
                                          <p:val>
                                            <p:fltVal val="0"/>
                                          </p:val>
                                        </p:tav>
                                        <p:tav tm="100000">
                                          <p:val>
                                            <p:strVal val="#ppt_w"/>
                                          </p:val>
                                        </p:tav>
                                      </p:tavLst>
                                    </p:anim>
                                    <p:anim calcmode="lin" valueType="num">
                                      <p:cBhvr>
                                        <p:cTn id="49" dur="2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childTnLst>
                          </p:cTn>
                        </p:par>
                        <p:par>
                          <p:cTn id="50" fill="hold" nodeType="afterGroup">
                            <p:stCondLst>
                              <p:cond delay="1600"/>
                            </p:stCondLst>
                            <p:childTnLst>
                              <p:par>
                                <p:cTn id="51" presetID="17" presetClass="entr" presetSubtype="10" fill="hold" grpId="0" nodeType="afterEffect">
                                  <p:stCondLst>
                                    <p:cond delay="0"/>
                                  </p:stCondLst>
                                  <p:childTnLst>
                                    <p:set>
                                      <p:cBhvr>
                                        <p:cTn id="52" dur="1" fill="hold">
                                          <p:stCondLst>
                                            <p:cond delay="0"/>
                                          </p:stCondLst>
                                        </p:cTn>
                                        <p:tgtEl>
                                          <p:spTgt spid="104"/>
                                        </p:tgtEl>
                                        <p:attrNameLst>
                                          <p:attrName>style.visibility</p:attrName>
                                        </p:attrNameLst>
                                      </p:cBhvr>
                                      <p:to>
                                        <p:strVal val="visible"/>
                                      </p:to>
                                    </p:set>
                                    <p:anim calcmode="lin" valueType="num">
                                      <p:cBhvr>
                                        <p:cTn id="53" dur="200" fill="hold"/>
                                        <p:tgtEl>
                                          <p:spTgt spid="104"/>
                                        </p:tgtEl>
                                        <p:attrNameLst>
                                          <p:attrName>ppt_w</p:attrName>
                                        </p:attrNameLst>
                                      </p:cBhvr>
                                      <p:tavLst>
                                        <p:tav tm="0">
                                          <p:val>
                                            <p:fltVal val="0"/>
                                          </p:val>
                                        </p:tav>
                                        <p:tav tm="100000">
                                          <p:val>
                                            <p:strVal val="#ppt_w"/>
                                          </p:val>
                                        </p:tav>
                                      </p:tavLst>
                                    </p:anim>
                                    <p:anim calcmode="lin" valueType="num">
                                      <p:cBhvr>
                                        <p:cTn id="54" dur="200" fill="hold"/>
                                        <p:tgtEl>
                                          <p:spTgt spid="104"/>
                                        </p:tgtEl>
                                        <p:attrNameLst>
                                          <p:attrName>ppt_h</p:attrName>
                                        </p:attrNameLst>
                                      </p:cBhvr>
                                      <p:tavLst>
                                        <p:tav tm="0">
                                          <p:val>
                                            <p:strVal val="#ppt_h"/>
                                          </p:val>
                                        </p:tav>
                                        <p:tav tm="100000">
                                          <p:val>
                                            <p:strVal val="#ppt_h"/>
                                          </p:val>
                                        </p:tav>
                                      </p:tavLst>
                                    </p:anim>
                                  </p:childTnLst>
                                </p:cTn>
                              </p:par>
                            </p:childTnLst>
                          </p:cTn>
                        </p:par>
                        <p:par>
                          <p:cTn id="55" fill="hold" nodeType="afterGroup">
                            <p:stCondLst>
                              <p:cond delay="1800"/>
                            </p:stCondLst>
                            <p:childTnLst>
                              <p:par>
                                <p:cTn id="56" presetID="4" presetClass="entr" presetSubtype="16"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box(in)">
                                      <p:cBhvr>
                                        <p:cTn id="58" dur="200"/>
                                        <p:tgtEl>
                                          <p:spTgt spid="6"/>
                                        </p:tgtEl>
                                      </p:cBhvr>
                                    </p:animEffect>
                                  </p:childTnLst>
                                </p:cTn>
                              </p:par>
                            </p:childTnLst>
                          </p:cTn>
                        </p:par>
                        <p:par>
                          <p:cTn id="59" fill="hold" nodeType="afterGroup">
                            <p:stCondLst>
                              <p:cond delay="2000"/>
                            </p:stCondLst>
                            <p:childTnLst>
                              <p:par>
                                <p:cTn id="60" presetID="49" presetClass="entr" presetSubtype="0" decel="100000" fill="hold" nodeType="after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200" fill="hold"/>
                                        <p:tgtEl>
                                          <p:spTgt spid="10"/>
                                        </p:tgtEl>
                                        <p:attrNameLst>
                                          <p:attrName>ppt_w</p:attrName>
                                        </p:attrNameLst>
                                      </p:cBhvr>
                                      <p:tavLst>
                                        <p:tav tm="0">
                                          <p:val>
                                            <p:fltVal val="0"/>
                                          </p:val>
                                        </p:tav>
                                        <p:tav tm="100000">
                                          <p:val>
                                            <p:strVal val="#ppt_w"/>
                                          </p:val>
                                        </p:tav>
                                      </p:tavLst>
                                    </p:anim>
                                    <p:anim calcmode="lin" valueType="num">
                                      <p:cBhvr>
                                        <p:cTn id="63" dur="200" fill="hold"/>
                                        <p:tgtEl>
                                          <p:spTgt spid="10"/>
                                        </p:tgtEl>
                                        <p:attrNameLst>
                                          <p:attrName>ppt_h</p:attrName>
                                        </p:attrNameLst>
                                      </p:cBhvr>
                                      <p:tavLst>
                                        <p:tav tm="0">
                                          <p:val>
                                            <p:fltVal val="0"/>
                                          </p:val>
                                        </p:tav>
                                        <p:tav tm="100000">
                                          <p:val>
                                            <p:strVal val="#ppt_h"/>
                                          </p:val>
                                        </p:tav>
                                      </p:tavLst>
                                    </p:anim>
                                    <p:anim calcmode="lin" valueType="num">
                                      <p:cBhvr>
                                        <p:cTn id="64" dur="200" fill="hold"/>
                                        <p:tgtEl>
                                          <p:spTgt spid="10"/>
                                        </p:tgtEl>
                                        <p:attrNameLst>
                                          <p:attrName>style.rotation</p:attrName>
                                        </p:attrNameLst>
                                      </p:cBhvr>
                                      <p:tavLst>
                                        <p:tav tm="0">
                                          <p:val>
                                            <p:fltVal val="360"/>
                                          </p:val>
                                        </p:tav>
                                        <p:tav tm="100000">
                                          <p:val>
                                            <p:fltVal val="0"/>
                                          </p:val>
                                        </p:tav>
                                      </p:tavLst>
                                    </p:anim>
                                    <p:animEffect transition="in" filter="fade">
                                      <p:cBhvr>
                                        <p:cTn id="65" dur="200"/>
                                        <p:tgtEl>
                                          <p:spTgt spid="10"/>
                                        </p:tgtEl>
                                      </p:cBhvr>
                                    </p:animEffect>
                                  </p:childTnLst>
                                </p:cTn>
                              </p:par>
                            </p:childTnLst>
                          </p:cTn>
                        </p:par>
                        <p:par>
                          <p:cTn id="66" fill="hold" nodeType="afterGroup">
                            <p:stCondLst>
                              <p:cond delay="2200"/>
                            </p:stCondLst>
                            <p:childTnLst>
                              <p:par>
                                <p:cTn id="67" presetID="17" presetClass="entr" presetSubtype="8"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00" fill="hold"/>
                                        <p:tgtEl>
                                          <p:spTgt spid="13"/>
                                        </p:tgtEl>
                                        <p:attrNameLst>
                                          <p:attrName>ppt_x</p:attrName>
                                        </p:attrNameLst>
                                      </p:cBhvr>
                                      <p:tavLst>
                                        <p:tav tm="0">
                                          <p:val>
                                            <p:strVal val="#ppt_x-#ppt_w/2"/>
                                          </p:val>
                                        </p:tav>
                                        <p:tav tm="100000">
                                          <p:val>
                                            <p:strVal val="#ppt_x"/>
                                          </p:val>
                                        </p:tav>
                                      </p:tavLst>
                                    </p:anim>
                                    <p:anim calcmode="lin" valueType="num">
                                      <p:cBhvr>
                                        <p:cTn id="70" dur="200" fill="hold"/>
                                        <p:tgtEl>
                                          <p:spTgt spid="13"/>
                                        </p:tgtEl>
                                        <p:attrNameLst>
                                          <p:attrName>ppt_y</p:attrName>
                                        </p:attrNameLst>
                                      </p:cBhvr>
                                      <p:tavLst>
                                        <p:tav tm="0">
                                          <p:val>
                                            <p:strVal val="#ppt_y"/>
                                          </p:val>
                                        </p:tav>
                                        <p:tav tm="100000">
                                          <p:val>
                                            <p:strVal val="#ppt_y"/>
                                          </p:val>
                                        </p:tav>
                                      </p:tavLst>
                                    </p:anim>
                                    <p:anim calcmode="lin" valueType="num">
                                      <p:cBhvr>
                                        <p:cTn id="71" dur="200" fill="hold"/>
                                        <p:tgtEl>
                                          <p:spTgt spid="13"/>
                                        </p:tgtEl>
                                        <p:attrNameLst>
                                          <p:attrName>ppt_w</p:attrName>
                                        </p:attrNameLst>
                                      </p:cBhvr>
                                      <p:tavLst>
                                        <p:tav tm="0">
                                          <p:val>
                                            <p:fltVal val="0"/>
                                          </p:val>
                                        </p:tav>
                                        <p:tav tm="100000">
                                          <p:val>
                                            <p:strVal val="#ppt_w"/>
                                          </p:val>
                                        </p:tav>
                                      </p:tavLst>
                                    </p:anim>
                                    <p:anim calcmode="lin" valueType="num">
                                      <p:cBhvr>
                                        <p:cTn id="72" dur="2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2" name="whoosh.wav"/>
                                        </p:tgtEl>
                                      </p:cMediaNode>
                                    </p:audio>
                                  </p:subTnLst>
                                </p:cTn>
                              </p:par>
                            </p:childTnLst>
                          </p:cTn>
                        </p:par>
                        <p:par>
                          <p:cTn id="73" fill="hold" nodeType="afterGroup">
                            <p:stCondLst>
                              <p:cond delay="2400"/>
                            </p:stCondLst>
                            <p:childTnLst>
                              <p:par>
                                <p:cTn id="74" presetID="17" presetClass="entr" presetSubtype="10" fill="hold" grpId="0" nodeType="after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p:cTn id="76" dur="200" fill="hold"/>
                                        <p:tgtEl>
                                          <p:spTgt spid="105"/>
                                        </p:tgtEl>
                                        <p:attrNameLst>
                                          <p:attrName>ppt_w</p:attrName>
                                        </p:attrNameLst>
                                      </p:cBhvr>
                                      <p:tavLst>
                                        <p:tav tm="0">
                                          <p:val>
                                            <p:fltVal val="0"/>
                                          </p:val>
                                        </p:tav>
                                        <p:tav tm="100000">
                                          <p:val>
                                            <p:strVal val="#ppt_w"/>
                                          </p:val>
                                        </p:tav>
                                      </p:tavLst>
                                    </p:anim>
                                    <p:anim calcmode="lin" valueType="num">
                                      <p:cBhvr>
                                        <p:cTn id="77" dur="200" fill="hold"/>
                                        <p:tgtEl>
                                          <p:spTgt spid="105"/>
                                        </p:tgtEl>
                                        <p:attrNameLst>
                                          <p:attrName>ppt_h</p:attrName>
                                        </p:attrNameLst>
                                      </p:cBhvr>
                                      <p:tavLst>
                                        <p:tav tm="0">
                                          <p:val>
                                            <p:strVal val="#ppt_h"/>
                                          </p:val>
                                        </p:tav>
                                        <p:tav tm="100000">
                                          <p:val>
                                            <p:strVal val="#ppt_h"/>
                                          </p:val>
                                        </p:tav>
                                      </p:tavLst>
                                    </p:anim>
                                  </p:childTnLst>
                                </p:cTn>
                              </p:par>
                            </p:childTnLst>
                          </p:cTn>
                        </p:par>
                        <p:par>
                          <p:cTn id="78" fill="hold" nodeType="afterGroup">
                            <p:stCondLst>
                              <p:cond delay="2600"/>
                            </p:stCondLst>
                            <p:childTnLst>
                              <p:par>
                                <p:cTn id="79" presetID="4" presetClass="entr" presetSubtype="16" fill="hold"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box(in)">
                                      <p:cBhvr>
                                        <p:cTn id="81" dur="200"/>
                                        <p:tgtEl>
                                          <p:spTgt spid="7"/>
                                        </p:tgtEl>
                                      </p:cBhvr>
                                    </p:animEffect>
                                  </p:childTnLst>
                                </p:cTn>
                              </p:par>
                            </p:childTnLst>
                          </p:cTn>
                        </p:par>
                        <p:par>
                          <p:cTn id="82" fill="hold" nodeType="afterGroup">
                            <p:stCondLst>
                              <p:cond delay="2800"/>
                            </p:stCondLst>
                            <p:childTnLst>
                              <p:par>
                                <p:cTn id="83" presetID="49" presetClass="entr" presetSubtype="0" decel="100000" fill="hold"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200" fill="hold"/>
                                        <p:tgtEl>
                                          <p:spTgt spid="12"/>
                                        </p:tgtEl>
                                        <p:attrNameLst>
                                          <p:attrName>ppt_w</p:attrName>
                                        </p:attrNameLst>
                                      </p:cBhvr>
                                      <p:tavLst>
                                        <p:tav tm="0">
                                          <p:val>
                                            <p:fltVal val="0"/>
                                          </p:val>
                                        </p:tav>
                                        <p:tav tm="100000">
                                          <p:val>
                                            <p:strVal val="#ppt_w"/>
                                          </p:val>
                                        </p:tav>
                                      </p:tavLst>
                                    </p:anim>
                                    <p:anim calcmode="lin" valueType="num">
                                      <p:cBhvr>
                                        <p:cTn id="86" dur="200" fill="hold"/>
                                        <p:tgtEl>
                                          <p:spTgt spid="12"/>
                                        </p:tgtEl>
                                        <p:attrNameLst>
                                          <p:attrName>ppt_h</p:attrName>
                                        </p:attrNameLst>
                                      </p:cBhvr>
                                      <p:tavLst>
                                        <p:tav tm="0">
                                          <p:val>
                                            <p:fltVal val="0"/>
                                          </p:val>
                                        </p:tav>
                                        <p:tav tm="100000">
                                          <p:val>
                                            <p:strVal val="#ppt_h"/>
                                          </p:val>
                                        </p:tav>
                                      </p:tavLst>
                                    </p:anim>
                                    <p:anim calcmode="lin" valueType="num">
                                      <p:cBhvr>
                                        <p:cTn id="87" dur="200" fill="hold"/>
                                        <p:tgtEl>
                                          <p:spTgt spid="12"/>
                                        </p:tgtEl>
                                        <p:attrNameLst>
                                          <p:attrName>style.rotation</p:attrName>
                                        </p:attrNameLst>
                                      </p:cBhvr>
                                      <p:tavLst>
                                        <p:tav tm="0">
                                          <p:val>
                                            <p:fltVal val="360"/>
                                          </p:val>
                                        </p:tav>
                                        <p:tav tm="100000">
                                          <p:val>
                                            <p:fltVal val="0"/>
                                          </p:val>
                                        </p:tav>
                                      </p:tavLst>
                                    </p:anim>
                                    <p:animEffect transition="in" filter="fade">
                                      <p:cBhvr>
                                        <p:cTn id="88" dur="200"/>
                                        <p:tgtEl>
                                          <p:spTgt spid="12"/>
                                        </p:tgtEl>
                                      </p:cBhvr>
                                    </p:animEffect>
                                  </p:childTnLst>
                                </p:cTn>
                              </p:par>
                            </p:childTnLst>
                          </p:cTn>
                        </p:par>
                        <p:par>
                          <p:cTn id="89" fill="hold" nodeType="afterGroup">
                            <p:stCondLst>
                              <p:cond delay="3000"/>
                            </p:stCondLst>
                            <p:childTnLst>
                              <p:par>
                                <p:cTn id="90" presetID="17" presetClass="entr" presetSubtype="8" fill="hold" nodeType="after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200" fill="hold"/>
                                        <p:tgtEl>
                                          <p:spTgt spid="11"/>
                                        </p:tgtEl>
                                        <p:attrNameLst>
                                          <p:attrName>ppt_x</p:attrName>
                                        </p:attrNameLst>
                                      </p:cBhvr>
                                      <p:tavLst>
                                        <p:tav tm="0">
                                          <p:val>
                                            <p:strVal val="#ppt_x-#ppt_w/2"/>
                                          </p:val>
                                        </p:tav>
                                        <p:tav tm="100000">
                                          <p:val>
                                            <p:strVal val="#ppt_x"/>
                                          </p:val>
                                        </p:tav>
                                      </p:tavLst>
                                    </p:anim>
                                    <p:anim calcmode="lin" valueType="num">
                                      <p:cBhvr>
                                        <p:cTn id="93" dur="200" fill="hold"/>
                                        <p:tgtEl>
                                          <p:spTgt spid="11"/>
                                        </p:tgtEl>
                                        <p:attrNameLst>
                                          <p:attrName>ppt_y</p:attrName>
                                        </p:attrNameLst>
                                      </p:cBhvr>
                                      <p:tavLst>
                                        <p:tav tm="0">
                                          <p:val>
                                            <p:strVal val="#ppt_y"/>
                                          </p:val>
                                        </p:tav>
                                        <p:tav tm="100000">
                                          <p:val>
                                            <p:strVal val="#ppt_y"/>
                                          </p:val>
                                        </p:tav>
                                      </p:tavLst>
                                    </p:anim>
                                    <p:anim calcmode="lin" valueType="num">
                                      <p:cBhvr>
                                        <p:cTn id="94" dur="200" fill="hold"/>
                                        <p:tgtEl>
                                          <p:spTgt spid="11"/>
                                        </p:tgtEl>
                                        <p:attrNameLst>
                                          <p:attrName>ppt_w</p:attrName>
                                        </p:attrNameLst>
                                      </p:cBhvr>
                                      <p:tavLst>
                                        <p:tav tm="0">
                                          <p:val>
                                            <p:fltVal val="0"/>
                                          </p:val>
                                        </p:tav>
                                        <p:tav tm="100000">
                                          <p:val>
                                            <p:strVal val="#ppt_w"/>
                                          </p:val>
                                        </p:tav>
                                      </p:tavLst>
                                    </p:anim>
                                    <p:anim calcmode="lin" valueType="num">
                                      <p:cBhvr>
                                        <p:cTn id="95" dur="2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2" name="whoosh.wav"/>
                                        </p:tgtEl>
                                      </p:cMediaNode>
                                    </p:audio>
                                  </p:subTnLst>
                                </p:cTn>
                              </p:par>
                            </p:childTnLst>
                          </p:cTn>
                        </p:par>
                        <p:par>
                          <p:cTn id="96" fill="hold" nodeType="afterGroup">
                            <p:stCondLst>
                              <p:cond delay="3200"/>
                            </p:stCondLst>
                            <p:childTnLst>
                              <p:par>
                                <p:cTn id="97" presetID="4" presetClass="entr" presetSubtype="16" fill="hold" nodeType="afterEffect">
                                  <p:stCondLst>
                                    <p:cond delay="0"/>
                                  </p:stCondLst>
                                  <p:childTnLst>
                                    <p:set>
                                      <p:cBhvr>
                                        <p:cTn id="98" dur="1" fill="hold">
                                          <p:stCondLst>
                                            <p:cond delay="0"/>
                                          </p:stCondLst>
                                        </p:cTn>
                                        <p:tgtEl>
                                          <p:spTgt spid="116"/>
                                        </p:tgtEl>
                                        <p:attrNameLst>
                                          <p:attrName>style.visibility</p:attrName>
                                        </p:attrNameLst>
                                      </p:cBhvr>
                                      <p:to>
                                        <p:strVal val="visible"/>
                                      </p:to>
                                    </p:set>
                                    <p:animEffect transition="in" filter="box(in)">
                                      <p:cBhvr>
                                        <p:cTn id="99" dur="2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3"/>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8210"/>
                                        </p:tgtEl>
                                        <p:attrNameLst>
                                          <p:attrName>style.visibility</p:attrName>
                                        </p:attrNameLst>
                                      </p:cBhvr>
                                      <p:to>
                                        <p:strVal val="visible"/>
                                      </p:to>
                                    </p:set>
                                    <p:animEffect transition="in" filter="blinds(horizontal)">
                                      <p:cBhvr>
                                        <p:cTn id="105" dur="500"/>
                                        <p:tgtEl>
                                          <p:spTgt spid="8210"/>
                                        </p:tgtEl>
                                      </p:cBhvr>
                                    </p:animEffect>
                                  </p:childTnLst>
                                  <p:subTnLst>
                                    <p:audio>
                                      <p:cMediaNode>
                                        <p:cTn display="0" masterRel="sameClick">
                                          <p:stCondLst>
                                            <p:cond evt="begin" delay="0">
                                              <p:tn val="10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
                  </p:tgtEl>
                </p:cond>
              </p:nextCondLst>
            </p:seq>
            <p:seq concurrent="1" nextAc="seek">
              <p:cTn id="106" restart="whenNotActive" fill="hold" evtFilter="cancelBubble" nodeType="interactiveSeq">
                <p:stCondLst>
                  <p:cond evt="onClick" delay="0">
                    <p:tgtEl>
                      <p:spTgt spid="8"/>
                    </p:tgtEl>
                  </p:cond>
                </p:stCondLst>
                <p:endSync evt="end" delay="0">
                  <p:rtn val="all"/>
                </p:endSync>
                <p:childTnLst>
                  <p:par>
                    <p:cTn id="107" fill="hold" nodeType="clickPar">
                      <p:stCondLst>
                        <p:cond delay="indefinite"/>
                      </p:stCondLst>
                      <p:childTnLst>
                        <p:par>
                          <p:cTn id="108" fill="hold" nodeType="withGroup">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8212"/>
                                        </p:tgtEl>
                                        <p:attrNameLst>
                                          <p:attrName>style.visibility</p:attrName>
                                        </p:attrNameLst>
                                      </p:cBhvr>
                                      <p:to>
                                        <p:strVal val="visible"/>
                                      </p:to>
                                    </p:set>
                                    <p:animEffect transition="in" filter="blinds(horizontal)">
                                      <p:cBhvr>
                                        <p:cTn id="111" dur="500"/>
                                        <p:tgtEl>
                                          <p:spTgt spid="8212"/>
                                        </p:tgtEl>
                                      </p:cBhvr>
                                    </p:animEffect>
                                  </p:childTnLst>
                                  <p:subTnLst>
                                    <p:audio>
                                      <p:cMediaNode>
                                        <p:cTn display="0" masterRel="sameClick">
                                          <p:stCondLst>
                                            <p:cond evt="begin" delay="0">
                                              <p:tn val="10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8"/>
                  </p:tgtEl>
                </p:cond>
              </p:nextCondLst>
            </p:seq>
            <p:seq concurrent="1" nextAc="seek">
              <p:cTn id="112" restart="whenNotActive" fill="hold" evtFilter="cancelBubble" nodeType="interactiveSeq">
                <p:stCondLst>
                  <p:cond evt="onClick" delay="0">
                    <p:tgtEl>
                      <p:spTgt spid="1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190"/>
                                        </p:tgtEl>
                                        <p:attrNameLst>
                                          <p:attrName>style.visibility</p:attrName>
                                        </p:attrNameLst>
                                      </p:cBhvr>
                                      <p:to>
                                        <p:strVal val="visible"/>
                                      </p:to>
                                    </p:set>
                                    <p:animEffect transition="in" filter="blinds(horizontal)">
                                      <p:cBhvr>
                                        <p:cTn id="117" dur="500"/>
                                        <p:tgtEl>
                                          <p:spTgt spid="190"/>
                                        </p:tgtEl>
                                      </p:cBhvr>
                                    </p:animEffect>
                                  </p:childTnLst>
                                  <p:subTnLst>
                                    <p:audio>
                                      <p:cMediaNode>
                                        <p:cTn display="0" masterRel="sameClick">
                                          <p:stCondLst>
                                            <p:cond evt="begin" delay="0">
                                              <p:tn val="11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seq concurrent="1" nextAc="seek">
              <p:cTn id="118" restart="whenNotActive" fill="hold" evtFilter="cancelBubble" nodeType="interactiveSeq">
                <p:stCondLst>
                  <p:cond evt="onClick" delay="0">
                    <p:tgtEl>
                      <p:spTgt spid="1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4" presetClass="entr" presetSubtype="16" fill="hold" grpId="0" nodeType="clickEffect">
                                  <p:stCondLst>
                                    <p:cond delay="0"/>
                                  </p:stCondLst>
                                  <p:childTnLst>
                                    <p:set>
                                      <p:cBhvr>
                                        <p:cTn id="122" dur="1" fill="hold">
                                          <p:stCondLst>
                                            <p:cond delay="0"/>
                                          </p:stCondLst>
                                        </p:cTn>
                                        <p:tgtEl>
                                          <p:spTgt spid="197"/>
                                        </p:tgtEl>
                                        <p:attrNameLst>
                                          <p:attrName>style.visibility</p:attrName>
                                        </p:attrNameLst>
                                      </p:cBhvr>
                                      <p:to>
                                        <p:strVal val="visible"/>
                                      </p:to>
                                    </p:set>
                                    <p:animEffect transition="in" filter="box(in)">
                                      <p:cBhvr>
                                        <p:cTn id="123" dur="500"/>
                                        <p:tgtEl>
                                          <p:spTgt spid="197"/>
                                        </p:tgtEl>
                                      </p:cBhvr>
                                    </p:animEffect>
                                  </p:childTnLst>
                                </p:cTn>
                              </p:par>
                            </p:childTnLst>
                          </p:cTn>
                        </p:par>
                      </p:childTnLst>
                    </p:cTn>
                  </p:par>
                </p:childTnLst>
              </p:cTn>
              <p:nextCondLst>
                <p:cond evt="onClick" delay="0">
                  <p:tgtEl>
                    <p:spTgt spid="11"/>
                  </p:tgtEl>
                </p:cond>
              </p:nextCondLst>
            </p:seq>
            <p:seq concurrent="1" nextAc="seek">
              <p:cTn id="124" restart="whenNotActive" fill="hold" evtFilter="cancelBubble" nodeType="interactiveSeq">
                <p:stCondLst>
                  <p:cond evt="onClick" delay="0">
                    <p:tgtEl>
                      <p:spTgt spid="116"/>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26" presetClass="emph" presetSubtype="0" repeatCount="indefinite" fill="hold" nodeType="clickEffect">
                                  <p:stCondLst>
                                    <p:cond delay="0"/>
                                  </p:stCondLst>
                                  <p:endCondLst>
                                    <p:cond evt="onNext" delay="0">
                                      <p:tgtEl>
                                        <p:sldTgt/>
                                      </p:tgtEl>
                                    </p:cond>
                                  </p:endCondLst>
                                  <p:childTnLst>
                                    <p:animEffect transition="out" filter="fade">
                                      <p:cBhvr>
                                        <p:cTn id="128" dur="500" tmFilter="0, 0; .2, .5; .8, .5; 1, 0"/>
                                        <p:tgtEl>
                                          <p:spTgt spid="8"/>
                                        </p:tgtEl>
                                      </p:cBhvr>
                                    </p:animEffect>
                                    <p:animScale>
                                      <p:cBhvr>
                                        <p:cTn id="129" dur="250" autoRev="1" fill="hold"/>
                                        <p:tgtEl>
                                          <p:spTgt spid="8"/>
                                        </p:tgtEl>
                                      </p:cBhvr>
                                      <p:by x="105000" y="105000"/>
                                    </p:animScale>
                                  </p:childTnLst>
                                </p:cTn>
                              </p:par>
                            </p:childTnLst>
                          </p:cTn>
                        </p:par>
                      </p:childTnLst>
                    </p:cTn>
                  </p:par>
                </p:childTnLst>
              </p:cTn>
              <p:nextCondLst>
                <p:cond evt="onClick" delay="0">
                  <p:tgtEl>
                    <p:spTgt spid="116"/>
                  </p:tgtEl>
                </p:cond>
              </p:nextCondLst>
            </p:seq>
          </p:childTnLst>
        </p:cTn>
      </p:par>
    </p:tnLst>
    <p:bldLst>
      <p:bldP spid="8255" grpId="0" animBg="1"/>
      <p:bldP spid="103" grpId="0" animBg="1"/>
      <p:bldP spid="104" grpId="0" animBg="1"/>
      <p:bldP spid="105" grpId="0" animBg="1"/>
      <p:bldP spid="8210" grpId="0" animBg="1"/>
      <p:bldP spid="8212" grpId="0" animBg="1"/>
      <p:bldP spid="190" grpId="0" animBg="1"/>
      <p:bldP spid="19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4814094" y="609601"/>
            <a:ext cx="2563812" cy="830997"/>
          </a:xfrm>
          <a:prstGeom prst="rect">
            <a:avLst/>
          </a:prstGeom>
          <a:noFill/>
          <a:ln w="9525">
            <a:noFill/>
            <a:miter lim="800000"/>
            <a:headEnd/>
            <a:tailEnd/>
          </a:ln>
          <a:effectLst/>
        </p:spPr>
        <p:txBody>
          <a:bodyPr>
            <a:spAutoFit/>
          </a:bodyPr>
          <a:lstStyle/>
          <a:p>
            <a:pPr algn="l">
              <a:spcBef>
                <a:spcPct val="50000"/>
              </a:spcBef>
              <a:defRPr/>
            </a:pPr>
            <a:r>
              <a:rPr lang="en-US" sz="4800" b="1" i="1" dirty="0" smtClean="0">
                <a:solidFill>
                  <a:srgbClr val="FF0000"/>
                </a:solidFill>
                <a:effectLst>
                  <a:outerShdw blurRad="38100" dist="38100" dir="2700000" algn="tl">
                    <a:srgbClr val="C0C0C0"/>
                  </a:outerShdw>
                </a:effectLst>
                <a:latin typeface="Arial" charset="0"/>
                <a:cs typeface="Arial" charset="0"/>
              </a:rPr>
              <a:t>Tiết 27:</a:t>
            </a:r>
            <a:endParaRPr lang="en-US" sz="4800" b="1" i="1" dirty="0">
              <a:solidFill>
                <a:srgbClr val="FF0000"/>
              </a:solidFill>
              <a:effectLst>
                <a:outerShdw blurRad="38100" dist="38100" dir="2700000" algn="tl">
                  <a:srgbClr val="C0C0C0"/>
                </a:outerShdw>
              </a:effectLst>
              <a:latin typeface="Arial" charset="0"/>
              <a:cs typeface="Arial" charset="0"/>
            </a:endParaRPr>
          </a:p>
        </p:txBody>
      </p:sp>
      <p:sp>
        <p:nvSpPr>
          <p:cNvPr id="3079" name="Text Box 7"/>
          <p:cNvSpPr txBox="1">
            <a:spLocks noChangeArrowheads="1"/>
          </p:cNvSpPr>
          <p:nvPr/>
        </p:nvSpPr>
        <p:spPr bwMode="auto">
          <a:xfrm>
            <a:off x="1828800" y="1542498"/>
            <a:ext cx="8534400" cy="769441"/>
          </a:xfrm>
          <a:prstGeom prst="rect">
            <a:avLst/>
          </a:prstGeom>
          <a:noFill/>
          <a:ln w="9525">
            <a:noFill/>
            <a:miter lim="800000"/>
            <a:headEnd/>
            <a:tailEnd/>
          </a:ln>
          <a:effectLst/>
        </p:spPr>
        <p:txBody>
          <a:bodyPr>
            <a:spAutoFit/>
          </a:bodyPr>
          <a:lstStyle/>
          <a:p>
            <a:pPr algn="ctr">
              <a:spcBef>
                <a:spcPct val="50000"/>
              </a:spcBef>
              <a:defRPr/>
            </a:pPr>
            <a:r>
              <a:rPr lang="en-US" sz="4400" b="1" dirty="0" smtClean="0">
                <a:solidFill>
                  <a:srgbClr val="800000"/>
                </a:solidFill>
                <a:effectLst>
                  <a:outerShdw blurRad="38100" dist="38100" dir="2700000" algn="tl">
                    <a:srgbClr val="C0C0C0"/>
                  </a:outerShdw>
                </a:effectLst>
                <a:latin typeface="Arial" charset="0"/>
                <a:cs typeface="Arial" charset="0"/>
              </a:rPr>
              <a:t>CHỦ ĐỀ: LỰC ĐIỆN TỪ</a:t>
            </a:r>
            <a:endParaRPr lang="en-US" sz="4400" b="1" i="1" dirty="0">
              <a:solidFill>
                <a:srgbClr val="800000"/>
              </a:solidFill>
              <a:effectLst>
                <a:outerShdw blurRad="38100" dist="38100" dir="2700000" algn="tl">
                  <a:srgbClr val="C0C0C0"/>
                </a:outerShdw>
              </a:effectLst>
              <a:latin typeface="Arial" charset="0"/>
              <a:cs typeface="Arial" charset="0"/>
            </a:endParaRPr>
          </a:p>
        </p:txBody>
      </p:sp>
      <p:pic>
        <p:nvPicPr>
          <p:cNvPr id="7" name="Picture 7" descr="f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56782" y="2683382"/>
            <a:ext cx="3157164" cy="324791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6"/>
          <p:cNvGrpSpPr>
            <a:grpSpLocks/>
          </p:cNvGrpSpPr>
          <p:nvPr/>
        </p:nvGrpSpPr>
        <p:grpSpPr bwMode="auto">
          <a:xfrm>
            <a:off x="6349621" y="2634258"/>
            <a:ext cx="4876800" cy="3200400"/>
            <a:chOff x="1584" y="1536"/>
            <a:chExt cx="3072" cy="2016"/>
          </a:xfrm>
        </p:grpSpPr>
        <p:pic>
          <p:nvPicPr>
            <p:cNvPr id="11" name="Picture 7" descr="DongCo"/>
            <p:cNvPicPr>
              <a:picLocks noChangeAspect="1" noChangeArrowheads="1"/>
            </p:cNvPicPr>
            <p:nvPr/>
          </p:nvPicPr>
          <p:blipFill>
            <a:blip r:embed="rId4">
              <a:extLst>
                <a:ext uri="{28A0092B-C50C-407E-A947-70E740481C1C}">
                  <a14:useLocalDpi xmlns:a14="http://schemas.microsoft.com/office/drawing/2010/main" val="0"/>
                </a:ext>
              </a:extLst>
            </a:blip>
            <a:srcRect l="21196" t="47403" r="19339" b="1949"/>
            <a:stretch>
              <a:fillRect/>
            </a:stretch>
          </p:blipFill>
          <p:spPr bwMode="auto">
            <a:xfrm>
              <a:off x="1584" y="1680"/>
              <a:ext cx="3072"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p:cNvSpPr>
              <a:spLocks noChangeArrowheads="1"/>
            </p:cNvSpPr>
            <p:nvPr/>
          </p:nvSpPr>
          <p:spPr bwMode="auto">
            <a:xfrm>
              <a:off x="1584" y="1584"/>
              <a:ext cx="288"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endParaRPr lang="vi-VN" altLang="vi-VN"/>
            </a:p>
          </p:txBody>
        </p:sp>
        <p:sp>
          <p:nvSpPr>
            <p:cNvPr id="13" name="Rectangle 9"/>
            <p:cNvSpPr>
              <a:spLocks noChangeArrowheads="1"/>
            </p:cNvSpPr>
            <p:nvPr/>
          </p:nvSpPr>
          <p:spPr bwMode="auto">
            <a:xfrm>
              <a:off x="2544" y="1536"/>
              <a:ext cx="288"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endParaRPr lang="vi-VN" altLang="vi-VN"/>
            </a:p>
          </p:txBody>
        </p:sp>
      </p:grpSp>
    </p:spTree>
    <p:extLst>
      <p:ext uri="{BB962C8B-B14F-4D97-AF65-F5344CB8AC3E}">
        <p14:creationId xmlns:p14="http://schemas.microsoft.com/office/powerpoint/2010/main" val="42367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883391" y="1272273"/>
            <a:ext cx="940330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r>
              <a:rPr lang="en-US" altLang="vi-VN" sz="2800" b="1" i="1" dirty="0" smtClean="0">
                <a:solidFill>
                  <a:srgbClr val="0000FF"/>
                </a:solidFill>
              </a:rPr>
              <a:t>Động </a:t>
            </a:r>
            <a:r>
              <a:rPr lang="en-US" altLang="vi-VN" sz="2800" b="1" i="1" dirty="0">
                <a:solidFill>
                  <a:srgbClr val="0000FF"/>
                </a:solidFill>
              </a:rPr>
              <a:t>cơ điện một chiều hoạt động dựa trên tác dụng của ……………lên khung dây có ………… chạy qua đặt trong từ </a:t>
            </a:r>
            <a:r>
              <a:rPr lang="en-US" altLang="vi-VN" sz="2800" b="1" i="1" dirty="0" smtClean="0">
                <a:solidFill>
                  <a:srgbClr val="0000FF"/>
                </a:solidFill>
              </a:rPr>
              <a:t>trường</a:t>
            </a:r>
          </a:p>
          <a:p>
            <a:pPr eaLnBrk="1" hangingPunct="1">
              <a:spcBef>
                <a:spcPct val="50000"/>
              </a:spcBef>
            </a:pPr>
            <a:r>
              <a:rPr lang="en-US" altLang="vi-VN" sz="2800" b="1" i="1" dirty="0" smtClean="0">
                <a:solidFill>
                  <a:srgbClr val="0000FF"/>
                </a:solidFill>
              </a:rPr>
              <a:t>Động </a:t>
            </a:r>
            <a:r>
              <a:rPr lang="en-US" altLang="vi-VN" sz="2800" b="1" i="1" dirty="0">
                <a:solidFill>
                  <a:srgbClr val="0000FF"/>
                </a:solidFill>
              </a:rPr>
              <a:t>cơ điện một chiều có hai bộ phận chính là …………… tạo ra từ trường và ……………….dẫn có dòng điện chạy qua</a:t>
            </a:r>
          </a:p>
          <a:p>
            <a:pPr eaLnBrk="1" hangingPunct="1">
              <a:spcBef>
                <a:spcPct val="50000"/>
              </a:spcBef>
              <a:buFontTx/>
              <a:buChar char="-"/>
            </a:pPr>
            <a:r>
              <a:rPr lang="en-US" altLang="vi-VN" sz="2800" b="1" i="1" dirty="0">
                <a:solidFill>
                  <a:srgbClr val="0000FF"/>
                </a:solidFill>
              </a:rPr>
              <a:t>Khi động cơ điện một chiều hoạt động ………… được chuyển hóa thành…………… </a:t>
            </a:r>
          </a:p>
        </p:txBody>
      </p:sp>
      <p:sp>
        <p:nvSpPr>
          <p:cNvPr id="4" name="Rectangle 4"/>
          <p:cNvSpPr>
            <a:spLocks noChangeArrowheads="1"/>
          </p:cNvSpPr>
          <p:nvPr/>
        </p:nvSpPr>
        <p:spPr bwMode="auto">
          <a:xfrm>
            <a:off x="2016457" y="1657515"/>
            <a:ext cx="1905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vi-VN" sz="2800" b="1" i="1" dirty="0">
                <a:solidFill>
                  <a:srgbClr val="FF3300"/>
                </a:solidFill>
              </a:rPr>
              <a:t>từ trường</a:t>
            </a:r>
          </a:p>
        </p:txBody>
      </p:sp>
      <p:sp>
        <p:nvSpPr>
          <p:cNvPr id="5" name="Rectangle 5"/>
          <p:cNvSpPr>
            <a:spLocks noChangeArrowheads="1"/>
          </p:cNvSpPr>
          <p:nvPr/>
        </p:nvSpPr>
        <p:spPr bwMode="auto">
          <a:xfrm>
            <a:off x="6304921" y="1657514"/>
            <a:ext cx="1636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vi-VN" sz="2800" b="1" i="1" dirty="0">
                <a:solidFill>
                  <a:srgbClr val="FF3300"/>
                </a:solidFill>
              </a:rPr>
              <a:t>dòng điện</a:t>
            </a:r>
          </a:p>
        </p:txBody>
      </p:sp>
      <p:sp>
        <p:nvSpPr>
          <p:cNvPr id="6" name="Rectangle 6"/>
          <p:cNvSpPr>
            <a:spLocks noChangeArrowheads="1"/>
          </p:cNvSpPr>
          <p:nvPr/>
        </p:nvSpPr>
        <p:spPr bwMode="auto">
          <a:xfrm>
            <a:off x="9208827" y="2782431"/>
            <a:ext cx="17351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vi-VN" sz="2800" b="1" i="1" dirty="0">
                <a:solidFill>
                  <a:srgbClr val="FF3300"/>
                </a:solidFill>
              </a:rPr>
              <a:t>nam châm</a:t>
            </a:r>
          </a:p>
        </p:txBody>
      </p:sp>
      <p:sp>
        <p:nvSpPr>
          <p:cNvPr id="7" name="Rectangle 7"/>
          <p:cNvSpPr>
            <a:spLocks noChangeArrowheads="1"/>
          </p:cNvSpPr>
          <p:nvPr/>
        </p:nvSpPr>
        <p:spPr bwMode="auto">
          <a:xfrm>
            <a:off x="4976812" y="3151305"/>
            <a:ext cx="1736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vi-VN" sz="2800" b="1" i="1" dirty="0">
                <a:solidFill>
                  <a:srgbClr val="FF3300"/>
                </a:solidFill>
              </a:rPr>
              <a:t>khung dây</a:t>
            </a:r>
          </a:p>
        </p:txBody>
      </p:sp>
      <p:sp>
        <p:nvSpPr>
          <p:cNvPr id="8" name="Rectangle 8"/>
          <p:cNvSpPr>
            <a:spLocks noChangeArrowheads="1"/>
          </p:cNvSpPr>
          <p:nvPr/>
        </p:nvSpPr>
        <p:spPr bwMode="auto">
          <a:xfrm>
            <a:off x="7688949" y="3790386"/>
            <a:ext cx="1657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vi-VN" sz="2800" b="1" i="1" dirty="0">
                <a:solidFill>
                  <a:srgbClr val="FF3300"/>
                </a:solidFill>
              </a:rPr>
              <a:t>điện năng</a:t>
            </a:r>
          </a:p>
        </p:txBody>
      </p:sp>
      <p:sp>
        <p:nvSpPr>
          <p:cNvPr id="9" name="Rectangle 9"/>
          <p:cNvSpPr>
            <a:spLocks noChangeArrowheads="1"/>
          </p:cNvSpPr>
          <p:nvPr/>
        </p:nvSpPr>
        <p:spPr bwMode="auto">
          <a:xfrm>
            <a:off x="4779169" y="4159260"/>
            <a:ext cx="13731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vi-VN" sz="2800" b="1" i="1" dirty="0">
                <a:solidFill>
                  <a:srgbClr val="FF3300"/>
                </a:solidFill>
              </a:rPr>
              <a:t>cơ năng</a:t>
            </a:r>
          </a:p>
        </p:txBody>
      </p:sp>
      <p:sp>
        <p:nvSpPr>
          <p:cNvPr id="12" name="Text Box 10"/>
          <p:cNvSpPr txBox="1">
            <a:spLocks noChangeArrowheads="1"/>
          </p:cNvSpPr>
          <p:nvPr/>
        </p:nvSpPr>
        <p:spPr bwMode="auto">
          <a:xfrm>
            <a:off x="1686256" y="861504"/>
            <a:ext cx="10054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vi-VN" sz="2400" b="1" dirty="0" smtClean="0">
                <a:latin typeface="Times New Roman" panose="02020603050405020304" pitchFamily="18" charset="0"/>
              </a:rPr>
              <a:t>Hãy </a:t>
            </a:r>
            <a:r>
              <a:rPr lang="en-US" altLang="vi-VN" sz="2400" b="1" dirty="0">
                <a:latin typeface="Times New Roman" panose="02020603050405020304" pitchFamily="18" charset="0"/>
              </a:rPr>
              <a:t>điền cụm từ thích hợp vào chỗ trống </a:t>
            </a:r>
            <a:r>
              <a:rPr lang="en-US" altLang="vi-VN" sz="2400" b="1" dirty="0" smtClean="0">
                <a:latin typeface="Times New Roman" panose="02020603050405020304" pitchFamily="18" charset="0"/>
              </a:rPr>
              <a:t>trong các câu sau:</a:t>
            </a:r>
            <a:endParaRPr lang="en-US" altLang="vi-VN" sz="2400" b="1" dirty="0">
              <a:latin typeface="Times New Roman" panose="02020603050405020304" pitchFamily="18" charset="0"/>
            </a:endParaRPr>
          </a:p>
        </p:txBody>
      </p:sp>
      <p:sp>
        <p:nvSpPr>
          <p:cNvPr id="13" name="WordArt 4"/>
          <p:cNvSpPr>
            <a:spLocks noChangeArrowheads="1" noChangeShapeType="1" noTextEdit="1"/>
          </p:cNvSpPr>
          <p:nvPr/>
        </p:nvSpPr>
        <p:spPr bwMode="auto">
          <a:xfrm>
            <a:off x="5085556" y="523836"/>
            <a:ext cx="2133600" cy="522196"/>
          </a:xfrm>
          <a:prstGeom prst="rect">
            <a:avLst/>
          </a:prstGeom>
        </p:spPr>
        <p:txBody>
          <a:bodyPr wrap="none" fromWordArt="1">
            <a:prstTxWarp prst="textPlain">
              <a:avLst>
                <a:gd name="adj" fmla="val 50000"/>
              </a:avLst>
            </a:prstTxWarp>
          </a:bodyPr>
          <a:lstStyle/>
          <a:p>
            <a:r>
              <a:rPr lang="vi-VN" sz="3600"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Ghi nhớ</a:t>
            </a:r>
          </a:p>
        </p:txBody>
      </p:sp>
    </p:spTree>
    <p:extLst>
      <p:ext uri="{BB962C8B-B14F-4D97-AF65-F5344CB8AC3E}">
        <p14:creationId xmlns:p14="http://schemas.microsoft.com/office/powerpoint/2010/main" val="135462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plus(in)">
                                      <p:cBhvr>
                                        <p:cTn id="29" dur="2000"/>
                                        <p:tgtEl>
                                          <p:spTgt spid="6"/>
                                        </p:tgtEl>
                                      </p:cBhvr>
                                    </p:animEffect>
                                  </p:childTnLst>
                                </p:cTn>
                              </p:par>
                              <p:par>
                                <p:cTn id="30" presetID="1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plus(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amond(in)">
                                      <p:cBhvr>
                                        <p:cTn id="37" dur="2000"/>
                                        <p:tgtEl>
                                          <p:spTgt spid="8"/>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diamond(in)">
                                      <p:cBhvr>
                                        <p:cTn id="40" dur="2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10" presetClass="exit" presetSubtype="0" fill="hold" grpId="1" nodeType="withEffect">
                                  <p:stCondLst>
                                    <p:cond delay="0"/>
                                  </p:stCondLst>
                                  <p:iterate type="lt">
                                    <p:tmPct val="0"/>
                                  </p:iterate>
                                  <p:childTnLst>
                                    <p:animEffect transition="out" filter="fade">
                                      <p:cBhvr>
                                        <p:cTn id="49" dur="900"/>
                                        <p:tgtEl>
                                          <p:spTgt spid="12"/>
                                        </p:tgtEl>
                                      </p:cBhvr>
                                    </p:animEffect>
                                    <p:set>
                                      <p:cBhvr>
                                        <p:cTn id="50" dur="1" fill="hold">
                                          <p:stCondLst>
                                            <p:cond delay="8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3"/>
                                        </p:tgtEl>
                                        <p:attrNameLst>
                                          <p:attrName>fillcolor</p:attrName>
                                        </p:attrNameLst>
                                      </p:cBhvr>
                                      <p:to>
                                        <a:srgbClr val="61F02E"/>
                                      </p:to>
                                    </p:animClr>
                                    <p:set>
                                      <p:cBhvr>
                                        <p:cTn id="55" dur="2000" fill="hold"/>
                                        <p:tgtEl>
                                          <p:spTgt spid="3"/>
                                        </p:tgtEl>
                                        <p:attrNameLst>
                                          <p:attrName>fill.type</p:attrName>
                                        </p:attrNameLst>
                                      </p:cBhvr>
                                      <p:to>
                                        <p:strVal val="solid"/>
                                      </p:to>
                                    </p:set>
                                    <p:set>
                                      <p:cBhvr>
                                        <p:cTn id="56"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Cau tao Ampe ke"/>
          <p:cNvPicPr>
            <a:picLocks noChangeAspect="1" noChangeArrowheads="1"/>
          </p:cNvPicPr>
          <p:nvPr/>
        </p:nvPicPr>
        <p:blipFill>
          <a:blip r:embed="rId2"/>
          <a:srcRect/>
          <a:stretch>
            <a:fillRect/>
          </a:stretch>
        </p:blipFill>
        <p:spPr bwMode="auto">
          <a:xfrm>
            <a:off x="6018176" y="392381"/>
            <a:ext cx="4420100" cy="6161156"/>
          </a:xfrm>
          <a:prstGeom prst="rect">
            <a:avLst/>
          </a:prstGeom>
          <a:noFill/>
          <a:ln w="9525">
            <a:noFill/>
            <a:miter lim="800000"/>
            <a:headEnd/>
            <a:tailEnd/>
          </a:ln>
        </p:spPr>
      </p:pic>
      <p:sp>
        <p:nvSpPr>
          <p:cNvPr id="19460" name="Text Box 9"/>
          <p:cNvSpPr txBox="1">
            <a:spLocks noChangeArrowheads="1"/>
          </p:cNvSpPr>
          <p:nvPr/>
        </p:nvSpPr>
        <p:spPr bwMode="auto">
          <a:xfrm>
            <a:off x="1775291" y="841473"/>
            <a:ext cx="3711234" cy="5262973"/>
          </a:xfrm>
          <a:prstGeom prst="rect">
            <a:avLst/>
          </a:prstGeom>
          <a:noFill/>
          <a:ln w="9525" algn="ctr">
            <a:noFill/>
            <a:miter lim="800000"/>
            <a:headEnd/>
            <a:tailEnd/>
          </a:ln>
        </p:spPr>
        <p:txBody>
          <a:bodyPr lIns="91434" tIns="45717" rIns="91434" bIns="45717">
            <a:spAutoFit/>
          </a:bodyPr>
          <a:lstStyle/>
          <a:p>
            <a:pPr algn="just">
              <a:lnSpc>
                <a:spcPct val="150000"/>
              </a:lnSpc>
              <a:spcBef>
                <a:spcPts val="1212"/>
              </a:spcBef>
            </a:pPr>
            <a:r>
              <a:rPr lang="vi-VN" sz="2800" b="1" i="1" dirty="0">
                <a:latin typeface="Times New Roman" pitchFamily="18" charset="0"/>
                <a:cs typeface="Times New Roman" pitchFamily="18" charset="0"/>
              </a:rPr>
              <a:t>Người ta còn dựa vào hiện tượng lực điên từ tác dụng lên khung dây dẫn có dòng điện chạy qua để chế tạo điện kế , đó là bộ phận chính của dụng cụ đo điện như ampekế ,vôn kế . </a:t>
            </a:r>
          </a:p>
        </p:txBody>
      </p:sp>
      <p:sp>
        <p:nvSpPr>
          <p:cNvPr id="5" name="WordArt 4"/>
          <p:cNvSpPr>
            <a:spLocks noChangeArrowheads="1" noChangeShapeType="1" noTextEdit="1"/>
          </p:cNvSpPr>
          <p:nvPr/>
        </p:nvSpPr>
        <p:spPr bwMode="auto">
          <a:xfrm>
            <a:off x="1579319" y="319277"/>
            <a:ext cx="4685003" cy="522196"/>
          </a:xfrm>
          <a:prstGeom prst="rect">
            <a:avLst/>
          </a:prstGeom>
        </p:spPr>
        <p:txBody>
          <a:bodyPr wrap="none" fromWordArt="1">
            <a:prstTxWarp prst="textPlain">
              <a:avLst>
                <a:gd name="adj" fmla="val 50000"/>
              </a:avLst>
            </a:prstTxWarp>
          </a:bodyPr>
          <a:lstStyle/>
          <a:p>
            <a:r>
              <a:rPr lang="en-US" sz="3600" b="1" i="1" kern="10" dirty="0" smtClean="0">
                <a:ln w="19050">
                  <a:solidFill>
                    <a:srgbClr val="99CCFF"/>
                  </a:solidFill>
                  <a:round/>
                  <a:headEnd/>
                  <a:tailEnd/>
                </a:ln>
                <a:solidFill>
                  <a:schemeClr val="accent1">
                    <a:lumMod val="50000"/>
                  </a:schemeClr>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Có thể em chưa biết</a:t>
            </a:r>
            <a:endParaRPr lang="vi-VN" sz="3600" b="1" i="1" kern="10" dirty="0">
              <a:ln w="19050">
                <a:solidFill>
                  <a:srgbClr val="99CCFF"/>
                </a:solidFill>
                <a:round/>
                <a:headEnd/>
                <a:tailEnd/>
              </a:ln>
              <a:solidFill>
                <a:schemeClr val="accent1">
                  <a:lumMod val="50000"/>
                </a:schemeClr>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373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2401" y="1409700"/>
            <a:ext cx="21050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801" y="2990851"/>
            <a:ext cx="18954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6601" y="1893312"/>
            <a:ext cx="19145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9876" y="1652588"/>
            <a:ext cx="11715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6"/>
          <p:cNvSpPr txBox="1">
            <a:spLocks noChangeArrowheads="1"/>
          </p:cNvSpPr>
          <p:nvPr/>
        </p:nvSpPr>
        <p:spPr bwMode="auto">
          <a:xfrm>
            <a:off x="4724400" y="5638801"/>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1800" b="1"/>
              <a:t>Hình 28.4</a:t>
            </a:r>
          </a:p>
        </p:txBody>
      </p:sp>
      <p:sp>
        <p:nvSpPr>
          <p:cNvPr id="33799" name="Text Box 7"/>
          <p:cNvSpPr txBox="1">
            <a:spLocks noChangeArrowheads="1"/>
          </p:cNvSpPr>
          <p:nvPr/>
        </p:nvSpPr>
        <p:spPr bwMode="auto">
          <a:xfrm>
            <a:off x="4267200" y="4572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400" b="1" dirty="0">
                <a:solidFill>
                  <a:srgbClr val="FF0000"/>
                </a:solidFill>
              </a:rPr>
              <a:t>ĐIỆN KẾ KHUNG QUAY</a:t>
            </a:r>
          </a:p>
        </p:txBody>
      </p:sp>
      <p:pic>
        <p:nvPicPr>
          <p:cNvPr id="9" name="Picture 8" descr="DienKe_Mov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92964" y="1092008"/>
            <a:ext cx="5114925" cy="432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771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4.375E-6 3.7037E-7 L -0.1086 -0.0419 " pathEditMode="relative" rAng="0" ptsTypes="AA">
                                      <p:cBhvr>
                                        <p:cTn id="6" dur="2000" fill="hold"/>
                                        <p:tgtEl>
                                          <p:spTgt spid="38916"/>
                                        </p:tgtEl>
                                        <p:attrNameLst>
                                          <p:attrName>ppt_x</p:attrName>
                                          <p:attrName>ppt_y</p:attrName>
                                        </p:attrNameLst>
                                      </p:cBhvr>
                                      <p:rCtr x="-5430" y="-2106"/>
                                    </p:animMotion>
                                  </p:childTnLst>
                                </p:cTn>
                              </p:par>
                            </p:childTnLst>
                          </p:cTn>
                        </p:par>
                        <p:par>
                          <p:cTn id="7" fill="hold" nodeType="afterGroup">
                            <p:stCondLst>
                              <p:cond delay="2000"/>
                            </p:stCondLst>
                            <p:childTnLst>
                              <p:par>
                                <p:cTn id="8" presetID="0" presetClass="path" presetSubtype="0" accel="50000" decel="50000" fill="hold" nodeType="afterEffect">
                                  <p:stCondLst>
                                    <p:cond delay="0"/>
                                  </p:stCondLst>
                                  <p:childTnLst>
                                    <p:animMotion origin="layout" path="M 0.00469 0.00209 L 0.06523 0.0419 " pathEditMode="relative" rAng="0" ptsTypes="AA">
                                      <p:cBhvr>
                                        <p:cTn id="9" dur="2000" fill="hold"/>
                                        <p:tgtEl>
                                          <p:spTgt spid="38914"/>
                                        </p:tgtEl>
                                        <p:attrNameLst>
                                          <p:attrName>ppt_x</p:attrName>
                                          <p:attrName>ppt_y</p:attrName>
                                        </p:attrNameLst>
                                      </p:cBhvr>
                                      <p:rCtr x="3021" y="1991"/>
                                    </p:animMotion>
                                  </p:childTnLst>
                                </p:cTn>
                              </p:par>
                            </p:childTnLst>
                          </p:cTn>
                        </p:par>
                        <p:par>
                          <p:cTn id="10" fill="hold" nodeType="afterGroup">
                            <p:stCondLst>
                              <p:cond delay="4000"/>
                            </p:stCondLst>
                            <p:childTnLst>
                              <p:par>
                                <p:cTn id="11" presetID="0" presetClass="path" presetSubtype="0" accel="50000" decel="50000" fill="hold" nodeType="afterEffect">
                                  <p:stCondLst>
                                    <p:cond delay="0"/>
                                  </p:stCondLst>
                                  <p:childTnLst>
                                    <p:animMotion origin="layout" path="M 4.375E-6 3.33333E-6 L 0.17825 -0.01736 " pathEditMode="relative" rAng="0" ptsTypes="AA">
                                      <p:cBhvr>
                                        <p:cTn id="12" dur="2000" fill="hold"/>
                                        <p:tgtEl>
                                          <p:spTgt spid="38917"/>
                                        </p:tgtEl>
                                        <p:attrNameLst>
                                          <p:attrName>ppt_x</p:attrName>
                                          <p:attrName>ppt_y</p:attrName>
                                        </p:attrNameLst>
                                      </p:cBhvr>
                                      <p:rCtr x="8906" y="-880"/>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e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WordArt 3"/>
          <p:cNvSpPr>
            <a:spLocks noChangeArrowheads="1" noChangeShapeType="1" noTextEdit="1"/>
          </p:cNvSpPr>
          <p:nvPr/>
        </p:nvSpPr>
        <p:spPr bwMode="auto">
          <a:xfrm>
            <a:off x="4419600" y="533400"/>
            <a:ext cx="3429000" cy="609600"/>
          </a:xfrm>
          <a:prstGeom prst="rect">
            <a:avLst/>
          </a:prstGeom>
        </p:spPr>
        <p:txBody>
          <a:bodyPr wrap="none" fromWordArt="1">
            <a:prstTxWarp prst="textPlain">
              <a:avLst>
                <a:gd name="adj" fmla="val 50000"/>
              </a:avLst>
            </a:prstTxWarp>
          </a:bodyPr>
          <a:lstStyle/>
          <a:p>
            <a:r>
              <a:rPr lang="vi-VN" sz="3600" b="1" i="1" kern="10">
                <a:ln w="9525">
                  <a:solidFill>
                    <a:srgbClr val="FF3300"/>
                  </a:solidFill>
                  <a:round/>
                  <a:headEnd/>
                  <a:tailEnd/>
                </a:ln>
                <a:solidFill>
                  <a:srgbClr val="FF33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Hướng dẫn về nhà</a:t>
            </a:r>
          </a:p>
        </p:txBody>
      </p:sp>
      <p:cxnSp>
        <p:nvCxnSpPr>
          <p:cNvPr id="20484" name="AutoShape 4"/>
          <p:cNvCxnSpPr>
            <a:cxnSpLocks noChangeShapeType="1"/>
          </p:cNvCxnSpPr>
          <p:nvPr/>
        </p:nvCxnSpPr>
        <p:spPr bwMode="auto">
          <a:xfrm>
            <a:off x="1524000" y="342900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0485" name="Rectangle 7"/>
          <p:cNvSpPr>
            <a:spLocks noGrp="1" noChangeArrowheads="1"/>
          </p:cNvSpPr>
          <p:nvPr>
            <p:ph type="body" idx="1"/>
          </p:nvPr>
        </p:nvSpPr>
        <p:spPr>
          <a:xfrm>
            <a:off x="1733266" y="1825625"/>
            <a:ext cx="8761862" cy="4351338"/>
          </a:xfrm>
          <a:noFill/>
        </p:spPr>
        <p:txBody>
          <a:bodyPr/>
          <a:lstStyle/>
          <a:p>
            <a:pPr marL="609600" indent="-609600">
              <a:buNone/>
            </a:pPr>
            <a:r>
              <a:rPr lang="en-US" altLang="vi-VN" b="1" i="1" dirty="0" smtClean="0">
                <a:solidFill>
                  <a:srgbClr val="0000FF"/>
                </a:solidFill>
                <a:latin typeface="Times New Roman" panose="02020603050405020304" pitchFamily="18" charset="0"/>
              </a:rPr>
              <a:t>1. Học thuộc nội dung bài học</a:t>
            </a:r>
          </a:p>
          <a:p>
            <a:pPr marL="609600" indent="-609600">
              <a:buNone/>
            </a:pPr>
            <a:r>
              <a:rPr lang="en-US" altLang="vi-VN" b="1" i="1" dirty="0">
                <a:solidFill>
                  <a:srgbClr val="0000FF"/>
                </a:solidFill>
                <a:latin typeface="Times New Roman" panose="02020603050405020304" pitchFamily="18" charset="0"/>
              </a:rPr>
              <a:t>2. </a:t>
            </a:r>
            <a:r>
              <a:rPr lang="en-US" altLang="vi-VN" b="1" i="1" dirty="0" smtClean="0">
                <a:solidFill>
                  <a:srgbClr val="0000FF"/>
                </a:solidFill>
                <a:latin typeface="Times New Roman" panose="02020603050405020304" pitchFamily="18" charset="0"/>
              </a:rPr>
              <a:t>Làm bài tập SBT </a:t>
            </a:r>
          </a:p>
          <a:p>
            <a:pPr marL="609600" indent="-609600">
              <a:buNone/>
            </a:pPr>
            <a:r>
              <a:rPr lang="en-US" altLang="vi-VN" b="1" i="1" dirty="0" smtClean="0">
                <a:solidFill>
                  <a:srgbClr val="0000FF"/>
                </a:solidFill>
                <a:latin typeface="Times New Roman" panose="02020603050405020304" pitchFamily="18" charset="0"/>
              </a:rPr>
              <a:t>3. Đọc trước nội dung bài 30</a:t>
            </a:r>
            <a:r>
              <a:rPr lang="en-US" altLang="vi-VN" b="1" i="1" smtClean="0">
                <a:solidFill>
                  <a:srgbClr val="0000FF"/>
                </a:solidFill>
                <a:latin typeface="Times New Roman" panose="02020603050405020304" pitchFamily="18" charset="0"/>
              </a:rPr>
              <a:t>:  Bài tập vận dụng qui tắc nắm tay phải và qui tắc bàn tay trái</a:t>
            </a:r>
            <a:endParaRPr lang="en-US" altLang="vi-VN" b="1" i="1" dirty="0" smtClean="0">
              <a:solidFill>
                <a:srgbClr val="0000FF"/>
              </a:solidFill>
              <a:latin typeface="Times New Roman" panose="02020603050405020304" pitchFamily="18" charset="0"/>
            </a:endParaRPr>
          </a:p>
          <a:p>
            <a:pPr marL="609600" indent="-609600"/>
            <a:endParaRPr lang="en-US" altLang="vi-VN" b="1" i="1" dirty="0" smtClean="0">
              <a:solidFill>
                <a:srgbClr val="0000FF"/>
              </a:solidFill>
              <a:latin typeface="Times New Roman" panose="02020603050405020304" pitchFamily="18" charset="0"/>
            </a:endParaRPr>
          </a:p>
          <a:p>
            <a:pPr marL="609600" indent="-609600"/>
            <a:endParaRPr lang="en-US" altLang="vi-VN" b="1" i="1" dirty="0" smtClean="0">
              <a:solidFill>
                <a:srgbClr val="0000FF"/>
              </a:solidFill>
              <a:latin typeface="Times New Roman" panose="02020603050405020304" pitchFamily="18" charset="0"/>
            </a:endParaRPr>
          </a:p>
        </p:txBody>
      </p:sp>
      <p:grpSp>
        <p:nvGrpSpPr>
          <p:cNvPr id="20486" name="Group 8"/>
          <p:cNvGrpSpPr>
            <a:grpSpLocks/>
          </p:cNvGrpSpPr>
          <p:nvPr/>
        </p:nvGrpSpPr>
        <p:grpSpPr bwMode="auto">
          <a:xfrm>
            <a:off x="3794078" y="3875964"/>
            <a:ext cx="5295331" cy="2105736"/>
            <a:chOff x="4130" y="2318"/>
            <a:chExt cx="2835" cy="1620"/>
          </a:xfrm>
        </p:grpSpPr>
        <p:sp>
          <p:nvSpPr>
            <p:cNvPr id="20487" name="Freeform 9"/>
            <p:cNvSpPr>
              <a:spLocks/>
            </p:cNvSpPr>
            <p:nvPr/>
          </p:nvSpPr>
          <p:spPr bwMode="auto">
            <a:xfrm>
              <a:off x="4130" y="2618"/>
              <a:ext cx="2835" cy="1186"/>
            </a:xfrm>
            <a:custGeom>
              <a:avLst/>
              <a:gdLst>
                <a:gd name="T0" fmla="*/ 2726 w 2835"/>
                <a:gd name="T1" fmla="*/ 335 h 1186"/>
                <a:gd name="T2" fmla="*/ 2549 w 2835"/>
                <a:gd name="T3" fmla="*/ 397 h 1186"/>
                <a:gd name="T4" fmla="*/ 2368 w 2835"/>
                <a:gd name="T5" fmla="*/ 459 h 1186"/>
                <a:gd name="T6" fmla="*/ 2185 w 2835"/>
                <a:gd name="T7" fmla="*/ 515 h 1186"/>
                <a:gd name="T8" fmla="*/ 2008 w 2835"/>
                <a:gd name="T9" fmla="*/ 567 h 1186"/>
                <a:gd name="T10" fmla="*/ 1840 w 2835"/>
                <a:gd name="T11" fmla="*/ 609 h 1186"/>
                <a:gd name="T12" fmla="*/ 1688 w 2835"/>
                <a:gd name="T13" fmla="*/ 645 h 1186"/>
                <a:gd name="T14" fmla="*/ 1556 w 2835"/>
                <a:gd name="T15" fmla="*/ 662 h 1186"/>
                <a:gd name="T16" fmla="*/ 1452 w 2835"/>
                <a:gd name="T17" fmla="*/ 669 h 1186"/>
                <a:gd name="T18" fmla="*/ 1377 w 2835"/>
                <a:gd name="T19" fmla="*/ 658 h 1186"/>
                <a:gd name="T20" fmla="*/ 1343 w 2835"/>
                <a:gd name="T21" fmla="*/ 630 h 1186"/>
                <a:gd name="T22" fmla="*/ 1327 w 2835"/>
                <a:gd name="T23" fmla="*/ 527 h 1186"/>
                <a:gd name="T24" fmla="*/ 1347 w 2835"/>
                <a:gd name="T25" fmla="*/ 424 h 1186"/>
                <a:gd name="T26" fmla="*/ 1318 w 2835"/>
                <a:gd name="T27" fmla="*/ 320 h 1186"/>
                <a:gd name="T28" fmla="*/ 1249 w 2835"/>
                <a:gd name="T29" fmla="*/ 227 h 1186"/>
                <a:gd name="T30" fmla="*/ 1182 w 2835"/>
                <a:gd name="T31" fmla="*/ 126 h 1186"/>
                <a:gd name="T32" fmla="*/ 1104 w 2835"/>
                <a:gd name="T33" fmla="*/ 40 h 1186"/>
                <a:gd name="T34" fmla="*/ 1001 w 2835"/>
                <a:gd name="T35" fmla="*/ 0 h 1186"/>
                <a:gd name="T36" fmla="*/ 861 w 2835"/>
                <a:gd name="T37" fmla="*/ 26 h 1186"/>
                <a:gd name="T38" fmla="*/ 704 w 2835"/>
                <a:gd name="T39" fmla="*/ 79 h 1186"/>
                <a:gd name="T40" fmla="*/ 595 w 2835"/>
                <a:gd name="T41" fmla="*/ 126 h 1186"/>
                <a:gd name="T42" fmla="*/ 509 w 2835"/>
                <a:gd name="T43" fmla="*/ 170 h 1186"/>
                <a:gd name="T44" fmla="*/ 413 w 2835"/>
                <a:gd name="T45" fmla="*/ 214 h 1186"/>
                <a:gd name="T46" fmla="*/ 276 w 2835"/>
                <a:gd name="T47" fmla="*/ 267 h 1186"/>
                <a:gd name="T48" fmla="*/ 69 w 2835"/>
                <a:gd name="T49" fmla="*/ 825 h 1186"/>
                <a:gd name="T50" fmla="*/ 250 w 2835"/>
                <a:gd name="T51" fmla="*/ 757 h 1186"/>
                <a:gd name="T52" fmla="*/ 400 w 2835"/>
                <a:gd name="T53" fmla="*/ 698 h 1186"/>
                <a:gd name="T54" fmla="*/ 538 w 2835"/>
                <a:gd name="T55" fmla="*/ 654 h 1186"/>
                <a:gd name="T56" fmla="*/ 670 w 2835"/>
                <a:gd name="T57" fmla="*/ 609 h 1186"/>
                <a:gd name="T58" fmla="*/ 818 w 2835"/>
                <a:gd name="T59" fmla="*/ 573 h 1186"/>
                <a:gd name="T60" fmla="*/ 791 w 2835"/>
                <a:gd name="T61" fmla="*/ 812 h 1186"/>
                <a:gd name="T62" fmla="*/ 784 w 2835"/>
                <a:gd name="T63" fmla="*/ 959 h 1186"/>
                <a:gd name="T64" fmla="*/ 832 w 2835"/>
                <a:gd name="T65" fmla="*/ 1052 h 1186"/>
                <a:gd name="T66" fmla="*/ 910 w 2835"/>
                <a:gd name="T67" fmla="*/ 1125 h 1186"/>
                <a:gd name="T68" fmla="*/ 1014 w 2835"/>
                <a:gd name="T69" fmla="*/ 1171 h 1186"/>
                <a:gd name="T70" fmla="*/ 1126 w 2835"/>
                <a:gd name="T71" fmla="*/ 1186 h 1186"/>
                <a:gd name="T72" fmla="*/ 1231 w 2835"/>
                <a:gd name="T73" fmla="*/ 1171 h 1186"/>
                <a:gd name="T74" fmla="*/ 1328 w 2835"/>
                <a:gd name="T75" fmla="*/ 1157 h 1186"/>
                <a:gd name="T76" fmla="*/ 1436 w 2835"/>
                <a:gd name="T77" fmla="*/ 1145 h 1186"/>
                <a:gd name="T78" fmla="*/ 1557 w 2835"/>
                <a:gd name="T79" fmla="*/ 1127 h 1186"/>
                <a:gd name="T80" fmla="*/ 1688 w 2835"/>
                <a:gd name="T81" fmla="*/ 1107 h 1186"/>
                <a:gd name="T82" fmla="*/ 1829 w 2835"/>
                <a:gd name="T83" fmla="*/ 1082 h 1186"/>
                <a:gd name="T84" fmla="*/ 1971 w 2835"/>
                <a:gd name="T85" fmla="*/ 1053 h 1186"/>
                <a:gd name="T86" fmla="*/ 2118 w 2835"/>
                <a:gd name="T87" fmla="*/ 1021 h 1186"/>
                <a:gd name="T88" fmla="*/ 2269 w 2835"/>
                <a:gd name="T89" fmla="*/ 981 h 1186"/>
                <a:gd name="T90" fmla="*/ 2418 w 2835"/>
                <a:gd name="T91" fmla="*/ 935 h 1186"/>
                <a:gd name="T92" fmla="*/ 2568 w 2835"/>
                <a:gd name="T93" fmla="*/ 884 h 11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835"/>
                <a:gd name="T142" fmla="*/ 0 h 1186"/>
                <a:gd name="T143" fmla="*/ 2835 w 2835"/>
                <a:gd name="T144" fmla="*/ 1186 h 11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835" h="1186">
                  <a:moveTo>
                    <a:pt x="2835" y="293"/>
                  </a:moveTo>
                  <a:lnTo>
                    <a:pt x="2782" y="312"/>
                  </a:lnTo>
                  <a:lnTo>
                    <a:pt x="2726" y="335"/>
                  </a:lnTo>
                  <a:lnTo>
                    <a:pt x="2668" y="355"/>
                  </a:lnTo>
                  <a:lnTo>
                    <a:pt x="2609" y="377"/>
                  </a:lnTo>
                  <a:lnTo>
                    <a:pt x="2549" y="397"/>
                  </a:lnTo>
                  <a:lnTo>
                    <a:pt x="2490" y="417"/>
                  </a:lnTo>
                  <a:lnTo>
                    <a:pt x="2430" y="440"/>
                  </a:lnTo>
                  <a:lnTo>
                    <a:pt x="2368" y="459"/>
                  </a:lnTo>
                  <a:lnTo>
                    <a:pt x="2307" y="478"/>
                  </a:lnTo>
                  <a:lnTo>
                    <a:pt x="2247" y="498"/>
                  </a:lnTo>
                  <a:lnTo>
                    <a:pt x="2185" y="515"/>
                  </a:lnTo>
                  <a:lnTo>
                    <a:pt x="2125" y="534"/>
                  </a:lnTo>
                  <a:lnTo>
                    <a:pt x="2067" y="553"/>
                  </a:lnTo>
                  <a:lnTo>
                    <a:pt x="2008" y="567"/>
                  </a:lnTo>
                  <a:lnTo>
                    <a:pt x="1952" y="583"/>
                  </a:lnTo>
                  <a:lnTo>
                    <a:pt x="1895" y="596"/>
                  </a:lnTo>
                  <a:lnTo>
                    <a:pt x="1840" y="609"/>
                  </a:lnTo>
                  <a:lnTo>
                    <a:pt x="1788" y="622"/>
                  </a:lnTo>
                  <a:lnTo>
                    <a:pt x="1737" y="635"/>
                  </a:lnTo>
                  <a:lnTo>
                    <a:pt x="1688" y="645"/>
                  </a:lnTo>
                  <a:lnTo>
                    <a:pt x="1640" y="654"/>
                  </a:lnTo>
                  <a:lnTo>
                    <a:pt x="1597" y="658"/>
                  </a:lnTo>
                  <a:lnTo>
                    <a:pt x="1556" y="662"/>
                  </a:lnTo>
                  <a:lnTo>
                    <a:pt x="1520" y="668"/>
                  </a:lnTo>
                  <a:lnTo>
                    <a:pt x="1485" y="669"/>
                  </a:lnTo>
                  <a:lnTo>
                    <a:pt x="1452" y="669"/>
                  </a:lnTo>
                  <a:lnTo>
                    <a:pt x="1423" y="668"/>
                  </a:lnTo>
                  <a:lnTo>
                    <a:pt x="1399" y="662"/>
                  </a:lnTo>
                  <a:lnTo>
                    <a:pt x="1377" y="658"/>
                  </a:lnTo>
                  <a:lnTo>
                    <a:pt x="1363" y="654"/>
                  </a:lnTo>
                  <a:lnTo>
                    <a:pt x="1348" y="641"/>
                  </a:lnTo>
                  <a:lnTo>
                    <a:pt x="1343" y="630"/>
                  </a:lnTo>
                  <a:lnTo>
                    <a:pt x="1328" y="593"/>
                  </a:lnTo>
                  <a:lnTo>
                    <a:pt x="1321" y="561"/>
                  </a:lnTo>
                  <a:lnTo>
                    <a:pt x="1327" y="527"/>
                  </a:lnTo>
                  <a:lnTo>
                    <a:pt x="1333" y="493"/>
                  </a:lnTo>
                  <a:lnTo>
                    <a:pt x="1341" y="460"/>
                  </a:lnTo>
                  <a:lnTo>
                    <a:pt x="1347" y="424"/>
                  </a:lnTo>
                  <a:lnTo>
                    <a:pt x="1348" y="387"/>
                  </a:lnTo>
                  <a:lnTo>
                    <a:pt x="1343" y="349"/>
                  </a:lnTo>
                  <a:lnTo>
                    <a:pt x="1318" y="320"/>
                  </a:lnTo>
                  <a:lnTo>
                    <a:pt x="1295" y="293"/>
                  </a:lnTo>
                  <a:lnTo>
                    <a:pt x="1271" y="263"/>
                  </a:lnTo>
                  <a:lnTo>
                    <a:pt x="1249" y="227"/>
                  </a:lnTo>
                  <a:lnTo>
                    <a:pt x="1228" y="192"/>
                  </a:lnTo>
                  <a:lnTo>
                    <a:pt x="1206" y="159"/>
                  </a:lnTo>
                  <a:lnTo>
                    <a:pt x="1182" y="126"/>
                  </a:lnTo>
                  <a:lnTo>
                    <a:pt x="1157" y="94"/>
                  </a:lnTo>
                  <a:lnTo>
                    <a:pt x="1131" y="66"/>
                  </a:lnTo>
                  <a:lnTo>
                    <a:pt x="1104" y="40"/>
                  </a:lnTo>
                  <a:lnTo>
                    <a:pt x="1071" y="20"/>
                  </a:lnTo>
                  <a:lnTo>
                    <a:pt x="1039" y="7"/>
                  </a:lnTo>
                  <a:lnTo>
                    <a:pt x="1001" y="0"/>
                  </a:lnTo>
                  <a:lnTo>
                    <a:pt x="959" y="0"/>
                  </a:lnTo>
                  <a:lnTo>
                    <a:pt x="913" y="9"/>
                  </a:lnTo>
                  <a:lnTo>
                    <a:pt x="861" y="26"/>
                  </a:lnTo>
                  <a:lnTo>
                    <a:pt x="802" y="45"/>
                  </a:lnTo>
                  <a:lnTo>
                    <a:pt x="750" y="64"/>
                  </a:lnTo>
                  <a:lnTo>
                    <a:pt x="704" y="79"/>
                  </a:lnTo>
                  <a:lnTo>
                    <a:pt x="663" y="94"/>
                  </a:lnTo>
                  <a:lnTo>
                    <a:pt x="628" y="110"/>
                  </a:lnTo>
                  <a:lnTo>
                    <a:pt x="595" y="126"/>
                  </a:lnTo>
                  <a:lnTo>
                    <a:pt x="565" y="140"/>
                  </a:lnTo>
                  <a:lnTo>
                    <a:pt x="538" y="154"/>
                  </a:lnTo>
                  <a:lnTo>
                    <a:pt x="509" y="170"/>
                  </a:lnTo>
                  <a:lnTo>
                    <a:pt x="479" y="183"/>
                  </a:lnTo>
                  <a:lnTo>
                    <a:pt x="447" y="199"/>
                  </a:lnTo>
                  <a:lnTo>
                    <a:pt x="413" y="214"/>
                  </a:lnTo>
                  <a:lnTo>
                    <a:pt x="372" y="229"/>
                  </a:lnTo>
                  <a:lnTo>
                    <a:pt x="329" y="248"/>
                  </a:lnTo>
                  <a:lnTo>
                    <a:pt x="276" y="267"/>
                  </a:lnTo>
                  <a:lnTo>
                    <a:pt x="217" y="284"/>
                  </a:lnTo>
                  <a:lnTo>
                    <a:pt x="0" y="848"/>
                  </a:lnTo>
                  <a:lnTo>
                    <a:pt x="69" y="825"/>
                  </a:lnTo>
                  <a:lnTo>
                    <a:pt x="132" y="799"/>
                  </a:lnTo>
                  <a:lnTo>
                    <a:pt x="194" y="776"/>
                  </a:lnTo>
                  <a:lnTo>
                    <a:pt x="250" y="757"/>
                  </a:lnTo>
                  <a:lnTo>
                    <a:pt x="303" y="737"/>
                  </a:lnTo>
                  <a:lnTo>
                    <a:pt x="352" y="716"/>
                  </a:lnTo>
                  <a:lnTo>
                    <a:pt x="400" y="698"/>
                  </a:lnTo>
                  <a:lnTo>
                    <a:pt x="447" y="682"/>
                  </a:lnTo>
                  <a:lnTo>
                    <a:pt x="492" y="668"/>
                  </a:lnTo>
                  <a:lnTo>
                    <a:pt x="538" y="654"/>
                  </a:lnTo>
                  <a:lnTo>
                    <a:pt x="581" y="636"/>
                  </a:lnTo>
                  <a:lnTo>
                    <a:pt x="625" y="622"/>
                  </a:lnTo>
                  <a:lnTo>
                    <a:pt x="670" y="609"/>
                  </a:lnTo>
                  <a:lnTo>
                    <a:pt x="717" y="597"/>
                  </a:lnTo>
                  <a:lnTo>
                    <a:pt x="765" y="584"/>
                  </a:lnTo>
                  <a:lnTo>
                    <a:pt x="818" y="573"/>
                  </a:lnTo>
                  <a:lnTo>
                    <a:pt x="819" y="649"/>
                  </a:lnTo>
                  <a:lnTo>
                    <a:pt x="809" y="731"/>
                  </a:lnTo>
                  <a:lnTo>
                    <a:pt x="791" y="812"/>
                  </a:lnTo>
                  <a:lnTo>
                    <a:pt x="779" y="894"/>
                  </a:lnTo>
                  <a:lnTo>
                    <a:pt x="781" y="929"/>
                  </a:lnTo>
                  <a:lnTo>
                    <a:pt x="784" y="959"/>
                  </a:lnTo>
                  <a:lnTo>
                    <a:pt x="798" y="993"/>
                  </a:lnTo>
                  <a:lnTo>
                    <a:pt x="814" y="1023"/>
                  </a:lnTo>
                  <a:lnTo>
                    <a:pt x="832" y="1052"/>
                  </a:lnTo>
                  <a:lnTo>
                    <a:pt x="854" y="1078"/>
                  </a:lnTo>
                  <a:lnTo>
                    <a:pt x="881" y="1102"/>
                  </a:lnTo>
                  <a:lnTo>
                    <a:pt x="910" y="1125"/>
                  </a:lnTo>
                  <a:lnTo>
                    <a:pt x="943" y="1144"/>
                  </a:lnTo>
                  <a:lnTo>
                    <a:pt x="976" y="1160"/>
                  </a:lnTo>
                  <a:lnTo>
                    <a:pt x="1014" y="1171"/>
                  </a:lnTo>
                  <a:lnTo>
                    <a:pt x="1051" y="1182"/>
                  </a:lnTo>
                  <a:lnTo>
                    <a:pt x="1087" y="1186"/>
                  </a:lnTo>
                  <a:lnTo>
                    <a:pt x="1126" y="1186"/>
                  </a:lnTo>
                  <a:lnTo>
                    <a:pt x="1163" y="1184"/>
                  </a:lnTo>
                  <a:lnTo>
                    <a:pt x="1202" y="1176"/>
                  </a:lnTo>
                  <a:lnTo>
                    <a:pt x="1231" y="1171"/>
                  </a:lnTo>
                  <a:lnTo>
                    <a:pt x="1261" y="1167"/>
                  </a:lnTo>
                  <a:lnTo>
                    <a:pt x="1294" y="1163"/>
                  </a:lnTo>
                  <a:lnTo>
                    <a:pt x="1328" y="1157"/>
                  </a:lnTo>
                  <a:lnTo>
                    <a:pt x="1363" y="1154"/>
                  </a:lnTo>
                  <a:lnTo>
                    <a:pt x="1399" y="1148"/>
                  </a:lnTo>
                  <a:lnTo>
                    <a:pt x="1436" y="1145"/>
                  </a:lnTo>
                  <a:lnTo>
                    <a:pt x="1475" y="1140"/>
                  </a:lnTo>
                  <a:lnTo>
                    <a:pt x="1517" y="1134"/>
                  </a:lnTo>
                  <a:lnTo>
                    <a:pt x="1557" y="1127"/>
                  </a:lnTo>
                  <a:lnTo>
                    <a:pt x="1602" y="1121"/>
                  </a:lnTo>
                  <a:lnTo>
                    <a:pt x="1645" y="1114"/>
                  </a:lnTo>
                  <a:lnTo>
                    <a:pt x="1688" y="1107"/>
                  </a:lnTo>
                  <a:lnTo>
                    <a:pt x="1734" y="1099"/>
                  </a:lnTo>
                  <a:lnTo>
                    <a:pt x="1780" y="1091"/>
                  </a:lnTo>
                  <a:lnTo>
                    <a:pt x="1829" y="1082"/>
                  </a:lnTo>
                  <a:lnTo>
                    <a:pt x="1875" y="1073"/>
                  </a:lnTo>
                  <a:lnTo>
                    <a:pt x="1924" y="1063"/>
                  </a:lnTo>
                  <a:lnTo>
                    <a:pt x="1971" y="1053"/>
                  </a:lnTo>
                  <a:lnTo>
                    <a:pt x="2021" y="1044"/>
                  </a:lnTo>
                  <a:lnTo>
                    <a:pt x="2070" y="1034"/>
                  </a:lnTo>
                  <a:lnTo>
                    <a:pt x="2118" y="1021"/>
                  </a:lnTo>
                  <a:lnTo>
                    <a:pt x="2168" y="1008"/>
                  </a:lnTo>
                  <a:lnTo>
                    <a:pt x="2218" y="994"/>
                  </a:lnTo>
                  <a:lnTo>
                    <a:pt x="2269" y="981"/>
                  </a:lnTo>
                  <a:lnTo>
                    <a:pt x="2319" y="967"/>
                  </a:lnTo>
                  <a:lnTo>
                    <a:pt x="2368" y="951"/>
                  </a:lnTo>
                  <a:lnTo>
                    <a:pt x="2418" y="935"/>
                  </a:lnTo>
                  <a:lnTo>
                    <a:pt x="2468" y="922"/>
                  </a:lnTo>
                  <a:lnTo>
                    <a:pt x="2517" y="900"/>
                  </a:lnTo>
                  <a:lnTo>
                    <a:pt x="2568" y="884"/>
                  </a:lnTo>
                  <a:lnTo>
                    <a:pt x="2616" y="864"/>
                  </a:lnTo>
                  <a:lnTo>
                    <a:pt x="2835" y="293"/>
                  </a:lnTo>
                  <a:close/>
                </a:path>
              </a:pathLst>
            </a:custGeom>
            <a:solidFill>
              <a:srgbClr val="CCFFFF"/>
            </a:solidFill>
            <a:ln w="9525">
              <a:solidFill>
                <a:srgbClr val="0000FF"/>
              </a:solidFill>
              <a:round/>
              <a:headEnd/>
              <a:tailEnd/>
            </a:ln>
          </p:spPr>
          <p:txBody>
            <a:bodyPr/>
            <a:lstStyle/>
            <a:p>
              <a:endParaRPr lang="vi-VN"/>
            </a:p>
          </p:txBody>
        </p:sp>
        <p:sp>
          <p:nvSpPr>
            <p:cNvPr id="20488" name="Freeform 10"/>
            <p:cNvSpPr>
              <a:spLocks/>
            </p:cNvSpPr>
            <p:nvPr/>
          </p:nvSpPr>
          <p:spPr bwMode="auto">
            <a:xfrm>
              <a:off x="4672" y="2318"/>
              <a:ext cx="975" cy="1105"/>
            </a:xfrm>
            <a:custGeom>
              <a:avLst/>
              <a:gdLst>
                <a:gd name="T0" fmla="*/ 975 w 975"/>
                <a:gd name="T1" fmla="*/ 0 h 1105"/>
                <a:gd name="T2" fmla="*/ 877 w 975"/>
                <a:gd name="T3" fmla="*/ 23 h 1105"/>
                <a:gd name="T4" fmla="*/ 785 w 975"/>
                <a:gd name="T5" fmla="*/ 56 h 1105"/>
                <a:gd name="T6" fmla="*/ 690 w 975"/>
                <a:gd name="T7" fmla="*/ 102 h 1105"/>
                <a:gd name="T8" fmla="*/ 601 w 975"/>
                <a:gd name="T9" fmla="*/ 153 h 1105"/>
                <a:gd name="T10" fmla="*/ 516 w 975"/>
                <a:gd name="T11" fmla="*/ 212 h 1105"/>
                <a:gd name="T12" fmla="*/ 436 w 975"/>
                <a:gd name="T13" fmla="*/ 283 h 1105"/>
                <a:gd name="T14" fmla="*/ 359 w 975"/>
                <a:gd name="T15" fmla="*/ 355 h 1105"/>
                <a:gd name="T16" fmla="*/ 290 w 975"/>
                <a:gd name="T17" fmla="*/ 431 h 1105"/>
                <a:gd name="T18" fmla="*/ 226 w 975"/>
                <a:gd name="T19" fmla="*/ 512 h 1105"/>
                <a:gd name="T20" fmla="*/ 170 w 975"/>
                <a:gd name="T21" fmla="*/ 597 h 1105"/>
                <a:gd name="T22" fmla="*/ 118 w 975"/>
                <a:gd name="T23" fmla="*/ 684 h 1105"/>
                <a:gd name="T24" fmla="*/ 78 w 975"/>
                <a:gd name="T25" fmla="*/ 772 h 1105"/>
                <a:gd name="T26" fmla="*/ 43 w 975"/>
                <a:gd name="T27" fmla="*/ 857 h 1105"/>
                <a:gd name="T28" fmla="*/ 19 w 975"/>
                <a:gd name="T29" fmla="*/ 945 h 1105"/>
                <a:gd name="T30" fmla="*/ 4 w 975"/>
                <a:gd name="T31" fmla="*/ 1026 h 1105"/>
                <a:gd name="T32" fmla="*/ 0 w 975"/>
                <a:gd name="T33" fmla="*/ 1105 h 1105"/>
                <a:gd name="T34" fmla="*/ 9 w 975"/>
                <a:gd name="T35" fmla="*/ 1080 h 1105"/>
                <a:gd name="T36" fmla="*/ 14 w 975"/>
                <a:gd name="T37" fmla="*/ 1055 h 1105"/>
                <a:gd name="T38" fmla="*/ 19 w 975"/>
                <a:gd name="T39" fmla="*/ 1036 h 1105"/>
                <a:gd name="T40" fmla="*/ 29 w 975"/>
                <a:gd name="T41" fmla="*/ 1021 h 1105"/>
                <a:gd name="T42" fmla="*/ 23 w 975"/>
                <a:gd name="T43" fmla="*/ 1000 h 1105"/>
                <a:gd name="T44" fmla="*/ 23 w 975"/>
                <a:gd name="T45" fmla="*/ 969 h 1105"/>
                <a:gd name="T46" fmla="*/ 32 w 975"/>
                <a:gd name="T47" fmla="*/ 935 h 1105"/>
                <a:gd name="T48" fmla="*/ 52 w 975"/>
                <a:gd name="T49" fmla="*/ 896 h 1105"/>
                <a:gd name="T50" fmla="*/ 86 w 975"/>
                <a:gd name="T51" fmla="*/ 866 h 1105"/>
                <a:gd name="T52" fmla="*/ 138 w 975"/>
                <a:gd name="T53" fmla="*/ 841 h 1105"/>
                <a:gd name="T54" fmla="*/ 208 w 975"/>
                <a:gd name="T55" fmla="*/ 828 h 1105"/>
                <a:gd name="T56" fmla="*/ 299 w 975"/>
                <a:gd name="T57" fmla="*/ 835 h 1105"/>
                <a:gd name="T58" fmla="*/ 322 w 975"/>
                <a:gd name="T59" fmla="*/ 802 h 1105"/>
                <a:gd name="T60" fmla="*/ 359 w 975"/>
                <a:gd name="T61" fmla="*/ 750 h 1105"/>
                <a:gd name="T62" fmla="*/ 408 w 975"/>
                <a:gd name="T63" fmla="*/ 687 h 1105"/>
                <a:gd name="T64" fmla="*/ 463 w 975"/>
                <a:gd name="T65" fmla="*/ 620 h 1105"/>
                <a:gd name="T66" fmla="*/ 518 w 975"/>
                <a:gd name="T67" fmla="*/ 563 h 1105"/>
                <a:gd name="T68" fmla="*/ 572 w 975"/>
                <a:gd name="T69" fmla="*/ 514 h 1105"/>
                <a:gd name="T70" fmla="*/ 614 w 975"/>
                <a:gd name="T71" fmla="*/ 490 h 1105"/>
                <a:gd name="T72" fmla="*/ 643 w 975"/>
                <a:gd name="T73" fmla="*/ 492 h 1105"/>
                <a:gd name="T74" fmla="*/ 630 w 975"/>
                <a:gd name="T75" fmla="*/ 479 h 1105"/>
                <a:gd name="T76" fmla="*/ 612 w 975"/>
                <a:gd name="T77" fmla="*/ 470 h 1105"/>
                <a:gd name="T78" fmla="*/ 592 w 975"/>
                <a:gd name="T79" fmla="*/ 466 h 1105"/>
                <a:gd name="T80" fmla="*/ 572 w 975"/>
                <a:gd name="T81" fmla="*/ 466 h 1105"/>
                <a:gd name="T82" fmla="*/ 548 w 975"/>
                <a:gd name="T83" fmla="*/ 467 h 1105"/>
                <a:gd name="T84" fmla="*/ 520 w 975"/>
                <a:gd name="T85" fmla="*/ 475 h 1105"/>
                <a:gd name="T86" fmla="*/ 495 w 975"/>
                <a:gd name="T87" fmla="*/ 486 h 1105"/>
                <a:gd name="T88" fmla="*/ 469 w 975"/>
                <a:gd name="T89" fmla="*/ 499 h 1105"/>
                <a:gd name="T90" fmla="*/ 484 w 975"/>
                <a:gd name="T91" fmla="*/ 483 h 1105"/>
                <a:gd name="T92" fmla="*/ 502 w 975"/>
                <a:gd name="T93" fmla="*/ 467 h 1105"/>
                <a:gd name="T94" fmla="*/ 525 w 975"/>
                <a:gd name="T95" fmla="*/ 454 h 1105"/>
                <a:gd name="T96" fmla="*/ 549 w 975"/>
                <a:gd name="T97" fmla="*/ 440 h 1105"/>
                <a:gd name="T98" fmla="*/ 576 w 975"/>
                <a:gd name="T99" fmla="*/ 428 h 1105"/>
                <a:gd name="T100" fmla="*/ 604 w 975"/>
                <a:gd name="T101" fmla="*/ 423 h 1105"/>
                <a:gd name="T102" fmla="*/ 631 w 975"/>
                <a:gd name="T103" fmla="*/ 421 h 1105"/>
                <a:gd name="T104" fmla="*/ 660 w 975"/>
                <a:gd name="T105" fmla="*/ 423 h 1105"/>
                <a:gd name="T106" fmla="*/ 658 w 975"/>
                <a:gd name="T107" fmla="*/ 398 h 1105"/>
                <a:gd name="T108" fmla="*/ 663 w 975"/>
                <a:gd name="T109" fmla="*/ 368 h 1105"/>
                <a:gd name="T110" fmla="*/ 676 w 975"/>
                <a:gd name="T111" fmla="*/ 326 h 1105"/>
                <a:gd name="T112" fmla="*/ 697 w 975"/>
                <a:gd name="T113" fmla="*/ 281 h 1105"/>
                <a:gd name="T114" fmla="*/ 736 w 975"/>
                <a:gd name="T115" fmla="*/ 226 h 1105"/>
                <a:gd name="T116" fmla="*/ 794 w 975"/>
                <a:gd name="T117" fmla="*/ 163 h 1105"/>
                <a:gd name="T118" fmla="*/ 870 w 975"/>
                <a:gd name="T119" fmla="*/ 87 h 1105"/>
                <a:gd name="T120" fmla="*/ 975 w 975"/>
                <a:gd name="T121" fmla="*/ 0 h 110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75"/>
                <a:gd name="T184" fmla="*/ 0 h 1105"/>
                <a:gd name="T185" fmla="*/ 975 w 975"/>
                <a:gd name="T186" fmla="*/ 1105 h 110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75" h="1105">
                  <a:moveTo>
                    <a:pt x="975" y="0"/>
                  </a:moveTo>
                  <a:lnTo>
                    <a:pt x="877" y="23"/>
                  </a:lnTo>
                  <a:lnTo>
                    <a:pt x="785" y="56"/>
                  </a:lnTo>
                  <a:lnTo>
                    <a:pt x="690" y="102"/>
                  </a:lnTo>
                  <a:lnTo>
                    <a:pt x="601" y="153"/>
                  </a:lnTo>
                  <a:lnTo>
                    <a:pt x="516" y="212"/>
                  </a:lnTo>
                  <a:lnTo>
                    <a:pt x="436" y="283"/>
                  </a:lnTo>
                  <a:lnTo>
                    <a:pt x="359" y="355"/>
                  </a:lnTo>
                  <a:lnTo>
                    <a:pt x="290" y="431"/>
                  </a:lnTo>
                  <a:lnTo>
                    <a:pt x="226" y="512"/>
                  </a:lnTo>
                  <a:lnTo>
                    <a:pt x="170" y="597"/>
                  </a:lnTo>
                  <a:lnTo>
                    <a:pt x="118" y="684"/>
                  </a:lnTo>
                  <a:lnTo>
                    <a:pt x="78" y="772"/>
                  </a:lnTo>
                  <a:lnTo>
                    <a:pt x="43" y="857"/>
                  </a:lnTo>
                  <a:lnTo>
                    <a:pt x="19" y="945"/>
                  </a:lnTo>
                  <a:lnTo>
                    <a:pt x="4" y="1026"/>
                  </a:lnTo>
                  <a:lnTo>
                    <a:pt x="0" y="1105"/>
                  </a:lnTo>
                  <a:lnTo>
                    <a:pt x="9" y="1080"/>
                  </a:lnTo>
                  <a:lnTo>
                    <a:pt x="14" y="1055"/>
                  </a:lnTo>
                  <a:lnTo>
                    <a:pt x="19" y="1036"/>
                  </a:lnTo>
                  <a:lnTo>
                    <a:pt x="29" y="1021"/>
                  </a:lnTo>
                  <a:lnTo>
                    <a:pt x="23" y="1000"/>
                  </a:lnTo>
                  <a:lnTo>
                    <a:pt x="23" y="969"/>
                  </a:lnTo>
                  <a:lnTo>
                    <a:pt x="32" y="935"/>
                  </a:lnTo>
                  <a:lnTo>
                    <a:pt x="52" y="896"/>
                  </a:lnTo>
                  <a:lnTo>
                    <a:pt x="86" y="866"/>
                  </a:lnTo>
                  <a:lnTo>
                    <a:pt x="138" y="841"/>
                  </a:lnTo>
                  <a:lnTo>
                    <a:pt x="208" y="828"/>
                  </a:lnTo>
                  <a:lnTo>
                    <a:pt x="299" y="835"/>
                  </a:lnTo>
                  <a:lnTo>
                    <a:pt x="322" y="802"/>
                  </a:lnTo>
                  <a:lnTo>
                    <a:pt x="359" y="750"/>
                  </a:lnTo>
                  <a:lnTo>
                    <a:pt x="408" y="687"/>
                  </a:lnTo>
                  <a:lnTo>
                    <a:pt x="463" y="620"/>
                  </a:lnTo>
                  <a:lnTo>
                    <a:pt x="518" y="563"/>
                  </a:lnTo>
                  <a:lnTo>
                    <a:pt x="572" y="514"/>
                  </a:lnTo>
                  <a:lnTo>
                    <a:pt x="614" y="490"/>
                  </a:lnTo>
                  <a:lnTo>
                    <a:pt x="643" y="492"/>
                  </a:lnTo>
                  <a:lnTo>
                    <a:pt x="630" y="479"/>
                  </a:lnTo>
                  <a:lnTo>
                    <a:pt x="612" y="470"/>
                  </a:lnTo>
                  <a:lnTo>
                    <a:pt x="592" y="466"/>
                  </a:lnTo>
                  <a:lnTo>
                    <a:pt x="572" y="466"/>
                  </a:lnTo>
                  <a:lnTo>
                    <a:pt x="548" y="467"/>
                  </a:lnTo>
                  <a:lnTo>
                    <a:pt x="520" y="475"/>
                  </a:lnTo>
                  <a:lnTo>
                    <a:pt x="495" y="486"/>
                  </a:lnTo>
                  <a:lnTo>
                    <a:pt x="469" y="499"/>
                  </a:lnTo>
                  <a:lnTo>
                    <a:pt x="484" y="483"/>
                  </a:lnTo>
                  <a:lnTo>
                    <a:pt x="502" y="467"/>
                  </a:lnTo>
                  <a:lnTo>
                    <a:pt x="525" y="454"/>
                  </a:lnTo>
                  <a:lnTo>
                    <a:pt x="549" y="440"/>
                  </a:lnTo>
                  <a:lnTo>
                    <a:pt x="576" y="428"/>
                  </a:lnTo>
                  <a:lnTo>
                    <a:pt x="604" y="423"/>
                  </a:lnTo>
                  <a:lnTo>
                    <a:pt x="631" y="421"/>
                  </a:lnTo>
                  <a:lnTo>
                    <a:pt x="660" y="423"/>
                  </a:lnTo>
                  <a:lnTo>
                    <a:pt x="658" y="398"/>
                  </a:lnTo>
                  <a:lnTo>
                    <a:pt x="663" y="368"/>
                  </a:lnTo>
                  <a:lnTo>
                    <a:pt x="676" y="326"/>
                  </a:lnTo>
                  <a:lnTo>
                    <a:pt x="697" y="281"/>
                  </a:lnTo>
                  <a:lnTo>
                    <a:pt x="736" y="226"/>
                  </a:lnTo>
                  <a:lnTo>
                    <a:pt x="794" y="163"/>
                  </a:lnTo>
                  <a:lnTo>
                    <a:pt x="870" y="87"/>
                  </a:lnTo>
                  <a:lnTo>
                    <a:pt x="975" y="0"/>
                  </a:lnTo>
                  <a:close/>
                </a:path>
              </a:pathLst>
            </a:custGeom>
            <a:solidFill>
              <a:srgbClr val="99CCFF"/>
            </a:solidFill>
            <a:ln w="9525">
              <a:solidFill>
                <a:srgbClr val="0000FF"/>
              </a:solidFill>
              <a:round/>
              <a:headEnd/>
              <a:tailEnd/>
            </a:ln>
          </p:spPr>
          <p:txBody>
            <a:bodyPr/>
            <a:lstStyle/>
            <a:p>
              <a:endParaRPr lang="vi-VN"/>
            </a:p>
          </p:txBody>
        </p:sp>
        <p:sp>
          <p:nvSpPr>
            <p:cNvPr id="20489" name="Freeform 11"/>
            <p:cNvSpPr>
              <a:spLocks/>
            </p:cNvSpPr>
            <p:nvPr/>
          </p:nvSpPr>
          <p:spPr bwMode="auto">
            <a:xfrm>
              <a:off x="4672" y="2318"/>
              <a:ext cx="975" cy="1105"/>
            </a:xfrm>
            <a:custGeom>
              <a:avLst/>
              <a:gdLst>
                <a:gd name="T0" fmla="*/ 975 w 975"/>
                <a:gd name="T1" fmla="*/ 0 h 1105"/>
                <a:gd name="T2" fmla="*/ 785 w 975"/>
                <a:gd name="T3" fmla="*/ 56 h 1105"/>
                <a:gd name="T4" fmla="*/ 601 w 975"/>
                <a:gd name="T5" fmla="*/ 153 h 1105"/>
                <a:gd name="T6" fmla="*/ 436 w 975"/>
                <a:gd name="T7" fmla="*/ 283 h 1105"/>
                <a:gd name="T8" fmla="*/ 290 w 975"/>
                <a:gd name="T9" fmla="*/ 431 h 1105"/>
                <a:gd name="T10" fmla="*/ 170 w 975"/>
                <a:gd name="T11" fmla="*/ 597 h 1105"/>
                <a:gd name="T12" fmla="*/ 78 w 975"/>
                <a:gd name="T13" fmla="*/ 772 h 1105"/>
                <a:gd name="T14" fmla="*/ 19 w 975"/>
                <a:gd name="T15" fmla="*/ 945 h 1105"/>
                <a:gd name="T16" fmla="*/ 0 w 975"/>
                <a:gd name="T17" fmla="*/ 1105 h 1105"/>
                <a:gd name="T18" fmla="*/ 9 w 975"/>
                <a:gd name="T19" fmla="*/ 1080 h 1105"/>
                <a:gd name="T20" fmla="*/ 19 w 975"/>
                <a:gd name="T21" fmla="*/ 1036 h 1105"/>
                <a:gd name="T22" fmla="*/ 29 w 975"/>
                <a:gd name="T23" fmla="*/ 1021 h 1105"/>
                <a:gd name="T24" fmla="*/ 23 w 975"/>
                <a:gd name="T25" fmla="*/ 969 h 1105"/>
                <a:gd name="T26" fmla="*/ 52 w 975"/>
                <a:gd name="T27" fmla="*/ 896 h 1105"/>
                <a:gd name="T28" fmla="*/ 138 w 975"/>
                <a:gd name="T29" fmla="*/ 841 h 1105"/>
                <a:gd name="T30" fmla="*/ 299 w 975"/>
                <a:gd name="T31" fmla="*/ 835 h 1105"/>
                <a:gd name="T32" fmla="*/ 322 w 975"/>
                <a:gd name="T33" fmla="*/ 802 h 1105"/>
                <a:gd name="T34" fmla="*/ 408 w 975"/>
                <a:gd name="T35" fmla="*/ 687 h 1105"/>
                <a:gd name="T36" fmla="*/ 518 w 975"/>
                <a:gd name="T37" fmla="*/ 563 h 1105"/>
                <a:gd name="T38" fmla="*/ 614 w 975"/>
                <a:gd name="T39" fmla="*/ 490 h 1105"/>
                <a:gd name="T40" fmla="*/ 643 w 975"/>
                <a:gd name="T41" fmla="*/ 492 h 1105"/>
                <a:gd name="T42" fmla="*/ 612 w 975"/>
                <a:gd name="T43" fmla="*/ 470 h 1105"/>
                <a:gd name="T44" fmla="*/ 572 w 975"/>
                <a:gd name="T45" fmla="*/ 466 h 1105"/>
                <a:gd name="T46" fmla="*/ 520 w 975"/>
                <a:gd name="T47" fmla="*/ 475 h 1105"/>
                <a:gd name="T48" fmla="*/ 469 w 975"/>
                <a:gd name="T49" fmla="*/ 499 h 1105"/>
                <a:gd name="T50" fmla="*/ 484 w 975"/>
                <a:gd name="T51" fmla="*/ 483 h 1105"/>
                <a:gd name="T52" fmla="*/ 525 w 975"/>
                <a:gd name="T53" fmla="*/ 454 h 1105"/>
                <a:gd name="T54" fmla="*/ 576 w 975"/>
                <a:gd name="T55" fmla="*/ 428 h 1105"/>
                <a:gd name="T56" fmla="*/ 631 w 975"/>
                <a:gd name="T57" fmla="*/ 421 h 1105"/>
                <a:gd name="T58" fmla="*/ 660 w 975"/>
                <a:gd name="T59" fmla="*/ 423 h 1105"/>
                <a:gd name="T60" fmla="*/ 663 w 975"/>
                <a:gd name="T61" fmla="*/ 368 h 1105"/>
                <a:gd name="T62" fmla="*/ 697 w 975"/>
                <a:gd name="T63" fmla="*/ 281 h 1105"/>
                <a:gd name="T64" fmla="*/ 794 w 975"/>
                <a:gd name="T65" fmla="*/ 163 h 1105"/>
                <a:gd name="T66" fmla="*/ 975 w 975"/>
                <a:gd name="T67" fmla="*/ 0 h 1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5"/>
                <a:gd name="T103" fmla="*/ 0 h 1105"/>
                <a:gd name="T104" fmla="*/ 975 w 975"/>
                <a:gd name="T105" fmla="*/ 1105 h 1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5" h="1105">
                  <a:moveTo>
                    <a:pt x="975" y="0"/>
                  </a:moveTo>
                  <a:lnTo>
                    <a:pt x="975" y="0"/>
                  </a:lnTo>
                  <a:lnTo>
                    <a:pt x="877" y="23"/>
                  </a:lnTo>
                  <a:lnTo>
                    <a:pt x="785" y="56"/>
                  </a:lnTo>
                  <a:lnTo>
                    <a:pt x="690" y="102"/>
                  </a:lnTo>
                  <a:lnTo>
                    <a:pt x="601" y="153"/>
                  </a:lnTo>
                  <a:lnTo>
                    <a:pt x="516" y="212"/>
                  </a:lnTo>
                  <a:lnTo>
                    <a:pt x="436" y="283"/>
                  </a:lnTo>
                  <a:lnTo>
                    <a:pt x="359" y="355"/>
                  </a:lnTo>
                  <a:lnTo>
                    <a:pt x="290" y="431"/>
                  </a:lnTo>
                  <a:lnTo>
                    <a:pt x="226" y="512"/>
                  </a:lnTo>
                  <a:lnTo>
                    <a:pt x="170" y="597"/>
                  </a:lnTo>
                  <a:lnTo>
                    <a:pt x="118" y="684"/>
                  </a:lnTo>
                  <a:lnTo>
                    <a:pt x="78" y="772"/>
                  </a:lnTo>
                  <a:lnTo>
                    <a:pt x="43" y="857"/>
                  </a:lnTo>
                  <a:lnTo>
                    <a:pt x="19" y="945"/>
                  </a:lnTo>
                  <a:lnTo>
                    <a:pt x="4" y="1026"/>
                  </a:lnTo>
                  <a:lnTo>
                    <a:pt x="0" y="1105"/>
                  </a:lnTo>
                  <a:lnTo>
                    <a:pt x="9" y="1080"/>
                  </a:lnTo>
                  <a:lnTo>
                    <a:pt x="14" y="1055"/>
                  </a:lnTo>
                  <a:lnTo>
                    <a:pt x="19" y="1036"/>
                  </a:lnTo>
                  <a:lnTo>
                    <a:pt x="29" y="1021"/>
                  </a:lnTo>
                  <a:lnTo>
                    <a:pt x="23" y="1000"/>
                  </a:lnTo>
                  <a:lnTo>
                    <a:pt x="23" y="969"/>
                  </a:lnTo>
                  <a:lnTo>
                    <a:pt x="32" y="935"/>
                  </a:lnTo>
                  <a:lnTo>
                    <a:pt x="52" y="896"/>
                  </a:lnTo>
                  <a:lnTo>
                    <a:pt x="86" y="866"/>
                  </a:lnTo>
                  <a:lnTo>
                    <a:pt x="138" y="841"/>
                  </a:lnTo>
                  <a:lnTo>
                    <a:pt x="208" y="828"/>
                  </a:lnTo>
                  <a:lnTo>
                    <a:pt x="299" y="835"/>
                  </a:lnTo>
                  <a:lnTo>
                    <a:pt x="322" y="802"/>
                  </a:lnTo>
                  <a:lnTo>
                    <a:pt x="359" y="750"/>
                  </a:lnTo>
                  <a:lnTo>
                    <a:pt x="408" y="687"/>
                  </a:lnTo>
                  <a:lnTo>
                    <a:pt x="463" y="620"/>
                  </a:lnTo>
                  <a:lnTo>
                    <a:pt x="518" y="563"/>
                  </a:lnTo>
                  <a:lnTo>
                    <a:pt x="572" y="514"/>
                  </a:lnTo>
                  <a:lnTo>
                    <a:pt x="614" y="490"/>
                  </a:lnTo>
                  <a:lnTo>
                    <a:pt x="643" y="492"/>
                  </a:lnTo>
                  <a:lnTo>
                    <a:pt x="630" y="479"/>
                  </a:lnTo>
                  <a:lnTo>
                    <a:pt x="612" y="470"/>
                  </a:lnTo>
                  <a:lnTo>
                    <a:pt x="592" y="466"/>
                  </a:lnTo>
                  <a:lnTo>
                    <a:pt x="572" y="466"/>
                  </a:lnTo>
                  <a:lnTo>
                    <a:pt x="548" y="467"/>
                  </a:lnTo>
                  <a:lnTo>
                    <a:pt x="520" y="475"/>
                  </a:lnTo>
                  <a:lnTo>
                    <a:pt x="495" y="486"/>
                  </a:lnTo>
                  <a:lnTo>
                    <a:pt x="469" y="499"/>
                  </a:lnTo>
                  <a:lnTo>
                    <a:pt x="484" y="483"/>
                  </a:lnTo>
                  <a:lnTo>
                    <a:pt x="502" y="467"/>
                  </a:lnTo>
                  <a:lnTo>
                    <a:pt x="525" y="454"/>
                  </a:lnTo>
                  <a:lnTo>
                    <a:pt x="549" y="440"/>
                  </a:lnTo>
                  <a:lnTo>
                    <a:pt x="576" y="428"/>
                  </a:lnTo>
                  <a:lnTo>
                    <a:pt x="604" y="423"/>
                  </a:lnTo>
                  <a:lnTo>
                    <a:pt x="631" y="421"/>
                  </a:lnTo>
                  <a:lnTo>
                    <a:pt x="660" y="423"/>
                  </a:lnTo>
                  <a:lnTo>
                    <a:pt x="658" y="398"/>
                  </a:lnTo>
                  <a:lnTo>
                    <a:pt x="663" y="368"/>
                  </a:lnTo>
                  <a:lnTo>
                    <a:pt x="676" y="326"/>
                  </a:lnTo>
                  <a:lnTo>
                    <a:pt x="697" y="281"/>
                  </a:lnTo>
                  <a:lnTo>
                    <a:pt x="736" y="226"/>
                  </a:lnTo>
                  <a:lnTo>
                    <a:pt x="794" y="163"/>
                  </a:lnTo>
                  <a:lnTo>
                    <a:pt x="870" y="87"/>
                  </a:lnTo>
                  <a:lnTo>
                    <a:pt x="975"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0490" name="Freeform 12"/>
            <p:cNvSpPr>
              <a:spLocks/>
            </p:cNvSpPr>
            <p:nvPr/>
          </p:nvSpPr>
          <p:spPr bwMode="auto">
            <a:xfrm>
              <a:off x="4568" y="3248"/>
              <a:ext cx="255" cy="303"/>
            </a:xfrm>
            <a:custGeom>
              <a:avLst/>
              <a:gdLst>
                <a:gd name="T0" fmla="*/ 229 w 255"/>
                <a:gd name="T1" fmla="*/ 303 h 303"/>
                <a:gd name="T2" fmla="*/ 242 w 255"/>
                <a:gd name="T3" fmla="*/ 302 h 303"/>
                <a:gd name="T4" fmla="*/ 253 w 255"/>
                <a:gd name="T5" fmla="*/ 292 h 303"/>
                <a:gd name="T6" fmla="*/ 255 w 255"/>
                <a:gd name="T7" fmla="*/ 273 h 303"/>
                <a:gd name="T8" fmla="*/ 255 w 255"/>
                <a:gd name="T9" fmla="*/ 249 h 303"/>
                <a:gd name="T10" fmla="*/ 245 w 255"/>
                <a:gd name="T11" fmla="*/ 197 h 303"/>
                <a:gd name="T12" fmla="*/ 236 w 255"/>
                <a:gd name="T13" fmla="*/ 158 h 303"/>
                <a:gd name="T14" fmla="*/ 225 w 255"/>
                <a:gd name="T15" fmla="*/ 129 h 303"/>
                <a:gd name="T16" fmla="*/ 216 w 255"/>
                <a:gd name="T17" fmla="*/ 112 h 303"/>
                <a:gd name="T18" fmla="*/ 206 w 255"/>
                <a:gd name="T19" fmla="*/ 101 h 303"/>
                <a:gd name="T20" fmla="*/ 195 w 255"/>
                <a:gd name="T21" fmla="*/ 96 h 303"/>
                <a:gd name="T22" fmla="*/ 183 w 255"/>
                <a:gd name="T23" fmla="*/ 91 h 303"/>
                <a:gd name="T24" fmla="*/ 173 w 255"/>
                <a:gd name="T25" fmla="*/ 91 h 303"/>
                <a:gd name="T26" fmla="*/ 173 w 255"/>
                <a:gd name="T27" fmla="*/ 90 h 303"/>
                <a:gd name="T28" fmla="*/ 173 w 255"/>
                <a:gd name="T29" fmla="*/ 83 h 303"/>
                <a:gd name="T30" fmla="*/ 173 w 255"/>
                <a:gd name="T31" fmla="*/ 75 h 303"/>
                <a:gd name="T32" fmla="*/ 173 w 255"/>
                <a:gd name="T33" fmla="*/ 64 h 303"/>
                <a:gd name="T34" fmla="*/ 187 w 255"/>
                <a:gd name="T35" fmla="*/ 61 h 303"/>
                <a:gd name="T36" fmla="*/ 199 w 255"/>
                <a:gd name="T37" fmla="*/ 52 h 303"/>
                <a:gd name="T38" fmla="*/ 209 w 255"/>
                <a:gd name="T39" fmla="*/ 39 h 303"/>
                <a:gd name="T40" fmla="*/ 210 w 255"/>
                <a:gd name="T41" fmla="*/ 26 h 303"/>
                <a:gd name="T42" fmla="*/ 209 w 255"/>
                <a:gd name="T43" fmla="*/ 15 h 303"/>
                <a:gd name="T44" fmla="*/ 199 w 255"/>
                <a:gd name="T45" fmla="*/ 5 h 303"/>
                <a:gd name="T46" fmla="*/ 187 w 255"/>
                <a:gd name="T47" fmla="*/ 0 h 303"/>
                <a:gd name="T48" fmla="*/ 173 w 255"/>
                <a:gd name="T49" fmla="*/ 0 h 303"/>
                <a:gd name="T50" fmla="*/ 84 w 255"/>
                <a:gd name="T51" fmla="*/ 0 h 303"/>
                <a:gd name="T52" fmla="*/ 68 w 255"/>
                <a:gd name="T53" fmla="*/ 0 h 303"/>
                <a:gd name="T54" fmla="*/ 58 w 255"/>
                <a:gd name="T55" fmla="*/ 5 h 303"/>
                <a:gd name="T56" fmla="*/ 49 w 255"/>
                <a:gd name="T57" fmla="*/ 15 h 303"/>
                <a:gd name="T58" fmla="*/ 46 w 255"/>
                <a:gd name="T59" fmla="*/ 26 h 303"/>
                <a:gd name="T60" fmla="*/ 49 w 255"/>
                <a:gd name="T61" fmla="*/ 39 h 303"/>
                <a:gd name="T62" fmla="*/ 58 w 255"/>
                <a:gd name="T63" fmla="*/ 52 h 303"/>
                <a:gd name="T64" fmla="*/ 68 w 255"/>
                <a:gd name="T65" fmla="*/ 61 h 303"/>
                <a:gd name="T66" fmla="*/ 84 w 255"/>
                <a:gd name="T67" fmla="*/ 64 h 303"/>
                <a:gd name="T68" fmla="*/ 84 w 255"/>
                <a:gd name="T69" fmla="*/ 75 h 303"/>
                <a:gd name="T70" fmla="*/ 84 w 255"/>
                <a:gd name="T71" fmla="*/ 83 h 303"/>
                <a:gd name="T72" fmla="*/ 84 w 255"/>
                <a:gd name="T73" fmla="*/ 90 h 303"/>
                <a:gd name="T74" fmla="*/ 84 w 255"/>
                <a:gd name="T75" fmla="*/ 91 h 303"/>
                <a:gd name="T76" fmla="*/ 72 w 255"/>
                <a:gd name="T77" fmla="*/ 91 h 303"/>
                <a:gd name="T78" fmla="*/ 62 w 255"/>
                <a:gd name="T79" fmla="*/ 96 h 303"/>
                <a:gd name="T80" fmla="*/ 51 w 255"/>
                <a:gd name="T81" fmla="*/ 101 h 303"/>
                <a:gd name="T82" fmla="*/ 41 w 255"/>
                <a:gd name="T83" fmla="*/ 112 h 303"/>
                <a:gd name="T84" fmla="*/ 32 w 255"/>
                <a:gd name="T85" fmla="*/ 129 h 303"/>
                <a:gd name="T86" fmla="*/ 21 w 255"/>
                <a:gd name="T87" fmla="*/ 158 h 303"/>
                <a:gd name="T88" fmla="*/ 12 w 255"/>
                <a:gd name="T89" fmla="*/ 197 h 303"/>
                <a:gd name="T90" fmla="*/ 0 w 255"/>
                <a:gd name="T91" fmla="*/ 249 h 303"/>
                <a:gd name="T92" fmla="*/ 0 w 255"/>
                <a:gd name="T93" fmla="*/ 273 h 303"/>
                <a:gd name="T94" fmla="*/ 6 w 255"/>
                <a:gd name="T95" fmla="*/ 292 h 303"/>
                <a:gd name="T96" fmla="*/ 13 w 255"/>
                <a:gd name="T97" fmla="*/ 302 h 303"/>
                <a:gd name="T98" fmla="*/ 28 w 255"/>
                <a:gd name="T99" fmla="*/ 303 h 303"/>
                <a:gd name="T100" fmla="*/ 229 w 255"/>
                <a:gd name="T101" fmla="*/ 303 h 30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5"/>
                <a:gd name="T154" fmla="*/ 0 h 303"/>
                <a:gd name="T155" fmla="*/ 255 w 255"/>
                <a:gd name="T156" fmla="*/ 303 h 30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5" h="303">
                  <a:moveTo>
                    <a:pt x="229" y="303"/>
                  </a:moveTo>
                  <a:lnTo>
                    <a:pt x="242" y="302"/>
                  </a:lnTo>
                  <a:lnTo>
                    <a:pt x="253" y="292"/>
                  </a:lnTo>
                  <a:lnTo>
                    <a:pt x="255" y="273"/>
                  </a:lnTo>
                  <a:lnTo>
                    <a:pt x="255" y="249"/>
                  </a:lnTo>
                  <a:lnTo>
                    <a:pt x="245" y="197"/>
                  </a:lnTo>
                  <a:lnTo>
                    <a:pt x="236" y="158"/>
                  </a:lnTo>
                  <a:lnTo>
                    <a:pt x="225" y="129"/>
                  </a:lnTo>
                  <a:lnTo>
                    <a:pt x="216" y="112"/>
                  </a:lnTo>
                  <a:lnTo>
                    <a:pt x="206" y="101"/>
                  </a:lnTo>
                  <a:lnTo>
                    <a:pt x="195" y="96"/>
                  </a:lnTo>
                  <a:lnTo>
                    <a:pt x="183" y="91"/>
                  </a:lnTo>
                  <a:lnTo>
                    <a:pt x="173" y="91"/>
                  </a:lnTo>
                  <a:lnTo>
                    <a:pt x="173" y="90"/>
                  </a:lnTo>
                  <a:lnTo>
                    <a:pt x="173" y="83"/>
                  </a:lnTo>
                  <a:lnTo>
                    <a:pt x="173" y="75"/>
                  </a:lnTo>
                  <a:lnTo>
                    <a:pt x="173" y="64"/>
                  </a:lnTo>
                  <a:lnTo>
                    <a:pt x="187" y="61"/>
                  </a:lnTo>
                  <a:lnTo>
                    <a:pt x="199" y="52"/>
                  </a:lnTo>
                  <a:lnTo>
                    <a:pt x="209" y="39"/>
                  </a:lnTo>
                  <a:lnTo>
                    <a:pt x="210" y="26"/>
                  </a:lnTo>
                  <a:lnTo>
                    <a:pt x="209" y="15"/>
                  </a:lnTo>
                  <a:lnTo>
                    <a:pt x="199" y="5"/>
                  </a:lnTo>
                  <a:lnTo>
                    <a:pt x="187" y="0"/>
                  </a:lnTo>
                  <a:lnTo>
                    <a:pt x="173" y="0"/>
                  </a:lnTo>
                  <a:lnTo>
                    <a:pt x="84" y="0"/>
                  </a:lnTo>
                  <a:lnTo>
                    <a:pt x="68" y="0"/>
                  </a:lnTo>
                  <a:lnTo>
                    <a:pt x="58" y="5"/>
                  </a:lnTo>
                  <a:lnTo>
                    <a:pt x="49" y="15"/>
                  </a:lnTo>
                  <a:lnTo>
                    <a:pt x="46" y="26"/>
                  </a:lnTo>
                  <a:lnTo>
                    <a:pt x="49" y="39"/>
                  </a:lnTo>
                  <a:lnTo>
                    <a:pt x="58" y="52"/>
                  </a:lnTo>
                  <a:lnTo>
                    <a:pt x="68" y="61"/>
                  </a:lnTo>
                  <a:lnTo>
                    <a:pt x="84" y="64"/>
                  </a:lnTo>
                  <a:lnTo>
                    <a:pt x="84" y="75"/>
                  </a:lnTo>
                  <a:lnTo>
                    <a:pt x="84" y="83"/>
                  </a:lnTo>
                  <a:lnTo>
                    <a:pt x="84" y="90"/>
                  </a:lnTo>
                  <a:lnTo>
                    <a:pt x="84" y="91"/>
                  </a:lnTo>
                  <a:lnTo>
                    <a:pt x="72" y="91"/>
                  </a:lnTo>
                  <a:lnTo>
                    <a:pt x="62" y="96"/>
                  </a:lnTo>
                  <a:lnTo>
                    <a:pt x="51" y="101"/>
                  </a:lnTo>
                  <a:lnTo>
                    <a:pt x="41" y="112"/>
                  </a:lnTo>
                  <a:lnTo>
                    <a:pt x="32" y="129"/>
                  </a:lnTo>
                  <a:lnTo>
                    <a:pt x="21" y="158"/>
                  </a:lnTo>
                  <a:lnTo>
                    <a:pt x="12" y="197"/>
                  </a:lnTo>
                  <a:lnTo>
                    <a:pt x="0" y="249"/>
                  </a:lnTo>
                  <a:lnTo>
                    <a:pt x="0" y="273"/>
                  </a:lnTo>
                  <a:lnTo>
                    <a:pt x="6" y="292"/>
                  </a:lnTo>
                  <a:lnTo>
                    <a:pt x="13" y="302"/>
                  </a:lnTo>
                  <a:lnTo>
                    <a:pt x="28" y="303"/>
                  </a:lnTo>
                  <a:lnTo>
                    <a:pt x="229" y="303"/>
                  </a:lnTo>
                  <a:close/>
                </a:path>
              </a:pathLst>
            </a:custGeom>
            <a:solidFill>
              <a:srgbClr val="CC99FF"/>
            </a:solidFill>
            <a:ln w="9525">
              <a:solidFill>
                <a:srgbClr val="0000FF"/>
              </a:solidFill>
              <a:round/>
              <a:headEnd/>
              <a:tailEnd/>
            </a:ln>
          </p:spPr>
          <p:txBody>
            <a:bodyPr/>
            <a:lstStyle/>
            <a:p>
              <a:endParaRPr lang="vi-VN"/>
            </a:p>
          </p:txBody>
        </p:sp>
        <p:sp>
          <p:nvSpPr>
            <p:cNvPr id="20491" name="Freeform 13"/>
            <p:cNvSpPr>
              <a:spLocks/>
            </p:cNvSpPr>
            <p:nvPr/>
          </p:nvSpPr>
          <p:spPr bwMode="auto">
            <a:xfrm>
              <a:off x="5743" y="3234"/>
              <a:ext cx="552" cy="658"/>
            </a:xfrm>
            <a:custGeom>
              <a:avLst/>
              <a:gdLst>
                <a:gd name="T0" fmla="*/ 552 w 552"/>
                <a:gd name="T1" fmla="*/ 154 h 658"/>
                <a:gd name="T2" fmla="*/ 542 w 552"/>
                <a:gd name="T3" fmla="*/ 164 h 658"/>
                <a:gd name="T4" fmla="*/ 523 w 552"/>
                <a:gd name="T5" fmla="*/ 185 h 658"/>
                <a:gd name="T6" fmla="*/ 497 w 552"/>
                <a:gd name="T7" fmla="*/ 214 h 658"/>
                <a:gd name="T8" fmla="*/ 464 w 552"/>
                <a:gd name="T9" fmla="*/ 248 h 658"/>
                <a:gd name="T10" fmla="*/ 428 w 552"/>
                <a:gd name="T11" fmla="*/ 284 h 658"/>
                <a:gd name="T12" fmla="*/ 387 w 552"/>
                <a:gd name="T13" fmla="*/ 329 h 658"/>
                <a:gd name="T14" fmla="*/ 342 w 552"/>
                <a:gd name="T15" fmla="*/ 372 h 658"/>
                <a:gd name="T16" fmla="*/ 299 w 552"/>
                <a:gd name="T17" fmla="*/ 420 h 658"/>
                <a:gd name="T18" fmla="*/ 253 w 552"/>
                <a:gd name="T19" fmla="*/ 465 h 658"/>
                <a:gd name="T20" fmla="*/ 213 w 552"/>
                <a:gd name="T21" fmla="*/ 506 h 658"/>
                <a:gd name="T22" fmla="*/ 174 w 552"/>
                <a:gd name="T23" fmla="*/ 548 h 658"/>
                <a:gd name="T24" fmla="*/ 137 w 552"/>
                <a:gd name="T25" fmla="*/ 584 h 658"/>
                <a:gd name="T26" fmla="*/ 108 w 552"/>
                <a:gd name="T27" fmla="*/ 615 h 658"/>
                <a:gd name="T28" fmla="*/ 85 w 552"/>
                <a:gd name="T29" fmla="*/ 638 h 658"/>
                <a:gd name="T30" fmla="*/ 69 w 552"/>
                <a:gd name="T31" fmla="*/ 654 h 658"/>
                <a:gd name="T32" fmla="*/ 65 w 552"/>
                <a:gd name="T33" fmla="*/ 658 h 658"/>
                <a:gd name="T34" fmla="*/ 52 w 552"/>
                <a:gd name="T35" fmla="*/ 645 h 658"/>
                <a:gd name="T36" fmla="*/ 40 w 552"/>
                <a:gd name="T37" fmla="*/ 623 h 658"/>
                <a:gd name="T38" fmla="*/ 30 w 552"/>
                <a:gd name="T39" fmla="*/ 596 h 658"/>
                <a:gd name="T40" fmla="*/ 19 w 552"/>
                <a:gd name="T41" fmla="*/ 566 h 658"/>
                <a:gd name="T42" fmla="*/ 12 w 552"/>
                <a:gd name="T43" fmla="*/ 538 h 658"/>
                <a:gd name="T44" fmla="*/ 7 w 552"/>
                <a:gd name="T45" fmla="*/ 514 h 658"/>
                <a:gd name="T46" fmla="*/ 1 w 552"/>
                <a:gd name="T47" fmla="*/ 498 h 658"/>
                <a:gd name="T48" fmla="*/ 0 w 552"/>
                <a:gd name="T49" fmla="*/ 491 h 658"/>
                <a:gd name="T50" fmla="*/ 1 w 552"/>
                <a:gd name="T51" fmla="*/ 491 h 658"/>
                <a:gd name="T52" fmla="*/ 3 w 552"/>
                <a:gd name="T53" fmla="*/ 491 h 658"/>
                <a:gd name="T54" fmla="*/ 10 w 552"/>
                <a:gd name="T55" fmla="*/ 491 h 658"/>
                <a:gd name="T56" fmla="*/ 19 w 552"/>
                <a:gd name="T57" fmla="*/ 486 h 658"/>
                <a:gd name="T58" fmla="*/ 27 w 552"/>
                <a:gd name="T59" fmla="*/ 479 h 658"/>
                <a:gd name="T60" fmla="*/ 40 w 552"/>
                <a:gd name="T61" fmla="*/ 470 h 658"/>
                <a:gd name="T62" fmla="*/ 58 w 552"/>
                <a:gd name="T63" fmla="*/ 457 h 658"/>
                <a:gd name="T64" fmla="*/ 70 w 552"/>
                <a:gd name="T65" fmla="*/ 437 h 658"/>
                <a:gd name="T66" fmla="*/ 82 w 552"/>
                <a:gd name="T67" fmla="*/ 424 h 658"/>
                <a:gd name="T68" fmla="*/ 102 w 552"/>
                <a:gd name="T69" fmla="*/ 405 h 658"/>
                <a:gd name="T70" fmla="*/ 124 w 552"/>
                <a:gd name="T71" fmla="*/ 378 h 658"/>
                <a:gd name="T72" fmla="*/ 150 w 552"/>
                <a:gd name="T73" fmla="*/ 351 h 658"/>
                <a:gd name="T74" fmla="*/ 180 w 552"/>
                <a:gd name="T75" fmla="*/ 319 h 658"/>
                <a:gd name="T76" fmla="*/ 213 w 552"/>
                <a:gd name="T77" fmla="*/ 283 h 658"/>
                <a:gd name="T78" fmla="*/ 247 w 552"/>
                <a:gd name="T79" fmla="*/ 251 h 658"/>
                <a:gd name="T80" fmla="*/ 285 w 552"/>
                <a:gd name="T81" fmla="*/ 214 h 658"/>
                <a:gd name="T82" fmla="*/ 319 w 552"/>
                <a:gd name="T83" fmla="*/ 176 h 658"/>
                <a:gd name="T84" fmla="*/ 354 w 552"/>
                <a:gd name="T85" fmla="*/ 143 h 658"/>
                <a:gd name="T86" fmla="*/ 388 w 552"/>
                <a:gd name="T87" fmla="*/ 110 h 658"/>
                <a:gd name="T88" fmla="*/ 418 w 552"/>
                <a:gd name="T89" fmla="*/ 78 h 658"/>
                <a:gd name="T90" fmla="*/ 447 w 552"/>
                <a:gd name="T91" fmla="*/ 52 h 658"/>
                <a:gd name="T92" fmla="*/ 470 w 552"/>
                <a:gd name="T93" fmla="*/ 30 h 658"/>
                <a:gd name="T94" fmla="*/ 492 w 552"/>
                <a:gd name="T95" fmla="*/ 12 h 658"/>
                <a:gd name="T96" fmla="*/ 503 w 552"/>
                <a:gd name="T97" fmla="*/ 0 h 658"/>
                <a:gd name="T98" fmla="*/ 505 w 552"/>
                <a:gd name="T99" fmla="*/ 42 h 658"/>
                <a:gd name="T100" fmla="*/ 515 w 552"/>
                <a:gd name="T101" fmla="*/ 91 h 658"/>
                <a:gd name="T102" fmla="*/ 529 w 552"/>
                <a:gd name="T103" fmla="*/ 134 h 658"/>
                <a:gd name="T104" fmla="*/ 552 w 552"/>
                <a:gd name="T105" fmla="*/ 154 h 6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52"/>
                <a:gd name="T160" fmla="*/ 0 h 658"/>
                <a:gd name="T161" fmla="*/ 552 w 552"/>
                <a:gd name="T162" fmla="*/ 658 h 6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52" h="658">
                  <a:moveTo>
                    <a:pt x="552" y="154"/>
                  </a:moveTo>
                  <a:lnTo>
                    <a:pt x="542" y="164"/>
                  </a:lnTo>
                  <a:lnTo>
                    <a:pt x="523" y="185"/>
                  </a:lnTo>
                  <a:lnTo>
                    <a:pt x="497" y="214"/>
                  </a:lnTo>
                  <a:lnTo>
                    <a:pt x="464" y="248"/>
                  </a:lnTo>
                  <a:lnTo>
                    <a:pt x="428" y="284"/>
                  </a:lnTo>
                  <a:lnTo>
                    <a:pt x="387" y="329"/>
                  </a:lnTo>
                  <a:lnTo>
                    <a:pt x="342" y="372"/>
                  </a:lnTo>
                  <a:lnTo>
                    <a:pt x="299" y="420"/>
                  </a:lnTo>
                  <a:lnTo>
                    <a:pt x="253" y="465"/>
                  </a:lnTo>
                  <a:lnTo>
                    <a:pt x="213" y="506"/>
                  </a:lnTo>
                  <a:lnTo>
                    <a:pt x="174" y="548"/>
                  </a:lnTo>
                  <a:lnTo>
                    <a:pt x="137" y="584"/>
                  </a:lnTo>
                  <a:lnTo>
                    <a:pt x="108" y="615"/>
                  </a:lnTo>
                  <a:lnTo>
                    <a:pt x="85" y="638"/>
                  </a:lnTo>
                  <a:lnTo>
                    <a:pt x="69" y="654"/>
                  </a:lnTo>
                  <a:lnTo>
                    <a:pt x="65" y="658"/>
                  </a:lnTo>
                  <a:lnTo>
                    <a:pt x="52" y="645"/>
                  </a:lnTo>
                  <a:lnTo>
                    <a:pt x="40" y="623"/>
                  </a:lnTo>
                  <a:lnTo>
                    <a:pt x="30" y="596"/>
                  </a:lnTo>
                  <a:lnTo>
                    <a:pt x="19" y="566"/>
                  </a:lnTo>
                  <a:lnTo>
                    <a:pt x="12" y="538"/>
                  </a:lnTo>
                  <a:lnTo>
                    <a:pt x="7" y="514"/>
                  </a:lnTo>
                  <a:lnTo>
                    <a:pt x="1" y="498"/>
                  </a:lnTo>
                  <a:lnTo>
                    <a:pt x="0" y="491"/>
                  </a:lnTo>
                  <a:lnTo>
                    <a:pt x="1" y="491"/>
                  </a:lnTo>
                  <a:lnTo>
                    <a:pt x="3" y="491"/>
                  </a:lnTo>
                  <a:lnTo>
                    <a:pt x="10" y="491"/>
                  </a:lnTo>
                  <a:lnTo>
                    <a:pt x="19" y="486"/>
                  </a:lnTo>
                  <a:lnTo>
                    <a:pt x="27" y="479"/>
                  </a:lnTo>
                  <a:lnTo>
                    <a:pt x="40" y="470"/>
                  </a:lnTo>
                  <a:lnTo>
                    <a:pt x="58" y="457"/>
                  </a:lnTo>
                  <a:lnTo>
                    <a:pt x="70" y="437"/>
                  </a:lnTo>
                  <a:lnTo>
                    <a:pt x="82" y="424"/>
                  </a:lnTo>
                  <a:lnTo>
                    <a:pt x="102" y="405"/>
                  </a:lnTo>
                  <a:lnTo>
                    <a:pt x="124" y="378"/>
                  </a:lnTo>
                  <a:lnTo>
                    <a:pt x="150" y="351"/>
                  </a:lnTo>
                  <a:lnTo>
                    <a:pt x="180" y="319"/>
                  </a:lnTo>
                  <a:lnTo>
                    <a:pt x="213" y="283"/>
                  </a:lnTo>
                  <a:lnTo>
                    <a:pt x="247" y="251"/>
                  </a:lnTo>
                  <a:lnTo>
                    <a:pt x="285" y="214"/>
                  </a:lnTo>
                  <a:lnTo>
                    <a:pt x="319" y="176"/>
                  </a:lnTo>
                  <a:lnTo>
                    <a:pt x="354" y="143"/>
                  </a:lnTo>
                  <a:lnTo>
                    <a:pt x="388" y="110"/>
                  </a:lnTo>
                  <a:lnTo>
                    <a:pt x="418" y="78"/>
                  </a:lnTo>
                  <a:lnTo>
                    <a:pt x="447" y="52"/>
                  </a:lnTo>
                  <a:lnTo>
                    <a:pt x="470" y="30"/>
                  </a:lnTo>
                  <a:lnTo>
                    <a:pt x="492" y="12"/>
                  </a:lnTo>
                  <a:lnTo>
                    <a:pt x="503" y="0"/>
                  </a:lnTo>
                  <a:lnTo>
                    <a:pt x="505" y="42"/>
                  </a:lnTo>
                  <a:lnTo>
                    <a:pt x="515" y="91"/>
                  </a:lnTo>
                  <a:lnTo>
                    <a:pt x="529" y="134"/>
                  </a:lnTo>
                  <a:lnTo>
                    <a:pt x="552" y="154"/>
                  </a:lnTo>
                  <a:close/>
                </a:path>
              </a:pathLst>
            </a:custGeom>
            <a:solidFill>
              <a:srgbClr val="FFFFFF"/>
            </a:solidFill>
            <a:ln w="9525">
              <a:solidFill>
                <a:srgbClr val="0000FF"/>
              </a:solidFill>
              <a:round/>
              <a:headEnd/>
              <a:tailEnd/>
            </a:ln>
          </p:spPr>
          <p:txBody>
            <a:bodyPr/>
            <a:lstStyle/>
            <a:p>
              <a:endParaRPr lang="vi-VN"/>
            </a:p>
          </p:txBody>
        </p:sp>
        <p:sp>
          <p:nvSpPr>
            <p:cNvPr id="20492" name="Freeform 14"/>
            <p:cNvSpPr>
              <a:spLocks/>
            </p:cNvSpPr>
            <p:nvPr/>
          </p:nvSpPr>
          <p:spPr bwMode="auto">
            <a:xfrm>
              <a:off x="5743" y="3234"/>
              <a:ext cx="552" cy="658"/>
            </a:xfrm>
            <a:custGeom>
              <a:avLst/>
              <a:gdLst>
                <a:gd name="T0" fmla="*/ 552 w 552"/>
                <a:gd name="T1" fmla="*/ 154 h 658"/>
                <a:gd name="T2" fmla="*/ 552 w 552"/>
                <a:gd name="T3" fmla="*/ 154 h 658"/>
                <a:gd name="T4" fmla="*/ 542 w 552"/>
                <a:gd name="T5" fmla="*/ 164 h 658"/>
                <a:gd name="T6" fmla="*/ 523 w 552"/>
                <a:gd name="T7" fmla="*/ 185 h 658"/>
                <a:gd name="T8" fmla="*/ 497 w 552"/>
                <a:gd name="T9" fmla="*/ 214 h 658"/>
                <a:gd name="T10" fmla="*/ 464 w 552"/>
                <a:gd name="T11" fmla="*/ 248 h 658"/>
                <a:gd name="T12" fmla="*/ 428 w 552"/>
                <a:gd name="T13" fmla="*/ 284 h 658"/>
                <a:gd name="T14" fmla="*/ 387 w 552"/>
                <a:gd name="T15" fmla="*/ 329 h 658"/>
                <a:gd name="T16" fmla="*/ 342 w 552"/>
                <a:gd name="T17" fmla="*/ 372 h 658"/>
                <a:gd name="T18" fmla="*/ 299 w 552"/>
                <a:gd name="T19" fmla="*/ 420 h 658"/>
                <a:gd name="T20" fmla="*/ 253 w 552"/>
                <a:gd name="T21" fmla="*/ 465 h 658"/>
                <a:gd name="T22" fmla="*/ 213 w 552"/>
                <a:gd name="T23" fmla="*/ 506 h 658"/>
                <a:gd name="T24" fmla="*/ 174 w 552"/>
                <a:gd name="T25" fmla="*/ 548 h 658"/>
                <a:gd name="T26" fmla="*/ 137 w 552"/>
                <a:gd name="T27" fmla="*/ 584 h 658"/>
                <a:gd name="T28" fmla="*/ 108 w 552"/>
                <a:gd name="T29" fmla="*/ 615 h 658"/>
                <a:gd name="T30" fmla="*/ 85 w 552"/>
                <a:gd name="T31" fmla="*/ 638 h 658"/>
                <a:gd name="T32" fmla="*/ 69 w 552"/>
                <a:gd name="T33" fmla="*/ 654 h 658"/>
                <a:gd name="T34" fmla="*/ 65 w 552"/>
                <a:gd name="T35" fmla="*/ 658 h 658"/>
                <a:gd name="T36" fmla="*/ 65 w 552"/>
                <a:gd name="T37" fmla="*/ 658 h 658"/>
                <a:gd name="T38" fmla="*/ 52 w 552"/>
                <a:gd name="T39" fmla="*/ 645 h 658"/>
                <a:gd name="T40" fmla="*/ 40 w 552"/>
                <a:gd name="T41" fmla="*/ 623 h 658"/>
                <a:gd name="T42" fmla="*/ 30 w 552"/>
                <a:gd name="T43" fmla="*/ 596 h 658"/>
                <a:gd name="T44" fmla="*/ 19 w 552"/>
                <a:gd name="T45" fmla="*/ 566 h 658"/>
                <a:gd name="T46" fmla="*/ 12 w 552"/>
                <a:gd name="T47" fmla="*/ 538 h 658"/>
                <a:gd name="T48" fmla="*/ 7 w 552"/>
                <a:gd name="T49" fmla="*/ 514 h 658"/>
                <a:gd name="T50" fmla="*/ 1 w 552"/>
                <a:gd name="T51" fmla="*/ 498 h 658"/>
                <a:gd name="T52" fmla="*/ 0 w 552"/>
                <a:gd name="T53" fmla="*/ 491 h 658"/>
                <a:gd name="T54" fmla="*/ 0 w 552"/>
                <a:gd name="T55" fmla="*/ 491 h 658"/>
                <a:gd name="T56" fmla="*/ 1 w 552"/>
                <a:gd name="T57" fmla="*/ 491 h 658"/>
                <a:gd name="T58" fmla="*/ 3 w 552"/>
                <a:gd name="T59" fmla="*/ 491 h 658"/>
                <a:gd name="T60" fmla="*/ 10 w 552"/>
                <a:gd name="T61" fmla="*/ 491 h 658"/>
                <a:gd name="T62" fmla="*/ 19 w 552"/>
                <a:gd name="T63" fmla="*/ 486 h 658"/>
                <a:gd name="T64" fmla="*/ 27 w 552"/>
                <a:gd name="T65" fmla="*/ 479 h 658"/>
                <a:gd name="T66" fmla="*/ 40 w 552"/>
                <a:gd name="T67" fmla="*/ 470 h 658"/>
                <a:gd name="T68" fmla="*/ 58 w 552"/>
                <a:gd name="T69" fmla="*/ 457 h 658"/>
                <a:gd name="T70" fmla="*/ 70 w 552"/>
                <a:gd name="T71" fmla="*/ 437 h 658"/>
                <a:gd name="T72" fmla="*/ 70 w 552"/>
                <a:gd name="T73" fmla="*/ 437 h 658"/>
                <a:gd name="T74" fmla="*/ 82 w 552"/>
                <a:gd name="T75" fmla="*/ 424 h 658"/>
                <a:gd name="T76" fmla="*/ 102 w 552"/>
                <a:gd name="T77" fmla="*/ 405 h 658"/>
                <a:gd name="T78" fmla="*/ 124 w 552"/>
                <a:gd name="T79" fmla="*/ 378 h 658"/>
                <a:gd name="T80" fmla="*/ 150 w 552"/>
                <a:gd name="T81" fmla="*/ 351 h 658"/>
                <a:gd name="T82" fmla="*/ 180 w 552"/>
                <a:gd name="T83" fmla="*/ 319 h 658"/>
                <a:gd name="T84" fmla="*/ 213 w 552"/>
                <a:gd name="T85" fmla="*/ 283 h 658"/>
                <a:gd name="T86" fmla="*/ 247 w 552"/>
                <a:gd name="T87" fmla="*/ 251 h 658"/>
                <a:gd name="T88" fmla="*/ 285 w 552"/>
                <a:gd name="T89" fmla="*/ 214 h 658"/>
                <a:gd name="T90" fmla="*/ 319 w 552"/>
                <a:gd name="T91" fmla="*/ 176 h 658"/>
                <a:gd name="T92" fmla="*/ 354 w 552"/>
                <a:gd name="T93" fmla="*/ 143 h 658"/>
                <a:gd name="T94" fmla="*/ 388 w 552"/>
                <a:gd name="T95" fmla="*/ 110 h 658"/>
                <a:gd name="T96" fmla="*/ 418 w 552"/>
                <a:gd name="T97" fmla="*/ 78 h 658"/>
                <a:gd name="T98" fmla="*/ 447 w 552"/>
                <a:gd name="T99" fmla="*/ 52 h 658"/>
                <a:gd name="T100" fmla="*/ 470 w 552"/>
                <a:gd name="T101" fmla="*/ 30 h 658"/>
                <a:gd name="T102" fmla="*/ 492 w 552"/>
                <a:gd name="T103" fmla="*/ 12 h 658"/>
                <a:gd name="T104" fmla="*/ 503 w 552"/>
                <a:gd name="T105" fmla="*/ 0 h 658"/>
                <a:gd name="T106" fmla="*/ 503 w 552"/>
                <a:gd name="T107" fmla="*/ 0 h 658"/>
                <a:gd name="T108" fmla="*/ 505 w 552"/>
                <a:gd name="T109" fmla="*/ 42 h 658"/>
                <a:gd name="T110" fmla="*/ 515 w 552"/>
                <a:gd name="T111" fmla="*/ 91 h 658"/>
                <a:gd name="T112" fmla="*/ 529 w 552"/>
                <a:gd name="T113" fmla="*/ 134 h 658"/>
                <a:gd name="T114" fmla="*/ 552 w 552"/>
                <a:gd name="T115" fmla="*/ 154 h 65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2"/>
                <a:gd name="T175" fmla="*/ 0 h 658"/>
                <a:gd name="T176" fmla="*/ 552 w 552"/>
                <a:gd name="T177" fmla="*/ 658 h 65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2" h="658">
                  <a:moveTo>
                    <a:pt x="552" y="154"/>
                  </a:moveTo>
                  <a:lnTo>
                    <a:pt x="552" y="154"/>
                  </a:lnTo>
                  <a:lnTo>
                    <a:pt x="542" y="164"/>
                  </a:lnTo>
                  <a:lnTo>
                    <a:pt x="523" y="185"/>
                  </a:lnTo>
                  <a:lnTo>
                    <a:pt x="497" y="214"/>
                  </a:lnTo>
                  <a:lnTo>
                    <a:pt x="464" y="248"/>
                  </a:lnTo>
                  <a:lnTo>
                    <a:pt x="428" y="284"/>
                  </a:lnTo>
                  <a:lnTo>
                    <a:pt x="387" y="329"/>
                  </a:lnTo>
                  <a:lnTo>
                    <a:pt x="342" y="372"/>
                  </a:lnTo>
                  <a:lnTo>
                    <a:pt x="299" y="420"/>
                  </a:lnTo>
                  <a:lnTo>
                    <a:pt x="253" y="465"/>
                  </a:lnTo>
                  <a:lnTo>
                    <a:pt x="213" y="506"/>
                  </a:lnTo>
                  <a:lnTo>
                    <a:pt x="174" y="548"/>
                  </a:lnTo>
                  <a:lnTo>
                    <a:pt x="137" y="584"/>
                  </a:lnTo>
                  <a:lnTo>
                    <a:pt x="108" y="615"/>
                  </a:lnTo>
                  <a:lnTo>
                    <a:pt x="85" y="638"/>
                  </a:lnTo>
                  <a:lnTo>
                    <a:pt x="69" y="654"/>
                  </a:lnTo>
                  <a:lnTo>
                    <a:pt x="65" y="658"/>
                  </a:lnTo>
                  <a:lnTo>
                    <a:pt x="52" y="645"/>
                  </a:lnTo>
                  <a:lnTo>
                    <a:pt x="40" y="623"/>
                  </a:lnTo>
                  <a:lnTo>
                    <a:pt x="30" y="596"/>
                  </a:lnTo>
                  <a:lnTo>
                    <a:pt x="19" y="566"/>
                  </a:lnTo>
                  <a:lnTo>
                    <a:pt x="12" y="538"/>
                  </a:lnTo>
                  <a:lnTo>
                    <a:pt x="7" y="514"/>
                  </a:lnTo>
                  <a:lnTo>
                    <a:pt x="1" y="498"/>
                  </a:lnTo>
                  <a:lnTo>
                    <a:pt x="0" y="491"/>
                  </a:lnTo>
                  <a:lnTo>
                    <a:pt x="1" y="491"/>
                  </a:lnTo>
                  <a:lnTo>
                    <a:pt x="3" y="491"/>
                  </a:lnTo>
                  <a:lnTo>
                    <a:pt x="10" y="491"/>
                  </a:lnTo>
                  <a:lnTo>
                    <a:pt x="19" y="486"/>
                  </a:lnTo>
                  <a:lnTo>
                    <a:pt x="27" y="479"/>
                  </a:lnTo>
                  <a:lnTo>
                    <a:pt x="40" y="470"/>
                  </a:lnTo>
                  <a:lnTo>
                    <a:pt x="58" y="457"/>
                  </a:lnTo>
                  <a:lnTo>
                    <a:pt x="70" y="437"/>
                  </a:lnTo>
                  <a:lnTo>
                    <a:pt x="82" y="424"/>
                  </a:lnTo>
                  <a:lnTo>
                    <a:pt x="102" y="405"/>
                  </a:lnTo>
                  <a:lnTo>
                    <a:pt x="124" y="378"/>
                  </a:lnTo>
                  <a:lnTo>
                    <a:pt x="150" y="351"/>
                  </a:lnTo>
                  <a:lnTo>
                    <a:pt x="180" y="319"/>
                  </a:lnTo>
                  <a:lnTo>
                    <a:pt x="213" y="283"/>
                  </a:lnTo>
                  <a:lnTo>
                    <a:pt x="247" y="251"/>
                  </a:lnTo>
                  <a:lnTo>
                    <a:pt x="285" y="214"/>
                  </a:lnTo>
                  <a:lnTo>
                    <a:pt x="319" y="176"/>
                  </a:lnTo>
                  <a:lnTo>
                    <a:pt x="354" y="143"/>
                  </a:lnTo>
                  <a:lnTo>
                    <a:pt x="388" y="110"/>
                  </a:lnTo>
                  <a:lnTo>
                    <a:pt x="418" y="78"/>
                  </a:lnTo>
                  <a:lnTo>
                    <a:pt x="447" y="52"/>
                  </a:lnTo>
                  <a:lnTo>
                    <a:pt x="470" y="30"/>
                  </a:lnTo>
                  <a:lnTo>
                    <a:pt x="492" y="12"/>
                  </a:lnTo>
                  <a:lnTo>
                    <a:pt x="503" y="0"/>
                  </a:lnTo>
                  <a:lnTo>
                    <a:pt x="505" y="42"/>
                  </a:lnTo>
                  <a:lnTo>
                    <a:pt x="515" y="91"/>
                  </a:lnTo>
                  <a:lnTo>
                    <a:pt x="529" y="134"/>
                  </a:lnTo>
                  <a:lnTo>
                    <a:pt x="552" y="154"/>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0493" name="Freeform 15"/>
            <p:cNvSpPr>
              <a:spLocks/>
            </p:cNvSpPr>
            <p:nvPr/>
          </p:nvSpPr>
          <p:spPr bwMode="auto">
            <a:xfrm>
              <a:off x="4914" y="2918"/>
              <a:ext cx="1407" cy="1020"/>
            </a:xfrm>
            <a:custGeom>
              <a:avLst/>
              <a:gdLst>
                <a:gd name="T0" fmla="*/ 317 w 1407"/>
                <a:gd name="T1" fmla="*/ 762 h 1020"/>
                <a:gd name="T2" fmla="*/ 261 w 1407"/>
                <a:gd name="T3" fmla="*/ 681 h 1020"/>
                <a:gd name="T4" fmla="*/ 231 w 1407"/>
                <a:gd name="T5" fmla="*/ 603 h 1020"/>
                <a:gd name="T6" fmla="*/ 238 w 1407"/>
                <a:gd name="T7" fmla="*/ 544 h 1020"/>
                <a:gd name="T8" fmla="*/ 109 w 1407"/>
                <a:gd name="T9" fmla="*/ 488 h 1020"/>
                <a:gd name="T10" fmla="*/ 103 w 1407"/>
                <a:gd name="T11" fmla="*/ 550 h 1020"/>
                <a:gd name="T12" fmla="*/ 133 w 1407"/>
                <a:gd name="T13" fmla="*/ 629 h 1020"/>
                <a:gd name="T14" fmla="*/ 189 w 1407"/>
                <a:gd name="T15" fmla="*/ 708 h 1020"/>
                <a:gd name="T16" fmla="*/ 255 w 1407"/>
                <a:gd name="T17" fmla="*/ 752 h 1020"/>
                <a:gd name="T18" fmla="*/ 218 w 1407"/>
                <a:gd name="T19" fmla="*/ 736 h 1020"/>
                <a:gd name="T20" fmla="*/ 189 w 1407"/>
                <a:gd name="T21" fmla="*/ 726 h 1020"/>
                <a:gd name="T22" fmla="*/ 97 w 1407"/>
                <a:gd name="T23" fmla="*/ 672 h 1020"/>
                <a:gd name="T24" fmla="*/ 41 w 1407"/>
                <a:gd name="T25" fmla="*/ 592 h 1020"/>
                <a:gd name="T26" fmla="*/ 12 w 1407"/>
                <a:gd name="T27" fmla="*/ 512 h 1020"/>
                <a:gd name="T28" fmla="*/ 18 w 1407"/>
                <a:gd name="T29" fmla="*/ 453 h 1020"/>
                <a:gd name="T30" fmla="*/ 31 w 1407"/>
                <a:gd name="T31" fmla="*/ 442 h 1020"/>
                <a:gd name="T32" fmla="*/ 40 w 1407"/>
                <a:gd name="T33" fmla="*/ 407 h 1020"/>
                <a:gd name="T34" fmla="*/ 80 w 1407"/>
                <a:gd name="T35" fmla="*/ 355 h 1020"/>
                <a:gd name="T36" fmla="*/ 159 w 1407"/>
                <a:gd name="T37" fmla="*/ 271 h 1020"/>
                <a:gd name="T38" fmla="*/ 283 w 1407"/>
                <a:gd name="T39" fmla="*/ 150 h 1020"/>
                <a:gd name="T40" fmla="*/ 406 w 1407"/>
                <a:gd name="T41" fmla="*/ 23 h 1020"/>
                <a:gd name="T42" fmla="*/ 437 w 1407"/>
                <a:gd name="T43" fmla="*/ 2 h 1020"/>
                <a:gd name="T44" fmla="*/ 474 w 1407"/>
                <a:gd name="T45" fmla="*/ 4 h 1020"/>
                <a:gd name="T46" fmla="*/ 539 w 1407"/>
                <a:gd name="T47" fmla="*/ 26 h 1020"/>
                <a:gd name="T48" fmla="*/ 694 w 1407"/>
                <a:gd name="T49" fmla="*/ 77 h 1020"/>
                <a:gd name="T50" fmla="*/ 899 w 1407"/>
                <a:gd name="T51" fmla="*/ 139 h 1020"/>
                <a:gd name="T52" fmla="*/ 1105 w 1407"/>
                <a:gd name="T53" fmla="*/ 202 h 1020"/>
                <a:gd name="T54" fmla="*/ 1259 w 1407"/>
                <a:gd name="T55" fmla="*/ 253 h 1020"/>
                <a:gd name="T56" fmla="*/ 1334 w 1407"/>
                <a:gd name="T57" fmla="*/ 281 h 1020"/>
                <a:gd name="T58" fmla="*/ 1332 w 1407"/>
                <a:gd name="T59" fmla="*/ 316 h 1020"/>
                <a:gd name="T60" fmla="*/ 1276 w 1407"/>
                <a:gd name="T61" fmla="*/ 368 h 1020"/>
                <a:gd name="T62" fmla="*/ 1183 w 1407"/>
                <a:gd name="T63" fmla="*/ 459 h 1020"/>
                <a:gd name="T64" fmla="*/ 1076 w 1407"/>
                <a:gd name="T65" fmla="*/ 567 h 1020"/>
                <a:gd name="T66" fmla="*/ 979 w 1407"/>
                <a:gd name="T67" fmla="*/ 667 h 1020"/>
                <a:gd name="T68" fmla="*/ 911 w 1407"/>
                <a:gd name="T69" fmla="*/ 740 h 1020"/>
                <a:gd name="T70" fmla="*/ 869 w 1407"/>
                <a:gd name="T71" fmla="*/ 786 h 1020"/>
                <a:gd name="T72" fmla="*/ 839 w 1407"/>
                <a:gd name="T73" fmla="*/ 807 h 1020"/>
                <a:gd name="T74" fmla="*/ 829 w 1407"/>
                <a:gd name="T75" fmla="*/ 807 h 1020"/>
                <a:gd name="T76" fmla="*/ 841 w 1407"/>
                <a:gd name="T77" fmla="*/ 854 h 1020"/>
                <a:gd name="T78" fmla="*/ 869 w 1407"/>
                <a:gd name="T79" fmla="*/ 939 h 1020"/>
                <a:gd name="T80" fmla="*/ 898 w 1407"/>
                <a:gd name="T81" fmla="*/ 970 h 1020"/>
                <a:gd name="T82" fmla="*/ 966 w 1407"/>
                <a:gd name="T83" fmla="*/ 900 h 1020"/>
                <a:gd name="T84" fmla="*/ 1082 w 1407"/>
                <a:gd name="T85" fmla="*/ 781 h 1020"/>
                <a:gd name="T86" fmla="*/ 1216 w 1407"/>
                <a:gd name="T87" fmla="*/ 645 h 1020"/>
                <a:gd name="T88" fmla="*/ 1326 w 1407"/>
                <a:gd name="T89" fmla="*/ 530 h 1020"/>
                <a:gd name="T90" fmla="*/ 1381 w 1407"/>
                <a:gd name="T91" fmla="*/ 470 h 1020"/>
                <a:gd name="T92" fmla="*/ 1401 w 1407"/>
                <a:gd name="T93" fmla="*/ 485 h 1020"/>
                <a:gd name="T94" fmla="*/ 1302 w 1407"/>
                <a:gd name="T95" fmla="*/ 590 h 1020"/>
                <a:gd name="T96" fmla="*/ 1183 w 1407"/>
                <a:gd name="T97" fmla="*/ 714 h 1020"/>
                <a:gd name="T98" fmla="*/ 1081 w 1407"/>
                <a:gd name="T99" fmla="*/ 825 h 1020"/>
                <a:gd name="T100" fmla="*/ 1000 w 1407"/>
                <a:gd name="T101" fmla="*/ 915 h 1020"/>
                <a:gd name="T102" fmla="*/ 945 w 1407"/>
                <a:gd name="T103" fmla="*/ 970 h 1020"/>
                <a:gd name="T104" fmla="*/ 928 w 1407"/>
                <a:gd name="T105" fmla="*/ 990 h 1020"/>
                <a:gd name="T106" fmla="*/ 914 w 1407"/>
                <a:gd name="T107" fmla="*/ 1016 h 1020"/>
                <a:gd name="T108" fmla="*/ 876 w 1407"/>
                <a:gd name="T109" fmla="*/ 1016 h 1020"/>
                <a:gd name="T110" fmla="*/ 839 w 1407"/>
                <a:gd name="T111" fmla="*/ 995 h 1020"/>
                <a:gd name="T112" fmla="*/ 779 w 1407"/>
                <a:gd name="T113" fmla="*/ 968 h 1020"/>
                <a:gd name="T114" fmla="*/ 690 w 1407"/>
                <a:gd name="T115" fmla="*/ 931 h 1020"/>
                <a:gd name="T116" fmla="*/ 585 w 1407"/>
                <a:gd name="T117" fmla="*/ 884 h 1020"/>
                <a:gd name="T118" fmla="*/ 474 w 1407"/>
                <a:gd name="T119" fmla="*/ 840 h 10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07"/>
                <a:gd name="T181" fmla="*/ 0 h 1020"/>
                <a:gd name="T182" fmla="*/ 1407 w 1407"/>
                <a:gd name="T183" fmla="*/ 1020 h 10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07" h="1020">
                  <a:moveTo>
                    <a:pt x="401" y="808"/>
                  </a:moveTo>
                  <a:lnTo>
                    <a:pt x="353" y="786"/>
                  </a:lnTo>
                  <a:lnTo>
                    <a:pt x="317" y="762"/>
                  </a:lnTo>
                  <a:lnTo>
                    <a:pt x="293" y="736"/>
                  </a:lnTo>
                  <a:lnTo>
                    <a:pt x="274" y="708"/>
                  </a:lnTo>
                  <a:lnTo>
                    <a:pt x="261" y="681"/>
                  </a:lnTo>
                  <a:lnTo>
                    <a:pt x="251" y="655"/>
                  </a:lnTo>
                  <a:lnTo>
                    <a:pt x="242" y="629"/>
                  </a:lnTo>
                  <a:lnTo>
                    <a:pt x="231" y="603"/>
                  </a:lnTo>
                  <a:lnTo>
                    <a:pt x="219" y="570"/>
                  </a:lnTo>
                  <a:lnTo>
                    <a:pt x="224" y="550"/>
                  </a:lnTo>
                  <a:lnTo>
                    <a:pt x="238" y="544"/>
                  </a:lnTo>
                  <a:lnTo>
                    <a:pt x="257" y="550"/>
                  </a:lnTo>
                  <a:lnTo>
                    <a:pt x="129" y="496"/>
                  </a:lnTo>
                  <a:lnTo>
                    <a:pt x="109" y="488"/>
                  </a:lnTo>
                  <a:lnTo>
                    <a:pt x="96" y="496"/>
                  </a:lnTo>
                  <a:lnTo>
                    <a:pt x="92" y="517"/>
                  </a:lnTo>
                  <a:lnTo>
                    <a:pt x="103" y="550"/>
                  </a:lnTo>
                  <a:lnTo>
                    <a:pt x="113" y="576"/>
                  </a:lnTo>
                  <a:lnTo>
                    <a:pt x="122" y="600"/>
                  </a:lnTo>
                  <a:lnTo>
                    <a:pt x="133" y="629"/>
                  </a:lnTo>
                  <a:lnTo>
                    <a:pt x="146" y="655"/>
                  </a:lnTo>
                  <a:lnTo>
                    <a:pt x="163" y="684"/>
                  </a:lnTo>
                  <a:lnTo>
                    <a:pt x="189" y="708"/>
                  </a:lnTo>
                  <a:lnTo>
                    <a:pt x="224" y="736"/>
                  </a:lnTo>
                  <a:lnTo>
                    <a:pt x="270" y="757"/>
                  </a:lnTo>
                  <a:lnTo>
                    <a:pt x="255" y="752"/>
                  </a:lnTo>
                  <a:lnTo>
                    <a:pt x="242" y="747"/>
                  </a:lnTo>
                  <a:lnTo>
                    <a:pt x="230" y="743"/>
                  </a:lnTo>
                  <a:lnTo>
                    <a:pt x="218" y="736"/>
                  </a:lnTo>
                  <a:lnTo>
                    <a:pt x="208" y="731"/>
                  </a:lnTo>
                  <a:lnTo>
                    <a:pt x="198" y="727"/>
                  </a:lnTo>
                  <a:lnTo>
                    <a:pt x="189" y="726"/>
                  </a:lnTo>
                  <a:lnTo>
                    <a:pt x="181" y="721"/>
                  </a:lnTo>
                  <a:lnTo>
                    <a:pt x="133" y="697"/>
                  </a:lnTo>
                  <a:lnTo>
                    <a:pt x="97" y="672"/>
                  </a:lnTo>
                  <a:lnTo>
                    <a:pt x="71" y="646"/>
                  </a:lnTo>
                  <a:lnTo>
                    <a:pt x="54" y="622"/>
                  </a:lnTo>
                  <a:lnTo>
                    <a:pt x="41" y="592"/>
                  </a:lnTo>
                  <a:lnTo>
                    <a:pt x="31" y="567"/>
                  </a:lnTo>
                  <a:lnTo>
                    <a:pt x="23" y="540"/>
                  </a:lnTo>
                  <a:lnTo>
                    <a:pt x="12" y="512"/>
                  </a:lnTo>
                  <a:lnTo>
                    <a:pt x="0" y="480"/>
                  </a:lnTo>
                  <a:lnTo>
                    <a:pt x="4" y="459"/>
                  </a:lnTo>
                  <a:lnTo>
                    <a:pt x="18" y="453"/>
                  </a:lnTo>
                  <a:lnTo>
                    <a:pt x="38" y="462"/>
                  </a:lnTo>
                  <a:lnTo>
                    <a:pt x="34" y="453"/>
                  </a:lnTo>
                  <a:lnTo>
                    <a:pt x="31" y="442"/>
                  </a:lnTo>
                  <a:lnTo>
                    <a:pt x="31" y="433"/>
                  </a:lnTo>
                  <a:lnTo>
                    <a:pt x="34" y="420"/>
                  </a:lnTo>
                  <a:lnTo>
                    <a:pt x="40" y="407"/>
                  </a:lnTo>
                  <a:lnTo>
                    <a:pt x="48" y="391"/>
                  </a:lnTo>
                  <a:lnTo>
                    <a:pt x="61" y="374"/>
                  </a:lnTo>
                  <a:lnTo>
                    <a:pt x="80" y="355"/>
                  </a:lnTo>
                  <a:lnTo>
                    <a:pt x="100" y="332"/>
                  </a:lnTo>
                  <a:lnTo>
                    <a:pt x="126" y="304"/>
                  </a:lnTo>
                  <a:lnTo>
                    <a:pt x="159" y="271"/>
                  </a:lnTo>
                  <a:lnTo>
                    <a:pt x="194" y="235"/>
                  </a:lnTo>
                  <a:lnTo>
                    <a:pt x="235" y="195"/>
                  </a:lnTo>
                  <a:lnTo>
                    <a:pt x="283" y="150"/>
                  </a:lnTo>
                  <a:lnTo>
                    <a:pt x="334" y="95"/>
                  </a:lnTo>
                  <a:lnTo>
                    <a:pt x="393" y="36"/>
                  </a:lnTo>
                  <a:lnTo>
                    <a:pt x="406" y="23"/>
                  </a:lnTo>
                  <a:lnTo>
                    <a:pt x="418" y="12"/>
                  </a:lnTo>
                  <a:lnTo>
                    <a:pt x="429" y="4"/>
                  </a:lnTo>
                  <a:lnTo>
                    <a:pt x="437" y="2"/>
                  </a:lnTo>
                  <a:lnTo>
                    <a:pt x="448" y="0"/>
                  </a:lnTo>
                  <a:lnTo>
                    <a:pt x="460" y="2"/>
                  </a:lnTo>
                  <a:lnTo>
                    <a:pt x="474" y="4"/>
                  </a:lnTo>
                  <a:lnTo>
                    <a:pt x="493" y="10"/>
                  </a:lnTo>
                  <a:lnTo>
                    <a:pt x="510" y="16"/>
                  </a:lnTo>
                  <a:lnTo>
                    <a:pt x="539" y="26"/>
                  </a:lnTo>
                  <a:lnTo>
                    <a:pt x="580" y="40"/>
                  </a:lnTo>
                  <a:lnTo>
                    <a:pt x="634" y="55"/>
                  </a:lnTo>
                  <a:lnTo>
                    <a:pt x="694" y="77"/>
                  </a:lnTo>
                  <a:lnTo>
                    <a:pt x="760" y="95"/>
                  </a:lnTo>
                  <a:lnTo>
                    <a:pt x="829" y="117"/>
                  </a:lnTo>
                  <a:lnTo>
                    <a:pt x="899" y="139"/>
                  </a:lnTo>
                  <a:lnTo>
                    <a:pt x="970" y="160"/>
                  </a:lnTo>
                  <a:lnTo>
                    <a:pt x="1040" y="182"/>
                  </a:lnTo>
                  <a:lnTo>
                    <a:pt x="1105" y="202"/>
                  </a:lnTo>
                  <a:lnTo>
                    <a:pt x="1165" y="219"/>
                  </a:lnTo>
                  <a:lnTo>
                    <a:pt x="1217" y="240"/>
                  </a:lnTo>
                  <a:lnTo>
                    <a:pt x="1259" y="253"/>
                  </a:lnTo>
                  <a:lnTo>
                    <a:pt x="1289" y="261"/>
                  </a:lnTo>
                  <a:lnTo>
                    <a:pt x="1306" y="267"/>
                  </a:lnTo>
                  <a:lnTo>
                    <a:pt x="1334" y="281"/>
                  </a:lnTo>
                  <a:lnTo>
                    <a:pt x="1345" y="293"/>
                  </a:lnTo>
                  <a:lnTo>
                    <a:pt x="1341" y="304"/>
                  </a:lnTo>
                  <a:lnTo>
                    <a:pt x="1332" y="316"/>
                  </a:lnTo>
                  <a:lnTo>
                    <a:pt x="1321" y="328"/>
                  </a:lnTo>
                  <a:lnTo>
                    <a:pt x="1299" y="346"/>
                  </a:lnTo>
                  <a:lnTo>
                    <a:pt x="1276" y="368"/>
                  </a:lnTo>
                  <a:lnTo>
                    <a:pt x="1247" y="394"/>
                  </a:lnTo>
                  <a:lnTo>
                    <a:pt x="1217" y="426"/>
                  </a:lnTo>
                  <a:lnTo>
                    <a:pt x="1183" y="459"/>
                  </a:lnTo>
                  <a:lnTo>
                    <a:pt x="1148" y="492"/>
                  </a:lnTo>
                  <a:lnTo>
                    <a:pt x="1114" y="530"/>
                  </a:lnTo>
                  <a:lnTo>
                    <a:pt x="1076" y="567"/>
                  </a:lnTo>
                  <a:lnTo>
                    <a:pt x="1042" y="599"/>
                  </a:lnTo>
                  <a:lnTo>
                    <a:pt x="1009" y="635"/>
                  </a:lnTo>
                  <a:lnTo>
                    <a:pt x="979" y="667"/>
                  </a:lnTo>
                  <a:lnTo>
                    <a:pt x="953" y="694"/>
                  </a:lnTo>
                  <a:lnTo>
                    <a:pt x="931" y="721"/>
                  </a:lnTo>
                  <a:lnTo>
                    <a:pt x="911" y="740"/>
                  </a:lnTo>
                  <a:lnTo>
                    <a:pt x="899" y="753"/>
                  </a:lnTo>
                  <a:lnTo>
                    <a:pt x="887" y="773"/>
                  </a:lnTo>
                  <a:lnTo>
                    <a:pt x="869" y="786"/>
                  </a:lnTo>
                  <a:lnTo>
                    <a:pt x="856" y="795"/>
                  </a:lnTo>
                  <a:lnTo>
                    <a:pt x="848" y="802"/>
                  </a:lnTo>
                  <a:lnTo>
                    <a:pt x="839" y="807"/>
                  </a:lnTo>
                  <a:lnTo>
                    <a:pt x="832" y="807"/>
                  </a:lnTo>
                  <a:lnTo>
                    <a:pt x="830" y="807"/>
                  </a:lnTo>
                  <a:lnTo>
                    <a:pt x="829" y="807"/>
                  </a:lnTo>
                  <a:lnTo>
                    <a:pt x="830" y="814"/>
                  </a:lnTo>
                  <a:lnTo>
                    <a:pt x="836" y="830"/>
                  </a:lnTo>
                  <a:lnTo>
                    <a:pt x="841" y="854"/>
                  </a:lnTo>
                  <a:lnTo>
                    <a:pt x="848" y="882"/>
                  </a:lnTo>
                  <a:lnTo>
                    <a:pt x="859" y="912"/>
                  </a:lnTo>
                  <a:lnTo>
                    <a:pt x="869" y="939"/>
                  </a:lnTo>
                  <a:lnTo>
                    <a:pt x="881" y="961"/>
                  </a:lnTo>
                  <a:lnTo>
                    <a:pt x="894" y="974"/>
                  </a:lnTo>
                  <a:lnTo>
                    <a:pt x="898" y="970"/>
                  </a:lnTo>
                  <a:lnTo>
                    <a:pt x="914" y="954"/>
                  </a:lnTo>
                  <a:lnTo>
                    <a:pt x="937" y="931"/>
                  </a:lnTo>
                  <a:lnTo>
                    <a:pt x="966" y="900"/>
                  </a:lnTo>
                  <a:lnTo>
                    <a:pt x="1003" y="864"/>
                  </a:lnTo>
                  <a:lnTo>
                    <a:pt x="1042" y="822"/>
                  </a:lnTo>
                  <a:lnTo>
                    <a:pt x="1082" y="781"/>
                  </a:lnTo>
                  <a:lnTo>
                    <a:pt x="1128" y="736"/>
                  </a:lnTo>
                  <a:lnTo>
                    <a:pt x="1171" y="688"/>
                  </a:lnTo>
                  <a:lnTo>
                    <a:pt x="1216" y="645"/>
                  </a:lnTo>
                  <a:lnTo>
                    <a:pt x="1257" y="600"/>
                  </a:lnTo>
                  <a:lnTo>
                    <a:pt x="1293" y="564"/>
                  </a:lnTo>
                  <a:lnTo>
                    <a:pt x="1326" y="530"/>
                  </a:lnTo>
                  <a:lnTo>
                    <a:pt x="1352" y="501"/>
                  </a:lnTo>
                  <a:lnTo>
                    <a:pt x="1371" y="480"/>
                  </a:lnTo>
                  <a:lnTo>
                    <a:pt x="1381" y="470"/>
                  </a:lnTo>
                  <a:lnTo>
                    <a:pt x="1398" y="457"/>
                  </a:lnTo>
                  <a:lnTo>
                    <a:pt x="1407" y="466"/>
                  </a:lnTo>
                  <a:lnTo>
                    <a:pt x="1401" y="485"/>
                  </a:lnTo>
                  <a:lnTo>
                    <a:pt x="1390" y="508"/>
                  </a:lnTo>
                  <a:lnTo>
                    <a:pt x="1345" y="548"/>
                  </a:lnTo>
                  <a:lnTo>
                    <a:pt x="1302" y="590"/>
                  </a:lnTo>
                  <a:lnTo>
                    <a:pt x="1262" y="632"/>
                  </a:lnTo>
                  <a:lnTo>
                    <a:pt x="1220" y="672"/>
                  </a:lnTo>
                  <a:lnTo>
                    <a:pt x="1183" y="714"/>
                  </a:lnTo>
                  <a:lnTo>
                    <a:pt x="1145" y="752"/>
                  </a:lnTo>
                  <a:lnTo>
                    <a:pt x="1114" y="789"/>
                  </a:lnTo>
                  <a:lnTo>
                    <a:pt x="1081" y="825"/>
                  </a:lnTo>
                  <a:lnTo>
                    <a:pt x="1049" y="857"/>
                  </a:lnTo>
                  <a:lnTo>
                    <a:pt x="1023" y="886"/>
                  </a:lnTo>
                  <a:lnTo>
                    <a:pt x="1000" y="915"/>
                  </a:lnTo>
                  <a:lnTo>
                    <a:pt x="979" y="936"/>
                  </a:lnTo>
                  <a:lnTo>
                    <a:pt x="961" y="957"/>
                  </a:lnTo>
                  <a:lnTo>
                    <a:pt x="945" y="970"/>
                  </a:lnTo>
                  <a:lnTo>
                    <a:pt x="935" y="978"/>
                  </a:lnTo>
                  <a:lnTo>
                    <a:pt x="927" y="980"/>
                  </a:lnTo>
                  <a:lnTo>
                    <a:pt x="928" y="990"/>
                  </a:lnTo>
                  <a:lnTo>
                    <a:pt x="927" y="1000"/>
                  </a:lnTo>
                  <a:lnTo>
                    <a:pt x="922" y="1008"/>
                  </a:lnTo>
                  <a:lnTo>
                    <a:pt x="914" y="1016"/>
                  </a:lnTo>
                  <a:lnTo>
                    <a:pt x="902" y="1020"/>
                  </a:lnTo>
                  <a:lnTo>
                    <a:pt x="889" y="1020"/>
                  </a:lnTo>
                  <a:lnTo>
                    <a:pt x="876" y="1016"/>
                  </a:lnTo>
                  <a:lnTo>
                    <a:pt x="861" y="1008"/>
                  </a:lnTo>
                  <a:lnTo>
                    <a:pt x="852" y="1004"/>
                  </a:lnTo>
                  <a:lnTo>
                    <a:pt x="839" y="995"/>
                  </a:lnTo>
                  <a:lnTo>
                    <a:pt x="822" y="985"/>
                  </a:lnTo>
                  <a:lnTo>
                    <a:pt x="802" y="978"/>
                  </a:lnTo>
                  <a:lnTo>
                    <a:pt x="779" y="968"/>
                  </a:lnTo>
                  <a:lnTo>
                    <a:pt x="753" y="957"/>
                  </a:lnTo>
                  <a:lnTo>
                    <a:pt x="723" y="944"/>
                  </a:lnTo>
                  <a:lnTo>
                    <a:pt x="690" y="931"/>
                  </a:lnTo>
                  <a:lnTo>
                    <a:pt x="657" y="916"/>
                  </a:lnTo>
                  <a:lnTo>
                    <a:pt x="622" y="900"/>
                  </a:lnTo>
                  <a:lnTo>
                    <a:pt x="585" y="884"/>
                  </a:lnTo>
                  <a:lnTo>
                    <a:pt x="549" y="869"/>
                  </a:lnTo>
                  <a:lnTo>
                    <a:pt x="511" y="854"/>
                  </a:lnTo>
                  <a:lnTo>
                    <a:pt x="474" y="840"/>
                  </a:lnTo>
                  <a:lnTo>
                    <a:pt x="437" y="825"/>
                  </a:lnTo>
                  <a:lnTo>
                    <a:pt x="401" y="808"/>
                  </a:lnTo>
                  <a:close/>
                </a:path>
              </a:pathLst>
            </a:custGeom>
            <a:solidFill>
              <a:srgbClr val="7F7F7F"/>
            </a:solidFill>
            <a:ln w="9525">
              <a:solidFill>
                <a:srgbClr val="0000FF"/>
              </a:solidFill>
              <a:round/>
              <a:headEnd/>
              <a:tailEnd/>
            </a:ln>
          </p:spPr>
          <p:txBody>
            <a:bodyPr/>
            <a:lstStyle/>
            <a:p>
              <a:endParaRPr lang="vi-VN"/>
            </a:p>
          </p:txBody>
        </p:sp>
        <p:sp>
          <p:nvSpPr>
            <p:cNvPr id="20494" name="Freeform 16"/>
            <p:cNvSpPr>
              <a:spLocks/>
            </p:cNvSpPr>
            <p:nvPr/>
          </p:nvSpPr>
          <p:spPr bwMode="auto">
            <a:xfrm>
              <a:off x="4914" y="2918"/>
              <a:ext cx="1407" cy="1020"/>
            </a:xfrm>
            <a:custGeom>
              <a:avLst/>
              <a:gdLst>
                <a:gd name="T0" fmla="*/ 317 w 1407"/>
                <a:gd name="T1" fmla="*/ 762 h 1020"/>
                <a:gd name="T2" fmla="*/ 251 w 1407"/>
                <a:gd name="T3" fmla="*/ 655 h 1020"/>
                <a:gd name="T4" fmla="*/ 219 w 1407"/>
                <a:gd name="T5" fmla="*/ 570 h 1020"/>
                <a:gd name="T6" fmla="*/ 129 w 1407"/>
                <a:gd name="T7" fmla="*/ 496 h 1020"/>
                <a:gd name="T8" fmla="*/ 92 w 1407"/>
                <a:gd name="T9" fmla="*/ 517 h 1020"/>
                <a:gd name="T10" fmla="*/ 122 w 1407"/>
                <a:gd name="T11" fmla="*/ 600 h 1020"/>
                <a:gd name="T12" fmla="*/ 189 w 1407"/>
                <a:gd name="T13" fmla="*/ 708 h 1020"/>
                <a:gd name="T14" fmla="*/ 255 w 1407"/>
                <a:gd name="T15" fmla="*/ 752 h 1020"/>
                <a:gd name="T16" fmla="*/ 208 w 1407"/>
                <a:gd name="T17" fmla="*/ 731 h 1020"/>
                <a:gd name="T18" fmla="*/ 181 w 1407"/>
                <a:gd name="T19" fmla="*/ 721 h 1020"/>
                <a:gd name="T20" fmla="*/ 54 w 1407"/>
                <a:gd name="T21" fmla="*/ 622 h 1020"/>
                <a:gd name="T22" fmla="*/ 12 w 1407"/>
                <a:gd name="T23" fmla="*/ 512 h 1020"/>
                <a:gd name="T24" fmla="*/ 18 w 1407"/>
                <a:gd name="T25" fmla="*/ 453 h 1020"/>
                <a:gd name="T26" fmla="*/ 31 w 1407"/>
                <a:gd name="T27" fmla="*/ 442 h 1020"/>
                <a:gd name="T28" fmla="*/ 48 w 1407"/>
                <a:gd name="T29" fmla="*/ 391 h 1020"/>
                <a:gd name="T30" fmla="*/ 126 w 1407"/>
                <a:gd name="T31" fmla="*/ 304 h 1020"/>
                <a:gd name="T32" fmla="*/ 283 w 1407"/>
                <a:gd name="T33" fmla="*/ 150 h 1020"/>
                <a:gd name="T34" fmla="*/ 406 w 1407"/>
                <a:gd name="T35" fmla="*/ 23 h 1020"/>
                <a:gd name="T36" fmla="*/ 448 w 1407"/>
                <a:gd name="T37" fmla="*/ 0 h 1020"/>
                <a:gd name="T38" fmla="*/ 493 w 1407"/>
                <a:gd name="T39" fmla="*/ 10 h 1020"/>
                <a:gd name="T40" fmla="*/ 634 w 1407"/>
                <a:gd name="T41" fmla="*/ 55 h 1020"/>
                <a:gd name="T42" fmla="*/ 899 w 1407"/>
                <a:gd name="T43" fmla="*/ 139 h 1020"/>
                <a:gd name="T44" fmla="*/ 1165 w 1407"/>
                <a:gd name="T45" fmla="*/ 219 h 1020"/>
                <a:gd name="T46" fmla="*/ 1306 w 1407"/>
                <a:gd name="T47" fmla="*/ 267 h 1020"/>
                <a:gd name="T48" fmla="*/ 1341 w 1407"/>
                <a:gd name="T49" fmla="*/ 304 h 1020"/>
                <a:gd name="T50" fmla="*/ 1299 w 1407"/>
                <a:gd name="T51" fmla="*/ 346 h 1020"/>
                <a:gd name="T52" fmla="*/ 1183 w 1407"/>
                <a:gd name="T53" fmla="*/ 459 h 1020"/>
                <a:gd name="T54" fmla="*/ 1042 w 1407"/>
                <a:gd name="T55" fmla="*/ 599 h 1020"/>
                <a:gd name="T56" fmla="*/ 931 w 1407"/>
                <a:gd name="T57" fmla="*/ 721 h 1020"/>
                <a:gd name="T58" fmla="*/ 887 w 1407"/>
                <a:gd name="T59" fmla="*/ 773 h 1020"/>
                <a:gd name="T60" fmla="*/ 839 w 1407"/>
                <a:gd name="T61" fmla="*/ 807 h 1020"/>
                <a:gd name="T62" fmla="*/ 829 w 1407"/>
                <a:gd name="T63" fmla="*/ 807 h 1020"/>
                <a:gd name="T64" fmla="*/ 848 w 1407"/>
                <a:gd name="T65" fmla="*/ 882 h 1020"/>
                <a:gd name="T66" fmla="*/ 894 w 1407"/>
                <a:gd name="T67" fmla="*/ 974 h 1020"/>
                <a:gd name="T68" fmla="*/ 937 w 1407"/>
                <a:gd name="T69" fmla="*/ 931 h 1020"/>
                <a:gd name="T70" fmla="*/ 1082 w 1407"/>
                <a:gd name="T71" fmla="*/ 781 h 1020"/>
                <a:gd name="T72" fmla="*/ 1257 w 1407"/>
                <a:gd name="T73" fmla="*/ 600 h 1020"/>
                <a:gd name="T74" fmla="*/ 1371 w 1407"/>
                <a:gd name="T75" fmla="*/ 480 h 1020"/>
                <a:gd name="T76" fmla="*/ 1407 w 1407"/>
                <a:gd name="T77" fmla="*/ 466 h 1020"/>
                <a:gd name="T78" fmla="*/ 1345 w 1407"/>
                <a:gd name="T79" fmla="*/ 548 h 1020"/>
                <a:gd name="T80" fmla="*/ 1183 w 1407"/>
                <a:gd name="T81" fmla="*/ 714 h 1020"/>
                <a:gd name="T82" fmla="*/ 1049 w 1407"/>
                <a:gd name="T83" fmla="*/ 857 h 1020"/>
                <a:gd name="T84" fmla="*/ 961 w 1407"/>
                <a:gd name="T85" fmla="*/ 957 h 1020"/>
                <a:gd name="T86" fmla="*/ 927 w 1407"/>
                <a:gd name="T87" fmla="*/ 980 h 1020"/>
                <a:gd name="T88" fmla="*/ 914 w 1407"/>
                <a:gd name="T89" fmla="*/ 1016 h 1020"/>
                <a:gd name="T90" fmla="*/ 861 w 1407"/>
                <a:gd name="T91" fmla="*/ 1008 h 1020"/>
                <a:gd name="T92" fmla="*/ 822 w 1407"/>
                <a:gd name="T93" fmla="*/ 985 h 1020"/>
                <a:gd name="T94" fmla="*/ 723 w 1407"/>
                <a:gd name="T95" fmla="*/ 944 h 1020"/>
                <a:gd name="T96" fmla="*/ 585 w 1407"/>
                <a:gd name="T97" fmla="*/ 884 h 1020"/>
                <a:gd name="T98" fmla="*/ 437 w 1407"/>
                <a:gd name="T99" fmla="*/ 825 h 10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07"/>
                <a:gd name="T151" fmla="*/ 0 h 1020"/>
                <a:gd name="T152" fmla="*/ 1407 w 1407"/>
                <a:gd name="T153" fmla="*/ 1020 h 10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07" h="1020">
                  <a:moveTo>
                    <a:pt x="401" y="808"/>
                  </a:moveTo>
                  <a:lnTo>
                    <a:pt x="401" y="808"/>
                  </a:lnTo>
                  <a:lnTo>
                    <a:pt x="353" y="786"/>
                  </a:lnTo>
                  <a:lnTo>
                    <a:pt x="317" y="762"/>
                  </a:lnTo>
                  <a:lnTo>
                    <a:pt x="293" y="736"/>
                  </a:lnTo>
                  <a:lnTo>
                    <a:pt x="274" y="708"/>
                  </a:lnTo>
                  <a:lnTo>
                    <a:pt x="261" y="681"/>
                  </a:lnTo>
                  <a:lnTo>
                    <a:pt x="251" y="655"/>
                  </a:lnTo>
                  <a:lnTo>
                    <a:pt x="242" y="629"/>
                  </a:lnTo>
                  <a:lnTo>
                    <a:pt x="231" y="603"/>
                  </a:lnTo>
                  <a:lnTo>
                    <a:pt x="219" y="570"/>
                  </a:lnTo>
                  <a:lnTo>
                    <a:pt x="224" y="550"/>
                  </a:lnTo>
                  <a:lnTo>
                    <a:pt x="238" y="544"/>
                  </a:lnTo>
                  <a:lnTo>
                    <a:pt x="257" y="550"/>
                  </a:lnTo>
                  <a:lnTo>
                    <a:pt x="129" y="496"/>
                  </a:lnTo>
                  <a:lnTo>
                    <a:pt x="109" y="488"/>
                  </a:lnTo>
                  <a:lnTo>
                    <a:pt x="96" y="496"/>
                  </a:lnTo>
                  <a:lnTo>
                    <a:pt x="92" y="517"/>
                  </a:lnTo>
                  <a:lnTo>
                    <a:pt x="103" y="550"/>
                  </a:lnTo>
                  <a:lnTo>
                    <a:pt x="113" y="576"/>
                  </a:lnTo>
                  <a:lnTo>
                    <a:pt x="122" y="600"/>
                  </a:lnTo>
                  <a:lnTo>
                    <a:pt x="133" y="629"/>
                  </a:lnTo>
                  <a:lnTo>
                    <a:pt x="146" y="655"/>
                  </a:lnTo>
                  <a:lnTo>
                    <a:pt x="163" y="684"/>
                  </a:lnTo>
                  <a:lnTo>
                    <a:pt x="189" y="708"/>
                  </a:lnTo>
                  <a:lnTo>
                    <a:pt x="224" y="736"/>
                  </a:lnTo>
                  <a:lnTo>
                    <a:pt x="270" y="757"/>
                  </a:lnTo>
                  <a:lnTo>
                    <a:pt x="255" y="752"/>
                  </a:lnTo>
                  <a:lnTo>
                    <a:pt x="242" y="747"/>
                  </a:lnTo>
                  <a:lnTo>
                    <a:pt x="230" y="743"/>
                  </a:lnTo>
                  <a:lnTo>
                    <a:pt x="218" y="736"/>
                  </a:lnTo>
                  <a:lnTo>
                    <a:pt x="208" y="731"/>
                  </a:lnTo>
                  <a:lnTo>
                    <a:pt x="198" y="727"/>
                  </a:lnTo>
                  <a:lnTo>
                    <a:pt x="189" y="726"/>
                  </a:lnTo>
                  <a:lnTo>
                    <a:pt x="181" y="721"/>
                  </a:lnTo>
                  <a:lnTo>
                    <a:pt x="133" y="697"/>
                  </a:lnTo>
                  <a:lnTo>
                    <a:pt x="97" y="672"/>
                  </a:lnTo>
                  <a:lnTo>
                    <a:pt x="71" y="646"/>
                  </a:lnTo>
                  <a:lnTo>
                    <a:pt x="54" y="622"/>
                  </a:lnTo>
                  <a:lnTo>
                    <a:pt x="41" y="592"/>
                  </a:lnTo>
                  <a:lnTo>
                    <a:pt x="31" y="567"/>
                  </a:lnTo>
                  <a:lnTo>
                    <a:pt x="23" y="540"/>
                  </a:lnTo>
                  <a:lnTo>
                    <a:pt x="12" y="512"/>
                  </a:lnTo>
                  <a:lnTo>
                    <a:pt x="0" y="480"/>
                  </a:lnTo>
                  <a:lnTo>
                    <a:pt x="4" y="459"/>
                  </a:lnTo>
                  <a:lnTo>
                    <a:pt x="18" y="453"/>
                  </a:lnTo>
                  <a:lnTo>
                    <a:pt x="38" y="462"/>
                  </a:lnTo>
                  <a:lnTo>
                    <a:pt x="34" y="453"/>
                  </a:lnTo>
                  <a:lnTo>
                    <a:pt x="31" y="442"/>
                  </a:lnTo>
                  <a:lnTo>
                    <a:pt x="31" y="433"/>
                  </a:lnTo>
                  <a:lnTo>
                    <a:pt x="34" y="420"/>
                  </a:lnTo>
                  <a:lnTo>
                    <a:pt x="40" y="407"/>
                  </a:lnTo>
                  <a:lnTo>
                    <a:pt x="48" y="391"/>
                  </a:lnTo>
                  <a:lnTo>
                    <a:pt x="61" y="374"/>
                  </a:lnTo>
                  <a:lnTo>
                    <a:pt x="80" y="355"/>
                  </a:lnTo>
                  <a:lnTo>
                    <a:pt x="100" y="332"/>
                  </a:lnTo>
                  <a:lnTo>
                    <a:pt x="126" y="304"/>
                  </a:lnTo>
                  <a:lnTo>
                    <a:pt x="159" y="271"/>
                  </a:lnTo>
                  <a:lnTo>
                    <a:pt x="194" y="235"/>
                  </a:lnTo>
                  <a:lnTo>
                    <a:pt x="235" y="195"/>
                  </a:lnTo>
                  <a:lnTo>
                    <a:pt x="283" y="150"/>
                  </a:lnTo>
                  <a:lnTo>
                    <a:pt x="334" y="95"/>
                  </a:lnTo>
                  <a:lnTo>
                    <a:pt x="393" y="36"/>
                  </a:lnTo>
                  <a:lnTo>
                    <a:pt x="406" y="23"/>
                  </a:lnTo>
                  <a:lnTo>
                    <a:pt x="418" y="12"/>
                  </a:lnTo>
                  <a:lnTo>
                    <a:pt x="429" y="4"/>
                  </a:lnTo>
                  <a:lnTo>
                    <a:pt x="437" y="2"/>
                  </a:lnTo>
                  <a:lnTo>
                    <a:pt x="448" y="0"/>
                  </a:lnTo>
                  <a:lnTo>
                    <a:pt x="460" y="2"/>
                  </a:lnTo>
                  <a:lnTo>
                    <a:pt x="474" y="4"/>
                  </a:lnTo>
                  <a:lnTo>
                    <a:pt x="493" y="10"/>
                  </a:lnTo>
                  <a:lnTo>
                    <a:pt x="510" y="16"/>
                  </a:lnTo>
                  <a:lnTo>
                    <a:pt x="539" y="26"/>
                  </a:lnTo>
                  <a:lnTo>
                    <a:pt x="580" y="40"/>
                  </a:lnTo>
                  <a:lnTo>
                    <a:pt x="634" y="55"/>
                  </a:lnTo>
                  <a:lnTo>
                    <a:pt x="694" y="77"/>
                  </a:lnTo>
                  <a:lnTo>
                    <a:pt x="760" y="95"/>
                  </a:lnTo>
                  <a:lnTo>
                    <a:pt x="829" y="117"/>
                  </a:lnTo>
                  <a:lnTo>
                    <a:pt x="899" y="139"/>
                  </a:lnTo>
                  <a:lnTo>
                    <a:pt x="970" y="160"/>
                  </a:lnTo>
                  <a:lnTo>
                    <a:pt x="1040" y="182"/>
                  </a:lnTo>
                  <a:lnTo>
                    <a:pt x="1105" y="202"/>
                  </a:lnTo>
                  <a:lnTo>
                    <a:pt x="1165" y="219"/>
                  </a:lnTo>
                  <a:lnTo>
                    <a:pt x="1217" y="240"/>
                  </a:lnTo>
                  <a:lnTo>
                    <a:pt x="1259" y="253"/>
                  </a:lnTo>
                  <a:lnTo>
                    <a:pt x="1289" y="261"/>
                  </a:lnTo>
                  <a:lnTo>
                    <a:pt x="1306" y="267"/>
                  </a:lnTo>
                  <a:lnTo>
                    <a:pt x="1334" y="281"/>
                  </a:lnTo>
                  <a:lnTo>
                    <a:pt x="1345" y="293"/>
                  </a:lnTo>
                  <a:lnTo>
                    <a:pt x="1341" y="304"/>
                  </a:lnTo>
                  <a:lnTo>
                    <a:pt x="1332" y="316"/>
                  </a:lnTo>
                  <a:lnTo>
                    <a:pt x="1321" y="328"/>
                  </a:lnTo>
                  <a:lnTo>
                    <a:pt x="1299" y="346"/>
                  </a:lnTo>
                  <a:lnTo>
                    <a:pt x="1276" y="368"/>
                  </a:lnTo>
                  <a:lnTo>
                    <a:pt x="1247" y="394"/>
                  </a:lnTo>
                  <a:lnTo>
                    <a:pt x="1217" y="426"/>
                  </a:lnTo>
                  <a:lnTo>
                    <a:pt x="1183" y="459"/>
                  </a:lnTo>
                  <a:lnTo>
                    <a:pt x="1148" y="492"/>
                  </a:lnTo>
                  <a:lnTo>
                    <a:pt x="1114" y="530"/>
                  </a:lnTo>
                  <a:lnTo>
                    <a:pt x="1076" y="567"/>
                  </a:lnTo>
                  <a:lnTo>
                    <a:pt x="1042" y="599"/>
                  </a:lnTo>
                  <a:lnTo>
                    <a:pt x="1009" y="635"/>
                  </a:lnTo>
                  <a:lnTo>
                    <a:pt x="979" y="667"/>
                  </a:lnTo>
                  <a:lnTo>
                    <a:pt x="953" y="694"/>
                  </a:lnTo>
                  <a:lnTo>
                    <a:pt x="931" y="721"/>
                  </a:lnTo>
                  <a:lnTo>
                    <a:pt x="911" y="740"/>
                  </a:lnTo>
                  <a:lnTo>
                    <a:pt x="899" y="753"/>
                  </a:lnTo>
                  <a:lnTo>
                    <a:pt x="887" y="773"/>
                  </a:lnTo>
                  <a:lnTo>
                    <a:pt x="869" y="786"/>
                  </a:lnTo>
                  <a:lnTo>
                    <a:pt x="856" y="795"/>
                  </a:lnTo>
                  <a:lnTo>
                    <a:pt x="848" y="802"/>
                  </a:lnTo>
                  <a:lnTo>
                    <a:pt x="839" y="807"/>
                  </a:lnTo>
                  <a:lnTo>
                    <a:pt x="832" y="807"/>
                  </a:lnTo>
                  <a:lnTo>
                    <a:pt x="830" y="807"/>
                  </a:lnTo>
                  <a:lnTo>
                    <a:pt x="829" y="807"/>
                  </a:lnTo>
                  <a:lnTo>
                    <a:pt x="830" y="814"/>
                  </a:lnTo>
                  <a:lnTo>
                    <a:pt x="836" y="830"/>
                  </a:lnTo>
                  <a:lnTo>
                    <a:pt x="841" y="854"/>
                  </a:lnTo>
                  <a:lnTo>
                    <a:pt x="848" y="882"/>
                  </a:lnTo>
                  <a:lnTo>
                    <a:pt x="859" y="912"/>
                  </a:lnTo>
                  <a:lnTo>
                    <a:pt x="869" y="939"/>
                  </a:lnTo>
                  <a:lnTo>
                    <a:pt x="881" y="961"/>
                  </a:lnTo>
                  <a:lnTo>
                    <a:pt x="894" y="974"/>
                  </a:lnTo>
                  <a:lnTo>
                    <a:pt x="898" y="970"/>
                  </a:lnTo>
                  <a:lnTo>
                    <a:pt x="914" y="954"/>
                  </a:lnTo>
                  <a:lnTo>
                    <a:pt x="937" y="931"/>
                  </a:lnTo>
                  <a:lnTo>
                    <a:pt x="966" y="900"/>
                  </a:lnTo>
                  <a:lnTo>
                    <a:pt x="1003" y="864"/>
                  </a:lnTo>
                  <a:lnTo>
                    <a:pt x="1042" y="822"/>
                  </a:lnTo>
                  <a:lnTo>
                    <a:pt x="1082" y="781"/>
                  </a:lnTo>
                  <a:lnTo>
                    <a:pt x="1128" y="736"/>
                  </a:lnTo>
                  <a:lnTo>
                    <a:pt x="1171" y="688"/>
                  </a:lnTo>
                  <a:lnTo>
                    <a:pt x="1216" y="645"/>
                  </a:lnTo>
                  <a:lnTo>
                    <a:pt x="1257" y="600"/>
                  </a:lnTo>
                  <a:lnTo>
                    <a:pt x="1293" y="564"/>
                  </a:lnTo>
                  <a:lnTo>
                    <a:pt x="1326" y="530"/>
                  </a:lnTo>
                  <a:lnTo>
                    <a:pt x="1352" y="501"/>
                  </a:lnTo>
                  <a:lnTo>
                    <a:pt x="1371" y="480"/>
                  </a:lnTo>
                  <a:lnTo>
                    <a:pt x="1381" y="470"/>
                  </a:lnTo>
                  <a:lnTo>
                    <a:pt x="1398" y="457"/>
                  </a:lnTo>
                  <a:lnTo>
                    <a:pt x="1407" y="466"/>
                  </a:lnTo>
                  <a:lnTo>
                    <a:pt x="1401" y="485"/>
                  </a:lnTo>
                  <a:lnTo>
                    <a:pt x="1390" y="508"/>
                  </a:lnTo>
                  <a:lnTo>
                    <a:pt x="1345" y="548"/>
                  </a:lnTo>
                  <a:lnTo>
                    <a:pt x="1302" y="590"/>
                  </a:lnTo>
                  <a:lnTo>
                    <a:pt x="1262" y="632"/>
                  </a:lnTo>
                  <a:lnTo>
                    <a:pt x="1220" y="672"/>
                  </a:lnTo>
                  <a:lnTo>
                    <a:pt x="1183" y="714"/>
                  </a:lnTo>
                  <a:lnTo>
                    <a:pt x="1145" y="752"/>
                  </a:lnTo>
                  <a:lnTo>
                    <a:pt x="1114" y="789"/>
                  </a:lnTo>
                  <a:lnTo>
                    <a:pt x="1081" y="825"/>
                  </a:lnTo>
                  <a:lnTo>
                    <a:pt x="1049" y="857"/>
                  </a:lnTo>
                  <a:lnTo>
                    <a:pt x="1023" y="886"/>
                  </a:lnTo>
                  <a:lnTo>
                    <a:pt x="1000" y="915"/>
                  </a:lnTo>
                  <a:lnTo>
                    <a:pt x="979" y="936"/>
                  </a:lnTo>
                  <a:lnTo>
                    <a:pt x="961" y="957"/>
                  </a:lnTo>
                  <a:lnTo>
                    <a:pt x="945" y="970"/>
                  </a:lnTo>
                  <a:lnTo>
                    <a:pt x="935" y="978"/>
                  </a:lnTo>
                  <a:lnTo>
                    <a:pt x="927" y="980"/>
                  </a:lnTo>
                  <a:lnTo>
                    <a:pt x="928" y="990"/>
                  </a:lnTo>
                  <a:lnTo>
                    <a:pt x="927" y="1000"/>
                  </a:lnTo>
                  <a:lnTo>
                    <a:pt x="922" y="1008"/>
                  </a:lnTo>
                  <a:lnTo>
                    <a:pt x="914" y="1016"/>
                  </a:lnTo>
                  <a:lnTo>
                    <a:pt x="902" y="1020"/>
                  </a:lnTo>
                  <a:lnTo>
                    <a:pt x="889" y="1020"/>
                  </a:lnTo>
                  <a:lnTo>
                    <a:pt x="876" y="1016"/>
                  </a:lnTo>
                  <a:lnTo>
                    <a:pt x="861" y="1008"/>
                  </a:lnTo>
                  <a:lnTo>
                    <a:pt x="852" y="1004"/>
                  </a:lnTo>
                  <a:lnTo>
                    <a:pt x="839" y="995"/>
                  </a:lnTo>
                  <a:lnTo>
                    <a:pt x="822" y="985"/>
                  </a:lnTo>
                  <a:lnTo>
                    <a:pt x="802" y="978"/>
                  </a:lnTo>
                  <a:lnTo>
                    <a:pt x="779" y="968"/>
                  </a:lnTo>
                  <a:lnTo>
                    <a:pt x="753" y="957"/>
                  </a:lnTo>
                  <a:lnTo>
                    <a:pt x="723" y="944"/>
                  </a:lnTo>
                  <a:lnTo>
                    <a:pt x="690" y="931"/>
                  </a:lnTo>
                  <a:lnTo>
                    <a:pt x="657" y="916"/>
                  </a:lnTo>
                  <a:lnTo>
                    <a:pt x="622" y="900"/>
                  </a:lnTo>
                  <a:lnTo>
                    <a:pt x="585" y="884"/>
                  </a:lnTo>
                  <a:lnTo>
                    <a:pt x="549" y="869"/>
                  </a:lnTo>
                  <a:lnTo>
                    <a:pt x="511" y="854"/>
                  </a:lnTo>
                  <a:lnTo>
                    <a:pt x="474" y="840"/>
                  </a:lnTo>
                  <a:lnTo>
                    <a:pt x="437" y="825"/>
                  </a:lnTo>
                  <a:lnTo>
                    <a:pt x="401" y="808"/>
                  </a:lnTo>
                </a:path>
              </a:pathLst>
            </a:custGeom>
            <a:solidFill>
              <a:srgbClr val="FF0000"/>
            </a:solidFill>
            <a:ln w="0">
              <a:solidFill>
                <a:srgbClr val="0000FF"/>
              </a:solidFill>
              <a:prstDash val="solid"/>
              <a:round/>
              <a:headEnd/>
              <a:tailEnd/>
            </a:ln>
          </p:spPr>
          <p:txBody>
            <a:bodyPr/>
            <a:lstStyle/>
            <a:p>
              <a:endParaRPr lang="vi-VN"/>
            </a:p>
          </p:txBody>
        </p:sp>
        <p:sp>
          <p:nvSpPr>
            <p:cNvPr id="20495" name="Line 17"/>
            <p:cNvSpPr>
              <a:spLocks noChangeShapeType="1"/>
            </p:cNvSpPr>
            <p:nvPr/>
          </p:nvSpPr>
          <p:spPr bwMode="auto">
            <a:xfrm>
              <a:off x="4952" y="3380"/>
              <a:ext cx="784" cy="310"/>
            </a:xfrm>
            <a:prstGeom prst="line">
              <a:avLst/>
            </a:prstGeom>
            <a:noFill/>
            <a:ln w="0">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0496" name="Line 18"/>
            <p:cNvSpPr>
              <a:spLocks noChangeShapeType="1"/>
            </p:cNvSpPr>
            <p:nvPr/>
          </p:nvSpPr>
          <p:spPr bwMode="auto">
            <a:xfrm flipH="1">
              <a:off x="5762" y="3313"/>
              <a:ext cx="493" cy="487"/>
            </a:xfrm>
            <a:prstGeom prst="line">
              <a:avLst/>
            </a:prstGeom>
            <a:noFill/>
            <a:ln w="0">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0497" name="Line 19"/>
            <p:cNvSpPr>
              <a:spLocks noChangeShapeType="1"/>
            </p:cNvSpPr>
            <p:nvPr/>
          </p:nvSpPr>
          <p:spPr bwMode="auto">
            <a:xfrm flipV="1">
              <a:off x="5773" y="3401"/>
              <a:ext cx="421" cy="419"/>
            </a:xfrm>
            <a:prstGeom prst="line">
              <a:avLst/>
            </a:prstGeom>
            <a:noFill/>
            <a:ln w="0">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0498" name="Line 20"/>
            <p:cNvSpPr>
              <a:spLocks noChangeShapeType="1"/>
            </p:cNvSpPr>
            <p:nvPr/>
          </p:nvSpPr>
          <p:spPr bwMode="auto">
            <a:xfrm flipV="1">
              <a:off x="5782" y="3598"/>
              <a:ext cx="247" cy="251"/>
            </a:xfrm>
            <a:prstGeom prst="line">
              <a:avLst/>
            </a:prstGeom>
            <a:noFill/>
            <a:ln w="0">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0499" name="Freeform 21"/>
            <p:cNvSpPr>
              <a:spLocks/>
            </p:cNvSpPr>
            <p:nvPr/>
          </p:nvSpPr>
          <p:spPr bwMode="auto">
            <a:xfrm>
              <a:off x="5954" y="3514"/>
              <a:ext cx="298" cy="258"/>
            </a:xfrm>
            <a:custGeom>
              <a:avLst/>
              <a:gdLst>
                <a:gd name="T0" fmla="*/ 95 w 298"/>
                <a:gd name="T1" fmla="*/ 0 h 258"/>
                <a:gd name="T2" fmla="*/ 0 w 298"/>
                <a:gd name="T3" fmla="*/ 101 h 258"/>
                <a:gd name="T4" fmla="*/ 16 w 298"/>
                <a:gd name="T5" fmla="*/ 105 h 258"/>
                <a:gd name="T6" fmla="*/ 42 w 298"/>
                <a:gd name="T7" fmla="*/ 121 h 258"/>
                <a:gd name="T8" fmla="*/ 74 w 298"/>
                <a:gd name="T9" fmla="*/ 138 h 258"/>
                <a:gd name="T10" fmla="*/ 104 w 298"/>
                <a:gd name="T11" fmla="*/ 160 h 258"/>
                <a:gd name="T12" fmla="*/ 134 w 298"/>
                <a:gd name="T13" fmla="*/ 185 h 258"/>
                <a:gd name="T14" fmla="*/ 160 w 298"/>
                <a:gd name="T15" fmla="*/ 208 h 258"/>
                <a:gd name="T16" fmla="*/ 180 w 298"/>
                <a:gd name="T17" fmla="*/ 235 h 258"/>
                <a:gd name="T18" fmla="*/ 190 w 298"/>
                <a:gd name="T19" fmla="*/ 258 h 258"/>
                <a:gd name="T20" fmla="*/ 197 w 298"/>
                <a:gd name="T21" fmla="*/ 234 h 258"/>
                <a:gd name="T22" fmla="*/ 202 w 298"/>
                <a:gd name="T23" fmla="*/ 195 h 258"/>
                <a:gd name="T24" fmla="*/ 199 w 298"/>
                <a:gd name="T25" fmla="*/ 157 h 258"/>
                <a:gd name="T26" fmla="*/ 190 w 298"/>
                <a:gd name="T27" fmla="*/ 135 h 258"/>
                <a:gd name="T28" fmla="*/ 203 w 298"/>
                <a:gd name="T29" fmla="*/ 135 h 258"/>
                <a:gd name="T30" fmla="*/ 219 w 298"/>
                <a:gd name="T31" fmla="*/ 135 h 258"/>
                <a:gd name="T32" fmla="*/ 235 w 298"/>
                <a:gd name="T33" fmla="*/ 135 h 258"/>
                <a:gd name="T34" fmla="*/ 249 w 298"/>
                <a:gd name="T35" fmla="*/ 138 h 258"/>
                <a:gd name="T36" fmla="*/ 263 w 298"/>
                <a:gd name="T37" fmla="*/ 140 h 258"/>
                <a:gd name="T38" fmla="*/ 281 w 298"/>
                <a:gd name="T39" fmla="*/ 144 h 258"/>
                <a:gd name="T40" fmla="*/ 291 w 298"/>
                <a:gd name="T41" fmla="*/ 151 h 258"/>
                <a:gd name="T42" fmla="*/ 298 w 298"/>
                <a:gd name="T43" fmla="*/ 161 h 258"/>
                <a:gd name="T44" fmla="*/ 291 w 298"/>
                <a:gd name="T45" fmla="*/ 144 h 258"/>
                <a:gd name="T46" fmla="*/ 276 w 298"/>
                <a:gd name="T47" fmla="*/ 123 h 258"/>
                <a:gd name="T48" fmla="*/ 253 w 298"/>
                <a:gd name="T49" fmla="*/ 92 h 258"/>
                <a:gd name="T50" fmla="*/ 227 w 298"/>
                <a:gd name="T51" fmla="*/ 63 h 258"/>
                <a:gd name="T52" fmla="*/ 197 w 298"/>
                <a:gd name="T53" fmla="*/ 39 h 258"/>
                <a:gd name="T54" fmla="*/ 164 w 298"/>
                <a:gd name="T55" fmla="*/ 16 h 258"/>
                <a:gd name="T56" fmla="*/ 130 w 298"/>
                <a:gd name="T57" fmla="*/ 3 h 258"/>
                <a:gd name="T58" fmla="*/ 95 w 298"/>
                <a:gd name="T59" fmla="*/ 0 h 2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8"/>
                <a:gd name="T91" fmla="*/ 0 h 258"/>
                <a:gd name="T92" fmla="*/ 298 w 298"/>
                <a:gd name="T93" fmla="*/ 258 h 2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8" h="258">
                  <a:moveTo>
                    <a:pt x="95" y="0"/>
                  </a:moveTo>
                  <a:lnTo>
                    <a:pt x="0" y="101"/>
                  </a:lnTo>
                  <a:lnTo>
                    <a:pt x="16" y="105"/>
                  </a:lnTo>
                  <a:lnTo>
                    <a:pt x="42" y="121"/>
                  </a:lnTo>
                  <a:lnTo>
                    <a:pt x="74" y="138"/>
                  </a:lnTo>
                  <a:lnTo>
                    <a:pt x="104" y="160"/>
                  </a:lnTo>
                  <a:lnTo>
                    <a:pt x="134" y="185"/>
                  </a:lnTo>
                  <a:lnTo>
                    <a:pt x="160" y="208"/>
                  </a:lnTo>
                  <a:lnTo>
                    <a:pt x="180" y="235"/>
                  </a:lnTo>
                  <a:lnTo>
                    <a:pt x="190" y="258"/>
                  </a:lnTo>
                  <a:lnTo>
                    <a:pt x="197" y="234"/>
                  </a:lnTo>
                  <a:lnTo>
                    <a:pt x="202" y="195"/>
                  </a:lnTo>
                  <a:lnTo>
                    <a:pt x="199" y="157"/>
                  </a:lnTo>
                  <a:lnTo>
                    <a:pt x="190" y="135"/>
                  </a:lnTo>
                  <a:lnTo>
                    <a:pt x="203" y="135"/>
                  </a:lnTo>
                  <a:lnTo>
                    <a:pt x="219" y="135"/>
                  </a:lnTo>
                  <a:lnTo>
                    <a:pt x="235" y="135"/>
                  </a:lnTo>
                  <a:lnTo>
                    <a:pt x="249" y="138"/>
                  </a:lnTo>
                  <a:lnTo>
                    <a:pt x="263" y="140"/>
                  </a:lnTo>
                  <a:lnTo>
                    <a:pt x="281" y="144"/>
                  </a:lnTo>
                  <a:lnTo>
                    <a:pt x="291" y="151"/>
                  </a:lnTo>
                  <a:lnTo>
                    <a:pt x="298" y="161"/>
                  </a:lnTo>
                  <a:lnTo>
                    <a:pt x="291" y="144"/>
                  </a:lnTo>
                  <a:lnTo>
                    <a:pt x="276" y="123"/>
                  </a:lnTo>
                  <a:lnTo>
                    <a:pt x="253" y="92"/>
                  </a:lnTo>
                  <a:lnTo>
                    <a:pt x="227" y="63"/>
                  </a:lnTo>
                  <a:lnTo>
                    <a:pt x="197" y="39"/>
                  </a:lnTo>
                  <a:lnTo>
                    <a:pt x="164" y="16"/>
                  </a:lnTo>
                  <a:lnTo>
                    <a:pt x="130" y="3"/>
                  </a:lnTo>
                  <a:lnTo>
                    <a:pt x="95" y="0"/>
                  </a:lnTo>
                  <a:close/>
                </a:path>
              </a:pathLst>
            </a:custGeom>
            <a:solidFill>
              <a:srgbClr val="000000"/>
            </a:solidFill>
            <a:ln w="9525">
              <a:solidFill>
                <a:srgbClr val="0000FF"/>
              </a:solidFill>
              <a:round/>
              <a:headEnd/>
              <a:tailEnd/>
            </a:ln>
          </p:spPr>
          <p:txBody>
            <a:bodyPr/>
            <a:lstStyle/>
            <a:p>
              <a:endParaRPr lang="vi-VN"/>
            </a:p>
          </p:txBody>
        </p:sp>
        <p:sp>
          <p:nvSpPr>
            <p:cNvPr id="20500" name="Freeform 22"/>
            <p:cNvSpPr>
              <a:spLocks/>
            </p:cNvSpPr>
            <p:nvPr/>
          </p:nvSpPr>
          <p:spPr bwMode="auto">
            <a:xfrm>
              <a:off x="5954" y="3514"/>
              <a:ext cx="298" cy="258"/>
            </a:xfrm>
            <a:custGeom>
              <a:avLst/>
              <a:gdLst>
                <a:gd name="T0" fmla="*/ 95 w 298"/>
                <a:gd name="T1" fmla="*/ 0 h 258"/>
                <a:gd name="T2" fmla="*/ 0 w 298"/>
                <a:gd name="T3" fmla="*/ 101 h 258"/>
                <a:gd name="T4" fmla="*/ 16 w 298"/>
                <a:gd name="T5" fmla="*/ 105 h 258"/>
                <a:gd name="T6" fmla="*/ 42 w 298"/>
                <a:gd name="T7" fmla="*/ 121 h 258"/>
                <a:gd name="T8" fmla="*/ 74 w 298"/>
                <a:gd name="T9" fmla="*/ 138 h 258"/>
                <a:gd name="T10" fmla="*/ 104 w 298"/>
                <a:gd name="T11" fmla="*/ 160 h 258"/>
                <a:gd name="T12" fmla="*/ 134 w 298"/>
                <a:gd name="T13" fmla="*/ 185 h 258"/>
                <a:gd name="T14" fmla="*/ 160 w 298"/>
                <a:gd name="T15" fmla="*/ 208 h 258"/>
                <a:gd name="T16" fmla="*/ 180 w 298"/>
                <a:gd name="T17" fmla="*/ 235 h 258"/>
                <a:gd name="T18" fmla="*/ 190 w 298"/>
                <a:gd name="T19" fmla="*/ 258 h 258"/>
                <a:gd name="T20" fmla="*/ 197 w 298"/>
                <a:gd name="T21" fmla="*/ 234 h 258"/>
                <a:gd name="T22" fmla="*/ 202 w 298"/>
                <a:gd name="T23" fmla="*/ 195 h 258"/>
                <a:gd name="T24" fmla="*/ 199 w 298"/>
                <a:gd name="T25" fmla="*/ 157 h 258"/>
                <a:gd name="T26" fmla="*/ 190 w 298"/>
                <a:gd name="T27" fmla="*/ 135 h 258"/>
                <a:gd name="T28" fmla="*/ 203 w 298"/>
                <a:gd name="T29" fmla="*/ 135 h 258"/>
                <a:gd name="T30" fmla="*/ 219 w 298"/>
                <a:gd name="T31" fmla="*/ 135 h 258"/>
                <a:gd name="T32" fmla="*/ 235 w 298"/>
                <a:gd name="T33" fmla="*/ 135 h 258"/>
                <a:gd name="T34" fmla="*/ 249 w 298"/>
                <a:gd name="T35" fmla="*/ 138 h 258"/>
                <a:gd name="T36" fmla="*/ 263 w 298"/>
                <a:gd name="T37" fmla="*/ 140 h 258"/>
                <a:gd name="T38" fmla="*/ 281 w 298"/>
                <a:gd name="T39" fmla="*/ 144 h 258"/>
                <a:gd name="T40" fmla="*/ 291 w 298"/>
                <a:gd name="T41" fmla="*/ 151 h 258"/>
                <a:gd name="T42" fmla="*/ 298 w 298"/>
                <a:gd name="T43" fmla="*/ 161 h 258"/>
                <a:gd name="T44" fmla="*/ 291 w 298"/>
                <a:gd name="T45" fmla="*/ 144 h 258"/>
                <a:gd name="T46" fmla="*/ 276 w 298"/>
                <a:gd name="T47" fmla="*/ 123 h 258"/>
                <a:gd name="T48" fmla="*/ 253 w 298"/>
                <a:gd name="T49" fmla="*/ 92 h 258"/>
                <a:gd name="T50" fmla="*/ 227 w 298"/>
                <a:gd name="T51" fmla="*/ 63 h 258"/>
                <a:gd name="T52" fmla="*/ 197 w 298"/>
                <a:gd name="T53" fmla="*/ 39 h 258"/>
                <a:gd name="T54" fmla="*/ 164 w 298"/>
                <a:gd name="T55" fmla="*/ 16 h 258"/>
                <a:gd name="T56" fmla="*/ 130 w 298"/>
                <a:gd name="T57" fmla="*/ 3 h 258"/>
                <a:gd name="T58" fmla="*/ 95 w 298"/>
                <a:gd name="T59" fmla="*/ 0 h 2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8"/>
                <a:gd name="T91" fmla="*/ 0 h 258"/>
                <a:gd name="T92" fmla="*/ 298 w 298"/>
                <a:gd name="T93" fmla="*/ 258 h 2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8" h="258">
                  <a:moveTo>
                    <a:pt x="95" y="0"/>
                  </a:moveTo>
                  <a:lnTo>
                    <a:pt x="0" y="101"/>
                  </a:lnTo>
                  <a:lnTo>
                    <a:pt x="16" y="105"/>
                  </a:lnTo>
                  <a:lnTo>
                    <a:pt x="42" y="121"/>
                  </a:lnTo>
                  <a:lnTo>
                    <a:pt x="74" y="138"/>
                  </a:lnTo>
                  <a:lnTo>
                    <a:pt x="104" y="160"/>
                  </a:lnTo>
                  <a:lnTo>
                    <a:pt x="134" y="185"/>
                  </a:lnTo>
                  <a:lnTo>
                    <a:pt x="160" y="208"/>
                  </a:lnTo>
                  <a:lnTo>
                    <a:pt x="180" y="235"/>
                  </a:lnTo>
                  <a:lnTo>
                    <a:pt x="190" y="258"/>
                  </a:lnTo>
                  <a:lnTo>
                    <a:pt x="197" y="234"/>
                  </a:lnTo>
                  <a:lnTo>
                    <a:pt x="202" y="195"/>
                  </a:lnTo>
                  <a:lnTo>
                    <a:pt x="199" y="157"/>
                  </a:lnTo>
                  <a:lnTo>
                    <a:pt x="190" y="135"/>
                  </a:lnTo>
                  <a:lnTo>
                    <a:pt x="203" y="135"/>
                  </a:lnTo>
                  <a:lnTo>
                    <a:pt x="219" y="135"/>
                  </a:lnTo>
                  <a:lnTo>
                    <a:pt x="235" y="135"/>
                  </a:lnTo>
                  <a:lnTo>
                    <a:pt x="249" y="138"/>
                  </a:lnTo>
                  <a:lnTo>
                    <a:pt x="263" y="140"/>
                  </a:lnTo>
                  <a:lnTo>
                    <a:pt x="281" y="144"/>
                  </a:lnTo>
                  <a:lnTo>
                    <a:pt x="291" y="151"/>
                  </a:lnTo>
                  <a:lnTo>
                    <a:pt x="298" y="161"/>
                  </a:lnTo>
                  <a:lnTo>
                    <a:pt x="291" y="144"/>
                  </a:lnTo>
                  <a:lnTo>
                    <a:pt x="276" y="123"/>
                  </a:lnTo>
                  <a:lnTo>
                    <a:pt x="253" y="92"/>
                  </a:lnTo>
                  <a:lnTo>
                    <a:pt x="227" y="63"/>
                  </a:lnTo>
                  <a:lnTo>
                    <a:pt x="197" y="39"/>
                  </a:lnTo>
                  <a:lnTo>
                    <a:pt x="164" y="16"/>
                  </a:lnTo>
                  <a:lnTo>
                    <a:pt x="130" y="3"/>
                  </a:lnTo>
                  <a:lnTo>
                    <a:pt x="95" y="0"/>
                  </a:lnTo>
                  <a:close/>
                </a:path>
              </a:pathLst>
            </a:custGeom>
            <a:solidFill>
              <a:srgbClr val="3F3F3F"/>
            </a:solidFill>
            <a:ln w="9525">
              <a:solidFill>
                <a:srgbClr val="0000FF"/>
              </a:solidFill>
              <a:round/>
              <a:headEnd/>
              <a:tailEnd/>
            </a:ln>
          </p:spPr>
          <p:txBody>
            <a:bodyPr/>
            <a:lstStyle/>
            <a:p>
              <a:endParaRPr lang="vi-VN"/>
            </a:p>
          </p:txBody>
        </p:sp>
        <p:sp>
          <p:nvSpPr>
            <p:cNvPr id="20501" name="Freeform 23"/>
            <p:cNvSpPr>
              <a:spLocks/>
            </p:cNvSpPr>
            <p:nvPr/>
          </p:nvSpPr>
          <p:spPr bwMode="auto">
            <a:xfrm>
              <a:off x="5954" y="3514"/>
              <a:ext cx="298" cy="258"/>
            </a:xfrm>
            <a:custGeom>
              <a:avLst/>
              <a:gdLst>
                <a:gd name="T0" fmla="*/ 95 w 298"/>
                <a:gd name="T1" fmla="*/ 0 h 258"/>
                <a:gd name="T2" fmla="*/ 0 w 298"/>
                <a:gd name="T3" fmla="*/ 101 h 258"/>
                <a:gd name="T4" fmla="*/ 0 w 298"/>
                <a:gd name="T5" fmla="*/ 101 h 258"/>
                <a:gd name="T6" fmla="*/ 16 w 298"/>
                <a:gd name="T7" fmla="*/ 105 h 258"/>
                <a:gd name="T8" fmla="*/ 42 w 298"/>
                <a:gd name="T9" fmla="*/ 121 h 258"/>
                <a:gd name="T10" fmla="*/ 74 w 298"/>
                <a:gd name="T11" fmla="*/ 138 h 258"/>
                <a:gd name="T12" fmla="*/ 104 w 298"/>
                <a:gd name="T13" fmla="*/ 160 h 258"/>
                <a:gd name="T14" fmla="*/ 134 w 298"/>
                <a:gd name="T15" fmla="*/ 185 h 258"/>
                <a:gd name="T16" fmla="*/ 160 w 298"/>
                <a:gd name="T17" fmla="*/ 208 h 258"/>
                <a:gd name="T18" fmla="*/ 180 w 298"/>
                <a:gd name="T19" fmla="*/ 235 h 258"/>
                <a:gd name="T20" fmla="*/ 190 w 298"/>
                <a:gd name="T21" fmla="*/ 258 h 258"/>
                <a:gd name="T22" fmla="*/ 190 w 298"/>
                <a:gd name="T23" fmla="*/ 258 h 258"/>
                <a:gd name="T24" fmla="*/ 197 w 298"/>
                <a:gd name="T25" fmla="*/ 234 h 258"/>
                <a:gd name="T26" fmla="*/ 202 w 298"/>
                <a:gd name="T27" fmla="*/ 195 h 258"/>
                <a:gd name="T28" fmla="*/ 199 w 298"/>
                <a:gd name="T29" fmla="*/ 157 h 258"/>
                <a:gd name="T30" fmla="*/ 190 w 298"/>
                <a:gd name="T31" fmla="*/ 135 h 258"/>
                <a:gd name="T32" fmla="*/ 190 w 298"/>
                <a:gd name="T33" fmla="*/ 135 h 258"/>
                <a:gd name="T34" fmla="*/ 203 w 298"/>
                <a:gd name="T35" fmla="*/ 135 h 258"/>
                <a:gd name="T36" fmla="*/ 219 w 298"/>
                <a:gd name="T37" fmla="*/ 135 h 258"/>
                <a:gd name="T38" fmla="*/ 235 w 298"/>
                <a:gd name="T39" fmla="*/ 135 h 258"/>
                <a:gd name="T40" fmla="*/ 249 w 298"/>
                <a:gd name="T41" fmla="*/ 138 h 258"/>
                <a:gd name="T42" fmla="*/ 263 w 298"/>
                <a:gd name="T43" fmla="*/ 140 h 258"/>
                <a:gd name="T44" fmla="*/ 281 w 298"/>
                <a:gd name="T45" fmla="*/ 144 h 258"/>
                <a:gd name="T46" fmla="*/ 291 w 298"/>
                <a:gd name="T47" fmla="*/ 151 h 258"/>
                <a:gd name="T48" fmla="*/ 298 w 298"/>
                <a:gd name="T49" fmla="*/ 161 h 258"/>
                <a:gd name="T50" fmla="*/ 298 w 298"/>
                <a:gd name="T51" fmla="*/ 161 h 258"/>
                <a:gd name="T52" fmla="*/ 291 w 298"/>
                <a:gd name="T53" fmla="*/ 144 h 258"/>
                <a:gd name="T54" fmla="*/ 276 w 298"/>
                <a:gd name="T55" fmla="*/ 123 h 258"/>
                <a:gd name="T56" fmla="*/ 253 w 298"/>
                <a:gd name="T57" fmla="*/ 92 h 258"/>
                <a:gd name="T58" fmla="*/ 227 w 298"/>
                <a:gd name="T59" fmla="*/ 63 h 258"/>
                <a:gd name="T60" fmla="*/ 197 w 298"/>
                <a:gd name="T61" fmla="*/ 39 h 258"/>
                <a:gd name="T62" fmla="*/ 164 w 298"/>
                <a:gd name="T63" fmla="*/ 16 h 258"/>
                <a:gd name="T64" fmla="*/ 130 w 298"/>
                <a:gd name="T65" fmla="*/ 3 h 258"/>
                <a:gd name="T66" fmla="*/ 95 w 298"/>
                <a:gd name="T67" fmla="*/ 0 h 2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8"/>
                <a:gd name="T103" fmla="*/ 0 h 258"/>
                <a:gd name="T104" fmla="*/ 298 w 298"/>
                <a:gd name="T105" fmla="*/ 258 h 2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8" h="258">
                  <a:moveTo>
                    <a:pt x="95" y="0"/>
                  </a:moveTo>
                  <a:lnTo>
                    <a:pt x="0" y="101"/>
                  </a:lnTo>
                  <a:lnTo>
                    <a:pt x="16" y="105"/>
                  </a:lnTo>
                  <a:lnTo>
                    <a:pt x="42" y="121"/>
                  </a:lnTo>
                  <a:lnTo>
                    <a:pt x="74" y="138"/>
                  </a:lnTo>
                  <a:lnTo>
                    <a:pt x="104" y="160"/>
                  </a:lnTo>
                  <a:lnTo>
                    <a:pt x="134" y="185"/>
                  </a:lnTo>
                  <a:lnTo>
                    <a:pt x="160" y="208"/>
                  </a:lnTo>
                  <a:lnTo>
                    <a:pt x="180" y="235"/>
                  </a:lnTo>
                  <a:lnTo>
                    <a:pt x="190" y="258"/>
                  </a:lnTo>
                  <a:lnTo>
                    <a:pt x="197" y="234"/>
                  </a:lnTo>
                  <a:lnTo>
                    <a:pt x="202" y="195"/>
                  </a:lnTo>
                  <a:lnTo>
                    <a:pt x="199" y="157"/>
                  </a:lnTo>
                  <a:lnTo>
                    <a:pt x="190" y="135"/>
                  </a:lnTo>
                  <a:lnTo>
                    <a:pt x="203" y="135"/>
                  </a:lnTo>
                  <a:lnTo>
                    <a:pt x="219" y="135"/>
                  </a:lnTo>
                  <a:lnTo>
                    <a:pt x="235" y="135"/>
                  </a:lnTo>
                  <a:lnTo>
                    <a:pt x="249" y="138"/>
                  </a:lnTo>
                  <a:lnTo>
                    <a:pt x="263" y="140"/>
                  </a:lnTo>
                  <a:lnTo>
                    <a:pt x="281" y="144"/>
                  </a:lnTo>
                  <a:lnTo>
                    <a:pt x="291" y="151"/>
                  </a:lnTo>
                  <a:lnTo>
                    <a:pt x="298" y="161"/>
                  </a:lnTo>
                  <a:lnTo>
                    <a:pt x="291" y="144"/>
                  </a:lnTo>
                  <a:lnTo>
                    <a:pt x="276" y="123"/>
                  </a:lnTo>
                  <a:lnTo>
                    <a:pt x="253" y="92"/>
                  </a:lnTo>
                  <a:lnTo>
                    <a:pt x="227" y="63"/>
                  </a:lnTo>
                  <a:lnTo>
                    <a:pt x="197" y="39"/>
                  </a:lnTo>
                  <a:lnTo>
                    <a:pt x="164" y="16"/>
                  </a:lnTo>
                  <a:lnTo>
                    <a:pt x="130" y="3"/>
                  </a:lnTo>
                  <a:lnTo>
                    <a:pt x="95" y="0"/>
                  </a:lnTo>
                </a:path>
              </a:pathLst>
            </a:custGeom>
            <a:solidFill>
              <a:srgbClr val="FFFF00"/>
            </a:solidFill>
            <a:ln w="0">
              <a:solidFill>
                <a:srgbClr val="0000FF"/>
              </a:solidFill>
              <a:prstDash val="solid"/>
              <a:round/>
              <a:headEnd/>
              <a:tailEnd/>
            </a:ln>
          </p:spPr>
          <p:txBody>
            <a:bodyPr/>
            <a:lstStyle/>
            <a:p>
              <a:endParaRPr lang="vi-VN"/>
            </a:p>
          </p:txBody>
        </p:sp>
        <p:sp>
          <p:nvSpPr>
            <p:cNvPr id="20502" name="Freeform 24"/>
            <p:cNvSpPr>
              <a:spLocks/>
            </p:cNvSpPr>
            <p:nvPr/>
          </p:nvSpPr>
          <p:spPr bwMode="auto">
            <a:xfrm>
              <a:off x="5006" y="3406"/>
              <a:ext cx="309" cy="320"/>
            </a:xfrm>
            <a:custGeom>
              <a:avLst/>
              <a:gdLst>
                <a:gd name="T0" fmla="*/ 309 w 309"/>
                <a:gd name="T1" fmla="*/ 320 h 320"/>
                <a:gd name="T2" fmla="*/ 261 w 309"/>
                <a:gd name="T3" fmla="*/ 298 h 320"/>
                <a:gd name="T4" fmla="*/ 225 w 309"/>
                <a:gd name="T5" fmla="*/ 274 h 320"/>
                <a:gd name="T6" fmla="*/ 201 w 309"/>
                <a:gd name="T7" fmla="*/ 248 h 320"/>
                <a:gd name="T8" fmla="*/ 182 w 309"/>
                <a:gd name="T9" fmla="*/ 220 h 320"/>
                <a:gd name="T10" fmla="*/ 169 w 309"/>
                <a:gd name="T11" fmla="*/ 193 h 320"/>
                <a:gd name="T12" fmla="*/ 159 w 309"/>
                <a:gd name="T13" fmla="*/ 167 h 320"/>
                <a:gd name="T14" fmla="*/ 150 w 309"/>
                <a:gd name="T15" fmla="*/ 141 h 320"/>
                <a:gd name="T16" fmla="*/ 139 w 309"/>
                <a:gd name="T17" fmla="*/ 115 h 320"/>
                <a:gd name="T18" fmla="*/ 127 w 309"/>
                <a:gd name="T19" fmla="*/ 82 h 320"/>
                <a:gd name="T20" fmla="*/ 132 w 309"/>
                <a:gd name="T21" fmla="*/ 62 h 320"/>
                <a:gd name="T22" fmla="*/ 146 w 309"/>
                <a:gd name="T23" fmla="*/ 56 h 320"/>
                <a:gd name="T24" fmla="*/ 165 w 309"/>
                <a:gd name="T25" fmla="*/ 62 h 320"/>
                <a:gd name="T26" fmla="*/ 37 w 309"/>
                <a:gd name="T27" fmla="*/ 8 h 320"/>
                <a:gd name="T28" fmla="*/ 17 w 309"/>
                <a:gd name="T29" fmla="*/ 0 h 320"/>
                <a:gd name="T30" fmla="*/ 4 w 309"/>
                <a:gd name="T31" fmla="*/ 8 h 320"/>
                <a:gd name="T32" fmla="*/ 0 w 309"/>
                <a:gd name="T33" fmla="*/ 29 h 320"/>
                <a:gd name="T34" fmla="*/ 11 w 309"/>
                <a:gd name="T35" fmla="*/ 62 h 320"/>
                <a:gd name="T36" fmla="*/ 21 w 309"/>
                <a:gd name="T37" fmla="*/ 88 h 320"/>
                <a:gd name="T38" fmla="*/ 30 w 309"/>
                <a:gd name="T39" fmla="*/ 112 h 320"/>
                <a:gd name="T40" fmla="*/ 41 w 309"/>
                <a:gd name="T41" fmla="*/ 141 h 320"/>
                <a:gd name="T42" fmla="*/ 54 w 309"/>
                <a:gd name="T43" fmla="*/ 167 h 320"/>
                <a:gd name="T44" fmla="*/ 71 w 309"/>
                <a:gd name="T45" fmla="*/ 196 h 320"/>
                <a:gd name="T46" fmla="*/ 97 w 309"/>
                <a:gd name="T47" fmla="*/ 220 h 320"/>
                <a:gd name="T48" fmla="*/ 132 w 309"/>
                <a:gd name="T49" fmla="*/ 248 h 320"/>
                <a:gd name="T50" fmla="*/ 178 w 309"/>
                <a:gd name="T51" fmla="*/ 269 h 320"/>
                <a:gd name="T52" fmla="*/ 309 w 309"/>
                <a:gd name="T53" fmla="*/ 320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9"/>
                <a:gd name="T82" fmla="*/ 0 h 320"/>
                <a:gd name="T83" fmla="*/ 309 w 309"/>
                <a:gd name="T84" fmla="*/ 320 h 3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9" h="320">
                  <a:moveTo>
                    <a:pt x="309" y="320"/>
                  </a:moveTo>
                  <a:lnTo>
                    <a:pt x="261" y="298"/>
                  </a:lnTo>
                  <a:lnTo>
                    <a:pt x="225" y="274"/>
                  </a:lnTo>
                  <a:lnTo>
                    <a:pt x="201" y="248"/>
                  </a:lnTo>
                  <a:lnTo>
                    <a:pt x="182" y="220"/>
                  </a:lnTo>
                  <a:lnTo>
                    <a:pt x="169" y="193"/>
                  </a:lnTo>
                  <a:lnTo>
                    <a:pt x="159" y="167"/>
                  </a:lnTo>
                  <a:lnTo>
                    <a:pt x="150" y="141"/>
                  </a:lnTo>
                  <a:lnTo>
                    <a:pt x="139" y="115"/>
                  </a:lnTo>
                  <a:lnTo>
                    <a:pt x="127" y="82"/>
                  </a:lnTo>
                  <a:lnTo>
                    <a:pt x="132" y="62"/>
                  </a:lnTo>
                  <a:lnTo>
                    <a:pt x="146" y="56"/>
                  </a:lnTo>
                  <a:lnTo>
                    <a:pt x="165" y="62"/>
                  </a:lnTo>
                  <a:lnTo>
                    <a:pt x="37" y="8"/>
                  </a:lnTo>
                  <a:lnTo>
                    <a:pt x="17" y="0"/>
                  </a:lnTo>
                  <a:lnTo>
                    <a:pt x="4" y="8"/>
                  </a:lnTo>
                  <a:lnTo>
                    <a:pt x="0" y="29"/>
                  </a:lnTo>
                  <a:lnTo>
                    <a:pt x="11" y="62"/>
                  </a:lnTo>
                  <a:lnTo>
                    <a:pt x="21" y="88"/>
                  </a:lnTo>
                  <a:lnTo>
                    <a:pt x="30" y="112"/>
                  </a:lnTo>
                  <a:lnTo>
                    <a:pt x="41" y="141"/>
                  </a:lnTo>
                  <a:lnTo>
                    <a:pt x="54" y="167"/>
                  </a:lnTo>
                  <a:lnTo>
                    <a:pt x="71" y="196"/>
                  </a:lnTo>
                  <a:lnTo>
                    <a:pt x="97" y="220"/>
                  </a:lnTo>
                  <a:lnTo>
                    <a:pt x="132" y="248"/>
                  </a:lnTo>
                  <a:lnTo>
                    <a:pt x="178" y="269"/>
                  </a:lnTo>
                  <a:lnTo>
                    <a:pt x="309" y="320"/>
                  </a:lnTo>
                  <a:close/>
                </a:path>
              </a:pathLst>
            </a:custGeom>
            <a:solidFill>
              <a:srgbClr val="FFFFFF"/>
            </a:solidFill>
            <a:ln w="9525">
              <a:solidFill>
                <a:srgbClr val="0000FF"/>
              </a:solidFill>
              <a:round/>
              <a:headEnd/>
              <a:tailEnd/>
            </a:ln>
          </p:spPr>
          <p:txBody>
            <a:bodyPr/>
            <a:lstStyle/>
            <a:p>
              <a:endParaRPr lang="vi-VN"/>
            </a:p>
          </p:txBody>
        </p:sp>
        <p:sp>
          <p:nvSpPr>
            <p:cNvPr id="20503" name="Freeform 25"/>
            <p:cNvSpPr>
              <a:spLocks/>
            </p:cNvSpPr>
            <p:nvPr/>
          </p:nvSpPr>
          <p:spPr bwMode="auto">
            <a:xfrm>
              <a:off x="5006" y="3406"/>
              <a:ext cx="309" cy="320"/>
            </a:xfrm>
            <a:custGeom>
              <a:avLst/>
              <a:gdLst>
                <a:gd name="T0" fmla="*/ 309 w 309"/>
                <a:gd name="T1" fmla="*/ 320 h 320"/>
                <a:gd name="T2" fmla="*/ 309 w 309"/>
                <a:gd name="T3" fmla="*/ 320 h 320"/>
                <a:gd name="T4" fmla="*/ 261 w 309"/>
                <a:gd name="T5" fmla="*/ 298 h 320"/>
                <a:gd name="T6" fmla="*/ 225 w 309"/>
                <a:gd name="T7" fmla="*/ 274 h 320"/>
                <a:gd name="T8" fmla="*/ 201 w 309"/>
                <a:gd name="T9" fmla="*/ 248 h 320"/>
                <a:gd name="T10" fmla="*/ 182 w 309"/>
                <a:gd name="T11" fmla="*/ 220 h 320"/>
                <a:gd name="T12" fmla="*/ 169 w 309"/>
                <a:gd name="T13" fmla="*/ 193 h 320"/>
                <a:gd name="T14" fmla="*/ 159 w 309"/>
                <a:gd name="T15" fmla="*/ 167 h 320"/>
                <a:gd name="T16" fmla="*/ 150 w 309"/>
                <a:gd name="T17" fmla="*/ 141 h 320"/>
                <a:gd name="T18" fmla="*/ 139 w 309"/>
                <a:gd name="T19" fmla="*/ 115 h 320"/>
                <a:gd name="T20" fmla="*/ 139 w 309"/>
                <a:gd name="T21" fmla="*/ 115 h 320"/>
                <a:gd name="T22" fmla="*/ 127 w 309"/>
                <a:gd name="T23" fmla="*/ 82 h 320"/>
                <a:gd name="T24" fmla="*/ 132 w 309"/>
                <a:gd name="T25" fmla="*/ 62 h 320"/>
                <a:gd name="T26" fmla="*/ 146 w 309"/>
                <a:gd name="T27" fmla="*/ 56 h 320"/>
                <a:gd name="T28" fmla="*/ 165 w 309"/>
                <a:gd name="T29" fmla="*/ 62 h 320"/>
                <a:gd name="T30" fmla="*/ 37 w 309"/>
                <a:gd name="T31" fmla="*/ 8 h 320"/>
                <a:gd name="T32" fmla="*/ 37 w 309"/>
                <a:gd name="T33" fmla="*/ 8 h 320"/>
                <a:gd name="T34" fmla="*/ 17 w 309"/>
                <a:gd name="T35" fmla="*/ 0 h 320"/>
                <a:gd name="T36" fmla="*/ 4 w 309"/>
                <a:gd name="T37" fmla="*/ 8 h 320"/>
                <a:gd name="T38" fmla="*/ 0 w 309"/>
                <a:gd name="T39" fmla="*/ 29 h 320"/>
                <a:gd name="T40" fmla="*/ 11 w 309"/>
                <a:gd name="T41" fmla="*/ 62 h 320"/>
                <a:gd name="T42" fmla="*/ 11 w 309"/>
                <a:gd name="T43" fmla="*/ 62 h 320"/>
                <a:gd name="T44" fmla="*/ 21 w 309"/>
                <a:gd name="T45" fmla="*/ 88 h 320"/>
                <a:gd name="T46" fmla="*/ 30 w 309"/>
                <a:gd name="T47" fmla="*/ 112 h 320"/>
                <a:gd name="T48" fmla="*/ 41 w 309"/>
                <a:gd name="T49" fmla="*/ 141 h 320"/>
                <a:gd name="T50" fmla="*/ 54 w 309"/>
                <a:gd name="T51" fmla="*/ 167 h 320"/>
                <a:gd name="T52" fmla="*/ 71 w 309"/>
                <a:gd name="T53" fmla="*/ 196 h 320"/>
                <a:gd name="T54" fmla="*/ 97 w 309"/>
                <a:gd name="T55" fmla="*/ 220 h 320"/>
                <a:gd name="T56" fmla="*/ 132 w 309"/>
                <a:gd name="T57" fmla="*/ 248 h 320"/>
                <a:gd name="T58" fmla="*/ 178 w 309"/>
                <a:gd name="T59" fmla="*/ 269 h 320"/>
                <a:gd name="T60" fmla="*/ 309 w 309"/>
                <a:gd name="T61" fmla="*/ 320 h 32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9"/>
                <a:gd name="T94" fmla="*/ 0 h 320"/>
                <a:gd name="T95" fmla="*/ 309 w 309"/>
                <a:gd name="T96" fmla="*/ 320 h 32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9" h="320">
                  <a:moveTo>
                    <a:pt x="309" y="320"/>
                  </a:moveTo>
                  <a:lnTo>
                    <a:pt x="309" y="320"/>
                  </a:lnTo>
                  <a:lnTo>
                    <a:pt x="261" y="298"/>
                  </a:lnTo>
                  <a:lnTo>
                    <a:pt x="225" y="274"/>
                  </a:lnTo>
                  <a:lnTo>
                    <a:pt x="201" y="248"/>
                  </a:lnTo>
                  <a:lnTo>
                    <a:pt x="182" y="220"/>
                  </a:lnTo>
                  <a:lnTo>
                    <a:pt x="169" y="193"/>
                  </a:lnTo>
                  <a:lnTo>
                    <a:pt x="159" y="167"/>
                  </a:lnTo>
                  <a:lnTo>
                    <a:pt x="150" y="141"/>
                  </a:lnTo>
                  <a:lnTo>
                    <a:pt x="139" y="115"/>
                  </a:lnTo>
                  <a:lnTo>
                    <a:pt x="127" y="82"/>
                  </a:lnTo>
                  <a:lnTo>
                    <a:pt x="132" y="62"/>
                  </a:lnTo>
                  <a:lnTo>
                    <a:pt x="146" y="56"/>
                  </a:lnTo>
                  <a:lnTo>
                    <a:pt x="165" y="62"/>
                  </a:lnTo>
                  <a:lnTo>
                    <a:pt x="37" y="8"/>
                  </a:lnTo>
                  <a:lnTo>
                    <a:pt x="17" y="0"/>
                  </a:lnTo>
                  <a:lnTo>
                    <a:pt x="4" y="8"/>
                  </a:lnTo>
                  <a:lnTo>
                    <a:pt x="0" y="29"/>
                  </a:lnTo>
                  <a:lnTo>
                    <a:pt x="11" y="62"/>
                  </a:lnTo>
                  <a:lnTo>
                    <a:pt x="21" y="88"/>
                  </a:lnTo>
                  <a:lnTo>
                    <a:pt x="30" y="112"/>
                  </a:lnTo>
                  <a:lnTo>
                    <a:pt x="41" y="141"/>
                  </a:lnTo>
                  <a:lnTo>
                    <a:pt x="54" y="167"/>
                  </a:lnTo>
                  <a:lnTo>
                    <a:pt x="71" y="196"/>
                  </a:lnTo>
                  <a:lnTo>
                    <a:pt x="97" y="220"/>
                  </a:lnTo>
                  <a:lnTo>
                    <a:pt x="132" y="248"/>
                  </a:lnTo>
                  <a:lnTo>
                    <a:pt x="178" y="269"/>
                  </a:lnTo>
                  <a:lnTo>
                    <a:pt x="309" y="320"/>
                  </a:lnTo>
                </a:path>
              </a:pathLst>
            </a:custGeom>
            <a:solidFill>
              <a:srgbClr val="0000FF"/>
            </a:solidFill>
            <a:ln w="0">
              <a:solidFill>
                <a:srgbClr val="0000FF"/>
              </a:solidFill>
              <a:prstDash val="solid"/>
              <a:round/>
              <a:headEnd/>
              <a:tailEnd/>
            </a:ln>
          </p:spPr>
          <p:txBody>
            <a:bodyPr/>
            <a:lstStyle/>
            <a:p>
              <a:endParaRPr lang="vi-VN"/>
            </a:p>
          </p:txBody>
        </p:sp>
        <p:sp>
          <p:nvSpPr>
            <p:cNvPr id="20504" name="Freeform 26"/>
            <p:cNvSpPr>
              <a:spLocks/>
            </p:cNvSpPr>
            <p:nvPr/>
          </p:nvSpPr>
          <p:spPr bwMode="auto">
            <a:xfrm>
              <a:off x="5073" y="2795"/>
              <a:ext cx="1362" cy="710"/>
            </a:xfrm>
            <a:custGeom>
              <a:avLst/>
              <a:gdLst>
                <a:gd name="T0" fmla="*/ 43 w 1362"/>
                <a:gd name="T1" fmla="*/ 80 h 710"/>
                <a:gd name="T2" fmla="*/ 16 w 1362"/>
                <a:gd name="T3" fmla="*/ 113 h 710"/>
                <a:gd name="T4" fmla="*/ 12 w 1362"/>
                <a:gd name="T5" fmla="*/ 159 h 710"/>
                <a:gd name="T6" fmla="*/ 62 w 1362"/>
                <a:gd name="T7" fmla="*/ 329 h 710"/>
                <a:gd name="T8" fmla="*/ 125 w 1362"/>
                <a:gd name="T9" fmla="*/ 536 h 710"/>
                <a:gd name="T10" fmla="*/ 174 w 1362"/>
                <a:gd name="T11" fmla="*/ 690 h 710"/>
                <a:gd name="T12" fmla="*/ 194 w 1362"/>
                <a:gd name="T13" fmla="*/ 710 h 710"/>
                <a:gd name="T14" fmla="*/ 230 w 1362"/>
                <a:gd name="T15" fmla="*/ 707 h 710"/>
                <a:gd name="T16" fmla="*/ 285 w 1362"/>
                <a:gd name="T17" fmla="*/ 699 h 710"/>
                <a:gd name="T18" fmla="*/ 347 w 1362"/>
                <a:gd name="T19" fmla="*/ 690 h 710"/>
                <a:gd name="T20" fmla="*/ 410 w 1362"/>
                <a:gd name="T21" fmla="*/ 678 h 710"/>
                <a:gd name="T22" fmla="*/ 472 w 1362"/>
                <a:gd name="T23" fmla="*/ 664 h 710"/>
                <a:gd name="T24" fmla="*/ 526 w 1362"/>
                <a:gd name="T25" fmla="*/ 650 h 710"/>
                <a:gd name="T26" fmla="*/ 568 w 1362"/>
                <a:gd name="T27" fmla="*/ 632 h 710"/>
                <a:gd name="T28" fmla="*/ 605 w 1362"/>
                <a:gd name="T29" fmla="*/ 615 h 710"/>
                <a:gd name="T30" fmla="*/ 641 w 1362"/>
                <a:gd name="T31" fmla="*/ 606 h 710"/>
                <a:gd name="T32" fmla="*/ 669 w 1362"/>
                <a:gd name="T33" fmla="*/ 615 h 710"/>
                <a:gd name="T34" fmla="*/ 677 w 1362"/>
                <a:gd name="T35" fmla="*/ 635 h 710"/>
                <a:gd name="T36" fmla="*/ 697 w 1362"/>
                <a:gd name="T37" fmla="*/ 645 h 710"/>
                <a:gd name="T38" fmla="*/ 755 w 1362"/>
                <a:gd name="T39" fmla="*/ 640 h 710"/>
                <a:gd name="T40" fmla="*/ 818 w 1362"/>
                <a:gd name="T41" fmla="*/ 635 h 710"/>
                <a:gd name="T42" fmla="*/ 863 w 1362"/>
                <a:gd name="T43" fmla="*/ 632 h 710"/>
                <a:gd name="T44" fmla="*/ 873 w 1362"/>
                <a:gd name="T45" fmla="*/ 622 h 710"/>
                <a:gd name="T46" fmla="*/ 887 w 1362"/>
                <a:gd name="T47" fmla="*/ 603 h 710"/>
                <a:gd name="T48" fmla="*/ 910 w 1362"/>
                <a:gd name="T49" fmla="*/ 592 h 710"/>
                <a:gd name="T50" fmla="*/ 940 w 1362"/>
                <a:gd name="T51" fmla="*/ 593 h 710"/>
                <a:gd name="T52" fmla="*/ 972 w 1362"/>
                <a:gd name="T53" fmla="*/ 603 h 710"/>
                <a:gd name="T54" fmla="*/ 1012 w 1362"/>
                <a:gd name="T55" fmla="*/ 611 h 710"/>
                <a:gd name="T56" fmla="*/ 1070 w 1362"/>
                <a:gd name="T57" fmla="*/ 612 h 710"/>
                <a:gd name="T58" fmla="*/ 1134 w 1362"/>
                <a:gd name="T59" fmla="*/ 612 h 710"/>
                <a:gd name="T60" fmla="*/ 1202 w 1362"/>
                <a:gd name="T61" fmla="*/ 611 h 710"/>
                <a:gd name="T62" fmla="*/ 1265 w 1362"/>
                <a:gd name="T63" fmla="*/ 608 h 710"/>
                <a:gd name="T64" fmla="*/ 1317 w 1362"/>
                <a:gd name="T65" fmla="*/ 603 h 710"/>
                <a:gd name="T66" fmla="*/ 1353 w 1362"/>
                <a:gd name="T67" fmla="*/ 602 h 710"/>
                <a:gd name="T68" fmla="*/ 1357 w 1362"/>
                <a:gd name="T69" fmla="*/ 592 h 710"/>
                <a:gd name="T70" fmla="*/ 1334 w 1362"/>
                <a:gd name="T71" fmla="*/ 540 h 710"/>
                <a:gd name="T72" fmla="*/ 1313 w 1362"/>
                <a:gd name="T73" fmla="*/ 484 h 710"/>
                <a:gd name="T74" fmla="*/ 1248 w 1362"/>
                <a:gd name="T75" fmla="*/ 341 h 710"/>
                <a:gd name="T76" fmla="*/ 1172 w 1362"/>
                <a:gd name="T77" fmla="*/ 174 h 710"/>
                <a:gd name="T78" fmla="*/ 1117 w 1362"/>
                <a:gd name="T79" fmla="*/ 52 h 710"/>
                <a:gd name="T80" fmla="*/ 1083 w 1362"/>
                <a:gd name="T81" fmla="*/ 41 h 710"/>
                <a:gd name="T82" fmla="*/ 1019 w 1362"/>
                <a:gd name="T83" fmla="*/ 44 h 710"/>
                <a:gd name="T84" fmla="*/ 946 w 1362"/>
                <a:gd name="T85" fmla="*/ 35 h 710"/>
                <a:gd name="T86" fmla="*/ 864 w 1362"/>
                <a:gd name="T87" fmla="*/ 19 h 710"/>
                <a:gd name="T88" fmla="*/ 785 w 1362"/>
                <a:gd name="T89" fmla="*/ 6 h 710"/>
                <a:gd name="T90" fmla="*/ 713 w 1362"/>
                <a:gd name="T91" fmla="*/ 0 h 710"/>
                <a:gd name="T92" fmla="*/ 654 w 1362"/>
                <a:gd name="T93" fmla="*/ 5 h 710"/>
                <a:gd name="T94" fmla="*/ 611 w 1362"/>
                <a:gd name="T95" fmla="*/ 24 h 710"/>
                <a:gd name="T96" fmla="*/ 565 w 1362"/>
                <a:gd name="T97" fmla="*/ 26 h 710"/>
                <a:gd name="T98" fmla="*/ 498 w 1362"/>
                <a:gd name="T99" fmla="*/ 11 h 710"/>
                <a:gd name="T100" fmla="*/ 433 w 1362"/>
                <a:gd name="T101" fmla="*/ 13 h 710"/>
                <a:gd name="T102" fmla="*/ 371 w 1362"/>
                <a:gd name="T103" fmla="*/ 26 h 710"/>
                <a:gd name="T104" fmla="*/ 309 w 1362"/>
                <a:gd name="T105" fmla="*/ 45 h 710"/>
                <a:gd name="T106" fmla="*/ 246 w 1362"/>
                <a:gd name="T107" fmla="*/ 65 h 710"/>
                <a:gd name="T108" fmla="*/ 175 w 1362"/>
                <a:gd name="T109" fmla="*/ 74 h 710"/>
                <a:gd name="T110" fmla="*/ 101 w 1362"/>
                <a:gd name="T111" fmla="*/ 68 h 7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62"/>
                <a:gd name="T169" fmla="*/ 0 h 710"/>
                <a:gd name="T170" fmla="*/ 1362 w 1362"/>
                <a:gd name="T171" fmla="*/ 710 h 7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62" h="710">
                  <a:moveTo>
                    <a:pt x="59" y="54"/>
                  </a:moveTo>
                  <a:lnTo>
                    <a:pt x="43" y="80"/>
                  </a:lnTo>
                  <a:lnTo>
                    <a:pt x="30" y="99"/>
                  </a:lnTo>
                  <a:lnTo>
                    <a:pt x="16" y="113"/>
                  </a:lnTo>
                  <a:lnTo>
                    <a:pt x="0" y="123"/>
                  </a:lnTo>
                  <a:lnTo>
                    <a:pt x="12" y="159"/>
                  </a:lnTo>
                  <a:lnTo>
                    <a:pt x="35" y="233"/>
                  </a:lnTo>
                  <a:lnTo>
                    <a:pt x="62" y="329"/>
                  </a:lnTo>
                  <a:lnTo>
                    <a:pt x="96" y="435"/>
                  </a:lnTo>
                  <a:lnTo>
                    <a:pt x="125" y="536"/>
                  </a:lnTo>
                  <a:lnTo>
                    <a:pt x="154" y="627"/>
                  </a:lnTo>
                  <a:lnTo>
                    <a:pt x="174" y="690"/>
                  </a:lnTo>
                  <a:lnTo>
                    <a:pt x="180" y="710"/>
                  </a:lnTo>
                  <a:lnTo>
                    <a:pt x="194" y="710"/>
                  </a:lnTo>
                  <a:lnTo>
                    <a:pt x="211" y="709"/>
                  </a:lnTo>
                  <a:lnTo>
                    <a:pt x="230" y="707"/>
                  </a:lnTo>
                  <a:lnTo>
                    <a:pt x="257" y="704"/>
                  </a:lnTo>
                  <a:lnTo>
                    <a:pt x="285" y="699"/>
                  </a:lnTo>
                  <a:lnTo>
                    <a:pt x="313" y="696"/>
                  </a:lnTo>
                  <a:lnTo>
                    <a:pt x="347" y="690"/>
                  </a:lnTo>
                  <a:lnTo>
                    <a:pt x="378" y="686"/>
                  </a:lnTo>
                  <a:lnTo>
                    <a:pt x="410" y="678"/>
                  </a:lnTo>
                  <a:lnTo>
                    <a:pt x="441" y="671"/>
                  </a:lnTo>
                  <a:lnTo>
                    <a:pt x="472" y="664"/>
                  </a:lnTo>
                  <a:lnTo>
                    <a:pt x="500" y="658"/>
                  </a:lnTo>
                  <a:lnTo>
                    <a:pt x="526" y="650"/>
                  </a:lnTo>
                  <a:lnTo>
                    <a:pt x="549" y="641"/>
                  </a:lnTo>
                  <a:lnTo>
                    <a:pt x="568" y="632"/>
                  </a:lnTo>
                  <a:lnTo>
                    <a:pt x="582" y="627"/>
                  </a:lnTo>
                  <a:lnTo>
                    <a:pt x="605" y="615"/>
                  </a:lnTo>
                  <a:lnTo>
                    <a:pt x="627" y="608"/>
                  </a:lnTo>
                  <a:lnTo>
                    <a:pt x="641" y="606"/>
                  </a:lnTo>
                  <a:lnTo>
                    <a:pt x="656" y="608"/>
                  </a:lnTo>
                  <a:lnTo>
                    <a:pt x="669" y="615"/>
                  </a:lnTo>
                  <a:lnTo>
                    <a:pt x="673" y="624"/>
                  </a:lnTo>
                  <a:lnTo>
                    <a:pt x="677" y="635"/>
                  </a:lnTo>
                  <a:lnTo>
                    <a:pt x="680" y="648"/>
                  </a:lnTo>
                  <a:lnTo>
                    <a:pt x="697" y="645"/>
                  </a:lnTo>
                  <a:lnTo>
                    <a:pt x="723" y="641"/>
                  </a:lnTo>
                  <a:lnTo>
                    <a:pt x="755" y="640"/>
                  </a:lnTo>
                  <a:lnTo>
                    <a:pt x="786" y="635"/>
                  </a:lnTo>
                  <a:lnTo>
                    <a:pt x="818" y="635"/>
                  </a:lnTo>
                  <a:lnTo>
                    <a:pt x="845" y="635"/>
                  </a:lnTo>
                  <a:lnTo>
                    <a:pt x="863" y="632"/>
                  </a:lnTo>
                  <a:lnTo>
                    <a:pt x="868" y="632"/>
                  </a:lnTo>
                  <a:lnTo>
                    <a:pt x="873" y="622"/>
                  </a:lnTo>
                  <a:lnTo>
                    <a:pt x="878" y="612"/>
                  </a:lnTo>
                  <a:lnTo>
                    <a:pt x="887" y="603"/>
                  </a:lnTo>
                  <a:lnTo>
                    <a:pt x="897" y="595"/>
                  </a:lnTo>
                  <a:lnTo>
                    <a:pt x="910" y="592"/>
                  </a:lnTo>
                  <a:lnTo>
                    <a:pt x="923" y="592"/>
                  </a:lnTo>
                  <a:lnTo>
                    <a:pt x="940" y="593"/>
                  </a:lnTo>
                  <a:lnTo>
                    <a:pt x="958" y="599"/>
                  </a:lnTo>
                  <a:lnTo>
                    <a:pt x="972" y="603"/>
                  </a:lnTo>
                  <a:lnTo>
                    <a:pt x="989" y="608"/>
                  </a:lnTo>
                  <a:lnTo>
                    <a:pt x="1012" y="611"/>
                  </a:lnTo>
                  <a:lnTo>
                    <a:pt x="1039" y="611"/>
                  </a:lnTo>
                  <a:lnTo>
                    <a:pt x="1070" y="612"/>
                  </a:lnTo>
                  <a:lnTo>
                    <a:pt x="1100" y="612"/>
                  </a:lnTo>
                  <a:lnTo>
                    <a:pt x="1134" y="612"/>
                  </a:lnTo>
                  <a:lnTo>
                    <a:pt x="1167" y="612"/>
                  </a:lnTo>
                  <a:lnTo>
                    <a:pt x="1202" y="611"/>
                  </a:lnTo>
                  <a:lnTo>
                    <a:pt x="1234" y="608"/>
                  </a:lnTo>
                  <a:lnTo>
                    <a:pt x="1265" y="608"/>
                  </a:lnTo>
                  <a:lnTo>
                    <a:pt x="1293" y="606"/>
                  </a:lnTo>
                  <a:lnTo>
                    <a:pt x="1317" y="603"/>
                  </a:lnTo>
                  <a:lnTo>
                    <a:pt x="1339" y="602"/>
                  </a:lnTo>
                  <a:lnTo>
                    <a:pt x="1353" y="602"/>
                  </a:lnTo>
                  <a:lnTo>
                    <a:pt x="1362" y="599"/>
                  </a:lnTo>
                  <a:lnTo>
                    <a:pt x="1357" y="592"/>
                  </a:lnTo>
                  <a:lnTo>
                    <a:pt x="1347" y="569"/>
                  </a:lnTo>
                  <a:lnTo>
                    <a:pt x="1334" y="540"/>
                  </a:lnTo>
                  <a:lnTo>
                    <a:pt x="1330" y="521"/>
                  </a:lnTo>
                  <a:lnTo>
                    <a:pt x="1313" y="484"/>
                  </a:lnTo>
                  <a:lnTo>
                    <a:pt x="1284" y="420"/>
                  </a:lnTo>
                  <a:lnTo>
                    <a:pt x="1248" y="341"/>
                  </a:lnTo>
                  <a:lnTo>
                    <a:pt x="1211" y="256"/>
                  </a:lnTo>
                  <a:lnTo>
                    <a:pt x="1172" y="174"/>
                  </a:lnTo>
                  <a:lnTo>
                    <a:pt x="1139" y="103"/>
                  </a:lnTo>
                  <a:lnTo>
                    <a:pt x="1117" y="52"/>
                  </a:lnTo>
                  <a:lnTo>
                    <a:pt x="1108" y="35"/>
                  </a:lnTo>
                  <a:lnTo>
                    <a:pt x="1083" y="41"/>
                  </a:lnTo>
                  <a:lnTo>
                    <a:pt x="1052" y="44"/>
                  </a:lnTo>
                  <a:lnTo>
                    <a:pt x="1019" y="44"/>
                  </a:lnTo>
                  <a:lnTo>
                    <a:pt x="982" y="39"/>
                  </a:lnTo>
                  <a:lnTo>
                    <a:pt x="946" y="35"/>
                  </a:lnTo>
                  <a:lnTo>
                    <a:pt x="904" y="28"/>
                  </a:lnTo>
                  <a:lnTo>
                    <a:pt x="864" y="19"/>
                  </a:lnTo>
                  <a:lnTo>
                    <a:pt x="827" y="13"/>
                  </a:lnTo>
                  <a:lnTo>
                    <a:pt x="785" y="6"/>
                  </a:lnTo>
                  <a:lnTo>
                    <a:pt x="748" y="2"/>
                  </a:lnTo>
                  <a:lnTo>
                    <a:pt x="713" y="0"/>
                  </a:lnTo>
                  <a:lnTo>
                    <a:pt x="680" y="0"/>
                  </a:lnTo>
                  <a:lnTo>
                    <a:pt x="654" y="5"/>
                  </a:lnTo>
                  <a:lnTo>
                    <a:pt x="631" y="11"/>
                  </a:lnTo>
                  <a:lnTo>
                    <a:pt x="611" y="24"/>
                  </a:lnTo>
                  <a:lnTo>
                    <a:pt x="601" y="41"/>
                  </a:lnTo>
                  <a:lnTo>
                    <a:pt x="565" y="26"/>
                  </a:lnTo>
                  <a:lnTo>
                    <a:pt x="531" y="15"/>
                  </a:lnTo>
                  <a:lnTo>
                    <a:pt x="498" y="11"/>
                  </a:lnTo>
                  <a:lnTo>
                    <a:pt x="464" y="9"/>
                  </a:lnTo>
                  <a:lnTo>
                    <a:pt x="433" y="13"/>
                  </a:lnTo>
                  <a:lnTo>
                    <a:pt x="401" y="19"/>
                  </a:lnTo>
                  <a:lnTo>
                    <a:pt x="371" y="26"/>
                  </a:lnTo>
                  <a:lnTo>
                    <a:pt x="342" y="35"/>
                  </a:lnTo>
                  <a:lnTo>
                    <a:pt x="309" y="45"/>
                  </a:lnTo>
                  <a:lnTo>
                    <a:pt x="278" y="54"/>
                  </a:lnTo>
                  <a:lnTo>
                    <a:pt x="246" y="65"/>
                  </a:lnTo>
                  <a:lnTo>
                    <a:pt x="211" y="70"/>
                  </a:lnTo>
                  <a:lnTo>
                    <a:pt x="175" y="74"/>
                  </a:lnTo>
                  <a:lnTo>
                    <a:pt x="140" y="71"/>
                  </a:lnTo>
                  <a:lnTo>
                    <a:pt x="101" y="68"/>
                  </a:lnTo>
                  <a:lnTo>
                    <a:pt x="59" y="54"/>
                  </a:lnTo>
                  <a:close/>
                </a:path>
              </a:pathLst>
            </a:custGeom>
            <a:solidFill>
              <a:srgbClr val="FFFFFF"/>
            </a:solidFill>
            <a:ln w="9525">
              <a:solidFill>
                <a:srgbClr val="0000FF"/>
              </a:solidFill>
              <a:round/>
              <a:headEnd/>
              <a:tailEnd/>
            </a:ln>
          </p:spPr>
          <p:txBody>
            <a:bodyPr/>
            <a:lstStyle/>
            <a:p>
              <a:endParaRPr lang="vi-VN"/>
            </a:p>
          </p:txBody>
        </p:sp>
        <p:sp>
          <p:nvSpPr>
            <p:cNvPr id="20505" name="Freeform 27"/>
            <p:cNvSpPr>
              <a:spLocks/>
            </p:cNvSpPr>
            <p:nvPr/>
          </p:nvSpPr>
          <p:spPr bwMode="auto">
            <a:xfrm>
              <a:off x="5132" y="2849"/>
              <a:ext cx="1271" cy="564"/>
            </a:xfrm>
            <a:custGeom>
              <a:avLst/>
              <a:gdLst>
                <a:gd name="T0" fmla="*/ 1271 w 1271"/>
                <a:gd name="T1" fmla="*/ 467 h 564"/>
                <a:gd name="T2" fmla="*/ 1271 w 1271"/>
                <a:gd name="T3" fmla="*/ 467 h 564"/>
                <a:gd name="T4" fmla="*/ 1242 w 1271"/>
                <a:gd name="T5" fmla="*/ 480 h 564"/>
                <a:gd name="T6" fmla="*/ 1208 w 1271"/>
                <a:gd name="T7" fmla="*/ 489 h 564"/>
                <a:gd name="T8" fmla="*/ 1172 w 1271"/>
                <a:gd name="T9" fmla="*/ 490 h 564"/>
                <a:gd name="T10" fmla="*/ 1131 w 1271"/>
                <a:gd name="T11" fmla="*/ 489 h 564"/>
                <a:gd name="T12" fmla="*/ 1090 w 1271"/>
                <a:gd name="T13" fmla="*/ 485 h 564"/>
                <a:gd name="T14" fmla="*/ 1048 w 1271"/>
                <a:gd name="T15" fmla="*/ 477 h 564"/>
                <a:gd name="T16" fmla="*/ 1002 w 1271"/>
                <a:gd name="T17" fmla="*/ 469 h 564"/>
                <a:gd name="T18" fmla="*/ 960 w 1271"/>
                <a:gd name="T19" fmla="*/ 463 h 564"/>
                <a:gd name="T20" fmla="*/ 917 w 1271"/>
                <a:gd name="T21" fmla="*/ 456 h 564"/>
                <a:gd name="T22" fmla="*/ 876 w 1271"/>
                <a:gd name="T23" fmla="*/ 451 h 564"/>
                <a:gd name="T24" fmla="*/ 838 w 1271"/>
                <a:gd name="T25" fmla="*/ 451 h 564"/>
                <a:gd name="T26" fmla="*/ 804 w 1271"/>
                <a:gd name="T27" fmla="*/ 454 h 564"/>
                <a:gd name="T28" fmla="*/ 775 w 1271"/>
                <a:gd name="T29" fmla="*/ 463 h 564"/>
                <a:gd name="T30" fmla="*/ 749 w 1271"/>
                <a:gd name="T31" fmla="*/ 477 h 564"/>
                <a:gd name="T32" fmla="*/ 732 w 1271"/>
                <a:gd name="T33" fmla="*/ 502 h 564"/>
                <a:gd name="T34" fmla="*/ 719 w 1271"/>
                <a:gd name="T35" fmla="*/ 532 h 564"/>
                <a:gd name="T36" fmla="*/ 719 w 1271"/>
                <a:gd name="T37" fmla="*/ 532 h 564"/>
                <a:gd name="T38" fmla="*/ 702 w 1271"/>
                <a:gd name="T39" fmla="*/ 505 h 564"/>
                <a:gd name="T40" fmla="*/ 680 w 1271"/>
                <a:gd name="T41" fmla="*/ 485 h 564"/>
                <a:gd name="T42" fmla="*/ 656 w 1271"/>
                <a:gd name="T43" fmla="*/ 474 h 564"/>
                <a:gd name="T44" fmla="*/ 628 w 1271"/>
                <a:gd name="T45" fmla="*/ 467 h 564"/>
                <a:gd name="T46" fmla="*/ 595 w 1271"/>
                <a:gd name="T47" fmla="*/ 467 h 564"/>
                <a:gd name="T48" fmla="*/ 562 w 1271"/>
                <a:gd name="T49" fmla="*/ 474 h 564"/>
                <a:gd name="T50" fmla="*/ 528 w 1271"/>
                <a:gd name="T51" fmla="*/ 482 h 564"/>
                <a:gd name="T52" fmla="*/ 490 w 1271"/>
                <a:gd name="T53" fmla="*/ 495 h 564"/>
                <a:gd name="T54" fmla="*/ 451 w 1271"/>
                <a:gd name="T55" fmla="*/ 509 h 564"/>
                <a:gd name="T56" fmla="*/ 413 w 1271"/>
                <a:gd name="T57" fmla="*/ 522 h 564"/>
                <a:gd name="T58" fmla="*/ 374 w 1271"/>
                <a:gd name="T59" fmla="*/ 535 h 564"/>
                <a:gd name="T60" fmla="*/ 336 w 1271"/>
                <a:gd name="T61" fmla="*/ 545 h 564"/>
                <a:gd name="T62" fmla="*/ 298 w 1271"/>
                <a:gd name="T63" fmla="*/ 554 h 564"/>
                <a:gd name="T64" fmla="*/ 262 w 1271"/>
                <a:gd name="T65" fmla="*/ 561 h 564"/>
                <a:gd name="T66" fmla="*/ 226 w 1271"/>
                <a:gd name="T67" fmla="*/ 564 h 564"/>
                <a:gd name="T68" fmla="*/ 191 w 1271"/>
                <a:gd name="T69" fmla="*/ 558 h 564"/>
                <a:gd name="T70" fmla="*/ 191 w 1271"/>
                <a:gd name="T71" fmla="*/ 558 h 564"/>
                <a:gd name="T72" fmla="*/ 174 w 1271"/>
                <a:gd name="T73" fmla="*/ 511 h 564"/>
                <a:gd name="T74" fmla="*/ 148 w 1271"/>
                <a:gd name="T75" fmla="*/ 437 h 564"/>
                <a:gd name="T76" fmla="*/ 116 w 1271"/>
                <a:gd name="T77" fmla="*/ 346 h 564"/>
                <a:gd name="T78" fmla="*/ 83 w 1271"/>
                <a:gd name="T79" fmla="*/ 249 h 564"/>
                <a:gd name="T80" fmla="*/ 52 w 1271"/>
                <a:gd name="T81" fmla="*/ 156 h 564"/>
                <a:gd name="T82" fmla="*/ 26 w 1271"/>
                <a:gd name="T83" fmla="*/ 78 h 564"/>
                <a:gd name="T84" fmla="*/ 6 w 1271"/>
                <a:gd name="T85" fmla="*/ 23 h 564"/>
                <a:gd name="T86" fmla="*/ 0 w 1271"/>
                <a:gd name="T87" fmla="*/ 0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71"/>
                <a:gd name="T133" fmla="*/ 0 h 564"/>
                <a:gd name="T134" fmla="*/ 1271 w 1271"/>
                <a:gd name="T135" fmla="*/ 564 h 5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71" h="564">
                  <a:moveTo>
                    <a:pt x="1271" y="467"/>
                  </a:moveTo>
                  <a:lnTo>
                    <a:pt x="1271" y="467"/>
                  </a:lnTo>
                  <a:lnTo>
                    <a:pt x="1242" y="480"/>
                  </a:lnTo>
                  <a:lnTo>
                    <a:pt x="1208" y="489"/>
                  </a:lnTo>
                  <a:lnTo>
                    <a:pt x="1172" y="490"/>
                  </a:lnTo>
                  <a:lnTo>
                    <a:pt x="1131" y="489"/>
                  </a:lnTo>
                  <a:lnTo>
                    <a:pt x="1090" y="485"/>
                  </a:lnTo>
                  <a:lnTo>
                    <a:pt x="1048" y="477"/>
                  </a:lnTo>
                  <a:lnTo>
                    <a:pt x="1002" y="469"/>
                  </a:lnTo>
                  <a:lnTo>
                    <a:pt x="960" y="463"/>
                  </a:lnTo>
                  <a:lnTo>
                    <a:pt x="917" y="456"/>
                  </a:lnTo>
                  <a:lnTo>
                    <a:pt x="876" y="451"/>
                  </a:lnTo>
                  <a:lnTo>
                    <a:pt x="838" y="451"/>
                  </a:lnTo>
                  <a:lnTo>
                    <a:pt x="804" y="454"/>
                  </a:lnTo>
                  <a:lnTo>
                    <a:pt x="775" y="463"/>
                  </a:lnTo>
                  <a:lnTo>
                    <a:pt x="749" y="477"/>
                  </a:lnTo>
                  <a:lnTo>
                    <a:pt x="732" y="502"/>
                  </a:lnTo>
                  <a:lnTo>
                    <a:pt x="719" y="532"/>
                  </a:lnTo>
                  <a:lnTo>
                    <a:pt x="702" y="505"/>
                  </a:lnTo>
                  <a:lnTo>
                    <a:pt x="680" y="485"/>
                  </a:lnTo>
                  <a:lnTo>
                    <a:pt x="656" y="474"/>
                  </a:lnTo>
                  <a:lnTo>
                    <a:pt x="628" y="467"/>
                  </a:lnTo>
                  <a:lnTo>
                    <a:pt x="595" y="467"/>
                  </a:lnTo>
                  <a:lnTo>
                    <a:pt x="562" y="474"/>
                  </a:lnTo>
                  <a:lnTo>
                    <a:pt x="528" y="482"/>
                  </a:lnTo>
                  <a:lnTo>
                    <a:pt x="490" y="495"/>
                  </a:lnTo>
                  <a:lnTo>
                    <a:pt x="451" y="509"/>
                  </a:lnTo>
                  <a:lnTo>
                    <a:pt x="413" y="522"/>
                  </a:lnTo>
                  <a:lnTo>
                    <a:pt x="374" y="535"/>
                  </a:lnTo>
                  <a:lnTo>
                    <a:pt x="336" y="545"/>
                  </a:lnTo>
                  <a:lnTo>
                    <a:pt x="298" y="554"/>
                  </a:lnTo>
                  <a:lnTo>
                    <a:pt x="262" y="561"/>
                  </a:lnTo>
                  <a:lnTo>
                    <a:pt x="226" y="564"/>
                  </a:lnTo>
                  <a:lnTo>
                    <a:pt x="191" y="558"/>
                  </a:lnTo>
                  <a:lnTo>
                    <a:pt x="174" y="511"/>
                  </a:lnTo>
                  <a:lnTo>
                    <a:pt x="148" y="437"/>
                  </a:lnTo>
                  <a:lnTo>
                    <a:pt x="116" y="346"/>
                  </a:lnTo>
                  <a:lnTo>
                    <a:pt x="83" y="249"/>
                  </a:lnTo>
                  <a:lnTo>
                    <a:pt x="52" y="156"/>
                  </a:lnTo>
                  <a:lnTo>
                    <a:pt x="26" y="78"/>
                  </a:lnTo>
                  <a:lnTo>
                    <a:pt x="6" y="23"/>
                  </a:lnTo>
                  <a:lnTo>
                    <a:pt x="0"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0506" name="Freeform 28"/>
            <p:cNvSpPr>
              <a:spLocks/>
            </p:cNvSpPr>
            <p:nvPr/>
          </p:nvSpPr>
          <p:spPr bwMode="auto">
            <a:xfrm>
              <a:off x="5034" y="2881"/>
              <a:ext cx="1441" cy="683"/>
            </a:xfrm>
            <a:custGeom>
              <a:avLst/>
              <a:gdLst>
                <a:gd name="T0" fmla="*/ 1198 w 1441"/>
                <a:gd name="T1" fmla="*/ 23 h 683"/>
                <a:gd name="T2" fmla="*/ 1258 w 1441"/>
                <a:gd name="T3" fmla="*/ 138 h 683"/>
                <a:gd name="T4" fmla="*/ 1431 w 1441"/>
                <a:gd name="T5" fmla="*/ 507 h 683"/>
                <a:gd name="T6" fmla="*/ 1432 w 1441"/>
                <a:gd name="T7" fmla="*/ 549 h 683"/>
                <a:gd name="T8" fmla="*/ 1382 w 1441"/>
                <a:gd name="T9" fmla="*/ 546 h 683"/>
                <a:gd name="T10" fmla="*/ 1297 w 1441"/>
                <a:gd name="T11" fmla="*/ 549 h 683"/>
                <a:gd name="T12" fmla="*/ 1186 w 1441"/>
                <a:gd name="T13" fmla="*/ 549 h 683"/>
                <a:gd name="T14" fmla="*/ 1076 w 1441"/>
                <a:gd name="T15" fmla="*/ 555 h 683"/>
                <a:gd name="T16" fmla="*/ 985 w 1441"/>
                <a:gd name="T17" fmla="*/ 562 h 683"/>
                <a:gd name="T18" fmla="*/ 952 w 1441"/>
                <a:gd name="T19" fmla="*/ 582 h 683"/>
                <a:gd name="T20" fmla="*/ 903 w 1441"/>
                <a:gd name="T21" fmla="*/ 613 h 683"/>
                <a:gd name="T22" fmla="*/ 813 w 1441"/>
                <a:gd name="T23" fmla="*/ 621 h 683"/>
                <a:gd name="T24" fmla="*/ 721 w 1441"/>
                <a:gd name="T25" fmla="*/ 624 h 683"/>
                <a:gd name="T26" fmla="*/ 672 w 1441"/>
                <a:gd name="T27" fmla="*/ 618 h 683"/>
                <a:gd name="T28" fmla="*/ 659 w 1441"/>
                <a:gd name="T29" fmla="*/ 595 h 683"/>
                <a:gd name="T30" fmla="*/ 626 w 1441"/>
                <a:gd name="T31" fmla="*/ 601 h 683"/>
                <a:gd name="T32" fmla="*/ 541 w 1441"/>
                <a:gd name="T33" fmla="*/ 616 h 683"/>
                <a:gd name="T34" fmla="*/ 434 w 1441"/>
                <a:gd name="T35" fmla="*/ 637 h 683"/>
                <a:gd name="T36" fmla="*/ 328 w 1441"/>
                <a:gd name="T37" fmla="*/ 660 h 683"/>
                <a:gd name="T38" fmla="*/ 248 w 1441"/>
                <a:gd name="T39" fmla="*/ 675 h 683"/>
                <a:gd name="T40" fmla="*/ 196 w 1441"/>
                <a:gd name="T41" fmla="*/ 683 h 683"/>
                <a:gd name="T42" fmla="*/ 174 w 1441"/>
                <a:gd name="T43" fmla="*/ 663 h 683"/>
                <a:gd name="T44" fmla="*/ 164 w 1441"/>
                <a:gd name="T45" fmla="*/ 610 h 683"/>
                <a:gd name="T46" fmla="*/ 114 w 1441"/>
                <a:gd name="T47" fmla="*/ 431 h 683"/>
                <a:gd name="T48" fmla="*/ 38 w 1441"/>
                <a:gd name="T49" fmla="*/ 176 h 683"/>
                <a:gd name="T50" fmla="*/ 2 w 1441"/>
                <a:gd name="T51" fmla="*/ 47 h 683"/>
                <a:gd name="T52" fmla="*/ 9 w 1441"/>
                <a:gd name="T53" fmla="*/ 13 h 683"/>
                <a:gd name="T54" fmla="*/ 55 w 1441"/>
                <a:gd name="T55" fmla="*/ 4 h 683"/>
                <a:gd name="T56" fmla="*/ 59 w 1441"/>
                <a:gd name="T57" fmla="*/ 23 h 683"/>
                <a:gd name="T58" fmla="*/ 51 w 1441"/>
                <a:gd name="T59" fmla="*/ 73 h 683"/>
                <a:gd name="T60" fmla="*/ 135 w 1441"/>
                <a:gd name="T61" fmla="*/ 349 h 683"/>
                <a:gd name="T62" fmla="*/ 213 w 1441"/>
                <a:gd name="T63" fmla="*/ 604 h 683"/>
                <a:gd name="T64" fmla="*/ 250 w 1441"/>
                <a:gd name="T65" fmla="*/ 623 h 683"/>
                <a:gd name="T66" fmla="*/ 324 w 1441"/>
                <a:gd name="T67" fmla="*/ 613 h 683"/>
                <a:gd name="T68" fmla="*/ 417 w 1441"/>
                <a:gd name="T69" fmla="*/ 600 h 683"/>
                <a:gd name="T70" fmla="*/ 511 w 1441"/>
                <a:gd name="T71" fmla="*/ 578 h 683"/>
                <a:gd name="T72" fmla="*/ 588 w 1441"/>
                <a:gd name="T73" fmla="*/ 555 h 683"/>
                <a:gd name="T74" fmla="*/ 644 w 1441"/>
                <a:gd name="T75" fmla="*/ 529 h 683"/>
                <a:gd name="T76" fmla="*/ 695 w 1441"/>
                <a:gd name="T77" fmla="*/ 522 h 683"/>
                <a:gd name="T78" fmla="*/ 716 w 1441"/>
                <a:gd name="T79" fmla="*/ 549 h 683"/>
                <a:gd name="T80" fmla="*/ 762 w 1441"/>
                <a:gd name="T81" fmla="*/ 555 h 683"/>
                <a:gd name="T82" fmla="*/ 857 w 1441"/>
                <a:gd name="T83" fmla="*/ 549 h 683"/>
                <a:gd name="T84" fmla="*/ 907 w 1441"/>
                <a:gd name="T85" fmla="*/ 546 h 683"/>
                <a:gd name="T86" fmla="*/ 926 w 1441"/>
                <a:gd name="T87" fmla="*/ 517 h 683"/>
                <a:gd name="T88" fmla="*/ 962 w 1441"/>
                <a:gd name="T89" fmla="*/ 506 h 683"/>
                <a:gd name="T90" fmla="*/ 1011 w 1441"/>
                <a:gd name="T91" fmla="*/ 517 h 683"/>
                <a:gd name="T92" fmla="*/ 1078 w 1441"/>
                <a:gd name="T93" fmla="*/ 525 h 683"/>
                <a:gd name="T94" fmla="*/ 1173 w 1441"/>
                <a:gd name="T95" fmla="*/ 526 h 683"/>
                <a:gd name="T96" fmla="*/ 1273 w 1441"/>
                <a:gd name="T97" fmla="*/ 522 h 683"/>
                <a:gd name="T98" fmla="*/ 1356 w 1441"/>
                <a:gd name="T99" fmla="*/ 517 h 683"/>
                <a:gd name="T100" fmla="*/ 1401 w 1441"/>
                <a:gd name="T101" fmla="*/ 513 h 683"/>
                <a:gd name="T102" fmla="*/ 1373 w 1441"/>
                <a:gd name="T103" fmla="*/ 454 h 683"/>
                <a:gd name="T104" fmla="*/ 1329 w 1441"/>
                <a:gd name="T105" fmla="*/ 344 h 683"/>
                <a:gd name="T106" fmla="*/ 1232 w 1441"/>
                <a:gd name="T107" fmla="*/ 134 h 683"/>
                <a:gd name="T108" fmla="*/ 1179 w 1441"/>
                <a:gd name="T109" fmla="*/ 18 h 6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41"/>
                <a:gd name="T166" fmla="*/ 0 h 683"/>
                <a:gd name="T167" fmla="*/ 1441 w 1441"/>
                <a:gd name="T168" fmla="*/ 683 h 6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41" h="683">
                  <a:moveTo>
                    <a:pt x="1179" y="18"/>
                  </a:moveTo>
                  <a:lnTo>
                    <a:pt x="1188" y="17"/>
                  </a:lnTo>
                  <a:lnTo>
                    <a:pt x="1198" y="23"/>
                  </a:lnTo>
                  <a:lnTo>
                    <a:pt x="1211" y="41"/>
                  </a:lnTo>
                  <a:lnTo>
                    <a:pt x="1229" y="80"/>
                  </a:lnTo>
                  <a:lnTo>
                    <a:pt x="1258" y="138"/>
                  </a:lnTo>
                  <a:lnTo>
                    <a:pt x="1300" y="228"/>
                  </a:lnTo>
                  <a:lnTo>
                    <a:pt x="1356" y="349"/>
                  </a:lnTo>
                  <a:lnTo>
                    <a:pt x="1431" y="507"/>
                  </a:lnTo>
                  <a:lnTo>
                    <a:pt x="1438" y="526"/>
                  </a:lnTo>
                  <a:lnTo>
                    <a:pt x="1441" y="542"/>
                  </a:lnTo>
                  <a:lnTo>
                    <a:pt x="1432" y="549"/>
                  </a:lnTo>
                  <a:lnTo>
                    <a:pt x="1411" y="549"/>
                  </a:lnTo>
                  <a:lnTo>
                    <a:pt x="1399" y="546"/>
                  </a:lnTo>
                  <a:lnTo>
                    <a:pt x="1382" y="546"/>
                  </a:lnTo>
                  <a:lnTo>
                    <a:pt x="1359" y="546"/>
                  </a:lnTo>
                  <a:lnTo>
                    <a:pt x="1330" y="546"/>
                  </a:lnTo>
                  <a:lnTo>
                    <a:pt x="1297" y="549"/>
                  </a:lnTo>
                  <a:lnTo>
                    <a:pt x="1263" y="549"/>
                  </a:lnTo>
                  <a:lnTo>
                    <a:pt x="1225" y="549"/>
                  </a:lnTo>
                  <a:lnTo>
                    <a:pt x="1186" y="549"/>
                  </a:lnTo>
                  <a:lnTo>
                    <a:pt x="1150" y="554"/>
                  </a:lnTo>
                  <a:lnTo>
                    <a:pt x="1110" y="555"/>
                  </a:lnTo>
                  <a:lnTo>
                    <a:pt x="1076" y="555"/>
                  </a:lnTo>
                  <a:lnTo>
                    <a:pt x="1041" y="559"/>
                  </a:lnTo>
                  <a:lnTo>
                    <a:pt x="1011" y="562"/>
                  </a:lnTo>
                  <a:lnTo>
                    <a:pt x="985" y="562"/>
                  </a:lnTo>
                  <a:lnTo>
                    <a:pt x="965" y="562"/>
                  </a:lnTo>
                  <a:lnTo>
                    <a:pt x="949" y="562"/>
                  </a:lnTo>
                  <a:lnTo>
                    <a:pt x="952" y="582"/>
                  </a:lnTo>
                  <a:lnTo>
                    <a:pt x="943" y="600"/>
                  </a:lnTo>
                  <a:lnTo>
                    <a:pt x="929" y="607"/>
                  </a:lnTo>
                  <a:lnTo>
                    <a:pt x="903" y="613"/>
                  </a:lnTo>
                  <a:lnTo>
                    <a:pt x="879" y="618"/>
                  </a:lnTo>
                  <a:lnTo>
                    <a:pt x="846" y="618"/>
                  </a:lnTo>
                  <a:lnTo>
                    <a:pt x="813" y="621"/>
                  </a:lnTo>
                  <a:lnTo>
                    <a:pt x="778" y="623"/>
                  </a:lnTo>
                  <a:lnTo>
                    <a:pt x="748" y="624"/>
                  </a:lnTo>
                  <a:lnTo>
                    <a:pt x="721" y="624"/>
                  </a:lnTo>
                  <a:lnTo>
                    <a:pt x="699" y="624"/>
                  </a:lnTo>
                  <a:lnTo>
                    <a:pt x="685" y="623"/>
                  </a:lnTo>
                  <a:lnTo>
                    <a:pt x="672" y="618"/>
                  </a:lnTo>
                  <a:lnTo>
                    <a:pt x="666" y="613"/>
                  </a:lnTo>
                  <a:lnTo>
                    <a:pt x="660" y="604"/>
                  </a:lnTo>
                  <a:lnTo>
                    <a:pt x="659" y="595"/>
                  </a:lnTo>
                  <a:lnTo>
                    <a:pt x="653" y="595"/>
                  </a:lnTo>
                  <a:lnTo>
                    <a:pt x="644" y="597"/>
                  </a:lnTo>
                  <a:lnTo>
                    <a:pt x="626" y="601"/>
                  </a:lnTo>
                  <a:lnTo>
                    <a:pt x="603" y="605"/>
                  </a:lnTo>
                  <a:lnTo>
                    <a:pt x="574" y="610"/>
                  </a:lnTo>
                  <a:lnTo>
                    <a:pt x="541" y="616"/>
                  </a:lnTo>
                  <a:lnTo>
                    <a:pt x="508" y="623"/>
                  </a:lnTo>
                  <a:lnTo>
                    <a:pt x="472" y="629"/>
                  </a:lnTo>
                  <a:lnTo>
                    <a:pt x="434" y="637"/>
                  </a:lnTo>
                  <a:lnTo>
                    <a:pt x="398" y="644"/>
                  </a:lnTo>
                  <a:lnTo>
                    <a:pt x="364" y="650"/>
                  </a:lnTo>
                  <a:lnTo>
                    <a:pt x="328" y="660"/>
                  </a:lnTo>
                  <a:lnTo>
                    <a:pt x="298" y="666"/>
                  </a:lnTo>
                  <a:lnTo>
                    <a:pt x="272" y="670"/>
                  </a:lnTo>
                  <a:lnTo>
                    <a:pt x="248" y="675"/>
                  </a:lnTo>
                  <a:lnTo>
                    <a:pt x="233" y="679"/>
                  </a:lnTo>
                  <a:lnTo>
                    <a:pt x="210" y="683"/>
                  </a:lnTo>
                  <a:lnTo>
                    <a:pt x="196" y="683"/>
                  </a:lnTo>
                  <a:lnTo>
                    <a:pt x="186" y="682"/>
                  </a:lnTo>
                  <a:lnTo>
                    <a:pt x="179" y="675"/>
                  </a:lnTo>
                  <a:lnTo>
                    <a:pt x="174" y="663"/>
                  </a:lnTo>
                  <a:lnTo>
                    <a:pt x="173" y="646"/>
                  </a:lnTo>
                  <a:lnTo>
                    <a:pt x="170" y="629"/>
                  </a:lnTo>
                  <a:lnTo>
                    <a:pt x="164" y="610"/>
                  </a:lnTo>
                  <a:lnTo>
                    <a:pt x="154" y="572"/>
                  </a:lnTo>
                  <a:lnTo>
                    <a:pt x="137" y="509"/>
                  </a:lnTo>
                  <a:lnTo>
                    <a:pt x="114" y="431"/>
                  </a:lnTo>
                  <a:lnTo>
                    <a:pt x="88" y="341"/>
                  </a:lnTo>
                  <a:lnTo>
                    <a:pt x="61" y="255"/>
                  </a:lnTo>
                  <a:lnTo>
                    <a:pt x="38" y="176"/>
                  </a:lnTo>
                  <a:lnTo>
                    <a:pt x="18" y="109"/>
                  </a:lnTo>
                  <a:lnTo>
                    <a:pt x="6" y="69"/>
                  </a:lnTo>
                  <a:lnTo>
                    <a:pt x="2" y="47"/>
                  </a:lnTo>
                  <a:lnTo>
                    <a:pt x="0" y="30"/>
                  </a:lnTo>
                  <a:lnTo>
                    <a:pt x="2" y="18"/>
                  </a:lnTo>
                  <a:lnTo>
                    <a:pt x="9" y="13"/>
                  </a:lnTo>
                  <a:lnTo>
                    <a:pt x="20" y="8"/>
                  </a:lnTo>
                  <a:lnTo>
                    <a:pt x="35" y="5"/>
                  </a:lnTo>
                  <a:lnTo>
                    <a:pt x="55" y="4"/>
                  </a:lnTo>
                  <a:lnTo>
                    <a:pt x="78" y="0"/>
                  </a:lnTo>
                  <a:lnTo>
                    <a:pt x="69" y="13"/>
                  </a:lnTo>
                  <a:lnTo>
                    <a:pt x="59" y="23"/>
                  </a:lnTo>
                  <a:lnTo>
                    <a:pt x="51" y="31"/>
                  </a:lnTo>
                  <a:lnTo>
                    <a:pt x="39" y="37"/>
                  </a:lnTo>
                  <a:lnTo>
                    <a:pt x="51" y="73"/>
                  </a:lnTo>
                  <a:lnTo>
                    <a:pt x="74" y="147"/>
                  </a:lnTo>
                  <a:lnTo>
                    <a:pt x="101" y="243"/>
                  </a:lnTo>
                  <a:lnTo>
                    <a:pt x="135" y="349"/>
                  </a:lnTo>
                  <a:lnTo>
                    <a:pt x="164" y="450"/>
                  </a:lnTo>
                  <a:lnTo>
                    <a:pt x="193" y="541"/>
                  </a:lnTo>
                  <a:lnTo>
                    <a:pt x="213" y="604"/>
                  </a:lnTo>
                  <a:lnTo>
                    <a:pt x="219" y="624"/>
                  </a:lnTo>
                  <a:lnTo>
                    <a:pt x="233" y="624"/>
                  </a:lnTo>
                  <a:lnTo>
                    <a:pt x="250" y="623"/>
                  </a:lnTo>
                  <a:lnTo>
                    <a:pt x="269" y="621"/>
                  </a:lnTo>
                  <a:lnTo>
                    <a:pt x="296" y="618"/>
                  </a:lnTo>
                  <a:lnTo>
                    <a:pt x="324" y="613"/>
                  </a:lnTo>
                  <a:lnTo>
                    <a:pt x="352" y="610"/>
                  </a:lnTo>
                  <a:lnTo>
                    <a:pt x="386" y="604"/>
                  </a:lnTo>
                  <a:lnTo>
                    <a:pt x="417" y="600"/>
                  </a:lnTo>
                  <a:lnTo>
                    <a:pt x="449" y="592"/>
                  </a:lnTo>
                  <a:lnTo>
                    <a:pt x="480" y="585"/>
                  </a:lnTo>
                  <a:lnTo>
                    <a:pt x="511" y="578"/>
                  </a:lnTo>
                  <a:lnTo>
                    <a:pt x="539" y="572"/>
                  </a:lnTo>
                  <a:lnTo>
                    <a:pt x="565" y="564"/>
                  </a:lnTo>
                  <a:lnTo>
                    <a:pt x="588" y="555"/>
                  </a:lnTo>
                  <a:lnTo>
                    <a:pt x="607" y="546"/>
                  </a:lnTo>
                  <a:lnTo>
                    <a:pt x="621" y="541"/>
                  </a:lnTo>
                  <a:lnTo>
                    <a:pt x="644" y="529"/>
                  </a:lnTo>
                  <a:lnTo>
                    <a:pt x="666" y="522"/>
                  </a:lnTo>
                  <a:lnTo>
                    <a:pt x="680" y="520"/>
                  </a:lnTo>
                  <a:lnTo>
                    <a:pt x="695" y="522"/>
                  </a:lnTo>
                  <a:lnTo>
                    <a:pt x="708" y="529"/>
                  </a:lnTo>
                  <a:lnTo>
                    <a:pt x="712" y="538"/>
                  </a:lnTo>
                  <a:lnTo>
                    <a:pt x="716" y="549"/>
                  </a:lnTo>
                  <a:lnTo>
                    <a:pt x="719" y="562"/>
                  </a:lnTo>
                  <a:lnTo>
                    <a:pt x="736" y="559"/>
                  </a:lnTo>
                  <a:lnTo>
                    <a:pt x="762" y="555"/>
                  </a:lnTo>
                  <a:lnTo>
                    <a:pt x="794" y="554"/>
                  </a:lnTo>
                  <a:lnTo>
                    <a:pt x="825" y="549"/>
                  </a:lnTo>
                  <a:lnTo>
                    <a:pt x="857" y="549"/>
                  </a:lnTo>
                  <a:lnTo>
                    <a:pt x="884" y="549"/>
                  </a:lnTo>
                  <a:lnTo>
                    <a:pt x="902" y="546"/>
                  </a:lnTo>
                  <a:lnTo>
                    <a:pt x="907" y="546"/>
                  </a:lnTo>
                  <a:lnTo>
                    <a:pt x="912" y="536"/>
                  </a:lnTo>
                  <a:lnTo>
                    <a:pt x="917" y="526"/>
                  </a:lnTo>
                  <a:lnTo>
                    <a:pt x="926" y="517"/>
                  </a:lnTo>
                  <a:lnTo>
                    <a:pt x="936" y="509"/>
                  </a:lnTo>
                  <a:lnTo>
                    <a:pt x="949" y="506"/>
                  </a:lnTo>
                  <a:lnTo>
                    <a:pt x="962" y="506"/>
                  </a:lnTo>
                  <a:lnTo>
                    <a:pt x="979" y="507"/>
                  </a:lnTo>
                  <a:lnTo>
                    <a:pt x="997" y="513"/>
                  </a:lnTo>
                  <a:lnTo>
                    <a:pt x="1011" y="517"/>
                  </a:lnTo>
                  <a:lnTo>
                    <a:pt x="1028" y="522"/>
                  </a:lnTo>
                  <a:lnTo>
                    <a:pt x="1051" y="525"/>
                  </a:lnTo>
                  <a:lnTo>
                    <a:pt x="1078" y="525"/>
                  </a:lnTo>
                  <a:lnTo>
                    <a:pt x="1109" y="526"/>
                  </a:lnTo>
                  <a:lnTo>
                    <a:pt x="1139" y="526"/>
                  </a:lnTo>
                  <a:lnTo>
                    <a:pt x="1173" y="526"/>
                  </a:lnTo>
                  <a:lnTo>
                    <a:pt x="1206" y="526"/>
                  </a:lnTo>
                  <a:lnTo>
                    <a:pt x="1241" y="525"/>
                  </a:lnTo>
                  <a:lnTo>
                    <a:pt x="1273" y="522"/>
                  </a:lnTo>
                  <a:lnTo>
                    <a:pt x="1304" y="522"/>
                  </a:lnTo>
                  <a:lnTo>
                    <a:pt x="1332" y="520"/>
                  </a:lnTo>
                  <a:lnTo>
                    <a:pt x="1356" y="517"/>
                  </a:lnTo>
                  <a:lnTo>
                    <a:pt x="1378" y="516"/>
                  </a:lnTo>
                  <a:lnTo>
                    <a:pt x="1392" y="516"/>
                  </a:lnTo>
                  <a:lnTo>
                    <a:pt x="1401" y="513"/>
                  </a:lnTo>
                  <a:lnTo>
                    <a:pt x="1396" y="506"/>
                  </a:lnTo>
                  <a:lnTo>
                    <a:pt x="1386" y="483"/>
                  </a:lnTo>
                  <a:lnTo>
                    <a:pt x="1373" y="454"/>
                  </a:lnTo>
                  <a:lnTo>
                    <a:pt x="1369" y="435"/>
                  </a:lnTo>
                  <a:lnTo>
                    <a:pt x="1355" y="399"/>
                  </a:lnTo>
                  <a:lnTo>
                    <a:pt x="1329" y="344"/>
                  </a:lnTo>
                  <a:lnTo>
                    <a:pt x="1297" y="278"/>
                  </a:lnTo>
                  <a:lnTo>
                    <a:pt x="1264" y="204"/>
                  </a:lnTo>
                  <a:lnTo>
                    <a:pt x="1232" y="134"/>
                  </a:lnTo>
                  <a:lnTo>
                    <a:pt x="1206" y="73"/>
                  </a:lnTo>
                  <a:lnTo>
                    <a:pt x="1186" y="34"/>
                  </a:lnTo>
                  <a:lnTo>
                    <a:pt x="1179" y="18"/>
                  </a:lnTo>
                  <a:close/>
                </a:path>
              </a:pathLst>
            </a:custGeom>
            <a:solidFill>
              <a:srgbClr val="000000"/>
            </a:solidFill>
            <a:ln w="9525">
              <a:solidFill>
                <a:srgbClr val="0000FF"/>
              </a:solidFill>
              <a:round/>
              <a:headEnd/>
              <a:tailEnd/>
            </a:ln>
          </p:spPr>
          <p:txBody>
            <a:bodyPr/>
            <a:lstStyle/>
            <a:p>
              <a:endParaRPr lang="vi-VN"/>
            </a:p>
          </p:txBody>
        </p:sp>
        <p:sp>
          <p:nvSpPr>
            <p:cNvPr id="20507" name="Freeform 29"/>
            <p:cNvSpPr>
              <a:spLocks/>
            </p:cNvSpPr>
            <p:nvPr/>
          </p:nvSpPr>
          <p:spPr bwMode="auto">
            <a:xfrm>
              <a:off x="5073" y="2795"/>
              <a:ext cx="1362" cy="710"/>
            </a:xfrm>
            <a:custGeom>
              <a:avLst/>
              <a:gdLst>
                <a:gd name="T0" fmla="*/ 59 w 1362"/>
                <a:gd name="T1" fmla="*/ 54 h 710"/>
                <a:gd name="T2" fmla="*/ 30 w 1362"/>
                <a:gd name="T3" fmla="*/ 99 h 710"/>
                <a:gd name="T4" fmla="*/ 0 w 1362"/>
                <a:gd name="T5" fmla="*/ 123 h 710"/>
                <a:gd name="T6" fmla="*/ 12 w 1362"/>
                <a:gd name="T7" fmla="*/ 159 h 710"/>
                <a:gd name="T8" fmla="*/ 62 w 1362"/>
                <a:gd name="T9" fmla="*/ 329 h 710"/>
                <a:gd name="T10" fmla="*/ 125 w 1362"/>
                <a:gd name="T11" fmla="*/ 536 h 710"/>
                <a:gd name="T12" fmla="*/ 174 w 1362"/>
                <a:gd name="T13" fmla="*/ 690 h 710"/>
                <a:gd name="T14" fmla="*/ 180 w 1362"/>
                <a:gd name="T15" fmla="*/ 710 h 710"/>
                <a:gd name="T16" fmla="*/ 211 w 1362"/>
                <a:gd name="T17" fmla="*/ 709 h 710"/>
                <a:gd name="T18" fmla="*/ 257 w 1362"/>
                <a:gd name="T19" fmla="*/ 704 h 710"/>
                <a:gd name="T20" fmla="*/ 313 w 1362"/>
                <a:gd name="T21" fmla="*/ 696 h 710"/>
                <a:gd name="T22" fmla="*/ 378 w 1362"/>
                <a:gd name="T23" fmla="*/ 686 h 710"/>
                <a:gd name="T24" fmla="*/ 441 w 1362"/>
                <a:gd name="T25" fmla="*/ 671 h 710"/>
                <a:gd name="T26" fmla="*/ 500 w 1362"/>
                <a:gd name="T27" fmla="*/ 658 h 710"/>
                <a:gd name="T28" fmla="*/ 549 w 1362"/>
                <a:gd name="T29" fmla="*/ 641 h 710"/>
                <a:gd name="T30" fmla="*/ 582 w 1362"/>
                <a:gd name="T31" fmla="*/ 627 h 710"/>
                <a:gd name="T32" fmla="*/ 605 w 1362"/>
                <a:gd name="T33" fmla="*/ 615 h 710"/>
                <a:gd name="T34" fmla="*/ 641 w 1362"/>
                <a:gd name="T35" fmla="*/ 606 h 710"/>
                <a:gd name="T36" fmla="*/ 669 w 1362"/>
                <a:gd name="T37" fmla="*/ 615 h 710"/>
                <a:gd name="T38" fmla="*/ 677 w 1362"/>
                <a:gd name="T39" fmla="*/ 635 h 710"/>
                <a:gd name="T40" fmla="*/ 680 w 1362"/>
                <a:gd name="T41" fmla="*/ 648 h 710"/>
                <a:gd name="T42" fmla="*/ 723 w 1362"/>
                <a:gd name="T43" fmla="*/ 641 h 710"/>
                <a:gd name="T44" fmla="*/ 786 w 1362"/>
                <a:gd name="T45" fmla="*/ 635 h 710"/>
                <a:gd name="T46" fmla="*/ 845 w 1362"/>
                <a:gd name="T47" fmla="*/ 635 h 710"/>
                <a:gd name="T48" fmla="*/ 868 w 1362"/>
                <a:gd name="T49" fmla="*/ 632 h 710"/>
                <a:gd name="T50" fmla="*/ 873 w 1362"/>
                <a:gd name="T51" fmla="*/ 622 h 710"/>
                <a:gd name="T52" fmla="*/ 887 w 1362"/>
                <a:gd name="T53" fmla="*/ 603 h 710"/>
                <a:gd name="T54" fmla="*/ 910 w 1362"/>
                <a:gd name="T55" fmla="*/ 592 h 710"/>
                <a:gd name="T56" fmla="*/ 940 w 1362"/>
                <a:gd name="T57" fmla="*/ 593 h 710"/>
                <a:gd name="T58" fmla="*/ 958 w 1362"/>
                <a:gd name="T59" fmla="*/ 599 h 710"/>
                <a:gd name="T60" fmla="*/ 989 w 1362"/>
                <a:gd name="T61" fmla="*/ 608 h 710"/>
                <a:gd name="T62" fmla="*/ 1039 w 1362"/>
                <a:gd name="T63" fmla="*/ 611 h 710"/>
                <a:gd name="T64" fmla="*/ 1100 w 1362"/>
                <a:gd name="T65" fmla="*/ 612 h 710"/>
                <a:gd name="T66" fmla="*/ 1167 w 1362"/>
                <a:gd name="T67" fmla="*/ 612 h 710"/>
                <a:gd name="T68" fmla="*/ 1234 w 1362"/>
                <a:gd name="T69" fmla="*/ 608 h 710"/>
                <a:gd name="T70" fmla="*/ 1293 w 1362"/>
                <a:gd name="T71" fmla="*/ 606 h 710"/>
                <a:gd name="T72" fmla="*/ 1339 w 1362"/>
                <a:gd name="T73" fmla="*/ 602 h 710"/>
                <a:gd name="T74" fmla="*/ 1362 w 1362"/>
                <a:gd name="T75" fmla="*/ 599 h 710"/>
                <a:gd name="T76" fmla="*/ 1357 w 1362"/>
                <a:gd name="T77" fmla="*/ 592 h 710"/>
                <a:gd name="T78" fmla="*/ 1334 w 1362"/>
                <a:gd name="T79" fmla="*/ 540 h 710"/>
                <a:gd name="T80" fmla="*/ 1330 w 1362"/>
                <a:gd name="T81" fmla="*/ 521 h 710"/>
                <a:gd name="T82" fmla="*/ 1284 w 1362"/>
                <a:gd name="T83" fmla="*/ 420 h 710"/>
                <a:gd name="T84" fmla="*/ 1211 w 1362"/>
                <a:gd name="T85" fmla="*/ 256 h 710"/>
                <a:gd name="T86" fmla="*/ 1139 w 1362"/>
                <a:gd name="T87" fmla="*/ 103 h 710"/>
                <a:gd name="T88" fmla="*/ 1108 w 1362"/>
                <a:gd name="T89" fmla="*/ 35 h 710"/>
                <a:gd name="T90" fmla="*/ 1083 w 1362"/>
                <a:gd name="T91" fmla="*/ 41 h 710"/>
                <a:gd name="T92" fmla="*/ 1019 w 1362"/>
                <a:gd name="T93" fmla="*/ 44 h 710"/>
                <a:gd name="T94" fmla="*/ 946 w 1362"/>
                <a:gd name="T95" fmla="*/ 35 h 710"/>
                <a:gd name="T96" fmla="*/ 864 w 1362"/>
                <a:gd name="T97" fmla="*/ 19 h 710"/>
                <a:gd name="T98" fmla="*/ 785 w 1362"/>
                <a:gd name="T99" fmla="*/ 6 h 710"/>
                <a:gd name="T100" fmla="*/ 713 w 1362"/>
                <a:gd name="T101" fmla="*/ 0 h 710"/>
                <a:gd name="T102" fmla="*/ 654 w 1362"/>
                <a:gd name="T103" fmla="*/ 5 h 710"/>
                <a:gd name="T104" fmla="*/ 611 w 1362"/>
                <a:gd name="T105" fmla="*/ 24 h 710"/>
                <a:gd name="T106" fmla="*/ 601 w 1362"/>
                <a:gd name="T107" fmla="*/ 41 h 710"/>
                <a:gd name="T108" fmla="*/ 531 w 1362"/>
                <a:gd name="T109" fmla="*/ 15 h 710"/>
                <a:gd name="T110" fmla="*/ 464 w 1362"/>
                <a:gd name="T111" fmla="*/ 9 h 710"/>
                <a:gd name="T112" fmla="*/ 401 w 1362"/>
                <a:gd name="T113" fmla="*/ 19 h 710"/>
                <a:gd name="T114" fmla="*/ 342 w 1362"/>
                <a:gd name="T115" fmla="*/ 35 h 710"/>
                <a:gd name="T116" fmla="*/ 278 w 1362"/>
                <a:gd name="T117" fmla="*/ 54 h 710"/>
                <a:gd name="T118" fmla="*/ 211 w 1362"/>
                <a:gd name="T119" fmla="*/ 70 h 710"/>
                <a:gd name="T120" fmla="*/ 140 w 1362"/>
                <a:gd name="T121" fmla="*/ 71 h 710"/>
                <a:gd name="T122" fmla="*/ 59 w 1362"/>
                <a:gd name="T123" fmla="*/ 54 h 7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62"/>
                <a:gd name="T187" fmla="*/ 0 h 710"/>
                <a:gd name="T188" fmla="*/ 1362 w 1362"/>
                <a:gd name="T189" fmla="*/ 710 h 7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62" h="710">
                  <a:moveTo>
                    <a:pt x="59" y="54"/>
                  </a:moveTo>
                  <a:lnTo>
                    <a:pt x="59" y="54"/>
                  </a:lnTo>
                  <a:lnTo>
                    <a:pt x="43" y="80"/>
                  </a:lnTo>
                  <a:lnTo>
                    <a:pt x="30" y="99"/>
                  </a:lnTo>
                  <a:lnTo>
                    <a:pt x="16" y="113"/>
                  </a:lnTo>
                  <a:lnTo>
                    <a:pt x="0" y="123"/>
                  </a:lnTo>
                  <a:lnTo>
                    <a:pt x="12" y="159"/>
                  </a:lnTo>
                  <a:lnTo>
                    <a:pt x="35" y="233"/>
                  </a:lnTo>
                  <a:lnTo>
                    <a:pt x="62" y="329"/>
                  </a:lnTo>
                  <a:lnTo>
                    <a:pt x="96" y="435"/>
                  </a:lnTo>
                  <a:lnTo>
                    <a:pt x="125" y="536"/>
                  </a:lnTo>
                  <a:lnTo>
                    <a:pt x="154" y="627"/>
                  </a:lnTo>
                  <a:lnTo>
                    <a:pt x="174" y="690"/>
                  </a:lnTo>
                  <a:lnTo>
                    <a:pt x="180" y="710"/>
                  </a:lnTo>
                  <a:lnTo>
                    <a:pt x="194" y="710"/>
                  </a:lnTo>
                  <a:lnTo>
                    <a:pt x="211" y="709"/>
                  </a:lnTo>
                  <a:lnTo>
                    <a:pt x="230" y="707"/>
                  </a:lnTo>
                  <a:lnTo>
                    <a:pt x="257" y="704"/>
                  </a:lnTo>
                  <a:lnTo>
                    <a:pt x="285" y="699"/>
                  </a:lnTo>
                  <a:lnTo>
                    <a:pt x="313" y="696"/>
                  </a:lnTo>
                  <a:lnTo>
                    <a:pt x="347" y="690"/>
                  </a:lnTo>
                  <a:lnTo>
                    <a:pt x="378" y="686"/>
                  </a:lnTo>
                  <a:lnTo>
                    <a:pt x="410" y="678"/>
                  </a:lnTo>
                  <a:lnTo>
                    <a:pt x="441" y="671"/>
                  </a:lnTo>
                  <a:lnTo>
                    <a:pt x="472" y="664"/>
                  </a:lnTo>
                  <a:lnTo>
                    <a:pt x="500" y="658"/>
                  </a:lnTo>
                  <a:lnTo>
                    <a:pt x="526" y="650"/>
                  </a:lnTo>
                  <a:lnTo>
                    <a:pt x="549" y="641"/>
                  </a:lnTo>
                  <a:lnTo>
                    <a:pt x="568" y="632"/>
                  </a:lnTo>
                  <a:lnTo>
                    <a:pt x="582" y="627"/>
                  </a:lnTo>
                  <a:lnTo>
                    <a:pt x="605" y="615"/>
                  </a:lnTo>
                  <a:lnTo>
                    <a:pt x="627" y="608"/>
                  </a:lnTo>
                  <a:lnTo>
                    <a:pt x="641" y="606"/>
                  </a:lnTo>
                  <a:lnTo>
                    <a:pt x="656" y="608"/>
                  </a:lnTo>
                  <a:lnTo>
                    <a:pt x="669" y="615"/>
                  </a:lnTo>
                  <a:lnTo>
                    <a:pt x="673" y="624"/>
                  </a:lnTo>
                  <a:lnTo>
                    <a:pt x="677" y="635"/>
                  </a:lnTo>
                  <a:lnTo>
                    <a:pt x="680" y="648"/>
                  </a:lnTo>
                  <a:lnTo>
                    <a:pt x="697" y="645"/>
                  </a:lnTo>
                  <a:lnTo>
                    <a:pt x="723" y="641"/>
                  </a:lnTo>
                  <a:lnTo>
                    <a:pt x="755" y="640"/>
                  </a:lnTo>
                  <a:lnTo>
                    <a:pt x="786" y="635"/>
                  </a:lnTo>
                  <a:lnTo>
                    <a:pt x="818" y="635"/>
                  </a:lnTo>
                  <a:lnTo>
                    <a:pt x="845" y="635"/>
                  </a:lnTo>
                  <a:lnTo>
                    <a:pt x="863" y="632"/>
                  </a:lnTo>
                  <a:lnTo>
                    <a:pt x="868" y="632"/>
                  </a:lnTo>
                  <a:lnTo>
                    <a:pt x="873" y="622"/>
                  </a:lnTo>
                  <a:lnTo>
                    <a:pt x="878" y="612"/>
                  </a:lnTo>
                  <a:lnTo>
                    <a:pt x="887" y="603"/>
                  </a:lnTo>
                  <a:lnTo>
                    <a:pt x="897" y="595"/>
                  </a:lnTo>
                  <a:lnTo>
                    <a:pt x="910" y="592"/>
                  </a:lnTo>
                  <a:lnTo>
                    <a:pt x="923" y="592"/>
                  </a:lnTo>
                  <a:lnTo>
                    <a:pt x="940" y="593"/>
                  </a:lnTo>
                  <a:lnTo>
                    <a:pt x="958" y="599"/>
                  </a:lnTo>
                  <a:lnTo>
                    <a:pt x="972" y="603"/>
                  </a:lnTo>
                  <a:lnTo>
                    <a:pt x="989" y="608"/>
                  </a:lnTo>
                  <a:lnTo>
                    <a:pt x="1012" y="611"/>
                  </a:lnTo>
                  <a:lnTo>
                    <a:pt x="1039" y="611"/>
                  </a:lnTo>
                  <a:lnTo>
                    <a:pt x="1070" y="612"/>
                  </a:lnTo>
                  <a:lnTo>
                    <a:pt x="1100" y="612"/>
                  </a:lnTo>
                  <a:lnTo>
                    <a:pt x="1134" y="612"/>
                  </a:lnTo>
                  <a:lnTo>
                    <a:pt x="1167" y="612"/>
                  </a:lnTo>
                  <a:lnTo>
                    <a:pt x="1202" y="611"/>
                  </a:lnTo>
                  <a:lnTo>
                    <a:pt x="1234" y="608"/>
                  </a:lnTo>
                  <a:lnTo>
                    <a:pt x="1265" y="608"/>
                  </a:lnTo>
                  <a:lnTo>
                    <a:pt x="1293" y="606"/>
                  </a:lnTo>
                  <a:lnTo>
                    <a:pt x="1317" y="603"/>
                  </a:lnTo>
                  <a:lnTo>
                    <a:pt x="1339" y="602"/>
                  </a:lnTo>
                  <a:lnTo>
                    <a:pt x="1353" y="602"/>
                  </a:lnTo>
                  <a:lnTo>
                    <a:pt x="1362" y="599"/>
                  </a:lnTo>
                  <a:lnTo>
                    <a:pt x="1357" y="592"/>
                  </a:lnTo>
                  <a:lnTo>
                    <a:pt x="1347" y="569"/>
                  </a:lnTo>
                  <a:lnTo>
                    <a:pt x="1334" y="540"/>
                  </a:lnTo>
                  <a:lnTo>
                    <a:pt x="1330" y="521"/>
                  </a:lnTo>
                  <a:lnTo>
                    <a:pt x="1313" y="484"/>
                  </a:lnTo>
                  <a:lnTo>
                    <a:pt x="1284" y="420"/>
                  </a:lnTo>
                  <a:lnTo>
                    <a:pt x="1248" y="341"/>
                  </a:lnTo>
                  <a:lnTo>
                    <a:pt x="1211" y="256"/>
                  </a:lnTo>
                  <a:lnTo>
                    <a:pt x="1172" y="174"/>
                  </a:lnTo>
                  <a:lnTo>
                    <a:pt x="1139" y="103"/>
                  </a:lnTo>
                  <a:lnTo>
                    <a:pt x="1117" y="52"/>
                  </a:lnTo>
                  <a:lnTo>
                    <a:pt x="1108" y="35"/>
                  </a:lnTo>
                  <a:lnTo>
                    <a:pt x="1083" y="41"/>
                  </a:lnTo>
                  <a:lnTo>
                    <a:pt x="1052" y="44"/>
                  </a:lnTo>
                  <a:lnTo>
                    <a:pt x="1019" y="44"/>
                  </a:lnTo>
                  <a:lnTo>
                    <a:pt x="982" y="39"/>
                  </a:lnTo>
                  <a:lnTo>
                    <a:pt x="946" y="35"/>
                  </a:lnTo>
                  <a:lnTo>
                    <a:pt x="904" y="28"/>
                  </a:lnTo>
                  <a:lnTo>
                    <a:pt x="864" y="19"/>
                  </a:lnTo>
                  <a:lnTo>
                    <a:pt x="827" y="13"/>
                  </a:lnTo>
                  <a:lnTo>
                    <a:pt x="785" y="6"/>
                  </a:lnTo>
                  <a:lnTo>
                    <a:pt x="748" y="2"/>
                  </a:lnTo>
                  <a:lnTo>
                    <a:pt x="713" y="0"/>
                  </a:lnTo>
                  <a:lnTo>
                    <a:pt x="680" y="0"/>
                  </a:lnTo>
                  <a:lnTo>
                    <a:pt x="654" y="5"/>
                  </a:lnTo>
                  <a:lnTo>
                    <a:pt x="631" y="11"/>
                  </a:lnTo>
                  <a:lnTo>
                    <a:pt x="611" y="24"/>
                  </a:lnTo>
                  <a:lnTo>
                    <a:pt x="601" y="41"/>
                  </a:lnTo>
                  <a:lnTo>
                    <a:pt x="565" y="26"/>
                  </a:lnTo>
                  <a:lnTo>
                    <a:pt x="531" y="15"/>
                  </a:lnTo>
                  <a:lnTo>
                    <a:pt x="498" y="11"/>
                  </a:lnTo>
                  <a:lnTo>
                    <a:pt x="464" y="9"/>
                  </a:lnTo>
                  <a:lnTo>
                    <a:pt x="433" y="13"/>
                  </a:lnTo>
                  <a:lnTo>
                    <a:pt x="401" y="19"/>
                  </a:lnTo>
                  <a:lnTo>
                    <a:pt x="371" y="26"/>
                  </a:lnTo>
                  <a:lnTo>
                    <a:pt x="342" y="35"/>
                  </a:lnTo>
                  <a:lnTo>
                    <a:pt x="309" y="45"/>
                  </a:lnTo>
                  <a:lnTo>
                    <a:pt x="278" y="54"/>
                  </a:lnTo>
                  <a:lnTo>
                    <a:pt x="246" y="65"/>
                  </a:lnTo>
                  <a:lnTo>
                    <a:pt x="211" y="70"/>
                  </a:lnTo>
                  <a:lnTo>
                    <a:pt x="175" y="74"/>
                  </a:lnTo>
                  <a:lnTo>
                    <a:pt x="140" y="71"/>
                  </a:lnTo>
                  <a:lnTo>
                    <a:pt x="101" y="68"/>
                  </a:lnTo>
                  <a:lnTo>
                    <a:pt x="59" y="54"/>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0508" name="Freeform 30"/>
            <p:cNvSpPr>
              <a:spLocks/>
            </p:cNvSpPr>
            <p:nvPr/>
          </p:nvSpPr>
          <p:spPr bwMode="auto">
            <a:xfrm>
              <a:off x="5253" y="3407"/>
              <a:ext cx="70" cy="98"/>
            </a:xfrm>
            <a:custGeom>
              <a:avLst/>
              <a:gdLst>
                <a:gd name="T0" fmla="*/ 70 w 70"/>
                <a:gd name="T1" fmla="*/ 0 h 98"/>
                <a:gd name="T2" fmla="*/ 70 w 70"/>
                <a:gd name="T3" fmla="*/ 0 h 98"/>
                <a:gd name="T4" fmla="*/ 62 w 70"/>
                <a:gd name="T5" fmla="*/ 15 h 98"/>
                <a:gd name="T6" fmla="*/ 53 w 70"/>
                <a:gd name="T7" fmla="*/ 28 h 98"/>
                <a:gd name="T8" fmla="*/ 44 w 70"/>
                <a:gd name="T9" fmla="*/ 45 h 98"/>
                <a:gd name="T10" fmla="*/ 34 w 70"/>
                <a:gd name="T11" fmla="*/ 59 h 98"/>
                <a:gd name="T12" fmla="*/ 27 w 70"/>
                <a:gd name="T13" fmla="*/ 74 h 98"/>
                <a:gd name="T14" fmla="*/ 18 w 70"/>
                <a:gd name="T15" fmla="*/ 84 h 98"/>
                <a:gd name="T16" fmla="*/ 8 w 70"/>
                <a:gd name="T17" fmla="*/ 92 h 98"/>
                <a:gd name="T18" fmla="*/ 0 w 70"/>
                <a:gd name="T19" fmla="*/ 98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98"/>
                <a:gd name="T32" fmla="*/ 70 w 70"/>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98">
                  <a:moveTo>
                    <a:pt x="70" y="0"/>
                  </a:moveTo>
                  <a:lnTo>
                    <a:pt x="70" y="0"/>
                  </a:lnTo>
                  <a:lnTo>
                    <a:pt x="62" y="15"/>
                  </a:lnTo>
                  <a:lnTo>
                    <a:pt x="53" y="28"/>
                  </a:lnTo>
                  <a:lnTo>
                    <a:pt x="44" y="45"/>
                  </a:lnTo>
                  <a:lnTo>
                    <a:pt x="34" y="59"/>
                  </a:lnTo>
                  <a:lnTo>
                    <a:pt x="27" y="74"/>
                  </a:lnTo>
                  <a:lnTo>
                    <a:pt x="18" y="84"/>
                  </a:lnTo>
                  <a:lnTo>
                    <a:pt x="8" y="92"/>
                  </a:lnTo>
                  <a:lnTo>
                    <a:pt x="0" y="98"/>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0509" name="Freeform 31"/>
            <p:cNvSpPr>
              <a:spLocks/>
            </p:cNvSpPr>
            <p:nvPr/>
          </p:nvSpPr>
          <p:spPr bwMode="auto">
            <a:xfrm>
              <a:off x="5851" y="3381"/>
              <a:ext cx="3" cy="49"/>
            </a:xfrm>
            <a:custGeom>
              <a:avLst/>
              <a:gdLst>
                <a:gd name="T0" fmla="*/ 0 w 3"/>
                <a:gd name="T1" fmla="*/ 0 h 49"/>
                <a:gd name="T2" fmla="*/ 0 w 3"/>
                <a:gd name="T3" fmla="*/ 0 h 49"/>
                <a:gd name="T4" fmla="*/ 0 w 3"/>
                <a:gd name="T5" fmla="*/ 12 h 49"/>
                <a:gd name="T6" fmla="*/ 3 w 3"/>
                <a:gd name="T7" fmla="*/ 29 h 49"/>
                <a:gd name="T8" fmla="*/ 3 w 3"/>
                <a:gd name="T9" fmla="*/ 45 h 49"/>
                <a:gd name="T10" fmla="*/ 3 w 3"/>
                <a:gd name="T11" fmla="*/ 49 h 49"/>
                <a:gd name="T12" fmla="*/ 0 60000 65536"/>
                <a:gd name="T13" fmla="*/ 0 60000 65536"/>
                <a:gd name="T14" fmla="*/ 0 60000 65536"/>
                <a:gd name="T15" fmla="*/ 0 60000 65536"/>
                <a:gd name="T16" fmla="*/ 0 60000 65536"/>
                <a:gd name="T17" fmla="*/ 0 60000 65536"/>
                <a:gd name="T18" fmla="*/ 0 w 3"/>
                <a:gd name="T19" fmla="*/ 0 h 49"/>
                <a:gd name="T20" fmla="*/ 3 w 3"/>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3" h="49">
                  <a:moveTo>
                    <a:pt x="0" y="0"/>
                  </a:moveTo>
                  <a:lnTo>
                    <a:pt x="0" y="0"/>
                  </a:lnTo>
                  <a:lnTo>
                    <a:pt x="0" y="12"/>
                  </a:lnTo>
                  <a:lnTo>
                    <a:pt x="3" y="29"/>
                  </a:lnTo>
                  <a:lnTo>
                    <a:pt x="3" y="45"/>
                  </a:lnTo>
                  <a:lnTo>
                    <a:pt x="3" y="49"/>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0510" name="Line 32"/>
            <p:cNvSpPr>
              <a:spLocks noChangeShapeType="1"/>
            </p:cNvSpPr>
            <p:nvPr/>
          </p:nvSpPr>
          <p:spPr bwMode="auto">
            <a:xfrm>
              <a:off x="5674" y="2836"/>
              <a:ext cx="173" cy="535"/>
            </a:xfrm>
            <a:prstGeom prst="line">
              <a:avLst/>
            </a:prstGeom>
            <a:noFill/>
            <a:ln w="0">
              <a:solidFill>
                <a:srgbClr val="0000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0511" name="WordArt 33"/>
            <p:cNvSpPr>
              <a:spLocks noChangeArrowheads="1" noChangeShapeType="1" noTextEdit="1"/>
            </p:cNvSpPr>
            <p:nvPr/>
          </p:nvSpPr>
          <p:spPr bwMode="auto">
            <a:xfrm>
              <a:off x="5276" y="3570"/>
              <a:ext cx="390" cy="239"/>
            </a:xfrm>
            <a:prstGeom prst="rect">
              <a:avLst/>
            </a:prstGeom>
          </p:spPr>
          <p:txBody>
            <a:bodyPr wrap="none" fromWordArt="1">
              <a:prstTxWarp prst="textPlain">
                <a:avLst>
                  <a:gd name="adj" fmla="val 50000"/>
                </a:avLst>
              </a:prstTxWarp>
              <a:scene3d>
                <a:camera prst="legacyObliqueTopRight">
                  <a:rot lat="16199997" lon="20399998" rev="0"/>
                </a:camera>
                <a:lightRig rig="legacyFlat3" dir="b"/>
              </a:scene3d>
              <a:sp3d prstMaterial="legacyMatte">
                <a:extrusionClr>
                  <a:srgbClr val="008000"/>
                </a:extrusionClr>
                <a:contourClr>
                  <a:srgbClr val="008000"/>
                </a:contourClr>
              </a:sp3d>
            </a:bodyPr>
            <a:lstStyle/>
            <a:p>
              <a:r>
                <a:rPr lang="vi-VN" sz="3600" b="1" kern="10">
                  <a:ln w="9525">
                    <a:round/>
                    <a:headEnd/>
                    <a:tailEnd/>
                  </a:ln>
                  <a:solidFill>
                    <a:srgbClr val="008000"/>
                  </a:solidFill>
                </a:rPr>
                <a:t>KCT</a:t>
              </a:r>
            </a:p>
          </p:txBody>
        </p:sp>
      </p:grpSp>
    </p:spTree>
    <p:extLst>
      <p:ext uri="{BB962C8B-B14F-4D97-AF65-F5344CB8AC3E}">
        <p14:creationId xmlns:p14="http://schemas.microsoft.com/office/powerpoint/2010/main" val="2350123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slide(fromLeft)">
                                      <p:cBhvr>
                                        <p:cTn id="7" dur="2000"/>
                                        <p:tgtEl>
                                          <p:spTgt spid="440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485">
                                            <p:txEl>
                                              <p:pRg st="0" end="0"/>
                                            </p:txEl>
                                          </p:spTgt>
                                        </p:tgtEl>
                                        <p:attrNameLst>
                                          <p:attrName>style.visibility</p:attrName>
                                        </p:attrNameLst>
                                      </p:cBhvr>
                                      <p:to>
                                        <p:strVal val="visible"/>
                                      </p:to>
                                    </p:set>
                                    <p:animEffect transition="in" filter="circle(in)">
                                      <p:cBhvr>
                                        <p:cTn id="12" dur="2000"/>
                                        <p:tgtEl>
                                          <p:spTgt spid="204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485">
                                            <p:txEl>
                                              <p:pRg st="1" end="1"/>
                                            </p:txEl>
                                          </p:spTgt>
                                        </p:tgtEl>
                                        <p:attrNameLst>
                                          <p:attrName>style.visibility</p:attrName>
                                        </p:attrNameLst>
                                      </p:cBhvr>
                                      <p:to>
                                        <p:strVal val="visible"/>
                                      </p:to>
                                    </p:set>
                                    <p:animEffect transition="in" filter="circle(in)">
                                      <p:cBhvr>
                                        <p:cTn id="17" dur="2000"/>
                                        <p:tgtEl>
                                          <p:spTgt spid="2048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485">
                                            <p:txEl>
                                              <p:pRg st="2" end="2"/>
                                            </p:txEl>
                                          </p:spTgt>
                                        </p:tgtEl>
                                        <p:attrNameLst>
                                          <p:attrName>style.visibility</p:attrName>
                                        </p:attrNameLst>
                                      </p:cBhvr>
                                      <p:to>
                                        <p:strVal val="visible"/>
                                      </p:to>
                                    </p:set>
                                    <p:animEffect transition="in" filter="circle(in)">
                                      <p:cBhvr>
                                        <p:cTn id="22" dur="2000"/>
                                        <p:tgtEl>
                                          <p:spTgt spid="204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5" name="Text Box 23"/>
          <p:cNvSpPr txBox="1">
            <a:spLocks noChangeArrowheads="1"/>
          </p:cNvSpPr>
          <p:nvPr/>
        </p:nvSpPr>
        <p:spPr bwMode="auto">
          <a:xfrm>
            <a:off x="976058" y="143171"/>
            <a:ext cx="10655648" cy="430881"/>
          </a:xfrm>
          <a:prstGeom prst="rect">
            <a:avLst/>
          </a:prstGeom>
          <a:noFill/>
          <a:ln w="9525">
            <a:noFill/>
            <a:miter lim="800000"/>
            <a:headEnd/>
            <a:tailEnd/>
          </a:ln>
        </p:spPr>
        <p:txBody>
          <a:bodyPr wrap="square" lIns="91434" tIns="45717" rIns="91434" bIns="45717">
            <a:spAutoFit/>
          </a:bodyPr>
          <a:lstStyle/>
          <a:p>
            <a:pPr eaLnBrk="1" hangingPunct="1">
              <a:spcBef>
                <a:spcPct val="50000"/>
              </a:spcBef>
            </a:pPr>
            <a:r>
              <a:rPr lang="en-US" sz="2200" b="1" i="1" dirty="0" smtClean="0">
                <a:solidFill>
                  <a:srgbClr val="FF0000"/>
                </a:solidFill>
                <a:latin typeface="Times New Roman" pitchFamily="18" charset="0"/>
                <a:cs typeface="Times New Roman" pitchFamily="18" charset="0"/>
              </a:rPr>
              <a:t>I. NGUYÊN TẮC CẤU TẠO VÀ HOẠT ĐỘNG CỦA ĐỘNG </a:t>
            </a:r>
            <a:r>
              <a:rPr lang="en-US" sz="2200" b="1" i="1" dirty="0">
                <a:solidFill>
                  <a:srgbClr val="FF0000"/>
                </a:solidFill>
                <a:latin typeface="Times New Roman" pitchFamily="18" charset="0"/>
                <a:cs typeface="Times New Roman" pitchFamily="18" charset="0"/>
              </a:rPr>
              <a:t>CƠ ĐIỆN MỘT CHIỀU</a:t>
            </a:r>
          </a:p>
        </p:txBody>
      </p:sp>
      <p:sp>
        <p:nvSpPr>
          <p:cNvPr id="8216" name="Text Box 24"/>
          <p:cNvSpPr txBox="1">
            <a:spLocks noChangeArrowheads="1"/>
          </p:cNvSpPr>
          <p:nvPr/>
        </p:nvSpPr>
        <p:spPr bwMode="auto">
          <a:xfrm>
            <a:off x="976058" y="617835"/>
            <a:ext cx="8013189" cy="461659"/>
          </a:xfrm>
          <a:prstGeom prst="rect">
            <a:avLst/>
          </a:prstGeom>
          <a:noFill/>
          <a:ln w="9525">
            <a:noFill/>
            <a:miter lim="800000"/>
            <a:headEnd/>
            <a:tailEnd/>
          </a:ln>
        </p:spPr>
        <p:txBody>
          <a:bodyPr lIns="91434" tIns="45717" rIns="91434" bIns="45717">
            <a:spAutoFit/>
          </a:bodyPr>
          <a:lstStyle/>
          <a:p>
            <a:pPr eaLnBrk="1" hangingPunct="1">
              <a:spcBef>
                <a:spcPct val="50000"/>
              </a:spcBef>
            </a:pPr>
            <a:r>
              <a:rPr lang="en-US" sz="2400" b="1" i="1" dirty="0">
                <a:latin typeface="Times New Roman" pitchFamily="18" charset="0"/>
                <a:cs typeface="Times New Roman" pitchFamily="18" charset="0"/>
              </a:rPr>
              <a:t>1. </a:t>
            </a:r>
            <a:r>
              <a:rPr lang="en-US" sz="2400" b="1" i="1" dirty="0" err="1">
                <a:latin typeface="Times New Roman" pitchFamily="18" charset="0"/>
                <a:cs typeface="Times New Roman" pitchFamily="18" charset="0"/>
              </a:rPr>
              <a:t>Các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bộ</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phận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chính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của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động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cơ</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điện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một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chiều</a:t>
            </a:r>
            <a:endParaRPr lang="en-US" sz="2400" b="1" i="1" dirty="0">
              <a:latin typeface="Times New Roman" pitchFamily="18" charset="0"/>
              <a:cs typeface="Times New Roman" pitchFamily="18" charset="0"/>
            </a:endParaRPr>
          </a:p>
        </p:txBody>
      </p:sp>
      <p:sp>
        <p:nvSpPr>
          <p:cNvPr id="3077" name="Text Box 25"/>
          <p:cNvSpPr txBox="1">
            <a:spLocks noChangeArrowheads="1"/>
          </p:cNvSpPr>
          <p:nvPr/>
        </p:nvSpPr>
        <p:spPr bwMode="auto">
          <a:xfrm>
            <a:off x="8291003" y="5916036"/>
            <a:ext cx="1507894" cy="462082"/>
          </a:xfrm>
          <a:prstGeom prst="rect">
            <a:avLst/>
          </a:prstGeom>
          <a:noFill/>
          <a:ln w="9525">
            <a:noFill/>
            <a:miter lim="800000"/>
            <a:headEnd/>
            <a:tailEnd/>
          </a:ln>
        </p:spPr>
        <p:txBody>
          <a:bodyPr wrap="none">
            <a:spAutoFit/>
          </a:bodyPr>
          <a:lstStyle/>
          <a:p>
            <a:pPr eaLnBrk="1" hangingPunct="1"/>
            <a:r>
              <a:rPr lang="en-US" sz="2400" b="1" i="1" dirty="0" err="1">
                <a:latin typeface="Times New Roman" pitchFamily="18" charset="0"/>
                <a:cs typeface="Times New Roman" pitchFamily="18" charset="0"/>
              </a:rPr>
              <a:t>Hình</a:t>
            </a:r>
            <a:r>
              <a:rPr lang="en-US" sz="2400" b="1" i="1" dirty="0">
                <a:latin typeface="Times New Roman" pitchFamily="18" charset="0"/>
                <a:cs typeface="Times New Roman" pitchFamily="18" charset="0"/>
              </a:rPr>
              <a:t> 28.1</a:t>
            </a:r>
          </a:p>
        </p:txBody>
      </p:sp>
      <p:pic>
        <p:nvPicPr>
          <p:cNvPr id="3078" name="Picture 27" descr="1"/>
          <p:cNvPicPr>
            <a:picLocks noChangeAspect="1" noChangeArrowheads="1"/>
          </p:cNvPicPr>
          <p:nvPr/>
        </p:nvPicPr>
        <p:blipFill>
          <a:blip r:embed="rId2"/>
          <a:srcRect l="18680"/>
          <a:stretch>
            <a:fillRect/>
          </a:stretch>
        </p:blipFill>
        <p:spPr bwMode="auto">
          <a:xfrm>
            <a:off x="5866301" y="1292549"/>
            <a:ext cx="6205878" cy="4468487"/>
          </a:xfrm>
          <a:prstGeom prst="rect">
            <a:avLst/>
          </a:prstGeom>
          <a:solidFill>
            <a:srgbClr val="00CCFF"/>
          </a:solidFill>
          <a:ln w="9525">
            <a:noFill/>
            <a:miter lim="800000"/>
            <a:headEnd/>
            <a:tailEnd/>
          </a:ln>
        </p:spPr>
      </p:pic>
      <p:grpSp>
        <p:nvGrpSpPr>
          <p:cNvPr id="3" name="Group 28"/>
          <p:cNvGrpSpPr>
            <a:grpSpLocks/>
          </p:cNvGrpSpPr>
          <p:nvPr/>
        </p:nvGrpSpPr>
        <p:grpSpPr bwMode="auto">
          <a:xfrm rot="21467436">
            <a:off x="2613379" y="3005470"/>
            <a:ext cx="8781413" cy="2193621"/>
            <a:chOff x="336" y="2496"/>
            <a:chExt cx="3984" cy="1536"/>
          </a:xfrm>
        </p:grpSpPr>
        <p:sp>
          <p:nvSpPr>
            <p:cNvPr id="3103" name="Line 29"/>
            <p:cNvSpPr>
              <a:spLocks noChangeShapeType="1"/>
            </p:cNvSpPr>
            <p:nvPr/>
          </p:nvSpPr>
          <p:spPr bwMode="auto">
            <a:xfrm>
              <a:off x="2160" y="3168"/>
              <a:ext cx="144" cy="48"/>
            </a:xfrm>
            <a:prstGeom prst="line">
              <a:avLst/>
            </a:prstGeom>
            <a:noFill/>
            <a:ln w="38100">
              <a:noFill/>
              <a:round/>
              <a:headEnd/>
              <a:tailEnd type="triangle" w="med" len="med"/>
            </a:ln>
          </p:spPr>
          <p:txBody>
            <a:bodyPr/>
            <a:lstStyle/>
            <a:p>
              <a:endParaRPr lang="en-US"/>
            </a:p>
          </p:txBody>
        </p:sp>
        <p:sp>
          <p:nvSpPr>
            <p:cNvPr id="3104" name="Line 30"/>
            <p:cNvSpPr>
              <a:spLocks noChangeShapeType="1"/>
            </p:cNvSpPr>
            <p:nvPr/>
          </p:nvSpPr>
          <p:spPr bwMode="auto">
            <a:xfrm>
              <a:off x="336" y="2496"/>
              <a:ext cx="3984" cy="1536"/>
            </a:xfrm>
            <a:prstGeom prst="line">
              <a:avLst/>
            </a:prstGeom>
            <a:noFill/>
            <a:ln w="9525">
              <a:noFill/>
              <a:round/>
              <a:headEnd/>
              <a:tailEnd/>
            </a:ln>
          </p:spPr>
          <p:txBody>
            <a:bodyPr/>
            <a:lstStyle/>
            <a:p>
              <a:endParaRPr lang="en-US"/>
            </a:p>
          </p:txBody>
        </p:sp>
      </p:grpSp>
      <p:sp>
        <p:nvSpPr>
          <p:cNvPr id="3081" name="Text Box 34"/>
          <p:cNvSpPr txBox="1">
            <a:spLocks noChangeArrowheads="1"/>
          </p:cNvSpPr>
          <p:nvPr/>
        </p:nvSpPr>
        <p:spPr bwMode="auto">
          <a:xfrm>
            <a:off x="8115561" y="2761734"/>
            <a:ext cx="338712" cy="368989"/>
          </a:xfrm>
          <a:prstGeom prst="rect">
            <a:avLst/>
          </a:prstGeom>
          <a:noFill/>
          <a:ln w="9525">
            <a:noFill/>
            <a:miter lim="800000"/>
            <a:headEnd/>
            <a:tailEnd/>
          </a:ln>
        </p:spPr>
        <p:txBody>
          <a:bodyPr wrap="none">
            <a:spAutoFit/>
          </a:bodyPr>
          <a:lstStyle/>
          <a:p>
            <a:pPr eaLnBrk="1" hangingPunct="1"/>
            <a:r>
              <a:rPr lang="en-US" b="1">
                <a:solidFill>
                  <a:schemeClr val="bg1"/>
                </a:solidFill>
              </a:rPr>
              <a:t>D</a:t>
            </a:r>
          </a:p>
        </p:txBody>
      </p:sp>
      <p:sp>
        <p:nvSpPr>
          <p:cNvPr id="3082" name="Text Box 35"/>
          <p:cNvSpPr txBox="1">
            <a:spLocks noChangeArrowheads="1"/>
          </p:cNvSpPr>
          <p:nvPr/>
        </p:nvSpPr>
        <p:spPr bwMode="auto">
          <a:xfrm>
            <a:off x="7952478" y="4280004"/>
            <a:ext cx="333694" cy="368989"/>
          </a:xfrm>
          <a:prstGeom prst="rect">
            <a:avLst/>
          </a:prstGeom>
          <a:noFill/>
          <a:ln w="9525">
            <a:noFill/>
            <a:miter lim="800000"/>
            <a:headEnd/>
            <a:tailEnd/>
          </a:ln>
        </p:spPr>
        <p:txBody>
          <a:bodyPr wrap="none">
            <a:spAutoFit/>
          </a:bodyPr>
          <a:lstStyle/>
          <a:p>
            <a:pPr eaLnBrk="1" hangingPunct="1"/>
            <a:r>
              <a:rPr lang="en-US" b="1">
                <a:solidFill>
                  <a:schemeClr val="bg1"/>
                </a:solidFill>
              </a:rPr>
              <a:t>A</a:t>
            </a:r>
          </a:p>
        </p:txBody>
      </p:sp>
      <p:sp>
        <p:nvSpPr>
          <p:cNvPr id="3083" name="Text Box 36"/>
          <p:cNvSpPr txBox="1">
            <a:spLocks noChangeArrowheads="1"/>
          </p:cNvSpPr>
          <p:nvPr/>
        </p:nvSpPr>
        <p:spPr bwMode="auto">
          <a:xfrm>
            <a:off x="5777196" y="3895782"/>
            <a:ext cx="323658" cy="368989"/>
          </a:xfrm>
          <a:prstGeom prst="rect">
            <a:avLst/>
          </a:prstGeom>
          <a:noFill/>
          <a:ln w="9525">
            <a:noFill/>
            <a:miter lim="800000"/>
            <a:headEnd/>
            <a:tailEnd/>
          </a:ln>
        </p:spPr>
        <p:txBody>
          <a:bodyPr wrap="none">
            <a:spAutoFit/>
          </a:bodyPr>
          <a:lstStyle/>
          <a:p>
            <a:pPr eaLnBrk="1" hangingPunct="1"/>
            <a:r>
              <a:rPr lang="en-US" b="1">
                <a:solidFill>
                  <a:schemeClr val="bg1"/>
                </a:solidFill>
              </a:rPr>
              <a:t>B</a:t>
            </a:r>
          </a:p>
        </p:txBody>
      </p:sp>
      <p:sp>
        <p:nvSpPr>
          <p:cNvPr id="3084" name="Text Box 37"/>
          <p:cNvSpPr txBox="1">
            <a:spLocks noChangeArrowheads="1"/>
          </p:cNvSpPr>
          <p:nvPr/>
        </p:nvSpPr>
        <p:spPr bwMode="auto">
          <a:xfrm>
            <a:off x="5762142" y="2484146"/>
            <a:ext cx="316131" cy="368989"/>
          </a:xfrm>
          <a:prstGeom prst="rect">
            <a:avLst/>
          </a:prstGeom>
          <a:noFill/>
          <a:ln w="9525">
            <a:noFill/>
            <a:miter lim="800000"/>
            <a:headEnd/>
            <a:tailEnd/>
          </a:ln>
        </p:spPr>
        <p:txBody>
          <a:bodyPr wrap="none">
            <a:spAutoFit/>
          </a:bodyPr>
          <a:lstStyle/>
          <a:p>
            <a:pPr eaLnBrk="1" hangingPunct="1"/>
            <a:r>
              <a:rPr lang="en-US" b="1">
                <a:solidFill>
                  <a:schemeClr val="bg1"/>
                </a:solidFill>
              </a:rPr>
              <a:t>C</a:t>
            </a:r>
          </a:p>
        </p:txBody>
      </p:sp>
      <p:sp>
        <p:nvSpPr>
          <p:cNvPr id="3085" name="Line 38"/>
          <p:cNvSpPr>
            <a:spLocks noChangeShapeType="1"/>
          </p:cNvSpPr>
          <p:nvPr/>
        </p:nvSpPr>
        <p:spPr bwMode="auto">
          <a:xfrm>
            <a:off x="6928099" y="2509536"/>
            <a:ext cx="0" cy="1807706"/>
          </a:xfrm>
          <a:prstGeom prst="line">
            <a:avLst/>
          </a:prstGeom>
          <a:noFill/>
          <a:ln w="9525">
            <a:solidFill>
              <a:srgbClr val="009999"/>
            </a:solidFill>
            <a:prstDash val="dash"/>
            <a:round/>
            <a:headEnd type="stealth" w="med" len="med"/>
            <a:tailEnd/>
          </a:ln>
        </p:spPr>
        <p:txBody>
          <a:bodyPr/>
          <a:lstStyle/>
          <a:p>
            <a:endParaRPr lang="en-US"/>
          </a:p>
        </p:txBody>
      </p:sp>
      <p:sp>
        <p:nvSpPr>
          <p:cNvPr id="3086" name="Line 39"/>
          <p:cNvSpPr>
            <a:spLocks noChangeShapeType="1"/>
          </p:cNvSpPr>
          <p:nvPr/>
        </p:nvSpPr>
        <p:spPr bwMode="auto">
          <a:xfrm>
            <a:off x="7241365" y="2590781"/>
            <a:ext cx="0" cy="1919418"/>
          </a:xfrm>
          <a:prstGeom prst="line">
            <a:avLst/>
          </a:prstGeom>
          <a:noFill/>
          <a:ln w="9525">
            <a:solidFill>
              <a:srgbClr val="009999"/>
            </a:solidFill>
            <a:prstDash val="dash"/>
            <a:round/>
            <a:headEnd type="stealth" w="med" len="med"/>
            <a:tailEnd/>
          </a:ln>
        </p:spPr>
        <p:txBody>
          <a:bodyPr/>
          <a:lstStyle/>
          <a:p>
            <a:endParaRPr lang="en-US"/>
          </a:p>
        </p:txBody>
      </p:sp>
      <p:sp>
        <p:nvSpPr>
          <p:cNvPr id="3087" name="Line 40"/>
          <p:cNvSpPr>
            <a:spLocks noChangeShapeType="1"/>
          </p:cNvSpPr>
          <p:nvPr/>
        </p:nvSpPr>
        <p:spPr bwMode="auto">
          <a:xfrm>
            <a:off x="7584598" y="2583161"/>
            <a:ext cx="0" cy="2034516"/>
          </a:xfrm>
          <a:prstGeom prst="line">
            <a:avLst/>
          </a:prstGeom>
          <a:noFill/>
          <a:ln w="9525">
            <a:solidFill>
              <a:srgbClr val="009999"/>
            </a:solidFill>
            <a:prstDash val="dash"/>
            <a:round/>
            <a:headEnd type="stealth" w="med" len="med"/>
            <a:tailEnd/>
          </a:ln>
        </p:spPr>
        <p:txBody>
          <a:bodyPr/>
          <a:lstStyle/>
          <a:p>
            <a:endParaRPr lang="en-US"/>
          </a:p>
        </p:txBody>
      </p:sp>
      <p:sp>
        <p:nvSpPr>
          <p:cNvPr id="3088" name="Line 41"/>
          <p:cNvSpPr>
            <a:spLocks noChangeShapeType="1"/>
          </p:cNvSpPr>
          <p:nvPr/>
        </p:nvSpPr>
        <p:spPr bwMode="auto">
          <a:xfrm>
            <a:off x="8579778" y="2509536"/>
            <a:ext cx="0" cy="2034516"/>
          </a:xfrm>
          <a:prstGeom prst="line">
            <a:avLst/>
          </a:prstGeom>
          <a:noFill/>
          <a:ln w="9525">
            <a:solidFill>
              <a:srgbClr val="009999"/>
            </a:solidFill>
            <a:prstDash val="dash"/>
            <a:round/>
            <a:headEnd type="stealth" w="med" len="med"/>
            <a:tailEnd/>
          </a:ln>
        </p:spPr>
        <p:txBody>
          <a:bodyPr/>
          <a:lstStyle/>
          <a:p>
            <a:endParaRPr lang="en-US"/>
          </a:p>
        </p:txBody>
      </p:sp>
      <p:sp>
        <p:nvSpPr>
          <p:cNvPr id="3089" name="Line 42"/>
          <p:cNvSpPr>
            <a:spLocks noChangeShapeType="1"/>
          </p:cNvSpPr>
          <p:nvPr/>
        </p:nvSpPr>
        <p:spPr bwMode="auto">
          <a:xfrm>
            <a:off x="7890543" y="2585703"/>
            <a:ext cx="0" cy="1899107"/>
          </a:xfrm>
          <a:prstGeom prst="line">
            <a:avLst/>
          </a:prstGeom>
          <a:noFill/>
          <a:ln w="9525">
            <a:solidFill>
              <a:srgbClr val="009999"/>
            </a:solidFill>
            <a:prstDash val="dash"/>
            <a:round/>
            <a:headEnd type="stealth" w="med" len="med"/>
            <a:tailEnd/>
          </a:ln>
        </p:spPr>
        <p:txBody>
          <a:bodyPr/>
          <a:lstStyle/>
          <a:p>
            <a:endParaRPr lang="en-US"/>
          </a:p>
        </p:txBody>
      </p:sp>
      <p:sp>
        <p:nvSpPr>
          <p:cNvPr id="3090" name="Line 43"/>
          <p:cNvSpPr>
            <a:spLocks noChangeShapeType="1"/>
          </p:cNvSpPr>
          <p:nvPr/>
        </p:nvSpPr>
        <p:spPr bwMode="auto">
          <a:xfrm>
            <a:off x="8255785" y="2499211"/>
            <a:ext cx="0" cy="2014543"/>
          </a:xfrm>
          <a:prstGeom prst="line">
            <a:avLst/>
          </a:prstGeom>
          <a:noFill/>
          <a:ln w="9525">
            <a:solidFill>
              <a:srgbClr val="009999"/>
            </a:solidFill>
            <a:prstDash val="dash"/>
            <a:round/>
            <a:headEnd type="stealth" w="med" len="med"/>
            <a:tailEnd/>
          </a:ln>
        </p:spPr>
        <p:txBody>
          <a:bodyPr/>
          <a:lstStyle/>
          <a:p>
            <a:endParaRPr lang="en-US"/>
          </a:p>
        </p:txBody>
      </p:sp>
      <p:sp>
        <p:nvSpPr>
          <p:cNvPr id="3092" name="Line 45"/>
          <p:cNvSpPr>
            <a:spLocks noChangeShapeType="1"/>
          </p:cNvSpPr>
          <p:nvPr/>
        </p:nvSpPr>
        <p:spPr bwMode="auto">
          <a:xfrm>
            <a:off x="9696215" y="3951638"/>
            <a:ext cx="1926893" cy="341907"/>
          </a:xfrm>
          <a:prstGeom prst="line">
            <a:avLst/>
          </a:prstGeom>
          <a:noFill/>
          <a:ln w="50800">
            <a:solidFill>
              <a:schemeClr val="tx1"/>
            </a:solidFill>
            <a:round/>
            <a:headEnd/>
            <a:tailEnd/>
          </a:ln>
        </p:spPr>
        <p:txBody>
          <a:bodyPr/>
          <a:lstStyle/>
          <a:p>
            <a:endParaRPr lang="en-US"/>
          </a:p>
        </p:txBody>
      </p:sp>
      <p:sp>
        <p:nvSpPr>
          <p:cNvPr id="3093" name="Line 46"/>
          <p:cNvSpPr>
            <a:spLocks noChangeShapeType="1"/>
          </p:cNvSpPr>
          <p:nvPr/>
        </p:nvSpPr>
        <p:spPr bwMode="auto">
          <a:xfrm>
            <a:off x="5210168" y="2985158"/>
            <a:ext cx="3796242" cy="651224"/>
          </a:xfrm>
          <a:prstGeom prst="line">
            <a:avLst/>
          </a:prstGeom>
          <a:noFill/>
          <a:ln w="38100">
            <a:solidFill>
              <a:srgbClr val="CC00CC"/>
            </a:solidFill>
            <a:prstDash val="dash"/>
            <a:round/>
            <a:headEnd/>
            <a:tailEnd/>
          </a:ln>
        </p:spPr>
        <p:txBody>
          <a:bodyPr/>
          <a:lstStyle/>
          <a:p>
            <a:endParaRPr lang="en-US"/>
          </a:p>
        </p:txBody>
      </p:sp>
      <p:sp>
        <p:nvSpPr>
          <p:cNvPr id="3094" name="Line 47"/>
          <p:cNvSpPr>
            <a:spLocks noChangeShapeType="1"/>
          </p:cNvSpPr>
          <p:nvPr/>
        </p:nvSpPr>
        <p:spPr bwMode="auto">
          <a:xfrm>
            <a:off x="9464646" y="3756141"/>
            <a:ext cx="2473465" cy="406426"/>
          </a:xfrm>
          <a:prstGeom prst="line">
            <a:avLst/>
          </a:prstGeom>
          <a:noFill/>
          <a:ln w="38100">
            <a:solidFill>
              <a:srgbClr val="CC00CC"/>
            </a:solidFill>
            <a:prstDash val="dash"/>
            <a:round/>
            <a:headEnd/>
            <a:tailEnd/>
          </a:ln>
        </p:spPr>
        <p:txBody>
          <a:bodyPr/>
          <a:lstStyle/>
          <a:p>
            <a:endParaRPr lang="en-US"/>
          </a:p>
        </p:txBody>
      </p:sp>
      <p:sp>
        <p:nvSpPr>
          <p:cNvPr id="3095" name="Line 48"/>
          <p:cNvSpPr>
            <a:spLocks noChangeShapeType="1"/>
          </p:cNvSpPr>
          <p:nvPr/>
        </p:nvSpPr>
        <p:spPr bwMode="auto">
          <a:xfrm>
            <a:off x="6198704" y="3149342"/>
            <a:ext cx="0" cy="243736"/>
          </a:xfrm>
          <a:prstGeom prst="line">
            <a:avLst/>
          </a:prstGeom>
          <a:noFill/>
          <a:ln w="28575">
            <a:solidFill>
              <a:srgbClr val="FFFF66"/>
            </a:solidFill>
            <a:round/>
            <a:headEnd/>
            <a:tailEnd/>
          </a:ln>
        </p:spPr>
        <p:txBody>
          <a:bodyPr/>
          <a:lstStyle/>
          <a:p>
            <a:endParaRPr lang="en-US"/>
          </a:p>
        </p:txBody>
      </p:sp>
      <p:sp>
        <p:nvSpPr>
          <p:cNvPr id="3096" name="Line 49"/>
          <p:cNvSpPr>
            <a:spLocks noChangeShapeType="1"/>
          </p:cNvSpPr>
          <p:nvPr/>
        </p:nvSpPr>
        <p:spPr bwMode="auto">
          <a:xfrm>
            <a:off x="6273973" y="3118875"/>
            <a:ext cx="0" cy="731207"/>
          </a:xfrm>
          <a:prstGeom prst="line">
            <a:avLst/>
          </a:prstGeom>
          <a:noFill/>
          <a:ln w="38100">
            <a:solidFill>
              <a:schemeClr val="tx1"/>
            </a:solidFill>
            <a:round/>
            <a:headEnd/>
            <a:tailEnd/>
          </a:ln>
        </p:spPr>
        <p:txBody>
          <a:bodyPr/>
          <a:lstStyle/>
          <a:p>
            <a:endParaRPr lang="en-US"/>
          </a:p>
        </p:txBody>
      </p:sp>
      <p:sp>
        <p:nvSpPr>
          <p:cNvPr id="3097" name="Line 50"/>
          <p:cNvSpPr>
            <a:spLocks noChangeShapeType="1"/>
          </p:cNvSpPr>
          <p:nvPr/>
        </p:nvSpPr>
        <p:spPr bwMode="auto">
          <a:xfrm>
            <a:off x="6113399" y="3044400"/>
            <a:ext cx="0" cy="731207"/>
          </a:xfrm>
          <a:prstGeom prst="line">
            <a:avLst/>
          </a:prstGeom>
          <a:noFill/>
          <a:ln w="38100">
            <a:solidFill>
              <a:schemeClr val="tx1"/>
            </a:solidFill>
            <a:round/>
            <a:headEnd/>
            <a:tailEnd/>
          </a:ln>
        </p:spPr>
        <p:txBody>
          <a:bodyPr/>
          <a:lstStyle/>
          <a:p>
            <a:endParaRPr lang="en-US"/>
          </a:p>
        </p:txBody>
      </p:sp>
      <p:sp>
        <p:nvSpPr>
          <p:cNvPr id="3098" name="Line 51"/>
          <p:cNvSpPr>
            <a:spLocks noChangeShapeType="1"/>
          </p:cNvSpPr>
          <p:nvPr/>
        </p:nvSpPr>
        <p:spPr bwMode="auto">
          <a:xfrm>
            <a:off x="7047527" y="3914030"/>
            <a:ext cx="825199" cy="206739"/>
          </a:xfrm>
          <a:prstGeom prst="line">
            <a:avLst/>
          </a:prstGeom>
          <a:noFill/>
          <a:ln w="38100">
            <a:solidFill>
              <a:srgbClr val="FF0000"/>
            </a:solidFill>
            <a:round/>
            <a:headEnd/>
            <a:tailEnd type="triangle" w="med" len="med"/>
          </a:ln>
        </p:spPr>
        <p:txBody>
          <a:bodyPr/>
          <a:lstStyle/>
          <a:p>
            <a:endParaRPr lang="en-US"/>
          </a:p>
        </p:txBody>
      </p:sp>
      <p:sp>
        <p:nvSpPr>
          <p:cNvPr id="3099" name="Line 52"/>
          <p:cNvSpPr>
            <a:spLocks noChangeShapeType="1"/>
          </p:cNvSpPr>
          <p:nvPr/>
        </p:nvSpPr>
        <p:spPr bwMode="auto">
          <a:xfrm flipH="1" flipV="1">
            <a:off x="7084054" y="2747950"/>
            <a:ext cx="833020" cy="82208"/>
          </a:xfrm>
          <a:prstGeom prst="line">
            <a:avLst/>
          </a:prstGeom>
          <a:noFill/>
          <a:ln w="38100">
            <a:solidFill>
              <a:srgbClr val="FF0000"/>
            </a:solidFill>
            <a:round/>
            <a:headEnd/>
            <a:tailEnd type="triangle" w="med" len="med"/>
          </a:ln>
        </p:spPr>
        <p:txBody>
          <a:bodyPr/>
          <a:lstStyle/>
          <a:p>
            <a:endParaRPr lang="en-US"/>
          </a:p>
        </p:txBody>
      </p:sp>
      <p:sp>
        <p:nvSpPr>
          <p:cNvPr id="42" name="Line 31"/>
          <p:cNvSpPr>
            <a:spLocks noChangeShapeType="1"/>
          </p:cNvSpPr>
          <p:nvPr/>
        </p:nvSpPr>
        <p:spPr bwMode="auto">
          <a:xfrm flipV="1">
            <a:off x="5738379" y="1850127"/>
            <a:ext cx="945155" cy="261646"/>
          </a:xfrm>
          <a:prstGeom prst="line">
            <a:avLst/>
          </a:prstGeom>
          <a:noFill/>
          <a:ln w="28575">
            <a:solidFill>
              <a:srgbClr val="FF0000"/>
            </a:solidFill>
            <a:round/>
            <a:headEnd/>
            <a:tailEnd type="triangle" w="med" len="med"/>
          </a:ln>
        </p:spPr>
        <p:txBody>
          <a:bodyPr lIns="91434" tIns="45717" rIns="91434" bIns="45717"/>
          <a:lstStyle/>
          <a:p>
            <a:endParaRPr lang="en-US"/>
          </a:p>
        </p:txBody>
      </p:sp>
      <p:sp>
        <p:nvSpPr>
          <p:cNvPr id="43" name="Rectangle 14"/>
          <p:cNvSpPr>
            <a:spLocks noChangeArrowheads="1"/>
          </p:cNvSpPr>
          <p:nvPr/>
        </p:nvSpPr>
        <p:spPr bwMode="auto">
          <a:xfrm>
            <a:off x="4296360" y="1871454"/>
            <a:ext cx="1549918" cy="760729"/>
          </a:xfrm>
          <a:prstGeom prst="rect">
            <a:avLst/>
          </a:prstGeom>
          <a:solidFill>
            <a:schemeClr val="bg1"/>
          </a:solidFill>
          <a:ln w="19050">
            <a:noFill/>
            <a:miter lim="800000"/>
            <a:headEnd/>
            <a:tailEnd/>
          </a:ln>
        </p:spPr>
        <p:txBody>
          <a:bodyPr wrap="none" lIns="91434" tIns="45717" rIns="91434" bIns="45717" anchor="ctr"/>
          <a:lstStyle/>
          <a:p>
            <a:pPr eaLnBrk="1" hangingPunct="1"/>
            <a:r>
              <a:rPr lang="en-US" sz="2400" b="1" i="1" dirty="0">
                <a:solidFill>
                  <a:srgbClr val="0000FF"/>
                </a:solidFill>
                <a:latin typeface="Times New Roman" pitchFamily="18" charset="0"/>
                <a:cs typeface="Times New Roman" pitchFamily="18" charset="0"/>
              </a:rPr>
              <a:t>Nam </a:t>
            </a:r>
            <a:r>
              <a:rPr lang="en-US" sz="2400" b="1" i="1" dirty="0" smtClean="0">
                <a:solidFill>
                  <a:srgbClr val="0000FF"/>
                </a:solidFill>
                <a:latin typeface="Times New Roman" pitchFamily="18" charset="0"/>
                <a:cs typeface="Times New Roman" pitchFamily="18" charset="0"/>
              </a:rPr>
              <a:t>châm</a:t>
            </a:r>
            <a:endParaRPr lang="vi-VN" sz="2400" b="1" i="1" dirty="0">
              <a:solidFill>
                <a:srgbClr val="0000FF"/>
              </a:solidFill>
              <a:latin typeface="Times New Roman" pitchFamily="18" charset="0"/>
              <a:cs typeface="Times New Roman" pitchFamily="18" charset="0"/>
            </a:endParaRPr>
          </a:p>
        </p:txBody>
      </p:sp>
      <p:sp>
        <p:nvSpPr>
          <p:cNvPr id="44" name="Line 31"/>
          <p:cNvSpPr>
            <a:spLocks noChangeShapeType="1"/>
          </p:cNvSpPr>
          <p:nvPr/>
        </p:nvSpPr>
        <p:spPr bwMode="auto">
          <a:xfrm>
            <a:off x="5695028" y="2581961"/>
            <a:ext cx="1035170" cy="2019534"/>
          </a:xfrm>
          <a:prstGeom prst="line">
            <a:avLst/>
          </a:prstGeom>
          <a:noFill/>
          <a:ln w="28575">
            <a:solidFill>
              <a:srgbClr val="FF0000"/>
            </a:solidFill>
            <a:round/>
            <a:headEnd/>
            <a:tailEnd type="triangle" w="med" len="med"/>
          </a:ln>
        </p:spPr>
        <p:txBody>
          <a:bodyPr lIns="91434" tIns="45717" rIns="91434" bIns="45717"/>
          <a:lstStyle/>
          <a:p>
            <a:endParaRPr lang="en-US"/>
          </a:p>
        </p:txBody>
      </p:sp>
      <p:sp>
        <p:nvSpPr>
          <p:cNvPr id="48" name="Rectangle 15"/>
          <p:cNvSpPr>
            <a:spLocks noChangeArrowheads="1"/>
          </p:cNvSpPr>
          <p:nvPr/>
        </p:nvSpPr>
        <p:spPr bwMode="auto">
          <a:xfrm>
            <a:off x="9798897" y="1357114"/>
            <a:ext cx="2232365" cy="635048"/>
          </a:xfrm>
          <a:prstGeom prst="rect">
            <a:avLst/>
          </a:prstGeom>
          <a:solidFill>
            <a:schemeClr val="bg1"/>
          </a:solidFill>
          <a:ln w="19050">
            <a:noFill/>
            <a:miter lim="800000"/>
            <a:headEnd/>
            <a:tailEnd/>
          </a:ln>
        </p:spPr>
        <p:txBody>
          <a:bodyPr wrap="none" lIns="91434" tIns="45717" rIns="91434" bIns="45717" anchor="ctr"/>
          <a:lstStyle/>
          <a:p>
            <a:pPr eaLnBrk="1" hangingPunct="1"/>
            <a:r>
              <a:rPr lang="en-US" sz="2400" b="1" i="1" dirty="0" err="1">
                <a:solidFill>
                  <a:srgbClr val="0000FF"/>
                </a:solidFill>
                <a:latin typeface="Times New Roman" pitchFamily="18" charset="0"/>
                <a:cs typeface="Times New Roman" pitchFamily="18" charset="0"/>
              </a:rPr>
              <a:t>Khung</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dây</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dẫn</a:t>
            </a:r>
            <a:r>
              <a:rPr lang="en-US" sz="2400" b="1" i="1" dirty="0">
                <a:solidFill>
                  <a:srgbClr val="0000FF"/>
                </a:solidFill>
                <a:latin typeface="Times New Roman" pitchFamily="18" charset="0"/>
                <a:cs typeface="Times New Roman" pitchFamily="18" charset="0"/>
              </a:rPr>
              <a:t> </a:t>
            </a:r>
            <a:endParaRPr lang="vi-VN" sz="2400" b="1" i="1" dirty="0">
              <a:solidFill>
                <a:srgbClr val="0000FF"/>
              </a:solidFill>
              <a:latin typeface="Times New Roman" pitchFamily="18" charset="0"/>
              <a:cs typeface="Times New Roman" pitchFamily="18" charset="0"/>
            </a:endParaRPr>
          </a:p>
        </p:txBody>
      </p:sp>
      <p:sp>
        <p:nvSpPr>
          <p:cNvPr id="49" name="Line 24"/>
          <p:cNvSpPr>
            <a:spLocks noChangeShapeType="1"/>
          </p:cNvSpPr>
          <p:nvPr/>
        </p:nvSpPr>
        <p:spPr bwMode="auto">
          <a:xfrm flipH="1">
            <a:off x="7709925" y="1749555"/>
            <a:ext cx="2114775" cy="1012179"/>
          </a:xfrm>
          <a:prstGeom prst="line">
            <a:avLst/>
          </a:prstGeom>
          <a:noFill/>
          <a:ln w="28575">
            <a:solidFill>
              <a:srgbClr val="FF0000"/>
            </a:solidFill>
            <a:round/>
            <a:headEnd/>
            <a:tailEnd type="triangle" w="med" len="med"/>
          </a:ln>
        </p:spPr>
        <p:txBody>
          <a:bodyPr lIns="91434" tIns="45717" rIns="91434" bIns="45717"/>
          <a:lstStyle/>
          <a:p>
            <a:endParaRPr lang="en-US"/>
          </a:p>
        </p:txBody>
      </p:sp>
      <p:sp>
        <p:nvSpPr>
          <p:cNvPr id="50" name="Rectangle 17"/>
          <p:cNvSpPr>
            <a:spLocks noChangeArrowheads="1"/>
          </p:cNvSpPr>
          <p:nvPr/>
        </p:nvSpPr>
        <p:spPr bwMode="auto">
          <a:xfrm>
            <a:off x="9969533" y="2235672"/>
            <a:ext cx="2057212" cy="679752"/>
          </a:xfrm>
          <a:prstGeom prst="rect">
            <a:avLst/>
          </a:prstGeom>
          <a:solidFill>
            <a:schemeClr val="bg1"/>
          </a:solidFill>
          <a:ln w="19050">
            <a:noFill/>
            <a:miter lim="800000"/>
            <a:headEnd/>
            <a:tailEnd/>
          </a:ln>
        </p:spPr>
        <p:txBody>
          <a:bodyPr wrap="none" lIns="91434" tIns="45717" rIns="91434" bIns="45717" anchor="ctr"/>
          <a:lstStyle/>
          <a:p>
            <a:pPr eaLnBrk="1" hangingPunct="1"/>
            <a:r>
              <a:rPr lang="en-US" sz="2400" b="1" i="1" dirty="0" err="1">
                <a:solidFill>
                  <a:srgbClr val="0000FF"/>
                </a:solidFill>
                <a:latin typeface="Times New Roman" pitchFamily="18" charset="0"/>
                <a:cs typeface="Times New Roman" pitchFamily="18" charset="0"/>
              </a:rPr>
              <a:t>Bộ</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góp</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điện</a:t>
            </a:r>
            <a:endParaRPr lang="vi-VN" sz="2400" b="1" i="1" dirty="0">
              <a:solidFill>
                <a:srgbClr val="0000FF"/>
              </a:solidFill>
              <a:latin typeface="Times New Roman" pitchFamily="18" charset="0"/>
              <a:cs typeface="Times New Roman" pitchFamily="18" charset="0"/>
            </a:endParaRPr>
          </a:p>
        </p:txBody>
      </p:sp>
      <p:sp>
        <p:nvSpPr>
          <p:cNvPr id="51" name="Line 25"/>
          <p:cNvSpPr>
            <a:spLocks noChangeShapeType="1"/>
          </p:cNvSpPr>
          <p:nvPr/>
        </p:nvSpPr>
        <p:spPr bwMode="auto">
          <a:xfrm flipH="1">
            <a:off x="9266665" y="2551224"/>
            <a:ext cx="638170" cy="1006923"/>
          </a:xfrm>
          <a:prstGeom prst="line">
            <a:avLst/>
          </a:prstGeom>
          <a:noFill/>
          <a:ln w="28575">
            <a:solidFill>
              <a:srgbClr val="FF0000"/>
            </a:solidFill>
            <a:round/>
            <a:headEnd/>
            <a:tailEnd type="triangle" w="med" len="med"/>
          </a:ln>
        </p:spPr>
        <p:txBody>
          <a:bodyPr lIns="91434" tIns="45717" rIns="91434" bIns="45717"/>
          <a:lstStyle/>
          <a:p>
            <a:endParaRPr lang="en-US"/>
          </a:p>
        </p:txBody>
      </p:sp>
      <p:sp>
        <p:nvSpPr>
          <p:cNvPr id="52" name="Line 37"/>
          <p:cNvSpPr>
            <a:spLocks noChangeShapeType="1"/>
          </p:cNvSpPr>
          <p:nvPr/>
        </p:nvSpPr>
        <p:spPr bwMode="auto">
          <a:xfrm flipH="1" flipV="1">
            <a:off x="9960057" y="3393078"/>
            <a:ext cx="78277" cy="1680166"/>
          </a:xfrm>
          <a:prstGeom prst="line">
            <a:avLst/>
          </a:prstGeom>
          <a:noFill/>
          <a:ln w="28575">
            <a:solidFill>
              <a:srgbClr val="FF0000"/>
            </a:solidFill>
            <a:round/>
            <a:headEnd/>
            <a:tailEnd type="triangle" w="med" len="med"/>
          </a:ln>
        </p:spPr>
        <p:txBody>
          <a:bodyPr lIns="91434" tIns="45717" rIns="91434" bIns="45717"/>
          <a:lstStyle/>
          <a:p>
            <a:endParaRPr lang="en-US"/>
          </a:p>
        </p:txBody>
      </p:sp>
      <p:sp>
        <p:nvSpPr>
          <p:cNvPr id="53" name="Line 38"/>
          <p:cNvSpPr>
            <a:spLocks noChangeShapeType="1"/>
          </p:cNvSpPr>
          <p:nvPr/>
        </p:nvSpPr>
        <p:spPr bwMode="auto">
          <a:xfrm flipH="1" flipV="1">
            <a:off x="9380172" y="4151392"/>
            <a:ext cx="675979" cy="984963"/>
          </a:xfrm>
          <a:prstGeom prst="line">
            <a:avLst/>
          </a:prstGeom>
          <a:noFill/>
          <a:ln w="28575">
            <a:solidFill>
              <a:srgbClr val="FF0000"/>
            </a:solidFill>
            <a:round/>
            <a:headEnd/>
            <a:tailEnd type="triangle" w="med" len="med"/>
          </a:ln>
        </p:spPr>
        <p:txBody>
          <a:bodyPr lIns="91434" tIns="45717" rIns="91434" bIns="45717"/>
          <a:lstStyle/>
          <a:p>
            <a:endParaRPr lang="en-US"/>
          </a:p>
        </p:txBody>
      </p:sp>
      <p:sp>
        <p:nvSpPr>
          <p:cNvPr id="54" name="Text Box 39"/>
          <p:cNvSpPr txBox="1">
            <a:spLocks noChangeArrowheads="1"/>
          </p:cNvSpPr>
          <p:nvPr/>
        </p:nvSpPr>
        <p:spPr bwMode="auto">
          <a:xfrm>
            <a:off x="9441278" y="5146048"/>
            <a:ext cx="2630901" cy="461659"/>
          </a:xfrm>
          <a:prstGeom prst="rect">
            <a:avLst/>
          </a:prstGeom>
          <a:solidFill>
            <a:schemeClr val="bg1"/>
          </a:solidFill>
          <a:ln w="9525">
            <a:noFill/>
            <a:miter lim="800000"/>
            <a:headEnd/>
            <a:tailEnd/>
          </a:ln>
        </p:spPr>
        <p:txBody>
          <a:bodyPr wrap="square" lIns="91434" tIns="45717" rIns="91434" bIns="45717">
            <a:spAutoFit/>
          </a:bodyPr>
          <a:lstStyle/>
          <a:p>
            <a:pPr eaLnBrk="1" hangingPunct="1"/>
            <a:r>
              <a:rPr lang="en-US" sz="2400" b="1" i="1" dirty="0" err="1">
                <a:solidFill>
                  <a:srgbClr val="0000FF"/>
                </a:solidFill>
                <a:latin typeface="Times New Roman" pitchFamily="18" charset="0"/>
                <a:cs typeface="Times New Roman" pitchFamily="18" charset="0"/>
              </a:rPr>
              <a:t>Thanh</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quét</a:t>
            </a:r>
            <a:r>
              <a:rPr lang="en-US" sz="2400" b="1" i="1" dirty="0">
                <a:solidFill>
                  <a:srgbClr val="0000FF"/>
                </a:solidFill>
                <a:latin typeface="Times New Roman" pitchFamily="18" charset="0"/>
                <a:cs typeface="Times New Roman" pitchFamily="18" charset="0"/>
              </a:rPr>
              <a:t> C1,C2</a:t>
            </a:r>
          </a:p>
        </p:txBody>
      </p:sp>
      <p:sp>
        <p:nvSpPr>
          <p:cNvPr id="37" name="Text Box 25"/>
          <p:cNvSpPr txBox="1">
            <a:spLocks noChangeArrowheads="1"/>
          </p:cNvSpPr>
          <p:nvPr/>
        </p:nvSpPr>
        <p:spPr bwMode="auto">
          <a:xfrm>
            <a:off x="1218693" y="2074262"/>
            <a:ext cx="4349268" cy="461665"/>
          </a:xfrm>
          <a:prstGeom prst="rect">
            <a:avLst/>
          </a:prstGeom>
          <a:noFill/>
          <a:ln w="9525">
            <a:noFill/>
            <a:miter lim="800000"/>
            <a:headEnd/>
            <a:tailEnd/>
          </a:ln>
        </p:spPr>
        <p:txBody>
          <a:bodyPr wrap="none">
            <a:spAutoFit/>
          </a:bodyPr>
          <a:lstStyle/>
          <a:p>
            <a:pPr eaLnBrk="1" hangingPunct="1"/>
            <a:r>
              <a:rPr lang="en-US" sz="2400" b="1" i="1" dirty="0" smtClean="0">
                <a:latin typeface="Times New Roman" pitchFamily="18" charset="0"/>
                <a:cs typeface="Times New Roman" pitchFamily="18" charset="0"/>
              </a:rPr>
              <a:t>Ngoài ra để khung quay còn có: </a:t>
            </a:r>
            <a:endParaRPr 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577808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215"/>
                                        </p:tgtEl>
                                        <p:attrNameLst>
                                          <p:attrName>style.visibility</p:attrName>
                                        </p:attrNameLst>
                                      </p:cBhvr>
                                      <p:to>
                                        <p:strVal val="visible"/>
                                      </p:to>
                                    </p:set>
                                    <p:animEffect transition="in" filter="box(in)">
                                      <p:cBhvr>
                                        <p:cTn id="7" dur="500"/>
                                        <p:tgtEl>
                                          <p:spTgt spid="82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216"/>
                                        </p:tgtEl>
                                        <p:attrNameLst>
                                          <p:attrName>style.visibility</p:attrName>
                                        </p:attrNameLst>
                                      </p:cBhvr>
                                      <p:to>
                                        <p:strVal val="visible"/>
                                      </p:to>
                                    </p:set>
                                    <p:animEffect transition="in" filter="box(in)">
                                      <p:cBhvr>
                                        <p:cTn id="12" dur="500"/>
                                        <p:tgtEl>
                                          <p:spTgt spid="82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93"/>
                                        </p:tgtEl>
                                        <p:attrNameLst>
                                          <p:attrName>style.visibility</p:attrName>
                                        </p:attrNameLst>
                                      </p:cBhvr>
                                      <p:to>
                                        <p:strVal val="visible"/>
                                      </p:to>
                                    </p:set>
                                    <p:animEffect transition="in" filter="fade">
                                      <p:cBhvr>
                                        <p:cTn id="20" dur="500"/>
                                        <p:tgtEl>
                                          <p:spTgt spid="309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77"/>
                                        </p:tgtEl>
                                        <p:attrNameLst>
                                          <p:attrName>style.visibility</p:attrName>
                                        </p:attrNameLst>
                                      </p:cBhvr>
                                      <p:to>
                                        <p:strVal val="visible"/>
                                      </p:to>
                                    </p:set>
                                    <p:animEffect transition="in" filter="fade">
                                      <p:cBhvr>
                                        <p:cTn id="23" dur="500"/>
                                        <p:tgtEl>
                                          <p:spTgt spid="30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81"/>
                                        </p:tgtEl>
                                        <p:attrNameLst>
                                          <p:attrName>style.visibility</p:attrName>
                                        </p:attrNameLst>
                                      </p:cBhvr>
                                      <p:to>
                                        <p:strVal val="visible"/>
                                      </p:to>
                                    </p:set>
                                    <p:animEffect transition="in" filter="fade">
                                      <p:cBhvr>
                                        <p:cTn id="26" dur="500"/>
                                        <p:tgtEl>
                                          <p:spTgt spid="308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82"/>
                                        </p:tgtEl>
                                        <p:attrNameLst>
                                          <p:attrName>style.visibility</p:attrName>
                                        </p:attrNameLst>
                                      </p:cBhvr>
                                      <p:to>
                                        <p:strVal val="visible"/>
                                      </p:to>
                                    </p:set>
                                    <p:animEffect transition="in" filter="fade">
                                      <p:cBhvr>
                                        <p:cTn id="29" dur="500"/>
                                        <p:tgtEl>
                                          <p:spTgt spid="308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83"/>
                                        </p:tgtEl>
                                        <p:attrNameLst>
                                          <p:attrName>style.visibility</p:attrName>
                                        </p:attrNameLst>
                                      </p:cBhvr>
                                      <p:to>
                                        <p:strVal val="visible"/>
                                      </p:to>
                                    </p:set>
                                    <p:animEffect transition="in" filter="fade">
                                      <p:cBhvr>
                                        <p:cTn id="32" dur="500"/>
                                        <p:tgtEl>
                                          <p:spTgt spid="308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84"/>
                                        </p:tgtEl>
                                        <p:attrNameLst>
                                          <p:attrName>style.visibility</p:attrName>
                                        </p:attrNameLst>
                                      </p:cBhvr>
                                      <p:to>
                                        <p:strVal val="visible"/>
                                      </p:to>
                                    </p:set>
                                    <p:animEffect transition="in" filter="fade">
                                      <p:cBhvr>
                                        <p:cTn id="35" dur="500"/>
                                        <p:tgtEl>
                                          <p:spTgt spid="308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85"/>
                                        </p:tgtEl>
                                        <p:attrNameLst>
                                          <p:attrName>style.visibility</p:attrName>
                                        </p:attrNameLst>
                                      </p:cBhvr>
                                      <p:to>
                                        <p:strVal val="visible"/>
                                      </p:to>
                                    </p:set>
                                    <p:animEffect transition="in" filter="fade">
                                      <p:cBhvr>
                                        <p:cTn id="38" dur="500"/>
                                        <p:tgtEl>
                                          <p:spTgt spid="308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86"/>
                                        </p:tgtEl>
                                        <p:attrNameLst>
                                          <p:attrName>style.visibility</p:attrName>
                                        </p:attrNameLst>
                                      </p:cBhvr>
                                      <p:to>
                                        <p:strVal val="visible"/>
                                      </p:to>
                                    </p:set>
                                    <p:animEffect transition="in" filter="fade">
                                      <p:cBhvr>
                                        <p:cTn id="41" dur="500"/>
                                        <p:tgtEl>
                                          <p:spTgt spid="308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87"/>
                                        </p:tgtEl>
                                        <p:attrNameLst>
                                          <p:attrName>style.visibility</p:attrName>
                                        </p:attrNameLst>
                                      </p:cBhvr>
                                      <p:to>
                                        <p:strVal val="visible"/>
                                      </p:to>
                                    </p:set>
                                    <p:animEffect transition="in" filter="fade">
                                      <p:cBhvr>
                                        <p:cTn id="44" dur="500"/>
                                        <p:tgtEl>
                                          <p:spTgt spid="308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88"/>
                                        </p:tgtEl>
                                        <p:attrNameLst>
                                          <p:attrName>style.visibility</p:attrName>
                                        </p:attrNameLst>
                                      </p:cBhvr>
                                      <p:to>
                                        <p:strVal val="visible"/>
                                      </p:to>
                                    </p:set>
                                    <p:animEffect transition="in" filter="fade">
                                      <p:cBhvr>
                                        <p:cTn id="47" dur="500"/>
                                        <p:tgtEl>
                                          <p:spTgt spid="308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89"/>
                                        </p:tgtEl>
                                        <p:attrNameLst>
                                          <p:attrName>style.visibility</p:attrName>
                                        </p:attrNameLst>
                                      </p:cBhvr>
                                      <p:to>
                                        <p:strVal val="visible"/>
                                      </p:to>
                                    </p:set>
                                    <p:animEffect transition="in" filter="fade">
                                      <p:cBhvr>
                                        <p:cTn id="50" dur="500"/>
                                        <p:tgtEl>
                                          <p:spTgt spid="308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90"/>
                                        </p:tgtEl>
                                        <p:attrNameLst>
                                          <p:attrName>style.visibility</p:attrName>
                                        </p:attrNameLst>
                                      </p:cBhvr>
                                      <p:to>
                                        <p:strVal val="visible"/>
                                      </p:to>
                                    </p:set>
                                    <p:animEffect transition="in" filter="fade">
                                      <p:cBhvr>
                                        <p:cTn id="53" dur="500"/>
                                        <p:tgtEl>
                                          <p:spTgt spid="309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92"/>
                                        </p:tgtEl>
                                        <p:attrNameLst>
                                          <p:attrName>style.visibility</p:attrName>
                                        </p:attrNameLst>
                                      </p:cBhvr>
                                      <p:to>
                                        <p:strVal val="visible"/>
                                      </p:to>
                                    </p:set>
                                    <p:animEffect transition="in" filter="fade">
                                      <p:cBhvr>
                                        <p:cTn id="56" dur="500"/>
                                        <p:tgtEl>
                                          <p:spTgt spid="309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94"/>
                                        </p:tgtEl>
                                        <p:attrNameLst>
                                          <p:attrName>style.visibility</p:attrName>
                                        </p:attrNameLst>
                                      </p:cBhvr>
                                      <p:to>
                                        <p:strVal val="visible"/>
                                      </p:to>
                                    </p:set>
                                    <p:animEffect transition="in" filter="fade">
                                      <p:cBhvr>
                                        <p:cTn id="59" dur="500"/>
                                        <p:tgtEl>
                                          <p:spTgt spid="309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95"/>
                                        </p:tgtEl>
                                        <p:attrNameLst>
                                          <p:attrName>style.visibility</p:attrName>
                                        </p:attrNameLst>
                                      </p:cBhvr>
                                      <p:to>
                                        <p:strVal val="visible"/>
                                      </p:to>
                                    </p:set>
                                    <p:animEffect transition="in" filter="fade">
                                      <p:cBhvr>
                                        <p:cTn id="62" dur="500"/>
                                        <p:tgtEl>
                                          <p:spTgt spid="309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096"/>
                                        </p:tgtEl>
                                        <p:attrNameLst>
                                          <p:attrName>style.visibility</p:attrName>
                                        </p:attrNameLst>
                                      </p:cBhvr>
                                      <p:to>
                                        <p:strVal val="visible"/>
                                      </p:to>
                                    </p:set>
                                    <p:animEffect transition="in" filter="fade">
                                      <p:cBhvr>
                                        <p:cTn id="65" dur="500"/>
                                        <p:tgtEl>
                                          <p:spTgt spid="309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097"/>
                                        </p:tgtEl>
                                        <p:attrNameLst>
                                          <p:attrName>style.visibility</p:attrName>
                                        </p:attrNameLst>
                                      </p:cBhvr>
                                      <p:to>
                                        <p:strVal val="visible"/>
                                      </p:to>
                                    </p:set>
                                    <p:animEffect transition="in" filter="fade">
                                      <p:cBhvr>
                                        <p:cTn id="68" dur="500"/>
                                        <p:tgtEl>
                                          <p:spTgt spid="309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098"/>
                                        </p:tgtEl>
                                        <p:attrNameLst>
                                          <p:attrName>style.visibility</p:attrName>
                                        </p:attrNameLst>
                                      </p:cBhvr>
                                      <p:to>
                                        <p:strVal val="visible"/>
                                      </p:to>
                                    </p:set>
                                    <p:animEffect transition="in" filter="fade">
                                      <p:cBhvr>
                                        <p:cTn id="71" dur="500"/>
                                        <p:tgtEl>
                                          <p:spTgt spid="309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099"/>
                                        </p:tgtEl>
                                        <p:attrNameLst>
                                          <p:attrName>style.visibility</p:attrName>
                                        </p:attrNameLst>
                                      </p:cBhvr>
                                      <p:to>
                                        <p:strVal val="visible"/>
                                      </p:to>
                                    </p:set>
                                    <p:animEffect transition="in" filter="fade">
                                      <p:cBhvr>
                                        <p:cTn id="74" dur="500"/>
                                        <p:tgtEl>
                                          <p:spTgt spid="309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1000"/>
                                        <p:tgtEl>
                                          <p:spTgt spid="43"/>
                                        </p:tgtEl>
                                      </p:cBhvr>
                                    </p:animEffect>
                                  </p:childTnLst>
                                </p:cTn>
                              </p:par>
                            </p:childTnLst>
                          </p:cTn>
                        </p:par>
                        <p:par>
                          <p:cTn id="80" fill="hold">
                            <p:stCondLst>
                              <p:cond delay="1000"/>
                            </p:stCondLst>
                            <p:childTnLst>
                              <p:par>
                                <p:cTn id="81" presetID="18" presetClass="entr" presetSubtype="6"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strips(downRight)">
                                      <p:cBhvr>
                                        <p:cTn id="83" dur="1000"/>
                                        <p:tgtEl>
                                          <p:spTgt spid="42"/>
                                        </p:tgtEl>
                                      </p:cBhvr>
                                    </p:animEffect>
                                  </p:childTnLst>
                                </p:cTn>
                              </p:par>
                            </p:childTnLst>
                          </p:cTn>
                        </p:par>
                        <p:par>
                          <p:cTn id="84" fill="hold">
                            <p:stCondLst>
                              <p:cond delay="2000"/>
                            </p:stCondLst>
                            <p:childTnLst>
                              <p:par>
                                <p:cTn id="85" presetID="18" presetClass="entr" presetSubtype="6" fill="hold" grpId="0" nodeType="after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strips(downRight)">
                                      <p:cBhvr>
                                        <p:cTn id="87" dur="10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fade">
                                      <p:cBhvr>
                                        <p:cTn id="92" dur="1000"/>
                                        <p:tgtEl>
                                          <p:spTgt spid="48"/>
                                        </p:tgtEl>
                                      </p:cBhvr>
                                    </p:animEffect>
                                  </p:childTnLst>
                                </p:cTn>
                              </p:par>
                            </p:childTnLst>
                          </p:cTn>
                        </p:par>
                        <p:par>
                          <p:cTn id="93" fill="hold">
                            <p:stCondLst>
                              <p:cond delay="1000"/>
                            </p:stCondLst>
                            <p:childTnLst>
                              <p:par>
                                <p:cTn id="94" presetID="18" presetClass="entr" presetSubtype="12" fill="hold" grpId="0" nodeType="after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strips(downLeft)">
                                      <p:cBhvr>
                                        <p:cTn id="96" dur="1000"/>
                                        <p:tgtEl>
                                          <p:spTgt spid="4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fade">
                                      <p:cBhvr>
                                        <p:cTn id="101" dur="1000"/>
                                        <p:tgtEl>
                                          <p:spTgt spid="50"/>
                                        </p:tgtEl>
                                      </p:cBhvr>
                                    </p:animEffect>
                                  </p:childTnLst>
                                </p:cTn>
                              </p:par>
                            </p:childTnLst>
                          </p:cTn>
                        </p:par>
                        <p:par>
                          <p:cTn id="102" fill="hold">
                            <p:stCondLst>
                              <p:cond delay="1000"/>
                            </p:stCondLst>
                            <p:childTnLst>
                              <p:par>
                                <p:cTn id="103" presetID="18" presetClass="entr" presetSubtype="12" fill="hold" grpId="0" nodeType="after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strips(downLeft)">
                                      <p:cBhvr>
                                        <p:cTn id="105" dur="1000"/>
                                        <p:tgtEl>
                                          <p:spTgt spid="5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wipe(up)">
                                      <p:cBhvr>
                                        <p:cTn id="110" dur="500"/>
                                        <p:tgtEl>
                                          <p:spTgt spid="54"/>
                                        </p:tgtEl>
                                      </p:cBhvr>
                                    </p:animEffect>
                                  </p:childTnLst>
                                </p:cTn>
                              </p:par>
                            </p:childTnLst>
                          </p:cTn>
                        </p:par>
                        <p:par>
                          <p:cTn id="111" fill="hold">
                            <p:stCondLst>
                              <p:cond delay="500"/>
                            </p:stCondLst>
                            <p:childTnLst>
                              <p:par>
                                <p:cTn id="112" presetID="22" presetClass="entr" presetSubtype="2" fill="hold" grpId="0" nodeType="after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wipe(right)">
                                      <p:cBhvr>
                                        <p:cTn id="114" dur="500"/>
                                        <p:tgtEl>
                                          <p:spTgt spid="52"/>
                                        </p:tgtEl>
                                      </p:cBhvr>
                                    </p:animEffect>
                                  </p:childTnLst>
                                </p:cTn>
                              </p:par>
                              <p:par>
                                <p:cTn id="115" presetID="22" presetClass="entr" presetSubtype="2"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wipe(right)">
                                      <p:cBhvr>
                                        <p:cTn id="117" dur="500"/>
                                        <p:tgtEl>
                                          <p:spTgt spid="53"/>
                                        </p:tgtEl>
                                      </p:cBhvr>
                                    </p:animEffect>
                                  </p:childTnLst>
                                </p:cTn>
                              </p:par>
                            </p:childTnLst>
                          </p:cTn>
                        </p:par>
                      </p:childTnLst>
                    </p:cTn>
                  </p:par>
                  <p:par>
                    <p:cTn id="118" fill="hold">
                      <p:stCondLst>
                        <p:cond delay="indefinite"/>
                      </p:stCondLst>
                      <p:childTnLst>
                        <p:par>
                          <p:cTn id="119" fill="hold">
                            <p:stCondLst>
                              <p:cond delay="0"/>
                            </p:stCondLst>
                            <p:childTnLst>
                              <p:par>
                                <p:cTn id="120" presetID="56" presetClass="path" presetSubtype="0" accel="50000" decel="50000" fill="hold" grpId="1" nodeType="clickEffect">
                                  <p:stCondLst>
                                    <p:cond delay="0"/>
                                  </p:stCondLst>
                                  <p:childTnLst>
                                    <p:animMotion origin="layout" path="M 4.58333E-6 -7.40741E-7 L -0.2461 -0.13356 " pathEditMode="relative" rAng="0" ptsTypes="AA">
                                      <p:cBhvr>
                                        <p:cTn id="121" dur="2000" fill="hold"/>
                                        <p:tgtEl>
                                          <p:spTgt spid="43"/>
                                        </p:tgtEl>
                                        <p:attrNameLst>
                                          <p:attrName>ppt_x</p:attrName>
                                          <p:attrName>ppt_y</p:attrName>
                                        </p:attrNameLst>
                                      </p:cBhvr>
                                      <p:rCtr x="-12305" y="-6690"/>
                                    </p:animMotion>
                                  </p:childTnLst>
                                </p:cTn>
                              </p:par>
                              <p:par>
                                <p:cTn id="122" presetID="56" presetClass="path" presetSubtype="0" accel="50000" decel="50000" fill="hold" grpId="1" nodeType="withEffect">
                                  <p:stCondLst>
                                    <p:cond delay="0"/>
                                  </p:stCondLst>
                                  <p:childTnLst>
                                    <p:animMotion origin="layout" path="M -2.5E-6 -2.96296E-6 L -0.6983 0.01875 " pathEditMode="relative" rAng="0" ptsTypes="AA">
                                      <p:cBhvr>
                                        <p:cTn id="123" dur="2000" fill="hold"/>
                                        <p:tgtEl>
                                          <p:spTgt spid="48"/>
                                        </p:tgtEl>
                                        <p:attrNameLst>
                                          <p:attrName>ppt_x</p:attrName>
                                          <p:attrName>ppt_y</p:attrName>
                                        </p:attrNameLst>
                                      </p:cBhvr>
                                      <p:rCtr x="-34922" y="926"/>
                                    </p:animMotion>
                                  </p:childTnLst>
                                </p:cTn>
                              </p:par>
                              <p:par>
                                <p:cTn id="124" presetID="1" presetClass="exit" presetSubtype="0" fill="hold" grpId="1" nodeType="withEffect">
                                  <p:stCondLst>
                                    <p:cond delay="0"/>
                                  </p:stCondLst>
                                  <p:childTnLst>
                                    <p:set>
                                      <p:cBhvr>
                                        <p:cTn id="125" dur="1" fill="hold">
                                          <p:stCondLst>
                                            <p:cond delay="0"/>
                                          </p:stCondLst>
                                        </p:cTn>
                                        <p:tgtEl>
                                          <p:spTgt spid="42"/>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44"/>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fade">
                                      <p:cBhvr>
                                        <p:cTn id="134" dur="500"/>
                                        <p:tgtEl>
                                          <p:spTgt spid="37"/>
                                        </p:tgtEl>
                                      </p:cBhvr>
                                    </p:animEffect>
                                  </p:childTnLst>
                                </p:cTn>
                              </p:par>
                              <p:par>
                                <p:cTn id="135" presetID="35" presetClass="path" presetSubtype="0" accel="50000" decel="50000" fill="hold" grpId="1" nodeType="withEffect">
                                  <p:stCondLst>
                                    <p:cond delay="0"/>
                                  </p:stCondLst>
                                  <p:childTnLst>
                                    <p:animMotion origin="layout" path="M -3.33333E-6 -2.96296E-6 L -0.71731 0.02408 " pathEditMode="relative" rAng="0" ptsTypes="AA">
                                      <p:cBhvr>
                                        <p:cTn id="136" dur="2000" fill="hold"/>
                                        <p:tgtEl>
                                          <p:spTgt spid="50"/>
                                        </p:tgtEl>
                                        <p:attrNameLst>
                                          <p:attrName>ppt_x</p:attrName>
                                          <p:attrName>ppt_y</p:attrName>
                                        </p:attrNameLst>
                                      </p:cBhvr>
                                      <p:rCtr x="-35872" y="1204"/>
                                    </p:animMotion>
                                  </p:childTnLst>
                                </p:cTn>
                              </p:par>
                              <p:par>
                                <p:cTn id="137" presetID="35" presetClass="path" presetSubtype="0" accel="50000" decel="50000" fill="hold" grpId="1" nodeType="withEffect">
                                  <p:stCondLst>
                                    <p:cond delay="0"/>
                                  </p:stCondLst>
                                  <p:childTnLst>
                                    <p:animMotion origin="layout" path="M -1.66667E-6 2.22222E-6 L -0.68216 -0.32176 " pathEditMode="relative" rAng="0" ptsTypes="AA">
                                      <p:cBhvr>
                                        <p:cTn id="138" dur="2000" fill="hold"/>
                                        <p:tgtEl>
                                          <p:spTgt spid="54"/>
                                        </p:tgtEl>
                                        <p:attrNameLst>
                                          <p:attrName>ppt_x</p:attrName>
                                          <p:attrName>ppt_y</p:attrName>
                                        </p:attrNameLst>
                                      </p:cBhvr>
                                      <p:rCtr x="-34115" y="-16088"/>
                                    </p:animMotion>
                                  </p:childTnLst>
                                </p:cTn>
                              </p:par>
                              <p:par>
                                <p:cTn id="139" presetID="1" presetClass="exit" presetSubtype="0" fill="hold" grpId="1" nodeType="withEffect">
                                  <p:stCondLst>
                                    <p:cond delay="0"/>
                                  </p:stCondLst>
                                  <p:childTnLst>
                                    <p:set>
                                      <p:cBhvr>
                                        <p:cTn id="140" dur="1" fill="hold">
                                          <p:stCondLst>
                                            <p:cond delay="0"/>
                                          </p:stCondLst>
                                        </p:cTn>
                                        <p:tgtEl>
                                          <p:spTgt spid="51"/>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5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5" grpId="0"/>
      <p:bldP spid="8216" grpId="0"/>
      <p:bldP spid="3077" grpId="0"/>
      <p:bldP spid="3081" grpId="0"/>
      <p:bldP spid="3082" grpId="0"/>
      <p:bldP spid="3083" grpId="0"/>
      <p:bldP spid="3084" grpId="0"/>
      <p:bldP spid="3085" grpId="0" animBg="1"/>
      <p:bldP spid="3086" grpId="0" animBg="1"/>
      <p:bldP spid="3087" grpId="0" animBg="1"/>
      <p:bldP spid="3088" grpId="0" animBg="1"/>
      <p:bldP spid="3089" grpId="0" animBg="1"/>
      <p:bldP spid="3090" grpId="0" animBg="1"/>
      <p:bldP spid="3092" grpId="0" animBg="1"/>
      <p:bldP spid="3093" grpId="0" animBg="1"/>
      <p:bldP spid="3094" grpId="0" animBg="1"/>
      <p:bldP spid="3095" grpId="0" animBg="1"/>
      <p:bldP spid="3096" grpId="0" animBg="1"/>
      <p:bldP spid="3097" grpId="0" animBg="1"/>
      <p:bldP spid="3098" grpId="0" animBg="1"/>
      <p:bldP spid="3099" grpId="0" animBg="1"/>
      <p:bldP spid="42" grpId="0" animBg="1"/>
      <p:bldP spid="42" grpId="1" animBg="1"/>
      <p:bldP spid="43" grpId="0" animBg="1"/>
      <p:bldP spid="43" grpId="1" animBg="1"/>
      <p:bldP spid="44" grpId="0" animBg="1"/>
      <p:bldP spid="44"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5" name="Text Box 23"/>
          <p:cNvSpPr txBox="1">
            <a:spLocks noChangeArrowheads="1"/>
          </p:cNvSpPr>
          <p:nvPr/>
        </p:nvSpPr>
        <p:spPr bwMode="auto">
          <a:xfrm>
            <a:off x="976058" y="143171"/>
            <a:ext cx="10655648" cy="430881"/>
          </a:xfrm>
          <a:prstGeom prst="rect">
            <a:avLst/>
          </a:prstGeom>
          <a:noFill/>
          <a:ln w="9525">
            <a:noFill/>
            <a:miter lim="800000"/>
            <a:headEnd/>
            <a:tailEnd/>
          </a:ln>
        </p:spPr>
        <p:txBody>
          <a:bodyPr wrap="square" lIns="91434" tIns="45717" rIns="91434" bIns="45717">
            <a:spAutoFit/>
          </a:bodyPr>
          <a:lstStyle/>
          <a:p>
            <a:pPr eaLnBrk="1" hangingPunct="1">
              <a:spcBef>
                <a:spcPct val="50000"/>
              </a:spcBef>
            </a:pPr>
            <a:r>
              <a:rPr lang="en-US" sz="2200" b="1" i="1" dirty="0" smtClean="0">
                <a:solidFill>
                  <a:srgbClr val="FF0000"/>
                </a:solidFill>
                <a:latin typeface="Times New Roman" pitchFamily="18" charset="0"/>
                <a:cs typeface="Times New Roman" pitchFamily="18" charset="0"/>
              </a:rPr>
              <a:t>I. NGUYÊN TẮC CẤU TẠO VÀ HOẠT ĐỘNG CỦA ĐỘNG </a:t>
            </a:r>
            <a:r>
              <a:rPr lang="en-US" sz="2200" b="1" i="1" dirty="0">
                <a:solidFill>
                  <a:srgbClr val="FF0000"/>
                </a:solidFill>
                <a:latin typeface="Times New Roman" pitchFamily="18" charset="0"/>
                <a:cs typeface="Times New Roman" pitchFamily="18" charset="0"/>
              </a:rPr>
              <a:t>CƠ ĐIỆN MỘT CHIỀU</a:t>
            </a:r>
          </a:p>
        </p:txBody>
      </p:sp>
      <p:sp>
        <p:nvSpPr>
          <p:cNvPr id="8216" name="Text Box 24"/>
          <p:cNvSpPr txBox="1">
            <a:spLocks noChangeArrowheads="1"/>
          </p:cNvSpPr>
          <p:nvPr/>
        </p:nvSpPr>
        <p:spPr bwMode="auto">
          <a:xfrm>
            <a:off x="976058" y="617835"/>
            <a:ext cx="8013189" cy="461659"/>
          </a:xfrm>
          <a:prstGeom prst="rect">
            <a:avLst/>
          </a:prstGeom>
          <a:noFill/>
          <a:ln w="9525">
            <a:noFill/>
            <a:miter lim="800000"/>
            <a:headEnd/>
            <a:tailEnd/>
          </a:ln>
        </p:spPr>
        <p:txBody>
          <a:bodyPr lIns="91434" tIns="45717" rIns="91434" bIns="45717">
            <a:spAutoFit/>
          </a:bodyPr>
          <a:lstStyle/>
          <a:p>
            <a:pPr eaLnBrk="1" hangingPunct="1">
              <a:spcBef>
                <a:spcPct val="50000"/>
              </a:spcBef>
            </a:pPr>
            <a:r>
              <a:rPr lang="en-US" sz="2400" b="1" i="1" dirty="0">
                <a:latin typeface="Times New Roman" pitchFamily="18" charset="0"/>
                <a:cs typeface="Times New Roman" pitchFamily="18" charset="0"/>
              </a:rPr>
              <a:t>1. </a:t>
            </a:r>
            <a:r>
              <a:rPr lang="en-US" sz="2400" b="1" i="1" dirty="0" err="1">
                <a:latin typeface="Times New Roman" pitchFamily="18" charset="0"/>
                <a:cs typeface="Times New Roman" pitchFamily="18" charset="0"/>
              </a:rPr>
              <a:t>Các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bộ</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phận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chính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của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động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cơ</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điện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một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chiều</a:t>
            </a:r>
            <a:endParaRPr lang="en-US" sz="2400" b="1" i="1" dirty="0">
              <a:latin typeface="Times New Roman" pitchFamily="18" charset="0"/>
              <a:cs typeface="Times New Roman" pitchFamily="18" charset="0"/>
            </a:endParaRPr>
          </a:p>
        </p:txBody>
      </p:sp>
      <p:grpSp>
        <p:nvGrpSpPr>
          <p:cNvPr id="3" name="Group 28"/>
          <p:cNvGrpSpPr>
            <a:grpSpLocks/>
          </p:cNvGrpSpPr>
          <p:nvPr/>
        </p:nvGrpSpPr>
        <p:grpSpPr bwMode="auto">
          <a:xfrm rot="21467436">
            <a:off x="2613379" y="3005470"/>
            <a:ext cx="8781413" cy="2193621"/>
            <a:chOff x="336" y="2496"/>
            <a:chExt cx="3984" cy="1536"/>
          </a:xfrm>
        </p:grpSpPr>
        <p:sp>
          <p:nvSpPr>
            <p:cNvPr id="3103" name="Line 29"/>
            <p:cNvSpPr>
              <a:spLocks noChangeShapeType="1"/>
            </p:cNvSpPr>
            <p:nvPr/>
          </p:nvSpPr>
          <p:spPr bwMode="auto">
            <a:xfrm>
              <a:off x="2160" y="3168"/>
              <a:ext cx="144" cy="48"/>
            </a:xfrm>
            <a:prstGeom prst="line">
              <a:avLst/>
            </a:prstGeom>
            <a:noFill/>
            <a:ln w="38100">
              <a:noFill/>
              <a:round/>
              <a:headEnd/>
              <a:tailEnd type="triangle" w="med" len="med"/>
            </a:ln>
          </p:spPr>
          <p:txBody>
            <a:bodyPr/>
            <a:lstStyle/>
            <a:p>
              <a:endParaRPr lang="en-US"/>
            </a:p>
          </p:txBody>
        </p:sp>
        <p:sp>
          <p:nvSpPr>
            <p:cNvPr id="3104" name="Line 30"/>
            <p:cNvSpPr>
              <a:spLocks noChangeShapeType="1"/>
            </p:cNvSpPr>
            <p:nvPr/>
          </p:nvSpPr>
          <p:spPr bwMode="auto">
            <a:xfrm>
              <a:off x="336" y="2496"/>
              <a:ext cx="3984" cy="1536"/>
            </a:xfrm>
            <a:prstGeom prst="line">
              <a:avLst/>
            </a:prstGeom>
            <a:noFill/>
            <a:ln w="9525">
              <a:noFill/>
              <a:round/>
              <a:headEnd/>
              <a:tailEnd/>
            </a:ln>
          </p:spPr>
          <p:txBody>
            <a:bodyPr/>
            <a:lstStyle/>
            <a:p>
              <a:endParaRPr lang="en-US"/>
            </a:p>
          </p:txBody>
        </p:sp>
      </p:grpSp>
      <p:sp>
        <p:nvSpPr>
          <p:cNvPr id="43" name="Rectangle 14"/>
          <p:cNvSpPr>
            <a:spLocks noChangeArrowheads="1"/>
          </p:cNvSpPr>
          <p:nvPr/>
        </p:nvSpPr>
        <p:spPr bwMode="auto">
          <a:xfrm>
            <a:off x="1265026" y="1021560"/>
            <a:ext cx="1549918" cy="464185"/>
          </a:xfrm>
          <a:prstGeom prst="rect">
            <a:avLst/>
          </a:prstGeom>
          <a:noFill/>
          <a:ln w="19050">
            <a:noFill/>
            <a:miter lim="800000"/>
            <a:headEnd/>
            <a:tailEnd/>
          </a:ln>
        </p:spPr>
        <p:txBody>
          <a:bodyPr wrap="none" lIns="91434" tIns="45717" rIns="91434" bIns="45717" anchor="ctr"/>
          <a:lstStyle/>
          <a:p>
            <a:pPr eaLnBrk="1" hangingPunct="1"/>
            <a:r>
              <a:rPr lang="en-US" sz="2400" i="1" dirty="0">
                <a:solidFill>
                  <a:srgbClr val="0000FF"/>
                </a:solidFill>
                <a:latin typeface="Times New Roman" pitchFamily="18" charset="0"/>
                <a:cs typeface="Times New Roman" pitchFamily="18" charset="0"/>
              </a:rPr>
              <a:t>Nam </a:t>
            </a:r>
            <a:r>
              <a:rPr lang="en-US" sz="2400" i="1" dirty="0" smtClean="0">
                <a:solidFill>
                  <a:srgbClr val="0000FF"/>
                </a:solidFill>
                <a:latin typeface="Times New Roman" pitchFamily="18" charset="0"/>
                <a:cs typeface="Times New Roman" pitchFamily="18" charset="0"/>
              </a:rPr>
              <a:t>châm</a:t>
            </a:r>
            <a:endParaRPr lang="vi-VN" sz="2400" i="1" dirty="0">
              <a:solidFill>
                <a:srgbClr val="0000FF"/>
              </a:solidFill>
              <a:latin typeface="Times New Roman" pitchFamily="18" charset="0"/>
              <a:cs typeface="Times New Roman" pitchFamily="18" charset="0"/>
            </a:endParaRPr>
          </a:p>
        </p:txBody>
      </p:sp>
      <p:sp>
        <p:nvSpPr>
          <p:cNvPr id="48" name="Rectangle 15"/>
          <p:cNvSpPr>
            <a:spLocks noChangeArrowheads="1"/>
          </p:cNvSpPr>
          <p:nvPr/>
        </p:nvSpPr>
        <p:spPr bwMode="auto">
          <a:xfrm>
            <a:off x="1227897" y="1303313"/>
            <a:ext cx="2232365" cy="635048"/>
          </a:xfrm>
          <a:prstGeom prst="rect">
            <a:avLst/>
          </a:prstGeom>
          <a:noFill/>
          <a:ln w="19050">
            <a:noFill/>
            <a:miter lim="800000"/>
            <a:headEnd/>
            <a:tailEnd/>
          </a:ln>
        </p:spPr>
        <p:txBody>
          <a:bodyPr wrap="none" lIns="91434" tIns="45717" rIns="91434" bIns="45717" anchor="ctr"/>
          <a:lstStyle/>
          <a:p>
            <a:pPr eaLnBrk="1" hangingPunct="1"/>
            <a:r>
              <a:rPr lang="en-US" sz="2400" i="1" dirty="0" err="1">
                <a:solidFill>
                  <a:srgbClr val="0000FF"/>
                </a:solidFill>
                <a:latin typeface="Times New Roman" pitchFamily="18" charset="0"/>
                <a:cs typeface="Times New Roman" pitchFamily="18" charset="0"/>
              </a:rPr>
              <a:t>Khung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dây</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dẫn</a:t>
            </a:r>
            <a:r>
              <a:rPr lang="en-US" sz="2400" i="1" dirty="0">
                <a:solidFill>
                  <a:srgbClr val="0000FF"/>
                </a:solidFill>
                <a:latin typeface="Times New Roman" pitchFamily="18" charset="0"/>
                <a:cs typeface="Times New Roman" pitchFamily="18" charset="0"/>
              </a:rPr>
              <a:t> </a:t>
            </a:r>
            <a:endParaRPr lang="vi-VN" sz="2400" i="1" dirty="0">
              <a:solidFill>
                <a:srgbClr val="0000FF"/>
              </a:solidFill>
              <a:latin typeface="Times New Roman" pitchFamily="18" charset="0"/>
              <a:cs typeface="Times New Roman" pitchFamily="18" charset="0"/>
            </a:endParaRPr>
          </a:p>
        </p:txBody>
      </p:sp>
      <p:sp>
        <p:nvSpPr>
          <p:cNvPr id="41" name="Text Box 8"/>
          <p:cNvSpPr txBox="1">
            <a:spLocks noChangeArrowheads="1"/>
          </p:cNvSpPr>
          <p:nvPr/>
        </p:nvSpPr>
        <p:spPr bwMode="auto">
          <a:xfrm>
            <a:off x="855716" y="2531101"/>
            <a:ext cx="8851452" cy="461659"/>
          </a:xfrm>
          <a:prstGeom prst="rect">
            <a:avLst/>
          </a:prstGeom>
          <a:noFill/>
          <a:ln w="9525">
            <a:noFill/>
            <a:miter lim="800000"/>
            <a:headEnd/>
            <a:tailEnd/>
          </a:ln>
        </p:spPr>
        <p:txBody>
          <a:bodyPr lIns="91434" tIns="45717" rIns="91434" bIns="45717">
            <a:spAutoFit/>
          </a:bodyPr>
          <a:lstStyle/>
          <a:p>
            <a:pPr eaLnBrk="1" hangingPunct="1">
              <a:spcBef>
                <a:spcPct val="50000"/>
              </a:spcBef>
            </a:pPr>
            <a:r>
              <a:rPr lang="en-US" sz="2400" b="1" i="1" dirty="0">
                <a:latin typeface="Times New Roman" pitchFamily="18" charset="0"/>
                <a:cs typeface="Times New Roman" pitchFamily="18" charset="0"/>
              </a:rPr>
              <a:t>2. </a:t>
            </a:r>
            <a:r>
              <a:rPr lang="en-US" sz="2400" b="1" i="1" dirty="0" err="1">
                <a:latin typeface="Times New Roman" pitchFamily="18" charset="0"/>
                <a:cs typeface="Times New Roman" pitchFamily="18" charset="0"/>
              </a:rPr>
              <a:t>Hoạt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động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của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động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cơ</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điện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một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chiều</a:t>
            </a:r>
            <a:endParaRPr lang="en-US" sz="2400" b="1" i="1" dirty="0">
              <a:latin typeface="Times New Roman" pitchFamily="18" charset="0"/>
              <a:cs typeface="Times New Roman" pitchFamily="18" charset="0"/>
            </a:endParaRPr>
          </a:p>
        </p:txBody>
      </p:sp>
      <p:grpSp>
        <p:nvGrpSpPr>
          <p:cNvPr id="46" name="Group 16"/>
          <p:cNvGrpSpPr>
            <a:grpSpLocks/>
          </p:cNvGrpSpPr>
          <p:nvPr/>
        </p:nvGrpSpPr>
        <p:grpSpPr bwMode="auto">
          <a:xfrm>
            <a:off x="7228507" y="1150455"/>
            <a:ext cx="4690555" cy="4433878"/>
            <a:chOff x="2971" y="431"/>
            <a:chExt cx="2453" cy="2148"/>
          </a:xfrm>
        </p:grpSpPr>
        <p:pic>
          <p:nvPicPr>
            <p:cNvPr id="63" name="Picture 17" descr="1"/>
            <p:cNvPicPr>
              <a:picLocks noChangeAspect="1" noChangeArrowheads="1"/>
            </p:cNvPicPr>
            <p:nvPr/>
          </p:nvPicPr>
          <p:blipFill>
            <a:blip r:embed="rId2"/>
            <a:srcRect l="11246"/>
            <a:stretch>
              <a:fillRect/>
            </a:stretch>
          </p:blipFill>
          <p:spPr bwMode="auto">
            <a:xfrm>
              <a:off x="3028" y="431"/>
              <a:ext cx="2387" cy="2148"/>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64" name="Text Box 18"/>
            <p:cNvSpPr txBox="1">
              <a:spLocks noChangeArrowheads="1"/>
            </p:cNvSpPr>
            <p:nvPr/>
          </p:nvSpPr>
          <p:spPr bwMode="auto">
            <a:xfrm>
              <a:off x="4406" y="1060"/>
              <a:ext cx="171" cy="152"/>
            </a:xfrm>
            <a:prstGeom prst="rect">
              <a:avLst/>
            </a:prstGeom>
            <a:noFill/>
            <a:ln w="9525">
              <a:noFill/>
              <a:miter lim="800000"/>
              <a:headEnd/>
              <a:tailEnd/>
            </a:ln>
          </p:spPr>
          <p:txBody>
            <a:bodyPr wrap="none">
              <a:spAutoFit/>
            </a:bodyPr>
            <a:lstStyle/>
            <a:p>
              <a:pPr eaLnBrk="1" hangingPunct="1"/>
              <a:r>
                <a:rPr lang="en-US">
                  <a:solidFill>
                    <a:schemeClr val="bg1"/>
                  </a:solidFill>
                </a:rPr>
                <a:t>D</a:t>
              </a:r>
            </a:p>
          </p:txBody>
        </p:sp>
        <p:sp>
          <p:nvSpPr>
            <p:cNvPr id="65" name="Text Box 19"/>
            <p:cNvSpPr txBox="1">
              <a:spLocks noChangeArrowheads="1"/>
            </p:cNvSpPr>
            <p:nvPr/>
          </p:nvSpPr>
          <p:spPr bwMode="auto">
            <a:xfrm>
              <a:off x="4359" y="1790"/>
              <a:ext cx="166" cy="152"/>
            </a:xfrm>
            <a:prstGeom prst="rect">
              <a:avLst/>
            </a:prstGeom>
            <a:noFill/>
            <a:ln w="9525">
              <a:noFill/>
              <a:miter lim="800000"/>
              <a:headEnd/>
              <a:tailEnd/>
            </a:ln>
          </p:spPr>
          <p:txBody>
            <a:bodyPr wrap="none">
              <a:spAutoFit/>
            </a:bodyPr>
            <a:lstStyle/>
            <a:p>
              <a:pPr eaLnBrk="1" hangingPunct="1"/>
              <a:r>
                <a:rPr lang="en-US">
                  <a:solidFill>
                    <a:schemeClr val="bg1"/>
                  </a:solidFill>
                </a:rPr>
                <a:t>A</a:t>
              </a:r>
            </a:p>
          </p:txBody>
        </p:sp>
        <p:sp>
          <p:nvSpPr>
            <p:cNvPr id="66" name="Text Box 20"/>
            <p:cNvSpPr txBox="1">
              <a:spLocks noChangeArrowheads="1"/>
            </p:cNvSpPr>
            <p:nvPr/>
          </p:nvSpPr>
          <p:spPr bwMode="auto">
            <a:xfrm>
              <a:off x="3729" y="1605"/>
              <a:ext cx="162" cy="152"/>
            </a:xfrm>
            <a:prstGeom prst="rect">
              <a:avLst/>
            </a:prstGeom>
            <a:noFill/>
            <a:ln w="9525">
              <a:noFill/>
              <a:miter lim="800000"/>
              <a:headEnd/>
              <a:tailEnd/>
            </a:ln>
          </p:spPr>
          <p:txBody>
            <a:bodyPr wrap="none">
              <a:spAutoFit/>
            </a:bodyPr>
            <a:lstStyle/>
            <a:p>
              <a:pPr eaLnBrk="1" hangingPunct="1"/>
              <a:r>
                <a:rPr lang="en-US">
                  <a:solidFill>
                    <a:schemeClr val="bg1"/>
                  </a:solidFill>
                </a:rPr>
                <a:t>B</a:t>
              </a:r>
            </a:p>
          </p:txBody>
        </p:sp>
        <p:sp>
          <p:nvSpPr>
            <p:cNvPr id="67" name="Text Box 21"/>
            <p:cNvSpPr txBox="1">
              <a:spLocks noChangeArrowheads="1"/>
            </p:cNvSpPr>
            <p:nvPr/>
          </p:nvSpPr>
          <p:spPr bwMode="auto">
            <a:xfrm>
              <a:off x="3684" y="917"/>
              <a:ext cx="161" cy="152"/>
            </a:xfrm>
            <a:prstGeom prst="rect">
              <a:avLst/>
            </a:prstGeom>
            <a:noFill/>
            <a:ln w="9525">
              <a:noFill/>
              <a:miter lim="800000"/>
              <a:headEnd/>
              <a:tailEnd/>
            </a:ln>
          </p:spPr>
          <p:txBody>
            <a:bodyPr wrap="none">
              <a:spAutoFit/>
            </a:bodyPr>
            <a:lstStyle/>
            <a:p>
              <a:pPr eaLnBrk="1" hangingPunct="1"/>
              <a:r>
                <a:rPr lang="en-US">
                  <a:solidFill>
                    <a:schemeClr val="bg1"/>
                  </a:solidFill>
                </a:rPr>
                <a:t>C</a:t>
              </a:r>
            </a:p>
          </p:txBody>
        </p:sp>
        <p:sp>
          <p:nvSpPr>
            <p:cNvPr id="68" name="Line 22"/>
            <p:cNvSpPr>
              <a:spLocks noChangeShapeType="1"/>
            </p:cNvSpPr>
            <p:nvPr/>
          </p:nvSpPr>
          <p:spPr bwMode="auto">
            <a:xfrm>
              <a:off x="3728" y="939"/>
              <a:ext cx="0" cy="869"/>
            </a:xfrm>
            <a:prstGeom prst="line">
              <a:avLst/>
            </a:prstGeom>
            <a:noFill/>
            <a:ln w="9525">
              <a:solidFill>
                <a:srgbClr val="009999"/>
              </a:solidFill>
              <a:prstDash val="dash"/>
              <a:round/>
              <a:headEnd type="stealth" w="med" len="med"/>
              <a:tailEnd/>
            </a:ln>
          </p:spPr>
          <p:txBody>
            <a:bodyPr/>
            <a:lstStyle/>
            <a:p>
              <a:endParaRPr lang="en-US"/>
            </a:p>
          </p:txBody>
        </p:sp>
        <p:sp>
          <p:nvSpPr>
            <p:cNvPr id="69" name="Line 23"/>
            <p:cNvSpPr>
              <a:spLocks noChangeShapeType="1"/>
            </p:cNvSpPr>
            <p:nvPr/>
          </p:nvSpPr>
          <p:spPr bwMode="auto">
            <a:xfrm>
              <a:off x="3896" y="978"/>
              <a:ext cx="0" cy="922"/>
            </a:xfrm>
            <a:prstGeom prst="line">
              <a:avLst/>
            </a:prstGeom>
            <a:noFill/>
            <a:ln w="9525">
              <a:solidFill>
                <a:srgbClr val="009999"/>
              </a:solidFill>
              <a:prstDash val="dash"/>
              <a:round/>
              <a:headEnd type="stealth" w="med" len="med"/>
              <a:tailEnd/>
            </a:ln>
          </p:spPr>
          <p:txBody>
            <a:bodyPr/>
            <a:lstStyle/>
            <a:p>
              <a:endParaRPr lang="en-US"/>
            </a:p>
          </p:txBody>
        </p:sp>
        <p:sp>
          <p:nvSpPr>
            <p:cNvPr id="70" name="Line 24"/>
            <p:cNvSpPr>
              <a:spLocks noChangeShapeType="1"/>
            </p:cNvSpPr>
            <p:nvPr/>
          </p:nvSpPr>
          <p:spPr bwMode="auto">
            <a:xfrm>
              <a:off x="4015" y="1017"/>
              <a:ext cx="0" cy="978"/>
            </a:xfrm>
            <a:prstGeom prst="line">
              <a:avLst/>
            </a:prstGeom>
            <a:noFill/>
            <a:ln w="9525">
              <a:solidFill>
                <a:srgbClr val="009999"/>
              </a:solidFill>
              <a:prstDash val="dash"/>
              <a:round/>
              <a:headEnd type="stealth" w="med" len="med"/>
              <a:tailEnd/>
            </a:ln>
          </p:spPr>
          <p:txBody>
            <a:bodyPr/>
            <a:lstStyle/>
            <a:p>
              <a:endParaRPr lang="en-US"/>
            </a:p>
          </p:txBody>
        </p:sp>
        <p:sp>
          <p:nvSpPr>
            <p:cNvPr id="71" name="Line 25"/>
            <p:cNvSpPr>
              <a:spLocks noChangeShapeType="1"/>
            </p:cNvSpPr>
            <p:nvPr/>
          </p:nvSpPr>
          <p:spPr bwMode="auto">
            <a:xfrm>
              <a:off x="4379" y="988"/>
              <a:ext cx="0" cy="978"/>
            </a:xfrm>
            <a:prstGeom prst="line">
              <a:avLst/>
            </a:prstGeom>
            <a:noFill/>
            <a:ln w="9525">
              <a:solidFill>
                <a:srgbClr val="009999"/>
              </a:solidFill>
              <a:prstDash val="dash"/>
              <a:round/>
              <a:headEnd type="stealth" w="med" len="med"/>
              <a:tailEnd/>
            </a:ln>
          </p:spPr>
          <p:txBody>
            <a:bodyPr/>
            <a:lstStyle/>
            <a:p>
              <a:endParaRPr lang="en-US"/>
            </a:p>
          </p:txBody>
        </p:sp>
        <p:sp>
          <p:nvSpPr>
            <p:cNvPr id="72" name="Line 26"/>
            <p:cNvSpPr>
              <a:spLocks noChangeShapeType="1"/>
            </p:cNvSpPr>
            <p:nvPr/>
          </p:nvSpPr>
          <p:spPr bwMode="auto">
            <a:xfrm>
              <a:off x="4128" y="978"/>
              <a:ext cx="0" cy="830"/>
            </a:xfrm>
            <a:prstGeom prst="line">
              <a:avLst/>
            </a:prstGeom>
            <a:noFill/>
            <a:ln w="9525">
              <a:solidFill>
                <a:srgbClr val="009999"/>
              </a:solidFill>
              <a:prstDash val="dash"/>
              <a:round/>
              <a:headEnd type="stealth" w="med" len="med"/>
              <a:tailEnd/>
            </a:ln>
          </p:spPr>
          <p:txBody>
            <a:bodyPr/>
            <a:lstStyle/>
            <a:p>
              <a:endParaRPr lang="en-US"/>
            </a:p>
          </p:txBody>
        </p:sp>
        <p:sp>
          <p:nvSpPr>
            <p:cNvPr id="73" name="Line 27"/>
            <p:cNvSpPr>
              <a:spLocks noChangeShapeType="1"/>
            </p:cNvSpPr>
            <p:nvPr/>
          </p:nvSpPr>
          <p:spPr bwMode="auto">
            <a:xfrm>
              <a:off x="4257" y="988"/>
              <a:ext cx="0" cy="880"/>
            </a:xfrm>
            <a:prstGeom prst="line">
              <a:avLst/>
            </a:prstGeom>
            <a:noFill/>
            <a:ln w="9525">
              <a:solidFill>
                <a:srgbClr val="009999"/>
              </a:solidFill>
              <a:prstDash val="dash"/>
              <a:round/>
              <a:headEnd type="stealth" w="med" len="med"/>
              <a:tailEnd/>
            </a:ln>
          </p:spPr>
          <p:txBody>
            <a:bodyPr/>
            <a:lstStyle/>
            <a:p>
              <a:endParaRPr lang="en-US"/>
            </a:p>
          </p:txBody>
        </p:sp>
        <p:sp>
          <p:nvSpPr>
            <p:cNvPr id="75" name="Line 29"/>
            <p:cNvSpPr>
              <a:spLocks noChangeShapeType="1"/>
            </p:cNvSpPr>
            <p:nvPr/>
          </p:nvSpPr>
          <p:spPr bwMode="auto">
            <a:xfrm>
              <a:off x="4865" y="1632"/>
              <a:ext cx="559" cy="164"/>
            </a:xfrm>
            <a:prstGeom prst="line">
              <a:avLst/>
            </a:prstGeom>
            <a:noFill/>
            <a:ln w="50800">
              <a:solidFill>
                <a:schemeClr val="tx1"/>
              </a:solidFill>
              <a:round/>
              <a:headEnd/>
              <a:tailEnd/>
            </a:ln>
          </p:spPr>
          <p:txBody>
            <a:bodyPr/>
            <a:lstStyle/>
            <a:p>
              <a:endParaRPr lang="en-US"/>
            </a:p>
          </p:txBody>
        </p:sp>
        <p:sp>
          <p:nvSpPr>
            <p:cNvPr id="76" name="Line 30"/>
            <p:cNvSpPr>
              <a:spLocks noChangeShapeType="1"/>
            </p:cNvSpPr>
            <p:nvPr/>
          </p:nvSpPr>
          <p:spPr bwMode="auto">
            <a:xfrm>
              <a:off x="2971" y="1216"/>
              <a:ext cx="1443" cy="359"/>
            </a:xfrm>
            <a:prstGeom prst="line">
              <a:avLst/>
            </a:prstGeom>
            <a:noFill/>
            <a:ln w="38100">
              <a:solidFill>
                <a:srgbClr val="CC00CC"/>
              </a:solidFill>
              <a:prstDash val="dash"/>
              <a:round/>
              <a:headEnd/>
              <a:tailEnd/>
            </a:ln>
          </p:spPr>
          <p:txBody>
            <a:bodyPr/>
            <a:lstStyle/>
            <a:p>
              <a:endParaRPr lang="en-US"/>
            </a:p>
          </p:txBody>
        </p:sp>
        <p:sp>
          <p:nvSpPr>
            <p:cNvPr id="77" name="Line 31"/>
            <p:cNvSpPr>
              <a:spLocks noChangeShapeType="1"/>
            </p:cNvSpPr>
            <p:nvPr/>
          </p:nvSpPr>
          <p:spPr bwMode="auto">
            <a:xfrm>
              <a:off x="4632" y="1636"/>
              <a:ext cx="553" cy="134"/>
            </a:xfrm>
            <a:prstGeom prst="line">
              <a:avLst/>
            </a:prstGeom>
            <a:noFill/>
            <a:ln w="38100">
              <a:solidFill>
                <a:srgbClr val="CC00CC"/>
              </a:solidFill>
              <a:prstDash val="dash"/>
              <a:round/>
              <a:headEnd/>
              <a:tailEnd/>
            </a:ln>
          </p:spPr>
          <p:txBody>
            <a:bodyPr/>
            <a:lstStyle/>
            <a:p>
              <a:endParaRPr lang="en-US"/>
            </a:p>
          </p:txBody>
        </p:sp>
        <p:sp>
          <p:nvSpPr>
            <p:cNvPr id="78" name="Line 32"/>
            <p:cNvSpPr>
              <a:spLocks noChangeShapeType="1"/>
            </p:cNvSpPr>
            <p:nvPr/>
          </p:nvSpPr>
          <p:spPr bwMode="auto">
            <a:xfrm>
              <a:off x="3850" y="1246"/>
              <a:ext cx="0" cy="117"/>
            </a:xfrm>
            <a:prstGeom prst="line">
              <a:avLst/>
            </a:prstGeom>
            <a:noFill/>
            <a:ln w="28575">
              <a:solidFill>
                <a:srgbClr val="FFFF66"/>
              </a:solidFill>
              <a:round/>
              <a:headEnd/>
              <a:tailEnd/>
            </a:ln>
          </p:spPr>
          <p:txBody>
            <a:bodyPr/>
            <a:lstStyle/>
            <a:p>
              <a:endParaRPr lang="en-US"/>
            </a:p>
          </p:txBody>
        </p:sp>
        <p:sp>
          <p:nvSpPr>
            <p:cNvPr id="79" name="Line 33"/>
            <p:cNvSpPr>
              <a:spLocks noChangeShapeType="1"/>
            </p:cNvSpPr>
            <p:nvPr/>
          </p:nvSpPr>
          <p:spPr bwMode="auto">
            <a:xfrm>
              <a:off x="3872" y="1232"/>
              <a:ext cx="0" cy="351"/>
            </a:xfrm>
            <a:prstGeom prst="line">
              <a:avLst/>
            </a:prstGeom>
            <a:noFill/>
            <a:ln w="38100">
              <a:solidFill>
                <a:schemeClr val="tx1"/>
              </a:solidFill>
              <a:round/>
              <a:headEnd/>
              <a:tailEnd/>
            </a:ln>
          </p:spPr>
          <p:txBody>
            <a:bodyPr/>
            <a:lstStyle/>
            <a:p>
              <a:endParaRPr lang="en-US"/>
            </a:p>
          </p:txBody>
        </p:sp>
        <p:sp>
          <p:nvSpPr>
            <p:cNvPr id="80" name="Line 34"/>
            <p:cNvSpPr>
              <a:spLocks noChangeShapeType="1"/>
            </p:cNvSpPr>
            <p:nvPr/>
          </p:nvSpPr>
          <p:spPr bwMode="auto">
            <a:xfrm>
              <a:off x="3826" y="1196"/>
              <a:ext cx="0" cy="351"/>
            </a:xfrm>
            <a:prstGeom prst="line">
              <a:avLst/>
            </a:prstGeom>
            <a:noFill/>
            <a:ln w="38100">
              <a:solidFill>
                <a:schemeClr val="tx1"/>
              </a:solidFill>
              <a:round/>
              <a:headEnd/>
              <a:tailEnd/>
            </a:ln>
          </p:spPr>
          <p:txBody>
            <a:bodyPr/>
            <a:lstStyle/>
            <a:p>
              <a:endParaRPr lang="en-US"/>
            </a:p>
          </p:txBody>
        </p:sp>
        <p:sp>
          <p:nvSpPr>
            <p:cNvPr id="81" name="Line 35"/>
            <p:cNvSpPr>
              <a:spLocks noChangeShapeType="1"/>
            </p:cNvSpPr>
            <p:nvPr/>
          </p:nvSpPr>
          <p:spPr bwMode="auto">
            <a:xfrm>
              <a:off x="3928" y="1780"/>
              <a:ext cx="245" cy="78"/>
            </a:xfrm>
            <a:prstGeom prst="line">
              <a:avLst/>
            </a:prstGeom>
            <a:noFill/>
            <a:ln w="25400">
              <a:solidFill>
                <a:srgbClr val="FF0000"/>
              </a:solidFill>
              <a:round/>
              <a:headEnd/>
              <a:tailEnd type="triangle" w="med" len="med"/>
            </a:ln>
          </p:spPr>
          <p:txBody>
            <a:bodyPr/>
            <a:lstStyle/>
            <a:p>
              <a:endParaRPr lang="en-US"/>
            </a:p>
          </p:txBody>
        </p:sp>
        <p:sp>
          <p:nvSpPr>
            <p:cNvPr id="82" name="Line 36"/>
            <p:cNvSpPr>
              <a:spLocks noChangeShapeType="1"/>
            </p:cNvSpPr>
            <p:nvPr/>
          </p:nvSpPr>
          <p:spPr bwMode="auto">
            <a:xfrm flipH="1" flipV="1">
              <a:off x="3857" y="1160"/>
              <a:ext cx="234" cy="30"/>
            </a:xfrm>
            <a:prstGeom prst="line">
              <a:avLst/>
            </a:prstGeom>
            <a:noFill/>
            <a:ln w="25400">
              <a:solidFill>
                <a:srgbClr val="FF0000"/>
              </a:solidFill>
              <a:round/>
              <a:headEnd/>
              <a:tailEnd type="triangle" w="med" len="med"/>
            </a:ln>
          </p:spPr>
          <p:txBody>
            <a:bodyPr/>
            <a:lstStyle/>
            <a:p>
              <a:endParaRPr lang="en-US"/>
            </a:p>
          </p:txBody>
        </p:sp>
        <p:sp>
          <p:nvSpPr>
            <p:cNvPr id="83" name="Text Box 38"/>
            <p:cNvSpPr txBox="1">
              <a:spLocks noChangeArrowheads="1"/>
            </p:cNvSpPr>
            <p:nvPr/>
          </p:nvSpPr>
          <p:spPr bwMode="auto">
            <a:xfrm>
              <a:off x="4563" y="1188"/>
              <a:ext cx="613" cy="152"/>
            </a:xfrm>
            <a:prstGeom prst="rect">
              <a:avLst/>
            </a:prstGeom>
            <a:noFill/>
            <a:ln w="9525">
              <a:noFill/>
              <a:miter lim="800000"/>
              <a:headEnd/>
              <a:tailEnd/>
            </a:ln>
          </p:spPr>
          <p:txBody>
            <a:bodyPr>
              <a:spAutoFit/>
            </a:bodyPr>
            <a:lstStyle/>
            <a:p>
              <a:pPr eaLnBrk="1" hangingPunct="1">
                <a:spcBef>
                  <a:spcPct val="50000"/>
                </a:spcBef>
              </a:pPr>
              <a:r>
                <a:rPr lang="en-US">
                  <a:solidFill>
                    <a:schemeClr val="bg1"/>
                  </a:solidFill>
                </a:rPr>
                <a:t>C</a:t>
              </a:r>
              <a:r>
                <a:rPr lang="en-US" baseline="-25000">
                  <a:solidFill>
                    <a:schemeClr val="bg1"/>
                  </a:solidFill>
                </a:rPr>
                <a:t>1</a:t>
              </a:r>
            </a:p>
          </p:txBody>
        </p:sp>
        <p:sp>
          <p:nvSpPr>
            <p:cNvPr id="84" name="Text Box 39"/>
            <p:cNvSpPr txBox="1">
              <a:spLocks noChangeArrowheads="1"/>
            </p:cNvSpPr>
            <p:nvPr/>
          </p:nvSpPr>
          <p:spPr bwMode="auto">
            <a:xfrm>
              <a:off x="4563" y="1692"/>
              <a:ext cx="613" cy="152"/>
            </a:xfrm>
            <a:prstGeom prst="rect">
              <a:avLst/>
            </a:prstGeom>
            <a:noFill/>
            <a:ln w="9525">
              <a:noFill/>
              <a:miter lim="800000"/>
              <a:headEnd/>
              <a:tailEnd/>
            </a:ln>
          </p:spPr>
          <p:txBody>
            <a:bodyPr>
              <a:spAutoFit/>
            </a:bodyPr>
            <a:lstStyle/>
            <a:p>
              <a:pPr eaLnBrk="1" hangingPunct="1">
                <a:spcBef>
                  <a:spcPct val="50000"/>
                </a:spcBef>
              </a:pPr>
              <a:r>
                <a:rPr lang="en-US">
                  <a:solidFill>
                    <a:schemeClr val="bg1"/>
                  </a:solidFill>
                </a:rPr>
                <a:t>C</a:t>
              </a:r>
              <a:r>
                <a:rPr lang="en-US" baseline="-25000">
                  <a:solidFill>
                    <a:schemeClr val="bg1"/>
                  </a:solidFill>
                </a:rPr>
                <a:t>2</a:t>
              </a:r>
            </a:p>
          </p:txBody>
        </p:sp>
      </p:grpSp>
      <p:sp>
        <p:nvSpPr>
          <p:cNvPr id="47" name="Text Box 40"/>
          <p:cNvSpPr txBox="1">
            <a:spLocks noChangeArrowheads="1"/>
          </p:cNvSpPr>
          <p:nvPr/>
        </p:nvSpPr>
        <p:spPr bwMode="auto">
          <a:xfrm>
            <a:off x="9267367" y="5600503"/>
            <a:ext cx="1361465" cy="367426"/>
          </a:xfrm>
          <a:prstGeom prst="rect">
            <a:avLst/>
          </a:prstGeom>
          <a:noFill/>
          <a:ln w="9525">
            <a:noFill/>
            <a:miter lim="800000"/>
            <a:headEnd/>
            <a:tailEnd/>
          </a:ln>
        </p:spPr>
        <p:txBody>
          <a:bodyPr wrap="none">
            <a:spAutoFit/>
          </a:bodyPr>
          <a:lstStyle/>
          <a:p>
            <a:pPr eaLnBrk="1" hangingPunct="1"/>
            <a:r>
              <a:rPr lang="en-US" sz="2200" b="1" i="1" dirty="0" err="1">
                <a:latin typeface="Times New Roman" pitchFamily="18" charset="0"/>
                <a:cs typeface="Times New Roman" pitchFamily="18" charset="0"/>
              </a:rPr>
              <a:t>Hình</a:t>
            </a:r>
            <a:r>
              <a:rPr lang="en-US" sz="2200" b="1" i="1" dirty="0">
                <a:latin typeface="Times New Roman" pitchFamily="18" charset="0"/>
                <a:cs typeface="Times New Roman" pitchFamily="18" charset="0"/>
              </a:rPr>
              <a:t> 28.1</a:t>
            </a:r>
          </a:p>
        </p:txBody>
      </p:sp>
      <p:sp>
        <p:nvSpPr>
          <p:cNvPr id="55" name="Line 47"/>
          <p:cNvSpPr>
            <a:spLocks noChangeShapeType="1"/>
          </p:cNvSpPr>
          <p:nvPr/>
        </p:nvSpPr>
        <p:spPr bwMode="auto">
          <a:xfrm flipH="1">
            <a:off x="8437486" y="3937109"/>
            <a:ext cx="539230" cy="50804"/>
          </a:xfrm>
          <a:prstGeom prst="line">
            <a:avLst/>
          </a:prstGeom>
          <a:noFill/>
          <a:ln w="25400">
            <a:solidFill>
              <a:schemeClr val="bg1"/>
            </a:solidFill>
            <a:round/>
            <a:headEnd type="oval" w="med" len="sm"/>
            <a:tailEnd type="triangle" w="med" len="med"/>
          </a:ln>
        </p:spPr>
        <p:txBody>
          <a:bodyPr/>
          <a:lstStyle/>
          <a:p>
            <a:endParaRPr lang="en-US"/>
          </a:p>
        </p:txBody>
      </p:sp>
      <p:sp>
        <p:nvSpPr>
          <p:cNvPr id="56" name="Line 48"/>
          <p:cNvSpPr>
            <a:spLocks noChangeShapeType="1"/>
          </p:cNvSpPr>
          <p:nvPr/>
        </p:nvSpPr>
        <p:spPr bwMode="auto">
          <a:xfrm flipV="1">
            <a:off x="9367955" y="2667078"/>
            <a:ext cx="603092" cy="32667"/>
          </a:xfrm>
          <a:prstGeom prst="line">
            <a:avLst/>
          </a:prstGeom>
          <a:noFill/>
          <a:ln w="25400">
            <a:solidFill>
              <a:schemeClr val="bg1"/>
            </a:solidFill>
            <a:round/>
            <a:headEnd type="oval" w="med" len="sm"/>
            <a:tailEnd type="triangle" w="med" len="med"/>
          </a:ln>
        </p:spPr>
        <p:txBody>
          <a:bodyPr/>
          <a:lstStyle/>
          <a:p>
            <a:endParaRPr lang="en-US"/>
          </a:p>
        </p:txBody>
      </p:sp>
      <p:grpSp>
        <p:nvGrpSpPr>
          <p:cNvPr id="57" name="Group 50"/>
          <p:cNvGrpSpPr>
            <a:grpSpLocks/>
          </p:cNvGrpSpPr>
          <p:nvPr/>
        </p:nvGrpSpPr>
        <p:grpSpPr bwMode="auto">
          <a:xfrm>
            <a:off x="8202332" y="4087454"/>
            <a:ext cx="550705" cy="288986"/>
            <a:chOff x="4848" y="864"/>
            <a:chExt cx="288" cy="140"/>
          </a:xfrm>
        </p:grpSpPr>
        <p:sp>
          <p:nvSpPr>
            <p:cNvPr id="61" name="Text Box 51"/>
            <p:cNvSpPr txBox="1">
              <a:spLocks noChangeArrowheads="1"/>
            </p:cNvSpPr>
            <p:nvPr/>
          </p:nvSpPr>
          <p:spPr bwMode="auto">
            <a:xfrm>
              <a:off x="4848" y="864"/>
              <a:ext cx="288" cy="140"/>
            </a:xfrm>
            <a:prstGeom prst="rect">
              <a:avLst/>
            </a:prstGeom>
            <a:noFill/>
            <a:ln w="9525">
              <a:noFill/>
              <a:miter lim="800000"/>
              <a:headEnd/>
              <a:tailEnd/>
            </a:ln>
          </p:spPr>
          <p:txBody>
            <a:bodyPr>
              <a:spAutoFit/>
            </a:bodyPr>
            <a:lstStyle/>
            <a:p>
              <a:pPr eaLnBrk="1" hangingPunct="1">
                <a:spcBef>
                  <a:spcPct val="50000"/>
                </a:spcBef>
              </a:pPr>
              <a:r>
                <a:rPr lang="en-US" sz="1600" b="1" dirty="0">
                  <a:solidFill>
                    <a:schemeClr val="bg1"/>
                  </a:solidFill>
                </a:rPr>
                <a:t>F</a:t>
              </a:r>
              <a:r>
                <a:rPr lang="en-US" sz="1600" b="1" baseline="-25000" dirty="0">
                  <a:solidFill>
                    <a:schemeClr val="bg1"/>
                  </a:solidFill>
                </a:rPr>
                <a:t>1</a:t>
              </a:r>
              <a:endParaRPr lang="en-US" sz="1600" b="1" dirty="0">
                <a:solidFill>
                  <a:schemeClr val="bg1"/>
                </a:solidFill>
              </a:endParaRPr>
            </a:p>
          </p:txBody>
        </p:sp>
        <p:sp>
          <p:nvSpPr>
            <p:cNvPr id="62" name="Line 52"/>
            <p:cNvSpPr>
              <a:spLocks noChangeShapeType="1"/>
            </p:cNvSpPr>
            <p:nvPr/>
          </p:nvSpPr>
          <p:spPr bwMode="auto">
            <a:xfrm>
              <a:off x="4914" y="891"/>
              <a:ext cx="115" cy="0"/>
            </a:xfrm>
            <a:prstGeom prst="line">
              <a:avLst/>
            </a:prstGeom>
            <a:noFill/>
            <a:ln w="25400">
              <a:solidFill>
                <a:schemeClr val="bg1"/>
              </a:solidFill>
              <a:round/>
              <a:headEnd/>
              <a:tailEnd type="triangle" w="med" len="med"/>
            </a:ln>
          </p:spPr>
          <p:txBody>
            <a:bodyPr/>
            <a:lstStyle/>
            <a:p>
              <a:endParaRPr lang="en-US"/>
            </a:p>
          </p:txBody>
        </p:sp>
      </p:grpSp>
      <p:grpSp>
        <p:nvGrpSpPr>
          <p:cNvPr id="58" name="Group 53"/>
          <p:cNvGrpSpPr>
            <a:grpSpLocks/>
          </p:cNvGrpSpPr>
          <p:nvPr/>
        </p:nvGrpSpPr>
        <p:grpSpPr bwMode="auto">
          <a:xfrm>
            <a:off x="9689523" y="2300691"/>
            <a:ext cx="550705" cy="288986"/>
            <a:chOff x="5023" y="2256"/>
            <a:chExt cx="288" cy="140"/>
          </a:xfrm>
        </p:grpSpPr>
        <p:sp>
          <p:nvSpPr>
            <p:cNvPr id="59" name="Text Box 54"/>
            <p:cNvSpPr txBox="1">
              <a:spLocks noChangeArrowheads="1"/>
            </p:cNvSpPr>
            <p:nvPr/>
          </p:nvSpPr>
          <p:spPr bwMode="auto">
            <a:xfrm>
              <a:off x="5023" y="2256"/>
              <a:ext cx="288" cy="140"/>
            </a:xfrm>
            <a:prstGeom prst="rect">
              <a:avLst/>
            </a:prstGeom>
            <a:noFill/>
            <a:ln w="9525">
              <a:noFill/>
              <a:miter lim="800000"/>
              <a:headEnd/>
              <a:tailEnd/>
            </a:ln>
          </p:spPr>
          <p:txBody>
            <a:bodyPr>
              <a:spAutoFit/>
            </a:bodyPr>
            <a:lstStyle/>
            <a:p>
              <a:pPr eaLnBrk="1" hangingPunct="1">
                <a:spcBef>
                  <a:spcPct val="50000"/>
                </a:spcBef>
              </a:pPr>
              <a:r>
                <a:rPr lang="en-US" sz="1600" b="1" dirty="0">
                  <a:solidFill>
                    <a:schemeClr val="bg1"/>
                  </a:solidFill>
                </a:rPr>
                <a:t>F</a:t>
              </a:r>
              <a:r>
                <a:rPr lang="en-US" sz="1600" b="1" baseline="-25000" dirty="0">
                  <a:solidFill>
                    <a:schemeClr val="bg1"/>
                  </a:solidFill>
                </a:rPr>
                <a:t>2</a:t>
              </a:r>
              <a:endParaRPr lang="en-US" sz="1600" b="1" dirty="0">
                <a:solidFill>
                  <a:schemeClr val="bg1"/>
                </a:solidFill>
              </a:endParaRPr>
            </a:p>
          </p:txBody>
        </p:sp>
        <p:sp>
          <p:nvSpPr>
            <p:cNvPr id="60" name="Line 55"/>
            <p:cNvSpPr>
              <a:spLocks noChangeShapeType="1"/>
            </p:cNvSpPr>
            <p:nvPr/>
          </p:nvSpPr>
          <p:spPr bwMode="auto">
            <a:xfrm>
              <a:off x="5071" y="2277"/>
              <a:ext cx="115" cy="0"/>
            </a:xfrm>
            <a:prstGeom prst="line">
              <a:avLst/>
            </a:prstGeom>
            <a:noFill/>
            <a:ln w="25400">
              <a:solidFill>
                <a:schemeClr val="bg1"/>
              </a:solidFill>
              <a:round/>
              <a:headEnd/>
              <a:tailEnd type="triangle" w="med" len="med"/>
            </a:ln>
          </p:spPr>
          <p:txBody>
            <a:bodyPr/>
            <a:lstStyle/>
            <a:p>
              <a:endParaRPr lang="en-US"/>
            </a:p>
          </p:txBody>
        </p:sp>
      </p:grpSp>
      <p:sp>
        <p:nvSpPr>
          <p:cNvPr id="85" name="Text Box 9"/>
          <p:cNvSpPr txBox="1">
            <a:spLocks noChangeArrowheads="1"/>
          </p:cNvSpPr>
          <p:nvPr/>
        </p:nvSpPr>
        <p:spPr bwMode="auto">
          <a:xfrm>
            <a:off x="1177411" y="2961385"/>
            <a:ext cx="6175873" cy="1200323"/>
          </a:xfrm>
          <a:prstGeom prst="rect">
            <a:avLst/>
          </a:prstGeom>
          <a:noFill/>
          <a:ln w="9525">
            <a:noFill/>
            <a:miter lim="800000"/>
            <a:headEnd/>
            <a:tailEnd/>
          </a:ln>
        </p:spPr>
        <p:txBody>
          <a:bodyPr wrap="square" lIns="91434" tIns="45717" rIns="91434" bIns="45717">
            <a:spAutoFit/>
          </a:bodyPr>
          <a:lstStyle/>
          <a:p>
            <a:pPr eaLnBrk="1" hangingPunct="1"/>
            <a:r>
              <a:rPr lang="en-US" sz="2400" i="1" dirty="0" smtClean="0">
                <a:solidFill>
                  <a:srgbClr val="0000FF"/>
                </a:solidFill>
                <a:latin typeface="Times New Roman" pitchFamily="18" charset="0"/>
                <a:cs typeface="Times New Roman" pitchFamily="18" charset="0"/>
              </a:rPr>
              <a:t>Động </a:t>
            </a:r>
            <a:r>
              <a:rPr lang="en-US" sz="2400" i="1" dirty="0">
                <a:solidFill>
                  <a:srgbClr val="0000FF"/>
                </a:solidFill>
                <a:latin typeface="Times New Roman" pitchFamily="18" charset="0"/>
                <a:cs typeface="Times New Roman" pitchFamily="18" charset="0"/>
              </a:rPr>
              <a:t>cơ điện một chiều hoạt động dựa trên tác dụng của từ trường lên khung dây dẫn có dòng điện chạy qua đặt trong từ trường.</a:t>
            </a:r>
          </a:p>
        </p:txBody>
      </p:sp>
      <p:sp>
        <p:nvSpPr>
          <p:cNvPr id="86" name="Text Box 57"/>
          <p:cNvSpPr txBox="1">
            <a:spLocks noChangeArrowheads="1"/>
          </p:cNvSpPr>
          <p:nvPr/>
        </p:nvSpPr>
        <p:spPr bwMode="auto">
          <a:xfrm>
            <a:off x="1227897" y="4342900"/>
            <a:ext cx="5830466" cy="985507"/>
          </a:xfrm>
          <a:prstGeom prst="rect">
            <a:avLst/>
          </a:prstGeom>
          <a:noFill/>
          <a:ln w="9525">
            <a:noFill/>
            <a:miter lim="800000"/>
            <a:headEnd/>
            <a:tailEnd/>
          </a:ln>
        </p:spPr>
        <p:txBody>
          <a:bodyPr wrap="square" lIns="61576" tIns="30788" rIns="61576" bIns="30788">
            <a:spAutoFit/>
          </a:bodyPr>
          <a:lstStyle/>
          <a:p>
            <a:pPr>
              <a:lnSpc>
                <a:spcPct val="150000"/>
              </a:lnSpc>
              <a:spcBef>
                <a:spcPts val="808"/>
              </a:spcBef>
            </a:pPr>
            <a:r>
              <a:rPr lang="en-US" sz="2000" b="1" i="1" dirty="0" smtClean="0">
                <a:solidFill>
                  <a:srgbClr val="FF0000"/>
                </a:solidFill>
                <a:latin typeface="Times New Roman" pitchFamily="18" charset="0"/>
                <a:cs typeface="Times New Roman" pitchFamily="18" charset="0"/>
              </a:rPr>
              <a:t>C1. Biểu diễn lực điện từ tác dụng lên đoạn dây AB và CD của khung dây dẫn khi có dòng điện chạy qua?</a:t>
            </a:r>
            <a:endParaRPr lang="en-US" sz="2000" b="1" i="1" dirty="0">
              <a:solidFill>
                <a:srgbClr val="FF0000"/>
              </a:solidFill>
              <a:latin typeface="Times New Roman" pitchFamily="18" charset="0"/>
              <a:cs typeface="Times New Roman" pitchFamily="18" charset="0"/>
            </a:endParaRPr>
          </a:p>
        </p:txBody>
      </p:sp>
      <p:sp>
        <p:nvSpPr>
          <p:cNvPr id="87" name="Text Box 57"/>
          <p:cNvSpPr txBox="1">
            <a:spLocks noChangeArrowheads="1"/>
          </p:cNvSpPr>
          <p:nvPr/>
        </p:nvSpPr>
        <p:spPr bwMode="auto">
          <a:xfrm>
            <a:off x="1255779" y="4342899"/>
            <a:ext cx="5801782" cy="985507"/>
          </a:xfrm>
          <a:prstGeom prst="rect">
            <a:avLst/>
          </a:prstGeom>
          <a:noFill/>
          <a:ln w="9525">
            <a:noFill/>
            <a:miter lim="800000"/>
            <a:headEnd/>
            <a:tailEnd/>
          </a:ln>
        </p:spPr>
        <p:txBody>
          <a:bodyPr wrap="square" lIns="61576" tIns="30788" rIns="61576" bIns="30788">
            <a:spAutoFit/>
          </a:bodyPr>
          <a:lstStyle/>
          <a:p>
            <a:pPr>
              <a:lnSpc>
                <a:spcPct val="150000"/>
              </a:lnSpc>
              <a:spcBef>
                <a:spcPts val="808"/>
              </a:spcBef>
            </a:pPr>
            <a:r>
              <a:rPr lang="en-US" sz="2000" b="1" i="1" dirty="0" smtClean="0">
                <a:solidFill>
                  <a:srgbClr val="FF0000"/>
                </a:solidFill>
                <a:latin typeface="Times New Roman" pitchFamily="18" charset="0"/>
                <a:cs typeface="Times New Roman" pitchFamily="18" charset="0"/>
              </a:rPr>
              <a:t>C2</a:t>
            </a:r>
            <a:r>
              <a:rPr lang="en-US" sz="2000" b="1" i="1" dirty="0">
                <a:solidFill>
                  <a:srgbClr val="FF0000"/>
                </a:solidFill>
                <a:latin typeface="Times New Roman" pitchFamily="18" charset="0"/>
                <a:cs typeface="Times New Roman" pitchFamily="18" charset="0"/>
              </a:rPr>
              <a:t>. Dự </a:t>
            </a:r>
            <a:r>
              <a:rPr lang="en-US" sz="2000" b="1" i="1" dirty="0" smtClean="0">
                <a:solidFill>
                  <a:srgbClr val="FF0000"/>
                </a:solidFill>
                <a:latin typeface="Times New Roman" pitchFamily="18" charset="0"/>
                <a:cs typeface="Times New Roman" pitchFamily="18" charset="0"/>
              </a:rPr>
              <a:t>đoán xem có hiện tượng gì xảy ra với khung dây khi đó?</a:t>
            </a:r>
            <a:endParaRPr lang="en-US" sz="2000" b="1" i="1" dirty="0">
              <a:solidFill>
                <a:srgbClr val="FF0000"/>
              </a:solidFill>
              <a:latin typeface="Times New Roman" pitchFamily="18" charset="0"/>
              <a:cs typeface="Times New Roman" pitchFamily="18" charset="0"/>
            </a:endParaRPr>
          </a:p>
        </p:txBody>
      </p:sp>
      <p:sp>
        <p:nvSpPr>
          <p:cNvPr id="88" name="Text Box 57"/>
          <p:cNvSpPr txBox="1">
            <a:spLocks noChangeArrowheads="1"/>
          </p:cNvSpPr>
          <p:nvPr/>
        </p:nvSpPr>
        <p:spPr bwMode="auto">
          <a:xfrm>
            <a:off x="1265026" y="5367546"/>
            <a:ext cx="5801782" cy="985507"/>
          </a:xfrm>
          <a:prstGeom prst="rect">
            <a:avLst/>
          </a:prstGeom>
          <a:noFill/>
          <a:ln w="9525">
            <a:noFill/>
            <a:miter lim="800000"/>
            <a:headEnd/>
            <a:tailEnd/>
          </a:ln>
        </p:spPr>
        <p:txBody>
          <a:bodyPr wrap="square" lIns="61576" tIns="30788" rIns="61576" bIns="30788">
            <a:spAutoFit/>
          </a:bodyPr>
          <a:lstStyle/>
          <a:p>
            <a:pPr>
              <a:lnSpc>
                <a:spcPct val="150000"/>
              </a:lnSpc>
              <a:spcBef>
                <a:spcPts val="808"/>
              </a:spcBef>
            </a:pPr>
            <a:r>
              <a:rPr lang="en-US" sz="2000" b="1" i="1" dirty="0" smtClean="0">
                <a:solidFill>
                  <a:srgbClr val="0A0AB6"/>
                </a:solidFill>
                <a:latin typeface="Times New Roman" pitchFamily="18" charset="0"/>
                <a:cs typeface="Times New Roman" pitchFamily="18" charset="0"/>
              </a:rPr>
              <a:t>Dự </a:t>
            </a:r>
            <a:r>
              <a:rPr lang="en-US" sz="2000" b="1" i="1" dirty="0">
                <a:solidFill>
                  <a:srgbClr val="0A0AB6"/>
                </a:solidFill>
                <a:latin typeface="Times New Roman" pitchFamily="18" charset="0"/>
                <a:cs typeface="Times New Roman" pitchFamily="18" charset="0"/>
              </a:rPr>
              <a:t>đoán: Khung dây sẽ quay do tác dụng của hai lực F</a:t>
            </a:r>
            <a:r>
              <a:rPr lang="en-US" sz="2000" b="1" i="1" baseline="-25000" dirty="0">
                <a:solidFill>
                  <a:srgbClr val="0A0AB6"/>
                </a:solidFill>
                <a:latin typeface="Times New Roman" pitchFamily="18" charset="0"/>
                <a:cs typeface="Times New Roman" pitchFamily="18" charset="0"/>
              </a:rPr>
              <a:t>1</a:t>
            </a:r>
            <a:r>
              <a:rPr lang="en-US" sz="2000" b="1" i="1" dirty="0">
                <a:solidFill>
                  <a:srgbClr val="0A0AB6"/>
                </a:solidFill>
                <a:latin typeface="Times New Roman" pitchFamily="18" charset="0"/>
                <a:cs typeface="Times New Roman" pitchFamily="18" charset="0"/>
              </a:rPr>
              <a:t>, F</a:t>
            </a:r>
            <a:r>
              <a:rPr lang="en-US" sz="2000" b="1" i="1" baseline="-25000" dirty="0">
                <a:solidFill>
                  <a:srgbClr val="0A0AB6"/>
                </a:solidFill>
                <a:latin typeface="Times New Roman" pitchFamily="18" charset="0"/>
                <a:cs typeface="Times New Roman" pitchFamily="18" charset="0"/>
              </a:rPr>
              <a:t>2</a:t>
            </a:r>
            <a:endParaRPr lang="en-US" sz="2000" b="1" i="1" dirty="0">
              <a:solidFill>
                <a:srgbClr val="0A0AB6"/>
              </a:solidFill>
              <a:latin typeface="Times New Roman" pitchFamily="18" charset="0"/>
              <a:cs typeface="Times New Roman" pitchFamily="18" charset="0"/>
            </a:endParaRPr>
          </a:p>
        </p:txBody>
      </p:sp>
      <p:pic>
        <p:nvPicPr>
          <p:cNvPr id="89" name="Picture 9" descr="qustionmed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2039" y="4422699"/>
            <a:ext cx="517975" cy="50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25"/>
          <p:cNvSpPr txBox="1">
            <a:spLocks noChangeArrowheads="1"/>
          </p:cNvSpPr>
          <p:nvPr/>
        </p:nvSpPr>
        <p:spPr bwMode="auto">
          <a:xfrm>
            <a:off x="1192024" y="1706547"/>
            <a:ext cx="6012667" cy="830997"/>
          </a:xfrm>
          <a:prstGeom prst="rect">
            <a:avLst/>
          </a:prstGeom>
          <a:noFill/>
          <a:ln w="9525">
            <a:noFill/>
            <a:miter lim="800000"/>
            <a:headEnd/>
            <a:tailEnd/>
          </a:ln>
        </p:spPr>
        <p:txBody>
          <a:bodyPr wrap="square">
            <a:spAutoFit/>
          </a:bodyPr>
          <a:lstStyle/>
          <a:p>
            <a:pPr eaLnBrk="1" hangingPunct="1"/>
            <a:r>
              <a:rPr lang="en-US" sz="2400" i="1" dirty="0" smtClean="0">
                <a:latin typeface="Times New Roman" pitchFamily="18" charset="0"/>
                <a:cs typeface="Times New Roman" pitchFamily="18" charset="0"/>
              </a:rPr>
              <a:t>Ngoài ra để khung quay còn có: </a:t>
            </a:r>
            <a:r>
              <a:rPr lang="en-US" sz="2400" i="1" dirty="0">
                <a:solidFill>
                  <a:srgbClr val="0000FF"/>
                </a:solidFill>
                <a:latin typeface="Times New Roman" pitchFamily="18" charset="0"/>
                <a:cs typeface="Times New Roman" pitchFamily="18" charset="0"/>
              </a:rPr>
              <a:t>Bộ góp </a:t>
            </a:r>
            <a:r>
              <a:rPr lang="en-US" sz="2400" i="1" dirty="0" smtClean="0">
                <a:solidFill>
                  <a:srgbClr val="0000FF"/>
                </a:solidFill>
                <a:latin typeface="Times New Roman" pitchFamily="18" charset="0"/>
                <a:cs typeface="Times New Roman" pitchFamily="18" charset="0"/>
              </a:rPr>
              <a:t>điện;</a:t>
            </a:r>
            <a:endParaRPr lang="vi-VN" sz="2400" i="1" dirty="0">
              <a:solidFill>
                <a:srgbClr val="0000FF"/>
              </a:solidFill>
              <a:latin typeface="Times New Roman" pitchFamily="18" charset="0"/>
              <a:cs typeface="Times New Roman" pitchFamily="18" charset="0"/>
            </a:endParaRPr>
          </a:p>
          <a:p>
            <a:r>
              <a:rPr lang="en-US" sz="2400" i="1" dirty="0">
                <a:solidFill>
                  <a:srgbClr val="0000FF"/>
                </a:solidFill>
                <a:latin typeface="Times New Roman" pitchFamily="18" charset="0"/>
                <a:cs typeface="Times New Roman" pitchFamily="18" charset="0"/>
              </a:rPr>
              <a:t>Thanh quét </a:t>
            </a:r>
            <a:r>
              <a:rPr lang="en-US" sz="2400" i="1" dirty="0" smtClean="0">
                <a:solidFill>
                  <a:srgbClr val="0000FF"/>
                </a:solidFill>
                <a:latin typeface="Times New Roman" pitchFamily="18" charset="0"/>
                <a:cs typeface="Times New Roman" pitchFamily="18" charset="0"/>
              </a:rPr>
              <a:t>C1,C2</a:t>
            </a:r>
            <a:endParaRPr lang="en-US" sz="24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80215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blinds(horizontal)">
                                      <p:cBhvr>
                                        <p:cTn id="12" dur="5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barn(inVertical)">
                                      <p:cBhvr>
                                        <p:cTn id="17" dur="500"/>
                                        <p:tgtEl>
                                          <p:spTgt spid="8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blinds(horizontal)">
                                      <p:cBhvr>
                                        <p:cTn id="20" dur="500"/>
                                        <p:tgtEl>
                                          <p:spTgt spid="8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circle(in)">
                                      <p:cBhvr>
                                        <p:cTn id="25" dur="2000"/>
                                        <p:tgtEl>
                                          <p:spTgt spid="55"/>
                                        </p:tgtEl>
                                      </p:cBhvr>
                                    </p:animEffect>
                                  </p:childTnLst>
                                </p:cTn>
                              </p:par>
                              <p:par>
                                <p:cTn id="26" presetID="6" presetClass="entr" presetSubtype="16"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circle(in)">
                                      <p:cBhvr>
                                        <p:cTn id="28" dur="20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circle(in)">
                                      <p:cBhvr>
                                        <p:cTn id="33" dur="2000"/>
                                        <p:tgtEl>
                                          <p:spTgt spid="56"/>
                                        </p:tgtEl>
                                      </p:cBhvr>
                                    </p:animEffect>
                                  </p:childTnLst>
                                </p:cTn>
                              </p:par>
                              <p:par>
                                <p:cTn id="34" presetID="6" presetClass="entr" presetSubtype="16"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ircle(in)">
                                      <p:cBhvr>
                                        <p:cTn id="36" dur="20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6"/>
                                        </p:tgtEl>
                                        <p:attrNameLst>
                                          <p:attrName>style.visibility</p:attrName>
                                        </p:attrNameLst>
                                      </p:cBhvr>
                                      <p:to>
                                        <p:strVal val="hidden"/>
                                      </p:to>
                                    </p:set>
                                  </p:childTnLst>
                                </p:cTn>
                              </p:par>
                              <p:par>
                                <p:cTn id="41" presetID="3" presetClass="entr" presetSubtype="10"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blinds(horizontal)">
                                      <p:cBhvr>
                                        <p:cTn id="43" dur="500"/>
                                        <p:tgtEl>
                                          <p:spTgt spid="8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blinds(horizontal)">
                                      <p:cBhvr>
                                        <p:cTn id="48"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5" grpId="0" animBg="1"/>
      <p:bldP spid="56" grpId="0" animBg="1"/>
      <p:bldP spid="85" grpId="0"/>
      <p:bldP spid="86" grpId="0"/>
      <p:bldP spid="86" grpId="1"/>
      <p:bldP spid="87" grpId="0"/>
      <p:bldP spid="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đongcodien1chieu"/>
          <p:cNvPicPr>
            <a:picLocks noChangeAspect="1" noChangeArrowheads="1" noCrop="1"/>
          </p:cNvPicPr>
          <p:nvPr/>
        </p:nvPicPr>
        <p:blipFill>
          <a:blip r:embed="rId2"/>
          <a:srcRect/>
          <a:stretch>
            <a:fillRect/>
          </a:stretch>
        </p:blipFill>
        <p:spPr bwMode="auto">
          <a:xfrm>
            <a:off x="6752106" y="413775"/>
            <a:ext cx="4800788" cy="4952065"/>
          </a:xfrm>
          <a:prstGeom prst="rect">
            <a:avLst/>
          </a:prstGeom>
          <a:noFill/>
          <a:ln w="9525">
            <a:noFill/>
            <a:miter lim="800000"/>
            <a:headEnd/>
            <a:tailEnd/>
          </a:ln>
        </p:spPr>
      </p:pic>
      <p:sp>
        <p:nvSpPr>
          <p:cNvPr id="8195" name="Text Box 3"/>
          <p:cNvSpPr txBox="1">
            <a:spLocks noChangeArrowheads="1"/>
          </p:cNvSpPr>
          <p:nvPr/>
        </p:nvSpPr>
        <p:spPr bwMode="auto">
          <a:xfrm>
            <a:off x="6752106" y="5365840"/>
            <a:ext cx="4800788" cy="830991"/>
          </a:xfrm>
          <a:prstGeom prst="rect">
            <a:avLst/>
          </a:prstGeom>
          <a:solidFill>
            <a:srgbClr val="0000FF"/>
          </a:solidFill>
          <a:ln w="9525" algn="ctr">
            <a:noFill/>
            <a:miter lim="800000"/>
            <a:headEnd/>
            <a:tailEnd/>
          </a:ln>
        </p:spPr>
        <p:txBody>
          <a:bodyPr lIns="91434" tIns="45717" rIns="91434" bIns="45717">
            <a:spAutoFit/>
          </a:bodyPr>
          <a:lstStyle/>
          <a:p>
            <a:pPr algn="ctr" eaLnBrk="1" hangingPunct="1">
              <a:spcBef>
                <a:spcPct val="50000"/>
              </a:spcBef>
            </a:pPr>
            <a:r>
              <a:rPr lang="en-US" sz="2400" b="1" dirty="0" err="1">
                <a:solidFill>
                  <a:srgbClr val="FFFF00"/>
                </a:solidFill>
                <a:latin typeface="Times New Roman" pitchFamily="18" charset="0"/>
                <a:cs typeface="Times New Roman" pitchFamily="18" charset="0"/>
              </a:rPr>
              <a:t>Hoạt</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động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của</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động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cơ</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điện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một</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chiều</a:t>
            </a:r>
            <a:endParaRPr lang="en-US" sz="2400" b="1" dirty="0">
              <a:solidFill>
                <a:srgbClr val="FFFF00"/>
              </a:solidFill>
              <a:latin typeface="Times New Roman" pitchFamily="18" charset="0"/>
              <a:cs typeface="Times New Roman" pitchFamily="18" charset="0"/>
            </a:endParaRPr>
          </a:p>
        </p:txBody>
      </p:sp>
      <p:sp>
        <p:nvSpPr>
          <p:cNvPr id="107524" name="Text Box 4"/>
          <p:cNvSpPr txBox="1">
            <a:spLocks noChangeArrowheads="1"/>
          </p:cNvSpPr>
          <p:nvPr/>
        </p:nvSpPr>
        <p:spPr bwMode="auto">
          <a:xfrm>
            <a:off x="1074466" y="644605"/>
            <a:ext cx="5367277" cy="830991"/>
          </a:xfrm>
          <a:prstGeom prst="rect">
            <a:avLst/>
          </a:prstGeom>
          <a:noFill/>
          <a:ln w="9525">
            <a:noFill/>
            <a:miter lim="800000"/>
            <a:headEnd/>
            <a:tailEnd/>
          </a:ln>
        </p:spPr>
        <p:txBody>
          <a:bodyPr wrap="square" lIns="91434" tIns="45717" rIns="91434" bIns="45717">
            <a:spAutoFit/>
          </a:bodyPr>
          <a:lstStyle/>
          <a:p>
            <a:pPr algn="just">
              <a:spcBef>
                <a:spcPts val="404"/>
              </a:spcBef>
            </a:pPr>
            <a:r>
              <a:rPr lang="en-US" sz="2400" dirty="0" smtClean="0">
                <a:solidFill>
                  <a:srgbClr val="0A0AB6"/>
                </a:solidFill>
                <a:latin typeface="Times New Roman" pitchFamily="18" charset="0"/>
                <a:cs typeface="Times New Roman" pitchFamily="18" charset="0"/>
              </a:rPr>
              <a:t>+ </a:t>
            </a:r>
            <a:r>
              <a:rPr lang="en-US" sz="2400" b="1" i="1" dirty="0">
                <a:solidFill>
                  <a:srgbClr val="0A0AB6"/>
                </a:solidFill>
                <a:latin typeface="Times New Roman" pitchFamily="18" charset="0"/>
                <a:cs typeface="Times New Roman" pitchFamily="18" charset="0"/>
              </a:rPr>
              <a:t>Nam châm tạo ra từ trường</a:t>
            </a:r>
            <a:r>
              <a:rPr lang="en-US" sz="2400" dirty="0">
                <a:solidFill>
                  <a:srgbClr val="0A0AB6"/>
                </a:solidFill>
                <a:latin typeface="Times New Roman" pitchFamily="18" charset="0"/>
                <a:cs typeface="Times New Roman" pitchFamily="18" charset="0"/>
              </a:rPr>
              <a:t> (bộ phận đứng yên) được gọi là </a:t>
            </a:r>
            <a:r>
              <a:rPr lang="en-US" sz="2400" b="1" i="1" dirty="0">
                <a:solidFill>
                  <a:srgbClr val="0A0AB6"/>
                </a:solidFill>
                <a:latin typeface="Times New Roman" pitchFamily="18" charset="0"/>
                <a:cs typeface="Times New Roman" pitchFamily="18" charset="0"/>
              </a:rPr>
              <a:t>stato.</a:t>
            </a:r>
          </a:p>
        </p:txBody>
      </p:sp>
      <p:sp>
        <p:nvSpPr>
          <p:cNvPr id="107525" name="Text Box 5"/>
          <p:cNvSpPr txBox="1">
            <a:spLocks noChangeArrowheads="1"/>
          </p:cNvSpPr>
          <p:nvPr/>
        </p:nvSpPr>
        <p:spPr bwMode="auto">
          <a:xfrm>
            <a:off x="1190748" y="1645489"/>
            <a:ext cx="5250995" cy="830991"/>
          </a:xfrm>
          <a:prstGeom prst="rect">
            <a:avLst/>
          </a:prstGeom>
          <a:noFill/>
          <a:ln w="9525">
            <a:noFill/>
            <a:miter lim="800000"/>
            <a:headEnd/>
            <a:tailEnd/>
          </a:ln>
        </p:spPr>
        <p:txBody>
          <a:bodyPr wrap="square" lIns="91434" tIns="45717" rIns="91434" bIns="45717">
            <a:spAutoFit/>
          </a:bodyPr>
          <a:lstStyle/>
          <a:p>
            <a:pPr algn="just">
              <a:spcBef>
                <a:spcPts val="404"/>
              </a:spcBef>
            </a:pPr>
            <a:r>
              <a:rPr lang="en-US" sz="2400" dirty="0" smtClean="0">
                <a:solidFill>
                  <a:srgbClr val="0A0AB6"/>
                </a:solidFill>
                <a:latin typeface="Times New Roman" pitchFamily="18" charset="0"/>
                <a:cs typeface="Times New Roman" pitchFamily="18" charset="0"/>
              </a:rPr>
              <a:t>+ </a:t>
            </a:r>
            <a:r>
              <a:rPr lang="en-US" sz="2400" b="1" i="1" dirty="0">
                <a:solidFill>
                  <a:srgbClr val="0A0AB6"/>
                </a:solidFill>
                <a:latin typeface="Times New Roman" pitchFamily="18" charset="0"/>
                <a:cs typeface="Times New Roman" pitchFamily="18" charset="0"/>
              </a:rPr>
              <a:t>Khung dây dẫn cho dòng điện chạy qua </a:t>
            </a:r>
            <a:r>
              <a:rPr lang="en-US" sz="2400" dirty="0">
                <a:solidFill>
                  <a:srgbClr val="0A0AB6"/>
                </a:solidFill>
                <a:latin typeface="Times New Roman" pitchFamily="18" charset="0"/>
                <a:cs typeface="Times New Roman" pitchFamily="18" charset="0"/>
              </a:rPr>
              <a:t>(bộ phận quay) được gọi là </a:t>
            </a:r>
            <a:r>
              <a:rPr lang="en-US" sz="2400" b="1" i="1" dirty="0">
                <a:solidFill>
                  <a:srgbClr val="0A0AB6"/>
                </a:solidFill>
                <a:latin typeface="Times New Roman" pitchFamily="18" charset="0"/>
                <a:cs typeface="Times New Roman" pitchFamily="18" charset="0"/>
              </a:rPr>
              <a:t>rôto.</a:t>
            </a:r>
          </a:p>
        </p:txBody>
      </p:sp>
      <p:sp>
        <p:nvSpPr>
          <p:cNvPr id="107531" name="Text Box 11"/>
          <p:cNvSpPr txBox="1">
            <a:spLocks noChangeArrowheads="1"/>
          </p:cNvSpPr>
          <p:nvPr/>
        </p:nvSpPr>
        <p:spPr bwMode="auto">
          <a:xfrm>
            <a:off x="1190748" y="2646373"/>
            <a:ext cx="5250995" cy="1569654"/>
          </a:xfrm>
          <a:prstGeom prst="rect">
            <a:avLst/>
          </a:prstGeom>
          <a:noFill/>
          <a:ln w="9525">
            <a:noFill/>
            <a:miter lim="800000"/>
            <a:headEnd/>
            <a:tailEnd/>
          </a:ln>
        </p:spPr>
        <p:txBody>
          <a:bodyPr wrap="square" lIns="91434" tIns="45717" rIns="91434" bIns="45717">
            <a:spAutoFit/>
          </a:bodyPr>
          <a:lstStyle/>
          <a:p>
            <a:pPr algn="just">
              <a:spcBef>
                <a:spcPts val="404"/>
              </a:spcBef>
            </a:pPr>
            <a:r>
              <a:rPr lang="en-US" sz="2400" dirty="0" smtClean="0">
                <a:solidFill>
                  <a:srgbClr val="0A0AB6"/>
                </a:solidFill>
                <a:latin typeface="Times New Roman" pitchFamily="18" charset="0"/>
                <a:cs typeface="Times New Roman" pitchFamily="18" charset="0"/>
              </a:rPr>
              <a:t>+ </a:t>
            </a:r>
            <a:r>
              <a:rPr lang="en-US" sz="2400" dirty="0">
                <a:solidFill>
                  <a:srgbClr val="0A0AB6"/>
                </a:solidFill>
                <a:latin typeface="Times New Roman" pitchFamily="18" charset="0"/>
                <a:cs typeface="Times New Roman" pitchFamily="18" charset="0"/>
              </a:rPr>
              <a:t>Khi đặt khung dây dẫn ABCD trong từ trường và cho dòng điện chạy qua khung thì dưới tác dụng của </a:t>
            </a:r>
            <a:r>
              <a:rPr lang="en-US" sz="2400" b="1" i="1" dirty="0">
                <a:solidFill>
                  <a:srgbClr val="0A0AB6"/>
                </a:solidFill>
                <a:latin typeface="Times New Roman" pitchFamily="18" charset="0"/>
                <a:cs typeface="Times New Roman" pitchFamily="18" charset="0"/>
              </a:rPr>
              <a:t>lực điện từ</a:t>
            </a:r>
            <a:r>
              <a:rPr lang="en-US" sz="2400" dirty="0">
                <a:solidFill>
                  <a:srgbClr val="0A0AB6"/>
                </a:solidFill>
                <a:latin typeface="Times New Roman" pitchFamily="18" charset="0"/>
                <a:cs typeface="Times New Roman" pitchFamily="18" charset="0"/>
              </a:rPr>
              <a:t>, khung dây sẽ quay</a:t>
            </a:r>
            <a:r>
              <a:rPr lang="en-US" sz="2400" dirty="0">
                <a:solidFill>
                  <a:srgbClr val="0A0AB6"/>
                </a:solidFill>
              </a:rPr>
              <a:t>.</a:t>
            </a:r>
          </a:p>
        </p:txBody>
      </p:sp>
      <p:sp>
        <p:nvSpPr>
          <p:cNvPr id="7" name="Text Box 8"/>
          <p:cNvSpPr txBox="1">
            <a:spLocks noChangeArrowheads="1"/>
          </p:cNvSpPr>
          <p:nvPr/>
        </p:nvSpPr>
        <p:spPr bwMode="auto">
          <a:xfrm>
            <a:off x="764103" y="182946"/>
            <a:ext cx="8851452" cy="461659"/>
          </a:xfrm>
          <a:prstGeom prst="rect">
            <a:avLst/>
          </a:prstGeom>
          <a:noFill/>
          <a:ln w="9525">
            <a:noFill/>
            <a:miter lim="800000"/>
            <a:headEnd/>
            <a:tailEnd/>
          </a:ln>
        </p:spPr>
        <p:txBody>
          <a:bodyPr lIns="91434" tIns="45717" rIns="91434" bIns="45717">
            <a:spAutoFit/>
          </a:bodyPr>
          <a:lstStyle/>
          <a:p>
            <a:pPr eaLnBrk="1" hangingPunct="1">
              <a:spcBef>
                <a:spcPct val="50000"/>
              </a:spcBef>
            </a:pPr>
            <a:r>
              <a:rPr lang="en-US" sz="2400" b="1" i="1" dirty="0" smtClean="0">
                <a:latin typeface="Times New Roman" pitchFamily="18" charset="0"/>
                <a:cs typeface="Times New Roman" pitchFamily="18" charset="0"/>
              </a:rPr>
              <a:t>3. Kết luận:</a:t>
            </a:r>
            <a:endParaRPr 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2619235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7524"/>
                                        </p:tgtEl>
                                        <p:attrNameLst>
                                          <p:attrName>style.visibility</p:attrName>
                                        </p:attrNameLst>
                                      </p:cBhvr>
                                      <p:to>
                                        <p:strVal val="visible"/>
                                      </p:to>
                                    </p:set>
                                    <p:animEffect transition="in" filter="box(in)">
                                      <p:cBhvr>
                                        <p:cTn id="12" dur="500"/>
                                        <p:tgtEl>
                                          <p:spTgt spid="1075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07525"/>
                                        </p:tgtEl>
                                        <p:attrNameLst>
                                          <p:attrName>style.visibility</p:attrName>
                                        </p:attrNameLst>
                                      </p:cBhvr>
                                      <p:to>
                                        <p:strVal val="visible"/>
                                      </p:to>
                                    </p:set>
                                    <p:anim calcmode="discrete" valueType="clr">
                                      <p:cBhvr override="childStyle">
                                        <p:cTn id="17" dur="80"/>
                                        <p:tgtEl>
                                          <p:spTgt spid="10752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7525"/>
                                        </p:tgtEl>
                                        <p:attrNameLst>
                                          <p:attrName>fillcolor</p:attrName>
                                        </p:attrNameLst>
                                      </p:cBhvr>
                                      <p:tavLst>
                                        <p:tav tm="0">
                                          <p:val>
                                            <p:clrVal>
                                              <a:schemeClr val="accent2"/>
                                            </p:clrVal>
                                          </p:val>
                                        </p:tav>
                                        <p:tav tm="50000">
                                          <p:val>
                                            <p:clrVal>
                                              <a:schemeClr val="hlink"/>
                                            </p:clrVal>
                                          </p:val>
                                        </p:tav>
                                      </p:tavLst>
                                    </p:anim>
                                    <p:set>
                                      <p:cBhvr>
                                        <p:cTn id="19" dur="80"/>
                                        <p:tgtEl>
                                          <p:spTgt spid="107525"/>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7" presetClass="entr" presetSubtype="4" fill="hold" grpId="0" nodeType="clickEffect">
                                  <p:stCondLst>
                                    <p:cond delay="0"/>
                                  </p:stCondLst>
                                  <p:childTnLst>
                                    <p:set>
                                      <p:cBhvr>
                                        <p:cTn id="23" dur="1" fill="hold">
                                          <p:stCondLst>
                                            <p:cond delay="0"/>
                                          </p:stCondLst>
                                        </p:cTn>
                                        <p:tgtEl>
                                          <p:spTgt spid="107531"/>
                                        </p:tgtEl>
                                        <p:attrNameLst>
                                          <p:attrName>style.visibility</p:attrName>
                                        </p:attrNameLst>
                                      </p:cBhvr>
                                      <p:to>
                                        <p:strVal val="visible"/>
                                      </p:to>
                                    </p:set>
                                    <p:anim calcmode="lin" valueType="num">
                                      <p:cBhvr additive="base">
                                        <p:cTn id="24" dur="5000" fill="hold"/>
                                        <p:tgtEl>
                                          <p:spTgt spid="107531"/>
                                        </p:tgtEl>
                                        <p:attrNameLst>
                                          <p:attrName>ppt_x</p:attrName>
                                        </p:attrNameLst>
                                      </p:cBhvr>
                                      <p:tavLst>
                                        <p:tav tm="0">
                                          <p:val>
                                            <p:strVal val="#ppt_x"/>
                                          </p:val>
                                        </p:tav>
                                        <p:tav tm="100000">
                                          <p:val>
                                            <p:strVal val="#ppt_x"/>
                                          </p:val>
                                        </p:tav>
                                      </p:tavLst>
                                    </p:anim>
                                    <p:anim calcmode="lin" valueType="num">
                                      <p:cBhvr additive="base">
                                        <p:cTn id="25" dur="5000" fill="hold"/>
                                        <p:tgtEl>
                                          <p:spTgt spid="1075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P spid="107525" grpId="0"/>
      <p:bldP spid="107531"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p:cNvSpPr txBox="1">
            <a:spLocks noChangeArrowheads="1"/>
          </p:cNvSpPr>
          <p:nvPr/>
        </p:nvSpPr>
        <p:spPr bwMode="auto">
          <a:xfrm>
            <a:off x="976058" y="143171"/>
            <a:ext cx="10655648" cy="430881"/>
          </a:xfrm>
          <a:prstGeom prst="rect">
            <a:avLst/>
          </a:prstGeom>
          <a:noFill/>
          <a:ln w="9525">
            <a:noFill/>
            <a:miter lim="800000"/>
            <a:headEnd/>
            <a:tailEnd/>
          </a:ln>
        </p:spPr>
        <p:txBody>
          <a:bodyPr wrap="square" lIns="91434" tIns="45717" rIns="91434" bIns="45717">
            <a:spAutoFit/>
          </a:bodyPr>
          <a:lstStyle/>
          <a:p>
            <a:pPr eaLnBrk="1" hangingPunct="1">
              <a:spcBef>
                <a:spcPct val="50000"/>
              </a:spcBef>
            </a:pPr>
            <a:r>
              <a:rPr lang="en-US" sz="2200" b="1" i="1" dirty="0" smtClean="0">
                <a:solidFill>
                  <a:srgbClr val="FF0000"/>
                </a:solidFill>
                <a:latin typeface="Times New Roman" pitchFamily="18" charset="0"/>
                <a:cs typeface="Times New Roman" pitchFamily="18" charset="0"/>
              </a:rPr>
              <a:t>II. ĐỘNG </a:t>
            </a:r>
            <a:r>
              <a:rPr lang="en-US" sz="2200" b="1" i="1" dirty="0">
                <a:solidFill>
                  <a:srgbClr val="FF0000"/>
                </a:solidFill>
                <a:latin typeface="Times New Roman" pitchFamily="18" charset="0"/>
                <a:cs typeface="Times New Roman" pitchFamily="18" charset="0"/>
              </a:rPr>
              <a:t>CƠ ĐIỆN MỘT </a:t>
            </a:r>
            <a:r>
              <a:rPr lang="en-US" sz="2200" b="1" i="1" dirty="0" smtClean="0">
                <a:solidFill>
                  <a:srgbClr val="FF0000"/>
                </a:solidFill>
                <a:latin typeface="Times New Roman" pitchFamily="18" charset="0"/>
                <a:cs typeface="Times New Roman" pitchFamily="18" charset="0"/>
              </a:rPr>
              <a:t>CHIỀU TRONG KĨ THUẬT</a:t>
            </a:r>
            <a:endParaRPr lang="en-US" sz="2200" b="1" i="1" dirty="0">
              <a:solidFill>
                <a:srgbClr val="FF0000"/>
              </a:solidFill>
              <a:latin typeface="Times New Roman" pitchFamily="18" charset="0"/>
              <a:cs typeface="Times New Roman" pitchFamily="18" charset="0"/>
            </a:endParaRPr>
          </a:p>
        </p:txBody>
      </p:sp>
      <p:sp>
        <p:nvSpPr>
          <p:cNvPr id="3" name="Text Box 24"/>
          <p:cNvSpPr txBox="1">
            <a:spLocks noChangeArrowheads="1"/>
          </p:cNvSpPr>
          <p:nvPr/>
        </p:nvSpPr>
        <p:spPr bwMode="auto">
          <a:xfrm>
            <a:off x="976058" y="617835"/>
            <a:ext cx="8013189" cy="461659"/>
          </a:xfrm>
          <a:prstGeom prst="rect">
            <a:avLst/>
          </a:prstGeom>
          <a:noFill/>
          <a:ln w="9525">
            <a:noFill/>
            <a:miter lim="800000"/>
            <a:headEnd/>
            <a:tailEnd/>
          </a:ln>
        </p:spPr>
        <p:txBody>
          <a:bodyPr lIns="91434" tIns="45717" rIns="91434" bIns="45717">
            <a:spAutoFit/>
          </a:bodyPr>
          <a:lstStyle/>
          <a:p>
            <a:pPr eaLnBrk="1" hangingPunct="1">
              <a:spcBef>
                <a:spcPct val="50000"/>
              </a:spcBef>
            </a:pPr>
            <a:r>
              <a:rPr lang="en-US" sz="2400" b="1" i="1" dirty="0">
                <a:latin typeface="Times New Roman" pitchFamily="18" charset="0"/>
                <a:cs typeface="Times New Roman" pitchFamily="18" charset="0"/>
              </a:rPr>
              <a:t>1. </a:t>
            </a:r>
            <a:r>
              <a:rPr lang="en-US" sz="2400" b="1" i="1" dirty="0" smtClean="0">
                <a:latin typeface="Times New Roman" pitchFamily="18" charset="0"/>
                <a:cs typeface="Times New Roman" pitchFamily="18" charset="0"/>
              </a:rPr>
              <a:t>Cấu tạo </a:t>
            </a:r>
            <a:r>
              <a:rPr lang="en-US" sz="2400" b="1" i="1" dirty="0">
                <a:latin typeface="Times New Roman" pitchFamily="18" charset="0"/>
                <a:cs typeface="Times New Roman" pitchFamily="18" charset="0"/>
              </a:rPr>
              <a:t>của động cơ điện một </a:t>
            </a:r>
            <a:r>
              <a:rPr lang="en-US" sz="2400" b="1" i="1" dirty="0" smtClean="0">
                <a:latin typeface="Times New Roman" pitchFamily="18" charset="0"/>
                <a:cs typeface="Times New Roman" pitchFamily="18" charset="0"/>
              </a:rPr>
              <a:t>chiều dùng trong kĩ thuật</a:t>
            </a:r>
            <a:endParaRPr lang="en-US" sz="2400" b="1" i="1" dirty="0">
              <a:latin typeface="Times New Roman" pitchFamily="18" charset="0"/>
              <a:cs typeface="Times New Roman" pitchFamily="18" charset="0"/>
            </a:endParaRPr>
          </a:p>
        </p:txBody>
      </p:sp>
      <p:pic>
        <p:nvPicPr>
          <p:cNvPr id="4" name="Picture 16" descr="stat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6251" y="1267608"/>
            <a:ext cx="322897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roto"/>
          <p:cNvPicPr>
            <a:picLocks noChangeAspect="1" noChangeArrowheads="1"/>
          </p:cNvPicPr>
          <p:nvPr/>
        </p:nvPicPr>
        <p:blipFill>
          <a:blip r:embed="rId3">
            <a:clrChange>
              <a:clrFrom>
                <a:srgbClr val="FFFFFF"/>
              </a:clrFrom>
              <a:clrTo>
                <a:srgbClr val="FFFFFF">
                  <a:alpha val="0"/>
                </a:srgbClr>
              </a:clrTo>
            </a:clrChange>
            <a:lum contrast="24000"/>
            <a:extLst>
              <a:ext uri="{28A0092B-C50C-407E-A947-70E740481C1C}">
                <a14:useLocalDpi xmlns:a14="http://schemas.microsoft.com/office/drawing/2010/main" val="0"/>
              </a:ext>
            </a:extLst>
          </a:blip>
          <a:srcRect/>
          <a:stretch>
            <a:fillRect/>
          </a:stretch>
        </p:blipFill>
        <p:spPr bwMode="auto">
          <a:xfrm>
            <a:off x="9749051" y="1953408"/>
            <a:ext cx="19526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7310651" y="4620408"/>
            <a:ext cx="3429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spcBef>
                <a:spcPct val="50000"/>
              </a:spcBef>
            </a:pPr>
            <a:r>
              <a:rPr lang="en-US" altLang="vi-VN" sz="1800" b="1"/>
              <a:t>Hình 28.2</a:t>
            </a:r>
          </a:p>
        </p:txBody>
      </p:sp>
      <p:sp>
        <p:nvSpPr>
          <p:cNvPr id="7" name="Text Box 23"/>
          <p:cNvSpPr txBox="1">
            <a:spLocks noChangeArrowheads="1"/>
          </p:cNvSpPr>
          <p:nvPr/>
        </p:nvSpPr>
        <p:spPr bwMode="auto">
          <a:xfrm>
            <a:off x="8756098" y="1174619"/>
            <a:ext cx="32027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r>
              <a:rPr lang="en-US" altLang="vi-VN" sz="2000" b="1" dirty="0">
                <a:solidFill>
                  <a:srgbClr val="0A0AB6"/>
                </a:solidFill>
              </a:rPr>
              <a:t>Nam châm </a:t>
            </a:r>
            <a:r>
              <a:rPr lang="en-US" altLang="vi-VN" sz="2000" b="1" dirty="0" smtClean="0">
                <a:solidFill>
                  <a:srgbClr val="0A0AB6"/>
                </a:solidFill>
              </a:rPr>
              <a:t>điện (Stato</a:t>
            </a:r>
            <a:r>
              <a:rPr lang="en-US" altLang="vi-VN" sz="2000" b="1" dirty="0">
                <a:solidFill>
                  <a:srgbClr val="0A0AB6"/>
                </a:solidFill>
              </a:rPr>
              <a:t>)</a:t>
            </a:r>
          </a:p>
        </p:txBody>
      </p:sp>
      <p:sp>
        <p:nvSpPr>
          <p:cNvPr id="8" name="Text Box 24"/>
          <p:cNvSpPr txBox="1">
            <a:spLocks noChangeArrowheads="1"/>
          </p:cNvSpPr>
          <p:nvPr/>
        </p:nvSpPr>
        <p:spPr bwMode="auto">
          <a:xfrm>
            <a:off x="9749051" y="3494454"/>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r>
              <a:rPr lang="en-US" altLang="vi-VN" sz="2000" b="1" dirty="0">
                <a:solidFill>
                  <a:srgbClr val="0A0AB6"/>
                </a:solidFill>
              </a:rPr>
              <a:t>Cuộn </a:t>
            </a:r>
            <a:r>
              <a:rPr lang="en-US" altLang="vi-VN" sz="2000" b="1" dirty="0" smtClean="0">
                <a:solidFill>
                  <a:srgbClr val="0A0AB6"/>
                </a:solidFill>
              </a:rPr>
              <a:t>dây (Rôto) </a:t>
            </a:r>
            <a:endParaRPr lang="en-US" altLang="vi-VN" sz="2000" b="1" dirty="0">
              <a:solidFill>
                <a:srgbClr val="0A0AB6"/>
              </a:solidFill>
            </a:endParaRPr>
          </a:p>
        </p:txBody>
      </p:sp>
      <p:grpSp>
        <p:nvGrpSpPr>
          <p:cNvPr id="9" name="Group 19"/>
          <p:cNvGrpSpPr>
            <a:grpSpLocks/>
          </p:cNvGrpSpPr>
          <p:nvPr/>
        </p:nvGrpSpPr>
        <p:grpSpPr bwMode="auto">
          <a:xfrm>
            <a:off x="8290138" y="1408714"/>
            <a:ext cx="812919" cy="609600"/>
            <a:chOff x="2544" y="1056"/>
            <a:chExt cx="912" cy="384"/>
          </a:xfrm>
        </p:grpSpPr>
        <p:sp>
          <p:nvSpPr>
            <p:cNvPr id="10" name="Line 20"/>
            <p:cNvSpPr>
              <a:spLocks noChangeShapeType="1"/>
            </p:cNvSpPr>
            <p:nvPr/>
          </p:nvSpPr>
          <p:spPr bwMode="auto">
            <a:xfrm flipH="1">
              <a:off x="2544" y="1056"/>
              <a:ext cx="240" cy="384"/>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1" name="Line 21"/>
            <p:cNvSpPr>
              <a:spLocks noChangeShapeType="1"/>
            </p:cNvSpPr>
            <p:nvPr/>
          </p:nvSpPr>
          <p:spPr bwMode="auto">
            <a:xfrm>
              <a:off x="2784" y="1056"/>
              <a:ext cx="672"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12" name="Freeform 22"/>
          <p:cNvSpPr>
            <a:spLocks/>
          </p:cNvSpPr>
          <p:nvPr/>
        </p:nvSpPr>
        <p:spPr bwMode="auto">
          <a:xfrm>
            <a:off x="8232988" y="2446939"/>
            <a:ext cx="2506663" cy="1016000"/>
          </a:xfrm>
          <a:custGeom>
            <a:avLst/>
            <a:gdLst>
              <a:gd name="T0" fmla="*/ 0 w 1579"/>
              <a:gd name="T1" fmla="*/ 0 h 640"/>
              <a:gd name="T2" fmla="*/ 2506663 w 1579"/>
              <a:gd name="T3" fmla="*/ 1016000 h 640"/>
              <a:gd name="T4" fmla="*/ 2286001 w 1579"/>
              <a:gd name="T5" fmla="*/ 0 h 640"/>
              <a:gd name="T6" fmla="*/ 0 60000 65536"/>
              <a:gd name="T7" fmla="*/ 0 60000 65536"/>
              <a:gd name="T8" fmla="*/ 0 60000 65536"/>
              <a:gd name="T9" fmla="*/ 0 w 1579"/>
              <a:gd name="T10" fmla="*/ 0 h 640"/>
              <a:gd name="T11" fmla="*/ 1579 w 1579"/>
              <a:gd name="T12" fmla="*/ 640 h 640"/>
            </a:gdLst>
            <a:ahLst/>
            <a:cxnLst>
              <a:cxn ang="T6">
                <a:pos x="T0" y="T1"/>
              </a:cxn>
              <a:cxn ang="T7">
                <a:pos x="T2" y="T3"/>
              </a:cxn>
              <a:cxn ang="T8">
                <a:pos x="T4" y="T5"/>
              </a:cxn>
            </a:cxnLst>
            <a:rect l="T9" t="T10" r="T11" b="T12"/>
            <a:pathLst>
              <a:path w="1579" h="640">
                <a:moveTo>
                  <a:pt x="0" y="0"/>
                </a:moveTo>
                <a:lnTo>
                  <a:pt x="1579" y="640"/>
                </a:lnTo>
                <a:lnTo>
                  <a:pt x="1440" y="0"/>
                </a:lnTo>
              </a:path>
            </a:pathLst>
          </a:custGeom>
          <a:noFill/>
          <a:ln w="28575">
            <a:solidFill>
              <a:schemeClr val="tx2"/>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endParaRPr lang="vi-VN" altLang="vi-VN"/>
          </a:p>
        </p:txBody>
      </p:sp>
    </p:spTree>
    <p:extLst>
      <p:ext uri="{BB962C8B-B14F-4D97-AF65-F5344CB8AC3E}">
        <p14:creationId xmlns:p14="http://schemas.microsoft.com/office/powerpoint/2010/main" val="8258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8.33333E-7 -2.96296E-6 L -0.60651 0.00047 " pathEditMode="relative" rAng="0" ptsTypes="AA">
                                      <p:cBhvr>
                                        <p:cTn id="6" dur="2000" fill="hold"/>
                                        <p:tgtEl>
                                          <p:spTgt spid="7"/>
                                        </p:tgtEl>
                                        <p:attrNameLst>
                                          <p:attrName>ppt_x</p:attrName>
                                          <p:attrName>ppt_y</p:attrName>
                                        </p:attrNameLst>
                                      </p:cBhvr>
                                      <p:rCtr x="-30326" y="23"/>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4.375E-6 2.59259E-6 L -0.68541 -0.26343 " pathEditMode="relative" rAng="0" ptsTypes="AA">
                                      <p:cBhvr>
                                        <p:cTn id="10" dur="2000" fill="hold"/>
                                        <p:tgtEl>
                                          <p:spTgt spid="8"/>
                                        </p:tgtEl>
                                        <p:attrNameLst>
                                          <p:attrName>ppt_x</p:attrName>
                                          <p:attrName>ppt_y</p:attrName>
                                        </p:attrNameLst>
                                      </p:cBhvr>
                                      <p:rCtr x="-34271" y="-13171"/>
                                    </p:animMotion>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655093" y="62452"/>
            <a:ext cx="11232107" cy="76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2400" b="1" i="1" dirty="0" smtClean="0">
                <a:solidFill>
                  <a:srgbClr val="FF0000"/>
                </a:solidFill>
                <a:latin typeface="Times New Roman" panose="02020603050405020304" pitchFamily="18" charset="0"/>
                <a:cs typeface="Times New Roman" panose="02020603050405020304" pitchFamily="18" charset="0"/>
              </a:rPr>
              <a:t>C4:</a:t>
            </a:r>
            <a:r>
              <a:rPr lang="en-US" altLang="vi-VN" sz="2400" b="1" i="1" dirty="0" smtClean="0">
                <a:latin typeface="Times New Roman" panose="02020603050405020304" pitchFamily="18" charset="0"/>
                <a:cs typeface="Times New Roman" panose="02020603050405020304" pitchFamily="18" charset="0"/>
              </a:rPr>
              <a:t> Nhận xét về sự khác nhau của hai bộ phận chính của nó so với mô hình động cơ điện mà em vừa mới tìm hiểu?</a:t>
            </a:r>
            <a:br>
              <a:rPr lang="en-US" altLang="vi-VN" sz="2400" b="1" i="1" dirty="0" smtClean="0">
                <a:latin typeface="Times New Roman" panose="02020603050405020304" pitchFamily="18" charset="0"/>
                <a:cs typeface="Times New Roman" panose="02020603050405020304" pitchFamily="18" charset="0"/>
              </a:rPr>
            </a:br>
            <a:endParaRPr lang="en-US" altLang="vi-VN" sz="2400" b="1" i="1" dirty="0" smtClean="0">
              <a:latin typeface="Times New Roman" panose="02020603050405020304" pitchFamily="18" charset="0"/>
              <a:cs typeface="Times New Roman" panose="02020603050405020304"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3816148019"/>
              </p:ext>
            </p:extLst>
          </p:nvPr>
        </p:nvGraphicFramePr>
        <p:xfrm>
          <a:off x="684996" y="4547310"/>
          <a:ext cx="11021328" cy="1938556"/>
        </p:xfrm>
        <a:graphic>
          <a:graphicData uri="http://schemas.openxmlformats.org/drawingml/2006/table">
            <a:tbl>
              <a:tblPr firstRow="1" bandRow="1">
                <a:tableStyleId>{5C22544A-7EE6-4342-B048-85BDC9FD1C3A}</a:tableStyleId>
              </a:tblPr>
              <a:tblGrid>
                <a:gridCol w="5043610">
                  <a:extLst>
                    <a:ext uri="{9D8B030D-6E8A-4147-A177-3AD203B41FA5}">
                      <a16:colId xmlns:a16="http://schemas.microsoft.com/office/drawing/2014/main" val="1545247695"/>
                    </a:ext>
                  </a:extLst>
                </a:gridCol>
                <a:gridCol w="3261815">
                  <a:extLst>
                    <a:ext uri="{9D8B030D-6E8A-4147-A177-3AD203B41FA5}">
                      <a16:colId xmlns:a16="http://schemas.microsoft.com/office/drawing/2014/main" val="1837924072"/>
                    </a:ext>
                  </a:extLst>
                </a:gridCol>
                <a:gridCol w="2715903">
                  <a:extLst>
                    <a:ext uri="{9D8B030D-6E8A-4147-A177-3AD203B41FA5}">
                      <a16:colId xmlns:a16="http://schemas.microsoft.com/office/drawing/2014/main" val="867054462"/>
                    </a:ext>
                  </a:extLst>
                </a:gridCol>
              </a:tblGrid>
              <a:tr h="0">
                <a:tc>
                  <a:txBody>
                    <a:bodyPr/>
                    <a:lstStyle/>
                    <a:p>
                      <a:endParaRPr lang="vi-VN" sz="2400" b="1" i="1" dirty="0"/>
                    </a:p>
                  </a:txBody>
                  <a:tcPr/>
                </a:tc>
                <a:tc>
                  <a:txBody>
                    <a:bodyPr/>
                    <a:lstStyle/>
                    <a:p>
                      <a:r>
                        <a:rPr lang="en-US" sz="2400" b="1" i="1" dirty="0" smtClean="0"/>
                        <a:t>Bộ</a:t>
                      </a:r>
                      <a:r>
                        <a:rPr lang="en-US" sz="2400" b="1" i="1" baseline="0" dirty="0" smtClean="0"/>
                        <a:t> phận đứng yên</a:t>
                      </a:r>
                      <a:endParaRPr lang="vi-VN" sz="2400" b="1" i="1" dirty="0"/>
                    </a:p>
                  </a:txBody>
                  <a:tcPr/>
                </a:tc>
                <a:tc>
                  <a:txBody>
                    <a:bodyPr/>
                    <a:lstStyle/>
                    <a:p>
                      <a:r>
                        <a:rPr lang="en-US" sz="2400" b="1" i="1" dirty="0" smtClean="0"/>
                        <a:t>Bộ</a:t>
                      </a:r>
                      <a:r>
                        <a:rPr lang="en-US" sz="2400" b="1" i="1" baseline="0" dirty="0" smtClean="0"/>
                        <a:t> phận quay</a:t>
                      </a:r>
                      <a:endParaRPr lang="vi-VN" sz="2400" b="1" i="1" dirty="0"/>
                    </a:p>
                  </a:txBody>
                  <a:tcPr/>
                </a:tc>
                <a:extLst>
                  <a:ext uri="{0D108BD9-81ED-4DB2-BD59-A6C34878D82A}">
                    <a16:rowId xmlns:a16="http://schemas.microsoft.com/office/drawing/2014/main" val="597432136"/>
                  </a:ext>
                </a:extLst>
              </a:tr>
              <a:tr h="658396">
                <a:tc>
                  <a:txBody>
                    <a:bodyPr/>
                    <a:lstStyle/>
                    <a:p>
                      <a:r>
                        <a:rPr lang="en-US" sz="2400" b="1" i="1" dirty="0" smtClean="0"/>
                        <a:t>Động</a:t>
                      </a:r>
                      <a:r>
                        <a:rPr lang="en-US" sz="2400" b="1" i="1" baseline="0" dirty="0" smtClean="0"/>
                        <a:t> cơ điện một chiều</a:t>
                      </a:r>
                      <a:endParaRPr lang="vi-VN" sz="2400" b="1" i="1" dirty="0"/>
                    </a:p>
                  </a:txBody>
                  <a:tcPr/>
                </a:tc>
                <a:tc>
                  <a:txBody>
                    <a:bodyPr/>
                    <a:lstStyle/>
                    <a:p>
                      <a:endParaRPr lang="vi-VN" sz="2400" b="1" i="1" dirty="0"/>
                    </a:p>
                  </a:txBody>
                  <a:tcPr/>
                </a:tc>
                <a:tc>
                  <a:txBody>
                    <a:bodyPr/>
                    <a:lstStyle/>
                    <a:p>
                      <a:endParaRPr lang="vi-VN" sz="2400" b="1" i="1"/>
                    </a:p>
                  </a:txBody>
                  <a:tcPr/>
                </a:tc>
                <a:extLst>
                  <a:ext uri="{0D108BD9-81ED-4DB2-BD59-A6C34878D82A}">
                    <a16:rowId xmlns:a16="http://schemas.microsoft.com/office/drawing/2014/main" val="3388830482"/>
                  </a:ext>
                </a:extLst>
              </a:tr>
              <a:tr h="6814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1" dirty="0" smtClean="0"/>
                        <a:t>Động</a:t>
                      </a:r>
                      <a:r>
                        <a:rPr lang="en-US" sz="2400" b="1" i="1" baseline="0" dirty="0" smtClean="0"/>
                        <a:t> cơ điện một chiều</a:t>
                      </a:r>
                      <a:endParaRPr lang="vi-VN" sz="2400" b="1" i="1" dirty="0" smtClean="0"/>
                    </a:p>
                    <a:p>
                      <a:r>
                        <a:rPr lang="en-US" sz="2400" b="1" i="1" dirty="0" smtClean="0"/>
                        <a:t>Trong kĩ</a:t>
                      </a:r>
                      <a:r>
                        <a:rPr lang="en-US" sz="2400" b="1" i="1" baseline="0" dirty="0" smtClean="0"/>
                        <a:t> thuật</a:t>
                      </a:r>
                      <a:endParaRPr lang="vi-VN" sz="2400" b="1" i="1" dirty="0"/>
                    </a:p>
                  </a:txBody>
                  <a:tcPr/>
                </a:tc>
                <a:tc>
                  <a:txBody>
                    <a:bodyPr/>
                    <a:lstStyle/>
                    <a:p>
                      <a:endParaRPr lang="vi-VN" sz="2400" b="1" i="1"/>
                    </a:p>
                  </a:txBody>
                  <a:tcPr/>
                </a:tc>
                <a:tc>
                  <a:txBody>
                    <a:bodyPr/>
                    <a:lstStyle/>
                    <a:p>
                      <a:endParaRPr lang="vi-VN" sz="2400" b="1" i="1" dirty="0"/>
                    </a:p>
                  </a:txBody>
                  <a:tcPr/>
                </a:tc>
                <a:extLst>
                  <a:ext uri="{0D108BD9-81ED-4DB2-BD59-A6C34878D82A}">
                    <a16:rowId xmlns:a16="http://schemas.microsoft.com/office/drawing/2014/main" val="523331485"/>
                  </a:ext>
                </a:extLst>
              </a:tr>
            </a:tbl>
          </a:graphicData>
        </a:graphic>
      </p:graphicFrame>
      <p:sp>
        <p:nvSpPr>
          <p:cNvPr id="3" name="Text Box 111"/>
          <p:cNvSpPr txBox="1">
            <a:spLocks noChangeArrowheads="1"/>
          </p:cNvSpPr>
          <p:nvPr/>
        </p:nvSpPr>
        <p:spPr bwMode="auto">
          <a:xfrm>
            <a:off x="5723058" y="5116478"/>
            <a:ext cx="2760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r>
              <a:rPr lang="en-US" altLang="vi-VN" sz="2000" b="1" i="1" dirty="0">
                <a:solidFill>
                  <a:srgbClr val="0A0AB6"/>
                </a:solidFill>
              </a:rPr>
              <a:t>Nam châm vĩnh cửu</a:t>
            </a:r>
          </a:p>
        </p:txBody>
      </p:sp>
      <p:sp>
        <p:nvSpPr>
          <p:cNvPr id="5" name="Text Box 113"/>
          <p:cNvSpPr txBox="1">
            <a:spLocks noChangeArrowheads="1"/>
          </p:cNvSpPr>
          <p:nvPr/>
        </p:nvSpPr>
        <p:spPr bwMode="auto">
          <a:xfrm>
            <a:off x="5723058" y="5797498"/>
            <a:ext cx="24922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r>
              <a:rPr lang="en-US" altLang="vi-VN" sz="2000" b="1" i="1" dirty="0">
                <a:solidFill>
                  <a:srgbClr val="0A0AB6"/>
                </a:solidFill>
              </a:rPr>
              <a:t>Nam châm điện</a:t>
            </a:r>
          </a:p>
        </p:txBody>
      </p:sp>
      <p:sp>
        <p:nvSpPr>
          <p:cNvPr id="6" name="Text Box 114"/>
          <p:cNvSpPr txBox="1">
            <a:spLocks noChangeArrowheads="1"/>
          </p:cNvSpPr>
          <p:nvPr/>
        </p:nvSpPr>
        <p:spPr bwMode="auto">
          <a:xfrm>
            <a:off x="9007783" y="5845911"/>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r>
              <a:rPr lang="en-US" altLang="vi-VN" sz="2000" b="1" i="1" dirty="0">
                <a:solidFill>
                  <a:srgbClr val="0A0AB6"/>
                </a:solidFill>
              </a:rPr>
              <a:t>Cuộn dây dẫn</a:t>
            </a:r>
          </a:p>
        </p:txBody>
      </p:sp>
      <p:sp>
        <p:nvSpPr>
          <p:cNvPr id="4" name="Text Box 112"/>
          <p:cNvSpPr txBox="1">
            <a:spLocks noChangeArrowheads="1"/>
          </p:cNvSpPr>
          <p:nvPr/>
        </p:nvSpPr>
        <p:spPr bwMode="auto">
          <a:xfrm>
            <a:off x="9066403" y="5116478"/>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20000"/>
              </a:spcBef>
            </a:pPr>
            <a:r>
              <a:rPr lang="en-US" altLang="vi-VN" sz="2000" b="1" i="1" dirty="0">
                <a:solidFill>
                  <a:srgbClr val="0A0AB6"/>
                </a:solidFill>
              </a:rPr>
              <a:t>Khung dây dẫn</a:t>
            </a:r>
          </a:p>
        </p:txBody>
      </p:sp>
      <p:grpSp>
        <p:nvGrpSpPr>
          <p:cNvPr id="55" name="Group 54"/>
          <p:cNvGrpSpPr/>
          <p:nvPr/>
        </p:nvGrpSpPr>
        <p:grpSpPr>
          <a:xfrm>
            <a:off x="7000855" y="722769"/>
            <a:ext cx="4390448" cy="3662407"/>
            <a:chOff x="7000855" y="722769"/>
            <a:chExt cx="4390448" cy="3662407"/>
          </a:xfrm>
        </p:grpSpPr>
        <p:pic>
          <p:nvPicPr>
            <p:cNvPr id="8" name="Picture 16" descr="stat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0855" y="722769"/>
              <a:ext cx="4390448" cy="333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69"/>
            <p:cNvSpPr txBox="1">
              <a:spLocks noChangeArrowheads="1"/>
            </p:cNvSpPr>
            <p:nvPr/>
          </p:nvSpPr>
          <p:spPr bwMode="auto">
            <a:xfrm>
              <a:off x="7831869" y="3923511"/>
              <a:ext cx="22632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spcBef>
                  <a:spcPct val="50000"/>
                </a:spcBef>
              </a:pPr>
              <a:r>
                <a:rPr lang="en-US" altLang="vi-VN" sz="2400" b="1" dirty="0"/>
                <a:t>Hình </a:t>
              </a:r>
              <a:r>
                <a:rPr lang="en-US" altLang="vi-VN" sz="2400" b="1" dirty="0" smtClean="0"/>
                <a:t>28.2</a:t>
              </a:r>
              <a:endParaRPr lang="en-US" altLang="vi-VN" sz="2400" b="1" dirty="0"/>
            </a:p>
          </p:txBody>
        </p:sp>
      </p:grpSp>
      <p:grpSp>
        <p:nvGrpSpPr>
          <p:cNvPr id="58" name="Group 57"/>
          <p:cNvGrpSpPr/>
          <p:nvPr/>
        </p:nvGrpSpPr>
        <p:grpSpPr>
          <a:xfrm>
            <a:off x="2454723" y="858842"/>
            <a:ext cx="3591235" cy="3548013"/>
            <a:chOff x="2004347" y="824452"/>
            <a:chExt cx="3235393" cy="3548013"/>
          </a:xfrm>
        </p:grpSpPr>
        <p:pic>
          <p:nvPicPr>
            <p:cNvPr id="56" name="Picture 17" descr="1"/>
            <p:cNvPicPr>
              <a:picLocks noChangeAspect="1" noChangeArrowheads="1"/>
            </p:cNvPicPr>
            <p:nvPr/>
          </p:nvPicPr>
          <p:blipFill>
            <a:blip r:embed="rId3"/>
            <a:srcRect l="11246"/>
            <a:stretch>
              <a:fillRect/>
            </a:stretch>
          </p:blipFill>
          <p:spPr bwMode="auto">
            <a:xfrm>
              <a:off x="2004347" y="824452"/>
              <a:ext cx="3235393" cy="3099059"/>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57" name="Text Box 69"/>
            <p:cNvSpPr txBox="1">
              <a:spLocks noChangeArrowheads="1"/>
            </p:cNvSpPr>
            <p:nvPr/>
          </p:nvSpPr>
          <p:spPr bwMode="auto">
            <a:xfrm>
              <a:off x="2492989" y="3910800"/>
              <a:ext cx="22632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spcBef>
                  <a:spcPct val="50000"/>
                </a:spcBef>
              </a:pPr>
              <a:r>
                <a:rPr lang="en-US" altLang="vi-VN" sz="2400" b="1" dirty="0"/>
                <a:t>Hình </a:t>
              </a:r>
              <a:r>
                <a:rPr lang="en-US" altLang="vi-VN" sz="2400" b="1" dirty="0" smtClean="0"/>
                <a:t>28.1</a:t>
              </a:r>
              <a:endParaRPr lang="en-US" altLang="vi-VN" sz="2400" b="1" dirty="0"/>
            </a:p>
          </p:txBody>
        </p:sp>
      </p:grpSp>
    </p:spTree>
    <p:extLst>
      <p:ext uri="{BB962C8B-B14F-4D97-AF65-F5344CB8AC3E}">
        <p14:creationId xmlns:p14="http://schemas.microsoft.com/office/powerpoint/2010/main" val="398809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p:cNvSpPr txBox="1">
            <a:spLocks noChangeArrowheads="1"/>
          </p:cNvSpPr>
          <p:nvPr/>
        </p:nvSpPr>
        <p:spPr bwMode="auto">
          <a:xfrm>
            <a:off x="976058" y="143171"/>
            <a:ext cx="10655648" cy="430881"/>
          </a:xfrm>
          <a:prstGeom prst="rect">
            <a:avLst/>
          </a:prstGeom>
          <a:noFill/>
          <a:ln w="9525">
            <a:noFill/>
            <a:miter lim="800000"/>
            <a:headEnd/>
            <a:tailEnd/>
          </a:ln>
        </p:spPr>
        <p:txBody>
          <a:bodyPr wrap="square" lIns="91434" tIns="45717" rIns="91434" bIns="45717">
            <a:spAutoFit/>
          </a:bodyPr>
          <a:lstStyle/>
          <a:p>
            <a:pPr eaLnBrk="1" hangingPunct="1">
              <a:spcBef>
                <a:spcPct val="50000"/>
              </a:spcBef>
            </a:pPr>
            <a:r>
              <a:rPr lang="en-US" sz="2200" b="1" i="1" dirty="0" smtClean="0">
                <a:solidFill>
                  <a:srgbClr val="FF0000"/>
                </a:solidFill>
                <a:latin typeface="Times New Roman" pitchFamily="18" charset="0"/>
                <a:cs typeface="Times New Roman" pitchFamily="18" charset="0"/>
              </a:rPr>
              <a:t>II. ĐỘNG </a:t>
            </a:r>
            <a:r>
              <a:rPr lang="en-US" sz="2200" b="1" i="1" dirty="0">
                <a:solidFill>
                  <a:srgbClr val="FF0000"/>
                </a:solidFill>
                <a:latin typeface="Times New Roman" pitchFamily="18" charset="0"/>
                <a:cs typeface="Times New Roman" pitchFamily="18" charset="0"/>
              </a:rPr>
              <a:t>CƠ ĐIỆN MỘT </a:t>
            </a:r>
            <a:r>
              <a:rPr lang="en-US" sz="2200" b="1" i="1" dirty="0" smtClean="0">
                <a:solidFill>
                  <a:srgbClr val="FF0000"/>
                </a:solidFill>
                <a:latin typeface="Times New Roman" pitchFamily="18" charset="0"/>
                <a:cs typeface="Times New Roman" pitchFamily="18" charset="0"/>
              </a:rPr>
              <a:t>CHIỀU TRONG KĨ THUẬT</a:t>
            </a:r>
            <a:endParaRPr lang="en-US" sz="2200" b="1" i="1" dirty="0">
              <a:solidFill>
                <a:srgbClr val="FF0000"/>
              </a:solidFill>
              <a:latin typeface="Times New Roman" pitchFamily="18" charset="0"/>
              <a:cs typeface="Times New Roman" pitchFamily="18" charset="0"/>
            </a:endParaRPr>
          </a:p>
        </p:txBody>
      </p:sp>
      <p:sp>
        <p:nvSpPr>
          <p:cNvPr id="3" name="Text Box 24"/>
          <p:cNvSpPr txBox="1">
            <a:spLocks noChangeArrowheads="1"/>
          </p:cNvSpPr>
          <p:nvPr/>
        </p:nvSpPr>
        <p:spPr bwMode="auto">
          <a:xfrm>
            <a:off x="976058" y="617835"/>
            <a:ext cx="8013189" cy="461659"/>
          </a:xfrm>
          <a:prstGeom prst="rect">
            <a:avLst/>
          </a:prstGeom>
          <a:noFill/>
          <a:ln w="9525">
            <a:noFill/>
            <a:miter lim="800000"/>
            <a:headEnd/>
            <a:tailEnd/>
          </a:ln>
        </p:spPr>
        <p:txBody>
          <a:bodyPr lIns="91434" tIns="45717" rIns="91434" bIns="45717">
            <a:spAutoFit/>
          </a:bodyPr>
          <a:lstStyle/>
          <a:p>
            <a:pPr eaLnBrk="1" hangingPunct="1">
              <a:spcBef>
                <a:spcPct val="50000"/>
              </a:spcBef>
            </a:pPr>
            <a:r>
              <a:rPr lang="en-US" sz="2400" b="1" i="1" dirty="0">
                <a:latin typeface="Times New Roman" pitchFamily="18" charset="0"/>
                <a:cs typeface="Times New Roman" pitchFamily="18" charset="0"/>
              </a:rPr>
              <a:t>1. </a:t>
            </a:r>
            <a:r>
              <a:rPr lang="en-US" sz="2400" b="1" i="1" dirty="0" smtClean="0">
                <a:latin typeface="Times New Roman" pitchFamily="18" charset="0"/>
                <a:cs typeface="Times New Roman" pitchFamily="18" charset="0"/>
              </a:rPr>
              <a:t>Cấu tạo </a:t>
            </a:r>
            <a:r>
              <a:rPr lang="en-US" sz="2400" b="1" i="1" dirty="0">
                <a:latin typeface="Times New Roman" pitchFamily="18" charset="0"/>
                <a:cs typeface="Times New Roman" pitchFamily="18" charset="0"/>
              </a:rPr>
              <a:t>của động cơ điện một </a:t>
            </a:r>
            <a:r>
              <a:rPr lang="en-US" sz="2400" b="1" i="1" dirty="0" smtClean="0">
                <a:latin typeface="Times New Roman" pitchFamily="18" charset="0"/>
                <a:cs typeface="Times New Roman" pitchFamily="18" charset="0"/>
              </a:rPr>
              <a:t>chiều dùng trong kĩ thuật</a:t>
            </a:r>
            <a:endParaRPr lang="en-US" sz="2400" b="1" i="1" dirty="0">
              <a:latin typeface="Times New Roman" pitchFamily="18" charset="0"/>
              <a:cs typeface="Times New Roman" pitchFamily="18" charset="0"/>
            </a:endParaRPr>
          </a:p>
        </p:txBody>
      </p:sp>
      <p:sp>
        <p:nvSpPr>
          <p:cNvPr id="7" name="Text Box 23"/>
          <p:cNvSpPr txBox="1">
            <a:spLocks noChangeArrowheads="1"/>
          </p:cNvSpPr>
          <p:nvPr/>
        </p:nvSpPr>
        <p:spPr bwMode="auto">
          <a:xfrm>
            <a:off x="1364050" y="1049205"/>
            <a:ext cx="32027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just" eaLnBrk="1" hangingPunct="1"/>
            <a:r>
              <a:rPr lang="en-US" altLang="vi-VN" sz="2400" b="1" i="1" dirty="0">
                <a:solidFill>
                  <a:srgbClr val="0A0AB6"/>
                </a:solidFill>
              </a:rPr>
              <a:t>Nam châm </a:t>
            </a:r>
            <a:r>
              <a:rPr lang="en-US" altLang="vi-VN" sz="2400" b="1" i="1" dirty="0" smtClean="0">
                <a:solidFill>
                  <a:srgbClr val="0A0AB6"/>
                </a:solidFill>
              </a:rPr>
              <a:t>điện (Stato</a:t>
            </a:r>
            <a:r>
              <a:rPr lang="en-US" altLang="vi-VN" sz="2400" b="1" i="1" dirty="0">
                <a:solidFill>
                  <a:srgbClr val="0A0AB6"/>
                </a:solidFill>
              </a:rPr>
              <a:t>)</a:t>
            </a:r>
          </a:p>
        </p:txBody>
      </p:sp>
      <p:sp>
        <p:nvSpPr>
          <p:cNvPr id="8" name="Text Box 24"/>
          <p:cNvSpPr txBox="1">
            <a:spLocks noChangeArrowheads="1"/>
          </p:cNvSpPr>
          <p:nvPr/>
        </p:nvSpPr>
        <p:spPr bwMode="auto">
          <a:xfrm>
            <a:off x="1364050" y="1446256"/>
            <a:ext cx="32027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just" eaLnBrk="1" hangingPunct="1"/>
            <a:r>
              <a:rPr lang="en-US" altLang="vi-VN" sz="2400" b="1" i="1" dirty="0">
                <a:solidFill>
                  <a:srgbClr val="0A0AB6"/>
                </a:solidFill>
              </a:rPr>
              <a:t>Cuộn </a:t>
            </a:r>
            <a:r>
              <a:rPr lang="en-US" altLang="vi-VN" sz="2400" b="1" i="1" dirty="0" smtClean="0">
                <a:solidFill>
                  <a:srgbClr val="0A0AB6"/>
                </a:solidFill>
              </a:rPr>
              <a:t>dây (Rôto) </a:t>
            </a:r>
            <a:endParaRPr lang="en-US" altLang="vi-VN" sz="2400" b="1" i="1" dirty="0">
              <a:solidFill>
                <a:srgbClr val="0A0AB6"/>
              </a:solidFill>
            </a:endParaRPr>
          </a:p>
        </p:txBody>
      </p:sp>
      <p:sp>
        <p:nvSpPr>
          <p:cNvPr id="13" name="Text Box 24"/>
          <p:cNvSpPr txBox="1">
            <a:spLocks noChangeArrowheads="1"/>
          </p:cNvSpPr>
          <p:nvPr/>
        </p:nvSpPr>
        <p:spPr bwMode="auto">
          <a:xfrm>
            <a:off x="976057" y="1907921"/>
            <a:ext cx="8013189" cy="461659"/>
          </a:xfrm>
          <a:prstGeom prst="rect">
            <a:avLst/>
          </a:prstGeom>
          <a:noFill/>
          <a:ln w="9525">
            <a:noFill/>
            <a:miter lim="800000"/>
            <a:headEnd/>
            <a:tailEnd/>
          </a:ln>
        </p:spPr>
        <p:txBody>
          <a:bodyPr lIns="91434" tIns="45717" rIns="91434" bIns="45717">
            <a:spAutoFit/>
          </a:bodyPr>
          <a:lstStyle/>
          <a:p>
            <a:pPr eaLnBrk="1" hangingPunct="1">
              <a:spcBef>
                <a:spcPct val="50000"/>
              </a:spcBef>
            </a:pPr>
            <a:r>
              <a:rPr lang="en-US" sz="2400" b="1" i="1" dirty="0" smtClean="0">
                <a:latin typeface="Times New Roman" pitchFamily="18" charset="0"/>
                <a:cs typeface="Times New Roman" pitchFamily="18" charset="0"/>
              </a:rPr>
              <a:t>2. Kết luận</a:t>
            </a:r>
            <a:endParaRPr lang="en-US" sz="2400" b="1" i="1" dirty="0">
              <a:latin typeface="Times New Roman" pitchFamily="18" charset="0"/>
              <a:cs typeface="Times New Roman" pitchFamily="18" charset="0"/>
            </a:endParaRPr>
          </a:p>
        </p:txBody>
      </p:sp>
      <p:sp>
        <p:nvSpPr>
          <p:cNvPr id="14" name="Text Box 23"/>
          <p:cNvSpPr txBox="1">
            <a:spLocks noChangeArrowheads="1"/>
          </p:cNvSpPr>
          <p:nvPr/>
        </p:nvSpPr>
        <p:spPr bwMode="auto">
          <a:xfrm>
            <a:off x="1364050" y="5457287"/>
            <a:ext cx="102790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just" eaLnBrk="1" hangingPunct="1">
              <a:lnSpc>
                <a:spcPct val="150000"/>
              </a:lnSpc>
            </a:pPr>
            <a:r>
              <a:rPr lang="en-US" altLang="vi-VN" sz="2400" b="1" i="1" dirty="0" smtClean="0">
                <a:solidFill>
                  <a:srgbClr val="0A0AB6"/>
                </a:solidFill>
              </a:rPr>
              <a:t>Khi hoạt động, động </a:t>
            </a:r>
            <a:r>
              <a:rPr lang="en-US" altLang="vi-VN" sz="2400" b="1" i="1" dirty="0">
                <a:solidFill>
                  <a:srgbClr val="0A0AB6"/>
                </a:solidFill>
              </a:rPr>
              <a:t>cơ </a:t>
            </a:r>
            <a:r>
              <a:rPr lang="en-US" altLang="vi-VN" sz="2400" b="1" i="1" dirty="0" smtClean="0">
                <a:solidFill>
                  <a:srgbClr val="0A0AB6"/>
                </a:solidFill>
              </a:rPr>
              <a:t>điện chuyển hoá điện năng thành cơ năng và nhiệt năng </a:t>
            </a:r>
            <a:endParaRPr lang="en-US" altLang="vi-VN" sz="2400" b="1" i="1" dirty="0">
              <a:solidFill>
                <a:srgbClr val="0A0AB6"/>
              </a:solidFill>
            </a:endParaRPr>
          </a:p>
        </p:txBody>
      </p:sp>
      <p:sp>
        <p:nvSpPr>
          <p:cNvPr id="15" name="Text Box 23"/>
          <p:cNvSpPr txBox="1">
            <a:spLocks noChangeArrowheads="1"/>
          </p:cNvSpPr>
          <p:nvPr/>
        </p:nvSpPr>
        <p:spPr bwMode="auto">
          <a:xfrm>
            <a:off x="947224" y="5106040"/>
            <a:ext cx="10655648" cy="430881"/>
          </a:xfrm>
          <a:prstGeom prst="rect">
            <a:avLst/>
          </a:prstGeom>
          <a:noFill/>
          <a:ln w="9525">
            <a:noFill/>
            <a:miter lim="800000"/>
            <a:headEnd/>
            <a:tailEnd/>
          </a:ln>
        </p:spPr>
        <p:txBody>
          <a:bodyPr wrap="square" lIns="91434" tIns="45717" rIns="91434" bIns="45717">
            <a:spAutoFit/>
          </a:bodyPr>
          <a:lstStyle/>
          <a:p>
            <a:pPr eaLnBrk="1" hangingPunct="1">
              <a:spcBef>
                <a:spcPct val="50000"/>
              </a:spcBef>
            </a:pPr>
            <a:r>
              <a:rPr lang="en-US" sz="2200" b="1" i="1" dirty="0" smtClean="0">
                <a:solidFill>
                  <a:srgbClr val="FF0000"/>
                </a:solidFill>
                <a:latin typeface="Times New Roman" pitchFamily="18" charset="0"/>
                <a:cs typeface="Times New Roman" pitchFamily="18" charset="0"/>
              </a:rPr>
              <a:t>III. SỰ BIẾN ĐỔI NĂNG LƯỢNG TRONG ĐỘNG </a:t>
            </a:r>
            <a:r>
              <a:rPr lang="en-US" sz="2200" b="1" i="1" dirty="0">
                <a:solidFill>
                  <a:srgbClr val="FF0000"/>
                </a:solidFill>
                <a:latin typeface="Times New Roman" pitchFamily="18" charset="0"/>
                <a:cs typeface="Times New Roman" pitchFamily="18" charset="0"/>
              </a:rPr>
              <a:t>CƠ </a:t>
            </a:r>
            <a:r>
              <a:rPr lang="en-US" sz="2200" b="1" i="1" dirty="0" smtClean="0">
                <a:solidFill>
                  <a:srgbClr val="FF0000"/>
                </a:solidFill>
                <a:latin typeface="Times New Roman" pitchFamily="18" charset="0"/>
                <a:cs typeface="Times New Roman" pitchFamily="18" charset="0"/>
              </a:rPr>
              <a:t>ĐIỆN</a:t>
            </a:r>
            <a:endParaRPr lang="en-US" sz="2200" b="1" i="1" dirty="0">
              <a:solidFill>
                <a:srgbClr val="FF0000"/>
              </a:solidFill>
              <a:latin typeface="Times New Roman" pitchFamily="18" charset="0"/>
              <a:cs typeface="Times New Roman" pitchFamily="18" charset="0"/>
            </a:endParaRPr>
          </a:p>
        </p:txBody>
      </p:sp>
      <p:sp>
        <p:nvSpPr>
          <p:cNvPr id="16" name="Text Box 23"/>
          <p:cNvSpPr txBox="1">
            <a:spLocks noChangeArrowheads="1"/>
          </p:cNvSpPr>
          <p:nvPr/>
        </p:nvSpPr>
        <p:spPr bwMode="auto">
          <a:xfrm>
            <a:off x="1323834" y="2272288"/>
            <a:ext cx="102790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just" eaLnBrk="1" hangingPunct="1">
              <a:lnSpc>
                <a:spcPct val="150000"/>
              </a:lnSpc>
            </a:pPr>
            <a:r>
              <a:rPr lang="en-US" altLang="vi-VN" sz="2400" b="1" i="1" dirty="0" smtClean="0">
                <a:solidFill>
                  <a:srgbClr val="0A0AB6"/>
                </a:solidFill>
              </a:rPr>
              <a:t>a/ Trong động cơ điện kĩ thuật, bộ phận tạo ra từ trường là nam châm điện</a:t>
            </a:r>
          </a:p>
          <a:p>
            <a:pPr algn="just" eaLnBrk="1" hangingPunct="1">
              <a:lnSpc>
                <a:spcPct val="150000"/>
              </a:lnSpc>
            </a:pPr>
            <a:r>
              <a:rPr lang="en-US" altLang="vi-VN" sz="2400" b="1" i="1" dirty="0" smtClean="0">
                <a:solidFill>
                  <a:srgbClr val="0A0AB6"/>
                </a:solidFill>
              </a:rPr>
              <a:t>b/ Bộ phận quay của động cơ điện kĩ thuật không đơn giản là một khung dây mà gồm nhiều cuộn dây đặt lệch nhau và song song với trục của một khối trụ làm bằng các lá thép kĩ thuật ghép lại.</a:t>
            </a:r>
          </a:p>
          <a:p>
            <a:pPr algn="just" eaLnBrk="1" hangingPunct="1">
              <a:lnSpc>
                <a:spcPct val="150000"/>
              </a:lnSpc>
            </a:pPr>
            <a:r>
              <a:rPr lang="en-US" altLang="vi-VN" sz="2400" b="1" i="1" dirty="0" smtClean="0">
                <a:solidFill>
                  <a:srgbClr val="0A0AB6"/>
                </a:solidFill>
              </a:rPr>
              <a:t>Ngoài động cơ điện một chiều còn có động cơ điện xoay chiều.</a:t>
            </a:r>
            <a:endParaRPr lang="en-US" altLang="vi-VN" sz="2400" b="1" i="1" dirty="0">
              <a:solidFill>
                <a:srgbClr val="0A0AB6"/>
              </a:solidFill>
            </a:endParaRPr>
          </a:p>
        </p:txBody>
      </p:sp>
    </p:spTree>
    <p:extLst>
      <p:ext uri="{BB962C8B-B14F-4D97-AF65-F5344CB8AC3E}">
        <p14:creationId xmlns:p14="http://schemas.microsoft.com/office/powerpoint/2010/main" val="294971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circle(in)">
                                      <p:cBhvr>
                                        <p:cTn id="17" dur="20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551496" y="734292"/>
            <a:ext cx="11042073" cy="461665"/>
          </a:xfrm>
          <a:prstGeom prst="rect">
            <a:avLst/>
          </a:prstGeom>
          <a:noFill/>
          <a:ln w="38100">
            <a:solidFill>
              <a:srgbClr val="FF0000"/>
            </a:solidFill>
            <a:miter lim="800000"/>
            <a:headEnd/>
            <a:tailEnd/>
          </a:ln>
        </p:spPr>
        <p:txBody>
          <a:bodyPr wrap="square">
            <a:spAutoFit/>
          </a:bodyPr>
          <a:lstStyle/>
          <a:p>
            <a:pPr algn="just" eaLnBrk="0" hangingPunct="0">
              <a:spcBef>
                <a:spcPct val="50000"/>
              </a:spcBef>
            </a:pPr>
            <a:r>
              <a:rPr lang="en-US" sz="2400" b="1" i="1" dirty="0" smtClean="0">
                <a:solidFill>
                  <a:srgbClr val="FF3399"/>
                </a:solidFill>
                <a:latin typeface="Times New Roman" pitchFamily="18" charset="0"/>
              </a:rPr>
              <a:t>C5. </a:t>
            </a:r>
            <a:r>
              <a:rPr lang="en-US" sz="2400" b="1" i="1" dirty="0" smtClean="0">
                <a:latin typeface="Times New Roman" pitchFamily="18" charset="0"/>
              </a:rPr>
              <a:t>Khung dây trong hình 28. 3 quay theo chiều nào? </a:t>
            </a:r>
            <a:endParaRPr lang="en-US" sz="2400" b="1" i="1" dirty="0">
              <a:latin typeface="Times New Roman" pitchFamily="18" charset="0"/>
            </a:endParaRPr>
          </a:p>
        </p:txBody>
      </p:sp>
      <p:sp>
        <p:nvSpPr>
          <p:cNvPr id="5" name="Rectangle 2"/>
          <p:cNvSpPr txBox="1">
            <a:spLocks noChangeArrowheads="1"/>
          </p:cNvSpPr>
          <p:nvPr/>
        </p:nvSpPr>
        <p:spPr>
          <a:xfrm>
            <a:off x="4617174" y="48440"/>
            <a:ext cx="2910718" cy="514350"/>
          </a:xfrm>
          <a:prstGeom prst="roundRect">
            <a:avLst/>
          </a:prstGeom>
          <a:solidFill>
            <a:schemeClr val="accent5">
              <a:lumMod val="75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vi-VN" sz="2700" b="1" dirty="0" smtClean="0">
                <a:solidFill>
                  <a:srgbClr val="FF33CC"/>
                </a:solidFill>
                <a:latin typeface="Times New Roman" panose="02020603050405020304" pitchFamily="18" charset="0"/>
              </a:rPr>
              <a:t>VẬN DỤNG</a:t>
            </a:r>
            <a:endParaRPr lang="en-US" altLang="vi-VN" sz="2700" b="1" dirty="0">
              <a:solidFill>
                <a:schemeClr val="bg1"/>
              </a:solidFill>
              <a:latin typeface=".VnTimeH" panose="020B7200000000000000" pitchFamily="34" charset="0"/>
            </a:endParaRPr>
          </a:p>
        </p:txBody>
      </p:sp>
      <p:sp>
        <p:nvSpPr>
          <p:cNvPr id="6" name="Rectangle 3"/>
          <p:cNvSpPr>
            <a:spLocks noChangeArrowheads="1"/>
          </p:cNvSpPr>
          <p:nvPr/>
        </p:nvSpPr>
        <p:spPr bwMode="auto">
          <a:xfrm>
            <a:off x="1936771" y="5487794"/>
            <a:ext cx="97805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400" b="1" i="1" u="none" strike="noStrike" cap="none" normalizeH="0" baseline="0" dirty="0" smtClean="0">
                <a:ln>
                  <a:noFill/>
                </a:ln>
                <a:solidFill>
                  <a:srgbClr val="0A0AB6"/>
                </a:solidFill>
                <a:effectLst/>
                <a:latin typeface="Open Sans"/>
              </a:rPr>
              <a:t>Khung dây quay ngược chiều kim đồng hồ.</a:t>
            </a:r>
            <a:endParaRPr kumimoji="0" lang="vi-VN" altLang="vi-VN" sz="2400" b="1" i="1" u="none" strike="noStrike" cap="none" normalizeH="0" baseline="0" dirty="0" smtClean="0">
              <a:ln>
                <a:noFill/>
              </a:ln>
              <a:solidFill>
                <a:srgbClr val="0A0AB6"/>
              </a:solidFill>
              <a:effectLst/>
            </a:endParaRPr>
          </a:p>
        </p:txBody>
      </p:sp>
      <p:sp>
        <p:nvSpPr>
          <p:cNvPr id="9" name="Rectangle 8"/>
          <p:cNvSpPr/>
          <p:nvPr/>
        </p:nvSpPr>
        <p:spPr>
          <a:xfrm>
            <a:off x="4701711" y="1375064"/>
            <a:ext cx="1960728" cy="461665"/>
          </a:xfrm>
          <a:prstGeom prst="rect">
            <a:avLst/>
          </a:prstGeom>
        </p:spPr>
        <p:txBody>
          <a:bodyPr wrap="square">
            <a:spAutoFit/>
          </a:bodyPr>
          <a:lstStyle/>
          <a:p>
            <a:r>
              <a:rPr lang="en-US" sz="2400" b="1" i="1" dirty="0" smtClean="0">
                <a:solidFill>
                  <a:srgbClr val="FF0000"/>
                </a:solidFill>
                <a:latin typeface="Open Sans"/>
              </a:rPr>
              <a:t>Trả lời</a:t>
            </a:r>
            <a:endParaRPr lang="vi-VN" sz="2400" b="1" i="1" dirty="0">
              <a:solidFill>
                <a:srgbClr val="FF0000"/>
              </a:solidFill>
            </a:endParaRPr>
          </a:p>
        </p:txBody>
      </p:sp>
      <p:sp>
        <p:nvSpPr>
          <p:cNvPr id="14" name="AutoShape 100"/>
          <p:cNvSpPr>
            <a:spLocks noChangeArrowheads="1"/>
          </p:cNvSpPr>
          <p:nvPr/>
        </p:nvSpPr>
        <p:spPr bwMode="auto">
          <a:xfrm rot="18266117">
            <a:off x="7528720" y="1439070"/>
            <a:ext cx="612775" cy="481013"/>
          </a:xfrm>
          <a:prstGeom prst="curvedUpArrow">
            <a:avLst>
              <a:gd name="adj1" fmla="val 25479"/>
              <a:gd name="adj2" fmla="val 50957"/>
              <a:gd name="adj3" fmla="val 33333"/>
            </a:avLst>
          </a:prstGeom>
          <a:solidFill>
            <a:srgbClr val="CC00FF"/>
          </a:solidFill>
          <a:ln w="9525">
            <a:solidFill>
              <a:srgbClr val="CC00FF"/>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Times New Roman" panose="02020603050405020304" pitchFamily="18" charset="0"/>
              <a:cs typeface="Times New Roman" panose="02020603050405020304" pitchFamily="18" charset="0"/>
            </a:endParaRPr>
          </a:p>
        </p:txBody>
      </p:sp>
      <p:grpSp>
        <p:nvGrpSpPr>
          <p:cNvPr id="15" name="Group 102"/>
          <p:cNvGrpSpPr>
            <a:grpSpLocks/>
          </p:cNvGrpSpPr>
          <p:nvPr/>
        </p:nvGrpSpPr>
        <p:grpSpPr bwMode="auto">
          <a:xfrm>
            <a:off x="4657726" y="1628775"/>
            <a:ext cx="4398963" cy="3779838"/>
            <a:chOff x="2941" y="1507"/>
            <a:chExt cx="2771" cy="2381"/>
          </a:xfrm>
        </p:grpSpPr>
        <p:sp>
          <p:nvSpPr>
            <p:cNvPr id="16" name="Text Box 39"/>
            <p:cNvSpPr txBox="1">
              <a:spLocks noChangeArrowheads="1"/>
            </p:cNvSpPr>
            <p:nvPr/>
          </p:nvSpPr>
          <p:spPr bwMode="auto">
            <a:xfrm>
              <a:off x="3552" y="3619"/>
              <a:ext cx="115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200" b="1" i="1">
                  <a:solidFill>
                    <a:schemeClr val="tx1"/>
                  </a:solidFill>
                  <a:latin typeface="Times New Roman" panose="02020603050405020304" pitchFamily="18" charset="0"/>
                  <a:cs typeface="Times New Roman" panose="02020603050405020304" pitchFamily="18" charset="0"/>
                </a:rPr>
                <a:t>Hình 28.3</a:t>
              </a:r>
            </a:p>
          </p:txBody>
        </p:sp>
        <p:grpSp>
          <p:nvGrpSpPr>
            <p:cNvPr id="17" name="Group 59"/>
            <p:cNvGrpSpPr>
              <a:grpSpLocks/>
            </p:cNvGrpSpPr>
            <p:nvPr/>
          </p:nvGrpSpPr>
          <p:grpSpPr bwMode="auto">
            <a:xfrm>
              <a:off x="2941" y="1987"/>
              <a:ext cx="1152" cy="1392"/>
              <a:chOff x="1056" y="1248"/>
              <a:chExt cx="1296" cy="1632"/>
            </a:xfrm>
          </p:grpSpPr>
          <p:grpSp>
            <p:nvGrpSpPr>
              <p:cNvPr id="34" name="Group 60"/>
              <p:cNvGrpSpPr>
                <a:grpSpLocks/>
              </p:cNvGrpSpPr>
              <p:nvPr/>
            </p:nvGrpSpPr>
            <p:grpSpPr bwMode="auto">
              <a:xfrm>
                <a:off x="1056" y="1248"/>
                <a:ext cx="1296" cy="1632"/>
                <a:chOff x="1056" y="1248"/>
                <a:chExt cx="1296" cy="1632"/>
              </a:xfrm>
            </p:grpSpPr>
            <p:sp>
              <p:nvSpPr>
                <p:cNvPr id="36" name="Freeform 61"/>
                <p:cNvSpPr>
                  <a:spLocks/>
                </p:cNvSpPr>
                <p:nvPr/>
              </p:nvSpPr>
              <p:spPr bwMode="auto">
                <a:xfrm>
                  <a:off x="1536" y="1248"/>
                  <a:ext cx="816" cy="1632"/>
                </a:xfrm>
                <a:custGeom>
                  <a:avLst/>
                  <a:gdLst>
                    <a:gd name="T0" fmla="*/ 816 w 816"/>
                    <a:gd name="T1" fmla="*/ 0 h 1632"/>
                    <a:gd name="T2" fmla="*/ 724 w 816"/>
                    <a:gd name="T3" fmla="*/ 148 h 1632"/>
                    <a:gd name="T4" fmla="*/ 688 w 816"/>
                    <a:gd name="T5" fmla="*/ 228 h 1632"/>
                    <a:gd name="T6" fmla="*/ 676 w 816"/>
                    <a:gd name="T7" fmla="*/ 280 h 1632"/>
                    <a:gd name="T8" fmla="*/ 672 w 816"/>
                    <a:gd name="T9" fmla="*/ 348 h 1632"/>
                    <a:gd name="T10" fmla="*/ 684 w 816"/>
                    <a:gd name="T11" fmla="*/ 420 h 1632"/>
                    <a:gd name="T12" fmla="*/ 708 w 816"/>
                    <a:gd name="T13" fmla="*/ 484 h 1632"/>
                    <a:gd name="T14" fmla="*/ 752 w 816"/>
                    <a:gd name="T15" fmla="*/ 544 h 1632"/>
                    <a:gd name="T16" fmla="*/ 792 w 816"/>
                    <a:gd name="T17" fmla="*/ 572 h 1632"/>
                    <a:gd name="T18" fmla="*/ 192 w 816"/>
                    <a:gd name="T19" fmla="*/ 1632 h 1632"/>
                    <a:gd name="T20" fmla="*/ 0 w 816"/>
                    <a:gd name="T21" fmla="*/ 1632 h 1632"/>
                    <a:gd name="T22" fmla="*/ 0 w 816"/>
                    <a:gd name="T23" fmla="*/ 960 h 1632"/>
                    <a:gd name="T24" fmla="*/ 816 w 816"/>
                    <a:gd name="T25" fmla="*/ 0 h 16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6"/>
                    <a:gd name="T40" fmla="*/ 0 h 1632"/>
                    <a:gd name="T41" fmla="*/ 816 w 816"/>
                    <a:gd name="T42" fmla="*/ 1632 h 16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6" h="1632">
                      <a:moveTo>
                        <a:pt x="816" y="0"/>
                      </a:moveTo>
                      <a:lnTo>
                        <a:pt x="724" y="148"/>
                      </a:lnTo>
                      <a:lnTo>
                        <a:pt x="688" y="228"/>
                      </a:lnTo>
                      <a:lnTo>
                        <a:pt x="676" y="280"/>
                      </a:lnTo>
                      <a:lnTo>
                        <a:pt x="672" y="348"/>
                      </a:lnTo>
                      <a:lnTo>
                        <a:pt x="684" y="420"/>
                      </a:lnTo>
                      <a:lnTo>
                        <a:pt x="708" y="484"/>
                      </a:lnTo>
                      <a:lnTo>
                        <a:pt x="752" y="544"/>
                      </a:lnTo>
                      <a:lnTo>
                        <a:pt x="792" y="572"/>
                      </a:lnTo>
                      <a:lnTo>
                        <a:pt x="192" y="1632"/>
                      </a:lnTo>
                      <a:lnTo>
                        <a:pt x="0" y="1632"/>
                      </a:lnTo>
                      <a:lnTo>
                        <a:pt x="0" y="960"/>
                      </a:lnTo>
                      <a:lnTo>
                        <a:pt x="816" y="0"/>
                      </a:lnTo>
                      <a:close/>
                    </a:path>
                  </a:pathLst>
                </a:custGeom>
                <a:gradFill rotWithShape="1">
                  <a:gsLst>
                    <a:gs pos="0">
                      <a:srgbClr val="9933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7" name="AutoShape 62"/>
                <p:cNvSpPr>
                  <a:spLocks noChangeArrowheads="1"/>
                </p:cNvSpPr>
                <p:nvPr/>
              </p:nvSpPr>
              <p:spPr bwMode="auto">
                <a:xfrm>
                  <a:off x="1056" y="1248"/>
                  <a:ext cx="1296" cy="960"/>
                </a:xfrm>
                <a:prstGeom prst="parallelogram">
                  <a:avLst>
                    <a:gd name="adj" fmla="val 62706"/>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Times New Roman" panose="02020603050405020304" pitchFamily="18" charset="0"/>
                    <a:cs typeface="Times New Roman" panose="02020603050405020304" pitchFamily="18" charset="0"/>
                  </a:endParaRPr>
                </a:p>
              </p:txBody>
            </p:sp>
            <p:sp>
              <p:nvSpPr>
                <p:cNvPr id="38" name="Freeform 63"/>
                <p:cNvSpPr>
                  <a:spLocks/>
                </p:cNvSpPr>
                <p:nvPr/>
              </p:nvSpPr>
              <p:spPr bwMode="auto">
                <a:xfrm>
                  <a:off x="1056" y="2208"/>
                  <a:ext cx="692" cy="672"/>
                </a:xfrm>
                <a:custGeom>
                  <a:avLst/>
                  <a:gdLst>
                    <a:gd name="T0" fmla="*/ 0 w 692"/>
                    <a:gd name="T1" fmla="*/ 0 h 672"/>
                    <a:gd name="T2" fmla="*/ 692 w 692"/>
                    <a:gd name="T3" fmla="*/ 0 h 672"/>
                    <a:gd name="T4" fmla="*/ 628 w 692"/>
                    <a:gd name="T5" fmla="*/ 88 h 672"/>
                    <a:gd name="T6" fmla="*/ 604 w 692"/>
                    <a:gd name="T7" fmla="*/ 148 h 672"/>
                    <a:gd name="T8" fmla="*/ 580 w 692"/>
                    <a:gd name="T9" fmla="*/ 212 h 672"/>
                    <a:gd name="T10" fmla="*/ 564 w 692"/>
                    <a:gd name="T11" fmla="*/ 292 h 672"/>
                    <a:gd name="T12" fmla="*/ 560 w 692"/>
                    <a:gd name="T13" fmla="*/ 412 h 672"/>
                    <a:gd name="T14" fmla="*/ 576 w 692"/>
                    <a:gd name="T15" fmla="*/ 488 h 672"/>
                    <a:gd name="T16" fmla="*/ 592 w 692"/>
                    <a:gd name="T17" fmla="*/ 524 h 672"/>
                    <a:gd name="T18" fmla="*/ 620 w 692"/>
                    <a:gd name="T19" fmla="*/ 592 h 672"/>
                    <a:gd name="T20" fmla="*/ 672 w 692"/>
                    <a:gd name="T21" fmla="*/ 672 h 672"/>
                    <a:gd name="T22" fmla="*/ 0 w 692"/>
                    <a:gd name="T23" fmla="*/ 672 h 672"/>
                    <a:gd name="T24" fmla="*/ 0 w 692"/>
                    <a:gd name="T25" fmla="*/ 0 h 6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2"/>
                    <a:gd name="T40" fmla="*/ 0 h 672"/>
                    <a:gd name="T41" fmla="*/ 692 w 692"/>
                    <a:gd name="T42" fmla="*/ 672 h 6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2" h="672">
                      <a:moveTo>
                        <a:pt x="0" y="0"/>
                      </a:moveTo>
                      <a:lnTo>
                        <a:pt x="692" y="0"/>
                      </a:lnTo>
                      <a:lnTo>
                        <a:pt x="628" y="88"/>
                      </a:lnTo>
                      <a:lnTo>
                        <a:pt x="604" y="148"/>
                      </a:lnTo>
                      <a:lnTo>
                        <a:pt x="580" y="212"/>
                      </a:lnTo>
                      <a:lnTo>
                        <a:pt x="564" y="292"/>
                      </a:lnTo>
                      <a:lnTo>
                        <a:pt x="560" y="412"/>
                      </a:lnTo>
                      <a:lnTo>
                        <a:pt x="576" y="488"/>
                      </a:lnTo>
                      <a:lnTo>
                        <a:pt x="592" y="524"/>
                      </a:lnTo>
                      <a:lnTo>
                        <a:pt x="620" y="592"/>
                      </a:lnTo>
                      <a:lnTo>
                        <a:pt x="672" y="672"/>
                      </a:lnTo>
                      <a:lnTo>
                        <a:pt x="0" y="672"/>
                      </a:lnTo>
                      <a:lnTo>
                        <a:pt x="0" y="0"/>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35" name="Text Box 64"/>
              <p:cNvSpPr txBox="1">
                <a:spLocks noChangeArrowheads="1"/>
              </p:cNvSpPr>
              <p:nvPr/>
            </p:nvSpPr>
            <p:spPr bwMode="auto">
              <a:xfrm>
                <a:off x="1152" y="2320"/>
                <a:ext cx="3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4000" b="1">
                    <a:solidFill>
                      <a:schemeClr val="bg1"/>
                    </a:solidFill>
                    <a:latin typeface="Times New Roman" panose="02020603050405020304" pitchFamily="18" charset="0"/>
                    <a:cs typeface="Times New Roman" panose="02020603050405020304" pitchFamily="18" charset="0"/>
                  </a:rPr>
                  <a:t>N</a:t>
                </a:r>
              </a:p>
            </p:txBody>
          </p:sp>
        </p:grpSp>
        <p:grpSp>
          <p:nvGrpSpPr>
            <p:cNvPr id="18" name="Group 65"/>
            <p:cNvGrpSpPr>
              <a:grpSpLocks/>
            </p:cNvGrpSpPr>
            <p:nvPr/>
          </p:nvGrpSpPr>
          <p:grpSpPr bwMode="auto">
            <a:xfrm>
              <a:off x="4633" y="1987"/>
              <a:ext cx="1079" cy="1418"/>
              <a:chOff x="2796" y="1248"/>
              <a:chExt cx="1188" cy="1632"/>
            </a:xfrm>
          </p:grpSpPr>
          <p:grpSp>
            <p:nvGrpSpPr>
              <p:cNvPr id="29" name="Group 66"/>
              <p:cNvGrpSpPr>
                <a:grpSpLocks/>
              </p:cNvGrpSpPr>
              <p:nvPr/>
            </p:nvGrpSpPr>
            <p:grpSpPr bwMode="auto">
              <a:xfrm>
                <a:off x="2796" y="1248"/>
                <a:ext cx="1188" cy="1632"/>
                <a:chOff x="2796" y="1248"/>
                <a:chExt cx="1188" cy="1632"/>
              </a:xfrm>
            </p:grpSpPr>
            <p:sp>
              <p:nvSpPr>
                <p:cNvPr id="31" name="AutoShape 67"/>
                <p:cNvSpPr>
                  <a:spLocks noChangeArrowheads="1"/>
                </p:cNvSpPr>
                <p:nvPr/>
              </p:nvSpPr>
              <p:spPr bwMode="auto">
                <a:xfrm>
                  <a:off x="2800" y="1248"/>
                  <a:ext cx="1184" cy="960"/>
                </a:xfrm>
                <a:prstGeom prst="parallelogram">
                  <a:avLst>
                    <a:gd name="adj" fmla="val 57647"/>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Times New Roman" panose="02020603050405020304" pitchFamily="18" charset="0"/>
                    <a:cs typeface="Times New Roman" panose="02020603050405020304" pitchFamily="18" charset="0"/>
                  </a:endParaRPr>
                </a:p>
              </p:txBody>
            </p:sp>
            <p:sp>
              <p:nvSpPr>
                <p:cNvPr id="32" name="Freeform 68"/>
                <p:cNvSpPr>
                  <a:spLocks/>
                </p:cNvSpPr>
                <p:nvPr/>
              </p:nvSpPr>
              <p:spPr bwMode="auto">
                <a:xfrm>
                  <a:off x="2796" y="2204"/>
                  <a:ext cx="632" cy="676"/>
                </a:xfrm>
                <a:custGeom>
                  <a:avLst/>
                  <a:gdLst>
                    <a:gd name="T0" fmla="*/ 632 w 632"/>
                    <a:gd name="T1" fmla="*/ 0 h 676"/>
                    <a:gd name="T2" fmla="*/ 0 w 632"/>
                    <a:gd name="T3" fmla="*/ 4 h 676"/>
                    <a:gd name="T4" fmla="*/ 61 w 632"/>
                    <a:gd name="T5" fmla="*/ 92 h 676"/>
                    <a:gd name="T6" fmla="*/ 84 w 632"/>
                    <a:gd name="T7" fmla="*/ 152 h 676"/>
                    <a:gd name="T8" fmla="*/ 107 w 632"/>
                    <a:gd name="T9" fmla="*/ 216 h 676"/>
                    <a:gd name="T10" fmla="*/ 123 w 632"/>
                    <a:gd name="T11" fmla="*/ 296 h 676"/>
                    <a:gd name="T12" fmla="*/ 126 w 632"/>
                    <a:gd name="T13" fmla="*/ 416 h 676"/>
                    <a:gd name="T14" fmla="*/ 111 w 632"/>
                    <a:gd name="T15" fmla="*/ 492 h 676"/>
                    <a:gd name="T16" fmla="*/ 96 w 632"/>
                    <a:gd name="T17" fmla="*/ 528 h 676"/>
                    <a:gd name="T18" fmla="*/ 69 w 632"/>
                    <a:gd name="T19" fmla="*/ 596 h 676"/>
                    <a:gd name="T20" fmla="*/ 19 w 632"/>
                    <a:gd name="T21" fmla="*/ 676 h 676"/>
                    <a:gd name="T22" fmla="*/ 632 w 632"/>
                    <a:gd name="T23" fmla="*/ 660 h 676"/>
                    <a:gd name="T24" fmla="*/ 632 w 632"/>
                    <a:gd name="T25" fmla="*/ 0 h 6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2"/>
                    <a:gd name="T40" fmla="*/ 0 h 676"/>
                    <a:gd name="T41" fmla="*/ 632 w 632"/>
                    <a:gd name="T42" fmla="*/ 676 h 6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2" h="676">
                      <a:moveTo>
                        <a:pt x="632" y="0"/>
                      </a:moveTo>
                      <a:lnTo>
                        <a:pt x="0" y="4"/>
                      </a:lnTo>
                      <a:lnTo>
                        <a:pt x="61" y="92"/>
                      </a:lnTo>
                      <a:lnTo>
                        <a:pt x="84" y="152"/>
                      </a:lnTo>
                      <a:lnTo>
                        <a:pt x="107" y="216"/>
                      </a:lnTo>
                      <a:lnTo>
                        <a:pt x="123" y="296"/>
                      </a:lnTo>
                      <a:lnTo>
                        <a:pt x="126" y="416"/>
                      </a:lnTo>
                      <a:lnTo>
                        <a:pt x="111" y="492"/>
                      </a:lnTo>
                      <a:lnTo>
                        <a:pt x="96" y="528"/>
                      </a:lnTo>
                      <a:lnTo>
                        <a:pt x="69" y="596"/>
                      </a:lnTo>
                      <a:lnTo>
                        <a:pt x="19" y="676"/>
                      </a:lnTo>
                      <a:lnTo>
                        <a:pt x="632" y="660"/>
                      </a:lnTo>
                      <a:lnTo>
                        <a:pt x="632"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3" name="Freeform 69"/>
                <p:cNvSpPr>
                  <a:spLocks/>
                </p:cNvSpPr>
                <p:nvPr/>
              </p:nvSpPr>
              <p:spPr bwMode="auto">
                <a:xfrm>
                  <a:off x="3428" y="1248"/>
                  <a:ext cx="556" cy="1624"/>
                </a:xfrm>
                <a:custGeom>
                  <a:avLst/>
                  <a:gdLst>
                    <a:gd name="T0" fmla="*/ 0 w 556"/>
                    <a:gd name="T1" fmla="*/ 960 h 1624"/>
                    <a:gd name="T2" fmla="*/ 556 w 556"/>
                    <a:gd name="T3" fmla="*/ 0 h 1624"/>
                    <a:gd name="T4" fmla="*/ 556 w 556"/>
                    <a:gd name="T5" fmla="*/ 560 h 1624"/>
                    <a:gd name="T6" fmla="*/ 0 w 556"/>
                    <a:gd name="T7" fmla="*/ 1624 h 1624"/>
                    <a:gd name="T8" fmla="*/ 0 w 556"/>
                    <a:gd name="T9" fmla="*/ 960 h 1624"/>
                    <a:gd name="T10" fmla="*/ 0 60000 65536"/>
                    <a:gd name="T11" fmla="*/ 0 60000 65536"/>
                    <a:gd name="T12" fmla="*/ 0 60000 65536"/>
                    <a:gd name="T13" fmla="*/ 0 60000 65536"/>
                    <a:gd name="T14" fmla="*/ 0 60000 65536"/>
                    <a:gd name="T15" fmla="*/ 0 w 556"/>
                    <a:gd name="T16" fmla="*/ 0 h 1624"/>
                    <a:gd name="T17" fmla="*/ 556 w 556"/>
                    <a:gd name="T18" fmla="*/ 1624 h 1624"/>
                  </a:gdLst>
                  <a:ahLst/>
                  <a:cxnLst>
                    <a:cxn ang="T10">
                      <a:pos x="T0" y="T1"/>
                    </a:cxn>
                    <a:cxn ang="T11">
                      <a:pos x="T2" y="T3"/>
                    </a:cxn>
                    <a:cxn ang="T12">
                      <a:pos x="T4" y="T5"/>
                    </a:cxn>
                    <a:cxn ang="T13">
                      <a:pos x="T6" y="T7"/>
                    </a:cxn>
                    <a:cxn ang="T14">
                      <a:pos x="T8" y="T9"/>
                    </a:cxn>
                  </a:cxnLst>
                  <a:rect l="T15" t="T16" r="T17" b="T18"/>
                  <a:pathLst>
                    <a:path w="556" h="1624">
                      <a:moveTo>
                        <a:pt x="0" y="960"/>
                      </a:moveTo>
                      <a:lnTo>
                        <a:pt x="556" y="0"/>
                      </a:lnTo>
                      <a:lnTo>
                        <a:pt x="556" y="560"/>
                      </a:lnTo>
                      <a:lnTo>
                        <a:pt x="0" y="1624"/>
                      </a:lnTo>
                      <a:lnTo>
                        <a:pt x="0" y="960"/>
                      </a:lnTo>
                      <a:close/>
                    </a:path>
                  </a:pathLst>
                </a:custGeom>
                <a:gradFill rotWithShape="1">
                  <a:gsLst>
                    <a:gs pos="0">
                      <a:srgbClr val="000000"/>
                    </a:gs>
                    <a:gs pos="100000">
                      <a:srgbClr val="0000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30" name="Text Box 70"/>
              <p:cNvSpPr txBox="1">
                <a:spLocks noChangeArrowheads="1"/>
              </p:cNvSpPr>
              <p:nvPr/>
            </p:nvSpPr>
            <p:spPr bwMode="auto">
              <a:xfrm>
                <a:off x="2997" y="2333"/>
                <a:ext cx="384"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4000" b="1">
                    <a:solidFill>
                      <a:schemeClr val="bg1"/>
                    </a:solidFill>
                    <a:latin typeface="Times New Roman" panose="02020603050405020304" pitchFamily="18" charset="0"/>
                    <a:cs typeface="Times New Roman" panose="02020603050405020304" pitchFamily="18" charset="0"/>
                  </a:rPr>
                  <a:t>S</a:t>
                </a:r>
              </a:p>
            </p:txBody>
          </p:sp>
        </p:grpSp>
        <p:sp>
          <p:nvSpPr>
            <p:cNvPr id="19" name="Freeform 72"/>
            <p:cNvSpPr>
              <a:spLocks/>
            </p:cNvSpPr>
            <p:nvPr/>
          </p:nvSpPr>
          <p:spPr bwMode="auto">
            <a:xfrm>
              <a:off x="3712" y="1972"/>
              <a:ext cx="1313" cy="1311"/>
            </a:xfrm>
            <a:custGeom>
              <a:avLst/>
              <a:gdLst>
                <a:gd name="T0" fmla="*/ 44 w 1328"/>
                <a:gd name="T1" fmla="*/ 1079 h 1396"/>
                <a:gd name="T2" fmla="*/ 248 w 1328"/>
                <a:gd name="T3" fmla="*/ 822 h 1396"/>
                <a:gd name="T4" fmla="*/ 40 w 1328"/>
                <a:gd name="T5" fmla="*/ 818 h 1396"/>
                <a:gd name="T6" fmla="*/ 0 w 1328"/>
                <a:gd name="T7" fmla="*/ 775 h 1396"/>
                <a:gd name="T8" fmla="*/ 565 w 1328"/>
                <a:gd name="T9" fmla="*/ 32 h 1396"/>
                <a:gd name="T10" fmla="*/ 660 w 1328"/>
                <a:gd name="T11" fmla="*/ 0 h 1396"/>
                <a:gd name="T12" fmla="*/ 1220 w 1328"/>
                <a:gd name="T13" fmla="*/ 0 h 1396"/>
                <a:gd name="T14" fmla="*/ 1269 w 1328"/>
                <a:gd name="T15" fmla="*/ 40 h 1396"/>
                <a:gd name="T16" fmla="*/ 741 w 1328"/>
                <a:gd name="T17" fmla="*/ 781 h 1396"/>
                <a:gd name="T18" fmla="*/ 646 w 1328"/>
                <a:gd name="T19" fmla="*/ 822 h 1396"/>
                <a:gd name="T20" fmla="*/ 380 w 1328"/>
                <a:gd name="T21" fmla="*/ 822 h 1396"/>
                <a:gd name="T22" fmla="*/ 184 w 1328"/>
                <a:gd name="T23" fmla="*/ 1086 h 13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8"/>
                <a:gd name="T37" fmla="*/ 0 h 1396"/>
                <a:gd name="T38" fmla="*/ 1328 w 1328"/>
                <a:gd name="T39" fmla="*/ 1396 h 13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8" h="1396">
                  <a:moveTo>
                    <a:pt x="44" y="1388"/>
                  </a:moveTo>
                  <a:lnTo>
                    <a:pt x="260" y="1056"/>
                  </a:lnTo>
                  <a:lnTo>
                    <a:pt x="40" y="1052"/>
                  </a:lnTo>
                  <a:lnTo>
                    <a:pt x="0" y="996"/>
                  </a:lnTo>
                  <a:lnTo>
                    <a:pt x="592" y="40"/>
                  </a:lnTo>
                  <a:lnTo>
                    <a:pt x="692" y="0"/>
                  </a:lnTo>
                  <a:lnTo>
                    <a:pt x="1276" y="0"/>
                  </a:lnTo>
                  <a:lnTo>
                    <a:pt x="1328" y="52"/>
                  </a:lnTo>
                  <a:lnTo>
                    <a:pt x="776" y="1004"/>
                  </a:lnTo>
                  <a:lnTo>
                    <a:pt x="676" y="1056"/>
                  </a:lnTo>
                  <a:lnTo>
                    <a:pt x="396" y="1056"/>
                  </a:lnTo>
                  <a:lnTo>
                    <a:pt x="192" y="1396"/>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0" name="Freeform 73"/>
            <p:cNvSpPr>
              <a:spLocks/>
            </p:cNvSpPr>
            <p:nvPr/>
          </p:nvSpPr>
          <p:spPr bwMode="auto">
            <a:xfrm>
              <a:off x="3685" y="1507"/>
              <a:ext cx="1232" cy="2019"/>
            </a:xfrm>
            <a:custGeom>
              <a:avLst/>
              <a:gdLst>
                <a:gd name="T0" fmla="*/ 0 w 1100"/>
                <a:gd name="T1" fmla="*/ 3091 h 1752"/>
                <a:gd name="T2" fmla="*/ 1732 w 1100"/>
                <a:gd name="T3" fmla="*/ 0 h 1752"/>
                <a:gd name="T4" fmla="*/ 0 60000 65536"/>
                <a:gd name="T5" fmla="*/ 0 60000 65536"/>
                <a:gd name="T6" fmla="*/ 0 w 1100"/>
                <a:gd name="T7" fmla="*/ 0 h 1752"/>
                <a:gd name="T8" fmla="*/ 1100 w 1100"/>
                <a:gd name="T9" fmla="*/ 1752 h 1752"/>
              </a:gdLst>
              <a:ahLst/>
              <a:cxnLst>
                <a:cxn ang="T4">
                  <a:pos x="T0" y="T1"/>
                </a:cxn>
                <a:cxn ang="T5">
                  <a:pos x="T2" y="T3"/>
                </a:cxn>
              </a:cxnLst>
              <a:rect l="T6" t="T7" r="T8" b="T9"/>
              <a:pathLst>
                <a:path w="1100" h="1752">
                  <a:moveTo>
                    <a:pt x="0" y="1752"/>
                  </a:moveTo>
                  <a:lnTo>
                    <a:pt x="1100" y="0"/>
                  </a:lnTo>
                </a:path>
              </a:pathLst>
            </a:cu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1" name="Freeform 74"/>
            <p:cNvSpPr>
              <a:spLocks/>
            </p:cNvSpPr>
            <p:nvPr/>
          </p:nvSpPr>
          <p:spPr bwMode="auto">
            <a:xfrm>
              <a:off x="4555" y="2472"/>
              <a:ext cx="191" cy="337"/>
            </a:xfrm>
            <a:custGeom>
              <a:avLst/>
              <a:gdLst>
                <a:gd name="T0" fmla="*/ 132 w 216"/>
                <a:gd name="T1" fmla="*/ 0 h 372"/>
                <a:gd name="T2" fmla="*/ 0 w 216"/>
                <a:gd name="T3" fmla="*/ 250 h 372"/>
                <a:gd name="T4" fmla="*/ 0 60000 65536"/>
                <a:gd name="T5" fmla="*/ 0 60000 65536"/>
                <a:gd name="T6" fmla="*/ 0 w 216"/>
                <a:gd name="T7" fmla="*/ 0 h 372"/>
                <a:gd name="T8" fmla="*/ 216 w 216"/>
                <a:gd name="T9" fmla="*/ 372 h 372"/>
              </a:gdLst>
              <a:ahLst/>
              <a:cxnLst>
                <a:cxn ang="T4">
                  <a:pos x="T0" y="T1"/>
                </a:cxn>
                <a:cxn ang="T5">
                  <a:pos x="T2" y="T3"/>
                </a:cxn>
              </a:cxnLst>
              <a:rect l="T6" t="T7" r="T8" b="T9"/>
              <a:pathLst>
                <a:path w="216" h="372">
                  <a:moveTo>
                    <a:pt x="216" y="0"/>
                  </a:moveTo>
                  <a:lnTo>
                    <a:pt x="0" y="372"/>
                  </a:ln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2" name="Freeform 75"/>
            <p:cNvSpPr>
              <a:spLocks/>
            </p:cNvSpPr>
            <p:nvPr/>
          </p:nvSpPr>
          <p:spPr bwMode="auto">
            <a:xfrm rot="14506958" flipH="1">
              <a:off x="4016" y="2139"/>
              <a:ext cx="181" cy="302"/>
            </a:xfrm>
            <a:custGeom>
              <a:avLst/>
              <a:gdLst>
                <a:gd name="T0" fmla="*/ 106 w 216"/>
                <a:gd name="T1" fmla="*/ 0 h 372"/>
                <a:gd name="T2" fmla="*/ 0 w 216"/>
                <a:gd name="T3" fmla="*/ 162 h 372"/>
                <a:gd name="T4" fmla="*/ 0 60000 65536"/>
                <a:gd name="T5" fmla="*/ 0 60000 65536"/>
                <a:gd name="T6" fmla="*/ 0 w 216"/>
                <a:gd name="T7" fmla="*/ 0 h 372"/>
                <a:gd name="T8" fmla="*/ 216 w 216"/>
                <a:gd name="T9" fmla="*/ 372 h 372"/>
              </a:gdLst>
              <a:ahLst/>
              <a:cxnLst>
                <a:cxn ang="T4">
                  <a:pos x="T0" y="T1"/>
                </a:cxn>
                <a:cxn ang="T5">
                  <a:pos x="T2" y="T3"/>
                </a:cxn>
              </a:cxnLst>
              <a:rect l="T6" t="T7" r="T8" b="T9"/>
              <a:pathLst>
                <a:path w="216" h="372">
                  <a:moveTo>
                    <a:pt x="216" y="0"/>
                  </a:moveTo>
                  <a:lnTo>
                    <a:pt x="0" y="372"/>
                  </a:ln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3" name="Text Box 76"/>
            <p:cNvSpPr txBox="1">
              <a:spLocks noChangeArrowheads="1"/>
            </p:cNvSpPr>
            <p:nvPr/>
          </p:nvSpPr>
          <p:spPr bwMode="auto">
            <a:xfrm>
              <a:off x="3493" y="3328"/>
              <a:ext cx="28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000" b="1">
                  <a:solidFill>
                    <a:schemeClr val="tx1"/>
                  </a:solidFill>
                  <a:latin typeface="Times New Roman" panose="02020603050405020304" pitchFamily="18" charset="0"/>
                  <a:cs typeface="Times New Roman" panose="02020603050405020304" pitchFamily="18" charset="0"/>
                </a:rPr>
                <a:t>O</a:t>
              </a:r>
            </a:p>
          </p:txBody>
        </p:sp>
        <p:sp>
          <p:nvSpPr>
            <p:cNvPr id="24" name="Text Box 77"/>
            <p:cNvSpPr txBox="1">
              <a:spLocks noChangeArrowheads="1"/>
            </p:cNvSpPr>
            <p:nvPr/>
          </p:nvSpPr>
          <p:spPr bwMode="auto">
            <a:xfrm>
              <a:off x="4528" y="1603"/>
              <a:ext cx="2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000" b="1">
                  <a:solidFill>
                    <a:schemeClr val="tx1"/>
                  </a:solidFill>
                  <a:latin typeface="Times New Roman" panose="02020603050405020304" pitchFamily="18" charset="0"/>
                  <a:cs typeface="Times New Roman" panose="02020603050405020304" pitchFamily="18" charset="0"/>
                </a:rPr>
                <a:t>O</a:t>
              </a:r>
              <a:r>
                <a:rPr lang="en-US" altLang="en-US" sz="2000" b="1" baseline="30000">
                  <a:solidFill>
                    <a:schemeClr val="tx1"/>
                  </a:solidFill>
                  <a:latin typeface="Times New Roman" panose="02020603050405020304" pitchFamily="18" charset="0"/>
                  <a:cs typeface="Times New Roman" panose="02020603050405020304" pitchFamily="18" charset="0"/>
                </a:rPr>
                <a:t>/</a:t>
              </a:r>
              <a:endParaRPr lang="en-US" altLang="en-US" sz="2000" b="1">
                <a:solidFill>
                  <a:schemeClr val="tx1"/>
                </a:solidFill>
                <a:latin typeface="Times New Roman" panose="02020603050405020304" pitchFamily="18" charset="0"/>
                <a:cs typeface="Times New Roman" panose="02020603050405020304" pitchFamily="18" charset="0"/>
              </a:endParaRPr>
            </a:p>
          </p:txBody>
        </p:sp>
        <p:sp>
          <p:nvSpPr>
            <p:cNvPr id="25" name="Text Box 78"/>
            <p:cNvSpPr txBox="1">
              <a:spLocks noChangeArrowheads="1"/>
            </p:cNvSpPr>
            <p:nvPr/>
          </p:nvSpPr>
          <p:spPr bwMode="auto">
            <a:xfrm>
              <a:off x="4189" y="1761"/>
              <a:ext cx="23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000" b="1">
                  <a:solidFill>
                    <a:schemeClr val="tx1"/>
                  </a:solidFill>
                  <a:latin typeface="Times New Roman" panose="02020603050405020304" pitchFamily="18" charset="0"/>
                  <a:cs typeface="Times New Roman" panose="02020603050405020304" pitchFamily="18" charset="0"/>
                </a:rPr>
                <a:t>B</a:t>
              </a:r>
            </a:p>
          </p:txBody>
        </p:sp>
        <p:sp>
          <p:nvSpPr>
            <p:cNvPr id="26" name="Text Box 79"/>
            <p:cNvSpPr txBox="1">
              <a:spLocks noChangeArrowheads="1"/>
            </p:cNvSpPr>
            <p:nvPr/>
          </p:nvSpPr>
          <p:spPr bwMode="auto">
            <a:xfrm>
              <a:off x="4933" y="1807"/>
              <a:ext cx="1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000" b="1">
                  <a:solidFill>
                    <a:schemeClr val="tx1"/>
                  </a:solidFill>
                  <a:latin typeface="Times New Roman" panose="02020603050405020304" pitchFamily="18" charset="0"/>
                  <a:cs typeface="Times New Roman" panose="02020603050405020304" pitchFamily="18" charset="0"/>
                </a:rPr>
                <a:t>C</a:t>
              </a:r>
            </a:p>
          </p:txBody>
        </p:sp>
        <p:sp>
          <p:nvSpPr>
            <p:cNvPr id="27" name="Text Box 80"/>
            <p:cNvSpPr txBox="1">
              <a:spLocks noChangeArrowheads="1"/>
            </p:cNvSpPr>
            <p:nvPr/>
          </p:nvSpPr>
          <p:spPr bwMode="auto">
            <a:xfrm>
              <a:off x="3676" y="2930"/>
              <a:ext cx="23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000" b="1">
                  <a:solidFill>
                    <a:schemeClr val="tx1"/>
                  </a:solidFill>
                  <a:latin typeface="Times New Roman" panose="02020603050405020304" pitchFamily="18" charset="0"/>
                  <a:cs typeface="Times New Roman" panose="02020603050405020304" pitchFamily="18" charset="0"/>
                </a:rPr>
                <a:t>A</a:t>
              </a:r>
            </a:p>
          </p:txBody>
        </p:sp>
        <p:sp>
          <p:nvSpPr>
            <p:cNvPr id="28" name="Text Box 81"/>
            <p:cNvSpPr txBox="1">
              <a:spLocks noChangeArrowheads="1"/>
            </p:cNvSpPr>
            <p:nvPr/>
          </p:nvSpPr>
          <p:spPr bwMode="auto">
            <a:xfrm>
              <a:off x="4363" y="2908"/>
              <a:ext cx="189"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000" b="1">
                  <a:solidFill>
                    <a:schemeClr val="tx1"/>
                  </a:solidFill>
                  <a:latin typeface="Times New Roman" panose="02020603050405020304" pitchFamily="18" charset="0"/>
                  <a:cs typeface="Times New Roman" panose="02020603050405020304" pitchFamily="18" charset="0"/>
                </a:rPr>
                <a:t>D</a:t>
              </a:r>
            </a:p>
          </p:txBody>
        </p:sp>
      </p:grpSp>
      <p:grpSp>
        <p:nvGrpSpPr>
          <p:cNvPr id="39" name="Group 82"/>
          <p:cNvGrpSpPr>
            <a:grpSpLocks/>
          </p:cNvGrpSpPr>
          <p:nvPr/>
        </p:nvGrpSpPr>
        <p:grpSpPr bwMode="auto">
          <a:xfrm>
            <a:off x="7466013" y="2371726"/>
            <a:ext cx="533400" cy="771525"/>
            <a:chOff x="1832" y="1392"/>
            <a:chExt cx="336" cy="486"/>
          </a:xfrm>
        </p:grpSpPr>
        <p:sp>
          <p:nvSpPr>
            <p:cNvPr id="40" name="Line 83"/>
            <p:cNvSpPr>
              <a:spLocks noChangeShapeType="1"/>
            </p:cNvSpPr>
            <p:nvPr/>
          </p:nvSpPr>
          <p:spPr bwMode="auto">
            <a:xfrm flipV="1">
              <a:off x="1869" y="1542"/>
              <a:ext cx="0" cy="336"/>
            </a:xfrm>
            <a:prstGeom prst="line">
              <a:avLst/>
            </a:prstGeom>
            <a:noFill/>
            <a:ln w="38100">
              <a:solidFill>
                <a:srgbClr val="008080"/>
              </a:solidFill>
              <a:round/>
              <a:headEnd type="oval" w="sm" len="sm"/>
              <a:tailEnd type="triangle" w="med" len="med"/>
            </a:ln>
            <a:extLst>
              <a:ext uri="{909E8E84-426E-40DD-AFC4-6F175D3DCCD1}">
                <a14:hiddenFill xmlns:a14="http://schemas.microsoft.com/office/drawing/2010/main">
                  <a:noFill/>
                </a14:hiddenFill>
              </a:ext>
            </a:extLst>
          </p:spPr>
          <p:txBody>
            <a:bodyPr/>
            <a:lstStyle/>
            <a:p>
              <a:endParaRPr lang="vi-VN"/>
            </a:p>
          </p:txBody>
        </p:sp>
        <p:grpSp>
          <p:nvGrpSpPr>
            <p:cNvPr id="41" name="Group 84"/>
            <p:cNvGrpSpPr>
              <a:grpSpLocks/>
            </p:cNvGrpSpPr>
            <p:nvPr/>
          </p:nvGrpSpPr>
          <p:grpSpPr bwMode="auto">
            <a:xfrm>
              <a:off x="1832" y="1392"/>
              <a:ext cx="336" cy="250"/>
              <a:chOff x="1152" y="2736"/>
              <a:chExt cx="336" cy="250"/>
            </a:xfrm>
          </p:grpSpPr>
          <p:sp>
            <p:nvSpPr>
              <p:cNvPr id="42" name="Text Box 85"/>
              <p:cNvSpPr txBox="1">
                <a:spLocks noChangeArrowheads="1"/>
              </p:cNvSpPr>
              <p:nvPr/>
            </p:nvSpPr>
            <p:spPr bwMode="auto">
              <a:xfrm>
                <a:off x="1152" y="2736"/>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000" b="1">
                    <a:solidFill>
                      <a:srgbClr val="006666"/>
                    </a:solidFill>
                    <a:latin typeface="Times New Roman" panose="02020603050405020304" pitchFamily="18" charset="0"/>
                    <a:cs typeface="Times New Roman" panose="02020603050405020304" pitchFamily="18" charset="0"/>
                  </a:rPr>
                  <a:t>F</a:t>
                </a:r>
                <a:r>
                  <a:rPr lang="en-US" altLang="en-US" sz="2000" b="1" baseline="-25000">
                    <a:solidFill>
                      <a:srgbClr val="006666"/>
                    </a:solidFill>
                    <a:latin typeface="Times New Roman" panose="02020603050405020304" pitchFamily="18" charset="0"/>
                    <a:cs typeface="Times New Roman" panose="02020603050405020304" pitchFamily="18" charset="0"/>
                  </a:rPr>
                  <a:t>2</a:t>
                </a:r>
                <a:endParaRPr lang="en-US" altLang="en-US" sz="2000" b="1">
                  <a:solidFill>
                    <a:srgbClr val="006666"/>
                  </a:solidFill>
                  <a:latin typeface="Times New Roman" panose="02020603050405020304" pitchFamily="18" charset="0"/>
                  <a:cs typeface="Times New Roman" panose="02020603050405020304" pitchFamily="18" charset="0"/>
                </a:endParaRPr>
              </a:p>
            </p:txBody>
          </p:sp>
          <p:sp>
            <p:nvSpPr>
              <p:cNvPr id="43" name="Line 86"/>
              <p:cNvSpPr>
                <a:spLocks noChangeShapeType="1"/>
              </p:cNvSpPr>
              <p:nvPr/>
            </p:nvSpPr>
            <p:spPr bwMode="auto">
              <a:xfrm>
                <a:off x="1200" y="2766"/>
                <a:ext cx="132" cy="0"/>
              </a:xfrm>
              <a:prstGeom prst="line">
                <a:avLst/>
              </a:prstGeom>
              <a:noFill/>
              <a:ln w="31750">
                <a:solidFill>
                  <a:srgbClr val="00808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grpSp>
      </p:grpSp>
      <p:grpSp>
        <p:nvGrpSpPr>
          <p:cNvPr id="44" name="Group 94"/>
          <p:cNvGrpSpPr>
            <a:grpSpLocks/>
          </p:cNvGrpSpPr>
          <p:nvPr/>
        </p:nvGrpSpPr>
        <p:grpSpPr bwMode="auto">
          <a:xfrm>
            <a:off x="6332538" y="3114675"/>
            <a:ext cx="533400" cy="533400"/>
            <a:chOff x="3996" y="1896"/>
            <a:chExt cx="336" cy="336"/>
          </a:xfrm>
        </p:grpSpPr>
        <p:sp>
          <p:nvSpPr>
            <p:cNvPr id="45" name="Line 88"/>
            <p:cNvSpPr>
              <a:spLocks noChangeShapeType="1"/>
            </p:cNvSpPr>
            <p:nvPr/>
          </p:nvSpPr>
          <p:spPr bwMode="auto">
            <a:xfrm>
              <a:off x="3998" y="1896"/>
              <a:ext cx="0" cy="336"/>
            </a:xfrm>
            <a:prstGeom prst="line">
              <a:avLst/>
            </a:prstGeom>
            <a:noFill/>
            <a:ln w="38100">
              <a:solidFill>
                <a:srgbClr val="008080"/>
              </a:solidFill>
              <a:round/>
              <a:headEnd type="oval" w="sm" len="sm"/>
              <a:tailEnd type="triangle" w="med" len="med"/>
            </a:ln>
            <a:extLst>
              <a:ext uri="{909E8E84-426E-40DD-AFC4-6F175D3DCCD1}">
                <a14:hiddenFill xmlns:a14="http://schemas.microsoft.com/office/drawing/2010/main">
                  <a:noFill/>
                </a14:hiddenFill>
              </a:ext>
            </a:extLst>
          </p:spPr>
          <p:txBody>
            <a:bodyPr/>
            <a:lstStyle/>
            <a:p>
              <a:endParaRPr lang="vi-VN"/>
            </a:p>
          </p:txBody>
        </p:sp>
        <p:grpSp>
          <p:nvGrpSpPr>
            <p:cNvPr id="46" name="Group 93"/>
            <p:cNvGrpSpPr>
              <a:grpSpLocks/>
            </p:cNvGrpSpPr>
            <p:nvPr/>
          </p:nvGrpSpPr>
          <p:grpSpPr bwMode="auto">
            <a:xfrm>
              <a:off x="3996" y="1920"/>
              <a:ext cx="336" cy="250"/>
              <a:chOff x="1968" y="3600"/>
              <a:chExt cx="336" cy="250"/>
            </a:xfrm>
          </p:grpSpPr>
          <p:sp>
            <p:nvSpPr>
              <p:cNvPr id="47" name="Text Box 90"/>
              <p:cNvSpPr txBox="1">
                <a:spLocks noChangeArrowheads="1"/>
              </p:cNvSpPr>
              <p:nvPr/>
            </p:nvSpPr>
            <p:spPr bwMode="auto">
              <a:xfrm>
                <a:off x="1968" y="360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000" b="1">
                    <a:solidFill>
                      <a:srgbClr val="006666"/>
                    </a:solidFill>
                    <a:latin typeface="Times New Roman" panose="02020603050405020304" pitchFamily="18" charset="0"/>
                    <a:cs typeface="Times New Roman" panose="02020603050405020304" pitchFamily="18" charset="0"/>
                  </a:rPr>
                  <a:t>F</a:t>
                </a:r>
                <a:r>
                  <a:rPr lang="en-US" altLang="en-US" sz="2000" b="1" baseline="-25000">
                    <a:solidFill>
                      <a:srgbClr val="006666"/>
                    </a:solidFill>
                    <a:latin typeface="Times New Roman" panose="02020603050405020304" pitchFamily="18" charset="0"/>
                    <a:cs typeface="Times New Roman" panose="02020603050405020304" pitchFamily="18" charset="0"/>
                  </a:rPr>
                  <a:t>1</a:t>
                </a:r>
                <a:endParaRPr lang="en-US" altLang="en-US" sz="2000" b="1">
                  <a:solidFill>
                    <a:srgbClr val="006666"/>
                  </a:solidFill>
                  <a:latin typeface="Times New Roman" panose="02020603050405020304" pitchFamily="18" charset="0"/>
                  <a:cs typeface="Times New Roman" panose="02020603050405020304" pitchFamily="18" charset="0"/>
                </a:endParaRPr>
              </a:p>
            </p:txBody>
          </p:sp>
          <p:sp>
            <p:nvSpPr>
              <p:cNvPr id="48" name="Line 91"/>
              <p:cNvSpPr>
                <a:spLocks noChangeShapeType="1"/>
              </p:cNvSpPr>
              <p:nvPr/>
            </p:nvSpPr>
            <p:spPr bwMode="auto">
              <a:xfrm>
                <a:off x="2016" y="3642"/>
                <a:ext cx="132" cy="0"/>
              </a:xfrm>
              <a:prstGeom prst="line">
                <a:avLst/>
              </a:prstGeom>
              <a:noFill/>
              <a:ln w="31750">
                <a:solidFill>
                  <a:srgbClr val="00808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grpSp>
      </p:grpSp>
      <p:sp>
        <p:nvSpPr>
          <p:cNvPr id="49" name="Line 92"/>
          <p:cNvSpPr>
            <a:spLocks noChangeShapeType="1"/>
          </p:cNvSpPr>
          <p:nvPr/>
        </p:nvSpPr>
        <p:spPr bwMode="auto">
          <a:xfrm>
            <a:off x="6046789" y="3133725"/>
            <a:ext cx="164147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Tree>
    <p:extLst>
      <p:ext uri="{BB962C8B-B14F-4D97-AF65-F5344CB8AC3E}">
        <p14:creationId xmlns:p14="http://schemas.microsoft.com/office/powerpoint/2010/main" val="150575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1260</Words>
  <Application>Microsoft Office PowerPoint</Application>
  <PresentationFormat>Widescreen</PresentationFormat>
  <Paragraphs>177</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.VnTimeH</vt:lpstr>
      <vt:lpstr>Arial</vt:lpstr>
      <vt:lpstr>Calibri</vt:lpstr>
      <vt:lpstr>Calibri Light</vt:lpstr>
      <vt:lpstr>Open Sans</vt:lpstr>
      <vt:lpstr>Times New Roman</vt:lpstr>
      <vt:lpstr>Office Theme</vt:lpstr>
      <vt:lpstr>KIỂM TRA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http://dichvusuamaytinhtainha.com/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39</cp:revision>
  <dcterms:created xsi:type="dcterms:W3CDTF">2021-11-28T08:45:36Z</dcterms:created>
  <dcterms:modified xsi:type="dcterms:W3CDTF">2021-12-09T03:59:02Z</dcterms:modified>
</cp:coreProperties>
</file>