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97" r:id="rId4"/>
    <p:sldId id="298" r:id="rId5"/>
    <p:sldId id="266" r:id="rId6"/>
    <p:sldId id="282" r:id="rId7"/>
    <p:sldId id="267" r:id="rId8"/>
    <p:sldId id="296" r:id="rId9"/>
    <p:sldId id="279" r:id="rId10"/>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0A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9" autoAdjust="0"/>
    <p:restoredTop sz="94660"/>
  </p:normalViewPr>
  <p:slideViewPr>
    <p:cSldViewPr snapToGrid="0">
      <p:cViewPr varScale="1">
        <p:scale>
          <a:sx n="59" d="100"/>
          <a:sy n="59" d="100"/>
        </p:scale>
        <p:origin x="78"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F27A276F-3A6F-4C3F-B84C-0D3692A0BDCB}" type="datetimeFigureOut">
              <a:rPr lang="vi-VN" smtClean="0"/>
              <a:t>11/12/2021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30EF464-5ED1-41A9-979F-60641FE76DF9}" type="slidenum">
              <a:rPr lang="vi-VN" smtClean="0"/>
              <a:t>‹#›</a:t>
            </a:fld>
            <a:endParaRPr lang="vi-VN"/>
          </a:p>
        </p:txBody>
      </p:sp>
    </p:spTree>
    <p:extLst>
      <p:ext uri="{BB962C8B-B14F-4D97-AF65-F5344CB8AC3E}">
        <p14:creationId xmlns:p14="http://schemas.microsoft.com/office/powerpoint/2010/main" val="3958317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27A276F-3A6F-4C3F-B84C-0D3692A0BDCB}" type="datetimeFigureOut">
              <a:rPr lang="vi-VN" smtClean="0"/>
              <a:t>11/12/2021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30EF464-5ED1-41A9-979F-60641FE76DF9}" type="slidenum">
              <a:rPr lang="vi-VN" smtClean="0"/>
              <a:t>‹#›</a:t>
            </a:fld>
            <a:endParaRPr lang="vi-VN"/>
          </a:p>
        </p:txBody>
      </p:sp>
    </p:spTree>
    <p:extLst>
      <p:ext uri="{BB962C8B-B14F-4D97-AF65-F5344CB8AC3E}">
        <p14:creationId xmlns:p14="http://schemas.microsoft.com/office/powerpoint/2010/main" val="2009174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27A276F-3A6F-4C3F-B84C-0D3692A0BDCB}" type="datetimeFigureOut">
              <a:rPr lang="vi-VN" smtClean="0"/>
              <a:t>11/12/2021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30EF464-5ED1-41A9-979F-60641FE76DF9}" type="slidenum">
              <a:rPr lang="vi-VN" smtClean="0"/>
              <a:t>‹#›</a:t>
            </a:fld>
            <a:endParaRPr lang="vi-VN"/>
          </a:p>
        </p:txBody>
      </p:sp>
    </p:spTree>
    <p:extLst>
      <p:ext uri="{BB962C8B-B14F-4D97-AF65-F5344CB8AC3E}">
        <p14:creationId xmlns:p14="http://schemas.microsoft.com/office/powerpoint/2010/main" val="3058824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27A276F-3A6F-4C3F-B84C-0D3692A0BDCB}" type="datetimeFigureOut">
              <a:rPr lang="vi-VN" smtClean="0"/>
              <a:t>11/12/2021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30EF464-5ED1-41A9-979F-60641FE76DF9}" type="slidenum">
              <a:rPr lang="vi-VN" smtClean="0"/>
              <a:t>‹#›</a:t>
            </a:fld>
            <a:endParaRPr lang="vi-VN"/>
          </a:p>
        </p:txBody>
      </p:sp>
    </p:spTree>
    <p:extLst>
      <p:ext uri="{BB962C8B-B14F-4D97-AF65-F5344CB8AC3E}">
        <p14:creationId xmlns:p14="http://schemas.microsoft.com/office/powerpoint/2010/main" val="2385175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27A276F-3A6F-4C3F-B84C-0D3692A0BDCB}" type="datetimeFigureOut">
              <a:rPr lang="vi-VN" smtClean="0"/>
              <a:t>11/12/2021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30EF464-5ED1-41A9-979F-60641FE76DF9}" type="slidenum">
              <a:rPr lang="vi-VN" smtClean="0"/>
              <a:t>‹#›</a:t>
            </a:fld>
            <a:endParaRPr lang="vi-VN"/>
          </a:p>
        </p:txBody>
      </p:sp>
    </p:spTree>
    <p:extLst>
      <p:ext uri="{BB962C8B-B14F-4D97-AF65-F5344CB8AC3E}">
        <p14:creationId xmlns:p14="http://schemas.microsoft.com/office/powerpoint/2010/main" val="3026250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F27A276F-3A6F-4C3F-B84C-0D3692A0BDCB}" type="datetimeFigureOut">
              <a:rPr lang="vi-VN" smtClean="0"/>
              <a:t>11/12/2021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30EF464-5ED1-41A9-979F-60641FE76DF9}" type="slidenum">
              <a:rPr lang="vi-VN" smtClean="0"/>
              <a:t>‹#›</a:t>
            </a:fld>
            <a:endParaRPr lang="vi-VN"/>
          </a:p>
        </p:txBody>
      </p:sp>
    </p:spTree>
    <p:extLst>
      <p:ext uri="{BB962C8B-B14F-4D97-AF65-F5344CB8AC3E}">
        <p14:creationId xmlns:p14="http://schemas.microsoft.com/office/powerpoint/2010/main" val="1427156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F27A276F-3A6F-4C3F-B84C-0D3692A0BDCB}" type="datetimeFigureOut">
              <a:rPr lang="vi-VN" smtClean="0"/>
              <a:t>11/12/2021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130EF464-5ED1-41A9-979F-60641FE76DF9}" type="slidenum">
              <a:rPr lang="vi-VN" smtClean="0"/>
              <a:t>‹#›</a:t>
            </a:fld>
            <a:endParaRPr lang="vi-VN"/>
          </a:p>
        </p:txBody>
      </p:sp>
    </p:spTree>
    <p:extLst>
      <p:ext uri="{BB962C8B-B14F-4D97-AF65-F5344CB8AC3E}">
        <p14:creationId xmlns:p14="http://schemas.microsoft.com/office/powerpoint/2010/main" val="3383045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F27A276F-3A6F-4C3F-B84C-0D3692A0BDCB}" type="datetimeFigureOut">
              <a:rPr lang="vi-VN" smtClean="0"/>
              <a:t>11/12/2021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130EF464-5ED1-41A9-979F-60641FE76DF9}" type="slidenum">
              <a:rPr lang="vi-VN" smtClean="0"/>
              <a:t>‹#›</a:t>
            </a:fld>
            <a:endParaRPr lang="vi-VN"/>
          </a:p>
        </p:txBody>
      </p:sp>
    </p:spTree>
    <p:extLst>
      <p:ext uri="{BB962C8B-B14F-4D97-AF65-F5344CB8AC3E}">
        <p14:creationId xmlns:p14="http://schemas.microsoft.com/office/powerpoint/2010/main" val="1267807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7A276F-3A6F-4C3F-B84C-0D3692A0BDCB}" type="datetimeFigureOut">
              <a:rPr lang="vi-VN" smtClean="0"/>
              <a:t>11/12/2021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130EF464-5ED1-41A9-979F-60641FE76DF9}" type="slidenum">
              <a:rPr lang="vi-VN" smtClean="0"/>
              <a:t>‹#›</a:t>
            </a:fld>
            <a:endParaRPr lang="vi-VN"/>
          </a:p>
        </p:txBody>
      </p:sp>
    </p:spTree>
    <p:extLst>
      <p:ext uri="{BB962C8B-B14F-4D97-AF65-F5344CB8AC3E}">
        <p14:creationId xmlns:p14="http://schemas.microsoft.com/office/powerpoint/2010/main" val="3547698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7A276F-3A6F-4C3F-B84C-0D3692A0BDCB}" type="datetimeFigureOut">
              <a:rPr lang="vi-VN" smtClean="0"/>
              <a:t>11/12/2021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30EF464-5ED1-41A9-979F-60641FE76DF9}" type="slidenum">
              <a:rPr lang="vi-VN" smtClean="0"/>
              <a:t>‹#›</a:t>
            </a:fld>
            <a:endParaRPr lang="vi-VN"/>
          </a:p>
        </p:txBody>
      </p:sp>
    </p:spTree>
    <p:extLst>
      <p:ext uri="{BB962C8B-B14F-4D97-AF65-F5344CB8AC3E}">
        <p14:creationId xmlns:p14="http://schemas.microsoft.com/office/powerpoint/2010/main" val="1741816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7A276F-3A6F-4C3F-B84C-0D3692A0BDCB}" type="datetimeFigureOut">
              <a:rPr lang="vi-VN" smtClean="0"/>
              <a:t>11/12/2021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30EF464-5ED1-41A9-979F-60641FE76DF9}" type="slidenum">
              <a:rPr lang="vi-VN" smtClean="0"/>
              <a:t>‹#›</a:t>
            </a:fld>
            <a:endParaRPr lang="vi-VN"/>
          </a:p>
        </p:txBody>
      </p:sp>
    </p:spTree>
    <p:extLst>
      <p:ext uri="{BB962C8B-B14F-4D97-AF65-F5344CB8AC3E}">
        <p14:creationId xmlns:p14="http://schemas.microsoft.com/office/powerpoint/2010/main" val="298127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7A276F-3A6F-4C3F-B84C-0D3692A0BDCB}" type="datetimeFigureOut">
              <a:rPr lang="vi-VN" smtClean="0"/>
              <a:t>11/12/2021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EF464-5ED1-41A9-979F-60641FE76DF9}" type="slidenum">
              <a:rPr lang="vi-VN" smtClean="0"/>
              <a:t>‹#›</a:t>
            </a:fld>
            <a:endParaRPr lang="vi-VN"/>
          </a:p>
        </p:txBody>
      </p:sp>
    </p:spTree>
    <p:extLst>
      <p:ext uri="{BB962C8B-B14F-4D97-AF65-F5344CB8AC3E}">
        <p14:creationId xmlns:p14="http://schemas.microsoft.com/office/powerpoint/2010/main" val="3529930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3656337" y="88365"/>
            <a:ext cx="4400550" cy="514350"/>
          </a:xfrm>
          <a:prstGeom prst="roundRect">
            <a:avLst/>
          </a:prstGeom>
          <a:solidFill>
            <a:srgbClr val="92D050"/>
          </a:solidFill>
        </p:spPr>
        <p:txBody>
          <a:bodyPr anchor="ctr"/>
          <a:lstStyle/>
          <a:p>
            <a:r>
              <a:rPr lang="en-US" altLang="vi-VN" sz="2700" b="1" dirty="0">
                <a:solidFill>
                  <a:srgbClr val="FF33CC"/>
                </a:solidFill>
                <a:latin typeface="Times New Roman" panose="02020603050405020304" pitchFamily="18" charset="0"/>
              </a:rPr>
              <a:t>KIỂM TRA BÀI CŨ</a:t>
            </a:r>
            <a:endParaRPr lang="en-US" altLang="vi-VN" sz="2700" b="1" dirty="0">
              <a:solidFill>
                <a:schemeClr val="bg1"/>
              </a:solidFill>
              <a:latin typeface=".VnTimeH" panose="020B7200000000000000" pitchFamily="34" charset="0"/>
            </a:endParaRPr>
          </a:p>
        </p:txBody>
      </p:sp>
      <p:sp>
        <p:nvSpPr>
          <p:cNvPr id="61444" name="Text Box 4" descr="Canvas"/>
          <p:cNvSpPr txBox="1">
            <a:spLocks noChangeArrowheads="1"/>
          </p:cNvSpPr>
          <p:nvPr/>
        </p:nvSpPr>
        <p:spPr bwMode="auto">
          <a:xfrm>
            <a:off x="1086829" y="521692"/>
            <a:ext cx="10108795" cy="461665"/>
          </a:xfrm>
          <a:prstGeom prst="rect">
            <a:avLst/>
          </a:prstGeom>
          <a:noFill/>
          <a:ln>
            <a:noFill/>
          </a:ln>
          <a:effectLst/>
          <a:extLst/>
        </p:spPr>
        <p:txBody>
          <a:bodyPr wrap="square">
            <a:spAutoFit/>
          </a:bodyPr>
          <a:lstStyle/>
          <a:p>
            <a:pPr algn="just">
              <a:buFontTx/>
              <a:buNone/>
            </a:pPr>
            <a:r>
              <a:rPr lang="en-US" altLang="vi-VN" sz="2400" b="1" i="1" dirty="0">
                <a:solidFill>
                  <a:srgbClr val="FF0000"/>
                </a:solidFill>
                <a:latin typeface="Times New Roman" panose="02020603050405020304" pitchFamily="18" charset="0"/>
              </a:rPr>
              <a:t>Câu 1: </a:t>
            </a:r>
            <a:r>
              <a:rPr lang="en-US" altLang="vi-VN" sz="2400" b="1" i="1" dirty="0" smtClean="0">
                <a:latin typeface="Times New Roman" panose="02020603050405020304" pitchFamily="18" charset="0"/>
              </a:rPr>
              <a:t>Nêu cấu tạo của động cơ điện một chiều?</a:t>
            </a:r>
            <a:endParaRPr lang="en-US" altLang="vi-VN" sz="2400" b="1" i="1" dirty="0">
              <a:latin typeface="Times New Roman" panose="02020603050405020304" pitchFamily="18" charset="0"/>
            </a:endParaRPr>
          </a:p>
        </p:txBody>
      </p:sp>
      <p:sp>
        <p:nvSpPr>
          <p:cNvPr id="8" name="Text Box 4" descr="Canvas"/>
          <p:cNvSpPr txBox="1">
            <a:spLocks noChangeArrowheads="1"/>
          </p:cNvSpPr>
          <p:nvPr/>
        </p:nvSpPr>
        <p:spPr bwMode="auto">
          <a:xfrm>
            <a:off x="986925" y="2153697"/>
            <a:ext cx="10308602" cy="461665"/>
          </a:xfrm>
          <a:prstGeom prst="rect">
            <a:avLst/>
          </a:prstGeom>
          <a:noFill/>
          <a:ln>
            <a:noFill/>
          </a:ln>
          <a:effectLst/>
          <a:extLst/>
        </p:spPr>
        <p:txBody>
          <a:bodyPr wrap="square">
            <a:spAutoFit/>
          </a:bodyPr>
          <a:lstStyle/>
          <a:p>
            <a:pPr>
              <a:spcBef>
                <a:spcPct val="50000"/>
              </a:spcBef>
            </a:pPr>
            <a:r>
              <a:rPr lang="en-US" altLang="vi-VN" sz="2400" b="1" i="1" dirty="0">
                <a:solidFill>
                  <a:srgbClr val="FF0000"/>
                </a:solidFill>
                <a:latin typeface="Times New Roman" panose="02020603050405020304" pitchFamily="18" charset="0"/>
              </a:rPr>
              <a:t>Câu </a:t>
            </a:r>
            <a:r>
              <a:rPr lang="en-US" altLang="vi-VN" sz="2400" b="1" i="1" dirty="0" smtClean="0">
                <a:solidFill>
                  <a:srgbClr val="FF0000"/>
                </a:solidFill>
                <a:latin typeface="Times New Roman" panose="02020603050405020304" pitchFamily="18" charset="0"/>
              </a:rPr>
              <a:t>2: </a:t>
            </a:r>
            <a:r>
              <a:rPr lang="en-US" altLang="vi-VN" sz="2400" b="1" i="1" dirty="0" smtClean="0">
                <a:latin typeface="Times New Roman" panose="02020603050405020304" pitchFamily="18" charset="0"/>
              </a:rPr>
              <a:t>Nêu nguyên tắc hoạt động của động cơ điện một chiều</a:t>
            </a:r>
            <a:r>
              <a:rPr lang="en-US" altLang="vi-VN" sz="2400" b="1" i="1" dirty="0" smtClean="0">
                <a:latin typeface="Times New Roman" panose="02020603050405020304" pitchFamily="18" charset="0"/>
                <a:cs typeface="Times New Roman" panose="02020603050405020304" pitchFamily="18" charset="0"/>
              </a:rPr>
              <a:t>?</a:t>
            </a:r>
            <a:r>
              <a:rPr lang="en-US" sz="2400" b="1" i="1" dirty="0" smtClean="0">
                <a:latin typeface="Times New Roman" pitchFamily="18" charset="0"/>
                <a:cs typeface="Times New Roman" pitchFamily="18" charset="0"/>
              </a:rPr>
              <a:t> </a:t>
            </a:r>
            <a:endParaRPr lang="en-US" altLang="vi-VN" sz="2400" b="1" i="1" dirty="0"/>
          </a:p>
        </p:txBody>
      </p:sp>
      <p:sp>
        <p:nvSpPr>
          <p:cNvPr id="49" name="Rectangle 14"/>
          <p:cNvSpPr>
            <a:spLocks noChangeArrowheads="1"/>
          </p:cNvSpPr>
          <p:nvPr/>
        </p:nvSpPr>
        <p:spPr bwMode="auto">
          <a:xfrm>
            <a:off x="1996196" y="922807"/>
            <a:ext cx="9864109" cy="987754"/>
          </a:xfrm>
          <a:prstGeom prst="rect">
            <a:avLst/>
          </a:prstGeom>
          <a:noFill/>
          <a:ln w="19050">
            <a:noFill/>
            <a:miter lim="800000"/>
            <a:headEnd/>
            <a:tailEnd/>
          </a:ln>
        </p:spPr>
        <p:txBody>
          <a:bodyPr wrap="none" lIns="91434" tIns="45717" rIns="91434" bIns="45717" anchor="ctr"/>
          <a:lstStyle/>
          <a:p>
            <a:r>
              <a:rPr lang="en-US" sz="2400" i="1" dirty="0">
                <a:solidFill>
                  <a:srgbClr val="0A0AB6"/>
                </a:solidFill>
                <a:latin typeface="Times New Roman" pitchFamily="18" charset="0"/>
                <a:cs typeface="Times New Roman" pitchFamily="18" charset="0"/>
              </a:rPr>
              <a:t>Nam </a:t>
            </a:r>
            <a:r>
              <a:rPr lang="en-US" sz="2400" i="1" dirty="0" smtClean="0">
                <a:solidFill>
                  <a:srgbClr val="0A0AB6"/>
                </a:solidFill>
                <a:latin typeface="Times New Roman" pitchFamily="18" charset="0"/>
                <a:cs typeface="Times New Roman" pitchFamily="18" charset="0"/>
              </a:rPr>
              <a:t>châm và khung dây dẫn</a:t>
            </a:r>
          </a:p>
          <a:p>
            <a:r>
              <a:rPr lang="en-US" sz="2400" i="1" dirty="0" smtClean="0">
                <a:solidFill>
                  <a:srgbClr val="0A0AB6"/>
                </a:solidFill>
                <a:latin typeface="Times New Roman" pitchFamily="18" charset="0"/>
                <a:cs typeface="Times New Roman" pitchFamily="18" charset="0"/>
              </a:rPr>
              <a:t>Ngoài ra để khung quay còn có: Bộ góp điện; Thanh quét C1,C2</a:t>
            </a:r>
          </a:p>
        </p:txBody>
      </p:sp>
      <p:sp>
        <p:nvSpPr>
          <p:cNvPr id="52" name="Text Box 9"/>
          <p:cNvSpPr txBox="1">
            <a:spLocks noChangeArrowheads="1"/>
          </p:cNvSpPr>
          <p:nvPr/>
        </p:nvSpPr>
        <p:spPr bwMode="auto">
          <a:xfrm>
            <a:off x="1945293" y="2954711"/>
            <a:ext cx="9501039" cy="830991"/>
          </a:xfrm>
          <a:prstGeom prst="rect">
            <a:avLst/>
          </a:prstGeom>
          <a:noFill/>
          <a:ln w="9525">
            <a:noFill/>
            <a:miter lim="800000"/>
            <a:headEnd/>
            <a:tailEnd/>
          </a:ln>
        </p:spPr>
        <p:txBody>
          <a:bodyPr wrap="square" lIns="91434" tIns="45717" rIns="91434" bIns="45717">
            <a:spAutoFit/>
          </a:bodyPr>
          <a:lstStyle/>
          <a:p>
            <a:pPr eaLnBrk="1" hangingPunct="1"/>
            <a:r>
              <a:rPr lang="en-US" sz="2400" i="1" dirty="0" smtClean="0">
                <a:solidFill>
                  <a:srgbClr val="0A0AB6"/>
                </a:solidFill>
                <a:latin typeface="Times New Roman" pitchFamily="18" charset="0"/>
                <a:cs typeface="Times New Roman" pitchFamily="18" charset="0"/>
              </a:rPr>
              <a:t>Động </a:t>
            </a:r>
            <a:r>
              <a:rPr lang="en-US" sz="2400" i="1" dirty="0">
                <a:solidFill>
                  <a:srgbClr val="0A0AB6"/>
                </a:solidFill>
                <a:latin typeface="Times New Roman" pitchFamily="18" charset="0"/>
                <a:cs typeface="Times New Roman" pitchFamily="18" charset="0"/>
              </a:rPr>
              <a:t>cơ điện một chiều hoạt động dựa trên tác dụng của từ trường lên khung dây dẫn có dòng điện chạy qua đặt trong từ trường.</a:t>
            </a:r>
          </a:p>
        </p:txBody>
      </p:sp>
      <p:sp>
        <p:nvSpPr>
          <p:cNvPr id="55" name="Text Box 4" descr="Canvas"/>
          <p:cNvSpPr txBox="1">
            <a:spLocks noChangeArrowheads="1"/>
          </p:cNvSpPr>
          <p:nvPr/>
        </p:nvSpPr>
        <p:spPr bwMode="auto">
          <a:xfrm>
            <a:off x="986925" y="4111524"/>
            <a:ext cx="10308602" cy="830997"/>
          </a:xfrm>
          <a:prstGeom prst="rect">
            <a:avLst/>
          </a:prstGeom>
          <a:noFill/>
          <a:ln>
            <a:noFill/>
          </a:ln>
          <a:effectLst/>
          <a:extLst/>
        </p:spPr>
        <p:txBody>
          <a:bodyPr wrap="square">
            <a:spAutoFit/>
          </a:bodyPr>
          <a:lstStyle/>
          <a:p>
            <a:pPr>
              <a:spcBef>
                <a:spcPct val="50000"/>
              </a:spcBef>
            </a:pPr>
            <a:r>
              <a:rPr lang="en-US" altLang="vi-VN" sz="2400" b="1" i="1" dirty="0">
                <a:solidFill>
                  <a:srgbClr val="FF0000"/>
                </a:solidFill>
                <a:latin typeface="Times New Roman" panose="02020603050405020304" pitchFamily="18" charset="0"/>
              </a:rPr>
              <a:t>Câu </a:t>
            </a:r>
            <a:r>
              <a:rPr lang="en-US" altLang="vi-VN" sz="2400" b="1" i="1" dirty="0" smtClean="0">
                <a:solidFill>
                  <a:srgbClr val="FF0000"/>
                </a:solidFill>
                <a:latin typeface="Times New Roman" panose="02020603050405020304" pitchFamily="18" charset="0"/>
              </a:rPr>
              <a:t>3: </a:t>
            </a:r>
            <a:r>
              <a:rPr lang="en-US" altLang="vi-VN" sz="2400" b="1" i="1" dirty="0" smtClean="0">
                <a:latin typeface="Times New Roman" panose="02020603050405020304" pitchFamily="18" charset="0"/>
              </a:rPr>
              <a:t>Khi động cơ điện hoạt động điện năng được biến đổi thành dạng năng lượng nào</a:t>
            </a:r>
            <a:r>
              <a:rPr lang="en-US" altLang="vi-VN" sz="2400" b="1" i="1" dirty="0" smtClean="0">
                <a:latin typeface="Times New Roman" panose="02020603050405020304" pitchFamily="18" charset="0"/>
                <a:cs typeface="Times New Roman" panose="02020603050405020304" pitchFamily="18" charset="0"/>
              </a:rPr>
              <a:t>?</a:t>
            </a:r>
            <a:r>
              <a:rPr lang="en-US" sz="2400" b="1" i="1" dirty="0" smtClean="0">
                <a:latin typeface="Times New Roman" pitchFamily="18" charset="0"/>
                <a:cs typeface="Times New Roman" pitchFamily="18" charset="0"/>
              </a:rPr>
              <a:t> </a:t>
            </a:r>
            <a:endParaRPr lang="en-US" altLang="vi-VN" sz="2400" b="1" i="1" dirty="0"/>
          </a:p>
        </p:txBody>
      </p:sp>
      <p:sp>
        <p:nvSpPr>
          <p:cNvPr id="56" name="Text Box 23"/>
          <p:cNvSpPr txBox="1">
            <a:spLocks noChangeArrowheads="1"/>
          </p:cNvSpPr>
          <p:nvPr/>
        </p:nvSpPr>
        <p:spPr bwMode="auto">
          <a:xfrm>
            <a:off x="1996196" y="4995225"/>
            <a:ext cx="9399235" cy="1133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1600">
                <a:solidFill>
                  <a:schemeClr val="tx1"/>
                </a:solidFill>
                <a:latin typeface="Times New Roman" panose="02020603050405020304" pitchFamily="18" charset="0"/>
              </a:defRPr>
            </a:lvl1pPr>
            <a:lvl2pPr marL="742950" indent="-285750" eaLnBrk="0" hangingPunct="0">
              <a:defRPr sz="1600">
                <a:solidFill>
                  <a:schemeClr val="tx1"/>
                </a:solidFill>
                <a:latin typeface="Times New Roman" panose="02020603050405020304" pitchFamily="18" charset="0"/>
              </a:defRPr>
            </a:lvl2pPr>
            <a:lvl3pPr marL="1143000" indent="-228600" eaLnBrk="0" hangingPunct="0">
              <a:defRPr sz="1600">
                <a:solidFill>
                  <a:schemeClr val="tx1"/>
                </a:solidFill>
                <a:latin typeface="Times New Roman" panose="02020603050405020304" pitchFamily="18" charset="0"/>
              </a:defRPr>
            </a:lvl3pPr>
            <a:lvl4pPr marL="1600200" indent="-228600" eaLnBrk="0" hangingPunct="0">
              <a:defRPr sz="1600">
                <a:solidFill>
                  <a:schemeClr val="tx1"/>
                </a:solidFill>
                <a:latin typeface="Times New Roman" panose="02020603050405020304" pitchFamily="18" charset="0"/>
              </a:defRPr>
            </a:lvl4pPr>
            <a:lvl5pPr marL="2057400" indent="-228600" eaLnBrk="0" hangingPunct="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lgn="just" eaLnBrk="1" hangingPunct="1">
              <a:lnSpc>
                <a:spcPct val="150000"/>
              </a:lnSpc>
            </a:pPr>
            <a:r>
              <a:rPr lang="en-US" altLang="vi-VN" sz="2400" i="1" dirty="0" smtClean="0">
                <a:solidFill>
                  <a:srgbClr val="0A0AB6"/>
                </a:solidFill>
              </a:rPr>
              <a:t>Khi hoạt động, động </a:t>
            </a:r>
            <a:r>
              <a:rPr lang="en-US" altLang="vi-VN" sz="2400" i="1" dirty="0">
                <a:solidFill>
                  <a:srgbClr val="0A0AB6"/>
                </a:solidFill>
              </a:rPr>
              <a:t>cơ </a:t>
            </a:r>
            <a:r>
              <a:rPr lang="en-US" altLang="vi-VN" sz="2400" i="1" dirty="0" smtClean="0">
                <a:solidFill>
                  <a:srgbClr val="0A0AB6"/>
                </a:solidFill>
              </a:rPr>
              <a:t>điện chuyển hoá điện năng thành cơ năng và nhiệt năng </a:t>
            </a:r>
            <a:endParaRPr lang="en-US" altLang="vi-VN" sz="2400" i="1" dirty="0">
              <a:solidFill>
                <a:srgbClr val="0A0AB6"/>
              </a:solidFill>
            </a:endParaRPr>
          </a:p>
        </p:txBody>
      </p:sp>
    </p:spTree>
    <p:extLst>
      <p:ext uri="{BB962C8B-B14F-4D97-AF65-F5344CB8AC3E}">
        <p14:creationId xmlns:p14="http://schemas.microsoft.com/office/powerpoint/2010/main" val="1384010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2"/>
                                        </p:tgtEl>
                                        <p:attrNameLst>
                                          <p:attrName>style.visibility</p:attrName>
                                        </p:attrNameLst>
                                      </p:cBhvr>
                                      <p:to>
                                        <p:strVal val="visible"/>
                                      </p:to>
                                    </p:set>
                                    <p:animEffect transition="in" filter="blinds(horizontal)">
                                      <p:cBhvr>
                                        <p:cTn id="12" dur="500"/>
                                        <p:tgtEl>
                                          <p:spTgt spid="5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6">
                                            <p:txEl>
                                              <p:pRg st="0" end="0"/>
                                            </p:txEl>
                                          </p:spTgt>
                                        </p:tgtEl>
                                        <p:attrNameLst>
                                          <p:attrName>style.visibility</p:attrName>
                                        </p:attrNameLst>
                                      </p:cBhvr>
                                      <p:to>
                                        <p:strVal val="visible"/>
                                      </p:to>
                                    </p:set>
                                    <p:animEffect transition="in" filter="wipe(down)">
                                      <p:cBhvr>
                                        <p:cTn id="17" dur="500"/>
                                        <p:tgtEl>
                                          <p:spTgt spid="5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6158"/>
            <a:ext cx="12192000" cy="682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6"/>
          <p:cNvSpPr txBox="1">
            <a:spLocks noChangeArrowheads="1"/>
          </p:cNvSpPr>
          <p:nvPr/>
        </p:nvSpPr>
        <p:spPr bwMode="auto">
          <a:xfrm>
            <a:off x="4814094" y="609601"/>
            <a:ext cx="2563812" cy="830997"/>
          </a:xfrm>
          <a:prstGeom prst="rect">
            <a:avLst/>
          </a:prstGeom>
          <a:noFill/>
          <a:ln w="9525">
            <a:noFill/>
            <a:miter lim="800000"/>
            <a:headEnd/>
            <a:tailEnd/>
          </a:ln>
          <a:effectLst/>
        </p:spPr>
        <p:txBody>
          <a:bodyPr>
            <a:spAutoFit/>
          </a:bodyPr>
          <a:lstStyle/>
          <a:p>
            <a:pPr algn="l">
              <a:spcBef>
                <a:spcPct val="50000"/>
              </a:spcBef>
              <a:defRPr/>
            </a:pPr>
            <a:r>
              <a:rPr lang="en-US" sz="4800" b="1" i="1" dirty="0" smtClean="0">
                <a:solidFill>
                  <a:srgbClr val="FF0000"/>
                </a:solidFill>
                <a:effectLst>
                  <a:outerShdw blurRad="38100" dist="38100" dir="2700000" algn="tl">
                    <a:srgbClr val="C0C0C0"/>
                  </a:outerShdw>
                </a:effectLst>
                <a:latin typeface="Arial" charset="0"/>
                <a:cs typeface="Arial" charset="0"/>
              </a:rPr>
              <a:t>Tiết 28:</a:t>
            </a:r>
            <a:endParaRPr lang="en-US" sz="4800" b="1" i="1" dirty="0">
              <a:solidFill>
                <a:srgbClr val="FF0000"/>
              </a:solidFill>
              <a:effectLst>
                <a:outerShdw blurRad="38100" dist="38100" dir="2700000" algn="tl">
                  <a:srgbClr val="C0C0C0"/>
                </a:outerShdw>
              </a:effectLst>
              <a:latin typeface="Arial" charset="0"/>
              <a:cs typeface="Arial" charset="0"/>
            </a:endParaRPr>
          </a:p>
        </p:txBody>
      </p:sp>
      <p:sp>
        <p:nvSpPr>
          <p:cNvPr id="3079" name="Text Box 7"/>
          <p:cNvSpPr txBox="1">
            <a:spLocks noChangeArrowheads="1"/>
          </p:cNvSpPr>
          <p:nvPr/>
        </p:nvSpPr>
        <p:spPr bwMode="auto">
          <a:xfrm>
            <a:off x="523875" y="1440598"/>
            <a:ext cx="11144250" cy="1446550"/>
          </a:xfrm>
          <a:prstGeom prst="rect">
            <a:avLst/>
          </a:prstGeom>
          <a:noFill/>
          <a:ln w="9525">
            <a:noFill/>
            <a:miter lim="800000"/>
            <a:headEnd/>
            <a:tailEnd/>
          </a:ln>
          <a:effectLst/>
        </p:spPr>
        <p:txBody>
          <a:bodyPr wrap="square">
            <a:spAutoFit/>
          </a:bodyPr>
          <a:lstStyle/>
          <a:p>
            <a:pPr algn="ctr">
              <a:spcBef>
                <a:spcPct val="50000"/>
              </a:spcBef>
              <a:defRPr/>
            </a:pPr>
            <a:r>
              <a:rPr lang="en-US" sz="4400" b="1" dirty="0" smtClean="0">
                <a:solidFill>
                  <a:srgbClr val="800000"/>
                </a:solidFill>
                <a:effectLst>
                  <a:outerShdw blurRad="38100" dist="38100" dir="2700000" algn="tl">
                    <a:srgbClr val="C0C0C0"/>
                  </a:outerShdw>
                </a:effectLst>
                <a:latin typeface="Arial" charset="0"/>
                <a:cs typeface="Arial" charset="0"/>
              </a:rPr>
              <a:t>BÀI TẬP VẬN DỤNG QUY TẮC NẮM TAY PHẢI VÀ QUY TẮC BÀN TAY TRÁI</a:t>
            </a:r>
            <a:endParaRPr lang="en-US" sz="4400" b="1" i="1" dirty="0">
              <a:solidFill>
                <a:srgbClr val="800000"/>
              </a:solidFill>
              <a:effectLst>
                <a:outerShdw blurRad="38100" dist="38100" dir="2700000" algn="tl">
                  <a:srgbClr val="C0C0C0"/>
                </a:outerShdw>
              </a:effectLst>
              <a:latin typeface="Arial" charset="0"/>
              <a:cs typeface="Arial" charset="0"/>
            </a:endParaRPr>
          </a:p>
        </p:txBody>
      </p:sp>
      <p:pic>
        <p:nvPicPr>
          <p:cNvPr id="14" name="Picture 13" descr="H2.bmp"/>
          <p:cNvPicPr>
            <a:picLocks noChangeAspect="1"/>
          </p:cNvPicPr>
          <p:nvPr/>
        </p:nvPicPr>
        <p:blipFill>
          <a:blip r:embed="rId3"/>
          <a:srcRect/>
          <a:stretch>
            <a:fillRect/>
          </a:stretch>
        </p:blipFill>
        <p:spPr bwMode="auto">
          <a:xfrm>
            <a:off x="7691908" y="3218081"/>
            <a:ext cx="3712405" cy="2735799"/>
          </a:xfrm>
          <a:prstGeom prst="rect">
            <a:avLst/>
          </a:prstGeom>
          <a:noFill/>
          <a:ln w="9525">
            <a:noFill/>
            <a:miter lim="800000"/>
            <a:headEnd/>
            <a:tailEnd/>
          </a:ln>
        </p:spPr>
      </p:pic>
      <p:grpSp>
        <p:nvGrpSpPr>
          <p:cNvPr id="2" name="Group 1"/>
          <p:cNvGrpSpPr/>
          <p:nvPr/>
        </p:nvGrpSpPr>
        <p:grpSpPr>
          <a:xfrm>
            <a:off x="1546410" y="2927354"/>
            <a:ext cx="5292813" cy="2745089"/>
            <a:chOff x="2457420" y="2741881"/>
            <a:chExt cx="9281354" cy="4419600"/>
          </a:xfrm>
        </p:grpSpPr>
        <p:grpSp>
          <p:nvGrpSpPr>
            <p:cNvPr id="42" name="Group 54"/>
            <p:cNvGrpSpPr>
              <a:grpSpLocks/>
            </p:cNvGrpSpPr>
            <p:nvPr/>
          </p:nvGrpSpPr>
          <p:grpSpPr bwMode="auto">
            <a:xfrm>
              <a:off x="2457420" y="2741881"/>
              <a:ext cx="7543800" cy="4419600"/>
              <a:chOff x="768" y="560"/>
              <a:chExt cx="2944" cy="2352"/>
            </a:xfrm>
          </p:grpSpPr>
          <p:sp>
            <p:nvSpPr>
              <p:cNvPr id="43" name="Line 55"/>
              <p:cNvSpPr>
                <a:spLocks noChangeShapeType="1"/>
              </p:cNvSpPr>
              <p:nvPr/>
            </p:nvSpPr>
            <p:spPr bwMode="auto">
              <a:xfrm>
                <a:off x="806" y="1736"/>
                <a:ext cx="2874" cy="0"/>
              </a:xfrm>
              <a:prstGeom prst="line">
                <a:avLst/>
              </a:prstGeom>
              <a:noFill/>
              <a:ln w="6350">
                <a:solidFill>
                  <a:srgbClr val="FF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44" name="Arc 56"/>
              <p:cNvSpPr>
                <a:spLocks/>
              </p:cNvSpPr>
              <p:nvPr/>
            </p:nvSpPr>
            <p:spPr bwMode="auto">
              <a:xfrm rot="5400000">
                <a:off x="1916" y="-69"/>
                <a:ext cx="642" cy="2937"/>
              </a:xfrm>
              <a:custGeom>
                <a:avLst/>
                <a:gdLst>
                  <a:gd name="G0" fmla="+- 0 0 0"/>
                  <a:gd name="G1" fmla="+- 19832 0 0"/>
                  <a:gd name="G2" fmla="+- 21600 0 0"/>
                  <a:gd name="T0" fmla="*/ 8558 w 21600"/>
                  <a:gd name="T1" fmla="*/ 0 h 39171"/>
                  <a:gd name="T2" fmla="*/ 9621 w 21600"/>
                  <a:gd name="T3" fmla="*/ 39171 h 39171"/>
                  <a:gd name="T4" fmla="*/ 0 w 21600"/>
                  <a:gd name="T5" fmla="*/ 19832 h 39171"/>
                </a:gdLst>
                <a:ahLst/>
                <a:cxnLst>
                  <a:cxn ang="0">
                    <a:pos x="T0" y="T1"/>
                  </a:cxn>
                  <a:cxn ang="0">
                    <a:pos x="T2" y="T3"/>
                  </a:cxn>
                  <a:cxn ang="0">
                    <a:pos x="T4" y="T5"/>
                  </a:cxn>
                </a:cxnLst>
                <a:rect l="0" t="0" r="r" b="b"/>
                <a:pathLst>
                  <a:path w="21600" h="39171" fill="none" extrusionOk="0">
                    <a:moveTo>
                      <a:pt x="8558" y="-1"/>
                    </a:moveTo>
                    <a:cubicBezTo>
                      <a:pt x="16473" y="3415"/>
                      <a:pt x="21600" y="11210"/>
                      <a:pt x="21600" y="19832"/>
                    </a:cubicBezTo>
                    <a:cubicBezTo>
                      <a:pt x="21600" y="28029"/>
                      <a:pt x="16960" y="35519"/>
                      <a:pt x="9620" y="39170"/>
                    </a:cubicBezTo>
                  </a:path>
                  <a:path w="21600" h="39171" stroke="0" extrusionOk="0">
                    <a:moveTo>
                      <a:pt x="8558" y="-1"/>
                    </a:moveTo>
                    <a:cubicBezTo>
                      <a:pt x="16473" y="3415"/>
                      <a:pt x="21600" y="11210"/>
                      <a:pt x="21600" y="19832"/>
                    </a:cubicBezTo>
                    <a:cubicBezTo>
                      <a:pt x="21600" y="28029"/>
                      <a:pt x="16960" y="35519"/>
                      <a:pt x="9620" y="39170"/>
                    </a:cubicBezTo>
                    <a:lnTo>
                      <a:pt x="0" y="19832"/>
                    </a:lnTo>
                    <a:close/>
                  </a:path>
                </a:pathLst>
              </a:cu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5" name="Arc 57"/>
              <p:cNvSpPr>
                <a:spLocks/>
              </p:cNvSpPr>
              <p:nvPr/>
            </p:nvSpPr>
            <p:spPr bwMode="auto">
              <a:xfrm rot="5400000">
                <a:off x="1647" y="-302"/>
                <a:ext cx="1146" cy="2870"/>
              </a:xfrm>
              <a:custGeom>
                <a:avLst/>
                <a:gdLst>
                  <a:gd name="G0" fmla="+- 0 0 0"/>
                  <a:gd name="G1" fmla="+- 18938 0 0"/>
                  <a:gd name="G2" fmla="+- 21600 0 0"/>
                  <a:gd name="T0" fmla="*/ 10388 w 21600"/>
                  <a:gd name="T1" fmla="*/ 0 h 38277"/>
                  <a:gd name="T2" fmla="*/ 9621 w 21600"/>
                  <a:gd name="T3" fmla="*/ 38277 h 38277"/>
                  <a:gd name="T4" fmla="*/ 0 w 21600"/>
                  <a:gd name="T5" fmla="*/ 18938 h 38277"/>
                </a:gdLst>
                <a:ahLst/>
                <a:cxnLst>
                  <a:cxn ang="0">
                    <a:pos x="T0" y="T1"/>
                  </a:cxn>
                  <a:cxn ang="0">
                    <a:pos x="T2" y="T3"/>
                  </a:cxn>
                  <a:cxn ang="0">
                    <a:pos x="T4" y="T5"/>
                  </a:cxn>
                </a:cxnLst>
                <a:rect l="0" t="0" r="r" b="b"/>
                <a:pathLst>
                  <a:path w="21600" h="38277" fill="none" extrusionOk="0">
                    <a:moveTo>
                      <a:pt x="10388" y="-1"/>
                    </a:moveTo>
                    <a:cubicBezTo>
                      <a:pt x="17302" y="3792"/>
                      <a:pt x="21600" y="11051"/>
                      <a:pt x="21600" y="18938"/>
                    </a:cubicBezTo>
                    <a:cubicBezTo>
                      <a:pt x="21600" y="27135"/>
                      <a:pt x="16960" y="34625"/>
                      <a:pt x="9620" y="38276"/>
                    </a:cubicBezTo>
                  </a:path>
                  <a:path w="21600" h="38277" stroke="0" extrusionOk="0">
                    <a:moveTo>
                      <a:pt x="10388" y="-1"/>
                    </a:moveTo>
                    <a:cubicBezTo>
                      <a:pt x="17302" y="3792"/>
                      <a:pt x="21600" y="11051"/>
                      <a:pt x="21600" y="18938"/>
                    </a:cubicBezTo>
                    <a:cubicBezTo>
                      <a:pt x="21600" y="27135"/>
                      <a:pt x="16960" y="34625"/>
                      <a:pt x="9620" y="38276"/>
                    </a:cubicBezTo>
                    <a:lnTo>
                      <a:pt x="0" y="18938"/>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00FF"/>
                    </a:solidFill>
                    <a:round/>
                    <a:headEnd/>
                    <a:tailEnd/>
                  </a14:hiddenLine>
                </a:ext>
              </a:extLst>
            </p:spPr>
            <p:txBody>
              <a:bodyPr/>
              <a:lstStyle/>
              <a:p>
                <a:endParaRPr lang="vi-VN"/>
              </a:p>
            </p:txBody>
          </p:sp>
          <p:sp>
            <p:nvSpPr>
              <p:cNvPr id="46" name="Arc 58"/>
              <p:cNvSpPr>
                <a:spLocks/>
              </p:cNvSpPr>
              <p:nvPr/>
            </p:nvSpPr>
            <p:spPr bwMode="auto">
              <a:xfrm rot="5400000">
                <a:off x="1776" y="79"/>
                <a:ext cx="925" cy="2299"/>
              </a:xfrm>
              <a:custGeom>
                <a:avLst/>
                <a:gdLst>
                  <a:gd name="G0" fmla="+- 13893 0 0"/>
                  <a:gd name="G1" fmla="+- 21600 0 0"/>
                  <a:gd name="G2" fmla="+- 21600 0 0"/>
                  <a:gd name="T0" fmla="*/ 0 w 35493"/>
                  <a:gd name="T1" fmla="*/ 5061 h 43200"/>
                  <a:gd name="T2" fmla="*/ 2399 w 35493"/>
                  <a:gd name="T3" fmla="*/ 39888 h 43200"/>
                  <a:gd name="T4" fmla="*/ 13893 w 35493"/>
                  <a:gd name="T5" fmla="*/ 21600 h 43200"/>
                </a:gdLst>
                <a:ahLst/>
                <a:cxnLst>
                  <a:cxn ang="0">
                    <a:pos x="T0" y="T1"/>
                  </a:cxn>
                  <a:cxn ang="0">
                    <a:pos x="T2" y="T3"/>
                  </a:cxn>
                  <a:cxn ang="0">
                    <a:pos x="T4" y="T5"/>
                  </a:cxn>
                </a:cxnLst>
                <a:rect l="0" t="0" r="r" b="b"/>
                <a:pathLst>
                  <a:path w="35493" h="43200" fill="none"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path>
                  <a:path w="35493" h="43200" stroke="0"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lnTo>
                      <a:pt x="13893" y="21600"/>
                    </a:lnTo>
                    <a:close/>
                  </a:path>
                </a:pathLst>
              </a:cu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7" name="Oval 59"/>
              <p:cNvSpPr>
                <a:spLocks noChangeArrowheads="1"/>
              </p:cNvSpPr>
              <p:nvPr/>
            </p:nvSpPr>
            <p:spPr bwMode="auto">
              <a:xfrm>
                <a:off x="1352" y="737"/>
                <a:ext cx="1724" cy="931"/>
              </a:xfrm>
              <a:prstGeom prst="ellipse">
                <a:avLst/>
              </a:pr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8" name="Oval 60"/>
              <p:cNvSpPr>
                <a:spLocks noChangeArrowheads="1"/>
              </p:cNvSpPr>
              <p:nvPr/>
            </p:nvSpPr>
            <p:spPr bwMode="auto">
              <a:xfrm>
                <a:off x="1584" y="1126"/>
                <a:ext cx="1296" cy="525"/>
              </a:xfrm>
              <a:prstGeom prst="ellipse">
                <a:avLst/>
              </a:pr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9" name="Line 61"/>
              <p:cNvSpPr>
                <a:spLocks noChangeShapeType="1"/>
              </p:cNvSpPr>
              <p:nvPr/>
            </p:nvSpPr>
            <p:spPr bwMode="auto">
              <a:xfrm flipV="1">
                <a:off x="814" y="1736"/>
                <a:ext cx="2873" cy="0"/>
              </a:xfrm>
              <a:prstGeom prst="line">
                <a:avLst/>
              </a:prstGeom>
              <a:noFill/>
              <a:ln w="6350">
                <a:solidFill>
                  <a:srgbClr val="FF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0" name="Arc 62"/>
              <p:cNvSpPr>
                <a:spLocks/>
              </p:cNvSpPr>
              <p:nvPr/>
            </p:nvSpPr>
            <p:spPr bwMode="auto">
              <a:xfrm rot="16200000" flipV="1">
                <a:off x="1923" y="604"/>
                <a:ext cx="642" cy="2936"/>
              </a:xfrm>
              <a:custGeom>
                <a:avLst/>
                <a:gdLst>
                  <a:gd name="G0" fmla="+- 0 0 0"/>
                  <a:gd name="G1" fmla="+- 19832 0 0"/>
                  <a:gd name="G2" fmla="+- 21600 0 0"/>
                  <a:gd name="T0" fmla="*/ 8558 w 21600"/>
                  <a:gd name="T1" fmla="*/ 0 h 39171"/>
                  <a:gd name="T2" fmla="*/ 9621 w 21600"/>
                  <a:gd name="T3" fmla="*/ 39171 h 39171"/>
                  <a:gd name="T4" fmla="*/ 0 w 21600"/>
                  <a:gd name="T5" fmla="*/ 19832 h 39171"/>
                </a:gdLst>
                <a:ahLst/>
                <a:cxnLst>
                  <a:cxn ang="0">
                    <a:pos x="T0" y="T1"/>
                  </a:cxn>
                  <a:cxn ang="0">
                    <a:pos x="T2" y="T3"/>
                  </a:cxn>
                  <a:cxn ang="0">
                    <a:pos x="T4" y="T5"/>
                  </a:cxn>
                </a:cxnLst>
                <a:rect l="0" t="0" r="r" b="b"/>
                <a:pathLst>
                  <a:path w="21600" h="39171" fill="none" extrusionOk="0">
                    <a:moveTo>
                      <a:pt x="8558" y="-1"/>
                    </a:moveTo>
                    <a:cubicBezTo>
                      <a:pt x="16473" y="3415"/>
                      <a:pt x="21600" y="11210"/>
                      <a:pt x="21600" y="19832"/>
                    </a:cubicBezTo>
                    <a:cubicBezTo>
                      <a:pt x="21600" y="28029"/>
                      <a:pt x="16960" y="35519"/>
                      <a:pt x="9620" y="39170"/>
                    </a:cubicBezTo>
                  </a:path>
                  <a:path w="21600" h="39171" stroke="0" extrusionOk="0">
                    <a:moveTo>
                      <a:pt x="8558" y="-1"/>
                    </a:moveTo>
                    <a:cubicBezTo>
                      <a:pt x="16473" y="3415"/>
                      <a:pt x="21600" y="11210"/>
                      <a:pt x="21600" y="19832"/>
                    </a:cubicBezTo>
                    <a:cubicBezTo>
                      <a:pt x="21600" y="28029"/>
                      <a:pt x="16960" y="35519"/>
                      <a:pt x="9620" y="39170"/>
                    </a:cubicBezTo>
                    <a:lnTo>
                      <a:pt x="0" y="19832"/>
                    </a:lnTo>
                    <a:close/>
                  </a:path>
                </a:pathLst>
              </a:cu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1" name="Arc 63"/>
              <p:cNvSpPr>
                <a:spLocks/>
              </p:cNvSpPr>
              <p:nvPr/>
            </p:nvSpPr>
            <p:spPr bwMode="auto">
              <a:xfrm rot="16200000" flipV="1">
                <a:off x="1655" y="904"/>
                <a:ext cx="1146" cy="2869"/>
              </a:xfrm>
              <a:custGeom>
                <a:avLst/>
                <a:gdLst>
                  <a:gd name="G0" fmla="+- 0 0 0"/>
                  <a:gd name="G1" fmla="+- 18938 0 0"/>
                  <a:gd name="G2" fmla="+- 21600 0 0"/>
                  <a:gd name="T0" fmla="*/ 10388 w 21600"/>
                  <a:gd name="T1" fmla="*/ 0 h 38277"/>
                  <a:gd name="T2" fmla="*/ 9621 w 21600"/>
                  <a:gd name="T3" fmla="*/ 38277 h 38277"/>
                  <a:gd name="T4" fmla="*/ 0 w 21600"/>
                  <a:gd name="T5" fmla="*/ 18938 h 38277"/>
                </a:gdLst>
                <a:ahLst/>
                <a:cxnLst>
                  <a:cxn ang="0">
                    <a:pos x="T0" y="T1"/>
                  </a:cxn>
                  <a:cxn ang="0">
                    <a:pos x="T2" y="T3"/>
                  </a:cxn>
                  <a:cxn ang="0">
                    <a:pos x="T4" y="T5"/>
                  </a:cxn>
                </a:cxnLst>
                <a:rect l="0" t="0" r="r" b="b"/>
                <a:pathLst>
                  <a:path w="21600" h="38277" fill="none" extrusionOk="0">
                    <a:moveTo>
                      <a:pt x="10388" y="-1"/>
                    </a:moveTo>
                    <a:cubicBezTo>
                      <a:pt x="17302" y="3792"/>
                      <a:pt x="21600" y="11051"/>
                      <a:pt x="21600" y="18938"/>
                    </a:cubicBezTo>
                    <a:cubicBezTo>
                      <a:pt x="21600" y="27135"/>
                      <a:pt x="16960" y="34625"/>
                      <a:pt x="9620" y="38276"/>
                    </a:cubicBezTo>
                  </a:path>
                  <a:path w="21600" h="38277" stroke="0" extrusionOk="0">
                    <a:moveTo>
                      <a:pt x="10388" y="-1"/>
                    </a:moveTo>
                    <a:cubicBezTo>
                      <a:pt x="17302" y="3792"/>
                      <a:pt x="21600" y="11051"/>
                      <a:pt x="21600" y="18938"/>
                    </a:cubicBezTo>
                    <a:cubicBezTo>
                      <a:pt x="21600" y="27135"/>
                      <a:pt x="16960" y="34625"/>
                      <a:pt x="9620" y="38276"/>
                    </a:cubicBezTo>
                    <a:lnTo>
                      <a:pt x="0" y="18938"/>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00FF"/>
                    </a:solidFill>
                    <a:round/>
                    <a:headEnd/>
                    <a:tailEnd/>
                  </a14:hiddenLine>
                </a:ext>
              </a:extLst>
            </p:spPr>
            <p:txBody>
              <a:bodyPr/>
              <a:lstStyle/>
              <a:p>
                <a:endParaRPr lang="vi-VN"/>
              </a:p>
            </p:txBody>
          </p:sp>
          <p:sp>
            <p:nvSpPr>
              <p:cNvPr id="52" name="Arc 64"/>
              <p:cNvSpPr>
                <a:spLocks/>
              </p:cNvSpPr>
              <p:nvPr/>
            </p:nvSpPr>
            <p:spPr bwMode="auto">
              <a:xfrm rot="16200000" flipV="1">
                <a:off x="1783" y="1095"/>
                <a:ext cx="925" cy="2298"/>
              </a:xfrm>
              <a:custGeom>
                <a:avLst/>
                <a:gdLst>
                  <a:gd name="G0" fmla="+- 13893 0 0"/>
                  <a:gd name="G1" fmla="+- 21600 0 0"/>
                  <a:gd name="G2" fmla="+- 21600 0 0"/>
                  <a:gd name="T0" fmla="*/ 0 w 35493"/>
                  <a:gd name="T1" fmla="*/ 5061 h 43200"/>
                  <a:gd name="T2" fmla="*/ 2399 w 35493"/>
                  <a:gd name="T3" fmla="*/ 39888 h 43200"/>
                  <a:gd name="T4" fmla="*/ 13893 w 35493"/>
                  <a:gd name="T5" fmla="*/ 21600 h 43200"/>
                </a:gdLst>
                <a:ahLst/>
                <a:cxnLst>
                  <a:cxn ang="0">
                    <a:pos x="T0" y="T1"/>
                  </a:cxn>
                  <a:cxn ang="0">
                    <a:pos x="T2" y="T3"/>
                  </a:cxn>
                  <a:cxn ang="0">
                    <a:pos x="T4" y="T5"/>
                  </a:cxn>
                </a:cxnLst>
                <a:rect l="0" t="0" r="r" b="b"/>
                <a:pathLst>
                  <a:path w="35493" h="43200" fill="none"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path>
                  <a:path w="35493" h="43200" stroke="0"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lnTo>
                      <a:pt x="13893" y="21600"/>
                    </a:lnTo>
                    <a:close/>
                  </a:path>
                </a:pathLst>
              </a:cu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3" name="Oval 65"/>
              <p:cNvSpPr>
                <a:spLocks noChangeArrowheads="1"/>
              </p:cNvSpPr>
              <p:nvPr/>
            </p:nvSpPr>
            <p:spPr bwMode="auto">
              <a:xfrm flipV="1">
                <a:off x="1360" y="1804"/>
                <a:ext cx="1723" cy="884"/>
              </a:xfrm>
              <a:prstGeom prst="ellipse">
                <a:avLst/>
              </a:pr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4" name="Oval 66"/>
              <p:cNvSpPr>
                <a:spLocks noChangeArrowheads="1"/>
              </p:cNvSpPr>
              <p:nvPr/>
            </p:nvSpPr>
            <p:spPr bwMode="auto">
              <a:xfrm flipV="1">
                <a:off x="1632" y="1821"/>
                <a:ext cx="1248" cy="531"/>
              </a:xfrm>
              <a:prstGeom prst="ellipse">
                <a:avLst/>
              </a:pr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55" name="Group 50"/>
            <p:cNvGrpSpPr>
              <a:grpSpLocks/>
            </p:cNvGrpSpPr>
            <p:nvPr/>
          </p:nvGrpSpPr>
          <p:grpSpPr bwMode="auto">
            <a:xfrm>
              <a:off x="4457701" y="3427681"/>
              <a:ext cx="4125913" cy="3352800"/>
              <a:chOff x="521" y="1296"/>
              <a:chExt cx="2599" cy="2112"/>
            </a:xfrm>
          </p:grpSpPr>
          <p:sp>
            <p:nvSpPr>
              <p:cNvPr id="56" name="Arc 7"/>
              <p:cNvSpPr>
                <a:spLocks/>
              </p:cNvSpPr>
              <p:nvPr/>
            </p:nvSpPr>
            <p:spPr bwMode="auto">
              <a:xfrm>
                <a:off x="622" y="1754"/>
                <a:ext cx="277" cy="563"/>
              </a:xfrm>
              <a:custGeom>
                <a:avLst/>
                <a:gdLst>
                  <a:gd name="G0" fmla="+- 3914 0 0"/>
                  <a:gd name="G1" fmla="+- 21600 0 0"/>
                  <a:gd name="G2" fmla="+- 21600 0 0"/>
                  <a:gd name="T0" fmla="*/ 0 w 25514"/>
                  <a:gd name="T1" fmla="*/ 358 h 23675"/>
                  <a:gd name="T2" fmla="*/ 25414 w 25514"/>
                  <a:gd name="T3" fmla="*/ 23675 h 23675"/>
                  <a:gd name="T4" fmla="*/ 3914 w 25514"/>
                  <a:gd name="T5" fmla="*/ 21600 h 23675"/>
                </a:gdLst>
                <a:ahLst/>
                <a:cxnLst>
                  <a:cxn ang="0">
                    <a:pos x="T0" y="T1"/>
                  </a:cxn>
                  <a:cxn ang="0">
                    <a:pos x="T2" y="T3"/>
                  </a:cxn>
                  <a:cxn ang="0">
                    <a:pos x="T4" y="T5"/>
                  </a:cxn>
                </a:cxnLst>
                <a:rect l="0" t="0" r="r" b="b"/>
                <a:pathLst>
                  <a:path w="25514" h="23675" fill="none" extrusionOk="0">
                    <a:moveTo>
                      <a:pt x="-1" y="357"/>
                    </a:moveTo>
                    <a:cubicBezTo>
                      <a:pt x="1291" y="119"/>
                      <a:pt x="2601" y="0"/>
                      <a:pt x="3914" y="0"/>
                    </a:cubicBezTo>
                    <a:cubicBezTo>
                      <a:pt x="15843" y="0"/>
                      <a:pt x="25514" y="9670"/>
                      <a:pt x="25514" y="21600"/>
                    </a:cubicBezTo>
                    <a:cubicBezTo>
                      <a:pt x="25514" y="22292"/>
                      <a:pt x="25480" y="22985"/>
                      <a:pt x="25414" y="23675"/>
                    </a:cubicBezTo>
                  </a:path>
                  <a:path w="25514" h="23675" stroke="0" extrusionOk="0">
                    <a:moveTo>
                      <a:pt x="-1" y="357"/>
                    </a:moveTo>
                    <a:cubicBezTo>
                      <a:pt x="1291" y="119"/>
                      <a:pt x="2601" y="0"/>
                      <a:pt x="3914" y="0"/>
                    </a:cubicBezTo>
                    <a:cubicBezTo>
                      <a:pt x="15843" y="0"/>
                      <a:pt x="25514" y="9670"/>
                      <a:pt x="25514" y="21600"/>
                    </a:cubicBezTo>
                    <a:cubicBezTo>
                      <a:pt x="25514" y="22292"/>
                      <a:pt x="25480" y="22985"/>
                      <a:pt x="25414" y="23675"/>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7" name="Arc 8"/>
              <p:cNvSpPr>
                <a:spLocks/>
              </p:cNvSpPr>
              <p:nvPr/>
            </p:nvSpPr>
            <p:spPr bwMode="auto">
              <a:xfrm>
                <a:off x="867" y="1751"/>
                <a:ext cx="276" cy="1029"/>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8" name="Arc 9"/>
              <p:cNvSpPr>
                <a:spLocks/>
              </p:cNvSpPr>
              <p:nvPr/>
            </p:nvSpPr>
            <p:spPr bwMode="auto">
              <a:xfrm>
                <a:off x="1113" y="1753"/>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59" name="Arc 10"/>
              <p:cNvSpPr>
                <a:spLocks/>
              </p:cNvSpPr>
              <p:nvPr/>
            </p:nvSpPr>
            <p:spPr bwMode="auto">
              <a:xfrm>
                <a:off x="1359" y="1751"/>
                <a:ext cx="277" cy="1029"/>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0" name="Arc 11"/>
              <p:cNvSpPr>
                <a:spLocks/>
              </p:cNvSpPr>
              <p:nvPr/>
            </p:nvSpPr>
            <p:spPr bwMode="auto">
              <a:xfrm>
                <a:off x="1611" y="1747"/>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1" name="Arc 12"/>
              <p:cNvSpPr>
                <a:spLocks/>
              </p:cNvSpPr>
              <p:nvPr/>
            </p:nvSpPr>
            <p:spPr bwMode="auto">
              <a:xfrm>
                <a:off x="1857" y="1749"/>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2" name="Arc 13"/>
              <p:cNvSpPr>
                <a:spLocks/>
              </p:cNvSpPr>
              <p:nvPr/>
            </p:nvSpPr>
            <p:spPr bwMode="auto">
              <a:xfrm>
                <a:off x="2104" y="1748"/>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3" name="Arc 14"/>
              <p:cNvSpPr>
                <a:spLocks/>
              </p:cNvSpPr>
              <p:nvPr/>
            </p:nvSpPr>
            <p:spPr bwMode="auto">
              <a:xfrm>
                <a:off x="2350" y="1753"/>
                <a:ext cx="278"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4" name="Arc 15"/>
              <p:cNvSpPr>
                <a:spLocks/>
              </p:cNvSpPr>
              <p:nvPr/>
            </p:nvSpPr>
            <p:spPr bwMode="auto">
              <a:xfrm>
                <a:off x="2597" y="1755"/>
                <a:ext cx="276"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5" name="Arc 16"/>
              <p:cNvSpPr>
                <a:spLocks/>
              </p:cNvSpPr>
              <p:nvPr/>
            </p:nvSpPr>
            <p:spPr bwMode="auto">
              <a:xfrm>
                <a:off x="2848" y="2200"/>
                <a:ext cx="272" cy="581"/>
              </a:xfrm>
              <a:custGeom>
                <a:avLst/>
                <a:gdLst>
                  <a:gd name="G0" fmla="+- 3464 0 0"/>
                  <a:gd name="G1" fmla="+- 2826 0 0"/>
                  <a:gd name="G2" fmla="+- 21600 0 0"/>
                  <a:gd name="T0" fmla="*/ 24878 w 25064"/>
                  <a:gd name="T1" fmla="*/ 0 h 24426"/>
                  <a:gd name="T2" fmla="*/ 0 w 25064"/>
                  <a:gd name="T3" fmla="*/ 24146 h 24426"/>
                  <a:gd name="T4" fmla="*/ 3464 w 25064"/>
                  <a:gd name="T5" fmla="*/ 2826 h 24426"/>
                </a:gdLst>
                <a:ahLst/>
                <a:cxnLst>
                  <a:cxn ang="0">
                    <a:pos x="T0" y="T1"/>
                  </a:cxn>
                  <a:cxn ang="0">
                    <a:pos x="T2" y="T3"/>
                  </a:cxn>
                  <a:cxn ang="0">
                    <a:pos x="T4" y="T5"/>
                  </a:cxn>
                </a:cxnLst>
                <a:rect l="0" t="0" r="r" b="b"/>
                <a:pathLst>
                  <a:path w="25064" h="24426" fill="none" extrusionOk="0">
                    <a:moveTo>
                      <a:pt x="24878" y="-1"/>
                    </a:moveTo>
                    <a:cubicBezTo>
                      <a:pt x="25001" y="936"/>
                      <a:pt x="25064" y="1880"/>
                      <a:pt x="25064" y="2826"/>
                    </a:cubicBezTo>
                    <a:cubicBezTo>
                      <a:pt x="25064" y="14755"/>
                      <a:pt x="15393" y="24426"/>
                      <a:pt x="3464" y="24426"/>
                    </a:cubicBezTo>
                    <a:cubicBezTo>
                      <a:pt x="2303" y="24426"/>
                      <a:pt x="1145" y="24332"/>
                      <a:pt x="-1" y="24146"/>
                    </a:cubicBezTo>
                  </a:path>
                  <a:path w="25064" h="24426" stroke="0" extrusionOk="0">
                    <a:moveTo>
                      <a:pt x="24878" y="-1"/>
                    </a:moveTo>
                    <a:cubicBezTo>
                      <a:pt x="25001" y="936"/>
                      <a:pt x="25064" y="1880"/>
                      <a:pt x="25064" y="2826"/>
                    </a:cubicBezTo>
                    <a:cubicBezTo>
                      <a:pt x="25064" y="14755"/>
                      <a:pt x="15393" y="24426"/>
                      <a:pt x="3464" y="24426"/>
                    </a:cubicBezTo>
                    <a:cubicBezTo>
                      <a:pt x="2303" y="24426"/>
                      <a:pt x="1145" y="24332"/>
                      <a:pt x="-1" y="24146"/>
                    </a:cubicBezTo>
                    <a:lnTo>
                      <a:pt x="3464" y="2826"/>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6" name="Arc 17"/>
              <p:cNvSpPr>
                <a:spLocks/>
              </p:cNvSpPr>
              <p:nvPr/>
            </p:nvSpPr>
            <p:spPr bwMode="auto">
              <a:xfrm rot="20957424" flipH="1">
                <a:off x="521" y="1761"/>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7" name="Arc 18"/>
              <p:cNvSpPr>
                <a:spLocks/>
              </p:cNvSpPr>
              <p:nvPr/>
            </p:nvSpPr>
            <p:spPr bwMode="auto">
              <a:xfrm rot="20957424" flipH="1">
                <a:off x="773" y="1751"/>
                <a:ext cx="299" cy="1060"/>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8" name="Arc 19"/>
              <p:cNvSpPr>
                <a:spLocks/>
              </p:cNvSpPr>
              <p:nvPr/>
            </p:nvSpPr>
            <p:spPr bwMode="auto">
              <a:xfrm rot="20957424" flipH="1">
                <a:off x="1013" y="1756"/>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9" name="Arc 20"/>
              <p:cNvSpPr>
                <a:spLocks/>
              </p:cNvSpPr>
              <p:nvPr/>
            </p:nvSpPr>
            <p:spPr bwMode="auto">
              <a:xfrm rot="20957424" flipH="1">
                <a:off x="1259" y="1750"/>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70" name="Arc 21"/>
              <p:cNvSpPr>
                <a:spLocks/>
              </p:cNvSpPr>
              <p:nvPr/>
            </p:nvSpPr>
            <p:spPr bwMode="auto">
              <a:xfrm rot="20957424" flipH="1">
                <a:off x="1528" y="1756"/>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71" name="Arc 22"/>
              <p:cNvSpPr>
                <a:spLocks/>
              </p:cNvSpPr>
              <p:nvPr/>
            </p:nvSpPr>
            <p:spPr bwMode="auto">
              <a:xfrm rot="20957424" flipH="1">
                <a:off x="1769" y="1744"/>
                <a:ext cx="300" cy="1062"/>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72" name="Arc 23"/>
              <p:cNvSpPr>
                <a:spLocks/>
              </p:cNvSpPr>
              <p:nvPr/>
            </p:nvSpPr>
            <p:spPr bwMode="auto">
              <a:xfrm rot="20957424" flipH="1">
                <a:off x="2015" y="1750"/>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73" name="Arc 24"/>
              <p:cNvSpPr>
                <a:spLocks/>
              </p:cNvSpPr>
              <p:nvPr/>
            </p:nvSpPr>
            <p:spPr bwMode="auto">
              <a:xfrm rot="20957424" flipH="1">
                <a:off x="2262" y="1750"/>
                <a:ext cx="299"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74" name="Arc 25"/>
              <p:cNvSpPr>
                <a:spLocks/>
              </p:cNvSpPr>
              <p:nvPr/>
            </p:nvSpPr>
            <p:spPr bwMode="auto">
              <a:xfrm rot="20957424" flipH="1">
                <a:off x="2509" y="1750"/>
                <a:ext cx="298"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75" name="Line 27"/>
              <p:cNvSpPr>
                <a:spLocks noChangeShapeType="1"/>
              </p:cNvSpPr>
              <p:nvPr/>
            </p:nvSpPr>
            <p:spPr bwMode="auto">
              <a:xfrm flipV="1">
                <a:off x="3120" y="1296"/>
                <a:ext cx="0" cy="960"/>
              </a:xfrm>
              <a:prstGeom prst="line">
                <a:avLst/>
              </a:prstGeom>
              <a:noFill/>
              <a:ln w="190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6" name="Line 29"/>
              <p:cNvSpPr>
                <a:spLocks noChangeShapeType="1"/>
              </p:cNvSpPr>
              <p:nvPr/>
            </p:nvSpPr>
            <p:spPr bwMode="auto">
              <a:xfrm flipV="1">
                <a:off x="899" y="2278"/>
                <a:ext cx="0" cy="1130"/>
              </a:xfrm>
              <a:prstGeom prst="line">
                <a:avLst/>
              </a:prstGeom>
              <a:noFill/>
              <a:ln w="190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7" name="Line 36"/>
              <p:cNvSpPr>
                <a:spLocks noChangeShapeType="1"/>
              </p:cNvSpPr>
              <p:nvPr/>
            </p:nvSpPr>
            <p:spPr bwMode="auto">
              <a:xfrm>
                <a:off x="899" y="3069"/>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8" name="Line 37"/>
              <p:cNvSpPr>
                <a:spLocks noChangeShapeType="1"/>
              </p:cNvSpPr>
              <p:nvPr/>
            </p:nvSpPr>
            <p:spPr bwMode="auto">
              <a:xfrm>
                <a:off x="899"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79" name="Line 38"/>
              <p:cNvSpPr>
                <a:spLocks noChangeShapeType="1"/>
              </p:cNvSpPr>
              <p:nvPr/>
            </p:nvSpPr>
            <p:spPr bwMode="auto">
              <a:xfrm>
                <a:off x="1143" y="2208"/>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0" name="Line 39"/>
              <p:cNvSpPr>
                <a:spLocks noChangeShapeType="1"/>
              </p:cNvSpPr>
              <p:nvPr/>
            </p:nvSpPr>
            <p:spPr bwMode="auto">
              <a:xfrm>
                <a:off x="1392"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1" name="Line 40"/>
              <p:cNvSpPr>
                <a:spLocks noChangeShapeType="1"/>
              </p:cNvSpPr>
              <p:nvPr/>
            </p:nvSpPr>
            <p:spPr bwMode="auto">
              <a:xfrm>
                <a:off x="1635"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2" name="Line 41"/>
              <p:cNvSpPr>
                <a:spLocks noChangeShapeType="1"/>
              </p:cNvSpPr>
              <p:nvPr/>
            </p:nvSpPr>
            <p:spPr bwMode="auto">
              <a:xfrm>
                <a:off x="1886"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3" name="Line 42"/>
              <p:cNvSpPr>
                <a:spLocks noChangeShapeType="1"/>
              </p:cNvSpPr>
              <p:nvPr/>
            </p:nvSpPr>
            <p:spPr bwMode="auto">
              <a:xfrm>
                <a:off x="2135"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4" name="Line 43"/>
              <p:cNvSpPr>
                <a:spLocks noChangeShapeType="1"/>
              </p:cNvSpPr>
              <p:nvPr/>
            </p:nvSpPr>
            <p:spPr bwMode="auto">
              <a:xfrm>
                <a:off x="2380"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5" name="Line 44"/>
              <p:cNvSpPr>
                <a:spLocks noChangeShapeType="1"/>
              </p:cNvSpPr>
              <p:nvPr/>
            </p:nvSpPr>
            <p:spPr bwMode="auto">
              <a:xfrm>
                <a:off x="2626"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6" name="Line 45"/>
              <p:cNvSpPr>
                <a:spLocks noChangeShapeType="1"/>
              </p:cNvSpPr>
              <p:nvPr/>
            </p:nvSpPr>
            <p:spPr bwMode="auto">
              <a:xfrm>
                <a:off x="2869"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87" name="Line 46"/>
              <p:cNvSpPr>
                <a:spLocks noChangeShapeType="1"/>
              </p:cNvSpPr>
              <p:nvPr/>
            </p:nvSpPr>
            <p:spPr bwMode="auto">
              <a:xfrm>
                <a:off x="3120" y="1657"/>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pic>
          <p:nvPicPr>
            <p:cNvPr id="88" name="Picture 48" descr="nam tay phai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30572" y="3800591"/>
              <a:ext cx="2438399" cy="2438400"/>
            </a:xfrm>
            <a:prstGeom prst="rect">
              <a:avLst/>
            </a:prstGeom>
            <a:noFill/>
            <a:extLst>
              <a:ext uri="{909E8E84-426E-40DD-AFC4-6F175D3DCCD1}">
                <a14:hiddenFill xmlns:a14="http://schemas.microsoft.com/office/drawing/2010/main">
                  <a:solidFill>
                    <a:srgbClr val="FFFFFF"/>
                  </a:solidFill>
                </a14:hiddenFill>
              </a:ext>
            </a:extLst>
          </p:spPr>
        </p:pic>
        <p:sp>
          <p:nvSpPr>
            <p:cNvPr id="92" name="Line 53"/>
            <p:cNvSpPr>
              <a:spLocks noChangeShapeType="1"/>
            </p:cNvSpPr>
            <p:nvPr/>
          </p:nvSpPr>
          <p:spPr bwMode="auto">
            <a:xfrm>
              <a:off x="10064085" y="3884334"/>
              <a:ext cx="3176" cy="457200"/>
            </a:xfrm>
            <a:prstGeom prst="line">
              <a:avLst/>
            </a:prstGeom>
            <a:noFill/>
            <a:ln w="3810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93" name="Line 90"/>
            <p:cNvSpPr>
              <a:spLocks noChangeShapeType="1"/>
            </p:cNvSpPr>
            <p:nvPr/>
          </p:nvSpPr>
          <p:spPr bwMode="auto">
            <a:xfrm rot="16200000">
              <a:off x="11355394" y="4405612"/>
              <a:ext cx="4762" cy="761999"/>
            </a:xfrm>
            <a:prstGeom prst="line">
              <a:avLst/>
            </a:prstGeom>
            <a:noFill/>
            <a:ln w="57150">
              <a:solidFill>
                <a:srgbClr val="339933"/>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grpSp>
          <p:nvGrpSpPr>
            <p:cNvPr id="94" name="Group 93"/>
            <p:cNvGrpSpPr/>
            <p:nvPr/>
          </p:nvGrpSpPr>
          <p:grpSpPr>
            <a:xfrm>
              <a:off x="3373346" y="3006522"/>
              <a:ext cx="5604562" cy="3800294"/>
              <a:chOff x="3373346" y="3006522"/>
              <a:chExt cx="5604562" cy="3800294"/>
            </a:xfrm>
          </p:grpSpPr>
          <p:sp>
            <p:nvSpPr>
              <p:cNvPr id="95" name="Line 54"/>
              <p:cNvSpPr>
                <a:spLocks noChangeShapeType="1"/>
              </p:cNvSpPr>
              <p:nvPr/>
            </p:nvSpPr>
            <p:spPr bwMode="auto">
              <a:xfrm rot="1500937">
                <a:off x="3659940" y="4379414"/>
                <a:ext cx="240708" cy="15784"/>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6" name="Line 54"/>
              <p:cNvSpPr>
                <a:spLocks noChangeShapeType="1"/>
              </p:cNvSpPr>
              <p:nvPr/>
            </p:nvSpPr>
            <p:spPr bwMode="auto">
              <a:xfrm rot="1500937" flipV="1">
                <a:off x="3459811" y="4634382"/>
                <a:ext cx="209005" cy="41992"/>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7" name="Line 54"/>
              <p:cNvSpPr>
                <a:spLocks noChangeShapeType="1"/>
              </p:cNvSpPr>
              <p:nvPr/>
            </p:nvSpPr>
            <p:spPr bwMode="auto">
              <a:xfrm rot="1500937" flipV="1">
                <a:off x="3373346" y="4900880"/>
                <a:ext cx="226656" cy="126851"/>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8" name="Line 54"/>
              <p:cNvSpPr>
                <a:spLocks noChangeShapeType="1"/>
              </p:cNvSpPr>
              <p:nvPr/>
            </p:nvSpPr>
            <p:spPr bwMode="auto">
              <a:xfrm rot="1500937" flipV="1">
                <a:off x="3405225" y="5220974"/>
                <a:ext cx="132384" cy="111876"/>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9" name="Line 54"/>
              <p:cNvSpPr>
                <a:spLocks noChangeShapeType="1"/>
              </p:cNvSpPr>
              <p:nvPr/>
            </p:nvSpPr>
            <p:spPr bwMode="auto">
              <a:xfrm rot="1500937" flipV="1">
                <a:off x="3537079" y="5551194"/>
                <a:ext cx="95426" cy="188538"/>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0" name="Line 54"/>
              <p:cNvSpPr>
                <a:spLocks noChangeShapeType="1"/>
              </p:cNvSpPr>
              <p:nvPr/>
            </p:nvSpPr>
            <p:spPr bwMode="auto">
              <a:xfrm rot="1500937" flipH="1">
                <a:off x="5636199" y="3773211"/>
                <a:ext cx="222121" cy="144142"/>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1" name="Line 54"/>
              <p:cNvSpPr>
                <a:spLocks noChangeShapeType="1"/>
              </p:cNvSpPr>
              <p:nvPr/>
            </p:nvSpPr>
            <p:spPr bwMode="auto">
              <a:xfrm rot="1500937" flipV="1">
                <a:off x="8616360" y="4896194"/>
                <a:ext cx="226656" cy="126851"/>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2" name="Line 54"/>
              <p:cNvSpPr>
                <a:spLocks noChangeShapeType="1"/>
              </p:cNvSpPr>
              <p:nvPr/>
            </p:nvSpPr>
            <p:spPr bwMode="auto">
              <a:xfrm rot="1500937" flipV="1">
                <a:off x="8620771" y="4599072"/>
                <a:ext cx="213062" cy="167269"/>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3" name="Line 54"/>
              <p:cNvSpPr>
                <a:spLocks noChangeShapeType="1"/>
              </p:cNvSpPr>
              <p:nvPr/>
            </p:nvSpPr>
            <p:spPr bwMode="auto">
              <a:xfrm rot="1500937" flipV="1">
                <a:off x="8621583" y="4316285"/>
                <a:ext cx="182542" cy="164339"/>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4" name="Line 54"/>
              <p:cNvSpPr>
                <a:spLocks noChangeShapeType="1"/>
              </p:cNvSpPr>
              <p:nvPr/>
            </p:nvSpPr>
            <p:spPr bwMode="auto">
              <a:xfrm rot="1500937" flipV="1">
                <a:off x="8684890" y="5222994"/>
                <a:ext cx="264544" cy="73999"/>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5" name="Line 54"/>
              <p:cNvSpPr>
                <a:spLocks noChangeShapeType="1"/>
              </p:cNvSpPr>
              <p:nvPr/>
            </p:nvSpPr>
            <p:spPr bwMode="auto">
              <a:xfrm rot="1500937" flipH="1">
                <a:off x="5739519" y="6036409"/>
                <a:ext cx="336445" cy="151003"/>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6" name="Line 54"/>
              <p:cNvSpPr>
                <a:spLocks noChangeShapeType="1"/>
              </p:cNvSpPr>
              <p:nvPr/>
            </p:nvSpPr>
            <p:spPr bwMode="auto">
              <a:xfrm rot="1500937" flipH="1">
                <a:off x="5744947" y="6686620"/>
                <a:ext cx="286668" cy="120196"/>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7" name="Line 54"/>
              <p:cNvSpPr>
                <a:spLocks noChangeShapeType="1"/>
              </p:cNvSpPr>
              <p:nvPr/>
            </p:nvSpPr>
            <p:spPr bwMode="auto">
              <a:xfrm rot="1500937" flipH="1">
                <a:off x="5427980" y="3006522"/>
                <a:ext cx="305011" cy="211818"/>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08" name="Line 54"/>
              <p:cNvSpPr>
                <a:spLocks noChangeShapeType="1"/>
              </p:cNvSpPr>
              <p:nvPr/>
            </p:nvSpPr>
            <p:spPr bwMode="auto">
              <a:xfrm rot="1500937">
                <a:off x="8621685" y="5556179"/>
                <a:ext cx="356223" cy="40337"/>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spTree>
    <p:extLst>
      <p:ext uri="{BB962C8B-B14F-4D97-AF65-F5344CB8AC3E}">
        <p14:creationId xmlns:p14="http://schemas.microsoft.com/office/powerpoint/2010/main" val="1916160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ircle(in)">
                                      <p:cBhvr>
                                        <p:cTn id="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descr="Canvas"/>
          <p:cNvSpPr txBox="1">
            <a:spLocks noChangeArrowheads="1"/>
          </p:cNvSpPr>
          <p:nvPr/>
        </p:nvSpPr>
        <p:spPr bwMode="auto">
          <a:xfrm>
            <a:off x="1086829" y="1566720"/>
            <a:ext cx="10108795" cy="461665"/>
          </a:xfrm>
          <a:prstGeom prst="rect">
            <a:avLst/>
          </a:prstGeom>
          <a:noFill/>
          <a:ln>
            <a:noFill/>
          </a:ln>
          <a:effectLst/>
          <a:extLst/>
        </p:spPr>
        <p:txBody>
          <a:bodyPr wrap="square">
            <a:spAutoFit/>
          </a:bodyPr>
          <a:lstStyle/>
          <a:p>
            <a:pPr algn="just">
              <a:buFontTx/>
              <a:buNone/>
            </a:pPr>
            <a:r>
              <a:rPr lang="en-US" altLang="vi-VN" sz="2400" b="1" i="1" dirty="0" smtClean="0">
                <a:solidFill>
                  <a:srgbClr val="FF0000"/>
                </a:solidFill>
                <a:latin typeface="Times New Roman" panose="02020603050405020304" pitchFamily="18" charset="0"/>
              </a:rPr>
              <a:t>Qui tắc nắm tay phải:</a:t>
            </a:r>
            <a:endParaRPr lang="en-US" altLang="vi-VN" sz="2400" b="1" i="1" dirty="0">
              <a:latin typeface="Times New Roman" panose="02020603050405020304" pitchFamily="18" charset="0"/>
            </a:endParaRPr>
          </a:p>
        </p:txBody>
      </p:sp>
      <p:sp>
        <p:nvSpPr>
          <p:cNvPr id="5" name="Text Box 4" descr="Canvas"/>
          <p:cNvSpPr txBox="1">
            <a:spLocks noChangeArrowheads="1"/>
          </p:cNvSpPr>
          <p:nvPr/>
        </p:nvSpPr>
        <p:spPr bwMode="auto">
          <a:xfrm>
            <a:off x="1196525" y="4391514"/>
            <a:ext cx="6739205" cy="461665"/>
          </a:xfrm>
          <a:prstGeom prst="rect">
            <a:avLst/>
          </a:prstGeom>
          <a:noFill/>
          <a:ln>
            <a:noFill/>
          </a:ln>
          <a:effectLst/>
          <a:extLst/>
        </p:spPr>
        <p:txBody>
          <a:bodyPr wrap="square">
            <a:spAutoFit/>
          </a:bodyPr>
          <a:lstStyle/>
          <a:p>
            <a:pPr>
              <a:spcBef>
                <a:spcPct val="50000"/>
              </a:spcBef>
            </a:pPr>
            <a:r>
              <a:rPr lang="en-US" altLang="vi-VN" sz="2400" b="1" i="1" dirty="0" smtClean="0">
                <a:latin typeface="Times New Roman" panose="02020603050405020304" pitchFamily="18" charset="0"/>
              </a:rPr>
              <a:t>Quy tắc nắm tay phải dùng để xác định</a:t>
            </a:r>
            <a:endParaRPr lang="en-US" altLang="vi-VN" sz="2400" b="1" i="1" dirty="0"/>
          </a:p>
        </p:txBody>
      </p:sp>
      <p:sp>
        <p:nvSpPr>
          <p:cNvPr id="6" name="Text Box 9"/>
          <p:cNvSpPr txBox="1">
            <a:spLocks noChangeArrowheads="1"/>
          </p:cNvSpPr>
          <p:nvPr/>
        </p:nvSpPr>
        <p:spPr bwMode="auto">
          <a:xfrm>
            <a:off x="1972575" y="4917106"/>
            <a:ext cx="9485445" cy="830991"/>
          </a:xfrm>
          <a:prstGeom prst="rect">
            <a:avLst/>
          </a:prstGeom>
          <a:noFill/>
          <a:ln w="9525">
            <a:noFill/>
            <a:miter lim="800000"/>
            <a:headEnd/>
            <a:tailEnd/>
          </a:ln>
        </p:spPr>
        <p:txBody>
          <a:bodyPr wrap="square" lIns="91434" tIns="45717" rIns="91434" bIns="45717">
            <a:spAutoFit/>
          </a:bodyPr>
          <a:lstStyle/>
          <a:p>
            <a:pPr marL="342900" indent="-342900" eaLnBrk="1" hangingPunct="1">
              <a:buFontTx/>
              <a:buChar char="-"/>
            </a:pPr>
            <a:r>
              <a:rPr lang="en-US" sz="2400" i="1" dirty="0" smtClean="0">
                <a:solidFill>
                  <a:srgbClr val="0A0AB6"/>
                </a:solidFill>
                <a:latin typeface="Times New Roman" pitchFamily="18" charset="0"/>
                <a:cs typeface="Times New Roman" pitchFamily="18" charset="0"/>
              </a:rPr>
              <a:t>Chiều dòng điện trong ống dây.</a:t>
            </a:r>
          </a:p>
          <a:p>
            <a:pPr marL="342900" indent="-342900" eaLnBrk="1" hangingPunct="1">
              <a:buFontTx/>
              <a:buChar char="-"/>
            </a:pPr>
            <a:r>
              <a:rPr lang="en-US" sz="2400" i="1" dirty="0" smtClean="0">
                <a:solidFill>
                  <a:srgbClr val="0A0AB6"/>
                </a:solidFill>
                <a:latin typeface="Times New Roman" pitchFamily="18" charset="0"/>
                <a:cs typeface="Times New Roman" pitchFamily="18" charset="0"/>
              </a:rPr>
              <a:t>Chiều đường sức từ trong lòng ống dây</a:t>
            </a:r>
            <a:endParaRPr lang="en-US" sz="2400" i="1" dirty="0">
              <a:solidFill>
                <a:srgbClr val="0A0AB6"/>
              </a:solidFill>
              <a:latin typeface="Times New Roman" pitchFamily="18" charset="0"/>
              <a:cs typeface="Times New Roman" pitchFamily="18" charset="0"/>
            </a:endParaRPr>
          </a:p>
        </p:txBody>
      </p:sp>
      <p:sp>
        <p:nvSpPr>
          <p:cNvPr id="7" name="Rectangle 6"/>
          <p:cNvSpPr/>
          <p:nvPr/>
        </p:nvSpPr>
        <p:spPr>
          <a:xfrm>
            <a:off x="1960887" y="2042451"/>
            <a:ext cx="4389939" cy="2308324"/>
          </a:xfrm>
          <a:prstGeom prst="rect">
            <a:avLst/>
          </a:prstGeom>
        </p:spPr>
        <p:txBody>
          <a:bodyPr wrap="square">
            <a:spAutoFit/>
          </a:bodyPr>
          <a:lstStyle/>
          <a:p>
            <a:pPr algn="just"/>
            <a:r>
              <a:rPr lang="en-US" sz="2400" i="1" dirty="0">
                <a:solidFill>
                  <a:srgbClr val="0A0AB6"/>
                </a:solidFill>
                <a:latin typeface="Times New Roman" pitchFamily="18" charset="0"/>
                <a:cs typeface="Times New Roman" pitchFamily="18" charset="0"/>
              </a:rPr>
              <a:t>Nắm </a:t>
            </a:r>
            <a:r>
              <a:rPr lang="en-US" sz="2400" i="1" dirty="0" smtClean="0">
                <a:solidFill>
                  <a:srgbClr val="0A0AB6"/>
                </a:solidFill>
                <a:latin typeface="Times New Roman" pitchFamily="18" charset="0"/>
                <a:cs typeface="Times New Roman" pitchFamily="18" charset="0"/>
              </a:rPr>
              <a:t>tay </a:t>
            </a:r>
            <a:r>
              <a:rPr lang="en-US" sz="2400" i="1" dirty="0">
                <a:solidFill>
                  <a:srgbClr val="0A0AB6"/>
                </a:solidFill>
                <a:latin typeface="Times New Roman" pitchFamily="18" charset="0"/>
                <a:cs typeface="Times New Roman" pitchFamily="18" charset="0"/>
              </a:rPr>
              <a:t>phải, rồi đặt sao cho bốn ngón tay hướng theo chiều dòng điện chạy qua các vòng </a:t>
            </a:r>
            <a:r>
              <a:rPr lang="en-US" sz="2400" i="1" dirty="0" smtClean="0">
                <a:solidFill>
                  <a:srgbClr val="0A0AB6"/>
                </a:solidFill>
                <a:latin typeface="Times New Roman" pitchFamily="18" charset="0"/>
                <a:cs typeface="Times New Roman" pitchFamily="18" charset="0"/>
              </a:rPr>
              <a:t>dây thì ngón tay cái choãi ra chỉ chiều của đường sức từ trong lòng ống dây</a:t>
            </a:r>
            <a:endParaRPr lang="en-US" sz="2400" i="1" dirty="0">
              <a:solidFill>
                <a:srgbClr val="0A0AB6"/>
              </a:solidFill>
              <a:latin typeface="Times New Roman" pitchFamily="18" charset="0"/>
              <a:cs typeface="Times New Roman" pitchFamily="18" charset="0"/>
            </a:endParaRPr>
          </a:p>
        </p:txBody>
      </p:sp>
      <p:grpSp>
        <p:nvGrpSpPr>
          <p:cNvPr id="8" name="Group 7"/>
          <p:cNvGrpSpPr/>
          <p:nvPr/>
        </p:nvGrpSpPr>
        <p:grpSpPr>
          <a:xfrm>
            <a:off x="6703609" y="1605686"/>
            <a:ext cx="5292813" cy="2745089"/>
            <a:chOff x="2457420" y="2741881"/>
            <a:chExt cx="9281354" cy="4419600"/>
          </a:xfrm>
        </p:grpSpPr>
        <p:grpSp>
          <p:nvGrpSpPr>
            <p:cNvPr id="9" name="Group 54"/>
            <p:cNvGrpSpPr>
              <a:grpSpLocks/>
            </p:cNvGrpSpPr>
            <p:nvPr/>
          </p:nvGrpSpPr>
          <p:grpSpPr bwMode="auto">
            <a:xfrm>
              <a:off x="2457420" y="2741881"/>
              <a:ext cx="7543800" cy="4419600"/>
              <a:chOff x="768" y="560"/>
              <a:chExt cx="2944" cy="2352"/>
            </a:xfrm>
          </p:grpSpPr>
          <p:sp>
            <p:nvSpPr>
              <p:cNvPr id="61" name="Line 55"/>
              <p:cNvSpPr>
                <a:spLocks noChangeShapeType="1"/>
              </p:cNvSpPr>
              <p:nvPr/>
            </p:nvSpPr>
            <p:spPr bwMode="auto">
              <a:xfrm>
                <a:off x="806" y="1736"/>
                <a:ext cx="2874" cy="0"/>
              </a:xfrm>
              <a:prstGeom prst="line">
                <a:avLst/>
              </a:prstGeom>
              <a:noFill/>
              <a:ln w="6350">
                <a:solidFill>
                  <a:srgbClr val="FF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2" name="Arc 56"/>
              <p:cNvSpPr>
                <a:spLocks/>
              </p:cNvSpPr>
              <p:nvPr/>
            </p:nvSpPr>
            <p:spPr bwMode="auto">
              <a:xfrm rot="5400000">
                <a:off x="1916" y="-69"/>
                <a:ext cx="642" cy="2937"/>
              </a:xfrm>
              <a:custGeom>
                <a:avLst/>
                <a:gdLst>
                  <a:gd name="G0" fmla="+- 0 0 0"/>
                  <a:gd name="G1" fmla="+- 19832 0 0"/>
                  <a:gd name="G2" fmla="+- 21600 0 0"/>
                  <a:gd name="T0" fmla="*/ 8558 w 21600"/>
                  <a:gd name="T1" fmla="*/ 0 h 39171"/>
                  <a:gd name="T2" fmla="*/ 9621 w 21600"/>
                  <a:gd name="T3" fmla="*/ 39171 h 39171"/>
                  <a:gd name="T4" fmla="*/ 0 w 21600"/>
                  <a:gd name="T5" fmla="*/ 19832 h 39171"/>
                </a:gdLst>
                <a:ahLst/>
                <a:cxnLst>
                  <a:cxn ang="0">
                    <a:pos x="T0" y="T1"/>
                  </a:cxn>
                  <a:cxn ang="0">
                    <a:pos x="T2" y="T3"/>
                  </a:cxn>
                  <a:cxn ang="0">
                    <a:pos x="T4" y="T5"/>
                  </a:cxn>
                </a:cxnLst>
                <a:rect l="0" t="0" r="r" b="b"/>
                <a:pathLst>
                  <a:path w="21600" h="39171" fill="none" extrusionOk="0">
                    <a:moveTo>
                      <a:pt x="8558" y="-1"/>
                    </a:moveTo>
                    <a:cubicBezTo>
                      <a:pt x="16473" y="3415"/>
                      <a:pt x="21600" y="11210"/>
                      <a:pt x="21600" y="19832"/>
                    </a:cubicBezTo>
                    <a:cubicBezTo>
                      <a:pt x="21600" y="28029"/>
                      <a:pt x="16960" y="35519"/>
                      <a:pt x="9620" y="39170"/>
                    </a:cubicBezTo>
                  </a:path>
                  <a:path w="21600" h="39171" stroke="0" extrusionOk="0">
                    <a:moveTo>
                      <a:pt x="8558" y="-1"/>
                    </a:moveTo>
                    <a:cubicBezTo>
                      <a:pt x="16473" y="3415"/>
                      <a:pt x="21600" y="11210"/>
                      <a:pt x="21600" y="19832"/>
                    </a:cubicBezTo>
                    <a:cubicBezTo>
                      <a:pt x="21600" y="28029"/>
                      <a:pt x="16960" y="35519"/>
                      <a:pt x="9620" y="39170"/>
                    </a:cubicBezTo>
                    <a:lnTo>
                      <a:pt x="0" y="19832"/>
                    </a:lnTo>
                    <a:close/>
                  </a:path>
                </a:pathLst>
              </a:cu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3" name="Arc 57"/>
              <p:cNvSpPr>
                <a:spLocks/>
              </p:cNvSpPr>
              <p:nvPr/>
            </p:nvSpPr>
            <p:spPr bwMode="auto">
              <a:xfrm rot="5400000">
                <a:off x="1647" y="-302"/>
                <a:ext cx="1146" cy="2870"/>
              </a:xfrm>
              <a:custGeom>
                <a:avLst/>
                <a:gdLst>
                  <a:gd name="G0" fmla="+- 0 0 0"/>
                  <a:gd name="G1" fmla="+- 18938 0 0"/>
                  <a:gd name="G2" fmla="+- 21600 0 0"/>
                  <a:gd name="T0" fmla="*/ 10388 w 21600"/>
                  <a:gd name="T1" fmla="*/ 0 h 38277"/>
                  <a:gd name="T2" fmla="*/ 9621 w 21600"/>
                  <a:gd name="T3" fmla="*/ 38277 h 38277"/>
                  <a:gd name="T4" fmla="*/ 0 w 21600"/>
                  <a:gd name="T5" fmla="*/ 18938 h 38277"/>
                </a:gdLst>
                <a:ahLst/>
                <a:cxnLst>
                  <a:cxn ang="0">
                    <a:pos x="T0" y="T1"/>
                  </a:cxn>
                  <a:cxn ang="0">
                    <a:pos x="T2" y="T3"/>
                  </a:cxn>
                  <a:cxn ang="0">
                    <a:pos x="T4" y="T5"/>
                  </a:cxn>
                </a:cxnLst>
                <a:rect l="0" t="0" r="r" b="b"/>
                <a:pathLst>
                  <a:path w="21600" h="38277" fill="none" extrusionOk="0">
                    <a:moveTo>
                      <a:pt x="10388" y="-1"/>
                    </a:moveTo>
                    <a:cubicBezTo>
                      <a:pt x="17302" y="3792"/>
                      <a:pt x="21600" y="11051"/>
                      <a:pt x="21600" y="18938"/>
                    </a:cubicBezTo>
                    <a:cubicBezTo>
                      <a:pt x="21600" y="27135"/>
                      <a:pt x="16960" y="34625"/>
                      <a:pt x="9620" y="38276"/>
                    </a:cubicBezTo>
                  </a:path>
                  <a:path w="21600" h="38277" stroke="0" extrusionOk="0">
                    <a:moveTo>
                      <a:pt x="10388" y="-1"/>
                    </a:moveTo>
                    <a:cubicBezTo>
                      <a:pt x="17302" y="3792"/>
                      <a:pt x="21600" y="11051"/>
                      <a:pt x="21600" y="18938"/>
                    </a:cubicBezTo>
                    <a:cubicBezTo>
                      <a:pt x="21600" y="27135"/>
                      <a:pt x="16960" y="34625"/>
                      <a:pt x="9620" y="38276"/>
                    </a:cubicBezTo>
                    <a:lnTo>
                      <a:pt x="0" y="18938"/>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00FF"/>
                    </a:solidFill>
                    <a:round/>
                    <a:headEnd/>
                    <a:tailEnd/>
                  </a14:hiddenLine>
                </a:ext>
              </a:extLst>
            </p:spPr>
            <p:txBody>
              <a:bodyPr/>
              <a:lstStyle/>
              <a:p>
                <a:endParaRPr lang="vi-VN"/>
              </a:p>
            </p:txBody>
          </p:sp>
          <p:sp>
            <p:nvSpPr>
              <p:cNvPr id="64" name="Arc 58"/>
              <p:cNvSpPr>
                <a:spLocks/>
              </p:cNvSpPr>
              <p:nvPr/>
            </p:nvSpPr>
            <p:spPr bwMode="auto">
              <a:xfrm rot="5400000">
                <a:off x="1776" y="79"/>
                <a:ext cx="925" cy="2299"/>
              </a:xfrm>
              <a:custGeom>
                <a:avLst/>
                <a:gdLst>
                  <a:gd name="G0" fmla="+- 13893 0 0"/>
                  <a:gd name="G1" fmla="+- 21600 0 0"/>
                  <a:gd name="G2" fmla="+- 21600 0 0"/>
                  <a:gd name="T0" fmla="*/ 0 w 35493"/>
                  <a:gd name="T1" fmla="*/ 5061 h 43200"/>
                  <a:gd name="T2" fmla="*/ 2399 w 35493"/>
                  <a:gd name="T3" fmla="*/ 39888 h 43200"/>
                  <a:gd name="T4" fmla="*/ 13893 w 35493"/>
                  <a:gd name="T5" fmla="*/ 21600 h 43200"/>
                </a:gdLst>
                <a:ahLst/>
                <a:cxnLst>
                  <a:cxn ang="0">
                    <a:pos x="T0" y="T1"/>
                  </a:cxn>
                  <a:cxn ang="0">
                    <a:pos x="T2" y="T3"/>
                  </a:cxn>
                  <a:cxn ang="0">
                    <a:pos x="T4" y="T5"/>
                  </a:cxn>
                </a:cxnLst>
                <a:rect l="0" t="0" r="r" b="b"/>
                <a:pathLst>
                  <a:path w="35493" h="43200" fill="none"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path>
                  <a:path w="35493" h="43200" stroke="0"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lnTo>
                      <a:pt x="13893" y="21600"/>
                    </a:lnTo>
                    <a:close/>
                  </a:path>
                </a:pathLst>
              </a:cu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5" name="Oval 59"/>
              <p:cNvSpPr>
                <a:spLocks noChangeArrowheads="1"/>
              </p:cNvSpPr>
              <p:nvPr/>
            </p:nvSpPr>
            <p:spPr bwMode="auto">
              <a:xfrm>
                <a:off x="1352" y="737"/>
                <a:ext cx="1724" cy="931"/>
              </a:xfrm>
              <a:prstGeom prst="ellipse">
                <a:avLst/>
              </a:pr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6" name="Oval 60"/>
              <p:cNvSpPr>
                <a:spLocks noChangeArrowheads="1"/>
              </p:cNvSpPr>
              <p:nvPr/>
            </p:nvSpPr>
            <p:spPr bwMode="auto">
              <a:xfrm>
                <a:off x="1584" y="1126"/>
                <a:ext cx="1296" cy="525"/>
              </a:xfrm>
              <a:prstGeom prst="ellipse">
                <a:avLst/>
              </a:pr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7" name="Line 61"/>
              <p:cNvSpPr>
                <a:spLocks noChangeShapeType="1"/>
              </p:cNvSpPr>
              <p:nvPr/>
            </p:nvSpPr>
            <p:spPr bwMode="auto">
              <a:xfrm flipV="1">
                <a:off x="814" y="1736"/>
                <a:ext cx="2873" cy="0"/>
              </a:xfrm>
              <a:prstGeom prst="line">
                <a:avLst/>
              </a:prstGeom>
              <a:noFill/>
              <a:ln w="6350">
                <a:solidFill>
                  <a:srgbClr val="FF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8" name="Arc 62"/>
              <p:cNvSpPr>
                <a:spLocks/>
              </p:cNvSpPr>
              <p:nvPr/>
            </p:nvSpPr>
            <p:spPr bwMode="auto">
              <a:xfrm rot="16200000" flipV="1">
                <a:off x="1923" y="604"/>
                <a:ext cx="642" cy="2936"/>
              </a:xfrm>
              <a:custGeom>
                <a:avLst/>
                <a:gdLst>
                  <a:gd name="G0" fmla="+- 0 0 0"/>
                  <a:gd name="G1" fmla="+- 19832 0 0"/>
                  <a:gd name="G2" fmla="+- 21600 0 0"/>
                  <a:gd name="T0" fmla="*/ 8558 w 21600"/>
                  <a:gd name="T1" fmla="*/ 0 h 39171"/>
                  <a:gd name="T2" fmla="*/ 9621 w 21600"/>
                  <a:gd name="T3" fmla="*/ 39171 h 39171"/>
                  <a:gd name="T4" fmla="*/ 0 w 21600"/>
                  <a:gd name="T5" fmla="*/ 19832 h 39171"/>
                </a:gdLst>
                <a:ahLst/>
                <a:cxnLst>
                  <a:cxn ang="0">
                    <a:pos x="T0" y="T1"/>
                  </a:cxn>
                  <a:cxn ang="0">
                    <a:pos x="T2" y="T3"/>
                  </a:cxn>
                  <a:cxn ang="0">
                    <a:pos x="T4" y="T5"/>
                  </a:cxn>
                </a:cxnLst>
                <a:rect l="0" t="0" r="r" b="b"/>
                <a:pathLst>
                  <a:path w="21600" h="39171" fill="none" extrusionOk="0">
                    <a:moveTo>
                      <a:pt x="8558" y="-1"/>
                    </a:moveTo>
                    <a:cubicBezTo>
                      <a:pt x="16473" y="3415"/>
                      <a:pt x="21600" y="11210"/>
                      <a:pt x="21600" y="19832"/>
                    </a:cubicBezTo>
                    <a:cubicBezTo>
                      <a:pt x="21600" y="28029"/>
                      <a:pt x="16960" y="35519"/>
                      <a:pt x="9620" y="39170"/>
                    </a:cubicBezTo>
                  </a:path>
                  <a:path w="21600" h="39171" stroke="0" extrusionOk="0">
                    <a:moveTo>
                      <a:pt x="8558" y="-1"/>
                    </a:moveTo>
                    <a:cubicBezTo>
                      <a:pt x="16473" y="3415"/>
                      <a:pt x="21600" y="11210"/>
                      <a:pt x="21600" y="19832"/>
                    </a:cubicBezTo>
                    <a:cubicBezTo>
                      <a:pt x="21600" y="28029"/>
                      <a:pt x="16960" y="35519"/>
                      <a:pt x="9620" y="39170"/>
                    </a:cubicBezTo>
                    <a:lnTo>
                      <a:pt x="0" y="19832"/>
                    </a:lnTo>
                    <a:close/>
                  </a:path>
                </a:pathLst>
              </a:cu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69" name="Arc 63"/>
              <p:cNvSpPr>
                <a:spLocks/>
              </p:cNvSpPr>
              <p:nvPr/>
            </p:nvSpPr>
            <p:spPr bwMode="auto">
              <a:xfrm rot="16200000" flipV="1">
                <a:off x="1655" y="904"/>
                <a:ext cx="1146" cy="2869"/>
              </a:xfrm>
              <a:custGeom>
                <a:avLst/>
                <a:gdLst>
                  <a:gd name="G0" fmla="+- 0 0 0"/>
                  <a:gd name="G1" fmla="+- 18938 0 0"/>
                  <a:gd name="G2" fmla="+- 21600 0 0"/>
                  <a:gd name="T0" fmla="*/ 10388 w 21600"/>
                  <a:gd name="T1" fmla="*/ 0 h 38277"/>
                  <a:gd name="T2" fmla="*/ 9621 w 21600"/>
                  <a:gd name="T3" fmla="*/ 38277 h 38277"/>
                  <a:gd name="T4" fmla="*/ 0 w 21600"/>
                  <a:gd name="T5" fmla="*/ 18938 h 38277"/>
                </a:gdLst>
                <a:ahLst/>
                <a:cxnLst>
                  <a:cxn ang="0">
                    <a:pos x="T0" y="T1"/>
                  </a:cxn>
                  <a:cxn ang="0">
                    <a:pos x="T2" y="T3"/>
                  </a:cxn>
                  <a:cxn ang="0">
                    <a:pos x="T4" y="T5"/>
                  </a:cxn>
                </a:cxnLst>
                <a:rect l="0" t="0" r="r" b="b"/>
                <a:pathLst>
                  <a:path w="21600" h="38277" fill="none" extrusionOk="0">
                    <a:moveTo>
                      <a:pt x="10388" y="-1"/>
                    </a:moveTo>
                    <a:cubicBezTo>
                      <a:pt x="17302" y="3792"/>
                      <a:pt x="21600" y="11051"/>
                      <a:pt x="21600" y="18938"/>
                    </a:cubicBezTo>
                    <a:cubicBezTo>
                      <a:pt x="21600" y="27135"/>
                      <a:pt x="16960" y="34625"/>
                      <a:pt x="9620" y="38276"/>
                    </a:cubicBezTo>
                  </a:path>
                  <a:path w="21600" h="38277" stroke="0" extrusionOk="0">
                    <a:moveTo>
                      <a:pt x="10388" y="-1"/>
                    </a:moveTo>
                    <a:cubicBezTo>
                      <a:pt x="17302" y="3792"/>
                      <a:pt x="21600" y="11051"/>
                      <a:pt x="21600" y="18938"/>
                    </a:cubicBezTo>
                    <a:cubicBezTo>
                      <a:pt x="21600" y="27135"/>
                      <a:pt x="16960" y="34625"/>
                      <a:pt x="9620" y="38276"/>
                    </a:cubicBezTo>
                    <a:lnTo>
                      <a:pt x="0" y="18938"/>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FF00FF"/>
                    </a:solidFill>
                    <a:round/>
                    <a:headEnd/>
                    <a:tailEnd/>
                  </a14:hiddenLine>
                </a:ext>
              </a:extLst>
            </p:spPr>
            <p:txBody>
              <a:bodyPr/>
              <a:lstStyle/>
              <a:p>
                <a:endParaRPr lang="vi-VN"/>
              </a:p>
            </p:txBody>
          </p:sp>
          <p:sp>
            <p:nvSpPr>
              <p:cNvPr id="70" name="Arc 64"/>
              <p:cNvSpPr>
                <a:spLocks/>
              </p:cNvSpPr>
              <p:nvPr/>
            </p:nvSpPr>
            <p:spPr bwMode="auto">
              <a:xfrm rot="16200000" flipV="1">
                <a:off x="1783" y="1095"/>
                <a:ext cx="925" cy="2298"/>
              </a:xfrm>
              <a:custGeom>
                <a:avLst/>
                <a:gdLst>
                  <a:gd name="G0" fmla="+- 13893 0 0"/>
                  <a:gd name="G1" fmla="+- 21600 0 0"/>
                  <a:gd name="G2" fmla="+- 21600 0 0"/>
                  <a:gd name="T0" fmla="*/ 0 w 35493"/>
                  <a:gd name="T1" fmla="*/ 5061 h 43200"/>
                  <a:gd name="T2" fmla="*/ 2399 w 35493"/>
                  <a:gd name="T3" fmla="*/ 39888 h 43200"/>
                  <a:gd name="T4" fmla="*/ 13893 w 35493"/>
                  <a:gd name="T5" fmla="*/ 21600 h 43200"/>
                </a:gdLst>
                <a:ahLst/>
                <a:cxnLst>
                  <a:cxn ang="0">
                    <a:pos x="T0" y="T1"/>
                  </a:cxn>
                  <a:cxn ang="0">
                    <a:pos x="T2" y="T3"/>
                  </a:cxn>
                  <a:cxn ang="0">
                    <a:pos x="T4" y="T5"/>
                  </a:cxn>
                </a:cxnLst>
                <a:rect l="0" t="0" r="r" b="b"/>
                <a:pathLst>
                  <a:path w="35493" h="43200" fill="none"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path>
                  <a:path w="35493" h="43200" stroke="0" extrusionOk="0">
                    <a:moveTo>
                      <a:pt x="-1" y="5060"/>
                    </a:moveTo>
                    <a:cubicBezTo>
                      <a:pt x="3891" y="1792"/>
                      <a:pt x="8810" y="0"/>
                      <a:pt x="13893" y="0"/>
                    </a:cubicBezTo>
                    <a:cubicBezTo>
                      <a:pt x="25822" y="0"/>
                      <a:pt x="35493" y="9670"/>
                      <a:pt x="35493" y="21600"/>
                    </a:cubicBezTo>
                    <a:cubicBezTo>
                      <a:pt x="35493" y="33529"/>
                      <a:pt x="25822" y="43200"/>
                      <a:pt x="13893" y="43200"/>
                    </a:cubicBezTo>
                    <a:cubicBezTo>
                      <a:pt x="9826" y="43200"/>
                      <a:pt x="5842" y="42051"/>
                      <a:pt x="2399" y="39887"/>
                    </a:cubicBezTo>
                    <a:lnTo>
                      <a:pt x="13893" y="21600"/>
                    </a:lnTo>
                    <a:close/>
                  </a:path>
                </a:pathLst>
              </a:cu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71" name="Oval 65"/>
              <p:cNvSpPr>
                <a:spLocks noChangeArrowheads="1"/>
              </p:cNvSpPr>
              <p:nvPr/>
            </p:nvSpPr>
            <p:spPr bwMode="auto">
              <a:xfrm flipV="1">
                <a:off x="1360" y="1804"/>
                <a:ext cx="1723" cy="884"/>
              </a:xfrm>
              <a:prstGeom prst="ellipse">
                <a:avLst/>
              </a:pr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72" name="Oval 66"/>
              <p:cNvSpPr>
                <a:spLocks noChangeArrowheads="1"/>
              </p:cNvSpPr>
              <p:nvPr/>
            </p:nvSpPr>
            <p:spPr bwMode="auto">
              <a:xfrm flipV="1">
                <a:off x="1632" y="1821"/>
                <a:ext cx="1248" cy="531"/>
              </a:xfrm>
              <a:prstGeom prst="ellipse">
                <a:avLst/>
              </a:prstGeom>
              <a:noFill/>
              <a:ln w="6350">
                <a:solidFill>
                  <a:srgbClr val="FF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grpSp>
        <p:grpSp>
          <p:nvGrpSpPr>
            <p:cNvPr id="10" name="Group 50"/>
            <p:cNvGrpSpPr>
              <a:grpSpLocks/>
            </p:cNvGrpSpPr>
            <p:nvPr/>
          </p:nvGrpSpPr>
          <p:grpSpPr bwMode="auto">
            <a:xfrm>
              <a:off x="4457701" y="3427681"/>
              <a:ext cx="4125913" cy="3352800"/>
              <a:chOff x="521" y="1296"/>
              <a:chExt cx="2599" cy="2112"/>
            </a:xfrm>
          </p:grpSpPr>
          <p:sp>
            <p:nvSpPr>
              <p:cNvPr id="29" name="Arc 7"/>
              <p:cNvSpPr>
                <a:spLocks/>
              </p:cNvSpPr>
              <p:nvPr/>
            </p:nvSpPr>
            <p:spPr bwMode="auto">
              <a:xfrm>
                <a:off x="622" y="1754"/>
                <a:ext cx="277" cy="563"/>
              </a:xfrm>
              <a:custGeom>
                <a:avLst/>
                <a:gdLst>
                  <a:gd name="G0" fmla="+- 3914 0 0"/>
                  <a:gd name="G1" fmla="+- 21600 0 0"/>
                  <a:gd name="G2" fmla="+- 21600 0 0"/>
                  <a:gd name="T0" fmla="*/ 0 w 25514"/>
                  <a:gd name="T1" fmla="*/ 358 h 23675"/>
                  <a:gd name="T2" fmla="*/ 25414 w 25514"/>
                  <a:gd name="T3" fmla="*/ 23675 h 23675"/>
                  <a:gd name="T4" fmla="*/ 3914 w 25514"/>
                  <a:gd name="T5" fmla="*/ 21600 h 23675"/>
                </a:gdLst>
                <a:ahLst/>
                <a:cxnLst>
                  <a:cxn ang="0">
                    <a:pos x="T0" y="T1"/>
                  </a:cxn>
                  <a:cxn ang="0">
                    <a:pos x="T2" y="T3"/>
                  </a:cxn>
                  <a:cxn ang="0">
                    <a:pos x="T4" y="T5"/>
                  </a:cxn>
                </a:cxnLst>
                <a:rect l="0" t="0" r="r" b="b"/>
                <a:pathLst>
                  <a:path w="25514" h="23675" fill="none" extrusionOk="0">
                    <a:moveTo>
                      <a:pt x="-1" y="357"/>
                    </a:moveTo>
                    <a:cubicBezTo>
                      <a:pt x="1291" y="119"/>
                      <a:pt x="2601" y="0"/>
                      <a:pt x="3914" y="0"/>
                    </a:cubicBezTo>
                    <a:cubicBezTo>
                      <a:pt x="15843" y="0"/>
                      <a:pt x="25514" y="9670"/>
                      <a:pt x="25514" y="21600"/>
                    </a:cubicBezTo>
                    <a:cubicBezTo>
                      <a:pt x="25514" y="22292"/>
                      <a:pt x="25480" y="22985"/>
                      <a:pt x="25414" y="23675"/>
                    </a:cubicBezTo>
                  </a:path>
                  <a:path w="25514" h="23675" stroke="0" extrusionOk="0">
                    <a:moveTo>
                      <a:pt x="-1" y="357"/>
                    </a:moveTo>
                    <a:cubicBezTo>
                      <a:pt x="1291" y="119"/>
                      <a:pt x="2601" y="0"/>
                      <a:pt x="3914" y="0"/>
                    </a:cubicBezTo>
                    <a:cubicBezTo>
                      <a:pt x="15843" y="0"/>
                      <a:pt x="25514" y="9670"/>
                      <a:pt x="25514" y="21600"/>
                    </a:cubicBezTo>
                    <a:cubicBezTo>
                      <a:pt x="25514" y="22292"/>
                      <a:pt x="25480" y="22985"/>
                      <a:pt x="25414" y="23675"/>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30" name="Arc 8"/>
              <p:cNvSpPr>
                <a:spLocks/>
              </p:cNvSpPr>
              <p:nvPr/>
            </p:nvSpPr>
            <p:spPr bwMode="auto">
              <a:xfrm>
                <a:off x="867" y="1751"/>
                <a:ext cx="276" cy="1029"/>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31" name="Arc 9"/>
              <p:cNvSpPr>
                <a:spLocks/>
              </p:cNvSpPr>
              <p:nvPr/>
            </p:nvSpPr>
            <p:spPr bwMode="auto">
              <a:xfrm>
                <a:off x="1113" y="1753"/>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32" name="Arc 10"/>
              <p:cNvSpPr>
                <a:spLocks/>
              </p:cNvSpPr>
              <p:nvPr/>
            </p:nvSpPr>
            <p:spPr bwMode="auto">
              <a:xfrm>
                <a:off x="1359" y="1751"/>
                <a:ext cx="277" cy="1029"/>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33" name="Arc 11"/>
              <p:cNvSpPr>
                <a:spLocks/>
              </p:cNvSpPr>
              <p:nvPr/>
            </p:nvSpPr>
            <p:spPr bwMode="auto">
              <a:xfrm>
                <a:off x="1611" y="1747"/>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34" name="Arc 12"/>
              <p:cNvSpPr>
                <a:spLocks/>
              </p:cNvSpPr>
              <p:nvPr/>
            </p:nvSpPr>
            <p:spPr bwMode="auto">
              <a:xfrm>
                <a:off x="1857" y="1749"/>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35" name="Arc 13"/>
              <p:cNvSpPr>
                <a:spLocks/>
              </p:cNvSpPr>
              <p:nvPr/>
            </p:nvSpPr>
            <p:spPr bwMode="auto">
              <a:xfrm>
                <a:off x="2104" y="1748"/>
                <a:ext cx="277"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36" name="Arc 14"/>
              <p:cNvSpPr>
                <a:spLocks/>
              </p:cNvSpPr>
              <p:nvPr/>
            </p:nvSpPr>
            <p:spPr bwMode="auto">
              <a:xfrm>
                <a:off x="2350" y="1753"/>
                <a:ext cx="278"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37" name="Arc 15"/>
              <p:cNvSpPr>
                <a:spLocks/>
              </p:cNvSpPr>
              <p:nvPr/>
            </p:nvSpPr>
            <p:spPr bwMode="auto">
              <a:xfrm>
                <a:off x="2597" y="1755"/>
                <a:ext cx="276" cy="1028"/>
              </a:xfrm>
              <a:custGeom>
                <a:avLst/>
                <a:gdLst>
                  <a:gd name="G0" fmla="+- 3914 0 0"/>
                  <a:gd name="G1" fmla="+- 21600 0 0"/>
                  <a:gd name="G2" fmla="+- 21600 0 0"/>
                  <a:gd name="T0" fmla="*/ 0 w 25514"/>
                  <a:gd name="T1" fmla="*/ 358 h 43200"/>
                  <a:gd name="T2" fmla="*/ 450 w 25514"/>
                  <a:gd name="T3" fmla="*/ 42920 h 43200"/>
                  <a:gd name="T4" fmla="*/ 3914 w 25514"/>
                  <a:gd name="T5" fmla="*/ 21600 h 43200"/>
                </a:gdLst>
                <a:ahLst/>
                <a:cxnLst>
                  <a:cxn ang="0">
                    <a:pos x="T0" y="T1"/>
                  </a:cxn>
                  <a:cxn ang="0">
                    <a:pos x="T2" y="T3"/>
                  </a:cxn>
                  <a:cxn ang="0">
                    <a:pos x="T4" y="T5"/>
                  </a:cxn>
                </a:cxnLst>
                <a:rect l="0" t="0" r="r" b="b"/>
                <a:pathLst>
                  <a:path w="25514" h="43200" fill="none"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path>
                  <a:path w="25514" h="43200" stroke="0" extrusionOk="0">
                    <a:moveTo>
                      <a:pt x="-1" y="357"/>
                    </a:moveTo>
                    <a:cubicBezTo>
                      <a:pt x="1291" y="119"/>
                      <a:pt x="2601" y="0"/>
                      <a:pt x="3914" y="0"/>
                    </a:cubicBezTo>
                    <a:cubicBezTo>
                      <a:pt x="15843" y="0"/>
                      <a:pt x="25514" y="9670"/>
                      <a:pt x="25514" y="21600"/>
                    </a:cubicBezTo>
                    <a:cubicBezTo>
                      <a:pt x="25514" y="33529"/>
                      <a:pt x="15843" y="43200"/>
                      <a:pt x="3914" y="43200"/>
                    </a:cubicBezTo>
                    <a:cubicBezTo>
                      <a:pt x="2753" y="43200"/>
                      <a:pt x="1595" y="43106"/>
                      <a:pt x="449" y="42920"/>
                    </a:cubicBezTo>
                    <a:lnTo>
                      <a:pt x="3914" y="21600"/>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38" name="Arc 16"/>
              <p:cNvSpPr>
                <a:spLocks/>
              </p:cNvSpPr>
              <p:nvPr/>
            </p:nvSpPr>
            <p:spPr bwMode="auto">
              <a:xfrm>
                <a:off x="2848" y="2200"/>
                <a:ext cx="272" cy="581"/>
              </a:xfrm>
              <a:custGeom>
                <a:avLst/>
                <a:gdLst>
                  <a:gd name="G0" fmla="+- 3464 0 0"/>
                  <a:gd name="G1" fmla="+- 2826 0 0"/>
                  <a:gd name="G2" fmla="+- 21600 0 0"/>
                  <a:gd name="T0" fmla="*/ 24878 w 25064"/>
                  <a:gd name="T1" fmla="*/ 0 h 24426"/>
                  <a:gd name="T2" fmla="*/ 0 w 25064"/>
                  <a:gd name="T3" fmla="*/ 24146 h 24426"/>
                  <a:gd name="T4" fmla="*/ 3464 w 25064"/>
                  <a:gd name="T5" fmla="*/ 2826 h 24426"/>
                </a:gdLst>
                <a:ahLst/>
                <a:cxnLst>
                  <a:cxn ang="0">
                    <a:pos x="T0" y="T1"/>
                  </a:cxn>
                  <a:cxn ang="0">
                    <a:pos x="T2" y="T3"/>
                  </a:cxn>
                  <a:cxn ang="0">
                    <a:pos x="T4" y="T5"/>
                  </a:cxn>
                </a:cxnLst>
                <a:rect l="0" t="0" r="r" b="b"/>
                <a:pathLst>
                  <a:path w="25064" h="24426" fill="none" extrusionOk="0">
                    <a:moveTo>
                      <a:pt x="24878" y="-1"/>
                    </a:moveTo>
                    <a:cubicBezTo>
                      <a:pt x="25001" y="936"/>
                      <a:pt x="25064" y="1880"/>
                      <a:pt x="25064" y="2826"/>
                    </a:cubicBezTo>
                    <a:cubicBezTo>
                      <a:pt x="25064" y="14755"/>
                      <a:pt x="15393" y="24426"/>
                      <a:pt x="3464" y="24426"/>
                    </a:cubicBezTo>
                    <a:cubicBezTo>
                      <a:pt x="2303" y="24426"/>
                      <a:pt x="1145" y="24332"/>
                      <a:pt x="-1" y="24146"/>
                    </a:cubicBezTo>
                  </a:path>
                  <a:path w="25064" h="24426" stroke="0" extrusionOk="0">
                    <a:moveTo>
                      <a:pt x="24878" y="-1"/>
                    </a:moveTo>
                    <a:cubicBezTo>
                      <a:pt x="25001" y="936"/>
                      <a:pt x="25064" y="1880"/>
                      <a:pt x="25064" y="2826"/>
                    </a:cubicBezTo>
                    <a:cubicBezTo>
                      <a:pt x="25064" y="14755"/>
                      <a:pt x="15393" y="24426"/>
                      <a:pt x="3464" y="24426"/>
                    </a:cubicBezTo>
                    <a:cubicBezTo>
                      <a:pt x="2303" y="24426"/>
                      <a:pt x="1145" y="24332"/>
                      <a:pt x="-1" y="24146"/>
                    </a:cubicBezTo>
                    <a:lnTo>
                      <a:pt x="3464" y="2826"/>
                    </a:lnTo>
                    <a:close/>
                  </a:path>
                </a:pathLst>
              </a:custGeom>
              <a:noFill/>
              <a:ln w="19050">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39" name="Arc 17"/>
              <p:cNvSpPr>
                <a:spLocks/>
              </p:cNvSpPr>
              <p:nvPr/>
            </p:nvSpPr>
            <p:spPr bwMode="auto">
              <a:xfrm rot="20957424" flipH="1">
                <a:off x="521" y="1761"/>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0" name="Arc 18"/>
              <p:cNvSpPr>
                <a:spLocks/>
              </p:cNvSpPr>
              <p:nvPr/>
            </p:nvSpPr>
            <p:spPr bwMode="auto">
              <a:xfrm rot="20957424" flipH="1">
                <a:off x="773" y="1751"/>
                <a:ext cx="299" cy="1060"/>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1" name="Arc 19"/>
              <p:cNvSpPr>
                <a:spLocks/>
              </p:cNvSpPr>
              <p:nvPr/>
            </p:nvSpPr>
            <p:spPr bwMode="auto">
              <a:xfrm rot="20957424" flipH="1">
                <a:off x="1013" y="1756"/>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2" name="Arc 20"/>
              <p:cNvSpPr>
                <a:spLocks/>
              </p:cNvSpPr>
              <p:nvPr/>
            </p:nvSpPr>
            <p:spPr bwMode="auto">
              <a:xfrm rot="20957424" flipH="1">
                <a:off x="1259" y="1750"/>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3" name="Arc 21"/>
              <p:cNvSpPr>
                <a:spLocks/>
              </p:cNvSpPr>
              <p:nvPr/>
            </p:nvSpPr>
            <p:spPr bwMode="auto">
              <a:xfrm rot="20957424" flipH="1">
                <a:off x="1528" y="1756"/>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4" name="Arc 22"/>
              <p:cNvSpPr>
                <a:spLocks/>
              </p:cNvSpPr>
              <p:nvPr/>
            </p:nvSpPr>
            <p:spPr bwMode="auto">
              <a:xfrm rot="20957424" flipH="1">
                <a:off x="1769" y="1744"/>
                <a:ext cx="300" cy="1062"/>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5" name="Arc 23"/>
              <p:cNvSpPr>
                <a:spLocks/>
              </p:cNvSpPr>
              <p:nvPr/>
            </p:nvSpPr>
            <p:spPr bwMode="auto">
              <a:xfrm rot="20957424" flipH="1">
                <a:off x="2015" y="1750"/>
                <a:ext cx="300"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6" name="Arc 24"/>
              <p:cNvSpPr>
                <a:spLocks/>
              </p:cNvSpPr>
              <p:nvPr/>
            </p:nvSpPr>
            <p:spPr bwMode="auto">
              <a:xfrm rot="20957424" flipH="1">
                <a:off x="2262" y="1750"/>
                <a:ext cx="299"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7" name="Arc 25"/>
              <p:cNvSpPr>
                <a:spLocks/>
              </p:cNvSpPr>
              <p:nvPr/>
            </p:nvSpPr>
            <p:spPr bwMode="auto">
              <a:xfrm rot="20957424" flipH="1">
                <a:off x="2509" y="1750"/>
                <a:ext cx="298" cy="1061"/>
              </a:xfrm>
              <a:custGeom>
                <a:avLst/>
                <a:gdLst>
                  <a:gd name="G0" fmla="+- 0 0 0"/>
                  <a:gd name="G1" fmla="+- 19898 0 0"/>
                  <a:gd name="G2" fmla="+- 21600 0 0"/>
                  <a:gd name="T0" fmla="*/ 8405 w 21600"/>
                  <a:gd name="T1" fmla="*/ 0 h 41479"/>
                  <a:gd name="T2" fmla="*/ 899 w 21600"/>
                  <a:gd name="T3" fmla="*/ 41479 h 41479"/>
                  <a:gd name="T4" fmla="*/ 0 w 21600"/>
                  <a:gd name="T5" fmla="*/ 19898 h 41479"/>
                </a:gdLst>
                <a:ahLst/>
                <a:cxnLst>
                  <a:cxn ang="0">
                    <a:pos x="T0" y="T1"/>
                  </a:cxn>
                  <a:cxn ang="0">
                    <a:pos x="T2" y="T3"/>
                  </a:cxn>
                  <a:cxn ang="0">
                    <a:pos x="T4" y="T5"/>
                  </a:cxn>
                </a:cxnLst>
                <a:rect l="0" t="0" r="r" b="b"/>
                <a:pathLst>
                  <a:path w="21600" h="41479" fill="none" extrusionOk="0">
                    <a:moveTo>
                      <a:pt x="8404" y="0"/>
                    </a:moveTo>
                    <a:cubicBezTo>
                      <a:pt x="16402" y="3378"/>
                      <a:pt x="21600" y="11216"/>
                      <a:pt x="21600" y="19898"/>
                    </a:cubicBezTo>
                    <a:cubicBezTo>
                      <a:pt x="21600" y="31477"/>
                      <a:pt x="12468" y="40997"/>
                      <a:pt x="899" y="41479"/>
                    </a:cubicBezTo>
                  </a:path>
                  <a:path w="21600" h="41479" stroke="0" extrusionOk="0">
                    <a:moveTo>
                      <a:pt x="8404" y="0"/>
                    </a:moveTo>
                    <a:cubicBezTo>
                      <a:pt x="16402" y="3378"/>
                      <a:pt x="21600" y="11216"/>
                      <a:pt x="21600" y="19898"/>
                    </a:cubicBezTo>
                    <a:cubicBezTo>
                      <a:pt x="21600" y="31477"/>
                      <a:pt x="12468" y="40997"/>
                      <a:pt x="899" y="41479"/>
                    </a:cubicBezTo>
                    <a:lnTo>
                      <a:pt x="0" y="19898"/>
                    </a:lnTo>
                    <a:close/>
                  </a:path>
                </a:pathLst>
              </a:custGeom>
              <a:noFill/>
              <a:ln w="19050">
                <a:solidFill>
                  <a:srgbClr val="0000FF"/>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48" name="Line 27"/>
              <p:cNvSpPr>
                <a:spLocks noChangeShapeType="1"/>
              </p:cNvSpPr>
              <p:nvPr/>
            </p:nvSpPr>
            <p:spPr bwMode="auto">
              <a:xfrm flipV="1">
                <a:off x="3120" y="1296"/>
                <a:ext cx="0" cy="960"/>
              </a:xfrm>
              <a:prstGeom prst="line">
                <a:avLst/>
              </a:prstGeom>
              <a:noFill/>
              <a:ln w="190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49" name="Line 29"/>
              <p:cNvSpPr>
                <a:spLocks noChangeShapeType="1"/>
              </p:cNvSpPr>
              <p:nvPr/>
            </p:nvSpPr>
            <p:spPr bwMode="auto">
              <a:xfrm flipV="1">
                <a:off x="899" y="2278"/>
                <a:ext cx="0" cy="1130"/>
              </a:xfrm>
              <a:prstGeom prst="line">
                <a:avLst/>
              </a:prstGeom>
              <a:noFill/>
              <a:ln w="1905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0" name="Line 36"/>
              <p:cNvSpPr>
                <a:spLocks noChangeShapeType="1"/>
              </p:cNvSpPr>
              <p:nvPr/>
            </p:nvSpPr>
            <p:spPr bwMode="auto">
              <a:xfrm>
                <a:off x="899" y="3069"/>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1" name="Line 37"/>
              <p:cNvSpPr>
                <a:spLocks noChangeShapeType="1"/>
              </p:cNvSpPr>
              <p:nvPr/>
            </p:nvSpPr>
            <p:spPr bwMode="auto">
              <a:xfrm>
                <a:off x="899"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2" name="Line 38"/>
              <p:cNvSpPr>
                <a:spLocks noChangeShapeType="1"/>
              </p:cNvSpPr>
              <p:nvPr/>
            </p:nvSpPr>
            <p:spPr bwMode="auto">
              <a:xfrm>
                <a:off x="1143" y="2208"/>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3" name="Line 39"/>
              <p:cNvSpPr>
                <a:spLocks noChangeShapeType="1"/>
              </p:cNvSpPr>
              <p:nvPr/>
            </p:nvSpPr>
            <p:spPr bwMode="auto">
              <a:xfrm>
                <a:off x="1392"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4" name="Line 40"/>
              <p:cNvSpPr>
                <a:spLocks noChangeShapeType="1"/>
              </p:cNvSpPr>
              <p:nvPr/>
            </p:nvSpPr>
            <p:spPr bwMode="auto">
              <a:xfrm>
                <a:off x="1635"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5" name="Line 41"/>
              <p:cNvSpPr>
                <a:spLocks noChangeShapeType="1"/>
              </p:cNvSpPr>
              <p:nvPr/>
            </p:nvSpPr>
            <p:spPr bwMode="auto">
              <a:xfrm>
                <a:off x="1886"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6" name="Line 42"/>
              <p:cNvSpPr>
                <a:spLocks noChangeShapeType="1"/>
              </p:cNvSpPr>
              <p:nvPr/>
            </p:nvSpPr>
            <p:spPr bwMode="auto">
              <a:xfrm>
                <a:off x="2135"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7" name="Line 43"/>
              <p:cNvSpPr>
                <a:spLocks noChangeShapeType="1"/>
              </p:cNvSpPr>
              <p:nvPr/>
            </p:nvSpPr>
            <p:spPr bwMode="auto">
              <a:xfrm>
                <a:off x="2380"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8" name="Line 44"/>
              <p:cNvSpPr>
                <a:spLocks noChangeShapeType="1"/>
              </p:cNvSpPr>
              <p:nvPr/>
            </p:nvSpPr>
            <p:spPr bwMode="auto">
              <a:xfrm>
                <a:off x="2626"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59" name="Line 45"/>
              <p:cNvSpPr>
                <a:spLocks noChangeShapeType="1"/>
              </p:cNvSpPr>
              <p:nvPr/>
            </p:nvSpPr>
            <p:spPr bwMode="auto">
              <a:xfrm>
                <a:off x="2869" y="2222"/>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0" name="Line 46"/>
              <p:cNvSpPr>
                <a:spLocks noChangeShapeType="1"/>
              </p:cNvSpPr>
              <p:nvPr/>
            </p:nvSpPr>
            <p:spPr bwMode="auto">
              <a:xfrm>
                <a:off x="3120" y="1657"/>
                <a:ext cx="0" cy="113"/>
              </a:xfrm>
              <a:prstGeom prst="line">
                <a:avLst/>
              </a:prstGeom>
              <a:noFill/>
              <a:ln w="19050">
                <a:solidFill>
                  <a:srgbClr val="3333FF"/>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pic>
          <p:nvPicPr>
            <p:cNvPr id="11" name="Picture 48" descr="nam tay phai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30572" y="3800591"/>
              <a:ext cx="2438399" cy="2438400"/>
            </a:xfrm>
            <a:prstGeom prst="rect">
              <a:avLst/>
            </a:prstGeom>
            <a:noFill/>
            <a:extLst>
              <a:ext uri="{909E8E84-426E-40DD-AFC4-6F175D3DCCD1}">
                <a14:hiddenFill xmlns:a14="http://schemas.microsoft.com/office/drawing/2010/main">
                  <a:solidFill>
                    <a:srgbClr val="FFFFFF"/>
                  </a:solidFill>
                </a14:hiddenFill>
              </a:ext>
            </a:extLst>
          </p:spPr>
        </p:pic>
        <p:sp>
          <p:nvSpPr>
            <p:cNvPr id="12" name="Line 53"/>
            <p:cNvSpPr>
              <a:spLocks noChangeShapeType="1"/>
            </p:cNvSpPr>
            <p:nvPr/>
          </p:nvSpPr>
          <p:spPr bwMode="auto">
            <a:xfrm>
              <a:off x="10064085" y="3884334"/>
              <a:ext cx="3176" cy="457200"/>
            </a:xfrm>
            <a:prstGeom prst="line">
              <a:avLst/>
            </a:prstGeom>
            <a:noFill/>
            <a:ln w="3810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13" name="Line 90"/>
            <p:cNvSpPr>
              <a:spLocks noChangeShapeType="1"/>
            </p:cNvSpPr>
            <p:nvPr/>
          </p:nvSpPr>
          <p:spPr bwMode="auto">
            <a:xfrm rot="16200000">
              <a:off x="11355394" y="4405612"/>
              <a:ext cx="4762" cy="761999"/>
            </a:xfrm>
            <a:prstGeom prst="line">
              <a:avLst/>
            </a:prstGeom>
            <a:noFill/>
            <a:ln w="57150">
              <a:solidFill>
                <a:srgbClr val="339933"/>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grpSp>
          <p:nvGrpSpPr>
            <p:cNvPr id="14" name="Group 13"/>
            <p:cNvGrpSpPr/>
            <p:nvPr/>
          </p:nvGrpSpPr>
          <p:grpSpPr>
            <a:xfrm>
              <a:off x="3373346" y="3006522"/>
              <a:ext cx="5604562" cy="3800294"/>
              <a:chOff x="3373346" y="3006522"/>
              <a:chExt cx="5604562" cy="3800294"/>
            </a:xfrm>
          </p:grpSpPr>
          <p:sp>
            <p:nvSpPr>
              <p:cNvPr id="15" name="Line 54"/>
              <p:cNvSpPr>
                <a:spLocks noChangeShapeType="1"/>
              </p:cNvSpPr>
              <p:nvPr/>
            </p:nvSpPr>
            <p:spPr bwMode="auto">
              <a:xfrm rot="1500937">
                <a:off x="3659940" y="4379414"/>
                <a:ext cx="240708" cy="15784"/>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 name="Line 54"/>
              <p:cNvSpPr>
                <a:spLocks noChangeShapeType="1"/>
              </p:cNvSpPr>
              <p:nvPr/>
            </p:nvSpPr>
            <p:spPr bwMode="auto">
              <a:xfrm rot="1500937" flipV="1">
                <a:off x="3459811" y="4634382"/>
                <a:ext cx="209005" cy="41992"/>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7" name="Line 54"/>
              <p:cNvSpPr>
                <a:spLocks noChangeShapeType="1"/>
              </p:cNvSpPr>
              <p:nvPr/>
            </p:nvSpPr>
            <p:spPr bwMode="auto">
              <a:xfrm rot="1500937" flipV="1">
                <a:off x="3373346" y="4900880"/>
                <a:ext cx="226656" cy="126851"/>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8" name="Line 54"/>
              <p:cNvSpPr>
                <a:spLocks noChangeShapeType="1"/>
              </p:cNvSpPr>
              <p:nvPr/>
            </p:nvSpPr>
            <p:spPr bwMode="auto">
              <a:xfrm rot="1500937" flipV="1">
                <a:off x="3405225" y="5220974"/>
                <a:ext cx="132384" cy="111876"/>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9" name="Line 54"/>
              <p:cNvSpPr>
                <a:spLocks noChangeShapeType="1"/>
              </p:cNvSpPr>
              <p:nvPr/>
            </p:nvSpPr>
            <p:spPr bwMode="auto">
              <a:xfrm rot="1500937" flipV="1">
                <a:off x="3537079" y="5551194"/>
                <a:ext cx="95426" cy="188538"/>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0" name="Line 54"/>
              <p:cNvSpPr>
                <a:spLocks noChangeShapeType="1"/>
              </p:cNvSpPr>
              <p:nvPr/>
            </p:nvSpPr>
            <p:spPr bwMode="auto">
              <a:xfrm rot="1500937" flipH="1">
                <a:off x="5636199" y="3773211"/>
                <a:ext cx="222121" cy="144142"/>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1" name="Line 54"/>
              <p:cNvSpPr>
                <a:spLocks noChangeShapeType="1"/>
              </p:cNvSpPr>
              <p:nvPr/>
            </p:nvSpPr>
            <p:spPr bwMode="auto">
              <a:xfrm rot="1500937" flipV="1">
                <a:off x="8616360" y="4896194"/>
                <a:ext cx="226656" cy="126851"/>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2" name="Line 54"/>
              <p:cNvSpPr>
                <a:spLocks noChangeShapeType="1"/>
              </p:cNvSpPr>
              <p:nvPr/>
            </p:nvSpPr>
            <p:spPr bwMode="auto">
              <a:xfrm rot="1500937" flipV="1">
                <a:off x="8620771" y="4599072"/>
                <a:ext cx="213062" cy="167269"/>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3" name="Line 54"/>
              <p:cNvSpPr>
                <a:spLocks noChangeShapeType="1"/>
              </p:cNvSpPr>
              <p:nvPr/>
            </p:nvSpPr>
            <p:spPr bwMode="auto">
              <a:xfrm rot="1500937" flipV="1">
                <a:off x="8621583" y="4316285"/>
                <a:ext cx="182542" cy="164339"/>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4" name="Line 54"/>
              <p:cNvSpPr>
                <a:spLocks noChangeShapeType="1"/>
              </p:cNvSpPr>
              <p:nvPr/>
            </p:nvSpPr>
            <p:spPr bwMode="auto">
              <a:xfrm rot="1500937" flipV="1">
                <a:off x="8684890" y="5222994"/>
                <a:ext cx="264544" cy="73999"/>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5" name="Line 54"/>
              <p:cNvSpPr>
                <a:spLocks noChangeShapeType="1"/>
              </p:cNvSpPr>
              <p:nvPr/>
            </p:nvSpPr>
            <p:spPr bwMode="auto">
              <a:xfrm rot="1500937" flipH="1">
                <a:off x="5739519" y="6036409"/>
                <a:ext cx="336445" cy="151003"/>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6" name="Line 54"/>
              <p:cNvSpPr>
                <a:spLocks noChangeShapeType="1"/>
              </p:cNvSpPr>
              <p:nvPr/>
            </p:nvSpPr>
            <p:spPr bwMode="auto">
              <a:xfrm rot="1500937" flipH="1">
                <a:off x="5744947" y="6686620"/>
                <a:ext cx="286668" cy="120196"/>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7" name="Line 54"/>
              <p:cNvSpPr>
                <a:spLocks noChangeShapeType="1"/>
              </p:cNvSpPr>
              <p:nvPr/>
            </p:nvSpPr>
            <p:spPr bwMode="auto">
              <a:xfrm rot="1500937" flipH="1">
                <a:off x="5427980" y="3006522"/>
                <a:ext cx="305011" cy="211818"/>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28" name="Line 54"/>
              <p:cNvSpPr>
                <a:spLocks noChangeShapeType="1"/>
              </p:cNvSpPr>
              <p:nvPr/>
            </p:nvSpPr>
            <p:spPr bwMode="auto">
              <a:xfrm rot="1500937">
                <a:off x="8621685" y="5556179"/>
                <a:ext cx="356223" cy="40337"/>
              </a:xfrm>
              <a:prstGeom prst="line">
                <a:avLst/>
              </a:prstGeom>
              <a:noFill/>
              <a:ln w="19050">
                <a:solidFill>
                  <a:srgbClr val="00B05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sp>
        <p:nvSpPr>
          <p:cNvPr id="203" name="Text Box 4" descr="Canvas"/>
          <p:cNvSpPr txBox="1">
            <a:spLocks noChangeArrowheads="1"/>
          </p:cNvSpPr>
          <p:nvPr/>
        </p:nvSpPr>
        <p:spPr bwMode="auto">
          <a:xfrm>
            <a:off x="3923976" y="52850"/>
            <a:ext cx="4513893" cy="783193"/>
          </a:xfrm>
          <a:prstGeom prst="roundRect">
            <a:avLst/>
          </a:prstGeom>
          <a:solidFill>
            <a:schemeClr val="accent5">
              <a:lumMod val="60000"/>
              <a:lumOff val="40000"/>
            </a:schemeClr>
          </a:solidFill>
          <a:ln>
            <a:solidFill>
              <a:srgbClr val="FF0000"/>
            </a:solidFill>
          </a:ln>
          <a:effectLst/>
          <a:extLst/>
        </p:spPr>
        <p:txBody>
          <a:bodyPr wrap="square">
            <a:spAutoFit/>
          </a:bodyPr>
          <a:lstStyle/>
          <a:p>
            <a:pPr algn="ctr">
              <a:buFontTx/>
              <a:buNone/>
            </a:pPr>
            <a:r>
              <a:rPr lang="en-US" altLang="vi-VN" sz="4000" b="1" i="1" dirty="0" smtClean="0">
                <a:solidFill>
                  <a:srgbClr val="FF0000"/>
                </a:solidFill>
                <a:latin typeface="Times New Roman" panose="02020603050405020304" pitchFamily="18" charset="0"/>
              </a:rPr>
              <a:t>LÝ THUYẾT:</a:t>
            </a:r>
            <a:endParaRPr lang="en-US" altLang="vi-VN" sz="4000" b="1" i="1" dirty="0">
              <a:latin typeface="Times New Roman" panose="02020603050405020304" pitchFamily="18" charset="0"/>
            </a:endParaRPr>
          </a:p>
        </p:txBody>
      </p:sp>
    </p:spTree>
    <p:extLst>
      <p:ext uri="{BB962C8B-B14F-4D97-AF65-F5344CB8AC3E}">
        <p14:creationId xmlns:p14="http://schemas.microsoft.com/office/powerpoint/2010/main" val="2459597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descr="Canvas"/>
          <p:cNvSpPr txBox="1">
            <a:spLocks noChangeArrowheads="1"/>
          </p:cNvSpPr>
          <p:nvPr/>
        </p:nvSpPr>
        <p:spPr bwMode="auto">
          <a:xfrm>
            <a:off x="1086829" y="521692"/>
            <a:ext cx="10108795" cy="461665"/>
          </a:xfrm>
          <a:prstGeom prst="rect">
            <a:avLst/>
          </a:prstGeom>
          <a:noFill/>
          <a:ln>
            <a:noFill/>
          </a:ln>
          <a:effectLst/>
          <a:extLst/>
        </p:spPr>
        <p:txBody>
          <a:bodyPr wrap="square">
            <a:spAutoFit/>
          </a:bodyPr>
          <a:lstStyle/>
          <a:p>
            <a:pPr algn="just">
              <a:buFontTx/>
              <a:buNone/>
            </a:pPr>
            <a:r>
              <a:rPr lang="en-US" altLang="vi-VN" sz="2400" b="1" i="1" dirty="0" smtClean="0">
                <a:solidFill>
                  <a:srgbClr val="FF0000"/>
                </a:solidFill>
                <a:latin typeface="Times New Roman" panose="02020603050405020304" pitchFamily="18" charset="0"/>
              </a:rPr>
              <a:t>Qui tắc bàn tay trái:</a:t>
            </a:r>
            <a:endParaRPr lang="en-US" altLang="vi-VN" sz="2400" b="1" i="1" dirty="0">
              <a:latin typeface="Times New Roman" panose="02020603050405020304" pitchFamily="18" charset="0"/>
            </a:endParaRPr>
          </a:p>
        </p:txBody>
      </p:sp>
      <p:sp>
        <p:nvSpPr>
          <p:cNvPr id="5" name="Text Box 4" descr="Canvas"/>
          <p:cNvSpPr txBox="1">
            <a:spLocks noChangeArrowheads="1"/>
          </p:cNvSpPr>
          <p:nvPr/>
        </p:nvSpPr>
        <p:spPr bwMode="auto">
          <a:xfrm>
            <a:off x="1196525" y="3346486"/>
            <a:ext cx="6739205" cy="461665"/>
          </a:xfrm>
          <a:prstGeom prst="rect">
            <a:avLst/>
          </a:prstGeom>
          <a:noFill/>
          <a:ln>
            <a:noFill/>
          </a:ln>
          <a:effectLst/>
          <a:extLst/>
        </p:spPr>
        <p:txBody>
          <a:bodyPr wrap="square">
            <a:spAutoFit/>
          </a:bodyPr>
          <a:lstStyle/>
          <a:p>
            <a:pPr>
              <a:spcBef>
                <a:spcPct val="50000"/>
              </a:spcBef>
            </a:pPr>
            <a:r>
              <a:rPr lang="en-US" altLang="vi-VN" sz="2400" b="1" i="1" dirty="0" smtClean="0">
                <a:latin typeface="Times New Roman" panose="02020603050405020304" pitchFamily="18" charset="0"/>
              </a:rPr>
              <a:t>Quy tắc bàn tay trái dùng để xác định</a:t>
            </a:r>
            <a:endParaRPr lang="en-US" altLang="vi-VN" sz="2400" b="1" i="1" dirty="0"/>
          </a:p>
        </p:txBody>
      </p:sp>
      <p:pic>
        <p:nvPicPr>
          <p:cNvPr id="73" name="Picture 72" descr="H2.bmp"/>
          <p:cNvPicPr>
            <a:picLocks noChangeAspect="1"/>
          </p:cNvPicPr>
          <p:nvPr/>
        </p:nvPicPr>
        <p:blipFill>
          <a:blip r:embed="rId2"/>
          <a:srcRect/>
          <a:stretch>
            <a:fillRect/>
          </a:stretch>
        </p:blipFill>
        <p:spPr bwMode="auto">
          <a:xfrm>
            <a:off x="8149108" y="983357"/>
            <a:ext cx="3712405" cy="2735799"/>
          </a:xfrm>
          <a:prstGeom prst="rect">
            <a:avLst/>
          </a:prstGeom>
          <a:noFill/>
          <a:ln w="9525">
            <a:noFill/>
            <a:miter lim="800000"/>
            <a:headEnd/>
            <a:tailEnd/>
          </a:ln>
        </p:spPr>
      </p:pic>
      <mc:AlternateContent xmlns:mc="http://schemas.openxmlformats.org/markup-compatibility/2006">
        <mc:Choice xmlns:a14="http://schemas.microsoft.com/office/drawing/2010/main" Requires="a14">
          <p:sp>
            <p:nvSpPr>
              <p:cNvPr id="74" name="Rectangle 73"/>
              <p:cNvSpPr/>
              <p:nvPr/>
            </p:nvSpPr>
            <p:spPr>
              <a:xfrm>
                <a:off x="1772444" y="983357"/>
                <a:ext cx="5710775" cy="1938992"/>
              </a:xfrm>
              <a:prstGeom prst="rect">
                <a:avLst/>
              </a:prstGeom>
            </p:spPr>
            <p:txBody>
              <a:bodyPr wrap="square">
                <a:spAutoFit/>
              </a:bodyPr>
              <a:lstStyle/>
              <a:p>
                <a:pPr algn="just"/>
                <a:r>
                  <a:rPr lang="en-US" sz="2400" i="1" dirty="0" smtClean="0">
                    <a:solidFill>
                      <a:srgbClr val="0A0AB6"/>
                    </a:solidFill>
                    <a:latin typeface="Times New Roman" pitchFamily="18" charset="0"/>
                    <a:cs typeface="Times New Roman" pitchFamily="18" charset="0"/>
                  </a:rPr>
                  <a:t>Đặt bàn tay trái sao cho các đường sức từ hướng vào lòng bàn tay, chiều từ cổ tay đến ngón tay giữa hướng theo chiều dòng điện thì ngón tay cái choãi ra </a:t>
                </a:r>
                <a14:m>
                  <m:oMath xmlns:m="http://schemas.openxmlformats.org/officeDocument/2006/math">
                    <m:sSup>
                      <m:sSupPr>
                        <m:ctrlPr>
                          <a:rPr lang="en-US" sz="2400" i="1" dirty="0" smtClean="0">
                            <a:solidFill>
                              <a:srgbClr val="0A0AB6"/>
                            </a:solidFill>
                            <a:latin typeface="Cambria Math" panose="02040503050406030204" pitchFamily="18" charset="0"/>
                            <a:cs typeface="Times New Roman" pitchFamily="18" charset="0"/>
                          </a:rPr>
                        </m:ctrlPr>
                      </m:sSupPr>
                      <m:e>
                        <m:r>
                          <a:rPr lang="en-US" sz="2400" b="0" i="1" dirty="0" smtClean="0">
                            <a:solidFill>
                              <a:srgbClr val="0A0AB6"/>
                            </a:solidFill>
                            <a:latin typeface="Cambria Math" panose="02040503050406030204" pitchFamily="18" charset="0"/>
                            <a:cs typeface="Times New Roman" pitchFamily="18" charset="0"/>
                          </a:rPr>
                          <m:t>90</m:t>
                        </m:r>
                      </m:e>
                      <m:sup>
                        <m:r>
                          <a:rPr lang="en-US" sz="2400" b="0" i="1" dirty="0" smtClean="0">
                            <a:solidFill>
                              <a:srgbClr val="0A0AB6"/>
                            </a:solidFill>
                            <a:latin typeface="Cambria Math" panose="02040503050406030204" pitchFamily="18" charset="0"/>
                            <a:cs typeface="Times New Roman" pitchFamily="18" charset="0"/>
                          </a:rPr>
                          <m:t>0</m:t>
                        </m:r>
                      </m:sup>
                    </m:sSup>
                  </m:oMath>
                </a14:m>
                <a:r>
                  <a:rPr lang="en-US" sz="2400" i="1" dirty="0">
                    <a:solidFill>
                      <a:srgbClr val="0A0AB6"/>
                    </a:solidFill>
                    <a:latin typeface="Times New Roman" pitchFamily="18" charset="0"/>
                    <a:cs typeface="Times New Roman" pitchFamily="18" charset="0"/>
                  </a:rPr>
                  <a:t> chỉ chiều của lực điện từ</a:t>
                </a:r>
              </a:p>
            </p:txBody>
          </p:sp>
        </mc:Choice>
        <mc:Fallback>
          <p:sp>
            <p:nvSpPr>
              <p:cNvPr id="74" name="Rectangle 73"/>
              <p:cNvSpPr>
                <a:spLocks noRot="1" noChangeAspect="1" noMove="1" noResize="1" noEditPoints="1" noAdjustHandles="1" noChangeArrowheads="1" noChangeShapeType="1" noTextEdit="1"/>
              </p:cNvSpPr>
              <p:nvPr/>
            </p:nvSpPr>
            <p:spPr>
              <a:xfrm>
                <a:off x="1772444" y="983357"/>
                <a:ext cx="5710775" cy="1938992"/>
              </a:xfrm>
              <a:prstGeom prst="rect">
                <a:avLst/>
              </a:prstGeom>
              <a:blipFill>
                <a:blip r:embed="rId3"/>
                <a:stretch>
                  <a:fillRect l="-1708" t="-2516" r="-1601" b="-6289"/>
                </a:stretch>
              </a:blipFill>
            </p:spPr>
            <p:txBody>
              <a:bodyPr/>
              <a:lstStyle/>
              <a:p>
                <a:r>
                  <a:rPr lang="vi-VN">
                    <a:noFill/>
                  </a:rPr>
                  <a:t> </a:t>
                </a:r>
              </a:p>
            </p:txBody>
          </p:sp>
        </mc:Fallback>
      </mc:AlternateContent>
      <p:sp>
        <p:nvSpPr>
          <p:cNvPr id="75" name="Text Box 9"/>
          <p:cNvSpPr txBox="1">
            <a:spLocks noChangeArrowheads="1"/>
          </p:cNvSpPr>
          <p:nvPr/>
        </p:nvSpPr>
        <p:spPr bwMode="auto">
          <a:xfrm>
            <a:off x="1772444" y="3950943"/>
            <a:ext cx="9501039" cy="1200323"/>
          </a:xfrm>
          <a:prstGeom prst="rect">
            <a:avLst/>
          </a:prstGeom>
          <a:noFill/>
          <a:ln w="9525">
            <a:noFill/>
            <a:miter lim="800000"/>
            <a:headEnd/>
            <a:tailEnd/>
          </a:ln>
        </p:spPr>
        <p:txBody>
          <a:bodyPr wrap="square" lIns="91434" tIns="45717" rIns="91434" bIns="45717">
            <a:spAutoFit/>
          </a:bodyPr>
          <a:lstStyle/>
          <a:p>
            <a:pPr marL="342900" indent="-342900" eaLnBrk="1" hangingPunct="1">
              <a:buFontTx/>
              <a:buChar char="-"/>
            </a:pPr>
            <a:r>
              <a:rPr lang="en-US" sz="2400" i="1" dirty="0" smtClean="0">
                <a:solidFill>
                  <a:srgbClr val="0A0AB6"/>
                </a:solidFill>
                <a:latin typeface="Times New Roman" pitchFamily="18" charset="0"/>
                <a:cs typeface="Times New Roman" pitchFamily="18" charset="0"/>
              </a:rPr>
              <a:t>Chiều lực điện từ</a:t>
            </a:r>
          </a:p>
          <a:p>
            <a:pPr marL="342900" indent="-342900" eaLnBrk="1" hangingPunct="1">
              <a:buFontTx/>
              <a:buChar char="-"/>
            </a:pPr>
            <a:r>
              <a:rPr lang="en-US" sz="2400" i="1" dirty="0" smtClean="0">
                <a:solidFill>
                  <a:srgbClr val="0A0AB6"/>
                </a:solidFill>
                <a:latin typeface="Times New Roman" pitchFamily="18" charset="0"/>
                <a:cs typeface="Times New Roman" pitchFamily="18" charset="0"/>
              </a:rPr>
              <a:t>Chiều dòng điện chạy qua đoạn dây dẫn AB</a:t>
            </a:r>
          </a:p>
          <a:p>
            <a:pPr marL="342900" indent="-342900" eaLnBrk="1" hangingPunct="1">
              <a:buFontTx/>
              <a:buChar char="-"/>
            </a:pPr>
            <a:r>
              <a:rPr lang="en-US" sz="2400" i="1" dirty="0" smtClean="0">
                <a:solidFill>
                  <a:srgbClr val="0A0AB6"/>
                </a:solidFill>
                <a:latin typeface="Times New Roman" pitchFamily="18" charset="0"/>
                <a:cs typeface="Times New Roman" pitchFamily="18" charset="0"/>
              </a:rPr>
              <a:t>Chiều từ trường</a:t>
            </a:r>
            <a:endParaRPr lang="en-US" sz="2400" i="1" dirty="0">
              <a:solidFill>
                <a:srgbClr val="0A0AB6"/>
              </a:solidFill>
              <a:latin typeface="Times New Roman" pitchFamily="18" charset="0"/>
              <a:cs typeface="Times New Roman" pitchFamily="18" charset="0"/>
            </a:endParaRPr>
          </a:p>
        </p:txBody>
      </p:sp>
    </p:spTree>
    <p:extLst>
      <p:ext uri="{BB962C8B-B14F-4D97-AF65-F5344CB8AC3E}">
        <p14:creationId xmlns:p14="http://schemas.microsoft.com/office/powerpoint/2010/main" val="3721165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circle(in)">
                                      <p:cBhvr>
                                        <p:cTn id="7" dur="2000"/>
                                        <p:tgtEl>
                                          <p:spTgt spid="7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5"/>
                                        </p:tgtEl>
                                        <p:attrNameLst>
                                          <p:attrName>style.visibility</p:attrName>
                                        </p:attrNameLst>
                                      </p:cBhvr>
                                      <p:to>
                                        <p:strVal val="visible"/>
                                      </p:to>
                                    </p:set>
                                    <p:animEffect transition="in" filter="blinds(horizontal)">
                                      <p:cBhvr>
                                        <p:cTn id="12"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p:cNvSpPr txBox="1">
            <a:spLocks noChangeArrowheads="1"/>
          </p:cNvSpPr>
          <p:nvPr/>
        </p:nvSpPr>
        <p:spPr bwMode="auto">
          <a:xfrm>
            <a:off x="551496" y="931505"/>
            <a:ext cx="11042073" cy="1323439"/>
          </a:xfrm>
          <a:prstGeom prst="rect">
            <a:avLst/>
          </a:prstGeom>
          <a:noFill/>
          <a:ln w="38100">
            <a:solidFill>
              <a:srgbClr val="FF0000"/>
            </a:solidFill>
            <a:miter lim="800000"/>
            <a:headEnd/>
            <a:tailEnd/>
          </a:ln>
        </p:spPr>
        <p:txBody>
          <a:bodyPr wrap="square">
            <a:spAutoFit/>
          </a:bodyPr>
          <a:lstStyle/>
          <a:p>
            <a:pPr lvl="0" algn="just" eaLnBrk="0" hangingPunct="0"/>
            <a:r>
              <a:rPr lang="en-US" altLang="vi-VN" sz="2400" b="1" i="1" dirty="0" smtClean="0">
                <a:latin typeface="Times New Roman" panose="02020603050405020304" pitchFamily="18" charset="0"/>
                <a:cs typeface="Times New Roman" panose="02020603050405020304" pitchFamily="18" charset="0"/>
              </a:rPr>
              <a:t>BÀI 1: Treo thanh nam châm gần một ống dây (hình 30.1). Đóng mạch điện.</a:t>
            </a:r>
          </a:p>
          <a:p>
            <a:pPr marL="324000" lvl="0" indent="-324000" algn="just" eaLnBrk="0" hangingPunct="0">
              <a:buAutoNum type="alphaLcPeriod"/>
            </a:pPr>
            <a:r>
              <a:rPr lang="en-US" altLang="vi-VN" sz="2400" b="1" i="1" dirty="0" smtClean="0">
                <a:latin typeface="Times New Roman" panose="02020603050405020304" pitchFamily="18" charset="0"/>
                <a:cs typeface="Times New Roman" panose="02020603050405020304" pitchFamily="18" charset="0"/>
              </a:rPr>
              <a:t>Hiện </a:t>
            </a:r>
            <a:r>
              <a:rPr lang="en-US" altLang="vi-VN" sz="2400" b="1" i="1" dirty="0">
                <a:latin typeface="Times New Roman" panose="02020603050405020304" pitchFamily="18" charset="0"/>
                <a:cs typeface="Times New Roman" panose="02020603050405020304" pitchFamily="18" charset="0"/>
              </a:rPr>
              <a:t>tượng gì xảy ra khi đóng khóa K với thanh nam châm. Giải thích</a:t>
            </a:r>
            <a:r>
              <a:rPr lang="en-US" altLang="vi-VN" sz="2400" b="1" i="1" dirty="0" smtClean="0">
                <a:latin typeface="Times New Roman" panose="02020603050405020304" pitchFamily="18" charset="0"/>
                <a:cs typeface="Times New Roman" panose="02020603050405020304" pitchFamily="18" charset="0"/>
              </a:rPr>
              <a:t>?</a:t>
            </a:r>
          </a:p>
          <a:p>
            <a:pPr marL="324000" lvl="0" indent="-324000" algn="just" eaLnBrk="0" hangingPunct="0">
              <a:buAutoNum type="alphaLcPeriod"/>
            </a:pPr>
            <a:r>
              <a:rPr lang="en-US" altLang="vi-VN" sz="2400" b="1" i="1" dirty="0" smtClean="0">
                <a:latin typeface="Times New Roman" panose="02020603050405020304" pitchFamily="18" charset="0"/>
                <a:cs typeface="Times New Roman" panose="02020603050405020304" pitchFamily="18" charset="0"/>
              </a:rPr>
              <a:t>Nếu </a:t>
            </a:r>
            <a:r>
              <a:rPr lang="en-US" altLang="vi-VN" sz="2400" b="1" i="1" dirty="0">
                <a:latin typeface="Times New Roman" panose="02020603050405020304" pitchFamily="18" charset="0"/>
                <a:cs typeface="Times New Roman" panose="02020603050405020304" pitchFamily="18" charset="0"/>
              </a:rPr>
              <a:t>đổi chiều dòng điện thì hiện tượng xảy ra như thế nào?</a:t>
            </a:r>
            <a:r>
              <a:rPr lang="en-US" altLang="vi-VN" sz="3200" b="1" i="1" dirty="0">
                <a:latin typeface="Times New Roman" panose="02020603050405020304" pitchFamily="18" charset="0"/>
                <a:cs typeface="Times New Roman" panose="02020603050405020304" pitchFamily="18" charset="0"/>
              </a:rPr>
              <a:t> </a:t>
            </a:r>
            <a:endParaRPr lang="vi-VN" altLang="vi-VN" sz="2400" b="1" i="1" dirty="0">
              <a:latin typeface="Times New Roman" panose="02020603050405020304" pitchFamily="18" charset="0"/>
              <a:cs typeface="Times New Roman" panose="02020603050405020304" pitchFamily="18" charset="0"/>
            </a:endParaRPr>
          </a:p>
        </p:txBody>
      </p:sp>
      <p:sp>
        <p:nvSpPr>
          <p:cNvPr id="3" name="Rectangle 2"/>
          <p:cNvSpPr/>
          <p:nvPr/>
        </p:nvSpPr>
        <p:spPr>
          <a:xfrm>
            <a:off x="5157589" y="2443892"/>
            <a:ext cx="1960728" cy="461665"/>
          </a:xfrm>
          <a:prstGeom prst="rect">
            <a:avLst/>
          </a:prstGeom>
        </p:spPr>
        <p:txBody>
          <a:bodyPr wrap="square">
            <a:spAutoFit/>
          </a:bodyPr>
          <a:lstStyle/>
          <a:p>
            <a:r>
              <a:rPr lang="en-US" sz="2400" b="1" i="1" dirty="0" smtClean="0">
                <a:solidFill>
                  <a:srgbClr val="FF0000"/>
                </a:solidFill>
                <a:latin typeface="Open Sans"/>
              </a:rPr>
              <a:t>Trả lời</a:t>
            </a:r>
            <a:endParaRPr lang="vi-VN" sz="2400" b="1" i="1" dirty="0">
              <a:solidFill>
                <a:srgbClr val="FF0000"/>
              </a:solidFill>
            </a:endParaRPr>
          </a:p>
        </p:txBody>
      </p:sp>
      <p:sp>
        <p:nvSpPr>
          <p:cNvPr id="8" name="Rectangle 3"/>
          <p:cNvSpPr txBox="1">
            <a:spLocks noChangeArrowheads="1"/>
          </p:cNvSpPr>
          <p:nvPr/>
        </p:nvSpPr>
        <p:spPr>
          <a:xfrm>
            <a:off x="500913" y="2912792"/>
            <a:ext cx="10375235" cy="88371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609600" algn="just">
              <a:spcBef>
                <a:spcPts val="0"/>
              </a:spcBef>
              <a:buFontTx/>
              <a:buNone/>
            </a:pPr>
            <a:r>
              <a:rPr lang="en-US" altLang="vi-VN" i="1" dirty="0" smtClean="0">
                <a:solidFill>
                  <a:srgbClr val="0A0AB6"/>
                </a:solidFill>
              </a:rPr>
              <a:t>a. Nam châm bị hút vào ống dây do đầu B ống dây là từ cực bắc.</a:t>
            </a:r>
          </a:p>
        </p:txBody>
      </p:sp>
      <p:sp>
        <p:nvSpPr>
          <p:cNvPr id="60" name="Slide Number Placeholder 114"/>
          <p:cNvSpPr>
            <a:spLocks noGrp="1"/>
          </p:cNvSpPr>
          <p:nvPr>
            <p:ph type="sldNum" sz="quarter" idx="12"/>
          </p:nvPr>
        </p:nvSpPr>
        <p:spPr>
          <a:xfrm>
            <a:off x="9815945" y="8185150"/>
            <a:ext cx="2743200" cy="365125"/>
          </a:xfrm>
        </p:spPr>
        <p:txBody>
          <a:bodyPr/>
          <a:lstStyle/>
          <a:p>
            <a:fld id="{EEBAC227-85C1-4C00-A5F1-661507681CF9}" type="slidenum">
              <a:rPr lang="en-US" altLang="vi-VN"/>
              <a:pPr/>
              <a:t>5</a:t>
            </a:fld>
            <a:endParaRPr lang="en-US" altLang="vi-VN"/>
          </a:p>
        </p:txBody>
      </p:sp>
      <p:grpSp>
        <p:nvGrpSpPr>
          <p:cNvPr id="61" name="Group 208"/>
          <p:cNvGrpSpPr>
            <a:grpSpLocks/>
          </p:cNvGrpSpPr>
          <p:nvPr/>
        </p:nvGrpSpPr>
        <p:grpSpPr bwMode="auto">
          <a:xfrm>
            <a:off x="10733055" y="4357688"/>
            <a:ext cx="1066800" cy="366713"/>
            <a:chOff x="4944" y="3500"/>
            <a:chExt cx="672" cy="231"/>
          </a:xfrm>
        </p:grpSpPr>
        <p:sp>
          <p:nvSpPr>
            <p:cNvPr id="62" name="Text Box 5"/>
            <p:cNvSpPr txBox="1">
              <a:spLocks noChangeArrowheads="1"/>
            </p:cNvSpPr>
            <p:nvPr/>
          </p:nvSpPr>
          <p:spPr bwMode="auto">
            <a:xfrm>
              <a:off x="4944" y="3500"/>
              <a:ext cx="336" cy="231"/>
            </a:xfrm>
            <a:prstGeom prst="rect">
              <a:avLst/>
            </a:prstGeom>
            <a:solidFill>
              <a:srgbClr val="3333CC"/>
            </a:solidFill>
            <a:ln w="9525">
              <a:noFill/>
              <a:miter lim="800000"/>
              <a:headEnd/>
              <a:tailEnd/>
            </a:ln>
            <a:effectLst>
              <a:outerShdw sy="50000" rotWithShape="0">
                <a:schemeClr val="bg2">
                  <a:alpha val="50000"/>
                </a:schemeClr>
              </a:outerShdw>
            </a:effectLst>
          </p:spPr>
          <p:txBody>
            <a:bodyPr>
              <a:spAutoFit/>
            </a:bodyPr>
            <a:lstStyle/>
            <a:p>
              <a:pPr algn="ctr">
                <a:spcBef>
                  <a:spcPct val="50000"/>
                </a:spcBef>
                <a:defRPr/>
              </a:pPr>
              <a:r>
                <a:rPr lang="en-US" b="1">
                  <a:solidFill>
                    <a:schemeClr val="bg1"/>
                  </a:solidFill>
                  <a:latin typeface="Arial" charset="0"/>
                </a:rPr>
                <a:t>S</a:t>
              </a:r>
            </a:p>
          </p:txBody>
        </p:sp>
        <p:sp>
          <p:nvSpPr>
            <p:cNvPr id="63" name="Text Box 6"/>
            <p:cNvSpPr txBox="1">
              <a:spLocks noChangeArrowheads="1"/>
            </p:cNvSpPr>
            <p:nvPr/>
          </p:nvSpPr>
          <p:spPr bwMode="auto">
            <a:xfrm>
              <a:off x="5282" y="3500"/>
              <a:ext cx="334" cy="231"/>
            </a:xfrm>
            <a:prstGeom prst="rect">
              <a:avLst/>
            </a:prstGeom>
            <a:solidFill>
              <a:srgbClr val="FF3300"/>
            </a:solidFill>
            <a:ln w="9525">
              <a:noFill/>
              <a:miter lim="800000"/>
              <a:headEnd/>
              <a:tailEnd/>
            </a:ln>
            <a:effectLst>
              <a:outerShdw sy="50000" rotWithShape="0">
                <a:schemeClr val="bg2">
                  <a:alpha val="50000"/>
                </a:schemeClr>
              </a:outerShdw>
            </a:effectLst>
          </p:spPr>
          <p:txBody>
            <a:bodyPr>
              <a:spAutoFit/>
            </a:bodyPr>
            <a:lstStyle/>
            <a:p>
              <a:pPr algn="ctr">
                <a:spcBef>
                  <a:spcPct val="50000"/>
                </a:spcBef>
                <a:defRPr/>
              </a:pPr>
              <a:r>
                <a:rPr lang="en-US" b="1">
                  <a:solidFill>
                    <a:schemeClr val="bg1"/>
                  </a:solidFill>
                  <a:latin typeface="Arial" charset="0"/>
                </a:rPr>
                <a:t>N</a:t>
              </a:r>
            </a:p>
          </p:txBody>
        </p:sp>
      </p:grpSp>
      <p:sp>
        <p:nvSpPr>
          <p:cNvPr id="64" name="Line 7"/>
          <p:cNvSpPr>
            <a:spLocks noChangeShapeType="1"/>
          </p:cNvSpPr>
          <p:nvPr/>
        </p:nvSpPr>
        <p:spPr bwMode="auto">
          <a:xfrm>
            <a:off x="11261692" y="3157537"/>
            <a:ext cx="6350" cy="11953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65" name="Group 210"/>
          <p:cNvGrpSpPr>
            <a:grpSpLocks/>
          </p:cNvGrpSpPr>
          <p:nvPr/>
        </p:nvGrpSpPr>
        <p:grpSpPr bwMode="auto">
          <a:xfrm>
            <a:off x="10937843" y="3028950"/>
            <a:ext cx="682625" cy="112712"/>
            <a:chOff x="5066" y="2688"/>
            <a:chExt cx="430" cy="71"/>
          </a:xfrm>
        </p:grpSpPr>
        <p:sp>
          <p:nvSpPr>
            <p:cNvPr id="66" name="Line 8"/>
            <p:cNvSpPr>
              <a:spLocks noChangeShapeType="1"/>
            </p:cNvSpPr>
            <p:nvPr/>
          </p:nvSpPr>
          <p:spPr bwMode="auto">
            <a:xfrm>
              <a:off x="5066" y="2759"/>
              <a:ext cx="39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7" name="Line 9"/>
            <p:cNvSpPr>
              <a:spLocks noChangeShapeType="1"/>
            </p:cNvSpPr>
            <p:nvPr/>
          </p:nvSpPr>
          <p:spPr bwMode="auto">
            <a:xfrm flipV="1">
              <a:off x="5127" y="2694"/>
              <a:ext cx="61" cy="6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8" name="Line 10"/>
            <p:cNvSpPr>
              <a:spLocks noChangeShapeType="1"/>
            </p:cNvSpPr>
            <p:nvPr/>
          </p:nvSpPr>
          <p:spPr bwMode="auto">
            <a:xfrm flipV="1">
              <a:off x="5194" y="2692"/>
              <a:ext cx="61" cy="6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9" name="Line 11"/>
            <p:cNvSpPr>
              <a:spLocks noChangeShapeType="1"/>
            </p:cNvSpPr>
            <p:nvPr/>
          </p:nvSpPr>
          <p:spPr bwMode="auto">
            <a:xfrm flipV="1">
              <a:off x="5312" y="2690"/>
              <a:ext cx="62"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0" name="Line 12"/>
            <p:cNvSpPr>
              <a:spLocks noChangeShapeType="1"/>
            </p:cNvSpPr>
            <p:nvPr/>
          </p:nvSpPr>
          <p:spPr bwMode="auto">
            <a:xfrm flipV="1">
              <a:off x="5374" y="2688"/>
              <a:ext cx="61"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1" name="Line 13"/>
            <p:cNvSpPr>
              <a:spLocks noChangeShapeType="1"/>
            </p:cNvSpPr>
            <p:nvPr/>
          </p:nvSpPr>
          <p:spPr bwMode="auto">
            <a:xfrm flipV="1">
              <a:off x="5435" y="2692"/>
              <a:ext cx="61" cy="6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 name="Line 14"/>
            <p:cNvSpPr>
              <a:spLocks noChangeShapeType="1"/>
            </p:cNvSpPr>
            <p:nvPr/>
          </p:nvSpPr>
          <p:spPr bwMode="auto">
            <a:xfrm flipV="1">
              <a:off x="5244" y="2690"/>
              <a:ext cx="61"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73" name="Group 168"/>
          <p:cNvGrpSpPr>
            <a:grpSpLocks/>
          </p:cNvGrpSpPr>
          <p:nvPr/>
        </p:nvGrpSpPr>
        <p:grpSpPr bwMode="auto">
          <a:xfrm>
            <a:off x="8456580" y="4205287"/>
            <a:ext cx="1828800" cy="1766888"/>
            <a:chOff x="816" y="2640"/>
            <a:chExt cx="1152" cy="1113"/>
          </a:xfrm>
        </p:grpSpPr>
        <p:grpSp>
          <p:nvGrpSpPr>
            <p:cNvPr id="74" name="Group 133"/>
            <p:cNvGrpSpPr>
              <a:grpSpLocks/>
            </p:cNvGrpSpPr>
            <p:nvPr/>
          </p:nvGrpSpPr>
          <p:grpSpPr bwMode="auto">
            <a:xfrm>
              <a:off x="816" y="2640"/>
              <a:ext cx="1152" cy="396"/>
              <a:chOff x="3216" y="2112"/>
              <a:chExt cx="1152" cy="396"/>
            </a:xfrm>
          </p:grpSpPr>
          <p:grpSp>
            <p:nvGrpSpPr>
              <p:cNvPr id="86" name="Group 134"/>
              <p:cNvGrpSpPr>
                <a:grpSpLocks/>
              </p:cNvGrpSpPr>
              <p:nvPr/>
            </p:nvGrpSpPr>
            <p:grpSpPr bwMode="auto">
              <a:xfrm rot="10800000">
                <a:off x="3216" y="2196"/>
                <a:ext cx="1152" cy="240"/>
                <a:chOff x="1968" y="3024"/>
                <a:chExt cx="1778" cy="389"/>
              </a:xfrm>
            </p:grpSpPr>
            <p:sp>
              <p:nvSpPr>
                <p:cNvPr id="104" name="Line 135"/>
                <p:cNvSpPr>
                  <a:spLocks noChangeShapeType="1"/>
                </p:cNvSpPr>
                <p:nvPr/>
              </p:nvSpPr>
              <p:spPr bwMode="auto">
                <a:xfrm>
                  <a:off x="2064" y="3024"/>
                  <a:ext cx="158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5" name="Line 136"/>
                <p:cNvSpPr>
                  <a:spLocks noChangeShapeType="1"/>
                </p:cNvSpPr>
                <p:nvPr/>
              </p:nvSpPr>
              <p:spPr bwMode="auto">
                <a:xfrm>
                  <a:off x="2064" y="3408"/>
                  <a:ext cx="158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6" name="Arc 137"/>
                <p:cNvSpPr>
                  <a:spLocks/>
                </p:cNvSpPr>
                <p:nvPr/>
              </p:nvSpPr>
              <p:spPr bwMode="auto">
                <a:xfrm rot="5197171">
                  <a:off x="3430" y="3098"/>
                  <a:ext cx="389" cy="242"/>
                </a:xfrm>
                <a:custGeom>
                  <a:avLst/>
                  <a:gdLst>
                    <a:gd name="T0" fmla="*/ 0 w 35085"/>
                    <a:gd name="T1" fmla="*/ 1 h 21600"/>
                    <a:gd name="T2" fmla="*/ 4 w 35085"/>
                    <a:gd name="T3" fmla="*/ 1 h 21600"/>
                    <a:gd name="T4" fmla="*/ 2 w 35085"/>
                    <a:gd name="T5" fmla="*/ 3 h 21600"/>
                    <a:gd name="T6" fmla="*/ 0 60000 65536"/>
                    <a:gd name="T7" fmla="*/ 0 60000 65536"/>
                    <a:gd name="T8" fmla="*/ 0 60000 65536"/>
                    <a:gd name="T9" fmla="*/ 0 w 35085"/>
                    <a:gd name="T10" fmla="*/ 0 h 21600"/>
                    <a:gd name="T11" fmla="*/ 35085 w 35085"/>
                    <a:gd name="T12" fmla="*/ 21600 h 21600"/>
                  </a:gdLst>
                  <a:ahLst/>
                  <a:cxnLst>
                    <a:cxn ang="T6">
                      <a:pos x="T0" y="T1"/>
                    </a:cxn>
                    <a:cxn ang="T7">
                      <a:pos x="T2" y="T3"/>
                    </a:cxn>
                    <a:cxn ang="T8">
                      <a:pos x="T4" y="T5"/>
                    </a:cxn>
                  </a:cxnLst>
                  <a:rect l="T9" t="T10" r="T11" b="T12"/>
                  <a:pathLst>
                    <a:path w="35085" h="21600" fill="none" extrusionOk="0">
                      <a:moveTo>
                        <a:pt x="0" y="7424"/>
                      </a:moveTo>
                      <a:cubicBezTo>
                        <a:pt x="4102" y="2707"/>
                        <a:pt x="10047" y="-1"/>
                        <a:pt x="16298" y="0"/>
                      </a:cubicBezTo>
                      <a:cubicBezTo>
                        <a:pt x="24073" y="0"/>
                        <a:pt x="31248" y="4178"/>
                        <a:pt x="35085" y="10941"/>
                      </a:cubicBezTo>
                    </a:path>
                    <a:path w="35085" h="21600" stroke="0" extrusionOk="0">
                      <a:moveTo>
                        <a:pt x="0" y="7424"/>
                      </a:moveTo>
                      <a:cubicBezTo>
                        <a:pt x="4102" y="2707"/>
                        <a:pt x="10047" y="-1"/>
                        <a:pt x="16298" y="0"/>
                      </a:cubicBezTo>
                      <a:cubicBezTo>
                        <a:pt x="24073" y="0"/>
                        <a:pt x="31248" y="4178"/>
                        <a:pt x="35085" y="10941"/>
                      </a:cubicBezTo>
                      <a:lnTo>
                        <a:pt x="16298" y="2160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07" name="Oval 138"/>
                <p:cNvSpPr>
                  <a:spLocks noChangeArrowheads="1"/>
                </p:cNvSpPr>
                <p:nvPr/>
              </p:nvSpPr>
              <p:spPr bwMode="auto">
                <a:xfrm>
                  <a:off x="1968" y="3024"/>
                  <a:ext cx="192" cy="384"/>
                </a:xfrm>
                <a:prstGeom prst="ellipse">
                  <a:avLst/>
                </a:prstGeom>
                <a:solidFill>
                  <a:schemeClr val="bg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grpSp>
          <p:grpSp>
            <p:nvGrpSpPr>
              <p:cNvPr id="87" name="Group 139"/>
              <p:cNvGrpSpPr>
                <a:grpSpLocks/>
              </p:cNvGrpSpPr>
              <p:nvPr/>
            </p:nvGrpSpPr>
            <p:grpSpPr bwMode="auto">
              <a:xfrm>
                <a:off x="3312" y="2112"/>
                <a:ext cx="953" cy="396"/>
                <a:chOff x="3312" y="2112"/>
                <a:chExt cx="953" cy="396"/>
              </a:xfrm>
            </p:grpSpPr>
            <p:sp>
              <p:nvSpPr>
                <p:cNvPr id="88" name="Freeform 140"/>
                <p:cNvSpPr>
                  <a:spLocks/>
                </p:cNvSpPr>
                <p:nvPr/>
              </p:nvSpPr>
              <p:spPr bwMode="auto">
                <a:xfrm>
                  <a:off x="3543" y="2112"/>
                  <a:ext cx="110" cy="392"/>
                </a:xfrm>
                <a:custGeom>
                  <a:avLst/>
                  <a:gdLst>
                    <a:gd name="T0" fmla="*/ 0 w 52"/>
                    <a:gd name="T1" fmla="*/ 75 h 261"/>
                    <a:gd name="T2" fmla="*/ 34 w 52"/>
                    <a:gd name="T3" fmla="*/ 45 h 261"/>
                    <a:gd name="T4" fmla="*/ 68 w 52"/>
                    <a:gd name="T5" fmla="*/ 345 h 261"/>
                    <a:gd name="T6" fmla="*/ 110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89" name="Freeform 141"/>
                <p:cNvSpPr>
                  <a:spLocks/>
                </p:cNvSpPr>
                <p:nvPr/>
              </p:nvSpPr>
              <p:spPr bwMode="auto">
                <a:xfrm>
                  <a:off x="3653" y="2114"/>
                  <a:ext cx="111" cy="393"/>
                </a:xfrm>
                <a:custGeom>
                  <a:avLst/>
                  <a:gdLst>
                    <a:gd name="T0" fmla="*/ 0 w 52"/>
                    <a:gd name="T1" fmla="*/ 75 h 261"/>
                    <a:gd name="T2" fmla="*/ 34 w 52"/>
                    <a:gd name="T3" fmla="*/ 45 h 261"/>
                    <a:gd name="T4" fmla="*/ 68 w 52"/>
                    <a:gd name="T5" fmla="*/ 346 h 261"/>
                    <a:gd name="T6" fmla="*/ 111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90" name="Freeform 142"/>
                <p:cNvSpPr>
                  <a:spLocks/>
                </p:cNvSpPr>
                <p:nvPr/>
              </p:nvSpPr>
              <p:spPr bwMode="auto">
                <a:xfrm>
                  <a:off x="3760" y="2114"/>
                  <a:ext cx="109" cy="393"/>
                </a:xfrm>
                <a:custGeom>
                  <a:avLst/>
                  <a:gdLst>
                    <a:gd name="T0" fmla="*/ 0 w 52"/>
                    <a:gd name="T1" fmla="*/ 75 h 261"/>
                    <a:gd name="T2" fmla="*/ 34 w 52"/>
                    <a:gd name="T3" fmla="*/ 45 h 261"/>
                    <a:gd name="T4" fmla="*/ 67 w 52"/>
                    <a:gd name="T5" fmla="*/ 346 h 261"/>
                    <a:gd name="T6" fmla="*/ 109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91" name="Freeform 143"/>
                <p:cNvSpPr>
                  <a:spLocks/>
                </p:cNvSpPr>
                <p:nvPr/>
              </p:nvSpPr>
              <p:spPr bwMode="auto">
                <a:xfrm>
                  <a:off x="3708" y="2114"/>
                  <a:ext cx="111" cy="393"/>
                </a:xfrm>
                <a:custGeom>
                  <a:avLst/>
                  <a:gdLst>
                    <a:gd name="T0" fmla="*/ 0 w 52"/>
                    <a:gd name="T1" fmla="*/ 75 h 261"/>
                    <a:gd name="T2" fmla="*/ 34 w 52"/>
                    <a:gd name="T3" fmla="*/ 45 h 261"/>
                    <a:gd name="T4" fmla="*/ 68 w 52"/>
                    <a:gd name="T5" fmla="*/ 346 h 261"/>
                    <a:gd name="T6" fmla="*/ 111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92" name="Freeform 144"/>
                <p:cNvSpPr>
                  <a:spLocks/>
                </p:cNvSpPr>
                <p:nvPr/>
              </p:nvSpPr>
              <p:spPr bwMode="auto">
                <a:xfrm>
                  <a:off x="3598" y="2114"/>
                  <a:ext cx="110" cy="393"/>
                </a:xfrm>
                <a:custGeom>
                  <a:avLst/>
                  <a:gdLst>
                    <a:gd name="T0" fmla="*/ 0 w 52"/>
                    <a:gd name="T1" fmla="*/ 75 h 261"/>
                    <a:gd name="T2" fmla="*/ 34 w 52"/>
                    <a:gd name="T3" fmla="*/ 45 h 261"/>
                    <a:gd name="T4" fmla="*/ 68 w 52"/>
                    <a:gd name="T5" fmla="*/ 346 h 261"/>
                    <a:gd name="T6" fmla="*/ 110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93" name="Freeform 145"/>
                <p:cNvSpPr>
                  <a:spLocks/>
                </p:cNvSpPr>
                <p:nvPr/>
              </p:nvSpPr>
              <p:spPr bwMode="auto">
                <a:xfrm>
                  <a:off x="3819" y="2114"/>
                  <a:ext cx="110" cy="393"/>
                </a:xfrm>
                <a:custGeom>
                  <a:avLst/>
                  <a:gdLst>
                    <a:gd name="T0" fmla="*/ 0 w 52"/>
                    <a:gd name="T1" fmla="*/ 75 h 261"/>
                    <a:gd name="T2" fmla="*/ 34 w 52"/>
                    <a:gd name="T3" fmla="*/ 45 h 261"/>
                    <a:gd name="T4" fmla="*/ 68 w 52"/>
                    <a:gd name="T5" fmla="*/ 346 h 261"/>
                    <a:gd name="T6" fmla="*/ 110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94" name="Freeform 146"/>
                <p:cNvSpPr>
                  <a:spLocks/>
                </p:cNvSpPr>
                <p:nvPr/>
              </p:nvSpPr>
              <p:spPr bwMode="auto">
                <a:xfrm>
                  <a:off x="3874" y="2114"/>
                  <a:ext cx="111" cy="393"/>
                </a:xfrm>
                <a:custGeom>
                  <a:avLst/>
                  <a:gdLst>
                    <a:gd name="T0" fmla="*/ 0 w 52"/>
                    <a:gd name="T1" fmla="*/ 75 h 261"/>
                    <a:gd name="T2" fmla="*/ 34 w 52"/>
                    <a:gd name="T3" fmla="*/ 45 h 261"/>
                    <a:gd name="T4" fmla="*/ 68 w 52"/>
                    <a:gd name="T5" fmla="*/ 346 h 261"/>
                    <a:gd name="T6" fmla="*/ 111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95" name="Freeform 147"/>
                <p:cNvSpPr>
                  <a:spLocks/>
                </p:cNvSpPr>
                <p:nvPr/>
              </p:nvSpPr>
              <p:spPr bwMode="auto">
                <a:xfrm>
                  <a:off x="3929" y="2114"/>
                  <a:ext cx="111" cy="393"/>
                </a:xfrm>
                <a:custGeom>
                  <a:avLst/>
                  <a:gdLst>
                    <a:gd name="T0" fmla="*/ 0 w 52"/>
                    <a:gd name="T1" fmla="*/ 75 h 261"/>
                    <a:gd name="T2" fmla="*/ 34 w 52"/>
                    <a:gd name="T3" fmla="*/ 45 h 261"/>
                    <a:gd name="T4" fmla="*/ 68 w 52"/>
                    <a:gd name="T5" fmla="*/ 346 h 261"/>
                    <a:gd name="T6" fmla="*/ 111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96" name="Freeform 148"/>
                <p:cNvSpPr>
                  <a:spLocks/>
                </p:cNvSpPr>
                <p:nvPr/>
              </p:nvSpPr>
              <p:spPr bwMode="auto">
                <a:xfrm>
                  <a:off x="3985" y="2114"/>
                  <a:ext cx="110" cy="393"/>
                </a:xfrm>
                <a:custGeom>
                  <a:avLst/>
                  <a:gdLst>
                    <a:gd name="T0" fmla="*/ 0 w 52"/>
                    <a:gd name="T1" fmla="*/ 75 h 261"/>
                    <a:gd name="T2" fmla="*/ 34 w 52"/>
                    <a:gd name="T3" fmla="*/ 45 h 261"/>
                    <a:gd name="T4" fmla="*/ 68 w 52"/>
                    <a:gd name="T5" fmla="*/ 346 h 261"/>
                    <a:gd name="T6" fmla="*/ 110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97" name="Freeform 149"/>
                <p:cNvSpPr>
                  <a:spLocks/>
                </p:cNvSpPr>
                <p:nvPr/>
              </p:nvSpPr>
              <p:spPr bwMode="auto">
                <a:xfrm>
                  <a:off x="4040" y="2114"/>
                  <a:ext cx="110" cy="393"/>
                </a:xfrm>
                <a:custGeom>
                  <a:avLst/>
                  <a:gdLst>
                    <a:gd name="T0" fmla="*/ 0 w 52"/>
                    <a:gd name="T1" fmla="*/ 75 h 261"/>
                    <a:gd name="T2" fmla="*/ 34 w 52"/>
                    <a:gd name="T3" fmla="*/ 45 h 261"/>
                    <a:gd name="T4" fmla="*/ 68 w 52"/>
                    <a:gd name="T5" fmla="*/ 346 h 261"/>
                    <a:gd name="T6" fmla="*/ 110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98" name="Freeform 150"/>
                <p:cNvSpPr>
                  <a:spLocks/>
                </p:cNvSpPr>
                <p:nvPr/>
              </p:nvSpPr>
              <p:spPr bwMode="auto">
                <a:xfrm>
                  <a:off x="4099" y="2116"/>
                  <a:ext cx="111" cy="392"/>
                </a:xfrm>
                <a:custGeom>
                  <a:avLst/>
                  <a:gdLst>
                    <a:gd name="T0" fmla="*/ 0 w 52"/>
                    <a:gd name="T1" fmla="*/ 75 h 261"/>
                    <a:gd name="T2" fmla="*/ 34 w 52"/>
                    <a:gd name="T3" fmla="*/ 45 h 261"/>
                    <a:gd name="T4" fmla="*/ 68 w 52"/>
                    <a:gd name="T5" fmla="*/ 345 h 261"/>
                    <a:gd name="T6" fmla="*/ 111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99" name="Freeform 151"/>
                <p:cNvSpPr>
                  <a:spLocks/>
                </p:cNvSpPr>
                <p:nvPr/>
              </p:nvSpPr>
              <p:spPr bwMode="auto">
                <a:xfrm>
                  <a:off x="4155" y="2116"/>
                  <a:ext cx="110" cy="392"/>
                </a:xfrm>
                <a:custGeom>
                  <a:avLst/>
                  <a:gdLst>
                    <a:gd name="T0" fmla="*/ 0 w 52"/>
                    <a:gd name="T1" fmla="*/ 75 h 261"/>
                    <a:gd name="T2" fmla="*/ 34 w 52"/>
                    <a:gd name="T3" fmla="*/ 45 h 261"/>
                    <a:gd name="T4" fmla="*/ 68 w 52"/>
                    <a:gd name="T5" fmla="*/ 345 h 261"/>
                    <a:gd name="T6" fmla="*/ 110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00" name="Freeform 152"/>
                <p:cNvSpPr>
                  <a:spLocks/>
                </p:cNvSpPr>
                <p:nvPr/>
              </p:nvSpPr>
              <p:spPr bwMode="auto">
                <a:xfrm>
                  <a:off x="3428" y="2116"/>
                  <a:ext cx="110" cy="392"/>
                </a:xfrm>
                <a:custGeom>
                  <a:avLst/>
                  <a:gdLst>
                    <a:gd name="T0" fmla="*/ 0 w 52"/>
                    <a:gd name="T1" fmla="*/ 75 h 261"/>
                    <a:gd name="T2" fmla="*/ 34 w 52"/>
                    <a:gd name="T3" fmla="*/ 45 h 261"/>
                    <a:gd name="T4" fmla="*/ 68 w 52"/>
                    <a:gd name="T5" fmla="*/ 345 h 261"/>
                    <a:gd name="T6" fmla="*/ 110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01" name="Freeform 153"/>
                <p:cNvSpPr>
                  <a:spLocks/>
                </p:cNvSpPr>
                <p:nvPr/>
              </p:nvSpPr>
              <p:spPr bwMode="auto">
                <a:xfrm>
                  <a:off x="3483" y="2116"/>
                  <a:ext cx="110" cy="392"/>
                </a:xfrm>
                <a:custGeom>
                  <a:avLst/>
                  <a:gdLst>
                    <a:gd name="T0" fmla="*/ 0 w 52"/>
                    <a:gd name="T1" fmla="*/ 75 h 261"/>
                    <a:gd name="T2" fmla="*/ 34 w 52"/>
                    <a:gd name="T3" fmla="*/ 45 h 261"/>
                    <a:gd name="T4" fmla="*/ 68 w 52"/>
                    <a:gd name="T5" fmla="*/ 345 h 261"/>
                    <a:gd name="T6" fmla="*/ 110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02" name="Freeform 154"/>
                <p:cNvSpPr>
                  <a:spLocks/>
                </p:cNvSpPr>
                <p:nvPr/>
              </p:nvSpPr>
              <p:spPr bwMode="auto">
                <a:xfrm>
                  <a:off x="3312" y="2112"/>
                  <a:ext cx="111" cy="392"/>
                </a:xfrm>
                <a:custGeom>
                  <a:avLst/>
                  <a:gdLst>
                    <a:gd name="T0" fmla="*/ 0 w 52"/>
                    <a:gd name="T1" fmla="*/ 75 h 261"/>
                    <a:gd name="T2" fmla="*/ 34 w 52"/>
                    <a:gd name="T3" fmla="*/ 45 h 261"/>
                    <a:gd name="T4" fmla="*/ 68 w 52"/>
                    <a:gd name="T5" fmla="*/ 345 h 261"/>
                    <a:gd name="T6" fmla="*/ 111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03" name="Freeform 155"/>
                <p:cNvSpPr>
                  <a:spLocks/>
                </p:cNvSpPr>
                <p:nvPr/>
              </p:nvSpPr>
              <p:spPr bwMode="auto">
                <a:xfrm>
                  <a:off x="3360" y="2112"/>
                  <a:ext cx="111" cy="392"/>
                </a:xfrm>
                <a:custGeom>
                  <a:avLst/>
                  <a:gdLst>
                    <a:gd name="T0" fmla="*/ 0 w 52"/>
                    <a:gd name="T1" fmla="*/ 75 h 261"/>
                    <a:gd name="T2" fmla="*/ 34 w 52"/>
                    <a:gd name="T3" fmla="*/ 45 h 261"/>
                    <a:gd name="T4" fmla="*/ 68 w 52"/>
                    <a:gd name="T5" fmla="*/ 345 h 261"/>
                    <a:gd name="T6" fmla="*/ 111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grpSp>
        </p:grpSp>
        <p:sp>
          <p:nvSpPr>
            <p:cNvPr id="75" name="Line 156"/>
            <p:cNvSpPr>
              <a:spLocks noChangeShapeType="1"/>
            </p:cNvSpPr>
            <p:nvPr/>
          </p:nvSpPr>
          <p:spPr bwMode="auto">
            <a:xfrm>
              <a:off x="894" y="2967"/>
              <a:ext cx="0"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6" name="Line 158"/>
            <p:cNvSpPr>
              <a:spLocks noChangeShapeType="1"/>
            </p:cNvSpPr>
            <p:nvPr/>
          </p:nvSpPr>
          <p:spPr bwMode="auto">
            <a:xfrm>
              <a:off x="891" y="3540"/>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7" name="Line 159"/>
            <p:cNvSpPr>
              <a:spLocks noChangeShapeType="1"/>
            </p:cNvSpPr>
            <p:nvPr/>
          </p:nvSpPr>
          <p:spPr bwMode="auto">
            <a:xfrm flipV="1">
              <a:off x="1125" y="3447"/>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8" name="Line 160"/>
            <p:cNvSpPr>
              <a:spLocks noChangeShapeType="1"/>
            </p:cNvSpPr>
            <p:nvPr/>
          </p:nvSpPr>
          <p:spPr bwMode="auto">
            <a:xfrm>
              <a:off x="1257" y="3525"/>
              <a:ext cx="19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9" name="Line 161"/>
            <p:cNvSpPr>
              <a:spLocks noChangeShapeType="1"/>
            </p:cNvSpPr>
            <p:nvPr/>
          </p:nvSpPr>
          <p:spPr bwMode="auto">
            <a:xfrm>
              <a:off x="1449" y="3429"/>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0" name="Line 162"/>
            <p:cNvSpPr>
              <a:spLocks noChangeShapeType="1"/>
            </p:cNvSpPr>
            <p:nvPr/>
          </p:nvSpPr>
          <p:spPr bwMode="auto">
            <a:xfrm>
              <a:off x="1533" y="3534"/>
              <a:ext cx="33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1" name="Line 163"/>
            <p:cNvSpPr>
              <a:spLocks noChangeShapeType="1"/>
            </p:cNvSpPr>
            <p:nvPr/>
          </p:nvSpPr>
          <p:spPr bwMode="auto">
            <a:xfrm>
              <a:off x="1878" y="2958"/>
              <a:ext cx="0"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2" name="Line 164"/>
            <p:cNvSpPr>
              <a:spLocks noChangeShapeType="1"/>
            </p:cNvSpPr>
            <p:nvPr/>
          </p:nvSpPr>
          <p:spPr bwMode="auto">
            <a:xfrm flipH="1" flipV="1">
              <a:off x="1524" y="3480"/>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83" name="Text Box 165"/>
            <p:cNvSpPr txBox="1">
              <a:spLocks noChangeArrowheads="1"/>
            </p:cNvSpPr>
            <p:nvPr/>
          </p:nvSpPr>
          <p:spPr bwMode="auto">
            <a:xfrm>
              <a:off x="1104" y="3522"/>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a:latin typeface="Arial" panose="020B0604020202020204" pitchFamily="34" charset="0"/>
                </a:rPr>
                <a:t>K</a:t>
              </a:r>
            </a:p>
          </p:txBody>
        </p:sp>
        <p:sp>
          <p:nvSpPr>
            <p:cNvPr id="84" name="Text Box 166"/>
            <p:cNvSpPr txBox="1">
              <a:spLocks noChangeArrowheads="1"/>
            </p:cNvSpPr>
            <p:nvPr/>
          </p:nvSpPr>
          <p:spPr bwMode="auto">
            <a:xfrm>
              <a:off x="1302" y="3468"/>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a:latin typeface="Arial" panose="020B0604020202020204" pitchFamily="34" charset="0"/>
                </a:rPr>
                <a:t>+</a:t>
              </a:r>
            </a:p>
          </p:txBody>
        </p:sp>
        <p:sp>
          <p:nvSpPr>
            <p:cNvPr id="85" name="Line 167"/>
            <p:cNvSpPr>
              <a:spLocks noChangeShapeType="1"/>
            </p:cNvSpPr>
            <p:nvPr/>
          </p:nvSpPr>
          <p:spPr bwMode="auto">
            <a:xfrm>
              <a:off x="1575" y="3573"/>
              <a:ext cx="4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108" name="Group 203"/>
          <p:cNvGrpSpPr>
            <a:grpSpLocks/>
          </p:cNvGrpSpPr>
          <p:nvPr/>
        </p:nvGrpSpPr>
        <p:grpSpPr bwMode="auto">
          <a:xfrm>
            <a:off x="8580406" y="4443413"/>
            <a:ext cx="1571625" cy="1152525"/>
            <a:chOff x="4464" y="3024"/>
            <a:chExt cx="990" cy="726"/>
          </a:xfrm>
        </p:grpSpPr>
        <p:sp>
          <p:nvSpPr>
            <p:cNvPr id="109" name="Line 169"/>
            <p:cNvSpPr>
              <a:spLocks noChangeShapeType="1"/>
            </p:cNvSpPr>
            <p:nvPr/>
          </p:nvSpPr>
          <p:spPr bwMode="auto">
            <a:xfrm flipH="1" flipV="1">
              <a:off x="4464" y="3492"/>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10" name="Line 170"/>
            <p:cNvSpPr>
              <a:spLocks noChangeShapeType="1"/>
            </p:cNvSpPr>
            <p:nvPr/>
          </p:nvSpPr>
          <p:spPr bwMode="auto">
            <a:xfrm>
              <a:off x="4533" y="3024"/>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11" name="Line 171"/>
            <p:cNvSpPr>
              <a:spLocks noChangeShapeType="1"/>
            </p:cNvSpPr>
            <p:nvPr/>
          </p:nvSpPr>
          <p:spPr bwMode="auto">
            <a:xfrm>
              <a:off x="4647" y="3030"/>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12" name="Line 172"/>
            <p:cNvSpPr>
              <a:spLocks noChangeShapeType="1"/>
            </p:cNvSpPr>
            <p:nvPr/>
          </p:nvSpPr>
          <p:spPr bwMode="auto">
            <a:xfrm>
              <a:off x="4770" y="3027"/>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13" name="Line 173"/>
            <p:cNvSpPr>
              <a:spLocks noChangeShapeType="1"/>
            </p:cNvSpPr>
            <p:nvPr/>
          </p:nvSpPr>
          <p:spPr bwMode="auto">
            <a:xfrm>
              <a:off x="4875" y="3033"/>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14" name="Line 174"/>
            <p:cNvSpPr>
              <a:spLocks noChangeShapeType="1"/>
            </p:cNvSpPr>
            <p:nvPr/>
          </p:nvSpPr>
          <p:spPr bwMode="auto">
            <a:xfrm>
              <a:off x="4980" y="3030"/>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15" name="Line 175"/>
            <p:cNvSpPr>
              <a:spLocks noChangeShapeType="1"/>
            </p:cNvSpPr>
            <p:nvPr/>
          </p:nvSpPr>
          <p:spPr bwMode="auto">
            <a:xfrm>
              <a:off x="5094" y="3036"/>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16" name="Line 176"/>
            <p:cNvSpPr>
              <a:spLocks noChangeShapeType="1"/>
            </p:cNvSpPr>
            <p:nvPr/>
          </p:nvSpPr>
          <p:spPr bwMode="auto">
            <a:xfrm>
              <a:off x="5208" y="3042"/>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17" name="Line 177"/>
            <p:cNvSpPr>
              <a:spLocks noChangeShapeType="1"/>
            </p:cNvSpPr>
            <p:nvPr/>
          </p:nvSpPr>
          <p:spPr bwMode="auto">
            <a:xfrm>
              <a:off x="5322" y="3039"/>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18" name="Line 178"/>
            <p:cNvSpPr>
              <a:spLocks noChangeShapeType="1"/>
            </p:cNvSpPr>
            <p:nvPr/>
          </p:nvSpPr>
          <p:spPr bwMode="auto">
            <a:xfrm>
              <a:off x="5454" y="3423"/>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19" name="Line 179"/>
            <p:cNvSpPr>
              <a:spLocks noChangeShapeType="1"/>
            </p:cNvSpPr>
            <p:nvPr/>
          </p:nvSpPr>
          <p:spPr bwMode="auto">
            <a:xfrm flipH="1" flipV="1">
              <a:off x="4782" y="3702"/>
              <a:ext cx="48" cy="48"/>
            </a:xfrm>
            <a:prstGeom prst="line">
              <a:avLst/>
            </a:prstGeom>
            <a:noFill/>
            <a:ln w="9525">
              <a:solidFill>
                <a:srgbClr val="FF33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120" name="Group 196"/>
          <p:cNvGrpSpPr>
            <a:grpSpLocks/>
          </p:cNvGrpSpPr>
          <p:nvPr/>
        </p:nvGrpSpPr>
        <p:grpSpPr bwMode="auto">
          <a:xfrm>
            <a:off x="7527892" y="3705225"/>
            <a:ext cx="3429000" cy="1657350"/>
            <a:chOff x="0" y="2448"/>
            <a:chExt cx="2160" cy="1044"/>
          </a:xfrm>
        </p:grpSpPr>
        <p:grpSp>
          <p:nvGrpSpPr>
            <p:cNvPr id="121" name="Group 112"/>
            <p:cNvGrpSpPr>
              <a:grpSpLocks/>
            </p:cNvGrpSpPr>
            <p:nvPr/>
          </p:nvGrpSpPr>
          <p:grpSpPr bwMode="auto">
            <a:xfrm>
              <a:off x="0" y="2448"/>
              <a:ext cx="2160" cy="1044"/>
              <a:chOff x="912" y="1824"/>
              <a:chExt cx="3075" cy="1615"/>
            </a:xfrm>
          </p:grpSpPr>
          <p:sp>
            <p:nvSpPr>
              <p:cNvPr id="137" name="Arc 113"/>
              <p:cNvSpPr>
                <a:spLocks/>
              </p:cNvSpPr>
              <p:nvPr/>
            </p:nvSpPr>
            <p:spPr bwMode="auto">
              <a:xfrm rot="10348944">
                <a:off x="1104" y="1824"/>
                <a:ext cx="1492" cy="754"/>
              </a:xfrm>
              <a:custGeom>
                <a:avLst/>
                <a:gdLst>
                  <a:gd name="T0" fmla="*/ 53 w 21600"/>
                  <a:gd name="T1" fmla="*/ 0 h 28984"/>
                  <a:gd name="T2" fmla="*/ 90 w 21600"/>
                  <a:gd name="T3" fmla="*/ 20 h 28984"/>
                  <a:gd name="T4" fmla="*/ 0 w 21600"/>
                  <a:gd name="T5" fmla="*/ 13 h 28984"/>
                  <a:gd name="T6" fmla="*/ 0 60000 65536"/>
                  <a:gd name="T7" fmla="*/ 0 60000 65536"/>
                  <a:gd name="T8" fmla="*/ 0 60000 65536"/>
                  <a:gd name="T9" fmla="*/ 0 w 21600"/>
                  <a:gd name="T10" fmla="*/ 0 h 28984"/>
                  <a:gd name="T11" fmla="*/ 21600 w 21600"/>
                  <a:gd name="T12" fmla="*/ 28984 h 28984"/>
                </a:gdLst>
                <a:ahLst/>
                <a:cxnLst>
                  <a:cxn ang="T6">
                    <a:pos x="T0" y="T1"/>
                  </a:cxn>
                  <a:cxn ang="T7">
                    <a:pos x="T2" y="T3"/>
                  </a:cxn>
                  <a:cxn ang="T8">
                    <a:pos x="T4" y="T5"/>
                  </a:cxn>
                </a:cxnLst>
                <a:rect l="T9" t="T10" r="T11" b="T12"/>
                <a:pathLst>
                  <a:path w="21600" h="28984" fill="none" extrusionOk="0">
                    <a:moveTo>
                      <a:pt x="11111" y="-1"/>
                    </a:moveTo>
                    <a:cubicBezTo>
                      <a:pt x="17618" y="3903"/>
                      <a:pt x="21600" y="10934"/>
                      <a:pt x="21600" y="18523"/>
                    </a:cubicBezTo>
                    <a:cubicBezTo>
                      <a:pt x="21600" y="22182"/>
                      <a:pt x="20670" y="25782"/>
                      <a:pt x="18897" y="28983"/>
                    </a:cubicBezTo>
                  </a:path>
                  <a:path w="21600" h="28984" stroke="0" extrusionOk="0">
                    <a:moveTo>
                      <a:pt x="11111" y="-1"/>
                    </a:moveTo>
                    <a:cubicBezTo>
                      <a:pt x="17618" y="3903"/>
                      <a:pt x="21600" y="10934"/>
                      <a:pt x="21600" y="18523"/>
                    </a:cubicBezTo>
                    <a:cubicBezTo>
                      <a:pt x="21600" y="22182"/>
                      <a:pt x="20670" y="25782"/>
                      <a:pt x="18897" y="28983"/>
                    </a:cubicBezTo>
                    <a:lnTo>
                      <a:pt x="0" y="18523"/>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38" name="Arc 114"/>
              <p:cNvSpPr>
                <a:spLocks/>
              </p:cNvSpPr>
              <p:nvPr/>
            </p:nvSpPr>
            <p:spPr bwMode="auto">
              <a:xfrm rot="-298704">
                <a:off x="2688" y="2688"/>
                <a:ext cx="1299" cy="740"/>
              </a:xfrm>
              <a:custGeom>
                <a:avLst/>
                <a:gdLst>
                  <a:gd name="T0" fmla="*/ 40 w 21600"/>
                  <a:gd name="T1" fmla="*/ 0 h 28481"/>
                  <a:gd name="T2" fmla="*/ 69 w 21600"/>
                  <a:gd name="T3" fmla="*/ 19 h 28481"/>
                  <a:gd name="T4" fmla="*/ 0 w 21600"/>
                  <a:gd name="T5" fmla="*/ 13 h 28481"/>
                  <a:gd name="T6" fmla="*/ 0 60000 65536"/>
                  <a:gd name="T7" fmla="*/ 0 60000 65536"/>
                  <a:gd name="T8" fmla="*/ 0 60000 65536"/>
                  <a:gd name="T9" fmla="*/ 0 w 21600"/>
                  <a:gd name="T10" fmla="*/ 0 h 28481"/>
                  <a:gd name="T11" fmla="*/ 21600 w 21600"/>
                  <a:gd name="T12" fmla="*/ 28481 h 28481"/>
                </a:gdLst>
                <a:ahLst/>
                <a:cxnLst>
                  <a:cxn ang="T6">
                    <a:pos x="T0" y="T1"/>
                  </a:cxn>
                  <a:cxn ang="T7">
                    <a:pos x="T2" y="T3"/>
                  </a:cxn>
                  <a:cxn ang="T8">
                    <a:pos x="T4" y="T5"/>
                  </a:cxn>
                </a:cxnLst>
                <a:rect l="T9" t="T10" r="T11" b="T12"/>
                <a:pathLst>
                  <a:path w="21600" h="28481" fill="none" extrusionOk="0">
                    <a:moveTo>
                      <a:pt x="11062" y="-1"/>
                    </a:moveTo>
                    <a:cubicBezTo>
                      <a:pt x="17597" y="3896"/>
                      <a:pt x="21600" y="10943"/>
                      <a:pt x="21600" y="18552"/>
                    </a:cubicBezTo>
                    <a:cubicBezTo>
                      <a:pt x="21600" y="22007"/>
                      <a:pt x="20771" y="25412"/>
                      <a:pt x="19182" y="28480"/>
                    </a:cubicBezTo>
                  </a:path>
                  <a:path w="21600" h="28481" stroke="0" extrusionOk="0">
                    <a:moveTo>
                      <a:pt x="11062" y="-1"/>
                    </a:moveTo>
                    <a:cubicBezTo>
                      <a:pt x="17597" y="3896"/>
                      <a:pt x="21600" y="10943"/>
                      <a:pt x="21600" y="18552"/>
                    </a:cubicBezTo>
                    <a:cubicBezTo>
                      <a:pt x="21600" y="22007"/>
                      <a:pt x="20771" y="25412"/>
                      <a:pt x="19182" y="28480"/>
                    </a:cubicBezTo>
                    <a:lnTo>
                      <a:pt x="0" y="18552"/>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39" name="Arc 115"/>
              <p:cNvSpPr>
                <a:spLocks/>
              </p:cNvSpPr>
              <p:nvPr/>
            </p:nvSpPr>
            <p:spPr bwMode="auto">
              <a:xfrm rot="10800000">
                <a:off x="2832" y="1824"/>
                <a:ext cx="1144" cy="753"/>
              </a:xfrm>
              <a:custGeom>
                <a:avLst/>
                <a:gdLst>
                  <a:gd name="T0" fmla="*/ 5 w 21600"/>
                  <a:gd name="T1" fmla="*/ 20 h 28938"/>
                  <a:gd name="T2" fmla="*/ 39 w 21600"/>
                  <a:gd name="T3" fmla="*/ 0 h 28938"/>
                  <a:gd name="T4" fmla="*/ 61 w 21600"/>
                  <a:gd name="T5" fmla="*/ 14 h 28938"/>
                  <a:gd name="T6" fmla="*/ 0 60000 65536"/>
                  <a:gd name="T7" fmla="*/ 0 60000 65536"/>
                  <a:gd name="T8" fmla="*/ 0 60000 65536"/>
                  <a:gd name="T9" fmla="*/ 0 w 21600"/>
                  <a:gd name="T10" fmla="*/ 0 h 28938"/>
                  <a:gd name="T11" fmla="*/ 21600 w 21600"/>
                  <a:gd name="T12" fmla="*/ 28938 h 28938"/>
                </a:gdLst>
                <a:ahLst/>
                <a:cxnLst>
                  <a:cxn ang="T6">
                    <a:pos x="T0" y="T1"/>
                  </a:cxn>
                  <a:cxn ang="T7">
                    <a:pos x="T2" y="T3"/>
                  </a:cxn>
                  <a:cxn ang="T8">
                    <a:pos x="T4" y="T5"/>
                  </a:cxn>
                </a:cxnLst>
                <a:rect l="T9" t="T10" r="T11" b="T12"/>
                <a:pathLst>
                  <a:path w="21600" h="28938" fill="none" extrusionOk="0">
                    <a:moveTo>
                      <a:pt x="1882" y="28937"/>
                    </a:moveTo>
                    <a:cubicBezTo>
                      <a:pt x="641" y="26163"/>
                      <a:pt x="0" y="23158"/>
                      <a:pt x="0" y="20119"/>
                    </a:cubicBezTo>
                    <a:cubicBezTo>
                      <a:pt x="-1" y="11223"/>
                      <a:pt x="5453" y="3238"/>
                      <a:pt x="13738" y="0"/>
                    </a:cubicBezTo>
                  </a:path>
                  <a:path w="21600" h="28938" stroke="0" extrusionOk="0">
                    <a:moveTo>
                      <a:pt x="1882" y="28937"/>
                    </a:moveTo>
                    <a:cubicBezTo>
                      <a:pt x="641" y="26163"/>
                      <a:pt x="0" y="23158"/>
                      <a:pt x="0" y="20119"/>
                    </a:cubicBezTo>
                    <a:cubicBezTo>
                      <a:pt x="-1" y="11223"/>
                      <a:pt x="5453" y="3238"/>
                      <a:pt x="13738" y="0"/>
                    </a:cubicBezTo>
                    <a:lnTo>
                      <a:pt x="21600" y="20119"/>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40" name="Line 116"/>
              <p:cNvSpPr>
                <a:spLocks noChangeShapeType="1"/>
              </p:cNvSpPr>
              <p:nvPr/>
            </p:nvSpPr>
            <p:spPr bwMode="auto">
              <a:xfrm rot="10800000">
                <a:off x="912" y="2640"/>
                <a:ext cx="3024"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sp>
            <p:nvSpPr>
              <p:cNvPr id="141" name="Arc 117"/>
              <p:cNvSpPr>
                <a:spLocks/>
              </p:cNvSpPr>
              <p:nvPr/>
            </p:nvSpPr>
            <p:spPr bwMode="auto">
              <a:xfrm rot="-10250834">
                <a:off x="1152" y="2688"/>
                <a:ext cx="1444" cy="751"/>
              </a:xfrm>
              <a:custGeom>
                <a:avLst/>
                <a:gdLst>
                  <a:gd name="T0" fmla="*/ 84 w 21600"/>
                  <a:gd name="T1" fmla="*/ 0 h 28850"/>
                  <a:gd name="T2" fmla="*/ 53 w 21600"/>
                  <a:gd name="T3" fmla="*/ 20 h 28850"/>
                  <a:gd name="T4" fmla="*/ 0 w 21600"/>
                  <a:gd name="T5" fmla="*/ 7 h 28850"/>
                  <a:gd name="T6" fmla="*/ 0 60000 65536"/>
                  <a:gd name="T7" fmla="*/ 0 60000 65536"/>
                  <a:gd name="T8" fmla="*/ 0 60000 65536"/>
                  <a:gd name="T9" fmla="*/ 0 w 21600"/>
                  <a:gd name="T10" fmla="*/ 0 h 28850"/>
                  <a:gd name="T11" fmla="*/ 21600 w 21600"/>
                  <a:gd name="T12" fmla="*/ 28850 h 28850"/>
                </a:gdLst>
                <a:ahLst/>
                <a:cxnLst>
                  <a:cxn ang="T6">
                    <a:pos x="T0" y="T1"/>
                  </a:cxn>
                  <a:cxn ang="T7">
                    <a:pos x="T2" y="T3"/>
                  </a:cxn>
                  <a:cxn ang="T8">
                    <a:pos x="T4" y="T5"/>
                  </a:cxn>
                </a:cxnLst>
                <a:rect l="T9" t="T10" r="T11" b="T12"/>
                <a:pathLst>
                  <a:path w="21600" h="28850" fill="none" extrusionOk="0">
                    <a:moveTo>
                      <a:pt x="18691" y="-1"/>
                    </a:moveTo>
                    <a:cubicBezTo>
                      <a:pt x="20596" y="3289"/>
                      <a:pt x="21600" y="7024"/>
                      <a:pt x="21600" y="10826"/>
                    </a:cubicBezTo>
                    <a:cubicBezTo>
                      <a:pt x="21600" y="18081"/>
                      <a:pt x="17957" y="24851"/>
                      <a:pt x="11903" y="28849"/>
                    </a:cubicBezTo>
                  </a:path>
                  <a:path w="21600" h="28850" stroke="0" extrusionOk="0">
                    <a:moveTo>
                      <a:pt x="18691" y="-1"/>
                    </a:moveTo>
                    <a:cubicBezTo>
                      <a:pt x="20596" y="3289"/>
                      <a:pt x="21600" y="7024"/>
                      <a:pt x="21600" y="10826"/>
                    </a:cubicBezTo>
                    <a:cubicBezTo>
                      <a:pt x="21600" y="18081"/>
                      <a:pt x="17957" y="24851"/>
                      <a:pt x="11903" y="28849"/>
                    </a:cubicBezTo>
                    <a:lnTo>
                      <a:pt x="0" y="10826"/>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42" name="Line 118"/>
              <p:cNvSpPr>
                <a:spLocks noChangeShapeType="1"/>
              </p:cNvSpPr>
              <p:nvPr/>
            </p:nvSpPr>
            <p:spPr bwMode="auto">
              <a:xfrm rot="-5400000">
                <a:off x="1056" y="3168"/>
                <a:ext cx="0" cy="0"/>
              </a:xfrm>
              <a:prstGeom prst="line">
                <a:avLst/>
              </a:prstGeom>
              <a:noFill/>
              <a:ln w="9525">
                <a:solidFill>
                  <a:srgbClr val="FF0000"/>
                </a:solidFill>
                <a:round/>
                <a:headEnd/>
                <a:tailEnd type="stealth" w="lg" len="lg"/>
              </a:ln>
              <a:extLst>
                <a:ext uri="{909E8E84-426E-40DD-AFC4-6F175D3DCCD1}">
                  <a14:hiddenFill xmlns:a14="http://schemas.microsoft.com/office/drawing/2010/main">
                    <a:noFill/>
                  </a14:hiddenFill>
                </a:ext>
              </a:extLst>
            </p:spPr>
            <p:txBody>
              <a:bodyPr/>
              <a:lstStyle/>
              <a:p>
                <a:endParaRPr lang="vi-VN"/>
              </a:p>
            </p:txBody>
          </p:sp>
          <p:sp>
            <p:nvSpPr>
              <p:cNvPr id="143" name="Line 119"/>
              <p:cNvSpPr>
                <a:spLocks noChangeShapeType="1"/>
              </p:cNvSpPr>
              <p:nvPr/>
            </p:nvSpPr>
            <p:spPr bwMode="auto">
              <a:xfrm rot="10800000">
                <a:off x="1881" y="2574"/>
                <a:ext cx="1356" cy="12"/>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sp>
            <p:nvSpPr>
              <p:cNvPr id="144" name="Line 120"/>
              <p:cNvSpPr>
                <a:spLocks noChangeShapeType="1"/>
              </p:cNvSpPr>
              <p:nvPr/>
            </p:nvSpPr>
            <p:spPr bwMode="auto">
              <a:xfrm rot="10800000">
                <a:off x="1824" y="2688"/>
                <a:ext cx="1488"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grpSp>
            <p:nvGrpSpPr>
              <p:cNvPr id="145" name="Group 121"/>
              <p:cNvGrpSpPr>
                <a:grpSpLocks/>
              </p:cNvGrpSpPr>
              <p:nvPr/>
            </p:nvGrpSpPr>
            <p:grpSpPr bwMode="auto">
              <a:xfrm>
                <a:off x="1584" y="2784"/>
                <a:ext cx="1824" cy="372"/>
                <a:chOff x="1590" y="2815"/>
                <a:chExt cx="1942" cy="372"/>
              </a:xfrm>
            </p:grpSpPr>
            <p:sp>
              <p:nvSpPr>
                <p:cNvPr id="155" name="Arc 122"/>
                <p:cNvSpPr>
                  <a:spLocks/>
                </p:cNvSpPr>
                <p:nvPr/>
              </p:nvSpPr>
              <p:spPr bwMode="auto">
                <a:xfrm>
                  <a:off x="1590" y="2815"/>
                  <a:ext cx="1942" cy="372"/>
                </a:xfrm>
                <a:custGeom>
                  <a:avLst/>
                  <a:gdLst>
                    <a:gd name="T0" fmla="*/ 68 w 43200"/>
                    <a:gd name="T1" fmla="*/ 0 h 39896"/>
                    <a:gd name="T2" fmla="*/ 20 w 43200"/>
                    <a:gd name="T3" fmla="*/ 0 h 39896"/>
                    <a:gd name="T4" fmla="*/ 44 w 43200"/>
                    <a:gd name="T5" fmla="*/ 2 h 39896"/>
                    <a:gd name="T6" fmla="*/ 0 60000 65536"/>
                    <a:gd name="T7" fmla="*/ 0 60000 65536"/>
                    <a:gd name="T8" fmla="*/ 0 60000 65536"/>
                    <a:gd name="T9" fmla="*/ 0 w 43200"/>
                    <a:gd name="T10" fmla="*/ 0 h 39896"/>
                    <a:gd name="T11" fmla="*/ 43200 w 43200"/>
                    <a:gd name="T12" fmla="*/ 39896 h 39896"/>
                  </a:gdLst>
                  <a:ahLst/>
                  <a:cxnLst>
                    <a:cxn ang="T6">
                      <a:pos x="T0" y="T1"/>
                    </a:cxn>
                    <a:cxn ang="T7">
                      <a:pos x="T2" y="T3"/>
                    </a:cxn>
                    <a:cxn ang="T8">
                      <a:pos x="T4" y="T5"/>
                    </a:cxn>
                  </a:cxnLst>
                  <a:rect l="T9" t="T10" r="T11" b="T12"/>
                  <a:pathLst>
                    <a:path w="43200" h="39896" fill="none"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path>
                    <a:path w="43200" h="39896" stroke="0"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lnTo>
                        <a:pt x="21600" y="18296"/>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56" name="Line 123"/>
                <p:cNvSpPr>
                  <a:spLocks noChangeShapeType="1"/>
                </p:cNvSpPr>
                <p:nvPr/>
              </p:nvSpPr>
              <p:spPr bwMode="auto">
                <a:xfrm rot="10800000">
                  <a:off x="2025" y="2823"/>
                  <a:ext cx="1093"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146" name="Group 124"/>
              <p:cNvGrpSpPr>
                <a:grpSpLocks/>
              </p:cNvGrpSpPr>
              <p:nvPr/>
            </p:nvGrpSpPr>
            <p:grpSpPr bwMode="auto">
              <a:xfrm>
                <a:off x="1392" y="2736"/>
                <a:ext cx="2278" cy="624"/>
                <a:chOff x="1590" y="2815"/>
                <a:chExt cx="1942" cy="372"/>
              </a:xfrm>
            </p:grpSpPr>
            <p:sp>
              <p:nvSpPr>
                <p:cNvPr id="153" name="Arc 125"/>
                <p:cNvSpPr>
                  <a:spLocks/>
                </p:cNvSpPr>
                <p:nvPr/>
              </p:nvSpPr>
              <p:spPr bwMode="auto">
                <a:xfrm>
                  <a:off x="1590" y="2815"/>
                  <a:ext cx="1942" cy="372"/>
                </a:xfrm>
                <a:custGeom>
                  <a:avLst/>
                  <a:gdLst>
                    <a:gd name="T0" fmla="*/ 68 w 43200"/>
                    <a:gd name="T1" fmla="*/ 0 h 39896"/>
                    <a:gd name="T2" fmla="*/ 20 w 43200"/>
                    <a:gd name="T3" fmla="*/ 0 h 39896"/>
                    <a:gd name="T4" fmla="*/ 44 w 43200"/>
                    <a:gd name="T5" fmla="*/ 2 h 39896"/>
                    <a:gd name="T6" fmla="*/ 0 60000 65536"/>
                    <a:gd name="T7" fmla="*/ 0 60000 65536"/>
                    <a:gd name="T8" fmla="*/ 0 60000 65536"/>
                    <a:gd name="T9" fmla="*/ 0 w 43200"/>
                    <a:gd name="T10" fmla="*/ 0 h 39896"/>
                    <a:gd name="T11" fmla="*/ 43200 w 43200"/>
                    <a:gd name="T12" fmla="*/ 39896 h 39896"/>
                  </a:gdLst>
                  <a:ahLst/>
                  <a:cxnLst>
                    <a:cxn ang="T6">
                      <a:pos x="T0" y="T1"/>
                    </a:cxn>
                    <a:cxn ang="T7">
                      <a:pos x="T2" y="T3"/>
                    </a:cxn>
                    <a:cxn ang="T8">
                      <a:pos x="T4" y="T5"/>
                    </a:cxn>
                  </a:cxnLst>
                  <a:rect l="T9" t="T10" r="T11" b="T12"/>
                  <a:pathLst>
                    <a:path w="43200" h="39896" fill="none"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path>
                    <a:path w="43200" h="39896" stroke="0"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lnTo>
                        <a:pt x="21600" y="18296"/>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54" name="Line 126"/>
                <p:cNvSpPr>
                  <a:spLocks noChangeShapeType="1"/>
                </p:cNvSpPr>
                <p:nvPr/>
              </p:nvSpPr>
              <p:spPr bwMode="auto">
                <a:xfrm rot="10800000">
                  <a:off x="2025" y="2823"/>
                  <a:ext cx="1093"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147" name="Group 127"/>
              <p:cNvGrpSpPr>
                <a:grpSpLocks/>
              </p:cNvGrpSpPr>
              <p:nvPr/>
            </p:nvGrpSpPr>
            <p:grpSpPr bwMode="auto">
              <a:xfrm rot="10800000">
                <a:off x="1392" y="1920"/>
                <a:ext cx="2278" cy="624"/>
                <a:chOff x="1590" y="2815"/>
                <a:chExt cx="1942" cy="372"/>
              </a:xfrm>
            </p:grpSpPr>
            <p:sp>
              <p:nvSpPr>
                <p:cNvPr id="151" name="Arc 128"/>
                <p:cNvSpPr>
                  <a:spLocks/>
                </p:cNvSpPr>
                <p:nvPr/>
              </p:nvSpPr>
              <p:spPr bwMode="auto">
                <a:xfrm>
                  <a:off x="1590" y="2815"/>
                  <a:ext cx="1942" cy="372"/>
                </a:xfrm>
                <a:custGeom>
                  <a:avLst/>
                  <a:gdLst>
                    <a:gd name="T0" fmla="*/ 68 w 43200"/>
                    <a:gd name="T1" fmla="*/ 0 h 39896"/>
                    <a:gd name="T2" fmla="*/ 20 w 43200"/>
                    <a:gd name="T3" fmla="*/ 0 h 39896"/>
                    <a:gd name="T4" fmla="*/ 44 w 43200"/>
                    <a:gd name="T5" fmla="*/ 2 h 39896"/>
                    <a:gd name="T6" fmla="*/ 0 60000 65536"/>
                    <a:gd name="T7" fmla="*/ 0 60000 65536"/>
                    <a:gd name="T8" fmla="*/ 0 60000 65536"/>
                    <a:gd name="T9" fmla="*/ 0 w 43200"/>
                    <a:gd name="T10" fmla="*/ 0 h 39896"/>
                    <a:gd name="T11" fmla="*/ 43200 w 43200"/>
                    <a:gd name="T12" fmla="*/ 39896 h 39896"/>
                  </a:gdLst>
                  <a:ahLst/>
                  <a:cxnLst>
                    <a:cxn ang="T6">
                      <a:pos x="T0" y="T1"/>
                    </a:cxn>
                    <a:cxn ang="T7">
                      <a:pos x="T2" y="T3"/>
                    </a:cxn>
                    <a:cxn ang="T8">
                      <a:pos x="T4" y="T5"/>
                    </a:cxn>
                  </a:cxnLst>
                  <a:rect l="T9" t="T10" r="T11" b="T12"/>
                  <a:pathLst>
                    <a:path w="43200" h="39896" fill="none"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path>
                    <a:path w="43200" h="39896" stroke="0"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lnTo>
                        <a:pt x="21600" y="18296"/>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52" name="Line 129"/>
                <p:cNvSpPr>
                  <a:spLocks noChangeShapeType="1"/>
                </p:cNvSpPr>
                <p:nvPr/>
              </p:nvSpPr>
              <p:spPr bwMode="auto">
                <a:xfrm rot="10800000">
                  <a:off x="2025" y="2823"/>
                  <a:ext cx="1093"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148" name="Group 130"/>
              <p:cNvGrpSpPr>
                <a:grpSpLocks/>
              </p:cNvGrpSpPr>
              <p:nvPr/>
            </p:nvGrpSpPr>
            <p:grpSpPr bwMode="auto">
              <a:xfrm rot="10800000">
                <a:off x="1584" y="2112"/>
                <a:ext cx="1872" cy="372"/>
                <a:chOff x="1590" y="2815"/>
                <a:chExt cx="1942" cy="372"/>
              </a:xfrm>
            </p:grpSpPr>
            <p:sp>
              <p:nvSpPr>
                <p:cNvPr id="149" name="Arc 131"/>
                <p:cNvSpPr>
                  <a:spLocks/>
                </p:cNvSpPr>
                <p:nvPr/>
              </p:nvSpPr>
              <p:spPr bwMode="auto">
                <a:xfrm>
                  <a:off x="1590" y="2815"/>
                  <a:ext cx="1942" cy="372"/>
                </a:xfrm>
                <a:custGeom>
                  <a:avLst/>
                  <a:gdLst>
                    <a:gd name="T0" fmla="*/ 68 w 43200"/>
                    <a:gd name="T1" fmla="*/ 0 h 39896"/>
                    <a:gd name="T2" fmla="*/ 20 w 43200"/>
                    <a:gd name="T3" fmla="*/ 0 h 39896"/>
                    <a:gd name="T4" fmla="*/ 44 w 43200"/>
                    <a:gd name="T5" fmla="*/ 2 h 39896"/>
                    <a:gd name="T6" fmla="*/ 0 60000 65536"/>
                    <a:gd name="T7" fmla="*/ 0 60000 65536"/>
                    <a:gd name="T8" fmla="*/ 0 60000 65536"/>
                    <a:gd name="T9" fmla="*/ 0 w 43200"/>
                    <a:gd name="T10" fmla="*/ 0 h 39896"/>
                    <a:gd name="T11" fmla="*/ 43200 w 43200"/>
                    <a:gd name="T12" fmla="*/ 39896 h 39896"/>
                  </a:gdLst>
                  <a:ahLst/>
                  <a:cxnLst>
                    <a:cxn ang="T6">
                      <a:pos x="T0" y="T1"/>
                    </a:cxn>
                    <a:cxn ang="T7">
                      <a:pos x="T2" y="T3"/>
                    </a:cxn>
                    <a:cxn ang="T8">
                      <a:pos x="T4" y="T5"/>
                    </a:cxn>
                  </a:cxnLst>
                  <a:rect l="T9" t="T10" r="T11" b="T12"/>
                  <a:pathLst>
                    <a:path w="43200" h="39896" fill="none"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path>
                    <a:path w="43200" h="39896" stroke="0"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lnTo>
                        <a:pt x="21600" y="18296"/>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50" name="Line 132"/>
                <p:cNvSpPr>
                  <a:spLocks noChangeShapeType="1"/>
                </p:cNvSpPr>
                <p:nvPr/>
              </p:nvSpPr>
              <p:spPr bwMode="auto">
                <a:xfrm rot="10800000">
                  <a:off x="2025" y="2823"/>
                  <a:ext cx="1093"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grpSp>
        </p:grpSp>
        <p:sp>
          <p:nvSpPr>
            <p:cNvPr id="122" name="Line 181"/>
            <p:cNvSpPr>
              <a:spLocks noChangeShapeType="1"/>
            </p:cNvSpPr>
            <p:nvPr/>
          </p:nvSpPr>
          <p:spPr bwMode="auto">
            <a:xfrm>
              <a:off x="96" y="2976"/>
              <a:ext cx="96" cy="0"/>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23" name="Line 182"/>
            <p:cNvSpPr>
              <a:spLocks noChangeShapeType="1"/>
            </p:cNvSpPr>
            <p:nvPr/>
          </p:nvSpPr>
          <p:spPr bwMode="auto">
            <a:xfrm>
              <a:off x="1920" y="2973"/>
              <a:ext cx="96" cy="0"/>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24" name="Line 183"/>
            <p:cNvSpPr>
              <a:spLocks noChangeShapeType="1"/>
            </p:cNvSpPr>
            <p:nvPr/>
          </p:nvSpPr>
          <p:spPr bwMode="auto">
            <a:xfrm flipV="1">
              <a:off x="1824" y="2832"/>
              <a:ext cx="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25" name="Line 184"/>
            <p:cNvSpPr>
              <a:spLocks noChangeShapeType="1"/>
            </p:cNvSpPr>
            <p:nvPr/>
          </p:nvSpPr>
          <p:spPr bwMode="auto">
            <a:xfrm flipV="1">
              <a:off x="1920" y="2811"/>
              <a:ext cx="96"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26" name="Line 185"/>
            <p:cNvSpPr>
              <a:spLocks noChangeShapeType="1"/>
            </p:cNvSpPr>
            <p:nvPr/>
          </p:nvSpPr>
          <p:spPr bwMode="auto">
            <a:xfrm flipV="1">
              <a:off x="1809" y="2799"/>
              <a:ext cx="96"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27" name="Line 186"/>
            <p:cNvSpPr>
              <a:spLocks noChangeShapeType="1"/>
            </p:cNvSpPr>
            <p:nvPr/>
          </p:nvSpPr>
          <p:spPr bwMode="auto">
            <a:xfrm flipV="1">
              <a:off x="1698" y="2769"/>
              <a:ext cx="96"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28" name="Line 187"/>
            <p:cNvSpPr>
              <a:spLocks noChangeShapeType="1"/>
            </p:cNvSpPr>
            <p:nvPr/>
          </p:nvSpPr>
          <p:spPr bwMode="auto">
            <a:xfrm>
              <a:off x="2019" y="3093"/>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29" name="Line 188"/>
            <p:cNvSpPr>
              <a:spLocks noChangeShapeType="1"/>
            </p:cNvSpPr>
            <p:nvPr/>
          </p:nvSpPr>
          <p:spPr bwMode="auto">
            <a:xfrm>
              <a:off x="1872" y="3135"/>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0" name="Line 189"/>
            <p:cNvSpPr>
              <a:spLocks noChangeShapeType="1"/>
            </p:cNvSpPr>
            <p:nvPr/>
          </p:nvSpPr>
          <p:spPr bwMode="auto">
            <a:xfrm>
              <a:off x="1707" y="3141"/>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1" name="Line 190"/>
            <p:cNvSpPr>
              <a:spLocks noChangeShapeType="1"/>
            </p:cNvSpPr>
            <p:nvPr/>
          </p:nvSpPr>
          <p:spPr bwMode="auto">
            <a:xfrm flipV="1">
              <a:off x="207" y="3111"/>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2" name="Line 191"/>
            <p:cNvSpPr>
              <a:spLocks noChangeShapeType="1"/>
            </p:cNvSpPr>
            <p:nvPr/>
          </p:nvSpPr>
          <p:spPr bwMode="auto">
            <a:xfrm flipV="1">
              <a:off x="342" y="3147"/>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3" name="Line 192"/>
            <p:cNvSpPr>
              <a:spLocks noChangeShapeType="1"/>
            </p:cNvSpPr>
            <p:nvPr/>
          </p:nvSpPr>
          <p:spPr bwMode="auto">
            <a:xfrm flipV="1">
              <a:off x="483" y="3117"/>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4" name="Line 193"/>
            <p:cNvSpPr>
              <a:spLocks noChangeShapeType="1"/>
            </p:cNvSpPr>
            <p:nvPr/>
          </p:nvSpPr>
          <p:spPr bwMode="auto">
            <a:xfrm>
              <a:off x="225" y="2802"/>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5" name="Line 194"/>
            <p:cNvSpPr>
              <a:spLocks noChangeShapeType="1"/>
            </p:cNvSpPr>
            <p:nvPr/>
          </p:nvSpPr>
          <p:spPr bwMode="auto">
            <a:xfrm>
              <a:off x="339" y="2745"/>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136" name="Line 195"/>
            <p:cNvSpPr>
              <a:spLocks noChangeShapeType="1"/>
            </p:cNvSpPr>
            <p:nvPr/>
          </p:nvSpPr>
          <p:spPr bwMode="auto">
            <a:xfrm>
              <a:off x="489" y="2778"/>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162" name="Text Box 204"/>
          <p:cNvSpPr txBox="1">
            <a:spLocks noChangeArrowheads="1"/>
          </p:cNvSpPr>
          <p:nvPr/>
        </p:nvSpPr>
        <p:spPr bwMode="auto">
          <a:xfrm>
            <a:off x="8442292" y="3962400"/>
            <a:ext cx="304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a:latin typeface="Arial" panose="020B0604020202020204" pitchFamily="34" charset="0"/>
              </a:rPr>
              <a:t>A</a:t>
            </a:r>
          </a:p>
        </p:txBody>
      </p:sp>
      <p:sp>
        <p:nvSpPr>
          <p:cNvPr id="163" name="Text Box 205"/>
          <p:cNvSpPr txBox="1">
            <a:spLocks noChangeArrowheads="1"/>
          </p:cNvSpPr>
          <p:nvPr/>
        </p:nvSpPr>
        <p:spPr bwMode="auto">
          <a:xfrm>
            <a:off x="9961530" y="4033838"/>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a:latin typeface="Arial" panose="020B0604020202020204" pitchFamily="34" charset="0"/>
              </a:rPr>
              <a:t>B</a:t>
            </a:r>
          </a:p>
        </p:txBody>
      </p:sp>
      <p:sp>
        <p:nvSpPr>
          <p:cNvPr id="164" name="Text Box 206"/>
          <p:cNvSpPr txBox="1">
            <a:spLocks noChangeArrowheads="1"/>
          </p:cNvSpPr>
          <p:nvPr/>
        </p:nvSpPr>
        <p:spPr bwMode="auto">
          <a:xfrm>
            <a:off x="10113932" y="433634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b="1" dirty="0">
                <a:solidFill>
                  <a:srgbClr val="FF3300"/>
                </a:solidFill>
                <a:latin typeface="Arial" panose="020B0604020202020204" pitchFamily="34" charset="0"/>
              </a:rPr>
              <a:t>N</a:t>
            </a:r>
          </a:p>
        </p:txBody>
      </p:sp>
      <p:sp>
        <p:nvSpPr>
          <p:cNvPr id="165" name="Text Box 207"/>
          <p:cNvSpPr txBox="1">
            <a:spLocks noChangeArrowheads="1"/>
          </p:cNvSpPr>
          <p:nvPr/>
        </p:nvSpPr>
        <p:spPr bwMode="auto">
          <a:xfrm>
            <a:off x="8326873" y="4317622"/>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b="1" dirty="0">
                <a:solidFill>
                  <a:srgbClr val="0066FF"/>
                </a:solidFill>
                <a:latin typeface="Arial" panose="020B0604020202020204" pitchFamily="34" charset="0"/>
              </a:rPr>
              <a:t>S</a:t>
            </a:r>
          </a:p>
        </p:txBody>
      </p:sp>
      <p:sp>
        <p:nvSpPr>
          <p:cNvPr id="166" name="Line 209"/>
          <p:cNvSpPr>
            <a:spLocks noChangeShapeType="1"/>
          </p:cNvSpPr>
          <p:nvPr/>
        </p:nvSpPr>
        <p:spPr bwMode="auto">
          <a:xfrm flipH="1">
            <a:off x="10756867" y="3100387"/>
            <a:ext cx="53340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67" name="Line 214"/>
          <p:cNvSpPr>
            <a:spLocks noChangeShapeType="1"/>
          </p:cNvSpPr>
          <p:nvPr/>
        </p:nvSpPr>
        <p:spPr bwMode="auto">
          <a:xfrm>
            <a:off x="9080467" y="5472112"/>
            <a:ext cx="76200" cy="15240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vi-VN"/>
          </a:p>
        </p:txBody>
      </p:sp>
      <p:pic>
        <p:nvPicPr>
          <p:cNvPr id="168" name="Picture 219" descr="nam tay phai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8717" y="4043362"/>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7" name="Text Box 4" descr="Canvas"/>
          <p:cNvSpPr txBox="1">
            <a:spLocks noChangeArrowheads="1"/>
          </p:cNvSpPr>
          <p:nvPr/>
        </p:nvSpPr>
        <p:spPr bwMode="auto">
          <a:xfrm>
            <a:off x="4218965" y="24884"/>
            <a:ext cx="4513893" cy="783193"/>
          </a:xfrm>
          <a:prstGeom prst="roundRect">
            <a:avLst/>
          </a:prstGeom>
          <a:solidFill>
            <a:schemeClr val="accent5">
              <a:lumMod val="60000"/>
              <a:lumOff val="40000"/>
            </a:schemeClr>
          </a:solidFill>
          <a:ln>
            <a:solidFill>
              <a:srgbClr val="FF0000"/>
            </a:solidFill>
          </a:ln>
          <a:effectLst/>
          <a:extLst/>
        </p:spPr>
        <p:txBody>
          <a:bodyPr wrap="square">
            <a:spAutoFit/>
          </a:bodyPr>
          <a:lstStyle/>
          <a:p>
            <a:pPr algn="ctr">
              <a:buFontTx/>
              <a:buNone/>
            </a:pPr>
            <a:r>
              <a:rPr lang="en-US" altLang="vi-VN" sz="4000" b="1" i="1" dirty="0" smtClean="0">
                <a:solidFill>
                  <a:srgbClr val="FF0000"/>
                </a:solidFill>
                <a:latin typeface="Times New Roman" panose="02020603050405020304" pitchFamily="18" charset="0"/>
              </a:rPr>
              <a:t>BÀI TẬP:</a:t>
            </a:r>
            <a:endParaRPr lang="en-US" altLang="vi-VN" sz="4000" b="1" i="1" dirty="0">
              <a:latin typeface="Times New Roman" panose="02020603050405020304" pitchFamily="18" charset="0"/>
            </a:endParaRPr>
          </a:p>
        </p:txBody>
      </p:sp>
    </p:spTree>
    <p:extLst>
      <p:ext uri="{BB962C8B-B14F-4D97-AF65-F5344CB8AC3E}">
        <p14:creationId xmlns:p14="http://schemas.microsoft.com/office/powerpoint/2010/main" val="2464754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67"/>
                                        </p:tgtEl>
                                        <p:attrNameLst>
                                          <p:attrName>style.visibility</p:attrName>
                                        </p:attrNameLst>
                                      </p:cBhvr>
                                      <p:to>
                                        <p:strVal val="visible"/>
                                      </p:to>
                                    </p:set>
                                    <p:animEffect transition="in" filter="diamond(in)">
                                      <p:cBhvr>
                                        <p:cTn id="7" dur="2000"/>
                                        <p:tgtEl>
                                          <p:spTgt spid="167"/>
                                        </p:tgtEl>
                                      </p:cBhvr>
                                    </p:animEffect>
                                  </p:childTnLst>
                                </p:cTn>
                              </p:par>
                            </p:childTnLst>
                          </p:cTn>
                        </p:par>
                        <p:par>
                          <p:cTn id="8" fill="hold">
                            <p:stCondLst>
                              <p:cond delay="2000"/>
                            </p:stCondLst>
                            <p:childTnLst>
                              <p:par>
                                <p:cTn id="9" presetID="8" presetClass="entr" presetSubtype="16" fill="hold" nodeType="afterEffect">
                                  <p:stCondLst>
                                    <p:cond delay="0"/>
                                  </p:stCondLst>
                                  <p:childTnLst>
                                    <p:set>
                                      <p:cBhvr>
                                        <p:cTn id="10" dur="1" fill="hold">
                                          <p:stCondLst>
                                            <p:cond delay="0"/>
                                          </p:stCondLst>
                                        </p:cTn>
                                        <p:tgtEl>
                                          <p:spTgt spid="108"/>
                                        </p:tgtEl>
                                        <p:attrNameLst>
                                          <p:attrName>style.visibility</p:attrName>
                                        </p:attrNameLst>
                                      </p:cBhvr>
                                      <p:to>
                                        <p:strVal val="visible"/>
                                      </p:to>
                                    </p:set>
                                    <p:animEffect transition="in" filter="diamond(in)">
                                      <p:cBhvr>
                                        <p:cTn id="11" dur="2000"/>
                                        <p:tgtEl>
                                          <p:spTgt spid="108"/>
                                        </p:tgtEl>
                                      </p:cBhvr>
                                    </p:animEffect>
                                  </p:childTnLst>
                                </p:cTn>
                              </p:par>
                            </p:childTnLst>
                          </p:cTn>
                        </p:par>
                      </p:childTnLst>
                    </p:cTn>
                  </p:par>
                  <p:par>
                    <p:cTn id="12" fill="hold">
                      <p:stCondLst>
                        <p:cond delay="indefinite"/>
                      </p:stCondLst>
                      <p:childTnLst>
                        <p:par>
                          <p:cTn id="13" fill="hold">
                            <p:stCondLst>
                              <p:cond delay="0"/>
                            </p:stCondLst>
                            <p:childTnLst>
                              <p:par>
                                <p:cTn id="14" presetID="29" presetClass="entr" presetSubtype="0" fill="hold" nodeType="clickEffect">
                                  <p:stCondLst>
                                    <p:cond delay="0"/>
                                  </p:stCondLst>
                                  <p:childTnLst>
                                    <p:set>
                                      <p:cBhvr>
                                        <p:cTn id="15" dur="1" fill="hold">
                                          <p:stCondLst>
                                            <p:cond delay="0"/>
                                          </p:stCondLst>
                                        </p:cTn>
                                        <p:tgtEl>
                                          <p:spTgt spid="168"/>
                                        </p:tgtEl>
                                        <p:attrNameLst>
                                          <p:attrName>style.visibility</p:attrName>
                                        </p:attrNameLst>
                                      </p:cBhvr>
                                      <p:to>
                                        <p:strVal val="visible"/>
                                      </p:to>
                                    </p:set>
                                    <p:anim calcmode="lin" valueType="num">
                                      <p:cBhvr>
                                        <p:cTn id="16" dur="1000" fill="hold"/>
                                        <p:tgtEl>
                                          <p:spTgt spid="168"/>
                                        </p:tgtEl>
                                        <p:attrNameLst>
                                          <p:attrName>ppt_x</p:attrName>
                                        </p:attrNameLst>
                                      </p:cBhvr>
                                      <p:tavLst>
                                        <p:tav tm="0">
                                          <p:val>
                                            <p:strVal val="#ppt_x-.2"/>
                                          </p:val>
                                        </p:tav>
                                        <p:tav tm="100000">
                                          <p:val>
                                            <p:strVal val="#ppt_x"/>
                                          </p:val>
                                        </p:tav>
                                      </p:tavLst>
                                    </p:anim>
                                    <p:anim calcmode="lin" valueType="num">
                                      <p:cBhvr>
                                        <p:cTn id="17" dur="1000" fill="hold"/>
                                        <p:tgtEl>
                                          <p:spTgt spid="168"/>
                                        </p:tgtEl>
                                        <p:attrNameLst>
                                          <p:attrName>ppt_y</p:attrName>
                                        </p:attrNameLst>
                                      </p:cBhvr>
                                      <p:tavLst>
                                        <p:tav tm="0">
                                          <p:val>
                                            <p:strVal val="#ppt_y"/>
                                          </p:val>
                                        </p:tav>
                                        <p:tav tm="100000">
                                          <p:val>
                                            <p:strVal val="#ppt_y"/>
                                          </p:val>
                                        </p:tav>
                                      </p:tavLst>
                                    </p:anim>
                                    <p:animEffect transition="in" filter="wipe(right)" prLst="gradientSize: 0.1">
                                      <p:cBhvr>
                                        <p:cTn id="18" dur="1000"/>
                                        <p:tgtEl>
                                          <p:spTgt spid="168"/>
                                        </p:tgtEl>
                                      </p:cBhvr>
                                    </p:animEffect>
                                  </p:childTnLst>
                                </p:cTn>
                              </p:par>
                            </p:childTnLst>
                          </p:cTn>
                        </p:par>
                        <p:par>
                          <p:cTn id="19" fill="hold">
                            <p:stCondLst>
                              <p:cond delay="1000"/>
                            </p:stCondLst>
                            <p:childTnLst>
                              <p:par>
                                <p:cTn id="20" presetID="8" presetClass="entr" presetSubtype="16" fill="hold" nodeType="afterEffect">
                                  <p:stCondLst>
                                    <p:cond delay="0"/>
                                  </p:stCondLst>
                                  <p:childTnLst>
                                    <p:set>
                                      <p:cBhvr>
                                        <p:cTn id="21" dur="1" fill="hold">
                                          <p:stCondLst>
                                            <p:cond delay="0"/>
                                          </p:stCondLst>
                                        </p:cTn>
                                        <p:tgtEl>
                                          <p:spTgt spid="120"/>
                                        </p:tgtEl>
                                        <p:attrNameLst>
                                          <p:attrName>style.visibility</p:attrName>
                                        </p:attrNameLst>
                                      </p:cBhvr>
                                      <p:to>
                                        <p:strVal val="visible"/>
                                      </p:to>
                                    </p:set>
                                    <p:animEffect transition="in" filter="diamond(in)">
                                      <p:cBhvr>
                                        <p:cTn id="22" dur="2000"/>
                                        <p:tgtEl>
                                          <p:spTgt spid="120"/>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64"/>
                                        </p:tgtEl>
                                        <p:attrNameLst>
                                          <p:attrName>style.visibility</p:attrName>
                                        </p:attrNameLst>
                                      </p:cBhvr>
                                      <p:to>
                                        <p:strVal val="visible"/>
                                      </p:to>
                                    </p:set>
                                    <p:animEffect transition="in" filter="diamond(in)">
                                      <p:cBhvr>
                                        <p:cTn id="27" dur="2000"/>
                                        <p:tgtEl>
                                          <p:spTgt spid="164"/>
                                        </p:tgtEl>
                                      </p:cBhvr>
                                    </p:animEffect>
                                  </p:childTnLst>
                                </p:cTn>
                              </p:par>
                            </p:childTnLst>
                          </p:cTn>
                        </p:par>
                        <p:par>
                          <p:cTn id="28" fill="hold">
                            <p:stCondLst>
                              <p:cond delay="2000"/>
                            </p:stCondLst>
                            <p:childTnLst>
                              <p:par>
                                <p:cTn id="29" presetID="8" presetClass="entr" presetSubtype="16" fill="hold" grpId="0" nodeType="afterEffect">
                                  <p:stCondLst>
                                    <p:cond delay="0"/>
                                  </p:stCondLst>
                                  <p:childTnLst>
                                    <p:set>
                                      <p:cBhvr>
                                        <p:cTn id="30" dur="1" fill="hold">
                                          <p:stCondLst>
                                            <p:cond delay="0"/>
                                          </p:stCondLst>
                                        </p:cTn>
                                        <p:tgtEl>
                                          <p:spTgt spid="165"/>
                                        </p:tgtEl>
                                        <p:attrNameLst>
                                          <p:attrName>style.visibility</p:attrName>
                                        </p:attrNameLst>
                                      </p:cBhvr>
                                      <p:to>
                                        <p:strVal val="visible"/>
                                      </p:to>
                                    </p:set>
                                    <p:animEffect transition="in" filter="diamond(in)">
                                      <p:cBhvr>
                                        <p:cTn id="31" dur="2000"/>
                                        <p:tgtEl>
                                          <p:spTgt spid="165"/>
                                        </p:tgtEl>
                                      </p:cBhvr>
                                    </p:animEffect>
                                  </p:childTnLst>
                                </p:cTn>
                              </p:par>
                            </p:childTnLst>
                          </p:cTn>
                        </p:par>
                      </p:childTnLst>
                    </p:cTn>
                  </p:par>
                  <p:par>
                    <p:cTn id="32" fill="hold">
                      <p:stCondLst>
                        <p:cond delay="indefinite"/>
                      </p:stCondLst>
                      <p:childTnLst>
                        <p:par>
                          <p:cTn id="33" fill="hold">
                            <p:stCondLst>
                              <p:cond delay="0"/>
                            </p:stCondLst>
                            <p:childTnLst>
                              <p:par>
                                <p:cTn id="34" presetID="35" presetClass="path" presetSubtype="0" accel="50000" decel="50000" fill="hold" nodeType="clickEffect">
                                  <p:stCondLst>
                                    <p:cond delay="0"/>
                                  </p:stCondLst>
                                  <p:childTnLst>
                                    <p:animMotion origin="layout" path="M 1.45833E-6 2.96296E-6 L -0.05833 -0.0044 " pathEditMode="relative" rAng="0" ptsTypes="AA">
                                      <p:cBhvr>
                                        <p:cTn id="35" dur="2000" fill="hold"/>
                                        <p:tgtEl>
                                          <p:spTgt spid="61"/>
                                        </p:tgtEl>
                                        <p:attrNameLst>
                                          <p:attrName>ppt_x</p:attrName>
                                          <p:attrName>ppt_y</p:attrName>
                                        </p:attrNameLst>
                                      </p:cBhvr>
                                      <p:rCtr x="-2917" y="-231"/>
                                    </p:animMotion>
                                  </p:childTnLst>
                                </p:cTn>
                              </p:par>
                              <p:par>
                                <p:cTn id="36" presetID="4" presetClass="exit" presetSubtype="16" fill="hold" nodeType="withEffect">
                                  <p:stCondLst>
                                    <p:cond delay="0"/>
                                  </p:stCondLst>
                                  <p:childTnLst>
                                    <p:animEffect transition="out" filter="box(in)">
                                      <p:cBhvr>
                                        <p:cTn id="37" dur="500"/>
                                        <p:tgtEl>
                                          <p:spTgt spid="64"/>
                                        </p:tgtEl>
                                      </p:cBhvr>
                                    </p:animEffect>
                                    <p:set>
                                      <p:cBhvr>
                                        <p:cTn id="38" dur="1" fill="hold">
                                          <p:stCondLst>
                                            <p:cond delay="499"/>
                                          </p:stCondLst>
                                        </p:cTn>
                                        <p:tgtEl>
                                          <p:spTgt spid="64"/>
                                        </p:tgtEl>
                                        <p:attrNameLst>
                                          <p:attrName>style.visibility</p:attrName>
                                        </p:attrNameLst>
                                      </p:cBhvr>
                                      <p:to>
                                        <p:strVal val="hidden"/>
                                      </p:to>
                                    </p:set>
                                  </p:childTnLst>
                                </p:cTn>
                              </p:par>
                              <p:par>
                                <p:cTn id="39" presetID="6" presetClass="entr" presetSubtype="16" fill="hold" nodeType="withEffect">
                                  <p:stCondLst>
                                    <p:cond delay="0"/>
                                  </p:stCondLst>
                                  <p:childTnLst>
                                    <p:set>
                                      <p:cBhvr>
                                        <p:cTn id="40" dur="1" fill="hold">
                                          <p:stCondLst>
                                            <p:cond delay="0"/>
                                          </p:stCondLst>
                                        </p:cTn>
                                        <p:tgtEl>
                                          <p:spTgt spid="166"/>
                                        </p:tgtEl>
                                        <p:attrNameLst>
                                          <p:attrName>style.visibility</p:attrName>
                                        </p:attrNameLst>
                                      </p:cBhvr>
                                      <p:to>
                                        <p:strVal val="visible"/>
                                      </p:to>
                                    </p:set>
                                    <p:animEffect transition="in" filter="circle(in)">
                                      <p:cBhvr>
                                        <p:cTn id="41" dur="2000"/>
                                        <p:tgtEl>
                                          <p:spTgt spid="166"/>
                                        </p:tgtEl>
                                      </p:cBhvr>
                                    </p:animEffect>
                                  </p:childTnLst>
                                </p:cTn>
                              </p:par>
                            </p:childTnLst>
                          </p:cTn>
                        </p:par>
                      </p:childTnLst>
                    </p:cTn>
                  </p:par>
                  <p:par>
                    <p:cTn id="42" fill="hold">
                      <p:stCondLst>
                        <p:cond delay="indefinite"/>
                      </p:stCondLst>
                      <p:childTnLst>
                        <p:par>
                          <p:cTn id="43" fill="hold">
                            <p:stCondLst>
                              <p:cond delay="0"/>
                            </p:stCondLst>
                            <p:childTnLst>
                              <p:par>
                                <p:cTn id="44" presetID="47" presetClass="entr" presetSubtype="0" fill="hold" grpId="0" nodeType="clickEffect">
                                  <p:stCondLst>
                                    <p:cond delay="0"/>
                                  </p:stCondLst>
                                  <p:childTnLst>
                                    <p:set>
                                      <p:cBhvr>
                                        <p:cTn id="45" dur="1" fill="hold">
                                          <p:stCondLst>
                                            <p:cond delay="0"/>
                                          </p:stCondLst>
                                        </p:cTn>
                                        <p:tgtEl>
                                          <p:spTgt spid="8">
                                            <p:txEl>
                                              <p:pRg st="0" end="0"/>
                                            </p:txEl>
                                          </p:spTgt>
                                        </p:tgtEl>
                                        <p:attrNameLst>
                                          <p:attrName>style.visibility</p:attrName>
                                        </p:attrNameLst>
                                      </p:cBhvr>
                                      <p:to>
                                        <p:strVal val="visible"/>
                                      </p:to>
                                    </p:set>
                                    <p:animEffect transition="in" filter="fade">
                                      <p:cBhvr>
                                        <p:cTn id="46" dur="1000"/>
                                        <p:tgtEl>
                                          <p:spTgt spid="8">
                                            <p:txEl>
                                              <p:pRg st="0" end="0"/>
                                            </p:txEl>
                                          </p:spTgt>
                                        </p:tgtEl>
                                      </p:cBhvr>
                                    </p:animEffect>
                                    <p:anim calcmode="lin" valueType="num">
                                      <p:cBhvr>
                                        <p:cTn id="47"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48"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64" grpId="0"/>
      <p:bldP spid="16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p:cNvSpPr txBox="1">
            <a:spLocks noChangeArrowheads="1"/>
          </p:cNvSpPr>
          <p:nvPr/>
        </p:nvSpPr>
        <p:spPr bwMode="auto">
          <a:xfrm>
            <a:off x="637166" y="929529"/>
            <a:ext cx="11042073" cy="1323439"/>
          </a:xfrm>
          <a:prstGeom prst="rect">
            <a:avLst/>
          </a:prstGeom>
          <a:noFill/>
          <a:ln w="38100">
            <a:solidFill>
              <a:srgbClr val="FF0000"/>
            </a:solidFill>
            <a:miter lim="800000"/>
            <a:headEnd/>
            <a:tailEnd/>
          </a:ln>
        </p:spPr>
        <p:txBody>
          <a:bodyPr wrap="square">
            <a:spAutoFit/>
          </a:bodyPr>
          <a:lstStyle/>
          <a:p>
            <a:pPr lvl="0" algn="just" eaLnBrk="0" hangingPunct="0"/>
            <a:r>
              <a:rPr lang="en-US" altLang="vi-VN" sz="2400" b="1" i="1" dirty="0" smtClean="0">
                <a:latin typeface="Times New Roman" panose="02020603050405020304" pitchFamily="18" charset="0"/>
                <a:cs typeface="Times New Roman" panose="02020603050405020304" pitchFamily="18" charset="0"/>
              </a:rPr>
              <a:t>BÀI 1:Treo thanh nam châm gần một ống dây (hình 30.1). Đóng mạch điện.</a:t>
            </a:r>
          </a:p>
          <a:p>
            <a:pPr lvl="0" algn="just" eaLnBrk="0" hangingPunct="0">
              <a:buAutoNum type="alphaLcPeriod"/>
            </a:pPr>
            <a:r>
              <a:rPr lang="en-US" altLang="vi-VN" sz="2400" b="1" i="1" dirty="0" smtClean="0">
                <a:latin typeface="Times New Roman" panose="02020603050405020304" pitchFamily="18" charset="0"/>
                <a:cs typeface="Times New Roman" panose="02020603050405020304" pitchFamily="18" charset="0"/>
              </a:rPr>
              <a:t> Hiện </a:t>
            </a:r>
            <a:r>
              <a:rPr lang="en-US" altLang="vi-VN" sz="2400" b="1" i="1" dirty="0">
                <a:latin typeface="Times New Roman" panose="02020603050405020304" pitchFamily="18" charset="0"/>
                <a:cs typeface="Times New Roman" panose="02020603050405020304" pitchFamily="18" charset="0"/>
              </a:rPr>
              <a:t>tượng gì xảy ra khi đóng khóa K với thanh nam châm. Giải thích</a:t>
            </a:r>
            <a:r>
              <a:rPr lang="en-US" altLang="vi-VN" sz="2400" b="1" i="1" dirty="0" smtClean="0">
                <a:latin typeface="Times New Roman" panose="02020603050405020304" pitchFamily="18" charset="0"/>
                <a:cs typeface="Times New Roman" panose="02020603050405020304" pitchFamily="18" charset="0"/>
              </a:rPr>
              <a:t>?</a:t>
            </a:r>
          </a:p>
          <a:p>
            <a:pPr lvl="0" algn="just" eaLnBrk="0" hangingPunct="0">
              <a:buAutoNum type="alphaLcPeriod"/>
            </a:pPr>
            <a:r>
              <a:rPr lang="en-US" altLang="vi-VN" sz="2400" b="1" i="1" dirty="0" smtClean="0">
                <a:latin typeface="Times New Roman" panose="02020603050405020304" pitchFamily="18" charset="0"/>
                <a:cs typeface="Times New Roman" panose="02020603050405020304" pitchFamily="18" charset="0"/>
              </a:rPr>
              <a:t> Nếu </a:t>
            </a:r>
            <a:r>
              <a:rPr lang="en-US" altLang="vi-VN" sz="2400" b="1" i="1" dirty="0">
                <a:latin typeface="Times New Roman" panose="02020603050405020304" pitchFamily="18" charset="0"/>
                <a:cs typeface="Times New Roman" panose="02020603050405020304" pitchFamily="18" charset="0"/>
              </a:rPr>
              <a:t>đổi chiều dòng điện thì hiện tượng xảy ra như thế nào?</a:t>
            </a:r>
            <a:r>
              <a:rPr lang="en-US" altLang="vi-VN" sz="3200" b="1" i="1" dirty="0">
                <a:latin typeface="Times New Roman" panose="02020603050405020304" pitchFamily="18" charset="0"/>
                <a:cs typeface="Times New Roman" panose="02020603050405020304" pitchFamily="18" charset="0"/>
              </a:rPr>
              <a:t> </a:t>
            </a:r>
            <a:endParaRPr lang="vi-VN" altLang="vi-VN" sz="2400" b="1" i="1" dirty="0">
              <a:latin typeface="Times New Roman" panose="02020603050405020304" pitchFamily="18" charset="0"/>
              <a:cs typeface="Times New Roman" panose="02020603050405020304" pitchFamily="18" charset="0"/>
            </a:endParaRPr>
          </a:p>
        </p:txBody>
      </p:sp>
      <p:sp>
        <p:nvSpPr>
          <p:cNvPr id="3" name="Rectangle 2"/>
          <p:cNvSpPr/>
          <p:nvPr/>
        </p:nvSpPr>
        <p:spPr>
          <a:xfrm>
            <a:off x="5319851" y="2265472"/>
            <a:ext cx="1960728" cy="461665"/>
          </a:xfrm>
          <a:prstGeom prst="rect">
            <a:avLst/>
          </a:prstGeom>
        </p:spPr>
        <p:txBody>
          <a:bodyPr wrap="square">
            <a:spAutoFit/>
          </a:bodyPr>
          <a:lstStyle/>
          <a:p>
            <a:r>
              <a:rPr lang="en-US" sz="2400" b="1" i="1" dirty="0" smtClean="0">
                <a:solidFill>
                  <a:srgbClr val="FF0000"/>
                </a:solidFill>
                <a:latin typeface="Open Sans"/>
              </a:rPr>
              <a:t>Trả lời</a:t>
            </a:r>
            <a:endParaRPr lang="vi-VN" sz="2400" b="1" i="1" dirty="0">
              <a:solidFill>
                <a:srgbClr val="FF0000"/>
              </a:solidFill>
            </a:endParaRPr>
          </a:p>
        </p:txBody>
      </p:sp>
      <p:sp>
        <p:nvSpPr>
          <p:cNvPr id="8" name="Rectangle 3"/>
          <p:cNvSpPr txBox="1">
            <a:spLocks noChangeArrowheads="1"/>
          </p:cNvSpPr>
          <p:nvPr/>
        </p:nvSpPr>
        <p:spPr>
          <a:xfrm>
            <a:off x="631278" y="2729443"/>
            <a:ext cx="10119273" cy="88371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609600" algn="just">
              <a:spcBef>
                <a:spcPts val="0"/>
              </a:spcBef>
              <a:buFontTx/>
              <a:buNone/>
            </a:pPr>
            <a:r>
              <a:rPr lang="en-US" altLang="vi-VN" i="1" dirty="0" smtClean="0">
                <a:solidFill>
                  <a:srgbClr val="0A0AB6"/>
                </a:solidFill>
              </a:rPr>
              <a:t>a. Nam châm bị hút vào ống dây do đầu B ống dây là từ cực bắc.</a:t>
            </a:r>
          </a:p>
        </p:txBody>
      </p:sp>
      <p:sp>
        <p:nvSpPr>
          <p:cNvPr id="47" name="Text Box 118"/>
          <p:cNvSpPr txBox="1">
            <a:spLocks noChangeArrowheads="1"/>
          </p:cNvSpPr>
          <p:nvPr/>
        </p:nvSpPr>
        <p:spPr bwMode="auto">
          <a:xfrm>
            <a:off x="620588" y="3268835"/>
            <a:ext cx="109618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just" eaLnBrk="1" hangingPunct="1">
              <a:spcBef>
                <a:spcPct val="20000"/>
              </a:spcBef>
            </a:pPr>
            <a:r>
              <a:rPr lang="en-US" altLang="vi-VN" sz="2400" b="0" i="1" dirty="0">
                <a:solidFill>
                  <a:srgbClr val="0A0AB6"/>
                </a:solidFill>
              </a:rPr>
              <a:t>b</a:t>
            </a:r>
            <a:r>
              <a:rPr lang="en-US" altLang="vi-VN" sz="2400" b="0" i="1" dirty="0" smtClean="0">
                <a:solidFill>
                  <a:srgbClr val="0A0AB6"/>
                </a:solidFill>
              </a:rPr>
              <a:t>. Lúc </a:t>
            </a:r>
            <a:r>
              <a:rPr lang="en-US" altLang="vi-VN" sz="2400" b="0" i="1" dirty="0">
                <a:solidFill>
                  <a:srgbClr val="0A0AB6"/>
                </a:solidFill>
              </a:rPr>
              <a:t>đầu nam châm bị đẩy ra, sau đó nó xoay đi và cực bắc của nam châm bị hút vào đầu B ống dây</a:t>
            </a:r>
          </a:p>
        </p:txBody>
      </p:sp>
      <p:sp>
        <p:nvSpPr>
          <p:cNvPr id="60" name="Slide Number Placeholder 114"/>
          <p:cNvSpPr>
            <a:spLocks noGrp="1"/>
          </p:cNvSpPr>
          <p:nvPr>
            <p:ph type="sldNum" sz="quarter" idx="12"/>
          </p:nvPr>
        </p:nvSpPr>
        <p:spPr>
          <a:xfrm>
            <a:off x="9815945" y="8185150"/>
            <a:ext cx="2743200" cy="365125"/>
          </a:xfrm>
        </p:spPr>
        <p:txBody>
          <a:bodyPr/>
          <a:lstStyle/>
          <a:p>
            <a:fld id="{EEBAC227-85C1-4C00-A5F1-661507681CF9}" type="slidenum">
              <a:rPr lang="en-US" altLang="vi-VN"/>
              <a:pPr/>
              <a:t>6</a:t>
            </a:fld>
            <a:endParaRPr lang="en-US" altLang="vi-VN"/>
          </a:p>
        </p:txBody>
      </p:sp>
      <p:grpSp>
        <p:nvGrpSpPr>
          <p:cNvPr id="157" name="Group 95"/>
          <p:cNvGrpSpPr>
            <a:grpSpLocks/>
          </p:cNvGrpSpPr>
          <p:nvPr/>
        </p:nvGrpSpPr>
        <p:grpSpPr bwMode="auto">
          <a:xfrm>
            <a:off x="8472487" y="4942715"/>
            <a:ext cx="1828800" cy="1766888"/>
            <a:chOff x="2016" y="2592"/>
            <a:chExt cx="1152" cy="1113"/>
          </a:xfrm>
        </p:grpSpPr>
        <p:grpSp>
          <p:nvGrpSpPr>
            <p:cNvPr id="158" name="Group 6"/>
            <p:cNvGrpSpPr>
              <a:grpSpLocks/>
            </p:cNvGrpSpPr>
            <p:nvPr/>
          </p:nvGrpSpPr>
          <p:grpSpPr bwMode="auto">
            <a:xfrm>
              <a:off x="2016" y="2592"/>
              <a:ext cx="1152" cy="396"/>
              <a:chOff x="3216" y="2112"/>
              <a:chExt cx="1152" cy="396"/>
            </a:xfrm>
          </p:grpSpPr>
          <p:grpSp>
            <p:nvGrpSpPr>
              <p:cNvPr id="177" name="Group 7"/>
              <p:cNvGrpSpPr>
                <a:grpSpLocks/>
              </p:cNvGrpSpPr>
              <p:nvPr/>
            </p:nvGrpSpPr>
            <p:grpSpPr bwMode="auto">
              <a:xfrm rot="10800000">
                <a:off x="3216" y="2196"/>
                <a:ext cx="1152" cy="240"/>
                <a:chOff x="1968" y="3024"/>
                <a:chExt cx="1778" cy="389"/>
              </a:xfrm>
            </p:grpSpPr>
            <p:sp>
              <p:nvSpPr>
                <p:cNvPr id="195" name="Line 8"/>
                <p:cNvSpPr>
                  <a:spLocks noChangeShapeType="1"/>
                </p:cNvSpPr>
                <p:nvPr/>
              </p:nvSpPr>
              <p:spPr bwMode="auto">
                <a:xfrm>
                  <a:off x="2064" y="3024"/>
                  <a:ext cx="158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96" name="Line 9"/>
                <p:cNvSpPr>
                  <a:spLocks noChangeShapeType="1"/>
                </p:cNvSpPr>
                <p:nvPr/>
              </p:nvSpPr>
              <p:spPr bwMode="auto">
                <a:xfrm>
                  <a:off x="2064" y="3408"/>
                  <a:ext cx="158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97" name="Arc 10"/>
                <p:cNvSpPr>
                  <a:spLocks/>
                </p:cNvSpPr>
                <p:nvPr/>
              </p:nvSpPr>
              <p:spPr bwMode="auto">
                <a:xfrm rot="5197171">
                  <a:off x="3430" y="3098"/>
                  <a:ext cx="389" cy="242"/>
                </a:xfrm>
                <a:custGeom>
                  <a:avLst/>
                  <a:gdLst>
                    <a:gd name="T0" fmla="*/ 0 w 35085"/>
                    <a:gd name="T1" fmla="*/ 1 h 21600"/>
                    <a:gd name="T2" fmla="*/ 4 w 35085"/>
                    <a:gd name="T3" fmla="*/ 1 h 21600"/>
                    <a:gd name="T4" fmla="*/ 2 w 35085"/>
                    <a:gd name="T5" fmla="*/ 3 h 21600"/>
                    <a:gd name="T6" fmla="*/ 0 60000 65536"/>
                    <a:gd name="T7" fmla="*/ 0 60000 65536"/>
                    <a:gd name="T8" fmla="*/ 0 60000 65536"/>
                    <a:gd name="T9" fmla="*/ 0 w 35085"/>
                    <a:gd name="T10" fmla="*/ 0 h 21600"/>
                    <a:gd name="T11" fmla="*/ 35085 w 35085"/>
                    <a:gd name="T12" fmla="*/ 21600 h 21600"/>
                  </a:gdLst>
                  <a:ahLst/>
                  <a:cxnLst>
                    <a:cxn ang="T6">
                      <a:pos x="T0" y="T1"/>
                    </a:cxn>
                    <a:cxn ang="T7">
                      <a:pos x="T2" y="T3"/>
                    </a:cxn>
                    <a:cxn ang="T8">
                      <a:pos x="T4" y="T5"/>
                    </a:cxn>
                  </a:cxnLst>
                  <a:rect l="T9" t="T10" r="T11" b="T12"/>
                  <a:pathLst>
                    <a:path w="35085" h="21600" fill="none" extrusionOk="0">
                      <a:moveTo>
                        <a:pt x="0" y="7424"/>
                      </a:moveTo>
                      <a:cubicBezTo>
                        <a:pt x="4102" y="2707"/>
                        <a:pt x="10047" y="-1"/>
                        <a:pt x="16298" y="0"/>
                      </a:cubicBezTo>
                      <a:cubicBezTo>
                        <a:pt x="24073" y="0"/>
                        <a:pt x="31248" y="4178"/>
                        <a:pt x="35085" y="10941"/>
                      </a:cubicBezTo>
                    </a:path>
                    <a:path w="35085" h="21600" stroke="0" extrusionOk="0">
                      <a:moveTo>
                        <a:pt x="0" y="7424"/>
                      </a:moveTo>
                      <a:cubicBezTo>
                        <a:pt x="4102" y="2707"/>
                        <a:pt x="10047" y="-1"/>
                        <a:pt x="16298" y="0"/>
                      </a:cubicBezTo>
                      <a:cubicBezTo>
                        <a:pt x="24073" y="0"/>
                        <a:pt x="31248" y="4178"/>
                        <a:pt x="35085" y="10941"/>
                      </a:cubicBezTo>
                      <a:lnTo>
                        <a:pt x="16298" y="2160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vert="eaVert"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98" name="Oval 11"/>
                <p:cNvSpPr>
                  <a:spLocks noChangeArrowheads="1"/>
                </p:cNvSpPr>
                <p:nvPr/>
              </p:nvSpPr>
              <p:spPr bwMode="auto">
                <a:xfrm>
                  <a:off x="1968" y="3024"/>
                  <a:ext cx="192" cy="384"/>
                </a:xfrm>
                <a:prstGeom prst="ellipse">
                  <a:avLst/>
                </a:prstGeom>
                <a:solidFill>
                  <a:schemeClr val="bg1"/>
                </a:solidFill>
                <a:ln w="9525">
                  <a:solidFill>
                    <a:schemeClr val="tx1"/>
                  </a:solidFill>
                  <a:round/>
                  <a:headEnd/>
                  <a:tailEnd/>
                </a:ln>
              </p:spPr>
              <p:txBody>
                <a:bodyPr rot="10800000"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grpSp>
          <p:grpSp>
            <p:nvGrpSpPr>
              <p:cNvPr id="178" name="Group 12"/>
              <p:cNvGrpSpPr>
                <a:grpSpLocks/>
              </p:cNvGrpSpPr>
              <p:nvPr/>
            </p:nvGrpSpPr>
            <p:grpSpPr bwMode="auto">
              <a:xfrm>
                <a:off x="3312" y="2112"/>
                <a:ext cx="953" cy="396"/>
                <a:chOff x="3312" y="2112"/>
                <a:chExt cx="953" cy="396"/>
              </a:xfrm>
            </p:grpSpPr>
            <p:sp>
              <p:nvSpPr>
                <p:cNvPr id="179" name="Freeform 13"/>
                <p:cNvSpPr>
                  <a:spLocks/>
                </p:cNvSpPr>
                <p:nvPr/>
              </p:nvSpPr>
              <p:spPr bwMode="auto">
                <a:xfrm>
                  <a:off x="3543" y="2112"/>
                  <a:ext cx="110" cy="392"/>
                </a:xfrm>
                <a:custGeom>
                  <a:avLst/>
                  <a:gdLst>
                    <a:gd name="T0" fmla="*/ 0 w 52"/>
                    <a:gd name="T1" fmla="*/ 75 h 261"/>
                    <a:gd name="T2" fmla="*/ 34 w 52"/>
                    <a:gd name="T3" fmla="*/ 45 h 261"/>
                    <a:gd name="T4" fmla="*/ 68 w 52"/>
                    <a:gd name="T5" fmla="*/ 345 h 261"/>
                    <a:gd name="T6" fmla="*/ 110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80" name="Freeform 14"/>
                <p:cNvSpPr>
                  <a:spLocks/>
                </p:cNvSpPr>
                <p:nvPr/>
              </p:nvSpPr>
              <p:spPr bwMode="auto">
                <a:xfrm>
                  <a:off x="3653" y="2114"/>
                  <a:ext cx="111" cy="393"/>
                </a:xfrm>
                <a:custGeom>
                  <a:avLst/>
                  <a:gdLst>
                    <a:gd name="T0" fmla="*/ 0 w 52"/>
                    <a:gd name="T1" fmla="*/ 75 h 261"/>
                    <a:gd name="T2" fmla="*/ 34 w 52"/>
                    <a:gd name="T3" fmla="*/ 45 h 261"/>
                    <a:gd name="T4" fmla="*/ 68 w 52"/>
                    <a:gd name="T5" fmla="*/ 346 h 261"/>
                    <a:gd name="T6" fmla="*/ 111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81" name="Freeform 15"/>
                <p:cNvSpPr>
                  <a:spLocks/>
                </p:cNvSpPr>
                <p:nvPr/>
              </p:nvSpPr>
              <p:spPr bwMode="auto">
                <a:xfrm>
                  <a:off x="3760" y="2114"/>
                  <a:ext cx="109" cy="393"/>
                </a:xfrm>
                <a:custGeom>
                  <a:avLst/>
                  <a:gdLst>
                    <a:gd name="T0" fmla="*/ 0 w 52"/>
                    <a:gd name="T1" fmla="*/ 75 h 261"/>
                    <a:gd name="T2" fmla="*/ 34 w 52"/>
                    <a:gd name="T3" fmla="*/ 45 h 261"/>
                    <a:gd name="T4" fmla="*/ 67 w 52"/>
                    <a:gd name="T5" fmla="*/ 346 h 261"/>
                    <a:gd name="T6" fmla="*/ 109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82" name="Freeform 16"/>
                <p:cNvSpPr>
                  <a:spLocks/>
                </p:cNvSpPr>
                <p:nvPr/>
              </p:nvSpPr>
              <p:spPr bwMode="auto">
                <a:xfrm>
                  <a:off x="3708" y="2114"/>
                  <a:ext cx="111" cy="393"/>
                </a:xfrm>
                <a:custGeom>
                  <a:avLst/>
                  <a:gdLst>
                    <a:gd name="T0" fmla="*/ 0 w 52"/>
                    <a:gd name="T1" fmla="*/ 75 h 261"/>
                    <a:gd name="T2" fmla="*/ 34 w 52"/>
                    <a:gd name="T3" fmla="*/ 45 h 261"/>
                    <a:gd name="T4" fmla="*/ 68 w 52"/>
                    <a:gd name="T5" fmla="*/ 346 h 261"/>
                    <a:gd name="T6" fmla="*/ 111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83" name="Freeform 17"/>
                <p:cNvSpPr>
                  <a:spLocks/>
                </p:cNvSpPr>
                <p:nvPr/>
              </p:nvSpPr>
              <p:spPr bwMode="auto">
                <a:xfrm>
                  <a:off x="3598" y="2114"/>
                  <a:ext cx="110" cy="393"/>
                </a:xfrm>
                <a:custGeom>
                  <a:avLst/>
                  <a:gdLst>
                    <a:gd name="T0" fmla="*/ 0 w 52"/>
                    <a:gd name="T1" fmla="*/ 75 h 261"/>
                    <a:gd name="T2" fmla="*/ 34 w 52"/>
                    <a:gd name="T3" fmla="*/ 45 h 261"/>
                    <a:gd name="T4" fmla="*/ 68 w 52"/>
                    <a:gd name="T5" fmla="*/ 346 h 261"/>
                    <a:gd name="T6" fmla="*/ 110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84" name="Freeform 18"/>
                <p:cNvSpPr>
                  <a:spLocks/>
                </p:cNvSpPr>
                <p:nvPr/>
              </p:nvSpPr>
              <p:spPr bwMode="auto">
                <a:xfrm>
                  <a:off x="3819" y="2114"/>
                  <a:ext cx="110" cy="393"/>
                </a:xfrm>
                <a:custGeom>
                  <a:avLst/>
                  <a:gdLst>
                    <a:gd name="T0" fmla="*/ 0 w 52"/>
                    <a:gd name="T1" fmla="*/ 75 h 261"/>
                    <a:gd name="T2" fmla="*/ 34 w 52"/>
                    <a:gd name="T3" fmla="*/ 45 h 261"/>
                    <a:gd name="T4" fmla="*/ 68 w 52"/>
                    <a:gd name="T5" fmla="*/ 346 h 261"/>
                    <a:gd name="T6" fmla="*/ 110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85" name="Freeform 19"/>
                <p:cNvSpPr>
                  <a:spLocks/>
                </p:cNvSpPr>
                <p:nvPr/>
              </p:nvSpPr>
              <p:spPr bwMode="auto">
                <a:xfrm>
                  <a:off x="3874" y="2114"/>
                  <a:ext cx="111" cy="393"/>
                </a:xfrm>
                <a:custGeom>
                  <a:avLst/>
                  <a:gdLst>
                    <a:gd name="T0" fmla="*/ 0 w 52"/>
                    <a:gd name="T1" fmla="*/ 75 h 261"/>
                    <a:gd name="T2" fmla="*/ 34 w 52"/>
                    <a:gd name="T3" fmla="*/ 45 h 261"/>
                    <a:gd name="T4" fmla="*/ 68 w 52"/>
                    <a:gd name="T5" fmla="*/ 346 h 261"/>
                    <a:gd name="T6" fmla="*/ 111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86" name="Freeform 20"/>
                <p:cNvSpPr>
                  <a:spLocks/>
                </p:cNvSpPr>
                <p:nvPr/>
              </p:nvSpPr>
              <p:spPr bwMode="auto">
                <a:xfrm>
                  <a:off x="3929" y="2114"/>
                  <a:ext cx="111" cy="393"/>
                </a:xfrm>
                <a:custGeom>
                  <a:avLst/>
                  <a:gdLst>
                    <a:gd name="T0" fmla="*/ 0 w 52"/>
                    <a:gd name="T1" fmla="*/ 75 h 261"/>
                    <a:gd name="T2" fmla="*/ 34 w 52"/>
                    <a:gd name="T3" fmla="*/ 45 h 261"/>
                    <a:gd name="T4" fmla="*/ 68 w 52"/>
                    <a:gd name="T5" fmla="*/ 346 h 261"/>
                    <a:gd name="T6" fmla="*/ 111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87" name="Freeform 21"/>
                <p:cNvSpPr>
                  <a:spLocks/>
                </p:cNvSpPr>
                <p:nvPr/>
              </p:nvSpPr>
              <p:spPr bwMode="auto">
                <a:xfrm>
                  <a:off x="3985" y="2114"/>
                  <a:ext cx="110" cy="393"/>
                </a:xfrm>
                <a:custGeom>
                  <a:avLst/>
                  <a:gdLst>
                    <a:gd name="T0" fmla="*/ 0 w 52"/>
                    <a:gd name="T1" fmla="*/ 75 h 261"/>
                    <a:gd name="T2" fmla="*/ 34 w 52"/>
                    <a:gd name="T3" fmla="*/ 45 h 261"/>
                    <a:gd name="T4" fmla="*/ 68 w 52"/>
                    <a:gd name="T5" fmla="*/ 346 h 261"/>
                    <a:gd name="T6" fmla="*/ 110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88" name="Freeform 22"/>
                <p:cNvSpPr>
                  <a:spLocks/>
                </p:cNvSpPr>
                <p:nvPr/>
              </p:nvSpPr>
              <p:spPr bwMode="auto">
                <a:xfrm>
                  <a:off x="4040" y="2114"/>
                  <a:ext cx="110" cy="393"/>
                </a:xfrm>
                <a:custGeom>
                  <a:avLst/>
                  <a:gdLst>
                    <a:gd name="T0" fmla="*/ 0 w 52"/>
                    <a:gd name="T1" fmla="*/ 75 h 261"/>
                    <a:gd name="T2" fmla="*/ 34 w 52"/>
                    <a:gd name="T3" fmla="*/ 45 h 261"/>
                    <a:gd name="T4" fmla="*/ 68 w 52"/>
                    <a:gd name="T5" fmla="*/ 346 h 261"/>
                    <a:gd name="T6" fmla="*/ 110 w 52"/>
                    <a:gd name="T7" fmla="*/ 322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89" name="Freeform 23"/>
                <p:cNvSpPr>
                  <a:spLocks/>
                </p:cNvSpPr>
                <p:nvPr/>
              </p:nvSpPr>
              <p:spPr bwMode="auto">
                <a:xfrm>
                  <a:off x="4099" y="2116"/>
                  <a:ext cx="111" cy="392"/>
                </a:xfrm>
                <a:custGeom>
                  <a:avLst/>
                  <a:gdLst>
                    <a:gd name="T0" fmla="*/ 0 w 52"/>
                    <a:gd name="T1" fmla="*/ 75 h 261"/>
                    <a:gd name="T2" fmla="*/ 34 w 52"/>
                    <a:gd name="T3" fmla="*/ 45 h 261"/>
                    <a:gd name="T4" fmla="*/ 68 w 52"/>
                    <a:gd name="T5" fmla="*/ 345 h 261"/>
                    <a:gd name="T6" fmla="*/ 111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90" name="Freeform 24"/>
                <p:cNvSpPr>
                  <a:spLocks/>
                </p:cNvSpPr>
                <p:nvPr/>
              </p:nvSpPr>
              <p:spPr bwMode="auto">
                <a:xfrm>
                  <a:off x="4155" y="2116"/>
                  <a:ext cx="110" cy="392"/>
                </a:xfrm>
                <a:custGeom>
                  <a:avLst/>
                  <a:gdLst>
                    <a:gd name="T0" fmla="*/ 0 w 52"/>
                    <a:gd name="T1" fmla="*/ 75 h 261"/>
                    <a:gd name="T2" fmla="*/ 34 w 52"/>
                    <a:gd name="T3" fmla="*/ 45 h 261"/>
                    <a:gd name="T4" fmla="*/ 68 w 52"/>
                    <a:gd name="T5" fmla="*/ 345 h 261"/>
                    <a:gd name="T6" fmla="*/ 110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91" name="Freeform 25"/>
                <p:cNvSpPr>
                  <a:spLocks/>
                </p:cNvSpPr>
                <p:nvPr/>
              </p:nvSpPr>
              <p:spPr bwMode="auto">
                <a:xfrm>
                  <a:off x="3428" y="2116"/>
                  <a:ext cx="110" cy="392"/>
                </a:xfrm>
                <a:custGeom>
                  <a:avLst/>
                  <a:gdLst>
                    <a:gd name="T0" fmla="*/ 0 w 52"/>
                    <a:gd name="T1" fmla="*/ 75 h 261"/>
                    <a:gd name="T2" fmla="*/ 34 w 52"/>
                    <a:gd name="T3" fmla="*/ 45 h 261"/>
                    <a:gd name="T4" fmla="*/ 68 w 52"/>
                    <a:gd name="T5" fmla="*/ 345 h 261"/>
                    <a:gd name="T6" fmla="*/ 110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92" name="Freeform 26"/>
                <p:cNvSpPr>
                  <a:spLocks/>
                </p:cNvSpPr>
                <p:nvPr/>
              </p:nvSpPr>
              <p:spPr bwMode="auto">
                <a:xfrm>
                  <a:off x="3483" y="2116"/>
                  <a:ext cx="110" cy="392"/>
                </a:xfrm>
                <a:custGeom>
                  <a:avLst/>
                  <a:gdLst>
                    <a:gd name="T0" fmla="*/ 0 w 52"/>
                    <a:gd name="T1" fmla="*/ 75 h 261"/>
                    <a:gd name="T2" fmla="*/ 34 w 52"/>
                    <a:gd name="T3" fmla="*/ 45 h 261"/>
                    <a:gd name="T4" fmla="*/ 68 w 52"/>
                    <a:gd name="T5" fmla="*/ 345 h 261"/>
                    <a:gd name="T6" fmla="*/ 110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93" name="Freeform 27"/>
                <p:cNvSpPr>
                  <a:spLocks/>
                </p:cNvSpPr>
                <p:nvPr/>
              </p:nvSpPr>
              <p:spPr bwMode="auto">
                <a:xfrm>
                  <a:off x="3312" y="2112"/>
                  <a:ext cx="111" cy="392"/>
                </a:xfrm>
                <a:custGeom>
                  <a:avLst/>
                  <a:gdLst>
                    <a:gd name="T0" fmla="*/ 0 w 52"/>
                    <a:gd name="T1" fmla="*/ 75 h 261"/>
                    <a:gd name="T2" fmla="*/ 34 w 52"/>
                    <a:gd name="T3" fmla="*/ 45 h 261"/>
                    <a:gd name="T4" fmla="*/ 68 w 52"/>
                    <a:gd name="T5" fmla="*/ 345 h 261"/>
                    <a:gd name="T6" fmla="*/ 111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194" name="Freeform 28"/>
                <p:cNvSpPr>
                  <a:spLocks/>
                </p:cNvSpPr>
                <p:nvPr/>
              </p:nvSpPr>
              <p:spPr bwMode="auto">
                <a:xfrm>
                  <a:off x="3360" y="2112"/>
                  <a:ext cx="111" cy="392"/>
                </a:xfrm>
                <a:custGeom>
                  <a:avLst/>
                  <a:gdLst>
                    <a:gd name="T0" fmla="*/ 0 w 52"/>
                    <a:gd name="T1" fmla="*/ 75 h 261"/>
                    <a:gd name="T2" fmla="*/ 34 w 52"/>
                    <a:gd name="T3" fmla="*/ 45 h 261"/>
                    <a:gd name="T4" fmla="*/ 68 w 52"/>
                    <a:gd name="T5" fmla="*/ 345 h 261"/>
                    <a:gd name="T6" fmla="*/ 111 w 52"/>
                    <a:gd name="T7" fmla="*/ 321 h 261"/>
                    <a:gd name="T8" fmla="*/ 0 60000 65536"/>
                    <a:gd name="T9" fmla="*/ 0 60000 65536"/>
                    <a:gd name="T10" fmla="*/ 0 60000 65536"/>
                    <a:gd name="T11" fmla="*/ 0 60000 65536"/>
                    <a:gd name="T12" fmla="*/ 0 w 52"/>
                    <a:gd name="T13" fmla="*/ 0 h 261"/>
                    <a:gd name="T14" fmla="*/ 52 w 52"/>
                    <a:gd name="T15" fmla="*/ 261 h 261"/>
                  </a:gdLst>
                  <a:ahLst/>
                  <a:cxnLst>
                    <a:cxn ang="T8">
                      <a:pos x="T0" y="T1"/>
                    </a:cxn>
                    <a:cxn ang="T9">
                      <a:pos x="T2" y="T3"/>
                    </a:cxn>
                    <a:cxn ang="T10">
                      <a:pos x="T4" y="T5"/>
                    </a:cxn>
                    <a:cxn ang="T11">
                      <a:pos x="T6" y="T7"/>
                    </a:cxn>
                  </a:cxnLst>
                  <a:rect l="T12" t="T13" r="T14" b="T15"/>
                  <a:pathLst>
                    <a:path w="52" h="261">
                      <a:moveTo>
                        <a:pt x="0" y="50"/>
                      </a:moveTo>
                      <a:cubicBezTo>
                        <a:pt x="5" y="25"/>
                        <a:pt x="11" y="0"/>
                        <a:pt x="16" y="30"/>
                      </a:cubicBezTo>
                      <a:cubicBezTo>
                        <a:pt x="21" y="60"/>
                        <a:pt x="26" y="199"/>
                        <a:pt x="32" y="230"/>
                      </a:cubicBezTo>
                      <a:cubicBezTo>
                        <a:pt x="38" y="261"/>
                        <a:pt x="49" y="220"/>
                        <a:pt x="52" y="214"/>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grpSp>
        </p:grpSp>
        <p:sp>
          <p:nvSpPr>
            <p:cNvPr id="159" name="Line 29"/>
            <p:cNvSpPr>
              <a:spLocks noChangeShapeType="1"/>
            </p:cNvSpPr>
            <p:nvPr/>
          </p:nvSpPr>
          <p:spPr bwMode="auto">
            <a:xfrm>
              <a:off x="2094" y="2919"/>
              <a:ext cx="0"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60" name="Line 30"/>
            <p:cNvSpPr>
              <a:spLocks noChangeShapeType="1"/>
            </p:cNvSpPr>
            <p:nvPr/>
          </p:nvSpPr>
          <p:spPr bwMode="auto">
            <a:xfrm>
              <a:off x="2091" y="349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61" name="Line 31"/>
            <p:cNvSpPr>
              <a:spLocks noChangeShapeType="1"/>
            </p:cNvSpPr>
            <p:nvPr/>
          </p:nvSpPr>
          <p:spPr bwMode="auto">
            <a:xfrm flipV="1">
              <a:off x="2325" y="3399"/>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69" name="Line 32"/>
            <p:cNvSpPr>
              <a:spLocks noChangeShapeType="1"/>
            </p:cNvSpPr>
            <p:nvPr/>
          </p:nvSpPr>
          <p:spPr bwMode="auto">
            <a:xfrm>
              <a:off x="2457" y="3477"/>
              <a:ext cx="19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70" name="Line 33"/>
            <p:cNvSpPr>
              <a:spLocks noChangeShapeType="1"/>
            </p:cNvSpPr>
            <p:nvPr/>
          </p:nvSpPr>
          <p:spPr bwMode="auto">
            <a:xfrm>
              <a:off x="2721" y="3399"/>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71" name="Line 34"/>
            <p:cNvSpPr>
              <a:spLocks noChangeShapeType="1"/>
            </p:cNvSpPr>
            <p:nvPr/>
          </p:nvSpPr>
          <p:spPr bwMode="auto">
            <a:xfrm>
              <a:off x="2733" y="3486"/>
              <a:ext cx="33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72" name="Line 35"/>
            <p:cNvSpPr>
              <a:spLocks noChangeShapeType="1"/>
            </p:cNvSpPr>
            <p:nvPr/>
          </p:nvSpPr>
          <p:spPr bwMode="auto">
            <a:xfrm>
              <a:off x="3078" y="2910"/>
              <a:ext cx="0"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73" name="Line 36"/>
            <p:cNvSpPr>
              <a:spLocks noChangeShapeType="1"/>
            </p:cNvSpPr>
            <p:nvPr/>
          </p:nvSpPr>
          <p:spPr bwMode="auto">
            <a:xfrm flipH="1" flipV="1">
              <a:off x="2658" y="3435"/>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74" name="Text Box 37"/>
            <p:cNvSpPr txBox="1">
              <a:spLocks noChangeArrowheads="1"/>
            </p:cNvSpPr>
            <p:nvPr/>
          </p:nvSpPr>
          <p:spPr bwMode="auto">
            <a:xfrm>
              <a:off x="2304" y="3474"/>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a:latin typeface="Arial" panose="020B0604020202020204" pitchFamily="34" charset="0"/>
                </a:rPr>
                <a:t>K</a:t>
              </a:r>
            </a:p>
          </p:txBody>
        </p:sp>
        <p:sp>
          <p:nvSpPr>
            <p:cNvPr id="175" name="Text Box 38"/>
            <p:cNvSpPr txBox="1">
              <a:spLocks noChangeArrowheads="1"/>
            </p:cNvSpPr>
            <p:nvPr/>
          </p:nvSpPr>
          <p:spPr bwMode="auto">
            <a:xfrm>
              <a:off x="2697" y="3432"/>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a:latin typeface="Arial" panose="020B0604020202020204" pitchFamily="34" charset="0"/>
                </a:rPr>
                <a:t>+</a:t>
              </a:r>
            </a:p>
          </p:txBody>
        </p:sp>
        <p:sp>
          <p:nvSpPr>
            <p:cNvPr id="176" name="Line 39"/>
            <p:cNvSpPr>
              <a:spLocks noChangeShapeType="1"/>
            </p:cNvSpPr>
            <p:nvPr/>
          </p:nvSpPr>
          <p:spPr bwMode="auto">
            <a:xfrm>
              <a:off x="2580" y="3504"/>
              <a:ext cx="4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199" name="Group 97"/>
          <p:cNvGrpSpPr>
            <a:grpSpLocks/>
          </p:cNvGrpSpPr>
          <p:nvPr/>
        </p:nvGrpSpPr>
        <p:grpSpPr bwMode="auto">
          <a:xfrm>
            <a:off x="8591551" y="5171316"/>
            <a:ext cx="1552575" cy="1190625"/>
            <a:chOff x="2094" y="2733"/>
            <a:chExt cx="978" cy="750"/>
          </a:xfrm>
        </p:grpSpPr>
        <p:sp>
          <p:nvSpPr>
            <p:cNvPr id="200" name="Line 41"/>
            <p:cNvSpPr>
              <a:spLocks noChangeShapeType="1"/>
            </p:cNvSpPr>
            <p:nvPr/>
          </p:nvSpPr>
          <p:spPr bwMode="auto">
            <a:xfrm flipH="1" flipV="1">
              <a:off x="3072" y="3216"/>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nvGrpSpPr>
            <p:cNvPr id="201" name="Group 96"/>
            <p:cNvGrpSpPr>
              <a:grpSpLocks/>
            </p:cNvGrpSpPr>
            <p:nvPr/>
          </p:nvGrpSpPr>
          <p:grpSpPr bwMode="auto">
            <a:xfrm rot="10800000">
              <a:off x="2169" y="2733"/>
              <a:ext cx="789" cy="114"/>
              <a:chOff x="3765" y="2784"/>
              <a:chExt cx="789" cy="114"/>
            </a:xfrm>
          </p:grpSpPr>
          <p:sp>
            <p:nvSpPr>
              <p:cNvPr id="204" name="Line 42"/>
              <p:cNvSpPr>
                <a:spLocks noChangeShapeType="1"/>
              </p:cNvSpPr>
              <p:nvPr/>
            </p:nvSpPr>
            <p:spPr bwMode="auto">
              <a:xfrm>
                <a:off x="3765" y="2784"/>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05" name="Line 43"/>
              <p:cNvSpPr>
                <a:spLocks noChangeShapeType="1"/>
              </p:cNvSpPr>
              <p:nvPr/>
            </p:nvSpPr>
            <p:spPr bwMode="auto">
              <a:xfrm>
                <a:off x="3879" y="2790"/>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06" name="Line 44"/>
              <p:cNvSpPr>
                <a:spLocks noChangeShapeType="1"/>
              </p:cNvSpPr>
              <p:nvPr/>
            </p:nvSpPr>
            <p:spPr bwMode="auto">
              <a:xfrm>
                <a:off x="4002" y="2787"/>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07" name="Line 45"/>
              <p:cNvSpPr>
                <a:spLocks noChangeShapeType="1"/>
              </p:cNvSpPr>
              <p:nvPr/>
            </p:nvSpPr>
            <p:spPr bwMode="auto">
              <a:xfrm>
                <a:off x="4107" y="2793"/>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08" name="Line 46"/>
              <p:cNvSpPr>
                <a:spLocks noChangeShapeType="1"/>
              </p:cNvSpPr>
              <p:nvPr/>
            </p:nvSpPr>
            <p:spPr bwMode="auto">
              <a:xfrm>
                <a:off x="4212" y="2790"/>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09" name="Line 47"/>
              <p:cNvSpPr>
                <a:spLocks noChangeShapeType="1"/>
              </p:cNvSpPr>
              <p:nvPr/>
            </p:nvSpPr>
            <p:spPr bwMode="auto">
              <a:xfrm>
                <a:off x="4326" y="2796"/>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10" name="Line 48"/>
              <p:cNvSpPr>
                <a:spLocks noChangeShapeType="1"/>
              </p:cNvSpPr>
              <p:nvPr/>
            </p:nvSpPr>
            <p:spPr bwMode="auto">
              <a:xfrm>
                <a:off x="4440" y="2802"/>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11" name="Line 49"/>
              <p:cNvSpPr>
                <a:spLocks noChangeShapeType="1"/>
              </p:cNvSpPr>
              <p:nvPr/>
            </p:nvSpPr>
            <p:spPr bwMode="auto">
              <a:xfrm>
                <a:off x="4554" y="2799"/>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202" name="Line 50"/>
            <p:cNvSpPr>
              <a:spLocks noChangeShapeType="1"/>
            </p:cNvSpPr>
            <p:nvPr/>
          </p:nvSpPr>
          <p:spPr bwMode="auto">
            <a:xfrm>
              <a:off x="2094" y="3159"/>
              <a:ext cx="0" cy="96"/>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03" name="Line 51"/>
            <p:cNvSpPr>
              <a:spLocks noChangeShapeType="1"/>
            </p:cNvSpPr>
            <p:nvPr/>
          </p:nvSpPr>
          <p:spPr bwMode="auto">
            <a:xfrm flipH="1" flipV="1">
              <a:off x="2400" y="3435"/>
              <a:ext cx="48" cy="48"/>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212" name="Group 94"/>
          <p:cNvGrpSpPr>
            <a:grpSpLocks/>
          </p:cNvGrpSpPr>
          <p:nvPr/>
        </p:nvGrpSpPr>
        <p:grpSpPr bwMode="auto">
          <a:xfrm>
            <a:off x="7710487" y="4485515"/>
            <a:ext cx="3429000" cy="1657350"/>
            <a:chOff x="963" y="1965"/>
            <a:chExt cx="2160" cy="1044"/>
          </a:xfrm>
        </p:grpSpPr>
        <p:grpSp>
          <p:nvGrpSpPr>
            <p:cNvPr id="213" name="Group 53"/>
            <p:cNvGrpSpPr>
              <a:grpSpLocks/>
            </p:cNvGrpSpPr>
            <p:nvPr/>
          </p:nvGrpSpPr>
          <p:grpSpPr bwMode="auto">
            <a:xfrm rot="10800000">
              <a:off x="963" y="1965"/>
              <a:ext cx="2160" cy="1044"/>
              <a:chOff x="912" y="1824"/>
              <a:chExt cx="3075" cy="1615"/>
            </a:xfrm>
          </p:grpSpPr>
          <p:sp>
            <p:nvSpPr>
              <p:cNvPr id="230" name="Arc 54"/>
              <p:cNvSpPr>
                <a:spLocks/>
              </p:cNvSpPr>
              <p:nvPr/>
            </p:nvSpPr>
            <p:spPr bwMode="auto">
              <a:xfrm rot="10348944">
                <a:off x="1104" y="1824"/>
                <a:ext cx="1492" cy="754"/>
              </a:xfrm>
              <a:custGeom>
                <a:avLst/>
                <a:gdLst>
                  <a:gd name="T0" fmla="*/ 53 w 21600"/>
                  <a:gd name="T1" fmla="*/ 0 h 28984"/>
                  <a:gd name="T2" fmla="*/ 90 w 21600"/>
                  <a:gd name="T3" fmla="*/ 20 h 28984"/>
                  <a:gd name="T4" fmla="*/ 0 w 21600"/>
                  <a:gd name="T5" fmla="*/ 13 h 28984"/>
                  <a:gd name="T6" fmla="*/ 0 60000 65536"/>
                  <a:gd name="T7" fmla="*/ 0 60000 65536"/>
                  <a:gd name="T8" fmla="*/ 0 60000 65536"/>
                  <a:gd name="T9" fmla="*/ 0 w 21600"/>
                  <a:gd name="T10" fmla="*/ 0 h 28984"/>
                  <a:gd name="T11" fmla="*/ 21600 w 21600"/>
                  <a:gd name="T12" fmla="*/ 28984 h 28984"/>
                </a:gdLst>
                <a:ahLst/>
                <a:cxnLst>
                  <a:cxn ang="T6">
                    <a:pos x="T0" y="T1"/>
                  </a:cxn>
                  <a:cxn ang="T7">
                    <a:pos x="T2" y="T3"/>
                  </a:cxn>
                  <a:cxn ang="T8">
                    <a:pos x="T4" y="T5"/>
                  </a:cxn>
                </a:cxnLst>
                <a:rect l="T9" t="T10" r="T11" b="T12"/>
                <a:pathLst>
                  <a:path w="21600" h="28984" fill="none" extrusionOk="0">
                    <a:moveTo>
                      <a:pt x="11111" y="-1"/>
                    </a:moveTo>
                    <a:cubicBezTo>
                      <a:pt x="17618" y="3903"/>
                      <a:pt x="21600" y="10934"/>
                      <a:pt x="21600" y="18523"/>
                    </a:cubicBezTo>
                    <a:cubicBezTo>
                      <a:pt x="21600" y="22182"/>
                      <a:pt x="20670" y="25782"/>
                      <a:pt x="18897" y="28983"/>
                    </a:cubicBezTo>
                  </a:path>
                  <a:path w="21600" h="28984" stroke="0" extrusionOk="0">
                    <a:moveTo>
                      <a:pt x="11111" y="-1"/>
                    </a:moveTo>
                    <a:cubicBezTo>
                      <a:pt x="17618" y="3903"/>
                      <a:pt x="21600" y="10934"/>
                      <a:pt x="21600" y="18523"/>
                    </a:cubicBezTo>
                    <a:cubicBezTo>
                      <a:pt x="21600" y="22182"/>
                      <a:pt x="20670" y="25782"/>
                      <a:pt x="18897" y="28983"/>
                    </a:cubicBezTo>
                    <a:lnTo>
                      <a:pt x="0" y="18523"/>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231" name="Arc 55"/>
              <p:cNvSpPr>
                <a:spLocks/>
              </p:cNvSpPr>
              <p:nvPr/>
            </p:nvSpPr>
            <p:spPr bwMode="auto">
              <a:xfrm rot="-298704">
                <a:off x="2688" y="2688"/>
                <a:ext cx="1299" cy="740"/>
              </a:xfrm>
              <a:custGeom>
                <a:avLst/>
                <a:gdLst>
                  <a:gd name="T0" fmla="*/ 40 w 21600"/>
                  <a:gd name="T1" fmla="*/ 0 h 28481"/>
                  <a:gd name="T2" fmla="*/ 69 w 21600"/>
                  <a:gd name="T3" fmla="*/ 19 h 28481"/>
                  <a:gd name="T4" fmla="*/ 0 w 21600"/>
                  <a:gd name="T5" fmla="*/ 13 h 28481"/>
                  <a:gd name="T6" fmla="*/ 0 60000 65536"/>
                  <a:gd name="T7" fmla="*/ 0 60000 65536"/>
                  <a:gd name="T8" fmla="*/ 0 60000 65536"/>
                  <a:gd name="T9" fmla="*/ 0 w 21600"/>
                  <a:gd name="T10" fmla="*/ 0 h 28481"/>
                  <a:gd name="T11" fmla="*/ 21600 w 21600"/>
                  <a:gd name="T12" fmla="*/ 28481 h 28481"/>
                </a:gdLst>
                <a:ahLst/>
                <a:cxnLst>
                  <a:cxn ang="T6">
                    <a:pos x="T0" y="T1"/>
                  </a:cxn>
                  <a:cxn ang="T7">
                    <a:pos x="T2" y="T3"/>
                  </a:cxn>
                  <a:cxn ang="T8">
                    <a:pos x="T4" y="T5"/>
                  </a:cxn>
                </a:cxnLst>
                <a:rect l="T9" t="T10" r="T11" b="T12"/>
                <a:pathLst>
                  <a:path w="21600" h="28481" fill="none" extrusionOk="0">
                    <a:moveTo>
                      <a:pt x="11062" y="-1"/>
                    </a:moveTo>
                    <a:cubicBezTo>
                      <a:pt x="17597" y="3896"/>
                      <a:pt x="21600" y="10943"/>
                      <a:pt x="21600" y="18552"/>
                    </a:cubicBezTo>
                    <a:cubicBezTo>
                      <a:pt x="21600" y="22007"/>
                      <a:pt x="20771" y="25412"/>
                      <a:pt x="19182" y="28480"/>
                    </a:cubicBezTo>
                  </a:path>
                  <a:path w="21600" h="28481" stroke="0" extrusionOk="0">
                    <a:moveTo>
                      <a:pt x="11062" y="-1"/>
                    </a:moveTo>
                    <a:cubicBezTo>
                      <a:pt x="17597" y="3896"/>
                      <a:pt x="21600" y="10943"/>
                      <a:pt x="21600" y="18552"/>
                    </a:cubicBezTo>
                    <a:cubicBezTo>
                      <a:pt x="21600" y="22007"/>
                      <a:pt x="20771" y="25412"/>
                      <a:pt x="19182" y="28480"/>
                    </a:cubicBezTo>
                    <a:lnTo>
                      <a:pt x="0" y="18552"/>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rot="10800000"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232" name="Arc 56"/>
              <p:cNvSpPr>
                <a:spLocks/>
              </p:cNvSpPr>
              <p:nvPr/>
            </p:nvSpPr>
            <p:spPr bwMode="auto">
              <a:xfrm rot="10800000">
                <a:off x="2832" y="1824"/>
                <a:ext cx="1144" cy="753"/>
              </a:xfrm>
              <a:custGeom>
                <a:avLst/>
                <a:gdLst>
                  <a:gd name="T0" fmla="*/ 5 w 21600"/>
                  <a:gd name="T1" fmla="*/ 20 h 28938"/>
                  <a:gd name="T2" fmla="*/ 39 w 21600"/>
                  <a:gd name="T3" fmla="*/ 0 h 28938"/>
                  <a:gd name="T4" fmla="*/ 61 w 21600"/>
                  <a:gd name="T5" fmla="*/ 14 h 28938"/>
                  <a:gd name="T6" fmla="*/ 0 60000 65536"/>
                  <a:gd name="T7" fmla="*/ 0 60000 65536"/>
                  <a:gd name="T8" fmla="*/ 0 60000 65536"/>
                  <a:gd name="T9" fmla="*/ 0 w 21600"/>
                  <a:gd name="T10" fmla="*/ 0 h 28938"/>
                  <a:gd name="T11" fmla="*/ 21600 w 21600"/>
                  <a:gd name="T12" fmla="*/ 28938 h 28938"/>
                </a:gdLst>
                <a:ahLst/>
                <a:cxnLst>
                  <a:cxn ang="T6">
                    <a:pos x="T0" y="T1"/>
                  </a:cxn>
                  <a:cxn ang="T7">
                    <a:pos x="T2" y="T3"/>
                  </a:cxn>
                  <a:cxn ang="T8">
                    <a:pos x="T4" y="T5"/>
                  </a:cxn>
                </a:cxnLst>
                <a:rect l="T9" t="T10" r="T11" b="T12"/>
                <a:pathLst>
                  <a:path w="21600" h="28938" fill="none" extrusionOk="0">
                    <a:moveTo>
                      <a:pt x="1882" y="28937"/>
                    </a:moveTo>
                    <a:cubicBezTo>
                      <a:pt x="641" y="26163"/>
                      <a:pt x="0" y="23158"/>
                      <a:pt x="0" y="20119"/>
                    </a:cubicBezTo>
                    <a:cubicBezTo>
                      <a:pt x="-1" y="11223"/>
                      <a:pt x="5453" y="3238"/>
                      <a:pt x="13738" y="0"/>
                    </a:cubicBezTo>
                  </a:path>
                  <a:path w="21600" h="28938" stroke="0" extrusionOk="0">
                    <a:moveTo>
                      <a:pt x="1882" y="28937"/>
                    </a:moveTo>
                    <a:cubicBezTo>
                      <a:pt x="641" y="26163"/>
                      <a:pt x="0" y="23158"/>
                      <a:pt x="0" y="20119"/>
                    </a:cubicBezTo>
                    <a:cubicBezTo>
                      <a:pt x="-1" y="11223"/>
                      <a:pt x="5453" y="3238"/>
                      <a:pt x="13738" y="0"/>
                    </a:cubicBezTo>
                    <a:lnTo>
                      <a:pt x="21600" y="20119"/>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233" name="Line 57"/>
              <p:cNvSpPr>
                <a:spLocks noChangeShapeType="1"/>
              </p:cNvSpPr>
              <p:nvPr/>
            </p:nvSpPr>
            <p:spPr bwMode="auto">
              <a:xfrm rot="10800000">
                <a:off x="912" y="2640"/>
                <a:ext cx="3024"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sp>
            <p:nvSpPr>
              <p:cNvPr id="234" name="Arc 58"/>
              <p:cNvSpPr>
                <a:spLocks/>
              </p:cNvSpPr>
              <p:nvPr/>
            </p:nvSpPr>
            <p:spPr bwMode="auto">
              <a:xfrm rot="-10250834">
                <a:off x="1152" y="2688"/>
                <a:ext cx="1444" cy="751"/>
              </a:xfrm>
              <a:custGeom>
                <a:avLst/>
                <a:gdLst>
                  <a:gd name="T0" fmla="*/ 84 w 21600"/>
                  <a:gd name="T1" fmla="*/ 0 h 28850"/>
                  <a:gd name="T2" fmla="*/ 53 w 21600"/>
                  <a:gd name="T3" fmla="*/ 20 h 28850"/>
                  <a:gd name="T4" fmla="*/ 0 w 21600"/>
                  <a:gd name="T5" fmla="*/ 7 h 28850"/>
                  <a:gd name="T6" fmla="*/ 0 60000 65536"/>
                  <a:gd name="T7" fmla="*/ 0 60000 65536"/>
                  <a:gd name="T8" fmla="*/ 0 60000 65536"/>
                  <a:gd name="T9" fmla="*/ 0 w 21600"/>
                  <a:gd name="T10" fmla="*/ 0 h 28850"/>
                  <a:gd name="T11" fmla="*/ 21600 w 21600"/>
                  <a:gd name="T12" fmla="*/ 28850 h 28850"/>
                </a:gdLst>
                <a:ahLst/>
                <a:cxnLst>
                  <a:cxn ang="T6">
                    <a:pos x="T0" y="T1"/>
                  </a:cxn>
                  <a:cxn ang="T7">
                    <a:pos x="T2" y="T3"/>
                  </a:cxn>
                  <a:cxn ang="T8">
                    <a:pos x="T4" y="T5"/>
                  </a:cxn>
                </a:cxnLst>
                <a:rect l="T9" t="T10" r="T11" b="T12"/>
                <a:pathLst>
                  <a:path w="21600" h="28850" fill="none" extrusionOk="0">
                    <a:moveTo>
                      <a:pt x="18691" y="-1"/>
                    </a:moveTo>
                    <a:cubicBezTo>
                      <a:pt x="20596" y="3289"/>
                      <a:pt x="21600" y="7024"/>
                      <a:pt x="21600" y="10826"/>
                    </a:cubicBezTo>
                    <a:cubicBezTo>
                      <a:pt x="21600" y="18081"/>
                      <a:pt x="17957" y="24851"/>
                      <a:pt x="11903" y="28849"/>
                    </a:cubicBezTo>
                  </a:path>
                  <a:path w="21600" h="28850" stroke="0" extrusionOk="0">
                    <a:moveTo>
                      <a:pt x="18691" y="-1"/>
                    </a:moveTo>
                    <a:cubicBezTo>
                      <a:pt x="20596" y="3289"/>
                      <a:pt x="21600" y="7024"/>
                      <a:pt x="21600" y="10826"/>
                    </a:cubicBezTo>
                    <a:cubicBezTo>
                      <a:pt x="21600" y="18081"/>
                      <a:pt x="17957" y="24851"/>
                      <a:pt x="11903" y="28849"/>
                    </a:cubicBezTo>
                    <a:lnTo>
                      <a:pt x="0" y="10826"/>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235" name="Line 59"/>
              <p:cNvSpPr>
                <a:spLocks noChangeShapeType="1"/>
              </p:cNvSpPr>
              <p:nvPr/>
            </p:nvSpPr>
            <p:spPr bwMode="auto">
              <a:xfrm rot="-5400000">
                <a:off x="1056" y="3168"/>
                <a:ext cx="0" cy="0"/>
              </a:xfrm>
              <a:prstGeom prst="line">
                <a:avLst/>
              </a:prstGeom>
              <a:noFill/>
              <a:ln w="9525">
                <a:solidFill>
                  <a:srgbClr val="FF0000"/>
                </a:solidFill>
                <a:round/>
                <a:headEnd/>
                <a:tailEnd type="stealth" w="lg" len="lg"/>
              </a:ln>
              <a:extLst>
                <a:ext uri="{909E8E84-426E-40DD-AFC4-6F175D3DCCD1}">
                  <a14:hiddenFill xmlns:a14="http://schemas.microsoft.com/office/drawing/2010/main">
                    <a:noFill/>
                  </a14:hiddenFill>
                </a:ext>
              </a:extLst>
            </p:spPr>
            <p:txBody>
              <a:bodyPr/>
              <a:lstStyle/>
              <a:p>
                <a:endParaRPr lang="vi-VN"/>
              </a:p>
            </p:txBody>
          </p:sp>
          <p:sp>
            <p:nvSpPr>
              <p:cNvPr id="236" name="Line 60"/>
              <p:cNvSpPr>
                <a:spLocks noChangeShapeType="1"/>
              </p:cNvSpPr>
              <p:nvPr/>
            </p:nvSpPr>
            <p:spPr bwMode="auto">
              <a:xfrm rot="10800000">
                <a:off x="1881" y="2574"/>
                <a:ext cx="1356" cy="12"/>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sp>
            <p:nvSpPr>
              <p:cNvPr id="237" name="Line 61"/>
              <p:cNvSpPr>
                <a:spLocks noChangeShapeType="1"/>
              </p:cNvSpPr>
              <p:nvPr/>
            </p:nvSpPr>
            <p:spPr bwMode="auto">
              <a:xfrm rot="10800000">
                <a:off x="1824" y="2688"/>
                <a:ext cx="1488"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grpSp>
            <p:nvGrpSpPr>
              <p:cNvPr id="238" name="Group 62"/>
              <p:cNvGrpSpPr>
                <a:grpSpLocks/>
              </p:cNvGrpSpPr>
              <p:nvPr/>
            </p:nvGrpSpPr>
            <p:grpSpPr bwMode="auto">
              <a:xfrm>
                <a:off x="1584" y="2784"/>
                <a:ext cx="1824" cy="372"/>
                <a:chOff x="1590" y="2815"/>
                <a:chExt cx="1942" cy="372"/>
              </a:xfrm>
            </p:grpSpPr>
            <p:sp>
              <p:nvSpPr>
                <p:cNvPr id="248" name="Arc 63"/>
                <p:cNvSpPr>
                  <a:spLocks/>
                </p:cNvSpPr>
                <p:nvPr/>
              </p:nvSpPr>
              <p:spPr bwMode="auto">
                <a:xfrm>
                  <a:off x="1590" y="2815"/>
                  <a:ext cx="1942" cy="372"/>
                </a:xfrm>
                <a:custGeom>
                  <a:avLst/>
                  <a:gdLst>
                    <a:gd name="T0" fmla="*/ 68 w 43200"/>
                    <a:gd name="T1" fmla="*/ 0 h 39896"/>
                    <a:gd name="T2" fmla="*/ 20 w 43200"/>
                    <a:gd name="T3" fmla="*/ 0 h 39896"/>
                    <a:gd name="T4" fmla="*/ 44 w 43200"/>
                    <a:gd name="T5" fmla="*/ 2 h 39896"/>
                    <a:gd name="T6" fmla="*/ 0 60000 65536"/>
                    <a:gd name="T7" fmla="*/ 0 60000 65536"/>
                    <a:gd name="T8" fmla="*/ 0 60000 65536"/>
                    <a:gd name="T9" fmla="*/ 0 w 43200"/>
                    <a:gd name="T10" fmla="*/ 0 h 39896"/>
                    <a:gd name="T11" fmla="*/ 43200 w 43200"/>
                    <a:gd name="T12" fmla="*/ 39896 h 39896"/>
                  </a:gdLst>
                  <a:ahLst/>
                  <a:cxnLst>
                    <a:cxn ang="T6">
                      <a:pos x="T0" y="T1"/>
                    </a:cxn>
                    <a:cxn ang="T7">
                      <a:pos x="T2" y="T3"/>
                    </a:cxn>
                    <a:cxn ang="T8">
                      <a:pos x="T4" y="T5"/>
                    </a:cxn>
                  </a:cxnLst>
                  <a:rect l="T9" t="T10" r="T11" b="T12"/>
                  <a:pathLst>
                    <a:path w="43200" h="39896" fill="none"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path>
                    <a:path w="43200" h="39896" stroke="0"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lnTo>
                        <a:pt x="21600" y="18296"/>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rot="10800000"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249" name="Line 64"/>
                <p:cNvSpPr>
                  <a:spLocks noChangeShapeType="1"/>
                </p:cNvSpPr>
                <p:nvPr/>
              </p:nvSpPr>
              <p:spPr bwMode="auto">
                <a:xfrm rot="10800000">
                  <a:off x="2025" y="2823"/>
                  <a:ext cx="1093"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239" name="Group 65"/>
              <p:cNvGrpSpPr>
                <a:grpSpLocks/>
              </p:cNvGrpSpPr>
              <p:nvPr/>
            </p:nvGrpSpPr>
            <p:grpSpPr bwMode="auto">
              <a:xfrm>
                <a:off x="1392" y="2736"/>
                <a:ext cx="2278" cy="624"/>
                <a:chOff x="1590" y="2815"/>
                <a:chExt cx="1942" cy="372"/>
              </a:xfrm>
            </p:grpSpPr>
            <p:sp>
              <p:nvSpPr>
                <p:cNvPr id="246" name="Arc 66"/>
                <p:cNvSpPr>
                  <a:spLocks/>
                </p:cNvSpPr>
                <p:nvPr/>
              </p:nvSpPr>
              <p:spPr bwMode="auto">
                <a:xfrm>
                  <a:off x="1590" y="2815"/>
                  <a:ext cx="1942" cy="372"/>
                </a:xfrm>
                <a:custGeom>
                  <a:avLst/>
                  <a:gdLst>
                    <a:gd name="T0" fmla="*/ 68 w 43200"/>
                    <a:gd name="T1" fmla="*/ 0 h 39896"/>
                    <a:gd name="T2" fmla="*/ 20 w 43200"/>
                    <a:gd name="T3" fmla="*/ 0 h 39896"/>
                    <a:gd name="T4" fmla="*/ 44 w 43200"/>
                    <a:gd name="T5" fmla="*/ 2 h 39896"/>
                    <a:gd name="T6" fmla="*/ 0 60000 65536"/>
                    <a:gd name="T7" fmla="*/ 0 60000 65536"/>
                    <a:gd name="T8" fmla="*/ 0 60000 65536"/>
                    <a:gd name="T9" fmla="*/ 0 w 43200"/>
                    <a:gd name="T10" fmla="*/ 0 h 39896"/>
                    <a:gd name="T11" fmla="*/ 43200 w 43200"/>
                    <a:gd name="T12" fmla="*/ 39896 h 39896"/>
                  </a:gdLst>
                  <a:ahLst/>
                  <a:cxnLst>
                    <a:cxn ang="T6">
                      <a:pos x="T0" y="T1"/>
                    </a:cxn>
                    <a:cxn ang="T7">
                      <a:pos x="T2" y="T3"/>
                    </a:cxn>
                    <a:cxn ang="T8">
                      <a:pos x="T4" y="T5"/>
                    </a:cxn>
                  </a:cxnLst>
                  <a:rect l="T9" t="T10" r="T11" b="T12"/>
                  <a:pathLst>
                    <a:path w="43200" h="39896" fill="none"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path>
                    <a:path w="43200" h="39896" stroke="0"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lnTo>
                        <a:pt x="21600" y="18296"/>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rot="10800000"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247" name="Line 67"/>
                <p:cNvSpPr>
                  <a:spLocks noChangeShapeType="1"/>
                </p:cNvSpPr>
                <p:nvPr/>
              </p:nvSpPr>
              <p:spPr bwMode="auto">
                <a:xfrm rot="10800000">
                  <a:off x="2025" y="2823"/>
                  <a:ext cx="1093"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240" name="Group 68"/>
              <p:cNvGrpSpPr>
                <a:grpSpLocks/>
              </p:cNvGrpSpPr>
              <p:nvPr/>
            </p:nvGrpSpPr>
            <p:grpSpPr bwMode="auto">
              <a:xfrm rot="10800000">
                <a:off x="1392" y="1920"/>
                <a:ext cx="2278" cy="624"/>
                <a:chOff x="1590" y="2815"/>
                <a:chExt cx="1942" cy="372"/>
              </a:xfrm>
            </p:grpSpPr>
            <p:sp>
              <p:nvSpPr>
                <p:cNvPr id="244" name="Arc 69"/>
                <p:cNvSpPr>
                  <a:spLocks/>
                </p:cNvSpPr>
                <p:nvPr/>
              </p:nvSpPr>
              <p:spPr bwMode="auto">
                <a:xfrm>
                  <a:off x="1590" y="2815"/>
                  <a:ext cx="1942" cy="372"/>
                </a:xfrm>
                <a:custGeom>
                  <a:avLst/>
                  <a:gdLst>
                    <a:gd name="T0" fmla="*/ 68 w 43200"/>
                    <a:gd name="T1" fmla="*/ 0 h 39896"/>
                    <a:gd name="T2" fmla="*/ 20 w 43200"/>
                    <a:gd name="T3" fmla="*/ 0 h 39896"/>
                    <a:gd name="T4" fmla="*/ 44 w 43200"/>
                    <a:gd name="T5" fmla="*/ 2 h 39896"/>
                    <a:gd name="T6" fmla="*/ 0 60000 65536"/>
                    <a:gd name="T7" fmla="*/ 0 60000 65536"/>
                    <a:gd name="T8" fmla="*/ 0 60000 65536"/>
                    <a:gd name="T9" fmla="*/ 0 w 43200"/>
                    <a:gd name="T10" fmla="*/ 0 h 39896"/>
                    <a:gd name="T11" fmla="*/ 43200 w 43200"/>
                    <a:gd name="T12" fmla="*/ 39896 h 39896"/>
                  </a:gdLst>
                  <a:ahLst/>
                  <a:cxnLst>
                    <a:cxn ang="T6">
                      <a:pos x="T0" y="T1"/>
                    </a:cxn>
                    <a:cxn ang="T7">
                      <a:pos x="T2" y="T3"/>
                    </a:cxn>
                    <a:cxn ang="T8">
                      <a:pos x="T4" y="T5"/>
                    </a:cxn>
                  </a:cxnLst>
                  <a:rect l="T9" t="T10" r="T11" b="T12"/>
                  <a:pathLst>
                    <a:path w="43200" h="39896" fill="none"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path>
                    <a:path w="43200" h="39896" stroke="0"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lnTo>
                        <a:pt x="21600" y="18296"/>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245" name="Line 70"/>
                <p:cNvSpPr>
                  <a:spLocks noChangeShapeType="1"/>
                </p:cNvSpPr>
                <p:nvPr/>
              </p:nvSpPr>
              <p:spPr bwMode="auto">
                <a:xfrm rot="10800000">
                  <a:off x="2025" y="2823"/>
                  <a:ext cx="1093"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241" name="Group 71"/>
              <p:cNvGrpSpPr>
                <a:grpSpLocks/>
              </p:cNvGrpSpPr>
              <p:nvPr/>
            </p:nvGrpSpPr>
            <p:grpSpPr bwMode="auto">
              <a:xfrm rot="10800000">
                <a:off x="1584" y="2112"/>
                <a:ext cx="1872" cy="372"/>
                <a:chOff x="1590" y="2815"/>
                <a:chExt cx="1942" cy="372"/>
              </a:xfrm>
            </p:grpSpPr>
            <p:sp>
              <p:nvSpPr>
                <p:cNvPr id="242" name="Arc 72"/>
                <p:cNvSpPr>
                  <a:spLocks/>
                </p:cNvSpPr>
                <p:nvPr/>
              </p:nvSpPr>
              <p:spPr bwMode="auto">
                <a:xfrm>
                  <a:off x="1590" y="2815"/>
                  <a:ext cx="1942" cy="372"/>
                </a:xfrm>
                <a:custGeom>
                  <a:avLst/>
                  <a:gdLst>
                    <a:gd name="T0" fmla="*/ 68 w 43200"/>
                    <a:gd name="T1" fmla="*/ 0 h 39896"/>
                    <a:gd name="T2" fmla="*/ 20 w 43200"/>
                    <a:gd name="T3" fmla="*/ 0 h 39896"/>
                    <a:gd name="T4" fmla="*/ 44 w 43200"/>
                    <a:gd name="T5" fmla="*/ 2 h 39896"/>
                    <a:gd name="T6" fmla="*/ 0 60000 65536"/>
                    <a:gd name="T7" fmla="*/ 0 60000 65536"/>
                    <a:gd name="T8" fmla="*/ 0 60000 65536"/>
                    <a:gd name="T9" fmla="*/ 0 w 43200"/>
                    <a:gd name="T10" fmla="*/ 0 h 39896"/>
                    <a:gd name="T11" fmla="*/ 43200 w 43200"/>
                    <a:gd name="T12" fmla="*/ 39896 h 39896"/>
                  </a:gdLst>
                  <a:ahLst/>
                  <a:cxnLst>
                    <a:cxn ang="T6">
                      <a:pos x="T0" y="T1"/>
                    </a:cxn>
                    <a:cxn ang="T7">
                      <a:pos x="T2" y="T3"/>
                    </a:cxn>
                    <a:cxn ang="T8">
                      <a:pos x="T4" y="T5"/>
                    </a:cxn>
                  </a:cxnLst>
                  <a:rect l="T9" t="T10" r="T11" b="T12"/>
                  <a:pathLst>
                    <a:path w="43200" h="39896" fill="none"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path>
                    <a:path w="43200" h="39896" stroke="0" extrusionOk="0">
                      <a:moveTo>
                        <a:pt x="33527" y="288"/>
                      </a:moveTo>
                      <a:cubicBezTo>
                        <a:pt x="39567" y="4288"/>
                        <a:pt x="43200" y="11051"/>
                        <a:pt x="43200" y="18296"/>
                      </a:cubicBezTo>
                      <a:cubicBezTo>
                        <a:pt x="43200" y="30225"/>
                        <a:pt x="33529" y="39896"/>
                        <a:pt x="21600" y="39896"/>
                      </a:cubicBezTo>
                      <a:cubicBezTo>
                        <a:pt x="9670" y="39896"/>
                        <a:pt x="0" y="30225"/>
                        <a:pt x="0" y="18296"/>
                      </a:cubicBezTo>
                      <a:cubicBezTo>
                        <a:pt x="-1" y="10862"/>
                        <a:pt x="3822" y="3951"/>
                        <a:pt x="10118" y="-1"/>
                      </a:cubicBezTo>
                      <a:lnTo>
                        <a:pt x="21600" y="18296"/>
                      </a:lnTo>
                      <a:close/>
                    </a:path>
                  </a:pathLst>
                </a:custGeom>
                <a:noFill/>
                <a:ln w="952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243" name="Line 73"/>
                <p:cNvSpPr>
                  <a:spLocks noChangeShapeType="1"/>
                </p:cNvSpPr>
                <p:nvPr/>
              </p:nvSpPr>
              <p:spPr bwMode="auto">
                <a:xfrm rot="10800000">
                  <a:off x="2025" y="2823"/>
                  <a:ext cx="1093" cy="0"/>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grpSp>
        </p:grpSp>
        <p:grpSp>
          <p:nvGrpSpPr>
            <p:cNvPr id="214" name="Group 93"/>
            <p:cNvGrpSpPr>
              <a:grpSpLocks/>
            </p:cNvGrpSpPr>
            <p:nvPr/>
          </p:nvGrpSpPr>
          <p:grpSpPr bwMode="auto">
            <a:xfrm rot="10800000">
              <a:off x="1056" y="2256"/>
              <a:ext cx="1971" cy="450"/>
              <a:chOff x="1104" y="2217"/>
              <a:chExt cx="1971" cy="450"/>
            </a:xfrm>
          </p:grpSpPr>
          <p:sp>
            <p:nvSpPr>
              <p:cNvPr id="215" name="Line 74"/>
              <p:cNvSpPr>
                <a:spLocks noChangeShapeType="1"/>
              </p:cNvSpPr>
              <p:nvPr/>
            </p:nvSpPr>
            <p:spPr bwMode="auto">
              <a:xfrm>
                <a:off x="1104" y="2448"/>
                <a:ext cx="96" cy="0"/>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16" name="Line 75"/>
              <p:cNvSpPr>
                <a:spLocks noChangeShapeType="1"/>
              </p:cNvSpPr>
              <p:nvPr/>
            </p:nvSpPr>
            <p:spPr bwMode="auto">
              <a:xfrm>
                <a:off x="2928" y="2445"/>
                <a:ext cx="96" cy="0"/>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17" name="Line 76"/>
              <p:cNvSpPr>
                <a:spLocks noChangeShapeType="1"/>
              </p:cNvSpPr>
              <p:nvPr/>
            </p:nvSpPr>
            <p:spPr bwMode="auto">
              <a:xfrm flipV="1">
                <a:off x="2832" y="2304"/>
                <a:ext cx="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18" name="Line 77"/>
              <p:cNvSpPr>
                <a:spLocks noChangeShapeType="1"/>
              </p:cNvSpPr>
              <p:nvPr/>
            </p:nvSpPr>
            <p:spPr bwMode="auto">
              <a:xfrm flipV="1">
                <a:off x="2928" y="2283"/>
                <a:ext cx="96"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19" name="Line 78"/>
              <p:cNvSpPr>
                <a:spLocks noChangeShapeType="1"/>
              </p:cNvSpPr>
              <p:nvPr/>
            </p:nvSpPr>
            <p:spPr bwMode="auto">
              <a:xfrm flipV="1">
                <a:off x="2817" y="2271"/>
                <a:ext cx="96"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20" name="Line 79"/>
              <p:cNvSpPr>
                <a:spLocks noChangeShapeType="1"/>
              </p:cNvSpPr>
              <p:nvPr/>
            </p:nvSpPr>
            <p:spPr bwMode="auto">
              <a:xfrm flipV="1">
                <a:off x="2706" y="2241"/>
                <a:ext cx="96"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21" name="Line 80"/>
              <p:cNvSpPr>
                <a:spLocks noChangeShapeType="1"/>
              </p:cNvSpPr>
              <p:nvPr/>
            </p:nvSpPr>
            <p:spPr bwMode="auto">
              <a:xfrm>
                <a:off x="3027" y="2565"/>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22" name="Line 81"/>
              <p:cNvSpPr>
                <a:spLocks noChangeShapeType="1"/>
              </p:cNvSpPr>
              <p:nvPr/>
            </p:nvSpPr>
            <p:spPr bwMode="auto">
              <a:xfrm>
                <a:off x="2880" y="2607"/>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23" name="Line 82"/>
              <p:cNvSpPr>
                <a:spLocks noChangeShapeType="1"/>
              </p:cNvSpPr>
              <p:nvPr/>
            </p:nvSpPr>
            <p:spPr bwMode="auto">
              <a:xfrm>
                <a:off x="2715" y="2613"/>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24" name="Line 83"/>
              <p:cNvSpPr>
                <a:spLocks noChangeShapeType="1"/>
              </p:cNvSpPr>
              <p:nvPr/>
            </p:nvSpPr>
            <p:spPr bwMode="auto">
              <a:xfrm flipV="1">
                <a:off x="1215" y="2583"/>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25" name="Line 84"/>
              <p:cNvSpPr>
                <a:spLocks noChangeShapeType="1"/>
              </p:cNvSpPr>
              <p:nvPr/>
            </p:nvSpPr>
            <p:spPr bwMode="auto">
              <a:xfrm flipV="1">
                <a:off x="1350" y="2619"/>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26" name="Line 85"/>
              <p:cNvSpPr>
                <a:spLocks noChangeShapeType="1"/>
              </p:cNvSpPr>
              <p:nvPr/>
            </p:nvSpPr>
            <p:spPr bwMode="auto">
              <a:xfrm flipV="1">
                <a:off x="1491" y="2589"/>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27" name="Line 86"/>
              <p:cNvSpPr>
                <a:spLocks noChangeShapeType="1"/>
              </p:cNvSpPr>
              <p:nvPr/>
            </p:nvSpPr>
            <p:spPr bwMode="auto">
              <a:xfrm>
                <a:off x="1233" y="2274"/>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28" name="Line 87"/>
              <p:cNvSpPr>
                <a:spLocks noChangeShapeType="1"/>
              </p:cNvSpPr>
              <p:nvPr/>
            </p:nvSpPr>
            <p:spPr bwMode="auto">
              <a:xfrm>
                <a:off x="1347" y="2217"/>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29" name="Line 88"/>
              <p:cNvSpPr>
                <a:spLocks noChangeShapeType="1"/>
              </p:cNvSpPr>
              <p:nvPr/>
            </p:nvSpPr>
            <p:spPr bwMode="auto">
              <a:xfrm>
                <a:off x="1497" y="2250"/>
                <a:ext cx="48" cy="48"/>
              </a:xfrm>
              <a:prstGeom prst="line">
                <a:avLst/>
              </a:prstGeom>
              <a:noFill/>
              <a:ln w="952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grpSp>
      <p:sp>
        <p:nvSpPr>
          <p:cNvPr id="250" name="Text Box 89"/>
          <p:cNvSpPr txBox="1">
            <a:spLocks noChangeArrowheads="1"/>
          </p:cNvSpPr>
          <p:nvPr/>
        </p:nvSpPr>
        <p:spPr bwMode="auto">
          <a:xfrm>
            <a:off x="8472487" y="4714116"/>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a:latin typeface="Arial" panose="020B0604020202020204" pitchFamily="34" charset="0"/>
              </a:rPr>
              <a:t>A</a:t>
            </a:r>
          </a:p>
        </p:txBody>
      </p:sp>
      <p:sp>
        <p:nvSpPr>
          <p:cNvPr id="251" name="Text Box 90"/>
          <p:cNvSpPr txBox="1">
            <a:spLocks noChangeArrowheads="1"/>
          </p:cNvSpPr>
          <p:nvPr/>
        </p:nvSpPr>
        <p:spPr bwMode="auto">
          <a:xfrm>
            <a:off x="9934575" y="4747453"/>
            <a:ext cx="381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a:latin typeface="Arial" panose="020B0604020202020204" pitchFamily="34" charset="0"/>
              </a:rPr>
              <a:t>B</a:t>
            </a:r>
          </a:p>
        </p:txBody>
      </p:sp>
      <p:sp>
        <p:nvSpPr>
          <p:cNvPr id="252" name="Text Box 91"/>
          <p:cNvSpPr txBox="1">
            <a:spLocks noChangeArrowheads="1"/>
          </p:cNvSpPr>
          <p:nvPr/>
        </p:nvSpPr>
        <p:spPr bwMode="auto">
          <a:xfrm>
            <a:off x="10047558" y="502587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b="1" dirty="0">
                <a:solidFill>
                  <a:srgbClr val="0066FF"/>
                </a:solidFill>
                <a:latin typeface="Arial" panose="020B0604020202020204" pitchFamily="34" charset="0"/>
              </a:rPr>
              <a:t>S</a:t>
            </a:r>
          </a:p>
        </p:txBody>
      </p:sp>
      <p:sp>
        <p:nvSpPr>
          <p:cNvPr id="253" name="Text Box 92"/>
          <p:cNvSpPr txBox="1">
            <a:spLocks noChangeArrowheads="1"/>
          </p:cNvSpPr>
          <p:nvPr/>
        </p:nvSpPr>
        <p:spPr bwMode="auto">
          <a:xfrm>
            <a:off x="8335445" y="502499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b="1" dirty="0">
                <a:solidFill>
                  <a:srgbClr val="FF3300"/>
                </a:solidFill>
                <a:latin typeface="Arial" panose="020B0604020202020204" pitchFamily="34" charset="0"/>
              </a:rPr>
              <a:t>N</a:t>
            </a:r>
          </a:p>
        </p:txBody>
      </p:sp>
      <p:grpSp>
        <p:nvGrpSpPr>
          <p:cNvPr id="254" name="Group 104"/>
          <p:cNvGrpSpPr>
            <a:grpSpLocks/>
          </p:cNvGrpSpPr>
          <p:nvPr/>
        </p:nvGrpSpPr>
        <p:grpSpPr bwMode="auto">
          <a:xfrm>
            <a:off x="10834688" y="5095116"/>
            <a:ext cx="1063625" cy="366713"/>
            <a:chOff x="3792" y="2832"/>
            <a:chExt cx="670" cy="231"/>
          </a:xfrm>
        </p:grpSpPr>
        <p:sp>
          <p:nvSpPr>
            <p:cNvPr id="255" name="Text Box 99"/>
            <p:cNvSpPr txBox="1">
              <a:spLocks noChangeArrowheads="1"/>
            </p:cNvSpPr>
            <p:nvPr/>
          </p:nvSpPr>
          <p:spPr bwMode="auto">
            <a:xfrm>
              <a:off x="3792" y="2832"/>
              <a:ext cx="336" cy="231"/>
            </a:xfrm>
            <a:prstGeom prst="rect">
              <a:avLst/>
            </a:prstGeom>
            <a:solidFill>
              <a:srgbClr val="3333CC"/>
            </a:solidFill>
            <a:ln w="9525">
              <a:noFill/>
              <a:miter lim="800000"/>
              <a:headEnd/>
              <a:tailEnd/>
            </a:ln>
            <a:effectLst>
              <a:outerShdw sy="50000" rotWithShape="0">
                <a:schemeClr val="bg2">
                  <a:alpha val="50000"/>
                </a:schemeClr>
              </a:outerShdw>
            </a:effectLst>
          </p:spPr>
          <p:txBody>
            <a:bodyPr>
              <a:spAutoFit/>
            </a:bodyPr>
            <a:lstStyle/>
            <a:p>
              <a:pPr algn="ctr">
                <a:spcBef>
                  <a:spcPct val="50000"/>
                </a:spcBef>
                <a:defRPr/>
              </a:pPr>
              <a:r>
                <a:rPr lang="en-US" b="1">
                  <a:solidFill>
                    <a:schemeClr val="bg1"/>
                  </a:solidFill>
                  <a:latin typeface="Arial" charset="0"/>
                </a:rPr>
                <a:t>S</a:t>
              </a:r>
            </a:p>
          </p:txBody>
        </p:sp>
        <p:sp>
          <p:nvSpPr>
            <p:cNvPr id="256" name="Text Box 100"/>
            <p:cNvSpPr txBox="1">
              <a:spLocks noChangeArrowheads="1"/>
            </p:cNvSpPr>
            <p:nvPr/>
          </p:nvSpPr>
          <p:spPr bwMode="auto">
            <a:xfrm>
              <a:off x="4128" y="2832"/>
              <a:ext cx="334" cy="231"/>
            </a:xfrm>
            <a:prstGeom prst="rect">
              <a:avLst/>
            </a:prstGeom>
            <a:solidFill>
              <a:srgbClr val="FF3300"/>
            </a:solidFill>
            <a:ln w="9525">
              <a:noFill/>
              <a:miter lim="800000"/>
              <a:headEnd/>
              <a:tailEnd/>
            </a:ln>
            <a:effectLst>
              <a:outerShdw sy="50000" rotWithShape="0">
                <a:schemeClr val="bg2">
                  <a:alpha val="50000"/>
                </a:schemeClr>
              </a:outerShdw>
            </a:effectLst>
          </p:spPr>
          <p:txBody>
            <a:bodyPr>
              <a:spAutoFit/>
            </a:bodyPr>
            <a:lstStyle/>
            <a:p>
              <a:pPr algn="ctr">
                <a:spcBef>
                  <a:spcPct val="50000"/>
                </a:spcBef>
                <a:defRPr/>
              </a:pPr>
              <a:r>
                <a:rPr lang="en-US" b="1">
                  <a:solidFill>
                    <a:schemeClr val="bg1"/>
                  </a:solidFill>
                  <a:latin typeface="Arial" charset="0"/>
                </a:rPr>
                <a:t>N</a:t>
              </a:r>
            </a:p>
          </p:txBody>
        </p:sp>
      </p:grpSp>
      <p:sp>
        <p:nvSpPr>
          <p:cNvPr id="257" name="Line 109"/>
          <p:cNvSpPr>
            <a:spLocks noChangeShapeType="1"/>
          </p:cNvSpPr>
          <p:nvPr/>
        </p:nvSpPr>
        <p:spPr bwMode="auto">
          <a:xfrm>
            <a:off x="11368087" y="3952115"/>
            <a:ext cx="6350" cy="11953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258" name="Group 110"/>
          <p:cNvGrpSpPr>
            <a:grpSpLocks/>
          </p:cNvGrpSpPr>
          <p:nvPr/>
        </p:nvGrpSpPr>
        <p:grpSpPr bwMode="auto">
          <a:xfrm>
            <a:off x="11049001" y="3833053"/>
            <a:ext cx="682625" cy="112712"/>
            <a:chOff x="5066" y="2688"/>
            <a:chExt cx="430" cy="71"/>
          </a:xfrm>
        </p:grpSpPr>
        <p:sp>
          <p:nvSpPr>
            <p:cNvPr id="259" name="Line 111"/>
            <p:cNvSpPr>
              <a:spLocks noChangeShapeType="1"/>
            </p:cNvSpPr>
            <p:nvPr/>
          </p:nvSpPr>
          <p:spPr bwMode="auto">
            <a:xfrm>
              <a:off x="5066" y="2759"/>
              <a:ext cx="39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60" name="Line 112"/>
            <p:cNvSpPr>
              <a:spLocks noChangeShapeType="1"/>
            </p:cNvSpPr>
            <p:nvPr/>
          </p:nvSpPr>
          <p:spPr bwMode="auto">
            <a:xfrm flipV="1">
              <a:off x="5127" y="2694"/>
              <a:ext cx="61" cy="6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61" name="Line 113"/>
            <p:cNvSpPr>
              <a:spLocks noChangeShapeType="1"/>
            </p:cNvSpPr>
            <p:nvPr/>
          </p:nvSpPr>
          <p:spPr bwMode="auto">
            <a:xfrm flipV="1">
              <a:off x="5194" y="2692"/>
              <a:ext cx="61" cy="6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62" name="Line 114"/>
            <p:cNvSpPr>
              <a:spLocks noChangeShapeType="1"/>
            </p:cNvSpPr>
            <p:nvPr/>
          </p:nvSpPr>
          <p:spPr bwMode="auto">
            <a:xfrm flipV="1">
              <a:off x="5312" y="2690"/>
              <a:ext cx="62"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63" name="Line 115"/>
            <p:cNvSpPr>
              <a:spLocks noChangeShapeType="1"/>
            </p:cNvSpPr>
            <p:nvPr/>
          </p:nvSpPr>
          <p:spPr bwMode="auto">
            <a:xfrm flipV="1">
              <a:off x="5374" y="2688"/>
              <a:ext cx="61"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64" name="Line 116"/>
            <p:cNvSpPr>
              <a:spLocks noChangeShapeType="1"/>
            </p:cNvSpPr>
            <p:nvPr/>
          </p:nvSpPr>
          <p:spPr bwMode="auto">
            <a:xfrm flipV="1">
              <a:off x="5435" y="2692"/>
              <a:ext cx="61" cy="6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65" name="Line 117"/>
            <p:cNvSpPr>
              <a:spLocks noChangeShapeType="1"/>
            </p:cNvSpPr>
            <p:nvPr/>
          </p:nvSpPr>
          <p:spPr bwMode="auto">
            <a:xfrm flipV="1">
              <a:off x="5244" y="2690"/>
              <a:ext cx="61" cy="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sp>
        <p:nvSpPr>
          <p:cNvPr id="266" name="Line 118"/>
          <p:cNvSpPr>
            <a:spLocks noChangeShapeType="1"/>
          </p:cNvSpPr>
          <p:nvPr/>
        </p:nvSpPr>
        <p:spPr bwMode="auto">
          <a:xfrm flipH="1">
            <a:off x="10848975" y="3880678"/>
            <a:ext cx="53340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pic>
        <p:nvPicPr>
          <p:cNvPr id="267" name="Picture 123" descr="nam tay phai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5087" y="4714115"/>
            <a:ext cx="1219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 name="Text Box 4" descr="Canvas"/>
          <p:cNvSpPr txBox="1">
            <a:spLocks noChangeArrowheads="1"/>
          </p:cNvSpPr>
          <p:nvPr/>
        </p:nvSpPr>
        <p:spPr bwMode="auto">
          <a:xfrm>
            <a:off x="4218965" y="24884"/>
            <a:ext cx="4513893" cy="783193"/>
          </a:xfrm>
          <a:prstGeom prst="roundRect">
            <a:avLst/>
          </a:prstGeom>
          <a:solidFill>
            <a:schemeClr val="accent5">
              <a:lumMod val="60000"/>
              <a:lumOff val="40000"/>
            </a:schemeClr>
          </a:solidFill>
          <a:ln>
            <a:solidFill>
              <a:srgbClr val="FF0000"/>
            </a:solidFill>
          </a:ln>
          <a:effectLst/>
          <a:extLst/>
        </p:spPr>
        <p:txBody>
          <a:bodyPr wrap="square">
            <a:spAutoFit/>
          </a:bodyPr>
          <a:lstStyle/>
          <a:p>
            <a:pPr algn="ctr">
              <a:buFontTx/>
              <a:buNone/>
            </a:pPr>
            <a:r>
              <a:rPr lang="en-US" altLang="vi-VN" sz="4000" b="1" i="1" dirty="0" smtClean="0">
                <a:solidFill>
                  <a:srgbClr val="FF0000"/>
                </a:solidFill>
                <a:latin typeface="Times New Roman" panose="02020603050405020304" pitchFamily="18" charset="0"/>
              </a:rPr>
              <a:t>BÀI TẬP:</a:t>
            </a:r>
            <a:endParaRPr lang="en-US" altLang="vi-VN" sz="4000" b="1" i="1" dirty="0">
              <a:latin typeface="Times New Roman" panose="02020603050405020304" pitchFamily="18" charset="0"/>
            </a:endParaRPr>
          </a:p>
        </p:txBody>
      </p:sp>
    </p:spTree>
    <p:extLst>
      <p:ext uri="{BB962C8B-B14F-4D97-AF65-F5344CB8AC3E}">
        <p14:creationId xmlns:p14="http://schemas.microsoft.com/office/powerpoint/2010/main" val="139681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99"/>
                                        </p:tgtEl>
                                        <p:attrNameLst>
                                          <p:attrName>style.visibility</p:attrName>
                                        </p:attrNameLst>
                                      </p:cBhvr>
                                      <p:to>
                                        <p:strVal val="visible"/>
                                      </p:to>
                                    </p:set>
                                    <p:animEffect transition="in" filter="diamond(in)">
                                      <p:cBhvr>
                                        <p:cTn id="7" dur="2000"/>
                                        <p:tgtEl>
                                          <p:spTgt spid="199"/>
                                        </p:tgtEl>
                                      </p:cBhvr>
                                    </p:animEffect>
                                  </p:childTnLst>
                                </p:cTn>
                              </p:par>
                            </p:childTnLst>
                          </p:cTn>
                        </p:par>
                        <p:par>
                          <p:cTn id="8" fill="hold">
                            <p:stCondLst>
                              <p:cond delay="2000"/>
                            </p:stCondLst>
                            <p:childTnLst>
                              <p:par>
                                <p:cTn id="9" presetID="8" presetClass="entr" presetSubtype="16" fill="hold" nodeType="afterEffect">
                                  <p:stCondLst>
                                    <p:cond delay="0"/>
                                  </p:stCondLst>
                                  <p:childTnLst>
                                    <p:set>
                                      <p:cBhvr>
                                        <p:cTn id="10" dur="1" fill="hold">
                                          <p:stCondLst>
                                            <p:cond delay="0"/>
                                          </p:stCondLst>
                                        </p:cTn>
                                        <p:tgtEl>
                                          <p:spTgt spid="212"/>
                                        </p:tgtEl>
                                        <p:attrNameLst>
                                          <p:attrName>style.visibility</p:attrName>
                                        </p:attrNameLst>
                                      </p:cBhvr>
                                      <p:to>
                                        <p:strVal val="visible"/>
                                      </p:to>
                                    </p:set>
                                    <p:animEffect transition="in" filter="diamond(in)">
                                      <p:cBhvr>
                                        <p:cTn id="11" dur="2000"/>
                                        <p:tgtEl>
                                          <p:spTgt spid="212"/>
                                        </p:tgtEl>
                                      </p:cBhvr>
                                    </p:animEffect>
                                  </p:childTnLst>
                                </p:cTn>
                              </p:par>
                            </p:childTnLst>
                          </p:cTn>
                        </p:par>
                        <p:par>
                          <p:cTn id="12" fill="hold">
                            <p:stCondLst>
                              <p:cond delay="4000"/>
                            </p:stCondLst>
                            <p:childTnLst>
                              <p:par>
                                <p:cTn id="13" presetID="29" presetClass="entr" presetSubtype="0" fill="hold" nodeType="afterEffect">
                                  <p:stCondLst>
                                    <p:cond delay="0"/>
                                  </p:stCondLst>
                                  <p:childTnLst>
                                    <p:set>
                                      <p:cBhvr>
                                        <p:cTn id="14" dur="1" fill="hold">
                                          <p:stCondLst>
                                            <p:cond delay="0"/>
                                          </p:stCondLst>
                                        </p:cTn>
                                        <p:tgtEl>
                                          <p:spTgt spid="267"/>
                                        </p:tgtEl>
                                        <p:attrNameLst>
                                          <p:attrName>style.visibility</p:attrName>
                                        </p:attrNameLst>
                                      </p:cBhvr>
                                      <p:to>
                                        <p:strVal val="visible"/>
                                      </p:to>
                                    </p:set>
                                    <p:anim calcmode="lin" valueType="num">
                                      <p:cBhvr>
                                        <p:cTn id="15" dur="1000" fill="hold"/>
                                        <p:tgtEl>
                                          <p:spTgt spid="267"/>
                                        </p:tgtEl>
                                        <p:attrNameLst>
                                          <p:attrName>ppt_x</p:attrName>
                                        </p:attrNameLst>
                                      </p:cBhvr>
                                      <p:tavLst>
                                        <p:tav tm="0">
                                          <p:val>
                                            <p:strVal val="#ppt_x-.2"/>
                                          </p:val>
                                        </p:tav>
                                        <p:tav tm="100000">
                                          <p:val>
                                            <p:strVal val="#ppt_x"/>
                                          </p:val>
                                        </p:tav>
                                      </p:tavLst>
                                    </p:anim>
                                    <p:anim calcmode="lin" valueType="num">
                                      <p:cBhvr>
                                        <p:cTn id="16" dur="1000" fill="hold"/>
                                        <p:tgtEl>
                                          <p:spTgt spid="267"/>
                                        </p:tgtEl>
                                        <p:attrNameLst>
                                          <p:attrName>ppt_y</p:attrName>
                                        </p:attrNameLst>
                                      </p:cBhvr>
                                      <p:tavLst>
                                        <p:tav tm="0">
                                          <p:val>
                                            <p:strVal val="#ppt_y"/>
                                          </p:val>
                                        </p:tav>
                                        <p:tav tm="100000">
                                          <p:val>
                                            <p:strVal val="#ppt_y"/>
                                          </p:val>
                                        </p:tav>
                                      </p:tavLst>
                                    </p:anim>
                                    <p:animEffect transition="in" filter="wipe(right)" prLst="gradientSize: 0.1">
                                      <p:cBhvr>
                                        <p:cTn id="17" dur="1000"/>
                                        <p:tgtEl>
                                          <p:spTgt spid="26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52"/>
                                        </p:tgtEl>
                                        <p:attrNameLst>
                                          <p:attrName>style.visibility</p:attrName>
                                        </p:attrNameLst>
                                      </p:cBhvr>
                                      <p:to>
                                        <p:strVal val="visible"/>
                                      </p:to>
                                    </p:set>
                                    <p:animEffect transition="in" filter="diamond(in)">
                                      <p:cBhvr>
                                        <p:cTn id="22" dur="2000"/>
                                        <p:tgtEl>
                                          <p:spTgt spid="252"/>
                                        </p:tgtEl>
                                      </p:cBhvr>
                                    </p:animEffect>
                                  </p:childTnLst>
                                </p:cTn>
                              </p:par>
                            </p:childTnLst>
                          </p:cTn>
                        </p:par>
                        <p:par>
                          <p:cTn id="23" fill="hold">
                            <p:stCondLst>
                              <p:cond delay="2000"/>
                            </p:stCondLst>
                            <p:childTnLst>
                              <p:par>
                                <p:cTn id="24" presetID="8" presetClass="entr" presetSubtype="16" fill="hold" grpId="0" nodeType="afterEffect">
                                  <p:stCondLst>
                                    <p:cond delay="0"/>
                                  </p:stCondLst>
                                  <p:childTnLst>
                                    <p:set>
                                      <p:cBhvr>
                                        <p:cTn id="25" dur="1" fill="hold">
                                          <p:stCondLst>
                                            <p:cond delay="0"/>
                                          </p:stCondLst>
                                        </p:cTn>
                                        <p:tgtEl>
                                          <p:spTgt spid="253"/>
                                        </p:tgtEl>
                                        <p:attrNameLst>
                                          <p:attrName>style.visibility</p:attrName>
                                        </p:attrNameLst>
                                      </p:cBhvr>
                                      <p:to>
                                        <p:strVal val="visible"/>
                                      </p:to>
                                    </p:set>
                                    <p:animEffect transition="in" filter="diamond(in)">
                                      <p:cBhvr>
                                        <p:cTn id="26" dur="2000"/>
                                        <p:tgtEl>
                                          <p:spTgt spid="253"/>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mph" presetSubtype="0" fill="hold" nodeType="clickEffect">
                                  <p:stCondLst>
                                    <p:cond delay="0"/>
                                  </p:stCondLst>
                                  <p:childTnLst>
                                    <p:animRot by="10800000">
                                      <p:cBhvr>
                                        <p:cTn id="30" dur="2000" fill="hold"/>
                                        <p:tgtEl>
                                          <p:spTgt spid="254"/>
                                        </p:tgtEl>
                                        <p:attrNameLst>
                                          <p:attrName>r</p:attrName>
                                        </p:attrNameLst>
                                      </p:cBhvr>
                                    </p:animRot>
                                  </p:childTnLst>
                                </p:cTn>
                              </p:par>
                            </p:childTnLst>
                          </p:cTn>
                        </p:par>
                        <p:par>
                          <p:cTn id="31" fill="hold">
                            <p:stCondLst>
                              <p:cond delay="2000"/>
                            </p:stCondLst>
                            <p:childTnLst>
                              <p:par>
                                <p:cTn id="32" presetID="4" presetClass="exit" presetSubtype="16" fill="hold" nodeType="afterEffect">
                                  <p:stCondLst>
                                    <p:cond delay="0"/>
                                  </p:stCondLst>
                                  <p:childTnLst>
                                    <p:animEffect transition="out" filter="box(in)">
                                      <p:cBhvr>
                                        <p:cTn id="33" dur="500"/>
                                        <p:tgtEl>
                                          <p:spTgt spid="257"/>
                                        </p:tgtEl>
                                      </p:cBhvr>
                                    </p:animEffect>
                                    <p:set>
                                      <p:cBhvr>
                                        <p:cTn id="34" dur="1" fill="hold">
                                          <p:stCondLst>
                                            <p:cond delay="499"/>
                                          </p:stCondLst>
                                        </p:cTn>
                                        <p:tgtEl>
                                          <p:spTgt spid="257"/>
                                        </p:tgtEl>
                                        <p:attrNameLst>
                                          <p:attrName>style.visibility</p:attrName>
                                        </p:attrNameLst>
                                      </p:cBhvr>
                                      <p:to>
                                        <p:strVal val="hidden"/>
                                      </p:to>
                                    </p:set>
                                  </p:childTnLst>
                                </p:cTn>
                              </p:par>
                            </p:childTnLst>
                          </p:cTn>
                        </p:par>
                        <p:par>
                          <p:cTn id="35" fill="hold">
                            <p:stCondLst>
                              <p:cond delay="2500"/>
                            </p:stCondLst>
                            <p:childTnLst>
                              <p:par>
                                <p:cTn id="36" presetID="35" presetClass="path" presetSubtype="0" accel="50000" decel="50000" fill="hold" nodeType="afterEffect">
                                  <p:stCondLst>
                                    <p:cond delay="0"/>
                                  </p:stCondLst>
                                  <p:childTnLst>
                                    <p:animMotion origin="layout" path="M -1.66667E-6 4.07407E-6 L -0.05 4.07407E-6 " pathEditMode="relative" rAng="0" ptsTypes="AA">
                                      <p:cBhvr>
                                        <p:cTn id="37" dur="2000" fill="hold"/>
                                        <p:tgtEl>
                                          <p:spTgt spid="254"/>
                                        </p:tgtEl>
                                        <p:attrNameLst>
                                          <p:attrName>ppt_x</p:attrName>
                                          <p:attrName>ppt_y</p:attrName>
                                        </p:attrNameLst>
                                      </p:cBhvr>
                                      <p:rCtr x="-2500" y="0"/>
                                    </p:animMotion>
                                  </p:childTnLst>
                                </p:cTn>
                              </p:par>
                              <p:par>
                                <p:cTn id="38" presetID="8" presetClass="entr" presetSubtype="16" fill="hold" nodeType="withEffect">
                                  <p:stCondLst>
                                    <p:cond delay="0"/>
                                  </p:stCondLst>
                                  <p:childTnLst>
                                    <p:set>
                                      <p:cBhvr>
                                        <p:cTn id="39" dur="1" fill="hold">
                                          <p:stCondLst>
                                            <p:cond delay="0"/>
                                          </p:stCondLst>
                                        </p:cTn>
                                        <p:tgtEl>
                                          <p:spTgt spid="266"/>
                                        </p:tgtEl>
                                        <p:attrNameLst>
                                          <p:attrName>style.visibility</p:attrName>
                                        </p:attrNameLst>
                                      </p:cBhvr>
                                      <p:to>
                                        <p:strVal val="visible"/>
                                      </p:to>
                                    </p:set>
                                    <p:animEffect transition="in" filter="diamond(in)">
                                      <p:cBhvr>
                                        <p:cTn id="40" dur="2000"/>
                                        <p:tgtEl>
                                          <p:spTgt spid="266"/>
                                        </p:tgtEl>
                                      </p:cBhvr>
                                    </p:animEffect>
                                  </p:childTnLst>
                                </p:cTn>
                              </p:par>
                            </p:childTnLst>
                          </p:cTn>
                        </p:par>
                      </p:childTnLst>
                    </p:cTn>
                  </p:par>
                  <p:par>
                    <p:cTn id="41" fill="hold">
                      <p:stCondLst>
                        <p:cond delay="indefinite"/>
                      </p:stCondLst>
                      <p:childTnLst>
                        <p:par>
                          <p:cTn id="42" fill="hold">
                            <p:stCondLst>
                              <p:cond delay="0"/>
                            </p:stCondLst>
                            <p:childTnLst>
                              <p:par>
                                <p:cTn id="43" presetID="47" presetClass="entr" presetSubtype="0" fill="hold" nodeType="clickEffect">
                                  <p:stCondLst>
                                    <p:cond delay="0"/>
                                  </p:stCondLst>
                                  <p:childTnLst>
                                    <p:set>
                                      <p:cBhvr>
                                        <p:cTn id="44" dur="1" fill="hold">
                                          <p:stCondLst>
                                            <p:cond delay="0"/>
                                          </p:stCondLst>
                                        </p:cTn>
                                        <p:tgtEl>
                                          <p:spTgt spid="47"/>
                                        </p:tgtEl>
                                        <p:attrNameLst>
                                          <p:attrName>style.visibility</p:attrName>
                                        </p:attrNameLst>
                                      </p:cBhvr>
                                      <p:to>
                                        <p:strVal val="visible"/>
                                      </p:to>
                                    </p:set>
                                    <p:animEffect transition="in" filter="fade">
                                      <p:cBhvr>
                                        <p:cTn id="45" dur="1000"/>
                                        <p:tgtEl>
                                          <p:spTgt spid="47"/>
                                        </p:tgtEl>
                                      </p:cBhvr>
                                    </p:animEffect>
                                    <p:anim calcmode="lin" valueType="num">
                                      <p:cBhvr>
                                        <p:cTn id="46" dur="1000" fill="hold"/>
                                        <p:tgtEl>
                                          <p:spTgt spid="47"/>
                                        </p:tgtEl>
                                        <p:attrNameLst>
                                          <p:attrName>ppt_x</p:attrName>
                                        </p:attrNameLst>
                                      </p:cBhvr>
                                      <p:tavLst>
                                        <p:tav tm="0">
                                          <p:val>
                                            <p:strVal val="#ppt_x"/>
                                          </p:val>
                                        </p:tav>
                                        <p:tav tm="100000">
                                          <p:val>
                                            <p:strVal val="#ppt_x"/>
                                          </p:val>
                                        </p:tav>
                                      </p:tavLst>
                                    </p:anim>
                                    <p:anim calcmode="lin" valueType="num">
                                      <p:cBhvr>
                                        <p:cTn id="47"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 grpId="0"/>
      <p:bldP spid="25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p:cNvSpPr txBox="1">
            <a:spLocks noChangeArrowheads="1"/>
          </p:cNvSpPr>
          <p:nvPr/>
        </p:nvSpPr>
        <p:spPr bwMode="auto">
          <a:xfrm>
            <a:off x="1107513" y="847410"/>
            <a:ext cx="10317707" cy="830997"/>
          </a:xfrm>
          <a:prstGeom prst="rect">
            <a:avLst/>
          </a:prstGeom>
          <a:noFill/>
          <a:ln w="38100">
            <a:solidFill>
              <a:srgbClr val="FF0000"/>
            </a:solidFill>
            <a:miter lim="800000"/>
            <a:headEnd/>
            <a:tailEnd/>
          </a:ln>
        </p:spPr>
        <p:txBody>
          <a:bodyPr wrap="square">
            <a:spAutoFit/>
          </a:bodyPr>
          <a:lstStyle/>
          <a:p>
            <a:pPr algn="just">
              <a:spcBef>
                <a:spcPct val="50000"/>
              </a:spcBef>
            </a:pPr>
            <a:r>
              <a:rPr lang="en-US" altLang="vi-VN" sz="2400" b="1" i="1" dirty="0" smtClean="0">
                <a:latin typeface="Times New Roman" panose="02020603050405020304" pitchFamily="18" charset="0"/>
              </a:rPr>
              <a:t>BÀI 2: Hãy </a:t>
            </a:r>
            <a:r>
              <a:rPr lang="en-US" altLang="vi-VN" sz="2400" b="1" i="1" dirty="0">
                <a:latin typeface="Times New Roman" panose="02020603050405020304" pitchFamily="18" charset="0"/>
              </a:rPr>
              <a:t>xác định chiều của lực điện từ, chiều của dòng điện, chiều đường sức từ và tên từ cực trong các trường hợp sau.</a:t>
            </a:r>
          </a:p>
        </p:txBody>
      </p:sp>
      <p:sp>
        <p:nvSpPr>
          <p:cNvPr id="6" name="Rectangle 5"/>
          <p:cNvSpPr/>
          <p:nvPr/>
        </p:nvSpPr>
        <p:spPr>
          <a:xfrm>
            <a:off x="5574133" y="1688806"/>
            <a:ext cx="1364776" cy="461665"/>
          </a:xfrm>
          <a:prstGeom prst="rect">
            <a:avLst/>
          </a:prstGeom>
        </p:spPr>
        <p:txBody>
          <a:bodyPr wrap="square">
            <a:spAutoFit/>
          </a:bodyPr>
          <a:lstStyle/>
          <a:p>
            <a:r>
              <a:rPr lang="en-US" sz="2400" b="1" i="1" dirty="0" smtClean="0">
                <a:solidFill>
                  <a:srgbClr val="FF0000"/>
                </a:solidFill>
                <a:latin typeface="Open Sans"/>
              </a:rPr>
              <a:t>Trả lời:</a:t>
            </a:r>
            <a:endParaRPr lang="vi-VN" sz="2400" b="1" i="1" dirty="0">
              <a:solidFill>
                <a:srgbClr val="FF0000"/>
              </a:solidFill>
            </a:endParaRPr>
          </a:p>
        </p:txBody>
      </p:sp>
      <p:grpSp>
        <p:nvGrpSpPr>
          <p:cNvPr id="9" name="Group 36"/>
          <p:cNvGrpSpPr>
            <a:grpSpLocks/>
          </p:cNvGrpSpPr>
          <p:nvPr/>
        </p:nvGrpSpPr>
        <p:grpSpPr bwMode="auto">
          <a:xfrm>
            <a:off x="1151921" y="2185668"/>
            <a:ext cx="1676400" cy="2195513"/>
            <a:chOff x="5904" y="720"/>
            <a:chExt cx="1056" cy="1383"/>
          </a:xfrm>
        </p:grpSpPr>
        <p:sp>
          <p:nvSpPr>
            <p:cNvPr id="10" name="Text Box 16"/>
            <p:cNvSpPr txBox="1">
              <a:spLocks noChangeArrowheads="1"/>
            </p:cNvSpPr>
            <p:nvPr/>
          </p:nvSpPr>
          <p:spPr bwMode="auto">
            <a:xfrm>
              <a:off x="5904" y="720"/>
              <a:ext cx="1056" cy="237"/>
            </a:xfrm>
            <a:prstGeom prst="rect">
              <a:avLst/>
            </a:prstGeom>
            <a:solidFill>
              <a:srgbClr val="3366FF"/>
            </a:solidFill>
            <a:ln w="9525">
              <a:solidFill>
                <a:schemeClr val="tx1"/>
              </a:solidFill>
              <a:miter lim="800000"/>
              <a:headEnd/>
              <a:tailEnd/>
            </a:ln>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lgn="ctr">
                <a:spcBef>
                  <a:spcPct val="50000"/>
                </a:spcBef>
              </a:pPr>
              <a:r>
                <a:rPr lang="en-US" altLang="vi-VN" b="1">
                  <a:solidFill>
                    <a:schemeClr val="bg1"/>
                  </a:solidFill>
                  <a:latin typeface="Arial" panose="020B0604020202020204" pitchFamily="34" charset="0"/>
                </a:rPr>
                <a:t>S</a:t>
              </a:r>
            </a:p>
          </p:txBody>
        </p:sp>
        <p:sp>
          <p:nvSpPr>
            <p:cNvPr id="11" name="Text Box 17"/>
            <p:cNvSpPr txBox="1">
              <a:spLocks noChangeArrowheads="1"/>
            </p:cNvSpPr>
            <p:nvPr/>
          </p:nvSpPr>
          <p:spPr bwMode="auto">
            <a:xfrm>
              <a:off x="5904" y="1536"/>
              <a:ext cx="1008" cy="237"/>
            </a:xfrm>
            <a:prstGeom prst="rect">
              <a:avLst/>
            </a:prstGeom>
            <a:solidFill>
              <a:srgbClr val="FF0000"/>
            </a:solidFill>
            <a:ln w="9525">
              <a:solidFill>
                <a:schemeClr val="tx1"/>
              </a:solidFill>
              <a:miter lim="800000"/>
              <a:headEnd/>
              <a:tailEnd/>
            </a:ln>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lgn="ctr">
                <a:spcBef>
                  <a:spcPct val="50000"/>
                </a:spcBef>
              </a:pPr>
              <a:r>
                <a:rPr lang="en-US" altLang="vi-VN" b="1">
                  <a:solidFill>
                    <a:schemeClr val="bg1"/>
                  </a:solidFill>
                  <a:latin typeface="Arial" panose="020B0604020202020204" pitchFamily="34" charset="0"/>
                </a:rPr>
                <a:t>N</a:t>
              </a:r>
            </a:p>
          </p:txBody>
        </p:sp>
        <p:graphicFrame>
          <p:nvGraphicFramePr>
            <p:cNvPr id="12" name="Object 18"/>
            <p:cNvGraphicFramePr>
              <a:graphicFrameLocks noChangeAspect="1"/>
            </p:cNvGraphicFramePr>
            <p:nvPr/>
          </p:nvGraphicFramePr>
          <p:xfrm>
            <a:off x="6288" y="1104"/>
            <a:ext cx="288" cy="288"/>
          </p:xfrm>
          <a:graphic>
            <a:graphicData uri="http://schemas.openxmlformats.org/presentationml/2006/ole">
              <mc:AlternateContent xmlns:mc="http://schemas.openxmlformats.org/markup-compatibility/2006">
                <mc:Choice xmlns:v="urn:schemas-microsoft-com:vml" Requires="v">
                  <p:oleObj spid="_x0000_s1047" name="Equation" r:id="rId3" imgW="177480" imgH="177480" progId="Equation.DSMT4">
                    <p:embed/>
                  </p:oleObj>
                </mc:Choice>
                <mc:Fallback>
                  <p:oleObj name="Equation" r:id="rId3" imgW="177480" imgH="177480" progId="Equation.DSMT4">
                    <p:embed/>
                    <p:pic>
                      <p:nvPicPr>
                        <p:cNvPr id="68626"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104"/>
                          <a:ext cx="288"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 name="Text Box 31"/>
            <p:cNvSpPr txBox="1">
              <a:spLocks noChangeArrowheads="1"/>
            </p:cNvSpPr>
            <p:nvPr/>
          </p:nvSpPr>
          <p:spPr bwMode="auto">
            <a:xfrm>
              <a:off x="6192" y="1872"/>
              <a:ext cx="3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a:latin typeface="Arial" panose="020B0604020202020204" pitchFamily="34" charset="0"/>
                </a:rPr>
                <a:t>a)</a:t>
              </a:r>
            </a:p>
          </p:txBody>
        </p:sp>
      </p:grpSp>
      <p:grpSp>
        <p:nvGrpSpPr>
          <p:cNvPr id="18" name="Group 35"/>
          <p:cNvGrpSpPr>
            <a:grpSpLocks/>
          </p:cNvGrpSpPr>
          <p:nvPr/>
        </p:nvGrpSpPr>
        <p:grpSpPr bwMode="auto">
          <a:xfrm>
            <a:off x="4761572" y="2202948"/>
            <a:ext cx="1828800" cy="2124075"/>
            <a:chOff x="4464" y="678"/>
            <a:chExt cx="1152" cy="1338"/>
          </a:xfrm>
        </p:grpSpPr>
        <p:sp>
          <p:nvSpPr>
            <p:cNvPr id="19" name="Text Box 20"/>
            <p:cNvSpPr txBox="1">
              <a:spLocks noChangeArrowheads="1"/>
            </p:cNvSpPr>
            <p:nvPr/>
          </p:nvSpPr>
          <p:spPr bwMode="auto">
            <a:xfrm>
              <a:off x="4464" y="678"/>
              <a:ext cx="240" cy="1049"/>
            </a:xfrm>
            <a:prstGeom prst="rect">
              <a:avLst/>
            </a:prstGeom>
            <a:solidFill>
              <a:srgbClr val="3366FF"/>
            </a:solidFill>
            <a:ln w="9525">
              <a:solidFill>
                <a:schemeClr val="tx1"/>
              </a:solid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lgn="ctr">
                <a:spcBef>
                  <a:spcPct val="50000"/>
                </a:spcBef>
              </a:pPr>
              <a:endParaRPr lang="en-US" altLang="vi-VN" sz="2000" b="1" dirty="0">
                <a:solidFill>
                  <a:schemeClr val="bg1"/>
                </a:solidFill>
                <a:latin typeface="Arial" panose="020B0604020202020204" pitchFamily="34" charset="0"/>
              </a:endParaRPr>
            </a:p>
            <a:p>
              <a:pPr algn="ctr">
                <a:spcBef>
                  <a:spcPct val="50000"/>
                </a:spcBef>
              </a:pPr>
              <a:endParaRPr lang="en-US" altLang="vi-VN" sz="700" b="1" dirty="0">
                <a:solidFill>
                  <a:schemeClr val="bg1"/>
                </a:solidFill>
                <a:latin typeface="Arial" panose="020B0604020202020204" pitchFamily="34" charset="0"/>
              </a:endParaRPr>
            </a:p>
            <a:p>
              <a:pPr algn="ctr">
                <a:spcBef>
                  <a:spcPct val="50000"/>
                </a:spcBef>
              </a:pPr>
              <a:r>
                <a:rPr lang="en-US" altLang="vi-VN" b="1" dirty="0">
                  <a:solidFill>
                    <a:schemeClr val="bg1"/>
                  </a:solidFill>
                  <a:latin typeface="Arial" panose="020B0604020202020204" pitchFamily="34" charset="0"/>
                </a:rPr>
                <a:t>S</a:t>
              </a:r>
            </a:p>
            <a:p>
              <a:pPr algn="ctr">
                <a:spcBef>
                  <a:spcPct val="50000"/>
                </a:spcBef>
              </a:pPr>
              <a:endParaRPr lang="en-US" altLang="vi-VN" sz="2000" b="1" dirty="0">
                <a:solidFill>
                  <a:schemeClr val="bg1"/>
                </a:solidFill>
                <a:latin typeface="Arial" panose="020B0604020202020204" pitchFamily="34" charset="0"/>
              </a:endParaRPr>
            </a:p>
            <a:p>
              <a:pPr algn="ctr">
                <a:spcBef>
                  <a:spcPct val="50000"/>
                </a:spcBef>
              </a:pPr>
              <a:endParaRPr lang="en-US" altLang="vi-VN" sz="1000" b="1" dirty="0">
                <a:solidFill>
                  <a:schemeClr val="bg1"/>
                </a:solidFill>
                <a:latin typeface="Arial" panose="020B0604020202020204" pitchFamily="34" charset="0"/>
              </a:endParaRPr>
            </a:p>
          </p:txBody>
        </p:sp>
        <p:sp>
          <p:nvSpPr>
            <p:cNvPr id="20" name="Text Box 21"/>
            <p:cNvSpPr txBox="1">
              <a:spLocks noChangeArrowheads="1"/>
            </p:cNvSpPr>
            <p:nvPr/>
          </p:nvSpPr>
          <p:spPr bwMode="auto">
            <a:xfrm>
              <a:off x="5376" y="678"/>
              <a:ext cx="240" cy="1049"/>
            </a:xfrm>
            <a:prstGeom prst="rect">
              <a:avLst/>
            </a:prstGeom>
            <a:solidFill>
              <a:srgbClr val="FF0000"/>
            </a:solidFill>
            <a:ln w="9525">
              <a:solidFill>
                <a:schemeClr val="tx1"/>
              </a:solid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lgn="ctr">
                <a:spcBef>
                  <a:spcPct val="50000"/>
                </a:spcBef>
              </a:pPr>
              <a:endParaRPr lang="en-US" altLang="vi-VN" sz="2000" b="1">
                <a:solidFill>
                  <a:schemeClr val="bg1"/>
                </a:solidFill>
                <a:latin typeface="Arial" panose="020B0604020202020204" pitchFamily="34" charset="0"/>
              </a:endParaRPr>
            </a:p>
            <a:p>
              <a:pPr algn="ctr">
                <a:spcBef>
                  <a:spcPct val="50000"/>
                </a:spcBef>
              </a:pPr>
              <a:endParaRPr lang="en-US" altLang="vi-VN" sz="700" b="1">
                <a:solidFill>
                  <a:schemeClr val="bg1"/>
                </a:solidFill>
                <a:latin typeface="Arial" panose="020B0604020202020204" pitchFamily="34" charset="0"/>
              </a:endParaRPr>
            </a:p>
            <a:p>
              <a:pPr algn="ctr">
                <a:spcBef>
                  <a:spcPct val="50000"/>
                </a:spcBef>
              </a:pPr>
              <a:r>
                <a:rPr lang="en-US" altLang="vi-VN" b="1">
                  <a:solidFill>
                    <a:schemeClr val="bg1"/>
                  </a:solidFill>
                  <a:latin typeface="Arial" panose="020B0604020202020204" pitchFamily="34" charset="0"/>
                </a:rPr>
                <a:t>N</a:t>
              </a:r>
            </a:p>
            <a:p>
              <a:pPr algn="ctr">
                <a:spcBef>
                  <a:spcPct val="50000"/>
                </a:spcBef>
              </a:pPr>
              <a:endParaRPr lang="en-US" altLang="vi-VN" sz="2000" b="1">
                <a:solidFill>
                  <a:schemeClr val="bg1"/>
                </a:solidFill>
                <a:latin typeface="Arial" panose="020B0604020202020204" pitchFamily="34" charset="0"/>
              </a:endParaRPr>
            </a:p>
            <a:p>
              <a:pPr algn="ctr">
                <a:spcBef>
                  <a:spcPct val="50000"/>
                </a:spcBef>
              </a:pPr>
              <a:endParaRPr lang="en-US" altLang="vi-VN" sz="1000" b="1">
                <a:solidFill>
                  <a:schemeClr val="bg1"/>
                </a:solidFill>
                <a:latin typeface="Arial" panose="020B0604020202020204" pitchFamily="34" charset="0"/>
              </a:endParaRPr>
            </a:p>
          </p:txBody>
        </p:sp>
        <p:sp>
          <p:nvSpPr>
            <p:cNvPr id="21" name="Oval 24"/>
            <p:cNvSpPr>
              <a:spLocks noChangeArrowheads="1"/>
            </p:cNvSpPr>
            <p:nvPr/>
          </p:nvSpPr>
          <p:spPr bwMode="auto">
            <a:xfrm>
              <a:off x="4953" y="1068"/>
              <a:ext cx="192" cy="192"/>
            </a:xfrm>
            <a:prstGeom prst="ellipse">
              <a:avLst/>
            </a:prstGeom>
            <a:solidFill>
              <a:schemeClr val="bg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22" name="Text Box 32"/>
            <p:cNvSpPr txBox="1">
              <a:spLocks noChangeArrowheads="1"/>
            </p:cNvSpPr>
            <p:nvPr/>
          </p:nvSpPr>
          <p:spPr bwMode="auto">
            <a:xfrm>
              <a:off x="4896" y="1785"/>
              <a:ext cx="3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a:latin typeface="Arial" panose="020B0604020202020204" pitchFamily="34" charset="0"/>
                </a:rPr>
                <a:t>b)</a:t>
              </a:r>
            </a:p>
          </p:txBody>
        </p:sp>
        <p:sp>
          <p:nvSpPr>
            <p:cNvPr id="23" name="Line 56"/>
            <p:cNvSpPr>
              <a:spLocks noChangeShapeType="1"/>
            </p:cNvSpPr>
            <p:nvPr/>
          </p:nvSpPr>
          <p:spPr bwMode="auto">
            <a:xfrm>
              <a:off x="5049" y="1251"/>
              <a:ext cx="0" cy="28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grpSp>
        <p:nvGrpSpPr>
          <p:cNvPr id="25" name="Group 37"/>
          <p:cNvGrpSpPr>
            <a:grpSpLocks/>
          </p:cNvGrpSpPr>
          <p:nvPr/>
        </p:nvGrpSpPr>
        <p:grpSpPr bwMode="auto">
          <a:xfrm>
            <a:off x="8854235" y="2241048"/>
            <a:ext cx="1709737" cy="2200275"/>
            <a:chOff x="4251" y="2733"/>
            <a:chExt cx="1077" cy="1386"/>
          </a:xfrm>
        </p:grpSpPr>
        <p:sp>
          <p:nvSpPr>
            <p:cNvPr id="26" name="Text Box 22"/>
            <p:cNvSpPr txBox="1">
              <a:spLocks noChangeArrowheads="1"/>
            </p:cNvSpPr>
            <p:nvPr/>
          </p:nvSpPr>
          <p:spPr bwMode="auto">
            <a:xfrm>
              <a:off x="4251" y="2736"/>
              <a:ext cx="240" cy="1049"/>
            </a:xfrm>
            <a:prstGeom prst="rect">
              <a:avLst/>
            </a:prstGeom>
            <a:solidFill>
              <a:schemeClr val="bg1"/>
            </a:solidFill>
            <a:ln w="9525">
              <a:solidFill>
                <a:schemeClr val="tx1"/>
              </a:solid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lgn="ctr">
                <a:spcBef>
                  <a:spcPct val="50000"/>
                </a:spcBef>
              </a:pPr>
              <a:endParaRPr lang="en-US" altLang="vi-VN" sz="2000" b="1">
                <a:solidFill>
                  <a:schemeClr val="bg1"/>
                </a:solidFill>
                <a:latin typeface="Arial" panose="020B0604020202020204" pitchFamily="34" charset="0"/>
              </a:endParaRPr>
            </a:p>
            <a:p>
              <a:pPr algn="ctr">
                <a:spcBef>
                  <a:spcPct val="50000"/>
                </a:spcBef>
              </a:pPr>
              <a:endParaRPr lang="en-US" altLang="vi-VN" sz="700" b="1">
                <a:solidFill>
                  <a:schemeClr val="bg1"/>
                </a:solidFill>
                <a:latin typeface="Arial" panose="020B0604020202020204" pitchFamily="34" charset="0"/>
              </a:endParaRPr>
            </a:p>
            <a:p>
              <a:pPr algn="ctr">
                <a:spcBef>
                  <a:spcPct val="50000"/>
                </a:spcBef>
              </a:pPr>
              <a:endParaRPr lang="en-US" altLang="vi-VN" b="1">
                <a:solidFill>
                  <a:schemeClr val="bg1"/>
                </a:solidFill>
                <a:latin typeface="Arial" panose="020B0604020202020204" pitchFamily="34" charset="0"/>
              </a:endParaRPr>
            </a:p>
            <a:p>
              <a:pPr algn="ctr">
                <a:spcBef>
                  <a:spcPct val="50000"/>
                </a:spcBef>
              </a:pPr>
              <a:endParaRPr lang="en-US" altLang="vi-VN" sz="2000" b="1">
                <a:solidFill>
                  <a:schemeClr val="bg1"/>
                </a:solidFill>
                <a:latin typeface="Arial" panose="020B0604020202020204" pitchFamily="34" charset="0"/>
              </a:endParaRPr>
            </a:p>
            <a:p>
              <a:pPr algn="ctr">
                <a:spcBef>
                  <a:spcPct val="50000"/>
                </a:spcBef>
              </a:pPr>
              <a:endParaRPr lang="en-US" altLang="vi-VN" sz="1000" b="1">
                <a:solidFill>
                  <a:schemeClr val="bg1"/>
                </a:solidFill>
                <a:latin typeface="Arial" panose="020B0604020202020204" pitchFamily="34" charset="0"/>
              </a:endParaRPr>
            </a:p>
          </p:txBody>
        </p:sp>
        <p:sp>
          <p:nvSpPr>
            <p:cNvPr id="27" name="Text Box 23"/>
            <p:cNvSpPr txBox="1">
              <a:spLocks noChangeArrowheads="1"/>
            </p:cNvSpPr>
            <p:nvPr/>
          </p:nvSpPr>
          <p:spPr bwMode="auto">
            <a:xfrm>
              <a:off x="5088" y="2733"/>
              <a:ext cx="240" cy="1049"/>
            </a:xfrm>
            <a:prstGeom prst="rect">
              <a:avLst/>
            </a:prstGeom>
            <a:solidFill>
              <a:schemeClr val="bg1"/>
            </a:solidFill>
            <a:ln w="9525">
              <a:solidFill>
                <a:schemeClr val="tx1"/>
              </a:solid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lgn="ctr">
                <a:spcBef>
                  <a:spcPct val="50000"/>
                </a:spcBef>
              </a:pPr>
              <a:endParaRPr lang="en-US" altLang="vi-VN" sz="2000" b="1">
                <a:solidFill>
                  <a:schemeClr val="bg1"/>
                </a:solidFill>
                <a:latin typeface="Arial" panose="020B0604020202020204" pitchFamily="34" charset="0"/>
              </a:endParaRPr>
            </a:p>
            <a:p>
              <a:pPr algn="ctr">
                <a:spcBef>
                  <a:spcPct val="50000"/>
                </a:spcBef>
              </a:pPr>
              <a:endParaRPr lang="en-US" altLang="vi-VN" sz="700" b="1">
                <a:solidFill>
                  <a:schemeClr val="bg1"/>
                </a:solidFill>
                <a:latin typeface="Arial" panose="020B0604020202020204" pitchFamily="34" charset="0"/>
              </a:endParaRPr>
            </a:p>
            <a:p>
              <a:pPr algn="ctr">
                <a:spcBef>
                  <a:spcPct val="50000"/>
                </a:spcBef>
              </a:pPr>
              <a:endParaRPr lang="en-US" altLang="vi-VN" b="1">
                <a:solidFill>
                  <a:schemeClr val="bg1"/>
                </a:solidFill>
                <a:latin typeface="Arial" panose="020B0604020202020204" pitchFamily="34" charset="0"/>
              </a:endParaRPr>
            </a:p>
            <a:p>
              <a:pPr algn="ctr">
                <a:spcBef>
                  <a:spcPct val="50000"/>
                </a:spcBef>
              </a:pPr>
              <a:endParaRPr lang="en-US" altLang="vi-VN" sz="2000" b="1">
                <a:solidFill>
                  <a:schemeClr val="bg1"/>
                </a:solidFill>
                <a:latin typeface="Arial" panose="020B0604020202020204" pitchFamily="34" charset="0"/>
              </a:endParaRPr>
            </a:p>
            <a:p>
              <a:pPr algn="ctr">
                <a:spcBef>
                  <a:spcPct val="50000"/>
                </a:spcBef>
              </a:pPr>
              <a:endParaRPr lang="en-US" altLang="vi-VN" sz="1000" b="1">
                <a:solidFill>
                  <a:schemeClr val="bg1"/>
                </a:solidFill>
                <a:latin typeface="Arial" panose="020B0604020202020204" pitchFamily="34" charset="0"/>
              </a:endParaRPr>
            </a:p>
          </p:txBody>
        </p:sp>
        <p:sp>
          <p:nvSpPr>
            <p:cNvPr id="28" name="Line 29"/>
            <p:cNvSpPr>
              <a:spLocks noChangeShapeType="1"/>
            </p:cNvSpPr>
            <p:nvPr/>
          </p:nvSpPr>
          <p:spPr bwMode="auto">
            <a:xfrm flipV="1">
              <a:off x="4800" y="2880"/>
              <a:ext cx="0" cy="2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30" name="Text Box 33"/>
            <p:cNvSpPr txBox="1">
              <a:spLocks noChangeArrowheads="1"/>
            </p:cNvSpPr>
            <p:nvPr/>
          </p:nvSpPr>
          <p:spPr bwMode="auto">
            <a:xfrm>
              <a:off x="4656" y="3888"/>
              <a:ext cx="3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a:latin typeface="Arial" panose="020B0604020202020204" pitchFamily="34" charset="0"/>
                </a:rPr>
                <a:t>c)</a:t>
              </a:r>
            </a:p>
          </p:txBody>
        </p:sp>
        <p:grpSp>
          <p:nvGrpSpPr>
            <p:cNvPr id="31" name="Group 66"/>
            <p:cNvGrpSpPr>
              <a:grpSpLocks/>
            </p:cNvGrpSpPr>
            <p:nvPr/>
          </p:nvGrpSpPr>
          <p:grpSpPr bwMode="auto">
            <a:xfrm>
              <a:off x="4695" y="2928"/>
              <a:ext cx="201" cy="480"/>
              <a:chOff x="288" y="1806"/>
              <a:chExt cx="201" cy="480"/>
            </a:xfrm>
          </p:grpSpPr>
          <p:sp>
            <p:nvSpPr>
              <p:cNvPr id="32" name="Oval 67"/>
              <p:cNvSpPr>
                <a:spLocks noChangeArrowheads="1"/>
              </p:cNvSpPr>
              <p:nvPr/>
            </p:nvSpPr>
            <p:spPr bwMode="auto">
              <a:xfrm>
                <a:off x="297" y="2064"/>
                <a:ext cx="192" cy="192"/>
              </a:xfrm>
              <a:prstGeom prst="ellipse">
                <a:avLst/>
              </a:prstGeom>
              <a:solidFill>
                <a:schemeClr val="bg1"/>
              </a:solidFill>
              <a:ln w="2857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endParaRPr lang="vi-VN" altLang="vi-VN">
                  <a:latin typeface="Arial" panose="020B0604020202020204" pitchFamily="34" charset="0"/>
                </a:endParaRPr>
              </a:p>
            </p:txBody>
          </p:sp>
          <p:sp>
            <p:nvSpPr>
              <p:cNvPr id="33" name="Text Box 68"/>
              <p:cNvSpPr txBox="1">
                <a:spLocks noChangeArrowheads="1"/>
              </p:cNvSpPr>
              <p:nvPr/>
            </p:nvSpPr>
            <p:spPr bwMode="auto">
              <a:xfrm>
                <a:off x="288" y="1806"/>
                <a:ext cx="192"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400">
                    <a:latin typeface="Arial" panose="020B0604020202020204" pitchFamily="34" charset="0"/>
                  </a:rPr>
                  <a:t>.</a:t>
                </a:r>
              </a:p>
            </p:txBody>
          </p:sp>
        </p:grpSp>
      </p:grpSp>
      <p:sp>
        <p:nvSpPr>
          <p:cNvPr id="34" name="Text Box 10"/>
          <p:cNvSpPr txBox="1">
            <a:spLocks noChangeArrowheads="1"/>
          </p:cNvSpPr>
          <p:nvPr/>
        </p:nvSpPr>
        <p:spPr bwMode="auto">
          <a:xfrm>
            <a:off x="923321" y="4335624"/>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u="sng" dirty="0">
                <a:solidFill>
                  <a:srgbClr val="0A0AB6"/>
                </a:solidFill>
                <a:latin typeface="Times New Roman" panose="02020603050405020304" pitchFamily="18" charset="0"/>
              </a:rPr>
              <a:t>Ký hiệu:</a:t>
            </a:r>
            <a:r>
              <a:rPr lang="en-US" altLang="vi-VN" sz="2400" dirty="0">
                <a:solidFill>
                  <a:srgbClr val="0A0AB6"/>
                </a:solidFill>
                <a:latin typeface="Times New Roman" panose="02020603050405020304" pitchFamily="18" charset="0"/>
              </a:rPr>
              <a:t> </a:t>
            </a:r>
          </a:p>
        </p:txBody>
      </p:sp>
      <p:sp>
        <p:nvSpPr>
          <p:cNvPr id="36" name="Text Box 15"/>
          <p:cNvSpPr txBox="1">
            <a:spLocks noChangeArrowheads="1"/>
          </p:cNvSpPr>
          <p:nvPr/>
        </p:nvSpPr>
        <p:spPr bwMode="auto">
          <a:xfrm>
            <a:off x="1136566" y="5576441"/>
            <a:ext cx="1031770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lgn="just">
              <a:spcBef>
                <a:spcPct val="50000"/>
              </a:spcBef>
            </a:pPr>
            <a:r>
              <a:rPr lang="en-US" sz="3200" b="1" dirty="0" smtClean="0">
                <a:solidFill>
                  <a:srgbClr val="0A0AB6"/>
                </a:solidFill>
                <a:sym typeface="Wingdings 2" panose="05020102010507070707" pitchFamily="18" charset="2"/>
              </a:rPr>
              <a:t></a:t>
            </a:r>
            <a:r>
              <a:rPr lang="en-US" altLang="vi-VN" sz="3200" b="1" i="1" dirty="0" smtClean="0">
                <a:solidFill>
                  <a:srgbClr val="0A0AB6"/>
                </a:solidFill>
                <a:latin typeface="Times New Roman" panose="02020603050405020304" pitchFamily="18" charset="0"/>
              </a:rPr>
              <a:t> </a:t>
            </a:r>
            <a:r>
              <a:rPr lang="en-US" altLang="vi-VN" sz="2400" i="1" dirty="0" smtClean="0">
                <a:solidFill>
                  <a:srgbClr val="0A0AB6"/>
                </a:solidFill>
                <a:latin typeface="Times New Roman" panose="02020603050405020304" pitchFamily="18" charset="0"/>
              </a:rPr>
              <a:t>Chiều </a:t>
            </a:r>
            <a:r>
              <a:rPr lang="en-US" altLang="vi-VN" sz="2400" i="1" dirty="0">
                <a:solidFill>
                  <a:srgbClr val="0A0AB6"/>
                </a:solidFill>
                <a:latin typeface="Times New Roman" panose="02020603050405020304" pitchFamily="18" charset="0"/>
              </a:rPr>
              <a:t>đi từ phía sau ra phía trước</a:t>
            </a:r>
          </a:p>
        </p:txBody>
      </p:sp>
      <p:sp>
        <p:nvSpPr>
          <p:cNvPr id="39" name="Text Box 12"/>
          <p:cNvSpPr txBox="1">
            <a:spLocks noChangeArrowheads="1"/>
          </p:cNvSpPr>
          <p:nvPr/>
        </p:nvSpPr>
        <p:spPr bwMode="auto">
          <a:xfrm>
            <a:off x="1074347" y="4908563"/>
            <a:ext cx="1044214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lgn="just">
              <a:spcBef>
                <a:spcPct val="50000"/>
              </a:spcBef>
            </a:pPr>
            <a:r>
              <a:rPr lang="en-US" altLang="vi-VN" sz="2400" i="1" dirty="0" smtClean="0">
                <a:solidFill>
                  <a:srgbClr val="0A0AB6"/>
                </a:solidFill>
                <a:latin typeface="Times New Roman" panose="02020603050405020304" pitchFamily="18" charset="0"/>
              </a:rPr>
              <a:t>       Chiều </a:t>
            </a:r>
            <a:r>
              <a:rPr lang="en-US" altLang="vi-VN" sz="2400" i="1" dirty="0">
                <a:solidFill>
                  <a:srgbClr val="0A0AB6"/>
                </a:solidFill>
                <a:latin typeface="Times New Roman" panose="02020603050405020304" pitchFamily="18" charset="0"/>
              </a:rPr>
              <a:t>đi từ phía trước ra phía sau</a:t>
            </a:r>
          </a:p>
        </p:txBody>
      </p:sp>
      <p:sp>
        <p:nvSpPr>
          <p:cNvPr id="3" name="Flowchart: Or 2"/>
          <p:cNvSpPr/>
          <p:nvPr/>
        </p:nvSpPr>
        <p:spPr>
          <a:xfrm>
            <a:off x="1285594" y="5038398"/>
            <a:ext cx="256807" cy="244037"/>
          </a:xfrm>
          <a:prstGeom prst="flowChartOr">
            <a:avLst/>
          </a:prstGeom>
          <a:noFill/>
          <a:ln w="38100">
            <a:solidFill>
              <a:srgbClr val="0A0A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5" name="Line 8"/>
          <p:cNvSpPr>
            <a:spLocks noChangeShapeType="1"/>
          </p:cNvSpPr>
          <p:nvPr/>
        </p:nvSpPr>
        <p:spPr bwMode="auto">
          <a:xfrm flipV="1">
            <a:off x="1335741" y="2566668"/>
            <a:ext cx="0" cy="9144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37" name="Line 9"/>
          <p:cNvSpPr>
            <a:spLocks noChangeShapeType="1"/>
          </p:cNvSpPr>
          <p:nvPr/>
        </p:nvSpPr>
        <p:spPr bwMode="auto">
          <a:xfrm flipV="1">
            <a:off x="1702454" y="2576193"/>
            <a:ext cx="0" cy="9144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41" name="Line 10"/>
          <p:cNvSpPr>
            <a:spLocks noChangeShapeType="1"/>
          </p:cNvSpPr>
          <p:nvPr/>
        </p:nvSpPr>
        <p:spPr bwMode="auto">
          <a:xfrm flipV="1">
            <a:off x="2173941" y="2580955"/>
            <a:ext cx="0" cy="9144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42" name="Line 11"/>
          <p:cNvSpPr>
            <a:spLocks noChangeShapeType="1"/>
          </p:cNvSpPr>
          <p:nvPr/>
        </p:nvSpPr>
        <p:spPr bwMode="auto">
          <a:xfrm flipV="1">
            <a:off x="2616854" y="2576193"/>
            <a:ext cx="0" cy="9144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43" name="Line 12"/>
          <p:cNvSpPr>
            <a:spLocks noChangeShapeType="1"/>
          </p:cNvSpPr>
          <p:nvPr/>
        </p:nvSpPr>
        <p:spPr bwMode="auto">
          <a:xfrm>
            <a:off x="2014961" y="2997064"/>
            <a:ext cx="533400" cy="0"/>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mc:AlternateContent xmlns:mc="http://schemas.openxmlformats.org/markup-compatibility/2006" xmlns:a14="http://schemas.microsoft.com/office/drawing/2010/main">
        <mc:Choice Requires="a14">
          <p:sp>
            <p:nvSpPr>
              <p:cNvPr id="7" name="TextBox 6"/>
              <p:cNvSpPr txBox="1"/>
              <p:nvPr/>
            </p:nvSpPr>
            <p:spPr>
              <a:xfrm>
                <a:off x="2392595" y="2683922"/>
                <a:ext cx="618564"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i="1" smtClean="0">
                              <a:latin typeface="Cambria Math" panose="02040503050406030204" pitchFamily="18" charset="0"/>
                            </a:rPr>
                          </m:ctrlPr>
                        </m:accPr>
                        <m:e>
                          <m:r>
                            <a:rPr lang="en-US" sz="2400" b="0" i="1" smtClean="0">
                              <a:latin typeface="Cambria Math" panose="02040503050406030204" pitchFamily="18" charset="0"/>
                            </a:rPr>
                            <m:t>𝐹</m:t>
                          </m:r>
                        </m:e>
                      </m:acc>
                    </m:oMath>
                  </m:oMathPara>
                </a14:m>
                <a:endParaRPr lang="vi-VN" sz="2400" dirty="0"/>
              </a:p>
            </p:txBody>
          </p:sp>
        </mc:Choice>
        <mc:Fallback xmlns="">
          <p:sp>
            <p:nvSpPr>
              <p:cNvPr id="7" name="TextBox 6"/>
              <p:cNvSpPr txBox="1">
                <a:spLocks noRot="1" noChangeAspect="1" noMove="1" noResize="1" noEditPoints="1" noAdjustHandles="1" noChangeArrowheads="1" noChangeShapeType="1" noTextEdit="1"/>
              </p:cNvSpPr>
              <p:nvPr/>
            </p:nvSpPr>
            <p:spPr>
              <a:xfrm>
                <a:off x="2392595" y="2683922"/>
                <a:ext cx="618564" cy="506421"/>
              </a:xfrm>
              <a:prstGeom prst="rect">
                <a:avLst/>
              </a:prstGeom>
              <a:blipFill>
                <a:blip r:embed="rId5"/>
                <a:stretch>
                  <a:fillRect/>
                </a:stretch>
              </a:blipFill>
            </p:spPr>
            <p:txBody>
              <a:bodyPr/>
              <a:lstStyle/>
              <a:p>
                <a:r>
                  <a:rPr lang="vi-VN">
                    <a:noFill/>
                  </a:rPr>
                  <a:t> </a:t>
                </a:r>
              </a:p>
            </p:txBody>
          </p:sp>
        </mc:Fallback>
      </mc:AlternateContent>
      <p:sp>
        <p:nvSpPr>
          <p:cNvPr id="45" name="Line 33"/>
          <p:cNvSpPr>
            <a:spLocks noChangeShapeType="1"/>
          </p:cNvSpPr>
          <p:nvPr/>
        </p:nvSpPr>
        <p:spPr bwMode="auto">
          <a:xfrm flipH="1">
            <a:off x="5131596" y="2335739"/>
            <a:ext cx="1108364"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46" name="Line 34"/>
          <p:cNvSpPr>
            <a:spLocks noChangeShapeType="1"/>
          </p:cNvSpPr>
          <p:nvPr/>
        </p:nvSpPr>
        <p:spPr bwMode="auto">
          <a:xfrm flipH="1">
            <a:off x="5131596" y="2716739"/>
            <a:ext cx="1108364"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47" name="Line 35"/>
          <p:cNvSpPr>
            <a:spLocks noChangeShapeType="1"/>
          </p:cNvSpPr>
          <p:nvPr/>
        </p:nvSpPr>
        <p:spPr bwMode="auto">
          <a:xfrm flipH="1">
            <a:off x="5131596" y="3173939"/>
            <a:ext cx="1108364"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48" name="Line 36"/>
          <p:cNvSpPr>
            <a:spLocks noChangeShapeType="1"/>
          </p:cNvSpPr>
          <p:nvPr/>
        </p:nvSpPr>
        <p:spPr bwMode="auto">
          <a:xfrm flipH="1">
            <a:off x="5109184" y="3631139"/>
            <a:ext cx="1108364" cy="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49" name="Text Box 37"/>
          <p:cNvSpPr txBox="1">
            <a:spLocks noChangeArrowheads="1"/>
          </p:cNvSpPr>
          <p:nvPr/>
        </p:nvSpPr>
        <p:spPr bwMode="auto">
          <a:xfrm>
            <a:off x="5552147" y="2659691"/>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b="1" dirty="0">
                <a:solidFill>
                  <a:srgbClr val="FF3300"/>
                </a:solidFill>
                <a:latin typeface="Arial" panose="020B0604020202020204" pitchFamily="34" charset="0"/>
              </a:rPr>
              <a:t>.</a:t>
            </a:r>
          </a:p>
        </p:txBody>
      </p:sp>
      <p:sp>
        <p:nvSpPr>
          <p:cNvPr id="50" name="Line 38"/>
          <p:cNvSpPr>
            <a:spLocks noChangeShapeType="1"/>
          </p:cNvSpPr>
          <p:nvPr/>
        </p:nvSpPr>
        <p:spPr bwMode="auto">
          <a:xfrm>
            <a:off x="9264294" y="2474411"/>
            <a:ext cx="900545" cy="0"/>
          </a:xfrm>
          <a:prstGeom prst="line">
            <a:avLst/>
          </a:prstGeom>
          <a:noFill/>
          <a:ln w="9525">
            <a:solidFill>
              <a:srgbClr val="FF33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51" name="Line 39"/>
          <p:cNvSpPr>
            <a:spLocks noChangeShapeType="1"/>
          </p:cNvSpPr>
          <p:nvPr/>
        </p:nvSpPr>
        <p:spPr bwMode="auto">
          <a:xfrm>
            <a:off x="9213103" y="3398336"/>
            <a:ext cx="990600" cy="0"/>
          </a:xfrm>
          <a:prstGeom prst="line">
            <a:avLst/>
          </a:prstGeom>
          <a:noFill/>
          <a:ln w="9525">
            <a:solidFill>
              <a:srgbClr val="FF33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52" name="Line 40"/>
          <p:cNvSpPr>
            <a:spLocks noChangeShapeType="1"/>
          </p:cNvSpPr>
          <p:nvPr/>
        </p:nvSpPr>
        <p:spPr bwMode="auto">
          <a:xfrm>
            <a:off x="9221788" y="2869698"/>
            <a:ext cx="990600" cy="0"/>
          </a:xfrm>
          <a:prstGeom prst="line">
            <a:avLst/>
          </a:prstGeom>
          <a:noFill/>
          <a:ln w="9525">
            <a:solidFill>
              <a:srgbClr val="FF33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53" name="Line 41"/>
          <p:cNvSpPr>
            <a:spLocks noChangeShapeType="1"/>
          </p:cNvSpPr>
          <p:nvPr/>
        </p:nvSpPr>
        <p:spPr bwMode="auto">
          <a:xfrm>
            <a:off x="9220947" y="3793623"/>
            <a:ext cx="990600" cy="0"/>
          </a:xfrm>
          <a:prstGeom prst="line">
            <a:avLst/>
          </a:prstGeom>
          <a:noFill/>
          <a:ln w="9525">
            <a:solidFill>
              <a:srgbClr val="FF33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54" name="Text Box 45"/>
          <p:cNvSpPr txBox="1">
            <a:spLocks noChangeArrowheads="1"/>
          </p:cNvSpPr>
          <p:nvPr/>
        </p:nvSpPr>
        <p:spPr bwMode="auto">
          <a:xfrm>
            <a:off x="8854235" y="2241049"/>
            <a:ext cx="381000" cy="1665287"/>
          </a:xfrm>
          <a:prstGeom prst="rect">
            <a:avLst/>
          </a:prstGeom>
          <a:solidFill>
            <a:srgbClr val="FF3300"/>
          </a:solidFill>
          <a:ln w="9525">
            <a:solidFill>
              <a:schemeClr val="tx1"/>
            </a:solid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lgn="ctr">
              <a:spcBef>
                <a:spcPct val="50000"/>
              </a:spcBef>
            </a:pPr>
            <a:endParaRPr lang="en-US" altLang="vi-VN" sz="2000" b="1" dirty="0">
              <a:solidFill>
                <a:schemeClr val="bg1"/>
              </a:solidFill>
              <a:latin typeface="Arial" panose="020B0604020202020204" pitchFamily="34" charset="0"/>
            </a:endParaRPr>
          </a:p>
          <a:p>
            <a:pPr algn="ctr">
              <a:spcBef>
                <a:spcPct val="50000"/>
              </a:spcBef>
            </a:pPr>
            <a:endParaRPr lang="en-US" altLang="vi-VN" sz="700" b="1" dirty="0">
              <a:solidFill>
                <a:schemeClr val="bg1"/>
              </a:solidFill>
              <a:latin typeface="Arial" panose="020B0604020202020204" pitchFamily="34" charset="0"/>
            </a:endParaRPr>
          </a:p>
          <a:p>
            <a:pPr algn="ctr">
              <a:spcBef>
                <a:spcPct val="50000"/>
              </a:spcBef>
            </a:pPr>
            <a:r>
              <a:rPr lang="en-US" altLang="vi-VN" b="1" dirty="0">
                <a:solidFill>
                  <a:schemeClr val="bg1"/>
                </a:solidFill>
                <a:latin typeface="Arial" panose="020B0604020202020204" pitchFamily="34" charset="0"/>
              </a:rPr>
              <a:t>N</a:t>
            </a:r>
          </a:p>
          <a:p>
            <a:pPr algn="ctr">
              <a:spcBef>
                <a:spcPct val="50000"/>
              </a:spcBef>
            </a:pPr>
            <a:endParaRPr lang="en-US" altLang="vi-VN" sz="2000" b="1" dirty="0">
              <a:solidFill>
                <a:schemeClr val="bg1"/>
              </a:solidFill>
              <a:latin typeface="Arial" panose="020B0604020202020204" pitchFamily="34" charset="0"/>
            </a:endParaRPr>
          </a:p>
          <a:p>
            <a:pPr algn="ctr">
              <a:spcBef>
                <a:spcPct val="50000"/>
              </a:spcBef>
            </a:pPr>
            <a:endParaRPr lang="en-US" altLang="vi-VN" sz="1000" b="1" dirty="0">
              <a:solidFill>
                <a:schemeClr val="bg1"/>
              </a:solidFill>
              <a:latin typeface="Arial" panose="020B0604020202020204" pitchFamily="34" charset="0"/>
            </a:endParaRPr>
          </a:p>
        </p:txBody>
      </p:sp>
      <p:sp>
        <p:nvSpPr>
          <p:cNvPr id="55" name="Text Box 46"/>
          <p:cNvSpPr txBox="1">
            <a:spLocks noChangeArrowheads="1"/>
          </p:cNvSpPr>
          <p:nvPr/>
        </p:nvSpPr>
        <p:spPr bwMode="auto">
          <a:xfrm>
            <a:off x="10189602" y="2258779"/>
            <a:ext cx="381000" cy="1665287"/>
          </a:xfrm>
          <a:prstGeom prst="rect">
            <a:avLst/>
          </a:prstGeom>
          <a:solidFill>
            <a:srgbClr val="0066FF"/>
          </a:solidFill>
          <a:ln w="9525">
            <a:solidFill>
              <a:schemeClr val="tx1"/>
            </a:solidFill>
            <a:miter lim="800000"/>
            <a:headEnd/>
            <a:tailEnd/>
          </a:ln>
        </p:spPr>
        <p:txBody>
          <a:bodyPr anchor="ct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lgn="ctr">
              <a:spcBef>
                <a:spcPct val="50000"/>
              </a:spcBef>
            </a:pPr>
            <a:endParaRPr lang="en-US" altLang="vi-VN" sz="2000" b="1" dirty="0">
              <a:solidFill>
                <a:schemeClr val="bg1"/>
              </a:solidFill>
              <a:latin typeface="Arial" panose="020B0604020202020204" pitchFamily="34" charset="0"/>
            </a:endParaRPr>
          </a:p>
          <a:p>
            <a:pPr algn="ctr">
              <a:spcBef>
                <a:spcPct val="50000"/>
              </a:spcBef>
            </a:pPr>
            <a:endParaRPr lang="en-US" altLang="vi-VN" sz="700" b="1" dirty="0">
              <a:solidFill>
                <a:schemeClr val="bg1"/>
              </a:solidFill>
              <a:latin typeface="Arial" panose="020B0604020202020204" pitchFamily="34" charset="0"/>
            </a:endParaRPr>
          </a:p>
          <a:p>
            <a:pPr algn="ctr">
              <a:spcBef>
                <a:spcPct val="50000"/>
              </a:spcBef>
            </a:pPr>
            <a:r>
              <a:rPr lang="en-US" altLang="vi-VN" b="1" dirty="0">
                <a:solidFill>
                  <a:schemeClr val="bg1"/>
                </a:solidFill>
                <a:latin typeface="Arial" panose="020B0604020202020204" pitchFamily="34" charset="0"/>
              </a:rPr>
              <a:t>S</a:t>
            </a:r>
          </a:p>
          <a:p>
            <a:pPr algn="ctr">
              <a:spcBef>
                <a:spcPct val="50000"/>
              </a:spcBef>
            </a:pPr>
            <a:endParaRPr lang="en-US" altLang="vi-VN" sz="2000" b="1" dirty="0">
              <a:solidFill>
                <a:schemeClr val="bg1"/>
              </a:solidFill>
              <a:latin typeface="Arial" panose="020B0604020202020204" pitchFamily="34" charset="0"/>
            </a:endParaRPr>
          </a:p>
          <a:p>
            <a:pPr algn="ctr">
              <a:spcBef>
                <a:spcPct val="50000"/>
              </a:spcBef>
            </a:pPr>
            <a:endParaRPr lang="en-US" altLang="vi-VN" sz="1000" b="1" dirty="0">
              <a:solidFill>
                <a:schemeClr val="bg1"/>
              </a:solidFill>
              <a:latin typeface="Arial" panose="020B0604020202020204" pitchFamily="34" charset="0"/>
            </a:endParaRPr>
          </a:p>
        </p:txBody>
      </p:sp>
      <mc:AlternateContent xmlns:mc="http://schemas.openxmlformats.org/markup-compatibility/2006" xmlns:a14="http://schemas.microsoft.com/office/drawing/2010/main">
        <mc:Choice Requires="a14">
          <p:sp>
            <p:nvSpPr>
              <p:cNvPr id="56" name="TextBox 55"/>
              <p:cNvSpPr txBox="1"/>
              <p:nvPr/>
            </p:nvSpPr>
            <p:spPr>
              <a:xfrm>
                <a:off x="5533378" y="3236306"/>
                <a:ext cx="618564"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i="1" smtClean="0">
                              <a:latin typeface="Cambria Math" panose="02040503050406030204" pitchFamily="18" charset="0"/>
                            </a:rPr>
                          </m:ctrlPr>
                        </m:accPr>
                        <m:e>
                          <m:r>
                            <a:rPr lang="en-US" sz="2400" b="0" i="1" smtClean="0">
                              <a:latin typeface="Cambria Math" panose="02040503050406030204" pitchFamily="18" charset="0"/>
                            </a:rPr>
                            <m:t>𝐹</m:t>
                          </m:r>
                        </m:e>
                      </m:acc>
                    </m:oMath>
                  </m:oMathPara>
                </a14:m>
                <a:endParaRPr lang="vi-VN" sz="2400" dirty="0"/>
              </a:p>
            </p:txBody>
          </p:sp>
        </mc:Choice>
        <mc:Fallback xmlns="">
          <p:sp>
            <p:nvSpPr>
              <p:cNvPr id="56" name="TextBox 55"/>
              <p:cNvSpPr txBox="1">
                <a:spLocks noRot="1" noChangeAspect="1" noMove="1" noResize="1" noEditPoints="1" noAdjustHandles="1" noChangeArrowheads="1" noChangeShapeType="1" noTextEdit="1"/>
              </p:cNvSpPr>
              <p:nvPr/>
            </p:nvSpPr>
            <p:spPr>
              <a:xfrm>
                <a:off x="5533378" y="3236306"/>
                <a:ext cx="618564" cy="506421"/>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57" name="TextBox 56"/>
              <p:cNvSpPr txBox="1"/>
              <p:nvPr/>
            </p:nvSpPr>
            <p:spPr>
              <a:xfrm>
                <a:off x="9571875" y="2425190"/>
                <a:ext cx="618564"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i="1" smtClean="0">
                              <a:latin typeface="Cambria Math" panose="02040503050406030204" pitchFamily="18" charset="0"/>
                            </a:rPr>
                          </m:ctrlPr>
                        </m:accPr>
                        <m:e>
                          <m:r>
                            <a:rPr lang="en-US" sz="2400" b="0" i="1" smtClean="0">
                              <a:latin typeface="Cambria Math" panose="02040503050406030204" pitchFamily="18" charset="0"/>
                            </a:rPr>
                            <m:t>𝐹</m:t>
                          </m:r>
                        </m:e>
                      </m:acc>
                    </m:oMath>
                  </m:oMathPara>
                </a14:m>
                <a:endParaRPr lang="vi-VN" sz="2400" dirty="0"/>
              </a:p>
            </p:txBody>
          </p:sp>
        </mc:Choice>
        <mc:Fallback xmlns="">
          <p:sp>
            <p:nvSpPr>
              <p:cNvPr id="57" name="TextBox 56"/>
              <p:cNvSpPr txBox="1">
                <a:spLocks noRot="1" noChangeAspect="1" noMove="1" noResize="1" noEditPoints="1" noAdjustHandles="1" noChangeArrowheads="1" noChangeShapeType="1" noTextEdit="1"/>
              </p:cNvSpPr>
              <p:nvPr/>
            </p:nvSpPr>
            <p:spPr>
              <a:xfrm>
                <a:off x="9571875" y="2425190"/>
                <a:ext cx="618564" cy="506421"/>
              </a:xfrm>
              <a:prstGeom prst="rect">
                <a:avLst/>
              </a:prstGeom>
              <a:blipFill>
                <a:blip r:embed="rId7"/>
                <a:stretch>
                  <a:fillRect/>
                </a:stretch>
              </a:blipFill>
            </p:spPr>
            <p:txBody>
              <a:bodyPr/>
              <a:lstStyle/>
              <a:p>
                <a:r>
                  <a:rPr lang="vi-VN">
                    <a:noFill/>
                  </a:rPr>
                  <a:t> </a:t>
                </a:r>
              </a:p>
            </p:txBody>
          </p:sp>
        </mc:Fallback>
      </mc:AlternateContent>
      <p:sp>
        <p:nvSpPr>
          <p:cNvPr id="58" name="Text Box 4" descr="Canvas"/>
          <p:cNvSpPr txBox="1">
            <a:spLocks noChangeArrowheads="1"/>
          </p:cNvSpPr>
          <p:nvPr/>
        </p:nvSpPr>
        <p:spPr bwMode="auto">
          <a:xfrm>
            <a:off x="4142925" y="22406"/>
            <a:ext cx="4513893" cy="783193"/>
          </a:xfrm>
          <a:prstGeom prst="roundRect">
            <a:avLst/>
          </a:prstGeom>
          <a:solidFill>
            <a:schemeClr val="accent5">
              <a:lumMod val="60000"/>
              <a:lumOff val="40000"/>
            </a:schemeClr>
          </a:solidFill>
          <a:ln>
            <a:solidFill>
              <a:srgbClr val="FF0000"/>
            </a:solidFill>
          </a:ln>
          <a:effectLst/>
          <a:extLst/>
        </p:spPr>
        <p:txBody>
          <a:bodyPr wrap="square">
            <a:spAutoFit/>
          </a:bodyPr>
          <a:lstStyle/>
          <a:p>
            <a:pPr algn="ctr">
              <a:buFontTx/>
              <a:buNone/>
            </a:pPr>
            <a:r>
              <a:rPr lang="en-US" altLang="vi-VN" sz="4000" b="1" i="1" dirty="0" smtClean="0">
                <a:solidFill>
                  <a:srgbClr val="FF0000"/>
                </a:solidFill>
                <a:latin typeface="Times New Roman" panose="02020603050405020304" pitchFamily="18" charset="0"/>
              </a:rPr>
              <a:t>BÀI TẬP:</a:t>
            </a:r>
            <a:endParaRPr lang="en-US" altLang="vi-VN" sz="4000" b="1" i="1" dirty="0">
              <a:latin typeface="Times New Roman" panose="02020603050405020304" pitchFamily="18" charset="0"/>
            </a:endParaRPr>
          </a:p>
        </p:txBody>
      </p:sp>
    </p:spTree>
    <p:extLst>
      <p:ext uri="{BB962C8B-B14F-4D97-AF65-F5344CB8AC3E}">
        <p14:creationId xmlns:p14="http://schemas.microsoft.com/office/powerpoint/2010/main" val="1423278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4"/>
                                        </p:tgtEl>
                                        <p:attrNameLst>
                                          <p:attrName>style.visibility</p:attrName>
                                        </p:attrNameLst>
                                      </p:cBhvr>
                                      <p:to>
                                        <p:strVal val="visible"/>
                                      </p:to>
                                    </p:set>
                                    <p:anim calcmode="discrete" valueType="clr">
                                      <p:cBhvr override="childStyle">
                                        <p:cTn id="7" dur="80"/>
                                        <p:tgtEl>
                                          <p:spTgt spid="3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
                                        </p:tgtEl>
                                        <p:attrNameLst>
                                          <p:attrName>fillcolor</p:attrName>
                                        </p:attrNameLst>
                                      </p:cBhvr>
                                      <p:tavLst>
                                        <p:tav tm="0">
                                          <p:val>
                                            <p:clrVal>
                                              <a:schemeClr val="accent2"/>
                                            </p:clrVal>
                                          </p:val>
                                        </p:tav>
                                        <p:tav tm="50000">
                                          <p:val>
                                            <p:clrVal>
                                              <a:schemeClr val="hlink"/>
                                            </p:clrVal>
                                          </p:val>
                                        </p:tav>
                                      </p:tavLst>
                                    </p:anim>
                                    <p:set>
                                      <p:cBhvr>
                                        <p:cTn id="9" dur="80"/>
                                        <p:tgtEl>
                                          <p:spTgt spid="3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9"/>
                                        </p:tgtEl>
                                        <p:attrNameLst>
                                          <p:attrName>style.visibility</p:attrName>
                                        </p:attrNameLst>
                                      </p:cBhvr>
                                      <p:to>
                                        <p:strVal val="visible"/>
                                      </p:to>
                                    </p:set>
                                    <p:animEffect transition="in" filter="wipe(down)">
                                      <p:cBhvr>
                                        <p:cTn id="14" dur="500"/>
                                        <p:tgtEl>
                                          <p:spTgt spid="39"/>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6"/>
                                        </p:tgtEl>
                                        <p:attrNameLst>
                                          <p:attrName>style.visibility</p:attrName>
                                        </p:attrNameLst>
                                      </p:cBhvr>
                                      <p:to>
                                        <p:strVal val="visible"/>
                                      </p:to>
                                    </p:set>
                                    <p:animEffect transition="in" filter="wipe(down)">
                                      <p:cBhvr>
                                        <p:cTn id="22" dur="500"/>
                                        <p:tgtEl>
                                          <p:spTgt spid="3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5"/>
                                        </p:tgtEl>
                                        <p:attrNameLst>
                                          <p:attrName>style.visibility</p:attrName>
                                        </p:attrNameLst>
                                      </p:cBhvr>
                                      <p:to>
                                        <p:strVal val="visible"/>
                                      </p:to>
                                    </p:set>
                                    <p:animEffect transition="in" filter="wipe(down)">
                                      <p:cBhvr>
                                        <p:cTn id="27" dur="500"/>
                                        <p:tgtEl>
                                          <p:spTgt spid="35"/>
                                        </p:tgtEl>
                                      </p:cBhvr>
                                    </p:animEffect>
                                  </p:childTnLst>
                                </p:cTn>
                              </p:par>
                              <p:par>
                                <p:cTn id="28" presetID="22" presetClass="entr" presetSubtype="4" fill="hold" nodeType="withEffect">
                                  <p:stCondLst>
                                    <p:cond delay="0"/>
                                  </p:stCondLst>
                                  <p:childTnLst>
                                    <p:set>
                                      <p:cBhvr>
                                        <p:cTn id="29" dur="1" fill="hold">
                                          <p:stCondLst>
                                            <p:cond delay="0"/>
                                          </p:stCondLst>
                                        </p:cTn>
                                        <p:tgtEl>
                                          <p:spTgt spid="37"/>
                                        </p:tgtEl>
                                        <p:attrNameLst>
                                          <p:attrName>style.visibility</p:attrName>
                                        </p:attrNameLst>
                                      </p:cBhvr>
                                      <p:to>
                                        <p:strVal val="visible"/>
                                      </p:to>
                                    </p:set>
                                    <p:animEffect transition="in" filter="wipe(down)">
                                      <p:cBhvr>
                                        <p:cTn id="30" dur="500"/>
                                        <p:tgtEl>
                                          <p:spTgt spid="37"/>
                                        </p:tgtEl>
                                      </p:cBhvr>
                                    </p:animEffect>
                                  </p:childTnLst>
                                </p:cTn>
                              </p:par>
                              <p:par>
                                <p:cTn id="31" presetID="22" presetClass="entr" presetSubtype="4" fill="hold" nodeType="withEffect">
                                  <p:stCondLst>
                                    <p:cond delay="0"/>
                                  </p:stCondLst>
                                  <p:childTnLst>
                                    <p:set>
                                      <p:cBhvr>
                                        <p:cTn id="32" dur="1" fill="hold">
                                          <p:stCondLst>
                                            <p:cond delay="0"/>
                                          </p:stCondLst>
                                        </p:cTn>
                                        <p:tgtEl>
                                          <p:spTgt spid="41"/>
                                        </p:tgtEl>
                                        <p:attrNameLst>
                                          <p:attrName>style.visibility</p:attrName>
                                        </p:attrNameLst>
                                      </p:cBhvr>
                                      <p:to>
                                        <p:strVal val="visible"/>
                                      </p:to>
                                    </p:set>
                                    <p:animEffect transition="in" filter="wipe(down)">
                                      <p:cBhvr>
                                        <p:cTn id="33" dur="500"/>
                                        <p:tgtEl>
                                          <p:spTgt spid="41"/>
                                        </p:tgtEl>
                                      </p:cBhvr>
                                    </p:animEffect>
                                  </p:childTnLst>
                                </p:cTn>
                              </p:par>
                              <p:par>
                                <p:cTn id="34" presetID="22" presetClass="entr" presetSubtype="4" fill="hold" nodeType="withEffect">
                                  <p:stCondLst>
                                    <p:cond delay="0"/>
                                  </p:stCondLst>
                                  <p:childTnLst>
                                    <p:set>
                                      <p:cBhvr>
                                        <p:cTn id="35" dur="1" fill="hold">
                                          <p:stCondLst>
                                            <p:cond delay="0"/>
                                          </p:stCondLst>
                                        </p:cTn>
                                        <p:tgtEl>
                                          <p:spTgt spid="42"/>
                                        </p:tgtEl>
                                        <p:attrNameLst>
                                          <p:attrName>style.visibility</p:attrName>
                                        </p:attrNameLst>
                                      </p:cBhvr>
                                      <p:to>
                                        <p:strVal val="visible"/>
                                      </p:to>
                                    </p:set>
                                    <p:animEffect transition="in" filter="wipe(down)">
                                      <p:cBhvr>
                                        <p:cTn id="36" dur="500"/>
                                        <p:tgtEl>
                                          <p:spTgt spid="42"/>
                                        </p:tgtEl>
                                      </p:cBhvr>
                                    </p:animEffect>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nodeType="clickEffect">
                                  <p:stCondLst>
                                    <p:cond delay="0"/>
                                  </p:stCondLst>
                                  <p:childTnLst>
                                    <p:set>
                                      <p:cBhvr>
                                        <p:cTn id="40" dur="1" fill="hold">
                                          <p:stCondLst>
                                            <p:cond delay="0"/>
                                          </p:stCondLst>
                                        </p:cTn>
                                        <p:tgtEl>
                                          <p:spTgt spid="43"/>
                                        </p:tgtEl>
                                        <p:attrNameLst>
                                          <p:attrName>style.visibility</p:attrName>
                                        </p:attrNameLst>
                                      </p:cBhvr>
                                      <p:to>
                                        <p:strVal val="visible"/>
                                      </p:to>
                                    </p:set>
                                    <p:animEffect transition="in" filter="diamond(in)">
                                      <p:cBhvr>
                                        <p:cTn id="41" dur="2000"/>
                                        <p:tgtEl>
                                          <p:spTgt spid="43"/>
                                        </p:tgtEl>
                                      </p:cBhvr>
                                    </p:animEffect>
                                  </p:childTnLst>
                                </p:cTn>
                              </p:par>
                            </p:childTnLst>
                          </p:cTn>
                        </p:par>
                        <p:par>
                          <p:cTn id="42" fill="hold">
                            <p:stCondLst>
                              <p:cond delay="2000"/>
                            </p:stCondLst>
                            <p:childTnLst>
                              <p:par>
                                <p:cTn id="43" presetID="22" presetClass="entr" presetSubtype="4" fill="hold" grpId="0" nodeType="after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8" presetClass="entr" presetSubtype="16" fill="hold" nodeType="clickEffect">
                                  <p:stCondLst>
                                    <p:cond delay="0"/>
                                  </p:stCondLst>
                                  <p:childTnLst>
                                    <p:set>
                                      <p:cBhvr>
                                        <p:cTn id="49" dur="1" fill="hold">
                                          <p:stCondLst>
                                            <p:cond delay="0"/>
                                          </p:stCondLst>
                                        </p:cTn>
                                        <p:tgtEl>
                                          <p:spTgt spid="45"/>
                                        </p:tgtEl>
                                        <p:attrNameLst>
                                          <p:attrName>style.visibility</p:attrName>
                                        </p:attrNameLst>
                                      </p:cBhvr>
                                      <p:to>
                                        <p:strVal val="visible"/>
                                      </p:to>
                                    </p:set>
                                    <p:animEffect transition="in" filter="diamond(in)">
                                      <p:cBhvr>
                                        <p:cTn id="50" dur="2000"/>
                                        <p:tgtEl>
                                          <p:spTgt spid="45"/>
                                        </p:tgtEl>
                                      </p:cBhvr>
                                    </p:animEffect>
                                  </p:childTnLst>
                                </p:cTn>
                              </p:par>
                              <p:par>
                                <p:cTn id="51" presetID="8" presetClass="entr" presetSubtype="16" fill="hold" nodeType="withEffect">
                                  <p:stCondLst>
                                    <p:cond delay="0"/>
                                  </p:stCondLst>
                                  <p:childTnLst>
                                    <p:set>
                                      <p:cBhvr>
                                        <p:cTn id="52" dur="1" fill="hold">
                                          <p:stCondLst>
                                            <p:cond delay="0"/>
                                          </p:stCondLst>
                                        </p:cTn>
                                        <p:tgtEl>
                                          <p:spTgt spid="46"/>
                                        </p:tgtEl>
                                        <p:attrNameLst>
                                          <p:attrName>style.visibility</p:attrName>
                                        </p:attrNameLst>
                                      </p:cBhvr>
                                      <p:to>
                                        <p:strVal val="visible"/>
                                      </p:to>
                                    </p:set>
                                    <p:animEffect transition="in" filter="diamond(in)">
                                      <p:cBhvr>
                                        <p:cTn id="53" dur="2000"/>
                                        <p:tgtEl>
                                          <p:spTgt spid="46"/>
                                        </p:tgtEl>
                                      </p:cBhvr>
                                    </p:animEffect>
                                  </p:childTnLst>
                                </p:cTn>
                              </p:par>
                              <p:par>
                                <p:cTn id="54" presetID="8" presetClass="entr" presetSubtype="16" fill="hold" nodeType="withEffect">
                                  <p:stCondLst>
                                    <p:cond delay="0"/>
                                  </p:stCondLst>
                                  <p:childTnLst>
                                    <p:set>
                                      <p:cBhvr>
                                        <p:cTn id="55" dur="1" fill="hold">
                                          <p:stCondLst>
                                            <p:cond delay="0"/>
                                          </p:stCondLst>
                                        </p:cTn>
                                        <p:tgtEl>
                                          <p:spTgt spid="47"/>
                                        </p:tgtEl>
                                        <p:attrNameLst>
                                          <p:attrName>style.visibility</p:attrName>
                                        </p:attrNameLst>
                                      </p:cBhvr>
                                      <p:to>
                                        <p:strVal val="visible"/>
                                      </p:to>
                                    </p:set>
                                    <p:animEffect transition="in" filter="diamond(in)">
                                      <p:cBhvr>
                                        <p:cTn id="56" dur="2000"/>
                                        <p:tgtEl>
                                          <p:spTgt spid="47"/>
                                        </p:tgtEl>
                                      </p:cBhvr>
                                    </p:animEffect>
                                  </p:childTnLst>
                                </p:cTn>
                              </p:par>
                              <p:par>
                                <p:cTn id="57" presetID="8" presetClass="entr" presetSubtype="16" fill="hold" nodeType="withEffect">
                                  <p:stCondLst>
                                    <p:cond delay="0"/>
                                  </p:stCondLst>
                                  <p:childTnLst>
                                    <p:set>
                                      <p:cBhvr>
                                        <p:cTn id="58" dur="1" fill="hold">
                                          <p:stCondLst>
                                            <p:cond delay="0"/>
                                          </p:stCondLst>
                                        </p:cTn>
                                        <p:tgtEl>
                                          <p:spTgt spid="48"/>
                                        </p:tgtEl>
                                        <p:attrNameLst>
                                          <p:attrName>style.visibility</p:attrName>
                                        </p:attrNameLst>
                                      </p:cBhvr>
                                      <p:to>
                                        <p:strVal val="visible"/>
                                      </p:to>
                                    </p:set>
                                    <p:animEffect transition="in" filter="diamond(in)">
                                      <p:cBhvr>
                                        <p:cTn id="59" dur="2000"/>
                                        <p:tgtEl>
                                          <p:spTgt spid="48"/>
                                        </p:tgtEl>
                                      </p:cBhvr>
                                    </p:animEffect>
                                  </p:childTnLst>
                                </p:cTn>
                              </p:par>
                            </p:childTnLst>
                          </p:cTn>
                        </p:par>
                      </p:childTnLst>
                    </p:cTn>
                  </p:par>
                  <p:par>
                    <p:cTn id="60" fill="hold">
                      <p:stCondLst>
                        <p:cond delay="indefinite"/>
                      </p:stCondLst>
                      <p:childTnLst>
                        <p:par>
                          <p:cTn id="61" fill="hold">
                            <p:stCondLst>
                              <p:cond delay="0"/>
                            </p:stCondLst>
                            <p:childTnLst>
                              <p:par>
                                <p:cTn id="62" presetID="8" presetClass="entr" presetSubtype="16" fill="hold" grpId="0" nodeType="clickEffect">
                                  <p:stCondLst>
                                    <p:cond delay="0"/>
                                  </p:stCondLst>
                                  <p:childTnLst>
                                    <p:set>
                                      <p:cBhvr>
                                        <p:cTn id="63" dur="1" fill="hold">
                                          <p:stCondLst>
                                            <p:cond delay="0"/>
                                          </p:stCondLst>
                                        </p:cTn>
                                        <p:tgtEl>
                                          <p:spTgt spid="49"/>
                                        </p:tgtEl>
                                        <p:attrNameLst>
                                          <p:attrName>style.visibility</p:attrName>
                                        </p:attrNameLst>
                                      </p:cBhvr>
                                      <p:to>
                                        <p:strVal val="visible"/>
                                      </p:to>
                                    </p:set>
                                    <p:animEffect transition="in" filter="diamond(in)">
                                      <p:cBhvr>
                                        <p:cTn id="64" dur="2000"/>
                                        <p:tgtEl>
                                          <p:spTgt spid="49"/>
                                        </p:tgtEl>
                                      </p:cBhvr>
                                    </p:animEffect>
                                  </p:childTnLst>
                                </p:cTn>
                              </p:par>
                            </p:childTnLst>
                          </p:cTn>
                        </p:par>
                      </p:childTnLst>
                    </p:cTn>
                  </p:par>
                  <p:par>
                    <p:cTn id="65" fill="hold">
                      <p:stCondLst>
                        <p:cond delay="indefinite"/>
                      </p:stCondLst>
                      <p:childTnLst>
                        <p:par>
                          <p:cTn id="66" fill="hold">
                            <p:stCondLst>
                              <p:cond delay="0"/>
                            </p:stCondLst>
                            <p:childTnLst>
                              <p:par>
                                <p:cTn id="67" presetID="21" presetClass="entr" presetSubtype="4" fill="hold" nodeType="clickEffect">
                                  <p:stCondLst>
                                    <p:cond delay="0"/>
                                  </p:stCondLst>
                                  <p:childTnLst>
                                    <p:set>
                                      <p:cBhvr>
                                        <p:cTn id="68" dur="1" fill="hold">
                                          <p:stCondLst>
                                            <p:cond delay="0"/>
                                          </p:stCondLst>
                                        </p:cTn>
                                        <p:tgtEl>
                                          <p:spTgt spid="53"/>
                                        </p:tgtEl>
                                        <p:attrNameLst>
                                          <p:attrName>style.visibility</p:attrName>
                                        </p:attrNameLst>
                                      </p:cBhvr>
                                      <p:to>
                                        <p:strVal val="visible"/>
                                      </p:to>
                                    </p:set>
                                    <p:animEffect transition="in" filter="wheel(4)">
                                      <p:cBhvr>
                                        <p:cTn id="69" dur="2000"/>
                                        <p:tgtEl>
                                          <p:spTgt spid="53"/>
                                        </p:tgtEl>
                                      </p:cBhvr>
                                    </p:animEffect>
                                  </p:childTnLst>
                                </p:cTn>
                              </p:par>
                              <p:par>
                                <p:cTn id="70" presetID="21" presetClass="entr" presetSubtype="4" fill="hold" nodeType="withEffect">
                                  <p:stCondLst>
                                    <p:cond delay="0"/>
                                  </p:stCondLst>
                                  <p:childTnLst>
                                    <p:set>
                                      <p:cBhvr>
                                        <p:cTn id="71" dur="1" fill="hold">
                                          <p:stCondLst>
                                            <p:cond delay="0"/>
                                          </p:stCondLst>
                                        </p:cTn>
                                        <p:tgtEl>
                                          <p:spTgt spid="51"/>
                                        </p:tgtEl>
                                        <p:attrNameLst>
                                          <p:attrName>style.visibility</p:attrName>
                                        </p:attrNameLst>
                                      </p:cBhvr>
                                      <p:to>
                                        <p:strVal val="visible"/>
                                      </p:to>
                                    </p:set>
                                    <p:animEffect transition="in" filter="wheel(4)">
                                      <p:cBhvr>
                                        <p:cTn id="72" dur="2000"/>
                                        <p:tgtEl>
                                          <p:spTgt spid="51"/>
                                        </p:tgtEl>
                                      </p:cBhvr>
                                    </p:animEffect>
                                  </p:childTnLst>
                                </p:cTn>
                              </p:par>
                              <p:par>
                                <p:cTn id="73" presetID="21" presetClass="entr" presetSubtype="4" fill="hold" nodeType="withEffect">
                                  <p:stCondLst>
                                    <p:cond delay="0"/>
                                  </p:stCondLst>
                                  <p:childTnLst>
                                    <p:set>
                                      <p:cBhvr>
                                        <p:cTn id="74" dur="1" fill="hold">
                                          <p:stCondLst>
                                            <p:cond delay="0"/>
                                          </p:stCondLst>
                                        </p:cTn>
                                        <p:tgtEl>
                                          <p:spTgt spid="52"/>
                                        </p:tgtEl>
                                        <p:attrNameLst>
                                          <p:attrName>style.visibility</p:attrName>
                                        </p:attrNameLst>
                                      </p:cBhvr>
                                      <p:to>
                                        <p:strVal val="visible"/>
                                      </p:to>
                                    </p:set>
                                    <p:animEffect transition="in" filter="wheel(4)">
                                      <p:cBhvr>
                                        <p:cTn id="75" dur="2000"/>
                                        <p:tgtEl>
                                          <p:spTgt spid="52"/>
                                        </p:tgtEl>
                                      </p:cBhvr>
                                    </p:animEffect>
                                  </p:childTnLst>
                                </p:cTn>
                              </p:par>
                              <p:par>
                                <p:cTn id="76" presetID="21" presetClass="entr" presetSubtype="4" fill="hold" nodeType="withEffect">
                                  <p:stCondLst>
                                    <p:cond delay="0"/>
                                  </p:stCondLst>
                                  <p:childTnLst>
                                    <p:set>
                                      <p:cBhvr>
                                        <p:cTn id="77" dur="1" fill="hold">
                                          <p:stCondLst>
                                            <p:cond delay="0"/>
                                          </p:stCondLst>
                                        </p:cTn>
                                        <p:tgtEl>
                                          <p:spTgt spid="50"/>
                                        </p:tgtEl>
                                        <p:attrNameLst>
                                          <p:attrName>style.visibility</p:attrName>
                                        </p:attrNameLst>
                                      </p:cBhvr>
                                      <p:to>
                                        <p:strVal val="visible"/>
                                      </p:to>
                                    </p:set>
                                    <p:animEffect transition="in" filter="wheel(4)">
                                      <p:cBhvr>
                                        <p:cTn id="78" dur="2000"/>
                                        <p:tgtEl>
                                          <p:spTgt spid="50"/>
                                        </p:tgtEl>
                                      </p:cBhvr>
                                    </p:animEffect>
                                  </p:childTnLst>
                                </p:cTn>
                              </p:par>
                            </p:childTnLst>
                          </p:cTn>
                        </p:par>
                      </p:childTnLst>
                    </p:cTn>
                  </p:par>
                  <p:par>
                    <p:cTn id="79" fill="hold">
                      <p:stCondLst>
                        <p:cond delay="indefinite"/>
                      </p:stCondLst>
                      <p:childTnLst>
                        <p:par>
                          <p:cTn id="80" fill="hold">
                            <p:stCondLst>
                              <p:cond delay="0"/>
                            </p:stCondLst>
                            <p:childTnLst>
                              <p:par>
                                <p:cTn id="81" presetID="8" presetClass="entr" presetSubtype="16" fill="hold" grpId="0" nodeType="clickEffect">
                                  <p:stCondLst>
                                    <p:cond delay="0"/>
                                  </p:stCondLst>
                                  <p:childTnLst>
                                    <p:set>
                                      <p:cBhvr>
                                        <p:cTn id="82" dur="1" fill="hold">
                                          <p:stCondLst>
                                            <p:cond delay="0"/>
                                          </p:stCondLst>
                                        </p:cTn>
                                        <p:tgtEl>
                                          <p:spTgt spid="54"/>
                                        </p:tgtEl>
                                        <p:attrNameLst>
                                          <p:attrName>style.visibility</p:attrName>
                                        </p:attrNameLst>
                                      </p:cBhvr>
                                      <p:to>
                                        <p:strVal val="visible"/>
                                      </p:to>
                                    </p:set>
                                    <p:animEffect transition="in" filter="diamond(in)">
                                      <p:cBhvr>
                                        <p:cTn id="83" dur="2000"/>
                                        <p:tgtEl>
                                          <p:spTgt spid="54"/>
                                        </p:tgtEl>
                                      </p:cBhvr>
                                    </p:animEffect>
                                  </p:childTnLst>
                                </p:cTn>
                              </p:par>
                              <p:par>
                                <p:cTn id="84" presetID="8" presetClass="entr" presetSubtype="16" fill="hold" grpId="0" nodeType="withEffect">
                                  <p:stCondLst>
                                    <p:cond delay="0"/>
                                  </p:stCondLst>
                                  <p:childTnLst>
                                    <p:set>
                                      <p:cBhvr>
                                        <p:cTn id="85" dur="1" fill="hold">
                                          <p:stCondLst>
                                            <p:cond delay="0"/>
                                          </p:stCondLst>
                                        </p:cTn>
                                        <p:tgtEl>
                                          <p:spTgt spid="55"/>
                                        </p:tgtEl>
                                        <p:attrNameLst>
                                          <p:attrName>style.visibility</p:attrName>
                                        </p:attrNameLst>
                                      </p:cBhvr>
                                      <p:to>
                                        <p:strVal val="visible"/>
                                      </p:to>
                                    </p:set>
                                    <p:animEffect transition="in" filter="diamond(in)">
                                      <p:cBhvr>
                                        <p:cTn id="86" dur="20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6" grpId="0"/>
      <p:bldP spid="39" grpId="0"/>
      <p:bldP spid="3" grpId="0" animBg="1"/>
      <p:bldP spid="7" grpId="0"/>
      <p:bldP spid="49" grpId="0"/>
      <p:bldP spid="54" grpId="0" animBg="1"/>
      <p:bldP spid="5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p:cNvSpPr txBox="1">
            <a:spLocks noChangeArrowheads="1"/>
          </p:cNvSpPr>
          <p:nvPr/>
        </p:nvSpPr>
        <p:spPr bwMode="auto">
          <a:xfrm>
            <a:off x="451139" y="815452"/>
            <a:ext cx="11515724" cy="2308324"/>
          </a:xfrm>
          <a:prstGeom prst="rect">
            <a:avLst/>
          </a:prstGeom>
          <a:noFill/>
          <a:ln w="38100">
            <a:solidFill>
              <a:srgbClr val="FF0000"/>
            </a:solidFill>
            <a:miter lim="800000"/>
            <a:headEnd/>
            <a:tailEnd/>
          </a:ln>
        </p:spPr>
        <p:txBody>
          <a:bodyPr wrap="square">
            <a:spAutoFit/>
          </a:bodyPr>
          <a:lstStyle/>
          <a:p>
            <a:pPr algn="just"/>
            <a:r>
              <a:rPr lang="en-US" altLang="vi-VN" sz="2400" b="1" i="1" dirty="0" smtClean="0">
                <a:latin typeface="Times New Roman" panose="02020603050405020304" pitchFamily="18" charset="0"/>
              </a:rPr>
              <a:t>BÀI 3: Hình 30.3 mô tả khung dây ABCD (có thể quay quanh trục OO’) có dòng điện chạy qua đặt trong từ trường, chiều của dòng điện và tên các cực của nam châm đã chỉ rõ trên hình.</a:t>
            </a:r>
          </a:p>
          <a:p>
            <a:r>
              <a:rPr lang="en-US" altLang="vi-VN" sz="2400" b="1" i="1" dirty="0">
                <a:latin typeface="Times New Roman" panose="02020603050405020304" pitchFamily="18" charset="0"/>
              </a:rPr>
              <a:t>a.Vẽ lực </a:t>
            </a:r>
            <a:r>
              <a:rPr lang="en-US" altLang="vi-VN" sz="2400" b="1" i="1" dirty="0" smtClean="0">
                <a:latin typeface="Times New Roman" panose="02020603050405020304" pitchFamily="18" charset="0"/>
              </a:rPr>
              <a:t>F</a:t>
            </a:r>
            <a:r>
              <a:rPr lang="en-US" altLang="vi-VN" sz="2400" b="1" i="1" baseline="-25000" dirty="0" smtClean="0">
                <a:latin typeface="Times New Roman" panose="02020603050405020304" pitchFamily="18" charset="0"/>
              </a:rPr>
              <a:t>1</a:t>
            </a:r>
            <a:r>
              <a:rPr lang="en-US" altLang="vi-VN" sz="2400" b="1" i="1" dirty="0" smtClean="0">
                <a:latin typeface="Times New Roman" panose="02020603050405020304" pitchFamily="18" charset="0"/>
              </a:rPr>
              <a:t> </a:t>
            </a:r>
            <a:r>
              <a:rPr lang="en-US" altLang="vi-VN" sz="2400" b="1" i="1" dirty="0">
                <a:latin typeface="Times New Roman" panose="02020603050405020304" pitchFamily="18" charset="0"/>
              </a:rPr>
              <a:t>tác dụng lên thanh AB và F</a:t>
            </a:r>
            <a:r>
              <a:rPr lang="en-US" altLang="vi-VN" sz="2400" b="1" i="1" baseline="-25000" dirty="0">
                <a:latin typeface="Times New Roman" panose="02020603050405020304" pitchFamily="18" charset="0"/>
              </a:rPr>
              <a:t>2</a:t>
            </a:r>
            <a:r>
              <a:rPr lang="en-US" altLang="vi-VN" sz="2400" b="1" i="1" dirty="0">
                <a:latin typeface="Times New Roman" panose="02020603050405020304" pitchFamily="18" charset="0"/>
              </a:rPr>
              <a:t> tác dụng lên thanh CD và cho biết khung dây quay theo chiều nào? </a:t>
            </a:r>
          </a:p>
          <a:p>
            <a:r>
              <a:rPr lang="en-US" altLang="vi-VN" sz="2400" b="1" i="1" dirty="0">
                <a:latin typeface="Times New Roman" panose="02020603050405020304" pitchFamily="18" charset="0"/>
              </a:rPr>
              <a:t>b.Để khung dây quay theo chiều ngược lại ta làm thế nào</a:t>
            </a:r>
            <a:r>
              <a:rPr lang="en-US" altLang="vi-VN" sz="2400" b="1" i="1" dirty="0" smtClean="0">
                <a:latin typeface="Times New Roman" panose="02020603050405020304" pitchFamily="18" charset="0"/>
              </a:rPr>
              <a:t>?</a:t>
            </a:r>
            <a:endParaRPr lang="en-US" altLang="vi-VN" sz="2400" b="1" i="1" dirty="0">
              <a:latin typeface="Times New Roman" panose="02020603050405020304" pitchFamily="18" charset="0"/>
            </a:endParaRPr>
          </a:p>
        </p:txBody>
      </p:sp>
      <p:sp>
        <p:nvSpPr>
          <p:cNvPr id="6" name="Rectangle 5"/>
          <p:cNvSpPr/>
          <p:nvPr/>
        </p:nvSpPr>
        <p:spPr>
          <a:xfrm>
            <a:off x="5054154" y="3115152"/>
            <a:ext cx="1364776" cy="461665"/>
          </a:xfrm>
          <a:prstGeom prst="rect">
            <a:avLst/>
          </a:prstGeom>
        </p:spPr>
        <p:txBody>
          <a:bodyPr wrap="square">
            <a:spAutoFit/>
          </a:bodyPr>
          <a:lstStyle/>
          <a:p>
            <a:r>
              <a:rPr lang="en-US" sz="2400" b="1" i="1" dirty="0" smtClean="0">
                <a:solidFill>
                  <a:srgbClr val="FF0000"/>
                </a:solidFill>
                <a:latin typeface="Open Sans"/>
              </a:rPr>
              <a:t>Trả lời:</a:t>
            </a:r>
            <a:endParaRPr lang="vi-VN" sz="2400" b="1" i="1" dirty="0">
              <a:solidFill>
                <a:srgbClr val="FF0000"/>
              </a:solidFill>
            </a:endParaRPr>
          </a:p>
        </p:txBody>
      </p:sp>
      <p:sp>
        <p:nvSpPr>
          <p:cNvPr id="58" name="Text Box 7"/>
          <p:cNvSpPr txBox="1">
            <a:spLocks noChangeArrowheads="1"/>
          </p:cNvSpPr>
          <p:nvPr/>
        </p:nvSpPr>
        <p:spPr bwMode="auto">
          <a:xfrm>
            <a:off x="6673624" y="5875936"/>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spcBef>
                <a:spcPct val="50000"/>
              </a:spcBef>
            </a:pPr>
            <a:r>
              <a:rPr lang="en-US" altLang="vi-VN" sz="2400" b="0">
                <a:latin typeface="Times New Roman" panose="02020603050405020304" pitchFamily="18" charset="0"/>
              </a:rPr>
              <a:t>A</a:t>
            </a:r>
          </a:p>
        </p:txBody>
      </p:sp>
      <p:sp>
        <p:nvSpPr>
          <p:cNvPr id="59" name="Text Box 8"/>
          <p:cNvSpPr txBox="1">
            <a:spLocks noChangeArrowheads="1"/>
          </p:cNvSpPr>
          <p:nvPr/>
        </p:nvSpPr>
        <p:spPr bwMode="auto">
          <a:xfrm>
            <a:off x="10407424" y="4351936"/>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spcBef>
                <a:spcPct val="50000"/>
              </a:spcBef>
            </a:pPr>
            <a:r>
              <a:rPr lang="en-US" altLang="vi-VN" sz="2400" b="0">
                <a:latin typeface="Times New Roman" panose="02020603050405020304" pitchFamily="18" charset="0"/>
              </a:rPr>
              <a:t>c</a:t>
            </a:r>
          </a:p>
        </p:txBody>
      </p:sp>
      <p:sp>
        <p:nvSpPr>
          <p:cNvPr id="60" name="AutoShape 9"/>
          <p:cNvSpPr>
            <a:spLocks noChangeArrowheads="1"/>
          </p:cNvSpPr>
          <p:nvPr/>
        </p:nvSpPr>
        <p:spPr bwMode="auto">
          <a:xfrm>
            <a:off x="10464574" y="4047136"/>
            <a:ext cx="1371600" cy="1600200"/>
          </a:xfrm>
          <a:prstGeom prst="cube">
            <a:avLst>
              <a:gd name="adj" fmla="val 25000"/>
            </a:avLst>
          </a:prstGeom>
          <a:solidFill>
            <a:srgbClr val="66FFFF"/>
          </a:solidFill>
          <a:ln w="9525">
            <a:solidFill>
              <a:schemeClr val="hlink"/>
            </a:solidFill>
            <a:miter lim="800000"/>
            <a:headEnd/>
            <a:tailEnd/>
          </a:ln>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hangingPunct="1"/>
            <a:r>
              <a:rPr lang="en-US" altLang="vi-VN" sz="5400" b="0">
                <a:latin typeface="Times New Roman" panose="02020603050405020304" pitchFamily="18" charset="0"/>
              </a:rPr>
              <a:t>S</a:t>
            </a:r>
          </a:p>
        </p:txBody>
      </p:sp>
      <p:sp>
        <p:nvSpPr>
          <p:cNvPr id="61" name="AutoShape 10"/>
          <p:cNvSpPr>
            <a:spLocks noChangeArrowheads="1"/>
          </p:cNvSpPr>
          <p:nvPr/>
        </p:nvSpPr>
        <p:spPr bwMode="auto">
          <a:xfrm>
            <a:off x="6368824" y="4047136"/>
            <a:ext cx="1371600" cy="1600200"/>
          </a:xfrm>
          <a:prstGeom prst="cube">
            <a:avLst>
              <a:gd name="adj" fmla="val 25000"/>
            </a:avLst>
          </a:prstGeom>
          <a:solidFill>
            <a:srgbClr val="FF3300"/>
          </a:solidFill>
          <a:ln w="9525">
            <a:solidFill>
              <a:srgbClr val="FF0000"/>
            </a:solidFill>
            <a:miter lim="800000"/>
            <a:headEnd/>
            <a:tailEnd/>
          </a:ln>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hangingPunct="1"/>
            <a:r>
              <a:rPr lang="en-US" altLang="vi-VN" sz="5400" b="0" dirty="0">
                <a:solidFill>
                  <a:schemeClr val="bg1"/>
                </a:solidFill>
                <a:latin typeface="Times New Roman" panose="02020603050405020304" pitchFamily="18" charset="0"/>
              </a:rPr>
              <a:t>N</a:t>
            </a:r>
          </a:p>
        </p:txBody>
      </p:sp>
      <p:sp>
        <p:nvSpPr>
          <p:cNvPr id="62" name="Line 11"/>
          <p:cNvSpPr>
            <a:spLocks noChangeShapeType="1"/>
          </p:cNvSpPr>
          <p:nvPr/>
        </p:nvSpPr>
        <p:spPr bwMode="auto">
          <a:xfrm flipH="1">
            <a:off x="6992712" y="3742336"/>
            <a:ext cx="2438400" cy="2362200"/>
          </a:xfrm>
          <a:prstGeom prst="line">
            <a:avLst/>
          </a:prstGeom>
          <a:noFill/>
          <a:ln w="57150">
            <a:solidFill>
              <a:srgbClr val="CC0000"/>
            </a:solidFill>
            <a:miter lim="800000"/>
            <a:headEnd/>
            <a:tailEnd/>
          </a:ln>
          <a:extLst>
            <a:ext uri="{909E8E84-426E-40DD-AFC4-6F175D3DCCD1}">
              <a14:hiddenFill xmlns:a14="http://schemas.microsoft.com/office/drawing/2010/main">
                <a:noFill/>
              </a14:hiddenFill>
            </a:ext>
          </a:extLst>
        </p:spPr>
        <p:txBody>
          <a:bodyPr wrap="none"/>
          <a:lstStyle/>
          <a:p>
            <a:endParaRPr lang="vi-VN"/>
          </a:p>
        </p:txBody>
      </p:sp>
      <p:sp>
        <p:nvSpPr>
          <p:cNvPr id="63" name="Line 12"/>
          <p:cNvSpPr>
            <a:spLocks noChangeShapeType="1"/>
          </p:cNvSpPr>
          <p:nvPr/>
        </p:nvSpPr>
        <p:spPr bwMode="auto">
          <a:xfrm>
            <a:off x="9416824" y="3742336"/>
            <a:ext cx="1600200" cy="0"/>
          </a:xfrm>
          <a:prstGeom prst="line">
            <a:avLst/>
          </a:prstGeom>
          <a:noFill/>
          <a:ln w="57150">
            <a:solidFill>
              <a:srgbClr val="CC0000"/>
            </a:solidFill>
            <a:miter lim="800000"/>
            <a:headEnd/>
            <a:tailEnd/>
          </a:ln>
          <a:extLst>
            <a:ext uri="{909E8E84-426E-40DD-AFC4-6F175D3DCCD1}">
              <a14:hiddenFill xmlns:a14="http://schemas.microsoft.com/office/drawing/2010/main">
                <a:noFill/>
              </a14:hiddenFill>
            </a:ext>
          </a:extLst>
        </p:spPr>
        <p:txBody>
          <a:bodyPr wrap="none"/>
          <a:lstStyle/>
          <a:p>
            <a:endParaRPr lang="vi-VN"/>
          </a:p>
        </p:txBody>
      </p:sp>
      <p:sp>
        <p:nvSpPr>
          <p:cNvPr id="64" name="Line 13"/>
          <p:cNvSpPr>
            <a:spLocks noChangeShapeType="1"/>
          </p:cNvSpPr>
          <p:nvPr/>
        </p:nvSpPr>
        <p:spPr bwMode="auto">
          <a:xfrm flipH="1">
            <a:off x="8731024" y="3742336"/>
            <a:ext cx="2286000" cy="2438400"/>
          </a:xfrm>
          <a:prstGeom prst="line">
            <a:avLst/>
          </a:prstGeom>
          <a:noFill/>
          <a:ln w="57150">
            <a:solidFill>
              <a:srgbClr val="CC0000"/>
            </a:solidFill>
            <a:miter lim="800000"/>
            <a:headEnd/>
            <a:tailEnd/>
          </a:ln>
          <a:extLst>
            <a:ext uri="{909E8E84-426E-40DD-AFC4-6F175D3DCCD1}">
              <a14:hiddenFill xmlns:a14="http://schemas.microsoft.com/office/drawing/2010/main">
                <a:noFill/>
              </a14:hiddenFill>
            </a:ext>
          </a:extLst>
        </p:spPr>
        <p:txBody>
          <a:bodyPr wrap="none"/>
          <a:lstStyle/>
          <a:p>
            <a:endParaRPr lang="vi-VN"/>
          </a:p>
        </p:txBody>
      </p:sp>
      <p:sp>
        <p:nvSpPr>
          <p:cNvPr id="65" name="Line 14"/>
          <p:cNvSpPr>
            <a:spLocks noChangeShapeType="1"/>
          </p:cNvSpPr>
          <p:nvPr/>
        </p:nvSpPr>
        <p:spPr bwMode="auto">
          <a:xfrm>
            <a:off x="8197624" y="4732936"/>
            <a:ext cx="0" cy="0"/>
          </a:xfrm>
          <a:prstGeom prst="line">
            <a:avLst/>
          </a:prstGeom>
          <a:noFill/>
          <a:ln w="9525">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vi-VN"/>
          </a:p>
        </p:txBody>
      </p:sp>
      <p:sp>
        <p:nvSpPr>
          <p:cNvPr id="66" name="Line 15"/>
          <p:cNvSpPr>
            <a:spLocks noChangeShapeType="1"/>
          </p:cNvSpPr>
          <p:nvPr/>
        </p:nvSpPr>
        <p:spPr bwMode="auto">
          <a:xfrm>
            <a:off x="6978424" y="6104536"/>
            <a:ext cx="609600" cy="0"/>
          </a:xfrm>
          <a:prstGeom prst="line">
            <a:avLst/>
          </a:prstGeom>
          <a:noFill/>
          <a:ln w="57150">
            <a:solidFill>
              <a:srgbClr val="CC0000"/>
            </a:solidFill>
            <a:miter lim="800000"/>
            <a:headEnd/>
            <a:tailEnd/>
          </a:ln>
          <a:extLst>
            <a:ext uri="{909E8E84-426E-40DD-AFC4-6F175D3DCCD1}">
              <a14:hiddenFill xmlns:a14="http://schemas.microsoft.com/office/drawing/2010/main">
                <a:noFill/>
              </a14:hiddenFill>
            </a:ext>
          </a:extLst>
        </p:spPr>
        <p:txBody>
          <a:bodyPr wrap="none"/>
          <a:lstStyle/>
          <a:p>
            <a:endParaRPr lang="vi-VN"/>
          </a:p>
        </p:txBody>
      </p:sp>
      <p:sp>
        <p:nvSpPr>
          <p:cNvPr id="67" name="Line 16"/>
          <p:cNvSpPr>
            <a:spLocks noChangeShapeType="1"/>
          </p:cNvSpPr>
          <p:nvPr/>
        </p:nvSpPr>
        <p:spPr bwMode="auto">
          <a:xfrm>
            <a:off x="8259537" y="6180736"/>
            <a:ext cx="533400" cy="0"/>
          </a:xfrm>
          <a:prstGeom prst="line">
            <a:avLst/>
          </a:prstGeom>
          <a:noFill/>
          <a:ln w="57150">
            <a:solidFill>
              <a:srgbClr val="CC0000"/>
            </a:solidFill>
            <a:miter lim="800000"/>
            <a:headEnd/>
            <a:tailEnd/>
          </a:ln>
          <a:extLst>
            <a:ext uri="{909E8E84-426E-40DD-AFC4-6F175D3DCCD1}">
              <a14:hiddenFill xmlns:a14="http://schemas.microsoft.com/office/drawing/2010/main">
                <a:noFill/>
              </a14:hiddenFill>
            </a:ext>
          </a:extLst>
        </p:spPr>
        <p:txBody>
          <a:bodyPr wrap="none"/>
          <a:lstStyle/>
          <a:p>
            <a:endParaRPr lang="vi-VN"/>
          </a:p>
        </p:txBody>
      </p:sp>
      <p:sp>
        <p:nvSpPr>
          <p:cNvPr id="68" name="Line 17"/>
          <p:cNvSpPr>
            <a:spLocks noChangeShapeType="1"/>
          </p:cNvSpPr>
          <p:nvPr/>
        </p:nvSpPr>
        <p:spPr bwMode="auto">
          <a:xfrm flipH="1">
            <a:off x="7816624" y="6180736"/>
            <a:ext cx="457200" cy="457200"/>
          </a:xfrm>
          <a:prstGeom prst="line">
            <a:avLst/>
          </a:prstGeom>
          <a:noFill/>
          <a:ln w="57150">
            <a:solidFill>
              <a:srgbClr val="CC0000"/>
            </a:solidFill>
            <a:miter lim="800000"/>
            <a:headEnd/>
            <a:tailEnd/>
          </a:ln>
          <a:extLst>
            <a:ext uri="{909E8E84-426E-40DD-AFC4-6F175D3DCCD1}">
              <a14:hiddenFill xmlns:a14="http://schemas.microsoft.com/office/drawing/2010/main">
                <a:noFill/>
              </a14:hiddenFill>
            </a:ext>
          </a:extLst>
        </p:spPr>
        <p:txBody>
          <a:bodyPr wrap="none"/>
          <a:lstStyle/>
          <a:p>
            <a:endParaRPr lang="vi-VN"/>
          </a:p>
        </p:txBody>
      </p:sp>
      <p:sp>
        <p:nvSpPr>
          <p:cNvPr id="69" name="Line 18"/>
          <p:cNvSpPr>
            <a:spLocks noChangeShapeType="1"/>
          </p:cNvSpPr>
          <p:nvPr/>
        </p:nvSpPr>
        <p:spPr bwMode="auto">
          <a:xfrm flipH="1">
            <a:off x="7116537" y="6104536"/>
            <a:ext cx="457200" cy="457200"/>
          </a:xfrm>
          <a:prstGeom prst="line">
            <a:avLst/>
          </a:prstGeom>
          <a:noFill/>
          <a:ln w="57150">
            <a:solidFill>
              <a:srgbClr val="CC0000"/>
            </a:solidFill>
            <a:miter lim="800000"/>
            <a:headEnd/>
            <a:tailEnd/>
          </a:ln>
          <a:extLst>
            <a:ext uri="{909E8E84-426E-40DD-AFC4-6F175D3DCCD1}">
              <a14:hiddenFill xmlns:a14="http://schemas.microsoft.com/office/drawing/2010/main">
                <a:noFill/>
              </a14:hiddenFill>
            </a:ext>
          </a:extLst>
        </p:spPr>
        <p:txBody>
          <a:bodyPr wrap="none"/>
          <a:lstStyle/>
          <a:p>
            <a:endParaRPr lang="vi-VN"/>
          </a:p>
        </p:txBody>
      </p:sp>
      <p:sp>
        <p:nvSpPr>
          <p:cNvPr id="70" name="Text Box 19"/>
          <p:cNvSpPr txBox="1">
            <a:spLocks noChangeArrowheads="1"/>
          </p:cNvSpPr>
          <p:nvPr/>
        </p:nvSpPr>
        <p:spPr bwMode="auto">
          <a:xfrm>
            <a:off x="8883424" y="3589936"/>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spcBef>
                <a:spcPct val="50000"/>
              </a:spcBef>
            </a:pPr>
            <a:r>
              <a:rPr lang="en-US" altLang="vi-VN" sz="2400" b="0">
                <a:latin typeface="Times New Roman" panose="02020603050405020304" pitchFamily="18" charset="0"/>
              </a:rPr>
              <a:t>B</a:t>
            </a:r>
          </a:p>
        </p:txBody>
      </p:sp>
      <p:sp>
        <p:nvSpPr>
          <p:cNvPr id="71" name="Text Box 20"/>
          <p:cNvSpPr txBox="1">
            <a:spLocks noChangeArrowheads="1"/>
          </p:cNvSpPr>
          <p:nvPr/>
        </p:nvSpPr>
        <p:spPr bwMode="auto">
          <a:xfrm>
            <a:off x="10940824" y="3589936"/>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spcBef>
                <a:spcPct val="50000"/>
              </a:spcBef>
            </a:pPr>
            <a:r>
              <a:rPr lang="en-US" altLang="vi-VN" sz="2400" b="0">
                <a:latin typeface="Times New Roman" panose="02020603050405020304" pitchFamily="18" charset="0"/>
              </a:rPr>
              <a:t>C</a:t>
            </a:r>
          </a:p>
        </p:txBody>
      </p:sp>
      <p:sp>
        <p:nvSpPr>
          <p:cNvPr id="72" name="Text Box 21"/>
          <p:cNvSpPr txBox="1">
            <a:spLocks noChangeArrowheads="1"/>
          </p:cNvSpPr>
          <p:nvPr/>
        </p:nvSpPr>
        <p:spPr bwMode="auto">
          <a:xfrm>
            <a:off x="8807224" y="5952136"/>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spcBef>
                <a:spcPct val="50000"/>
              </a:spcBef>
            </a:pPr>
            <a:r>
              <a:rPr lang="en-US" altLang="vi-VN" sz="2400" b="0">
                <a:latin typeface="Times New Roman" panose="02020603050405020304" pitchFamily="18" charset="0"/>
              </a:rPr>
              <a:t>D</a:t>
            </a:r>
          </a:p>
        </p:txBody>
      </p:sp>
      <p:sp>
        <p:nvSpPr>
          <p:cNvPr id="73" name="Line 22"/>
          <p:cNvSpPr>
            <a:spLocks noChangeShapeType="1"/>
          </p:cNvSpPr>
          <p:nvPr/>
        </p:nvSpPr>
        <p:spPr bwMode="auto">
          <a:xfrm flipH="1">
            <a:off x="6978424" y="3285136"/>
            <a:ext cx="3657600" cy="3810000"/>
          </a:xfrm>
          <a:prstGeom prst="line">
            <a:avLst/>
          </a:prstGeom>
          <a:noFill/>
          <a:ln w="9525">
            <a:solidFill>
              <a:schemeClr val="tx1"/>
            </a:solidFill>
            <a:prstDash val="dash"/>
            <a:miter lim="800000"/>
            <a:headEnd/>
            <a:tailEnd/>
          </a:ln>
          <a:extLst>
            <a:ext uri="{909E8E84-426E-40DD-AFC4-6F175D3DCCD1}">
              <a14:hiddenFill xmlns:a14="http://schemas.microsoft.com/office/drawing/2010/main">
                <a:noFill/>
              </a14:hiddenFill>
            </a:ext>
          </a:extLst>
        </p:spPr>
        <p:txBody>
          <a:bodyPr wrap="none"/>
          <a:lstStyle/>
          <a:p>
            <a:endParaRPr lang="vi-VN"/>
          </a:p>
        </p:txBody>
      </p:sp>
      <p:sp>
        <p:nvSpPr>
          <p:cNvPr id="74" name="Line 23"/>
          <p:cNvSpPr>
            <a:spLocks noChangeShapeType="1"/>
          </p:cNvSpPr>
          <p:nvPr/>
        </p:nvSpPr>
        <p:spPr bwMode="auto">
          <a:xfrm flipV="1">
            <a:off x="8324170" y="4325092"/>
            <a:ext cx="480219" cy="500759"/>
          </a:xfrm>
          <a:prstGeom prst="line">
            <a:avLst/>
          </a:prstGeom>
          <a:noFill/>
          <a:ln w="57150">
            <a:solidFill>
              <a:srgbClr val="00FF00"/>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vi-VN"/>
          </a:p>
        </p:txBody>
      </p:sp>
      <p:sp>
        <p:nvSpPr>
          <p:cNvPr id="75" name="Line 24"/>
          <p:cNvSpPr>
            <a:spLocks noChangeShapeType="1"/>
          </p:cNvSpPr>
          <p:nvPr/>
        </p:nvSpPr>
        <p:spPr bwMode="auto">
          <a:xfrm flipH="1">
            <a:off x="9584306" y="4689394"/>
            <a:ext cx="518318" cy="585981"/>
          </a:xfrm>
          <a:prstGeom prst="line">
            <a:avLst/>
          </a:prstGeom>
          <a:noFill/>
          <a:ln w="57150">
            <a:solidFill>
              <a:srgbClr val="00FF00"/>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vi-VN"/>
          </a:p>
        </p:txBody>
      </p:sp>
      <p:sp>
        <p:nvSpPr>
          <p:cNvPr id="76" name="Text Box 25"/>
          <p:cNvSpPr txBox="1">
            <a:spLocks noChangeArrowheads="1"/>
          </p:cNvSpPr>
          <p:nvPr/>
        </p:nvSpPr>
        <p:spPr bwMode="auto">
          <a:xfrm>
            <a:off x="7383237" y="6458866"/>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spcBef>
                <a:spcPct val="50000"/>
              </a:spcBef>
            </a:pPr>
            <a:r>
              <a:rPr lang="en-US" altLang="vi-VN" sz="2400" b="0" dirty="0"/>
              <a:t>o</a:t>
            </a:r>
          </a:p>
        </p:txBody>
      </p:sp>
      <p:sp>
        <p:nvSpPr>
          <p:cNvPr id="77" name="Text Box 26"/>
          <p:cNvSpPr txBox="1">
            <a:spLocks noChangeArrowheads="1"/>
          </p:cNvSpPr>
          <p:nvPr/>
        </p:nvSpPr>
        <p:spPr bwMode="auto">
          <a:xfrm>
            <a:off x="10483624" y="3208936"/>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spcBef>
                <a:spcPct val="50000"/>
              </a:spcBef>
            </a:pPr>
            <a:r>
              <a:rPr lang="en-US" altLang="vi-VN" sz="2400" b="0"/>
              <a:t>o’</a:t>
            </a:r>
          </a:p>
        </p:txBody>
      </p:sp>
      <p:sp>
        <p:nvSpPr>
          <p:cNvPr id="78" name="Line 27"/>
          <p:cNvSpPr>
            <a:spLocks noChangeShapeType="1"/>
          </p:cNvSpPr>
          <p:nvPr/>
        </p:nvSpPr>
        <p:spPr bwMode="auto">
          <a:xfrm flipV="1">
            <a:off x="10064524" y="3799486"/>
            <a:ext cx="0" cy="914400"/>
          </a:xfrm>
          <a:prstGeom prst="line">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vi-VN"/>
          </a:p>
        </p:txBody>
      </p:sp>
      <p:sp>
        <p:nvSpPr>
          <p:cNvPr id="79" name="Line 28"/>
          <p:cNvSpPr>
            <a:spLocks noChangeShapeType="1"/>
          </p:cNvSpPr>
          <p:nvPr/>
        </p:nvSpPr>
        <p:spPr bwMode="auto">
          <a:xfrm>
            <a:off x="8324170" y="4782293"/>
            <a:ext cx="0" cy="914400"/>
          </a:xfrm>
          <a:prstGeom prst="line">
            <a:avLst/>
          </a:prstGeom>
          <a:noFill/>
          <a:ln w="5715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vi-VN"/>
          </a:p>
        </p:txBody>
      </p:sp>
      <p:grpSp>
        <p:nvGrpSpPr>
          <p:cNvPr id="80" name="Group 29"/>
          <p:cNvGrpSpPr>
            <a:grpSpLocks/>
          </p:cNvGrpSpPr>
          <p:nvPr/>
        </p:nvGrpSpPr>
        <p:grpSpPr bwMode="auto">
          <a:xfrm>
            <a:off x="8395269" y="5275375"/>
            <a:ext cx="579437" cy="579438"/>
            <a:chOff x="3024" y="2991"/>
            <a:chExt cx="365" cy="355"/>
          </a:xfrm>
        </p:grpSpPr>
        <p:sp>
          <p:nvSpPr>
            <p:cNvPr id="81" name="Rectangle 30"/>
            <p:cNvSpPr>
              <a:spLocks noChangeArrowheads="1"/>
            </p:cNvSpPr>
            <p:nvPr/>
          </p:nvSpPr>
          <p:spPr bwMode="auto">
            <a:xfrm>
              <a:off x="3024" y="2991"/>
              <a:ext cx="365" cy="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r>
                <a:rPr lang="en-US" altLang="vi-VN" sz="3200" b="0" dirty="0">
                  <a:latin typeface=".VnTimeH" panose="020B7200000000000000" pitchFamily="34" charset="0"/>
                  <a:cs typeface="Times New Roman" panose="02020603050405020304" pitchFamily="18" charset="0"/>
                </a:rPr>
                <a:t>F</a:t>
              </a:r>
              <a:r>
                <a:rPr lang="en-US" altLang="vi-VN" sz="3200" b="0" baseline="-30000" dirty="0">
                  <a:latin typeface=".VnTimeH" panose="020B7200000000000000" pitchFamily="34" charset="0"/>
                  <a:cs typeface="Times New Roman" panose="02020603050405020304" pitchFamily="18" charset="0"/>
                </a:rPr>
                <a:t>1</a:t>
              </a:r>
              <a:endParaRPr lang="en-US" altLang="vi-VN" sz="3200" b="0" dirty="0">
                <a:latin typeface="Times New Roman" panose="02020603050405020304" pitchFamily="18" charset="0"/>
              </a:endParaRPr>
            </a:p>
          </p:txBody>
        </p:sp>
        <p:sp>
          <p:nvSpPr>
            <p:cNvPr id="82" name="Line 31"/>
            <p:cNvSpPr>
              <a:spLocks noChangeShapeType="1"/>
            </p:cNvSpPr>
            <p:nvPr/>
          </p:nvSpPr>
          <p:spPr bwMode="auto">
            <a:xfrm>
              <a:off x="3072" y="3024"/>
              <a:ext cx="240" cy="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vi-VN"/>
            </a:p>
          </p:txBody>
        </p:sp>
      </p:grpSp>
      <p:grpSp>
        <p:nvGrpSpPr>
          <p:cNvPr id="83" name="Group 32"/>
          <p:cNvGrpSpPr>
            <a:grpSpLocks/>
          </p:cNvGrpSpPr>
          <p:nvPr/>
        </p:nvGrpSpPr>
        <p:grpSpPr bwMode="auto">
          <a:xfrm>
            <a:off x="9540649" y="4099524"/>
            <a:ext cx="579438" cy="579437"/>
            <a:chOff x="3024" y="2991"/>
            <a:chExt cx="365" cy="355"/>
          </a:xfrm>
        </p:grpSpPr>
        <p:sp>
          <p:nvSpPr>
            <p:cNvPr id="84" name="Rectangle 33"/>
            <p:cNvSpPr>
              <a:spLocks noChangeArrowheads="1"/>
            </p:cNvSpPr>
            <p:nvPr/>
          </p:nvSpPr>
          <p:spPr bwMode="auto">
            <a:xfrm>
              <a:off x="3024" y="2991"/>
              <a:ext cx="365" cy="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r>
                <a:rPr lang="en-US" altLang="vi-VN" sz="3200" b="0">
                  <a:latin typeface=".VnTimeH" panose="020B7200000000000000" pitchFamily="34" charset="0"/>
                  <a:cs typeface="Times New Roman" panose="02020603050405020304" pitchFamily="18" charset="0"/>
                </a:rPr>
                <a:t>F</a:t>
              </a:r>
              <a:r>
                <a:rPr lang="en-US" altLang="vi-VN" sz="3200" b="0" baseline="-30000">
                  <a:latin typeface=".VnTimeH" panose="020B7200000000000000" pitchFamily="34" charset="0"/>
                  <a:cs typeface="Times New Roman" panose="02020603050405020304" pitchFamily="18" charset="0"/>
                </a:rPr>
                <a:t>2</a:t>
              </a:r>
              <a:endParaRPr lang="en-US" altLang="vi-VN" sz="3200" b="0">
                <a:latin typeface="Times New Roman" panose="02020603050405020304" pitchFamily="18" charset="0"/>
              </a:endParaRPr>
            </a:p>
          </p:txBody>
        </p:sp>
        <p:sp>
          <p:nvSpPr>
            <p:cNvPr id="85" name="Line 34"/>
            <p:cNvSpPr>
              <a:spLocks noChangeShapeType="1"/>
            </p:cNvSpPr>
            <p:nvPr/>
          </p:nvSpPr>
          <p:spPr bwMode="auto">
            <a:xfrm>
              <a:off x="3072" y="3024"/>
              <a:ext cx="240" cy="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vi-VN"/>
            </a:p>
          </p:txBody>
        </p:sp>
      </p:grpSp>
      <p:sp>
        <p:nvSpPr>
          <p:cNvPr id="86" name="Rectangle 37"/>
          <p:cNvSpPr>
            <a:spLocks noChangeArrowheads="1"/>
          </p:cNvSpPr>
          <p:nvPr/>
        </p:nvSpPr>
        <p:spPr bwMode="auto">
          <a:xfrm>
            <a:off x="5606824" y="2599336"/>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lnSpc>
                <a:spcPct val="90000"/>
              </a:lnSpc>
              <a:spcBef>
                <a:spcPct val="20000"/>
              </a:spcBef>
            </a:pPr>
            <a:endParaRPr lang="vi-VN" altLang="vi-VN" sz="2800"/>
          </a:p>
        </p:txBody>
      </p:sp>
      <p:sp>
        <p:nvSpPr>
          <p:cNvPr id="87" name="Text Box 38"/>
          <p:cNvSpPr txBox="1">
            <a:spLocks noChangeArrowheads="1"/>
          </p:cNvSpPr>
          <p:nvPr/>
        </p:nvSpPr>
        <p:spPr bwMode="auto">
          <a:xfrm>
            <a:off x="515711" y="3639592"/>
            <a:ext cx="57007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spcBef>
                <a:spcPct val="50000"/>
              </a:spcBef>
            </a:pPr>
            <a:r>
              <a:rPr lang="en-US" altLang="vi-VN" sz="2400" b="0" i="1" dirty="0">
                <a:solidFill>
                  <a:srgbClr val="0A0AB6"/>
                </a:solidFill>
              </a:rPr>
              <a:t>a</a:t>
            </a:r>
            <a:r>
              <a:rPr lang="en-US" altLang="vi-VN" sz="2400" b="0" i="1" dirty="0" smtClean="0">
                <a:solidFill>
                  <a:srgbClr val="0A0AB6"/>
                </a:solidFill>
              </a:rPr>
              <a:t>. Khung </a:t>
            </a:r>
            <a:r>
              <a:rPr lang="en-US" altLang="vi-VN" sz="2400" b="0" i="1" dirty="0">
                <a:solidFill>
                  <a:srgbClr val="0A0AB6"/>
                </a:solidFill>
              </a:rPr>
              <a:t>dây quay ngược chiều kim đồng hồ.</a:t>
            </a:r>
          </a:p>
        </p:txBody>
      </p:sp>
      <p:sp>
        <p:nvSpPr>
          <p:cNvPr id="88" name="AutoShape 39"/>
          <p:cNvSpPr>
            <a:spLocks noChangeArrowheads="1"/>
          </p:cNvSpPr>
          <p:nvPr/>
        </p:nvSpPr>
        <p:spPr bwMode="auto">
          <a:xfrm rot="21375436" flipH="1">
            <a:off x="10331224" y="2980336"/>
            <a:ext cx="533400" cy="381000"/>
          </a:xfrm>
          <a:prstGeom prst="curvedDownArrow">
            <a:avLst>
              <a:gd name="adj1" fmla="val 28000"/>
              <a:gd name="adj2" fmla="val 56000"/>
              <a:gd name="adj3" fmla="val 33333"/>
            </a:avLst>
          </a:prstGeom>
          <a:solidFill>
            <a:schemeClr val="accent1"/>
          </a:solidFill>
          <a:ln w="9525">
            <a:solidFill>
              <a:schemeClr val="tx1"/>
            </a:solidFill>
            <a:miter lim="800000"/>
            <a:headEnd/>
            <a:tailEnd/>
          </a:ln>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endParaRPr lang="vi-VN" altLang="vi-VN"/>
          </a:p>
        </p:txBody>
      </p:sp>
      <p:sp>
        <p:nvSpPr>
          <p:cNvPr id="89" name="Text Box 41"/>
          <p:cNvSpPr txBox="1">
            <a:spLocks noChangeArrowheads="1"/>
          </p:cNvSpPr>
          <p:nvPr/>
        </p:nvSpPr>
        <p:spPr bwMode="auto">
          <a:xfrm>
            <a:off x="465427" y="4534953"/>
            <a:ext cx="538428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just">
              <a:spcBef>
                <a:spcPct val="50000"/>
              </a:spcBef>
            </a:pPr>
            <a:r>
              <a:rPr lang="en-US" altLang="vi-VN" sz="2400" b="0" i="1" dirty="0">
                <a:solidFill>
                  <a:srgbClr val="0A0AB6"/>
                </a:solidFill>
              </a:rPr>
              <a:t>b. Để khung dây quay theo chiều ngược lại, ta đổi chiều dòng điện hoặc đổi cực nam châm.</a:t>
            </a:r>
          </a:p>
        </p:txBody>
      </p:sp>
      <p:grpSp>
        <p:nvGrpSpPr>
          <p:cNvPr id="90" name="Group 42"/>
          <p:cNvGrpSpPr>
            <a:grpSpLocks/>
          </p:cNvGrpSpPr>
          <p:nvPr/>
        </p:nvGrpSpPr>
        <p:grpSpPr bwMode="auto">
          <a:xfrm>
            <a:off x="7749949" y="4186201"/>
            <a:ext cx="2628900" cy="1409700"/>
            <a:chOff x="4560" y="3744"/>
            <a:chExt cx="624" cy="480"/>
          </a:xfrm>
        </p:grpSpPr>
        <p:sp>
          <p:nvSpPr>
            <p:cNvPr id="91" name="Line 43"/>
            <p:cNvSpPr>
              <a:spLocks noChangeShapeType="1"/>
            </p:cNvSpPr>
            <p:nvPr/>
          </p:nvSpPr>
          <p:spPr bwMode="auto">
            <a:xfrm>
              <a:off x="4560" y="3744"/>
              <a:ext cx="624" cy="0"/>
            </a:xfrm>
            <a:prstGeom prst="line">
              <a:avLst/>
            </a:prstGeom>
            <a:noFill/>
            <a:ln w="9525">
              <a:solidFill>
                <a:schemeClr val="hlink"/>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92" name="Line 44"/>
            <p:cNvSpPr>
              <a:spLocks noChangeShapeType="1"/>
            </p:cNvSpPr>
            <p:nvPr/>
          </p:nvSpPr>
          <p:spPr bwMode="auto">
            <a:xfrm>
              <a:off x="4560" y="3840"/>
              <a:ext cx="624" cy="0"/>
            </a:xfrm>
            <a:prstGeom prst="line">
              <a:avLst/>
            </a:prstGeom>
            <a:noFill/>
            <a:ln w="9525">
              <a:solidFill>
                <a:schemeClr val="hlink"/>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93" name="Line 45"/>
            <p:cNvSpPr>
              <a:spLocks noChangeShapeType="1"/>
            </p:cNvSpPr>
            <p:nvPr/>
          </p:nvSpPr>
          <p:spPr bwMode="auto">
            <a:xfrm>
              <a:off x="4560" y="3936"/>
              <a:ext cx="624" cy="0"/>
            </a:xfrm>
            <a:prstGeom prst="line">
              <a:avLst/>
            </a:prstGeom>
            <a:noFill/>
            <a:ln w="9525">
              <a:solidFill>
                <a:schemeClr val="hlink"/>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94" name="Line 46"/>
            <p:cNvSpPr>
              <a:spLocks noChangeShapeType="1"/>
            </p:cNvSpPr>
            <p:nvPr/>
          </p:nvSpPr>
          <p:spPr bwMode="auto">
            <a:xfrm>
              <a:off x="4560" y="4032"/>
              <a:ext cx="624" cy="0"/>
            </a:xfrm>
            <a:prstGeom prst="line">
              <a:avLst/>
            </a:prstGeom>
            <a:noFill/>
            <a:ln w="9525">
              <a:solidFill>
                <a:schemeClr val="hlink"/>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95" name="Line 47"/>
            <p:cNvSpPr>
              <a:spLocks noChangeShapeType="1"/>
            </p:cNvSpPr>
            <p:nvPr/>
          </p:nvSpPr>
          <p:spPr bwMode="auto">
            <a:xfrm>
              <a:off x="4560" y="4128"/>
              <a:ext cx="624" cy="0"/>
            </a:xfrm>
            <a:prstGeom prst="line">
              <a:avLst/>
            </a:prstGeom>
            <a:noFill/>
            <a:ln w="9525">
              <a:solidFill>
                <a:schemeClr val="hlink"/>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96" name="Line 48"/>
            <p:cNvSpPr>
              <a:spLocks noChangeShapeType="1"/>
            </p:cNvSpPr>
            <p:nvPr/>
          </p:nvSpPr>
          <p:spPr bwMode="auto">
            <a:xfrm>
              <a:off x="4560" y="4224"/>
              <a:ext cx="624" cy="0"/>
            </a:xfrm>
            <a:prstGeom prst="line">
              <a:avLst/>
            </a:prstGeom>
            <a:noFill/>
            <a:ln w="9525">
              <a:solidFill>
                <a:schemeClr val="hlink"/>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44" name="Text Box 4" descr="Canvas"/>
          <p:cNvSpPr txBox="1">
            <a:spLocks noChangeArrowheads="1"/>
          </p:cNvSpPr>
          <p:nvPr/>
        </p:nvSpPr>
        <p:spPr bwMode="auto">
          <a:xfrm>
            <a:off x="4218965" y="24884"/>
            <a:ext cx="4513893" cy="783193"/>
          </a:xfrm>
          <a:prstGeom prst="roundRect">
            <a:avLst/>
          </a:prstGeom>
          <a:solidFill>
            <a:schemeClr val="accent5">
              <a:lumMod val="60000"/>
              <a:lumOff val="40000"/>
            </a:schemeClr>
          </a:solidFill>
          <a:ln>
            <a:solidFill>
              <a:srgbClr val="FF0000"/>
            </a:solidFill>
          </a:ln>
          <a:effectLst/>
          <a:extLst/>
        </p:spPr>
        <p:txBody>
          <a:bodyPr wrap="square">
            <a:spAutoFit/>
          </a:bodyPr>
          <a:lstStyle/>
          <a:p>
            <a:pPr algn="ctr">
              <a:buFontTx/>
              <a:buNone/>
            </a:pPr>
            <a:r>
              <a:rPr lang="en-US" altLang="vi-VN" sz="4000" b="1" i="1" dirty="0" smtClean="0">
                <a:solidFill>
                  <a:srgbClr val="FF0000"/>
                </a:solidFill>
                <a:latin typeface="Times New Roman" panose="02020603050405020304" pitchFamily="18" charset="0"/>
              </a:rPr>
              <a:t>BÀI TẬP:</a:t>
            </a:r>
            <a:endParaRPr lang="en-US" altLang="vi-VN" sz="4000" b="1" i="1" dirty="0">
              <a:latin typeface="Times New Roman" panose="02020603050405020304" pitchFamily="18" charset="0"/>
            </a:endParaRPr>
          </a:p>
        </p:txBody>
      </p:sp>
    </p:spTree>
    <p:extLst>
      <p:ext uri="{BB962C8B-B14F-4D97-AF65-F5344CB8AC3E}">
        <p14:creationId xmlns:p14="http://schemas.microsoft.com/office/powerpoint/2010/main" val="2801975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nodeType="clickEffect">
                                  <p:stCondLst>
                                    <p:cond delay="0"/>
                                  </p:stCondLst>
                                  <p:childTnLst>
                                    <p:set>
                                      <p:cBhvr>
                                        <p:cTn id="6" dur="1" fill="hold">
                                          <p:stCondLst>
                                            <p:cond delay="0"/>
                                          </p:stCondLst>
                                        </p:cTn>
                                        <p:tgtEl>
                                          <p:spTgt spid="90"/>
                                        </p:tgtEl>
                                        <p:attrNameLst>
                                          <p:attrName>style.visibility</p:attrName>
                                        </p:attrNameLst>
                                      </p:cBhvr>
                                      <p:to>
                                        <p:strVal val="visible"/>
                                      </p:to>
                                    </p:set>
                                    <p:animEffect transition="in" filter="strips(upRight)">
                                      <p:cBhvr>
                                        <p:cTn id="7" dur="500"/>
                                        <p:tgtEl>
                                          <p:spTgt spid="9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nodePh="1">
                                  <p:stCondLst>
                                    <p:cond delay="0"/>
                                  </p:stCondLst>
                                  <p:endCondLst>
                                    <p:cond evt="begin" delay="0">
                                      <p:tn val="10"/>
                                    </p:cond>
                                  </p:endCondLst>
                                  <p:childTnLst>
                                    <p:set>
                                      <p:cBhvr>
                                        <p:cTn id="11" dur="1" fill="hold">
                                          <p:stCondLst>
                                            <p:cond delay="0"/>
                                          </p:stCondLst>
                                        </p:cTn>
                                        <p:tgtEl>
                                          <p:spTgt spid="86">
                                            <p:txEl>
                                              <p:pRg st="0" end="0"/>
                                            </p:txEl>
                                          </p:spTgt>
                                        </p:tgtEl>
                                        <p:attrNameLst>
                                          <p:attrName>style.visibility</p:attrName>
                                        </p:attrNameLst>
                                      </p:cBhvr>
                                      <p:to>
                                        <p:strVal val="visible"/>
                                      </p:to>
                                    </p:set>
                                    <p:anim calcmode="lin" valueType="num">
                                      <p:cBhvr additive="base">
                                        <p:cTn id="12" dur="2000" fill="hold"/>
                                        <p:tgtEl>
                                          <p:spTgt spid="86">
                                            <p:txEl>
                                              <p:pRg st="0" end="0"/>
                                            </p:txEl>
                                          </p:spTgt>
                                        </p:tgtEl>
                                        <p:attrNameLst>
                                          <p:attrName>ppt_x</p:attrName>
                                        </p:attrNameLst>
                                      </p:cBhvr>
                                      <p:tavLst>
                                        <p:tav tm="0">
                                          <p:val>
                                            <p:strVal val="0-#ppt_w/2"/>
                                          </p:val>
                                        </p:tav>
                                        <p:tav tm="100000">
                                          <p:val>
                                            <p:strVal val="#ppt_x"/>
                                          </p:val>
                                        </p:tav>
                                      </p:tavLst>
                                    </p:anim>
                                    <p:anim calcmode="lin" valueType="num">
                                      <p:cBhvr additive="base">
                                        <p:cTn id="13" dur="2000" fill="hold"/>
                                        <p:tgtEl>
                                          <p:spTgt spid="86">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2" presetClass="entr" presetSubtype="4" repeatCount="3000" fill="hold" nodeType="afterEffect">
                                  <p:stCondLst>
                                    <p:cond delay="0"/>
                                  </p:stCondLst>
                                  <p:childTnLst>
                                    <p:set>
                                      <p:cBhvr>
                                        <p:cTn id="16" dur="1" fill="hold">
                                          <p:stCondLst>
                                            <p:cond delay="0"/>
                                          </p:stCondLst>
                                        </p:cTn>
                                        <p:tgtEl>
                                          <p:spTgt spid="78"/>
                                        </p:tgtEl>
                                        <p:attrNameLst>
                                          <p:attrName>style.visibility</p:attrName>
                                        </p:attrNameLst>
                                      </p:cBhvr>
                                      <p:to>
                                        <p:strVal val="visible"/>
                                      </p:to>
                                    </p:set>
                                    <p:animEffect transition="in" filter="wipe(down)">
                                      <p:cBhvr>
                                        <p:cTn id="17" dur="500"/>
                                        <p:tgtEl>
                                          <p:spTgt spid="78"/>
                                        </p:tgtEl>
                                      </p:cBhvr>
                                    </p:animEffect>
                                  </p:childTnLst>
                                </p:cTn>
                              </p:par>
                              <p:par>
                                <p:cTn id="18" presetID="22" presetClass="entr" presetSubtype="1" repeatCount="3000" fill="hold" nodeType="withEffect">
                                  <p:stCondLst>
                                    <p:cond delay="0"/>
                                  </p:stCondLst>
                                  <p:childTnLst>
                                    <p:set>
                                      <p:cBhvr>
                                        <p:cTn id="19" dur="1" fill="hold">
                                          <p:stCondLst>
                                            <p:cond delay="0"/>
                                          </p:stCondLst>
                                        </p:cTn>
                                        <p:tgtEl>
                                          <p:spTgt spid="79"/>
                                        </p:tgtEl>
                                        <p:attrNameLst>
                                          <p:attrName>style.visibility</p:attrName>
                                        </p:attrNameLst>
                                      </p:cBhvr>
                                      <p:to>
                                        <p:strVal val="visible"/>
                                      </p:to>
                                    </p:set>
                                    <p:animEffect transition="in" filter="wipe(up)">
                                      <p:cBhvr>
                                        <p:cTn id="20" dur="500"/>
                                        <p:tgtEl>
                                          <p:spTgt spid="79"/>
                                        </p:tgtEl>
                                      </p:cBhvr>
                                    </p:animEffect>
                                  </p:childTnLst>
                                </p:cTn>
                              </p:par>
                            </p:childTnLst>
                          </p:cTn>
                        </p:par>
                        <p:par>
                          <p:cTn id="21" fill="hold">
                            <p:stCondLst>
                              <p:cond delay="3500"/>
                            </p:stCondLst>
                            <p:childTnLst>
                              <p:par>
                                <p:cTn id="22" presetID="3" presetClass="entr" presetSubtype="10" fill="hold" nodeType="afterEffect">
                                  <p:stCondLst>
                                    <p:cond delay="0"/>
                                  </p:stCondLst>
                                  <p:childTnLst>
                                    <p:set>
                                      <p:cBhvr>
                                        <p:cTn id="23" dur="1" fill="hold">
                                          <p:stCondLst>
                                            <p:cond delay="0"/>
                                          </p:stCondLst>
                                        </p:cTn>
                                        <p:tgtEl>
                                          <p:spTgt spid="80"/>
                                        </p:tgtEl>
                                        <p:attrNameLst>
                                          <p:attrName>style.visibility</p:attrName>
                                        </p:attrNameLst>
                                      </p:cBhvr>
                                      <p:to>
                                        <p:strVal val="visible"/>
                                      </p:to>
                                    </p:set>
                                    <p:animEffect transition="in" filter="blinds(horizontal)">
                                      <p:cBhvr>
                                        <p:cTn id="24" dur="500"/>
                                        <p:tgtEl>
                                          <p:spTgt spid="80"/>
                                        </p:tgtEl>
                                      </p:cBhvr>
                                    </p:animEffect>
                                  </p:childTnLst>
                                </p:cTn>
                              </p:par>
                            </p:childTnLst>
                          </p:cTn>
                        </p:par>
                        <p:par>
                          <p:cTn id="25" fill="hold">
                            <p:stCondLst>
                              <p:cond delay="4000"/>
                            </p:stCondLst>
                            <p:childTnLst>
                              <p:par>
                                <p:cTn id="26" presetID="3" presetClass="entr" presetSubtype="10" fill="hold" nodeType="afterEffect">
                                  <p:stCondLst>
                                    <p:cond delay="0"/>
                                  </p:stCondLst>
                                  <p:childTnLst>
                                    <p:set>
                                      <p:cBhvr>
                                        <p:cTn id="27" dur="1" fill="hold">
                                          <p:stCondLst>
                                            <p:cond delay="0"/>
                                          </p:stCondLst>
                                        </p:cTn>
                                        <p:tgtEl>
                                          <p:spTgt spid="83"/>
                                        </p:tgtEl>
                                        <p:attrNameLst>
                                          <p:attrName>style.visibility</p:attrName>
                                        </p:attrNameLst>
                                      </p:cBhvr>
                                      <p:to>
                                        <p:strVal val="visible"/>
                                      </p:to>
                                    </p:set>
                                    <p:animEffect transition="in" filter="blinds(horizontal)">
                                      <p:cBhvr>
                                        <p:cTn id="28" dur="500"/>
                                        <p:tgtEl>
                                          <p:spTgt spid="83"/>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87"/>
                                        </p:tgtEl>
                                        <p:attrNameLst>
                                          <p:attrName>style.visibility</p:attrName>
                                        </p:attrNameLst>
                                      </p:cBhvr>
                                      <p:to>
                                        <p:strVal val="visible"/>
                                      </p:to>
                                    </p:set>
                                    <p:anim calcmode="lin" valueType="num">
                                      <p:cBhvr additive="base">
                                        <p:cTn id="33" dur="2000" fill="hold"/>
                                        <p:tgtEl>
                                          <p:spTgt spid="87"/>
                                        </p:tgtEl>
                                        <p:attrNameLst>
                                          <p:attrName>ppt_x</p:attrName>
                                        </p:attrNameLst>
                                      </p:cBhvr>
                                      <p:tavLst>
                                        <p:tav tm="0">
                                          <p:val>
                                            <p:strVal val="0-#ppt_w/2"/>
                                          </p:val>
                                        </p:tav>
                                        <p:tav tm="100000">
                                          <p:val>
                                            <p:strVal val="#ppt_x"/>
                                          </p:val>
                                        </p:tav>
                                      </p:tavLst>
                                    </p:anim>
                                    <p:anim calcmode="lin" valueType="num">
                                      <p:cBhvr additive="base">
                                        <p:cTn id="34" dur="2000" fill="hold"/>
                                        <p:tgtEl>
                                          <p:spTgt spid="87"/>
                                        </p:tgtEl>
                                        <p:attrNameLst>
                                          <p:attrName>ppt_y</p:attrName>
                                        </p:attrNameLst>
                                      </p:cBhvr>
                                      <p:tavLst>
                                        <p:tav tm="0">
                                          <p:val>
                                            <p:strVal val="#ppt_y"/>
                                          </p:val>
                                        </p:tav>
                                        <p:tav tm="100000">
                                          <p:val>
                                            <p:strVal val="#ppt_y"/>
                                          </p:val>
                                        </p:tav>
                                      </p:tavLst>
                                    </p:anim>
                                  </p:childTnLst>
                                </p:cTn>
                              </p:par>
                              <p:par>
                                <p:cTn id="35" presetID="22" presetClass="entr" presetSubtype="2" repeatCount="indefinite" fill="hold" grpId="0" nodeType="withEffect">
                                  <p:stCondLst>
                                    <p:cond delay="0"/>
                                  </p:stCondLst>
                                  <p:childTnLst>
                                    <p:set>
                                      <p:cBhvr>
                                        <p:cTn id="36" dur="1" fill="hold">
                                          <p:stCondLst>
                                            <p:cond delay="0"/>
                                          </p:stCondLst>
                                        </p:cTn>
                                        <p:tgtEl>
                                          <p:spTgt spid="88"/>
                                        </p:tgtEl>
                                        <p:attrNameLst>
                                          <p:attrName>style.visibility</p:attrName>
                                        </p:attrNameLst>
                                      </p:cBhvr>
                                      <p:to>
                                        <p:strVal val="visible"/>
                                      </p:to>
                                    </p:set>
                                    <p:animEffect transition="in" filter="wipe(right)">
                                      <p:cBhvr>
                                        <p:cTn id="37" dur="500"/>
                                        <p:tgtEl>
                                          <p:spTgt spid="8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89"/>
                                        </p:tgtEl>
                                        <p:attrNameLst>
                                          <p:attrName>style.visibility</p:attrName>
                                        </p:attrNameLst>
                                      </p:cBhvr>
                                      <p:to>
                                        <p:strVal val="visible"/>
                                      </p:to>
                                    </p:set>
                                    <p:animEffect transition="in" filter="wipe(down)">
                                      <p:cBhvr>
                                        <p:cTn id="42" dur="500"/>
                                        <p:tgtEl>
                                          <p:spTgt spid="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build="p"/>
      <p:bldP spid="87" grpId="0"/>
      <p:bldP spid="88" grpId="0" animBg="1"/>
      <p:bldP spid="8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e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5" name="WordArt 3"/>
          <p:cNvSpPr>
            <a:spLocks noChangeArrowheads="1" noChangeShapeType="1" noTextEdit="1"/>
          </p:cNvSpPr>
          <p:nvPr/>
        </p:nvSpPr>
        <p:spPr bwMode="auto">
          <a:xfrm>
            <a:off x="4419600" y="533400"/>
            <a:ext cx="3429000" cy="609600"/>
          </a:xfrm>
          <a:prstGeom prst="rect">
            <a:avLst/>
          </a:prstGeom>
        </p:spPr>
        <p:txBody>
          <a:bodyPr wrap="none" fromWordArt="1">
            <a:prstTxWarp prst="textPlain">
              <a:avLst>
                <a:gd name="adj" fmla="val 50000"/>
              </a:avLst>
            </a:prstTxWarp>
          </a:bodyPr>
          <a:lstStyle/>
          <a:p>
            <a:r>
              <a:rPr lang="vi-VN" sz="3600" b="1" i="1" kern="10">
                <a:ln w="9525">
                  <a:solidFill>
                    <a:srgbClr val="FF3300"/>
                  </a:solidFill>
                  <a:round/>
                  <a:headEnd/>
                  <a:tailEnd/>
                </a:ln>
                <a:solidFill>
                  <a:srgbClr val="FF33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Hướng dẫn về nhà</a:t>
            </a:r>
          </a:p>
        </p:txBody>
      </p:sp>
      <p:cxnSp>
        <p:nvCxnSpPr>
          <p:cNvPr id="20484" name="AutoShape 4"/>
          <p:cNvCxnSpPr>
            <a:cxnSpLocks noChangeShapeType="1"/>
          </p:cNvCxnSpPr>
          <p:nvPr/>
        </p:nvCxnSpPr>
        <p:spPr bwMode="auto">
          <a:xfrm>
            <a:off x="1524000" y="3429000"/>
            <a:ext cx="0"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0485" name="Rectangle 7"/>
          <p:cNvSpPr>
            <a:spLocks noGrp="1" noChangeArrowheads="1"/>
          </p:cNvSpPr>
          <p:nvPr>
            <p:ph type="body" idx="1"/>
          </p:nvPr>
        </p:nvSpPr>
        <p:spPr>
          <a:xfrm>
            <a:off x="1733266" y="1825625"/>
            <a:ext cx="8953784" cy="4351338"/>
          </a:xfrm>
          <a:noFill/>
        </p:spPr>
        <p:txBody>
          <a:bodyPr/>
          <a:lstStyle/>
          <a:p>
            <a:pPr marL="609600" indent="-609600">
              <a:buAutoNum type="arabicPeriod"/>
            </a:pPr>
            <a:r>
              <a:rPr lang="en-US" altLang="vi-VN" b="1" i="1" dirty="0" smtClean="0">
                <a:solidFill>
                  <a:srgbClr val="0000FF"/>
                </a:solidFill>
                <a:latin typeface="Times New Roman" panose="02020603050405020304" pitchFamily="18" charset="0"/>
              </a:rPr>
              <a:t>Học thuộc quy tắc nắm tay phải và quy tắc bàn tay trái</a:t>
            </a:r>
          </a:p>
          <a:p>
            <a:pPr marL="609600" indent="-609600">
              <a:buAutoNum type="arabicPeriod"/>
            </a:pPr>
            <a:r>
              <a:rPr lang="en-US" altLang="vi-VN" b="1" i="1" dirty="0" smtClean="0">
                <a:solidFill>
                  <a:srgbClr val="0000FF"/>
                </a:solidFill>
                <a:latin typeface="Times New Roman" panose="02020603050405020304" pitchFamily="18" charset="0"/>
              </a:rPr>
              <a:t>Ôn lại qui tắc nắm tay phải</a:t>
            </a:r>
          </a:p>
          <a:p>
            <a:pPr marL="609600" indent="-609600">
              <a:buAutoNum type="arabicPeriod"/>
            </a:pPr>
            <a:r>
              <a:rPr lang="en-US" altLang="vi-VN" b="1" i="1" dirty="0" smtClean="0">
                <a:solidFill>
                  <a:srgbClr val="0000FF"/>
                </a:solidFill>
                <a:latin typeface="Times New Roman" panose="02020603050405020304" pitchFamily="18" charset="0"/>
              </a:rPr>
              <a:t>Làm đề cương ôn tập thi học kì 1</a:t>
            </a:r>
          </a:p>
          <a:p>
            <a:pPr marL="0" indent="0">
              <a:buNone/>
            </a:pPr>
            <a:endParaRPr lang="en-US" altLang="vi-VN" b="1" i="1" dirty="0" smtClean="0">
              <a:solidFill>
                <a:srgbClr val="0000FF"/>
              </a:solidFill>
              <a:latin typeface="Times New Roman" panose="02020603050405020304" pitchFamily="18" charset="0"/>
            </a:endParaRPr>
          </a:p>
          <a:p>
            <a:pPr marL="609600" indent="-609600">
              <a:buNone/>
            </a:pPr>
            <a:endParaRPr lang="en-US" altLang="vi-VN" b="1" i="1" dirty="0" smtClean="0">
              <a:solidFill>
                <a:srgbClr val="0000FF"/>
              </a:solidFill>
              <a:latin typeface="Times New Roman" panose="02020603050405020304" pitchFamily="18" charset="0"/>
            </a:endParaRPr>
          </a:p>
          <a:p>
            <a:pPr marL="609600" indent="-609600"/>
            <a:endParaRPr lang="en-US" altLang="vi-VN" b="1" i="1" dirty="0" smtClean="0">
              <a:solidFill>
                <a:srgbClr val="0000FF"/>
              </a:solidFill>
              <a:latin typeface="Times New Roman" panose="02020603050405020304" pitchFamily="18" charset="0"/>
            </a:endParaRPr>
          </a:p>
        </p:txBody>
      </p:sp>
      <p:grpSp>
        <p:nvGrpSpPr>
          <p:cNvPr id="20486" name="Group 8"/>
          <p:cNvGrpSpPr>
            <a:grpSpLocks/>
          </p:cNvGrpSpPr>
          <p:nvPr/>
        </p:nvGrpSpPr>
        <p:grpSpPr bwMode="auto">
          <a:xfrm>
            <a:off x="3665490" y="3547352"/>
            <a:ext cx="5295331" cy="2105736"/>
            <a:chOff x="4130" y="2318"/>
            <a:chExt cx="2835" cy="1620"/>
          </a:xfrm>
        </p:grpSpPr>
        <p:sp>
          <p:nvSpPr>
            <p:cNvPr id="20487" name="Freeform 9"/>
            <p:cNvSpPr>
              <a:spLocks/>
            </p:cNvSpPr>
            <p:nvPr/>
          </p:nvSpPr>
          <p:spPr bwMode="auto">
            <a:xfrm>
              <a:off x="4130" y="2618"/>
              <a:ext cx="2835" cy="1186"/>
            </a:xfrm>
            <a:custGeom>
              <a:avLst/>
              <a:gdLst>
                <a:gd name="T0" fmla="*/ 2726 w 2835"/>
                <a:gd name="T1" fmla="*/ 335 h 1186"/>
                <a:gd name="T2" fmla="*/ 2549 w 2835"/>
                <a:gd name="T3" fmla="*/ 397 h 1186"/>
                <a:gd name="T4" fmla="*/ 2368 w 2835"/>
                <a:gd name="T5" fmla="*/ 459 h 1186"/>
                <a:gd name="T6" fmla="*/ 2185 w 2835"/>
                <a:gd name="T7" fmla="*/ 515 h 1186"/>
                <a:gd name="T8" fmla="*/ 2008 w 2835"/>
                <a:gd name="T9" fmla="*/ 567 h 1186"/>
                <a:gd name="T10" fmla="*/ 1840 w 2835"/>
                <a:gd name="T11" fmla="*/ 609 h 1186"/>
                <a:gd name="T12" fmla="*/ 1688 w 2835"/>
                <a:gd name="T13" fmla="*/ 645 h 1186"/>
                <a:gd name="T14" fmla="*/ 1556 w 2835"/>
                <a:gd name="T15" fmla="*/ 662 h 1186"/>
                <a:gd name="T16" fmla="*/ 1452 w 2835"/>
                <a:gd name="T17" fmla="*/ 669 h 1186"/>
                <a:gd name="T18" fmla="*/ 1377 w 2835"/>
                <a:gd name="T19" fmla="*/ 658 h 1186"/>
                <a:gd name="T20" fmla="*/ 1343 w 2835"/>
                <a:gd name="T21" fmla="*/ 630 h 1186"/>
                <a:gd name="T22" fmla="*/ 1327 w 2835"/>
                <a:gd name="T23" fmla="*/ 527 h 1186"/>
                <a:gd name="T24" fmla="*/ 1347 w 2835"/>
                <a:gd name="T25" fmla="*/ 424 h 1186"/>
                <a:gd name="T26" fmla="*/ 1318 w 2835"/>
                <a:gd name="T27" fmla="*/ 320 h 1186"/>
                <a:gd name="T28" fmla="*/ 1249 w 2835"/>
                <a:gd name="T29" fmla="*/ 227 h 1186"/>
                <a:gd name="T30" fmla="*/ 1182 w 2835"/>
                <a:gd name="T31" fmla="*/ 126 h 1186"/>
                <a:gd name="T32" fmla="*/ 1104 w 2835"/>
                <a:gd name="T33" fmla="*/ 40 h 1186"/>
                <a:gd name="T34" fmla="*/ 1001 w 2835"/>
                <a:gd name="T35" fmla="*/ 0 h 1186"/>
                <a:gd name="T36" fmla="*/ 861 w 2835"/>
                <a:gd name="T37" fmla="*/ 26 h 1186"/>
                <a:gd name="T38" fmla="*/ 704 w 2835"/>
                <a:gd name="T39" fmla="*/ 79 h 1186"/>
                <a:gd name="T40" fmla="*/ 595 w 2835"/>
                <a:gd name="T41" fmla="*/ 126 h 1186"/>
                <a:gd name="T42" fmla="*/ 509 w 2835"/>
                <a:gd name="T43" fmla="*/ 170 h 1186"/>
                <a:gd name="T44" fmla="*/ 413 w 2835"/>
                <a:gd name="T45" fmla="*/ 214 h 1186"/>
                <a:gd name="T46" fmla="*/ 276 w 2835"/>
                <a:gd name="T47" fmla="*/ 267 h 1186"/>
                <a:gd name="T48" fmla="*/ 69 w 2835"/>
                <a:gd name="T49" fmla="*/ 825 h 1186"/>
                <a:gd name="T50" fmla="*/ 250 w 2835"/>
                <a:gd name="T51" fmla="*/ 757 h 1186"/>
                <a:gd name="T52" fmla="*/ 400 w 2835"/>
                <a:gd name="T53" fmla="*/ 698 h 1186"/>
                <a:gd name="T54" fmla="*/ 538 w 2835"/>
                <a:gd name="T55" fmla="*/ 654 h 1186"/>
                <a:gd name="T56" fmla="*/ 670 w 2835"/>
                <a:gd name="T57" fmla="*/ 609 h 1186"/>
                <a:gd name="T58" fmla="*/ 818 w 2835"/>
                <a:gd name="T59" fmla="*/ 573 h 1186"/>
                <a:gd name="T60" fmla="*/ 791 w 2835"/>
                <a:gd name="T61" fmla="*/ 812 h 1186"/>
                <a:gd name="T62" fmla="*/ 784 w 2835"/>
                <a:gd name="T63" fmla="*/ 959 h 1186"/>
                <a:gd name="T64" fmla="*/ 832 w 2835"/>
                <a:gd name="T65" fmla="*/ 1052 h 1186"/>
                <a:gd name="T66" fmla="*/ 910 w 2835"/>
                <a:gd name="T67" fmla="*/ 1125 h 1186"/>
                <a:gd name="T68" fmla="*/ 1014 w 2835"/>
                <a:gd name="T69" fmla="*/ 1171 h 1186"/>
                <a:gd name="T70" fmla="*/ 1126 w 2835"/>
                <a:gd name="T71" fmla="*/ 1186 h 1186"/>
                <a:gd name="T72" fmla="*/ 1231 w 2835"/>
                <a:gd name="T73" fmla="*/ 1171 h 1186"/>
                <a:gd name="T74" fmla="*/ 1328 w 2835"/>
                <a:gd name="T75" fmla="*/ 1157 h 1186"/>
                <a:gd name="T76" fmla="*/ 1436 w 2835"/>
                <a:gd name="T77" fmla="*/ 1145 h 1186"/>
                <a:gd name="T78" fmla="*/ 1557 w 2835"/>
                <a:gd name="T79" fmla="*/ 1127 h 1186"/>
                <a:gd name="T80" fmla="*/ 1688 w 2835"/>
                <a:gd name="T81" fmla="*/ 1107 h 1186"/>
                <a:gd name="T82" fmla="*/ 1829 w 2835"/>
                <a:gd name="T83" fmla="*/ 1082 h 1186"/>
                <a:gd name="T84" fmla="*/ 1971 w 2835"/>
                <a:gd name="T85" fmla="*/ 1053 h 1186"/>
                <a:gd name="T86" fmla="*/ 2118 w 2835"/>
                <a:gd name="T87" fmla="*/ 1021 h 1186"/>
                <a:gd name="T88" fmla="*/ 2269 w 2835"/>
                <a:gd name="T89" fmla="*/ 981 h 1186"/>
                <a:gd name="T90" fmla="*/ 2418 w 2835"/>
                <a:gd name="T91" fmla="*/ 935 h 1186"/>
                <a:gd name="T92" fmla="*/ 2568 w 2835"/>
                <a:gd name="T93" fmla="*/ 884 h 118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835"/>
                <a:gd name="T142" fmla="*/ 0 h 1186"/>
                <a:gd name="T143" fmla="*/ 2835 w 2835"/>
                <a:gd name="T144" fmla="*/ 1186 h 118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835" h="1186">
                  <a:moveTo>
                    <a:pt x="2835" y="293"/>
                  </a:moveTo>
                  <a:lnTo>
                    <a:pt x="2782" y="312"/>
                  </a:lnTo>
                  <a:lnTo>
                    <a:pt x="2726" y="335"/>
                  </a:lnTo>
                  <a:lnTo>
                    <a:pt x="2668" y="355"/>
                  </a:lnTo>
                  <a:lnTo>
                    <a:pt x="2609" y="377"/>
                  </a:lnTo>
                  <a:lnTo>
                    <a:pt x="2549" y="397"/>
                  </a:lnTo>
                  <a:lnTo>
                    <a:pt x="2490" y="417"/>
                  </a:lnTo>
                  <a:lnTo>
                    <a:pt x="2430" y="440"/>
                  </a:lnTo>
                  <a:lnTo>
                    <a:pt x="2368" y="459"/>
                  </a:lnTo>
                  <a:lnTo>
                    <a:pt x="2307" y="478"/>
                  </a:lnTo>
                  <a:lnTo>
                    <a:pt x="2247" y="498"/>
                  </a:lnTo>
                  <a:lnTo>
                    <a:pt x="2185" y="515"/>
                  </a:lnTo>
                  <a:lnTo>
                    <a:pt x="2125" y="534"/>
                  </a:lnTo>
                  <a:lnTo>
                    <a:pt x="2067" y="553"/>
                  </a:lnTo>
                  <a:lnTo>
                    <a:pt x="2008" y="567"/>
                  </a:lnTo>
                  <a:lnTo>
                    <a:pt x="1952" y="583"/>
                  </a:lnTo>
                  <a:lnTo>
                    <a:pt x="1895" y="596"/>
                  </a:lnTo>
                  <a:lnTo>
                    <a:pt x="1840" y="609"/>
                  </a:lnTo>
                  <a:lnTo>
                    <a:pt x="1788" y="622"/>
                  </a:lnTo>
                  <a:lnTo>
                    <a:pt x="1737" y="635"/>
                  </a:lnTo>
                  <a:lnTo>
                    <a:pt x="1688" y="645"/>
                  </a:lnTo>
                  <a:lnTo>
                    <a:pt x="1640" y="654"/>
                  </a:lnTo>
                  <a:lnTo>
                    <a:pt x="1597" y="658"/>
                  </a:lnTo>
                  <a:lnTo>
                    <a:pt x="1556" y="662"/>
                  </a:lnTo>
                  <a:lnTo>
                    <a:pt x="1520" y="668"/>
                  </a:lnTo>
                  <a:lnTo>
                    <a:pt x="1485" y="669"/>
                  </a:lnTo>
                  <a:lnTo>
                    <a:pt x="1452" y="669"/>
                  </a:lnTo>
                  <a:lnTo>
                    <a:pt x="1423" y="668"/>
                  </a:lnTo>
                  <a:lnTo>
                    <a:pt x="1399" y="662"/>
                  </a:lnTo>
                  <a:lnTo>
                    <a:pt x="1377" y="658"/>
                  </a:lnTo>
                  <a:lnTo>
                    <a:pt x="1363" y="654"/>
                  </a:lnTo>
                  <a:lnTo>
                    <a:pt x="1348" y="641"/>
                  </a:lnTo>
                  <a:lnTo>
                    <a:pt x="1343" y="630"/>
                  </a:lnTo>
                  <a:lnTo>
                    <a:pt x="1328" y="593"/>
                  </a:lnTo>
                  <a:lnTo>
                    <a:pt x="1321" y="561"/>
                  </a:lnTo>
                  <a:lnTo>
                    <a:pt x="1327" y="527"/>
                  </a:lnTo>
                  <a:lnTo>
                    <a:pt x="1333" y="493"/>
                  </a:lnTo>
                  <a:lnTo>
                    <a:pt x="1341" y="460"/>
                  </a:lnTo>
                  <a:lnTo>
                    <a:pt x="1347" y="424"/>
                  </a:lnTo>
                  <a:lnTo>
                    <a:pt x="1348" y="387"/>
                  </a:lnTo>
                  <a:lnTo>
                    <a:pt x="1343" y="349"/>
                  </a:lnTo>
                  <a:lnTo>
                    <a:pt x="1318" y="320"/>
                  </a:lnTo>
                  <a:lnTo>
                    <a:pt x="1295" y="293"/>
                  </a:lnTo>
                  <a:lnTo>
                    <a:pt x="1271" y="263"/>
                  </a:lnTo>
                  <a:lnTo>
                    <a:pt x="1249" y="227"/>
                  </a:lnTo>
                  <a:lnTo>
                    <a:pt x="1228" y="192"/>
                  </a:lnTo>
                  <a:lnTo>
                    <a:pt x="1206" y="159"/>
                  </a:lnTo>
                  <a:lnTo>
                    <a:pt x="1182" y="126"/>
                  </a:lnTo>
                  <a:lnTo>
                    <a:pt x="1157" y="94"/>
                  </a:lnTo>
                  <a:lnTo>
                    <a:pt x="1131" y="66"/>
                  </a:lnTo>
                  <a:lnTo>
                    <a:pt x="1104" y="40"/>
                  </a:lnTo>
                  <a:lnTo>
                    <a:pt x="1071" y="20"/>
                  </a:lnTo>
                  <a:lnTo>
                    <a:pt x="1039" y="7"/>
                  </a:lnTo>
                  <a:lnTo>
                    <a:pt x="1001" y="0"/>
                  </a:lnTo>
                  <a:lnTo>
                    <a:pt x="959" y="0"/>
                  </a:lnTo>
                  <a:lnTo>
                    <a:pt x="913" y="9"/>
                  </a:lnTo>
                  <a:lnTo>
                    <a:pt x="861" y="26"/>
                  </a:lnTo>
                  <a:lnTo>
                    <a:pt x="802" y="45"/>
                  </a:lnTo>
                  <a:lnTo>
                    <a:pt x="750" y="64"/>
                  </a:lnTo>
                  <a:lnTo>
                    <a:pt x="704" y="79"/>
                  </a:lnTo>
                  <a:lnTo>
                    <a:pt x="663" y="94"/>
                  </a:lnTo>
                  <a:lnTo>
                    <a:pt x="628" y="110"/>
                  </a:lnTo>
                  <a:lnTo>
                    <a:pt x="595" y="126"/>
                  </a:lnTo>
                  <a:lnTo>
                    <a:pt x="565" y="140"/>
                  </a:lnTo>
                  <a:lnTo>
                    <a:pt x="538" y="154"/>
                  </a:lnTo>
                  <a:lnTo>
                    <a:pt x="509" y="170"/>
                  </a:lnTo>
                  <a:lnTo>
                    <a:pt x="479" y="183"/>
                  </a:lnTo>
                  <a:lnTo>
                    <a:pt x="447" y="199"/>
                  </a:lnTo>
                  <a:lnTo>
                    <a:pt x="413" y="214"/>
                  </a:lnTo>
                  <a:lnTo>
                    <a:pt x="372" y="229"/>
                  </a:lnTo>
                  <a:lnTo>
                    <a:pt x="329" y="248"/>
                  </a:lnTo>
                  <a:lnTo>
                    <a:pt x="276" y="267"/>
                  </a:lnTo>
                  <a:lnTo>
                    <a:pt x="217" y="284"/>
                  </a:lnTo>
                  <a:lnTo>
                    <a:pt x="0" y="848"/>
                  </a:lnTo>
                  <a:lnTo>
                    <a:pt x="69" y="825"/>
                  </a:lnTo>
                  <a:lnTo>
                    <a:pt x="132" y="799"/>
                  </a:lnTo>
                  <a:lnTo>
                    <a:pt x="194" y="776"/>
                  </a:lnTo>
                  <a:lnTo>
                    <a:pt x="250" y="757"/>
                  </a:lnTo>
                  <a:lnTo>
                    <a:pt x="303" y="737"/>
                  </a:lnTo>
                  <a:lnTo>
                    <a:pt x="352" y="716"/>
                  </a:lnTo>
                  <a:lnTo>
                    <a:pt x="400" y="698"/>
                  </a:lnTo>
                  <a:lnTo>
                    <a:pt x="447" y="682"/>
                  </a:lnTo>
                  <a:lnTo>
                    <a:pt x="492" y="668"/>
                  </a:lnTo>
                  <a:lnTo>
                    <a:pt x="538" y="654"/>
                  </a:lnTo>
                  <a:lnTo>
                    <a:pt x="581" y="636"/>
                  </a:lnTo>
                  <a:lnTo>
                    <a:pt x="625" y="622"/>
                  </a:lnTo>
                  <a:lnTo>
                    <a:pt x="670" y="609"/>
                  </a:lnTo>
                  <a:lnTo>
                    <a:pt x="717" y="597"/>
                  </a:lnTo>
                  <a:lnTo>
                    <a:pt x="765" y="584"/>
                  </a:lnTo>
                  <a:lnTo>
                    <a:pt x="818" y="573"/>
                  </a:lnTo>
                  <a:lnTo>
                    <a:pt x="819" y="649"/>
                  </a:lnTo>
                  <a:lnTo>
                    <a:pt x="809" y="731"/>
                  </a:lnTo>
                  <a:lnTo>
                    <a:pt x="791" y="812"/>
                  </a:lnTo>
                  <a:lnTo>
                    <a:pt x="779" y="894"/>
                  </a:lnTo>
                  <a:lnTo>
                    <a:pt x="781" y="929"/>
                  </a:lnTo>
                  <a:lnTo>
                    <a:pt x="784" y="959"/>
                  </a:lnTo>
                  <a:lnTo>
                    <a:pt x="798" y="993"/>
                  </a:lnTo>
                  <a:lnTo>
                    <a:pt x="814" y="1023"/>
                  </a:lnTo>
                  <a:lnTo>
                    <a:pt x="832" y="1052"/>
                  </a:lnTo>
                  <a:lnTo>
                    <a:pt x="854" y="1078"/>
                  </a:lnTo>
                  <a:lnTo>
                    <a:pt x="881" y="1102"/>
                  </a:lnTo>
                  <a:lnTo>
                    <a:pt x="910" y="1125"/>
                  </a:lnTo>
                  <a:lnTo>
                    <a:pt x="943" y="1144"/>
                  </a:lnTo>
                  <a:lnTo>
                    <a:pt x="976" y="1160"/>
                  </a:lnTo>
                  <a:lnTo>
                    <a:pt x="1014" y="1171"/>
                  </a:lnTo>
                  <a:lnTo>
                    <a:pt x="1051" y="1182"/>
                  </a:lnTo>
                  <a:lnTo>
                    <a:pt x="1087" y="1186"/>
                  </a:lnTo>
                  <a:lnTo>
                    <a:pt x="1126" y="1186"/>
                  </a:lnTo>
                  <a:lnTo>
                    <a:pt x="1163" y="1184"/>
                  </a:lnTo>
                  <a:lnTo>
                    <a:pt x="1202" y="1176"/>
                  </a:lnTo>
                  <a:lnTo>
                    <a:pt x="1231" y="1171"/>
                  </a:lnTo>
                  <a:lnTo>
                    <a:pt x="1261" y="1167"/>
                  </a:lnTo>
                  <a:lnTo>
                    <a:pt x="1294" y="1163"/>
                  </a:lnTo>
                  <a:lnTo>
                    <a:pt x="1328" y="1157"/>
                  </a:lnTo>
                  <a:lnTo>
                    <a:pt x="1363" y="1154"/>
                  </a:lnTo>
                  <a:lnTo>
                    <a:pt x="1399" y="1148"/>
                  </a:lnTo>
                  <a:lnTo>
                    <a:pt x="1436" y="1145"/>
                  </a:lnTo>
                  <a:lnTo>
                    <a:pt x="1475" y="1140"/>
                  </a:lnTo>
                  <a:lnTo>
                    <a:pt x="1517" y="1134"/>
                  </a:lnTo>
                  <a:lnTo>
                    <a:pt x="1557" y="1127"/>
                  </a:lnTo>
                  <a:lnTo>
                    <a:pt x="1602" y="1121"/>
                  </a:lnTo>
                  <a:lnTo>
                    <a:pt x="1645" y="1114"/>
                  </a:lnTo>
                  <a:lnTo>
                    <a:pt x="1688" y="1107"/>
                  </a:lnTo>
                  <a:lnTo>
                    <a:pt x="1734" y="1099"/>
                  </a:lnTo>
                  <a:lnTo>
                    <a:pt x="1780" y="1091"/>
                  </a:lnTo>
                  <a:lnTo>
                    <a:pt x="1829" y="1082"/>
                  </a:lnTo>
                  <a:lnTo>
                    <a:pt x="1875" y="1073"/>
                  </a:lnTo>
                  <a:lnTo>
                    <a:pt x="1924" y="1063"/>
                  </a:lnTo>
                  <a:lnTo>
                    <a:pt x="1971" y="1053"/>
                  </a:lnTo>
                  <a:lnTo>
                    <a:pt x="2021" y="1044"/>
                  </a:lnTo>
                  <a:lnTo>
                    <a:pt x="2070" y="1034"/>
                  </a:lnTo>
                  <a:lnTo>
                    <a:pt x="2118" y="1021"/>
                  </a:lnTo>
                  <a:lnTo>
                    <a:pt x="2168" y="1008"/>
                  </a:lnTo>
                  <a:lnTo>
                    <a:pt x="2218" y="994"/>
                  </a:lnTo>
                  <a:lnTo>
                    <a:pt x="2269" y="981"/>
                  </a:lnTo>
                  <a:lnTo>
                    <a:pt x="2319" y="967"/>
                  </a:lnTo>
                  <a:lnTo>
                    <a:pt x="2368" y="951"/>
                  </a:lnTo>
                  <a:lnTo>
                    <a:pt x="2418" y="935"/>
                  </a:lnTo>
                  <a:lnTo>
                    <a:pt x="2468" y="922"/>
                  </a:lnTo>
                  <a:lnTo>
                    <a:pt x="2517" y="900"/>
                  </a:lnTo>
                  <a:lnTo>
                    <a:pt x="2568" y="884"/>
                  </a:lnTo>
                  <a:lnTo>
                    <a:pt x="2616" y="864"/>
                  </a:lnTo>
                  <a:lnTo>
                    <a:pt x="2835" y="293"/>
                  </a:lnTo>
                  <a:close/>
                </a:path>
              </a:pathLst>
            </a:custGeom>
            <a:solidFill>
              <a:srgbClr val="CCFFFF"/>
            </a:solidFill>
            <a:ln w="9525">
              <a:solidFill>
                <a:srgbClr val="0000FF"/>
              </a:solidFill>
              <a:round/>
              <a:headEnd/>
              <a:tailEnd/>
            </a:ln>
          </p:spPr>
          <p:txBody>
            <a:bodyPr/>
            <a:lstStyle/>
            <a:p>
              <a:endParaRPr lang="vi-VN"/>
            </a:p>
          </p:txBody>
        </p:sp>
        <p:sp>
          <p:nvSpPr>
            <p:cNvPr id="20488" name="Freeform 10"/>
            <p:cNvSpPr>
              <a:spLocks/>
            </p:cNvSpPr>
            <p:nvPr/>
          </p:nvSpPr>
          <p:spPr bwMode="auto">
            <a:xfrm>
              <a:off x="4672" y="2318"/>
              <a:ext cx="975" cy="1105"/>
            </a:xfrm>
            <a:custGeom>
              <a:avLst/>
              <a:gdLst>
                <a:gd name="T0" fmla="*/ 975 w 975"/>
                <a:gd name="T1" fmla="*/ 0 h 1105"/>
                <a:gd name="T2" fmla="*/ 877 w 975"/>
                <a:gd name="T3" fmla="*/ 23 h 1105"/>
                <a:gd name="T4" fmla="*/ 785 w 975"/>
                <a:gd name="T5" fmla="*/ 56 h 1105"/>
                <a:gd name="T6" fmla="*/ 690 w 975"/>
                <a:gd name="T7" fmla="*/ 102 h 1105"/>
                <a:gd name="T8" fmla="*/ 601 w 975"/>
                <a:gd name="T9" fmla="*/ 153 h 1105"/>
                <a:gd name="T10" fmla="*/ 516 w 975"/>
                <a:gd name="T11" fmla="*/ 212 h 1105"/>
                <a:gd name="T12" fmla="*/ 436 w 975"/>
                <a:gd name="T13" fmla="*/ 283 h 1105"/>
                <a:gd name="T14" fmla="*/ 359 w 975"/>
                <a:gd name="T15" fmla="*/ 355 h 1105"/>
                <a:gd name="T16" fmla="*/ 290 w 975"/>
                <a:gd name="T17" fmla="*/ 431 h 1105"/>
                <a:gd name="T18" fmla="*/ 226 w 975"/>
                <a:gd name="T19" fmla="*/ 512 h 1105"/>
                <a:gd name="T20" fmla="*/ 170 w 975"/>
                <a:gd name="T21" fmla="*/ 597 h 1105"/>
                <a:gd name="T22" fmla="*/ 118 w 975"/>
                <a:gd name="T23" fmla="*/ 684 h 1105"/>
                <a:gd name="T24" fmla="*/ 78 w 975"/>
                <a:gd name="T25" fmla="*/ 772 h 1105"/>
                <a:gd name="T26" fmla="*/ 43 w 975"/>
                <a:gd name="T27" fmla="*/ 857 h 1105"/>
                <a:gd name="T28" fmla="*/ 19 w 975"/>
                <a:gd name="T29" fmla="*/ 945 h 1105"/>
                <a:gd name="T30" fmla="*/ 4 w 975"/>
                <a:gd name="T31" fmla="*/ 1026 h 1105"/>
                <a:gd name="T32" fmla="*/ 0 w 975"/>
                <a:gd name="T33" fmla="*/ 1105 h 1105"/>
                <a:gd name="T34" fmla="*/ 9 w 975"/>
                <a:gd name="T35" fmla="*/ 1080 h 1105"/>
                <a:gd name="T36" fmla="*/ 14 w 975"/>
                <a:gd name="T37" fmla="*/ 1055 h 1105"/>
                <a:gd name="T38" fmla="*/ 19 w 975"/>
                <a:gd name="T39" fmla="*/ 1036 h 1105"/>
                <a:gd name="T40" fmla="*/ 29 w 975"/>
                <a:gd name="T41" fmla="*/ 1021 h 1105"/>
                <a:gd name="T42" fmla="*/ 23 w 975"/>
                <a:gd name="T43" fmla="*/ 1000 h 1105"/>
                <a:gd name="T44" fmla="*/ 23 w 975"/>
                <a:gd name="T45" fmla="*/ 969 h 1105"/>
                <a:gd name="T46" fmla="*/ 32 w 975"/>
                <a:gd name="T47" fmla="*/ 935 h 1105"/>
                <a:gd name="T48" fmla="*/ 52 w 975"/>
                <a:gd name="T49" fmla="*/ 896 h 1105"/>
                <a:gd name="T50" fmla="*/ 86 w 975"/>
                <a:gd name="T51" fmla="*/ 866 h 1105"/>
                <a:gd name="T52" fmla="*/ 138 w 975"/>
                <a:gd name="T53" fmla="*/ 841 h 1105"/>
                <a:gd name="T54" fmla="*/ 208 w 975"/>
                <a:gd name="T55" fmla="*/ 828 h 1105"/>
                <a:gd name="T56" fmla="*/ 299 w 975"/>
                <a:gd name="T57" fmla="*/ 835 h 1105"/>
                <a:gd name="T58" fmla="*/ 322 w 975"/>
                <a:gd name="T59" fmla="*/ 802 h 1105"/>
                <a:gd name="T60" fmla="*/ 359 w 975"/>
                <a:gd name="T61" fmla="*/ 750 h 1105"/>
                <a:gd name="T62" fmla="*/ 408 w 975"/>
                <a:gd name="T63" fmla="*/ 687 h 1105"/>
                <a:gd name="T64" fmla="*/ 463 w 975"/>
                <a:gd name="T65" fmla="*/ 620 h 1105"/>
                <a:gd name="T66" fmla="*/ 518 w 975"/>
                <a:gd name="T67" fmla="*/ 563 h 1105"/>
                <a:gd name="T68" fmla="*/ 572 w 975"/>
                <a:gd name="T69" fmla="*/ 514 h 1105"/>
                <a:gd name="T70" fmla="*/ 614 w 975"/>
                <a:gd name="T71" fmla="*/ 490 h 1105"/>
                <a:gd name="T72" fmla="*/ 643 w 975"/>
                <a:gd name="T73" fmla="*/ 492 h 1105"/>
                <a:gd name="T74" fmla="*/ 630 w 975"/>
                <a:gd name="T75" fmla="*/ 479 h 1105"/>
                <a:gd name="T76" fmla="*/ 612 w 975"/>
                <a:gd name="T77" fmla="*/ 470 h 1105"/>
                <a:gd name="T78" fmla="*/ 592 w 975"/>
                <a:gd name="T79" fmla="*/ 466 h 1105"/>
                <a:gd name="T80" fmla="*/ 572 w 975"/>
                <a:gd name="T81" fmla="*/ 466 h 1105"/>
                <a:gd name="T82" fmla="*/ 548 w 975"/>
                <a:gd name="T83" fmla="*/ 467 h 1105"/>
                <a:gd name="T84" fmla="*/ 520 w 975"/>
                <a:gd name="T85" fmla="*/ 475 h 1105"/>
                <a:gd name="T86" fmla="*/ 495 w 975"/>
                <a:gd name="T87" fmla="*/ 486 h 1105"/>
                <a:gd name="T88" fmla="*/ 469 w 975"/>
                <a:gd name="T89" fmla="*/ 499 h 1105"/>
                <a:gd name="T90" fmla="*/ 484 w 975"/>
                <a:gd name="T91" fmla="*/ 483 h 1105"/>
                <a:gd name="T92" fmla="*/ 502 w 975"/>
                <a:gd name="T93" fmla="*/ 467 h 1105"/>
                <a:gd name="T94" fmla="*/ 525 w 975"/>
                <a:gd name="T95" fmla="*/ 454 h 1105"/>
                <a:gd name="T96" fmla="*/ 549 w 975"/>
                <a:gd name="T97" fmla="*/ 440 h 1105"/>
                <a:gd name="T98" fmla="*/ 576 w 975"/>
                <a:gd name="T99" fmla="*/ 428 h 1105"/>
                <a:gd name="T100" fmla="*/ 604 w 975"/>
                <a:gd name="T101" fmla="*/ 423 h 1105"/>
                <a:gd name="T102" fmla="*/ 631 w 975"/>
                <a:gd name="T103" fmla="*/ 421 h 1105"/>
                <a:gd name="T104" fmla="*/ 660 w 975"/>
                <a:gd name="T105" fmla="*/ 423 h 1105"/>
                <a:gd name="T106" fmla="*/ 658 w 975"/>
                <a:gd name="T107" fmla="*/ 398 h 1105"/>
                <a:gd name="T108" fmla="*/ 663 w 975"/>
                <a:gd name="T109" fmla="*/ 368 h 1105"/>
                <a:gd name="T110" fmla="*/ 676 w 975"/>
                <a:gd name="T111" fmla="*/ 326 h 1105"/>
                <a:gd name="T112" fmla="*/ 697 w 975"/>
                <a:gd name="T113" fmla="*/ 281 h 1105"/>
                <a:gd name="T114" fmla="*/ 736 w 975"/>
                <a:gd name="T115" fmla="*/ 226 h 1105"/>
                <a:gd name="T116" fmla="*/ 794 w 975"/>
                <a:gd name="T117" fmla="*/ 163 h 1105"/>
                <a:gd name="T118" fmla="*/ 870 w 975"/>
                <a:gd name="T119" fmla="*/ 87 h 1105"/>
                <a:gd name="T120" fmla="*/ 975 w 975"/>
                <a:gd name="T121" fmla="*/ 0 h 110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75"/>
                <a:gd name="T184" fmla="*/ 0 h 1105"/>
                <a:gd name="T185" fmla="*/ 975 w 975"/>
                <a:gd name="T186" fmla="*/ 1105 h 110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75" h="1105">
                  <a:moveTo>
                    <a:pt x="975" y="0"/>
                  </a:move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close/>
                </a:path>
              </a:pathLst>
            </a:custGeom>
            <a:solidFill>
              <a:srgbClr val="99CCFF"/>
            </a:solidFill>
            <a:ln w="9525">
              <a:solidFill>
                <a:srgbClr val="0000FF"/>
              </a:solidFill>
              <a:round/>
              <a:headEnd/>
              <a:tailEnd/>
            </a:ln>
          </p:spPr>
          <p:txBody>
            <a:bodyPr/>
            <a:lstStyle/>
            <a:p>
              <a:endParaRPr lang="vi-VN"/>
            </a:p>
          </p:txBody>
        </p:sp>
        <p:sp>
          <p:nvSpPr>
            <p:cNvPr id="20489" name="Freeform 11"/>
            <p:cNvSpPr>
              <a:spLocks/>
            </p:cNvSpPr>
            <p:nvPr/>
          </p:nvSpPr>
          <p:spPr bwMode="auto">
            <a:xfrm>
              <a:off x="4672" y="2318"/>
              <a:ext cx="975" cy="1105"/>
            </a:xfrm>
            <a:custGeom>
              <a:avLst/>
              <a:gdLst>
                <a:gd name="T0" fmla="*/ 975 w 975"/>
                <a:gd name="T1" fmla="*/ 0 h 1105"/>
                <a:gd name="T2" fmla="*/ 785 w 975"/>
                <a:gd name="T3" fmla="*/ 56 h 1105"/>
                <a:gd name="T4" fmla="*/ 601 w 975"/>
                <a:gd name="T5" fmla="*/ 153 h 1105"/>
                <a:gd name="T6" fmla="*/ 436 w 975"/>
                <a:gd name="T7" fmla="*/ 283 h 1105"/>
                <a:gd name="T8" fmla="*/ 290 w 975"/>
                <a:gd name="T9" fmla="*/ 431 h 1105"/>
                <a:gd name="T10" fmla="*/ 170 w 975"/>
                <a:gd name="T11" fmla="*/ 597 h 1105"/>
                <a:gd name="T12" fmla="*/ 78 w 975"/>
                <a:gd name="T13" fmla="*/ 772 h 1105"/>
                <a:gd name="T14" fmla="*/ 19 w 975"/>
                <a:gd name="T15" fmla="*/ 945 h 1105"/>
                <a:gd name="T16" fmla="*/ 0 w 975"/>
                <a:gd name="T17" fmla="*/ 1105 h 1105"/>
                <a:gd name="T18" fmla="*/ 9 w 975"/>
                <a:gd name="T19" fmla="*/ 1080 h 1105"/>
                <a:gd name="T20" fmla="*/ 19 w 975"/>
                <a:gd name="T21" fmla="*/ 1036 h 1105"/>
                <a:gd name="T22" fmla="*/ 29 w 975"/>
                <a:gd name="T23" fmla="*/ 1021 h 1105"/>
                <a:gd name="T24" fmla="*/ 23 w 975"/>
                <a:gd name="T25" fmla="*/ 969 h 1105"/>
                <a:gd name="T26" fmla="*/ 52 w 975"/>
                <a:gd name="T27" fmla="*/ 896 h 1105"/>
                <a:gd name="T28" fmla="*/ 138 w 975"/>
                <a:gd name="T29" fmla="*/ 841 h 1105"/>
                <a:gd name="T30" fmla="*/ 299 w 975"/>
                <a:gd name="T31" fmla="*/ 835 h 1105"/>
                <a:gd name="T32" fmla="*/ 322 w 975"/>
                <a:gd name="T33" fmla="*/ 802 h 1105"/>
                <a:gd name="T34" fmla="*/ 408 w 975"/>
                <a:gd name="T35" fmla="*/ 687 h 1105"/>
                <a:gd name="T36" fmla="*/ 518 w 975"/>
                <a:gd name="T37" fmla="*/ 563 h 1105"/>
                <a:gd name="T38" fmla="*/ 614 w 975"/>
                <a:gd name="T39" fmla="*/ 490 h 1105"/>
                <a:gd name="T40" fmla="*/ 643 w 975"/>
                <a:gd name="T41" fmla="*/ 492 h 1105"/>
                <a:gd name="T42" fmla="*/ 612 w 975"/>
                <a:gd name="T43" fmla="*/ 470 h 1105"/>
                <a:gd name="T44" fmla="*/ 572 w 975"/>
                <a:gd name="T45" fmla="*/ 466 h 1105"/>
                <a:gd name="T46" fmla="*/ 520 w 975"/>
                <a:gd name="T47" fmla="*/ 475 h 1105"/>
                <a:gd name="T48" fmla="*/ 469 w 975"/>
                <a:gd name="T49" fmla="*/ 499 h 1105"/>
                <a:gd name="T50" fmla="*/ 484 w 975"/>
                <a:gd name="T51" fmla="*/ 483 h 1105"/>
                <a:gd name="T52" fmla="*/ 525 w 975"/>
                <a:gd name="T53" fmla="*/ 454 h 1105"/>
                <a:gd name="T54" fmla="*/ 576 w 975"/>
                <a:gd name="T55" fmla="*/ 428 h 1105"/>
                <a:gd name="T56" fmla="*/ 631 w 975"/>
                <a:gd name="T57" fmla="*/ 421 h 1105"/>
                <a:gd name="T58" fmla="*/ 660 w 975"/>
                <a:gd name="T59" fmla="*/ 423 h 1105"/>
                <a:gd name="T60" fmla="*/ 663 w 975"/>
                <a:gd name="T61" fmla="*/ 368 h 1105"/>
                <a:gd name="T62" fmla="*/ 697 w 975"/>
                <a:gd name="T63" fmla="*/ 281 h 1105"/>
                <a:gd name="T64" fmla="*/ 794 w 975"/>
                <a:gd name="T65" fmla="*/ 163 h 1105"/>
                <a:gd name="T66" fmla="*/ 975 w 975"/>
                <a:gd name="T67" fmla="*/ 0 h 110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75"/>
                <a:gd name="T103" fmla="*/ 0 h 1105"/>
                <a:gd name="T104" fmla="*/ 975 w 975"/>
                <a:gd name="T105" fmla="*/ 1105 h 110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75" h="1105">
                  <a:moveTo>
                    <a:pt x="975" y="0"/>
                  </a:moveTo>
                  <a:lnTo>
                    <a:pt x="975" y="0"/>
                  </a:ln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0" name="Freeform 12"/>
            <p:cNvSpPr>
              <a:spLocks/>
            </p:cNvSpPr>
            <p:nvPr/>
          </p:nvSpPr>
          <p:spPr bwMode="auto">
            <a:xfrm>
              <a:off x="4568" y="3248"/>
              <a:ext cx="255" cy="303"/>
            </a:xfrm>
            <a:custGeom>
              <a:avLst/>
              <a:gdLst>
                <a:gd name="T0" fmla="*/ 229 w 255"/>
                <a:gd name="T1" fmla="*/ 303 h 303"/>
                <a:gd name="T2" fmla="*/ 242 w 255"/>
                <a:gd name="T3" fmla="*/ 302 h 303"/>
                <a:gd name="T4" fmla="*/ 253 w 255"/>
                <a:gd name="T5" fmla="*/ 292 h 303"/>
                <a:gd name="T6" fmla="*/ 255 w 255"/>
                <a:gd name="T7" fmla="*/ 273 h 303"/>
                <a:gd name="T8" fmla="*/ 255 w 255"/>
                <a:gd name="T9" fmla="*/ 249 h 303"/>
                <a:gd name="T10" fmla="*/ 245 w 255"/>
                <a:gd name="T11" fmla="*/ 197 h 303"/>
                <a:gd name="T12" fmla="*/ 236 w 255"/>
                <a:gd name="T13" fmla="*/ 158 h 303"/>
                <a:gd name="T14" fmla="*/ 225 w 255"/>
                <a:gd name="T15" fmla="*/ 129 h 303"/>
                <a:gd name="T16" fmla="*/ 216 w 255"/>
                <a:gd name="T17" fmla="*/ 112 h 303"/>
                <a:gd name="T18" fmla="*/ 206 w 255"/>
                <a:gd name="T19" fmla="*/ 101 h 303"/>
                <a:gd name="T20" fmla="*/ 195 w 255"/>
                <a:gd name="T21" fmla="*/ 96 h 303"/>
                <a:gd name="T22" fmla="*/ 183 w 255"/>
                <a:gd name="T23" fmla="*/ 91 h 303"/>
                <a:gd name="T24" fmla="*/ 173 w 255"/>
                <a:gd name="T25" fmla="*/ 91 h 303"/>
                <a:gd name="T26" fmla="*/ 173 w 255"/>
                <a:gd name="T27" fmla="*/ 90 h 303"/>
                <a:gd name="T28" fmla="*/ 173 w 255"/>
                <a:gd name="T29" fmla="*/ 83 h 303"/>
                <a:gd name="T30" fmla="*/ 173 w 255"/>
                <a:gd name="T31" fmla="*/ 75 h 303"/>
                <a:gd name="T32" fmla="*/ 173 w 255"/>
                <a:gd name="T33" fmla="*/ 64 h 303"/>
                <a:gd name="T34" fmla="*/ 187 w 255"/>
                <a:gd name="T35" fmla="*/ 61 h 303"/>
                <a:gd name="T36" fmla="*/ 199 w 255"/>
                <a:gd name="T37" fmla="*/ 52 h 303"/>
                <a:gd name="T38" fmla="*/ 209 w 255"/>
                <a:gd name="T39" fmla="*/ 39 h 303"/>
                <a:gd name="T40" fmla="*/ 210 w 255"/>
                <a:gd name="T41" fmla="*/ 26 h 303"/>
                <a:gd name="T42" fmla="*/ 209 w 255"/>
                <a:gd name="T43" fmla="*/ 15 h 303"/>
                <a:gd name="T44" fmla="*/ 199 w 255"/>
                <a:gd name="T45" fmla="*/ 5 h 303"/>
                <a:gd name="T46" fmla="*/ 187 w 255"/>
                <a:gd name="T47" fmla="*/ 0 h 303"/>
                <a:gd name="T48" fmla="*/ 173 w 255"/>
                <a:gd name="T49" fmla="*/ 0 h 303"/>
                <a:gd name="T50" fmla="*/ 84 w 255"/>
                <a:gd name="T51" fmla="*/ 0 h 303"/>
                <a:gd name="T52" fmla="*/ 68 w 255"/>
                <a:gd name="T53" fmla="*/ 0 h 303"/>
                <a:gd name="T54" fmla="*/ 58 w 255"/>
                <a:gd name="T55" fmla="*/ 5 h 303"/>
                <a:gd name="T56" fmla="*/ 49 w 255"/>
                <a:gd name="T57" fmla="*/ 15 h 303"/>
                <a:gd name="T58" fmla="*/ 46 w 255"/>
                <a:gd name="T59" fmla="*/ 26 h 303"/>
                <a:gd name="T60" fmla="*/ 49 w 255"/>
                <a:gd name="T61" fmla="*/ 39 h 303"/>
                <a:gd name="T62" fmla="*/ 58 w 255"/>
                <a:gd name="T63" fmla="*/ 52 h 303"/>
                <a:gd name="T64" fmla="*/ 68 w 255"/>
                <a:gd name="T65" fmla="*/ 61 h 303"/>
                <a:gd name="T66" fmla="*/ 84 w 255"/>
                <a:gd name="T67" fmla="*/ 64 h 303"/>
                <a:gd name="T68" fmla="*/ 84 w 255"/>
                <a:gd name="T69" fmla="*/ 75 h 303"/>
                <a:gd name="T70" fmla="*/ 84 w 255"/>
                <a:gd name="T71" fmla="*/ 83 h 303"/>
                <a:gd name="T72" fmla="*/ 84 w 255"/>
                <a:gd name="T73" fmla="*/ 90 h 303"/>
                <a:gd name="T74" fmla="*/ 84 w 255"/>
                <a:gd name="T75" fmla="*/ 91 h 303"/>
                <a:gd name="T76" fmla="*/ 72 w 255"/>
                <a:gd name="T77" fmla="*/ 91 h 303"/>
                <a:gd name="T78" fmla="*/ 62 w 255"/>
                <a:gd name="T79" fmla="*/ 96 h 303"/>
                <a:gd name="T80" fmla="*/ 51 w 255"/>
                <a:gd name="T81" fmla="*/ 101 h 303"/>
                <a:gd name="T82" fmla="*/ 41 w 255"/>
                <a:gd name="T83" fmla="*/ 112 h 303"/>
                <a:gd name="T84" fmla="*/ 32 w 255"/>
                <a:gd name="T85" fmla="*/ 129 h 303"/>
                <a:gd name="T86" fmla="*/ 21 w 255"/>
                <a:gd name="T87" fmla="*/ 158 h 303"/>
                <a:gd name="T88" fmla="*/ 12 w 255"/>
                <a:gd name="T89" fmla="*/ 197 h 303"/>
                <a:gd name="T90" fmla="*/ 0 w 255"/>
                <a:gd name="T91" fmla="*/ 249 h 303"/>
                <a:gd name="T92" fmla="*/ 0 w 255"/>
                <a:gd name="T93" fmla="*/ 273 h 303"/>
                <a:gd name="T94" fmla="*/ 6 w 255"/>
                <a:gd name="T95" fmla="*/ 292 h 303"/>
                <a:gd name="T96" fmla="*/ 13 w 255"/>
                <a:gd name="T97" fmla="*/ 302 h 303"/>
                <a:gd name="T98" fmla="*/ 28 w 255"/>
                <a:gd name="T99" fmla="*/ 303 h 303"/>
                <a:gd name="T100" fmla="*/ 229 w 255"/>
                <a:gd name="T101" fmla="*/ 303 h 30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55"/>
                <a:gd name="T154" fmla="*/ 0 h 303"/>
                <a:gd name="T155" fmla="*/ 255 w 255"/>
                <a:gd name="T156" fmla="*/ 303 h 30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55" h="303">
                  <a:moveTo>
                    <a:pt x="229" y="303"/>
                  </a:moveTo>
                  <a:lnTo>
                    <a:pt x="242" y="302"/>
                  </a:lnTo>
                  <a:lnTo>
                    <a:pt x="253" y="292"/>
                  </a:lnTo>
                  <a:lnTo>
                    <a:pt x="255" y="273"/>
                  </a:lnTo>
                  <a:lnTo>
                    <a:pt x="255" y="249"/>
                  </a:lnTo>
                  <a:lnTo>
                    <a:pt x="245" y="197"/>
                  </a:lnTo>
                  <a:lnTo>
                    <a:pt x="236" y="158"/>
                  </a:lnTo>
                  <a:lnTo>
                    <a:pt x="225" y="129"/>
                  </a:lnTo>
                  <a:lnTo>
                    <a:pt x="216" y="112"/>
                  </a:lnTo>
                  <a:lnTo>
                    <a:pt x="206" y="101"/>
                  </a:lnTo>
                  <a:lnTo>
                    <a:pt x="195" y="96"/>
                  </a:lnTo>
                  <a:lnTo>
                    <a:pt x="183" y="91"/>
                  </a:lnTo>
                  <a:lnTo>
                    <a:pt x="173" y="91"/>
                  </a:lnTo>
                  <a:lnTo>
                    <a:pt x="173" y="90"/>
                  </a:lnTo>
                  <a:lnTo>
                    <a:pt x="173" y="83"/>
                  </a:lnTo>
                  <a:lnTo>
                    <a:pt x="173" y="75"/>
                  </a:lnTo>
                  <a:lnTo>
                    <a:pt x="173" y="64"/>
                  </a:lnTo>
                  <a:lnTo>
                    <a:pt x="187" y="61"/>
                  </a:lnTo>
                  <a:lnTo>
                    <a:pt x="199" y="52"/>
                  </a:lnTo>
                  <a:lnTo>
                    <a:pt x="209" y="39"/>
                  </a:lnTo>
                  <a:lnTo>
                    <a:pt x="210" y="26"/>
                  </a:lnTo>
                  <a:lnTo>
                    <a:pt x="209" y="15"/>
                  </a:lnTo>
                  <a:lnTo>
                    <a:pt x="199" y="5"/>
                  </a:lnTo>
                  <a:lnTo>
                    <a:pt x="187" y="0"/>
                  </a:lnTo>
                  <a:lnTo>
                    <a:pt x="173" y="0"/>
                  </a:lnTo>
                  <a:lnTo>
                    <a:pt x="84" y="0"/>
                  </a:lnTo>
                  <a:lnTo>
                    <a:pt x="68" y="0"/>
                  </a:lnTo>
                  <a:lnTo>
                    <a:pt x="58" y="5"/>
                  </a:lnTo>
                  <a:lnTo>
                    <a:pt x="49" y="15"/>
                  </a:lnTo>
                  <a:lnTo>
                    <a:pt x="46" y="26"/>
                  </a:lnTo>
                  <a:lnTo>
                    <a:pt x="49" y="39"/>
                  </a:lnTo>
                  <a:lnTo>
                    <a:pt x="58" y="52"/>
                  </a:lnTo>
                  <a:lnTo>
                    <a:pt x="68" y="61"/>
                  </a:lnTo>
                  <a:lnTo>
                    <a:pt x="84" y="64"/>
                  </a:lnTo>
                  <a:lnTo>
                    <a:pt x="84" y="75"/>
                  </a:lnTo>
                  <a:lnTo>
                    <a:pt x="84" y="83"/>
                  </a:lnTo>
                  <a:lnTo>
                    <a:pt x="84" y="90"/>
                  </a:lnTo>
                  <a:lnTo>
                    <a:pt x="84" y="91"/>
                  </a:lnTo>
                  <a:lnTo>
                    <a:pt x="72" y="91"/>
                  </a:lnTo>
                  <a:lnTo>
                    <a:pt x="62" y="96"/>
                  </a:lnTo>
                  <a:lnTo>
                    <a:pt x="51" y="101"/>
                  </a:lnTo>
                  <a:lnTo>
                    <a:pt x="41" y="112"/>
                  </a:lnTo>
                  <a:lnTo>
                    <a:pt x="32" y="129"/>
                  </a:lnTo>
                  <a:lnTo>
                    <a:pt x="21" y="158"/>
                  </a:lnTo>
                  <a:lnTo>
                    <a:pt x="12" y="197"/>
                  </a:lnTo>
                  <a:lnTo>
                    <a:pt x="0" y="249"/>
                  </a:lnTo>
                  <a:lnTo>
                    <a:pt x="0" y="273"/>
                  </a:lnTo>
                  <a:lnTo>
                    <a:pt x="6" y="292"/>
                  </a:lnTo>
                  <a:lnTo>
                    <a:pt x="13" y="302"/>
                  </a:lnTo>
                  <a:lnTo>
                    <a:pt x="28" y="303"/>
                  </a:lnTo>
                  <a:lnTo>
                    <a:pt x="229" y="303"/>
                  </a:lnTo>
                  <a:close/>
                </a:path>
              </a:pathLst>
            </a:custGeom>
            <a:solidFill>
              <a:srgbClr val="CC99FF"/>
            </a:solidFill>
            <a:ln w="9525">
              <a:solidFill>
                <a:srgbClr val="0000FF"/>
              </a:solidFill>
              <a:round/>
              <a:headEnd/>
              <a:tailEnd/>
            </a:ln>
          </p:spPr>
          <p:txBody>
            <a:bodyPr/>
            <a:lstStyle/>
            <a:p>
              <a:endParaRPr lang="vi-VN"/>
            </a:p>
          </p:txBody>
        </p:sp>
        <p:sp>
          <p:nvSpPr>
            <p:cNvPr id="20491" name="Freeform 13"/>
            <p:cNvSpPr>
              <a:spLocks/>
            </p:cNvSpPr>
            <p:nvPr/>
          </p:nvSpPr>
          <p:spPr bwMode="auto">
            <a:xfrm>
              <a:off x="5743" y="3234"/>
              <a:ext cx="552" cy="658"/>
            </a:xfrm>
            <a:custGeom>
              <a:avLst/>
              <a:gdLst>
                <a:gd name="T0" fmla="*/ 552 w 552"/>
                <a:gd name="T1" fmla="*/ 154 h 658"/>
                <a:gd name="T2" fmla="*/ 542 w 552"/>
                <a:gd name="T3" fmla="*/ 164 h 658"/>
                <a:gd name="T4" fmla="*/ 523 w 552"/>
                <a:gd name="T5" fmla="*/ 185 h 658"/>
                <a:gd name="T6" fmla="*/ 497 w 552"/>
                <a:gd name="T7" fmla="*/ 214 h 658"/>
                <a:gd name="T8" fmla="*/ 464 w 552"/>
                <a:gd name="T9" fmla="*/ 248 h 658"/>
                <a:gd name="T10" fmla="*/ 428 w 552"/>
                <a:gd name="T11" fmla="*/ 284 h 658"/>
                <a:gd name="T12" fmla="*/ 387 w 552"/>
                <a:gd name="T13" fmla="*/ 329 h 658"/>
                <a:gd name="T14" fmla="*/ 342 w 552"/>
                <a:gd name="T15" fmla="*/ 372 h 658"/>
                <a:gd name="T16" fmla="*/ 299 w 552"/>
                <a:gd name="T17" fmla="*/ 420 h 658"/>
                <a:gd name="T18" fmla="*/ 253 w 552"/>
                <a:gd name="T19" fmla="*/ 465 h 658"/>
                <a:gd name="T20" fmla="*/ 213 w 552"/>
                <a:gd name="T21" fmla="*/ 506 h 658"/>
                <a:gd name="T22" fmla="*/ 174 w 552"/>
                <a:gd name="T23" fmla="*/ 548 h 658"/>
                <a:gd name="T24" fmla="*/ 137 w 552"/>
                <a:gd name="T25" fmla="*/ 584 h 658"/>
                <a:gd name="T26" fmla="*/ 108 w 552"/>
                <a:gd name="T27" fmla="*/ 615 h 658"/>
                <a:gd name="T28" fmla="*/ 85 w 552"/>
                <a:gd name="T29" fmla="*/ 638 h 658"/>
                <a:gd name="T30" fmla="*/ 69 w 552"/>
                <a:gd name="T31" fmla="*/ 654 h 658"/>
                <a:gd name="T32" fmla="*/ 65 w 552"/>
                <a:gd name="T33" fmla="*/ 658 h 658"/>
                <a:gd name="T34" fmla="*/ 52 w 552"/>
                <a:gd name="T35" fmla="*/ 645 h 658"/>
                <a:gd name="T36" fmla="*/ 40 w 552"/>
                <a:gd name="T37" fmla="*/ 623 h 658"/>
                <a:gd name="T38" fmla="*/ 30 w 552"/>
                <a:gd name="T39" fmla="*/ 596 h 658"/>
                <a:gd name="T40" fmla="*/ 19 w 552"/>
                <a:gd name="T41" fmla="*/ 566 h 658"/>
                <a:gd name="T42" fmla="*/ 12 w 552"/>
                <a:gd name="T43" fmla="*/ 538 h 658"/>
                <a:gd name="T44" fmla="*/ 7 w 552"/>
                <a:gd name="T45" fmla="*/ 514 h 658"/>
                <a:gd name="T46" fmla="*/ 1 w 552"/>
                <a:gd name="T47" fmla="*/ 498 h 658"/>
                <a:gd name="T48" fmla="*/ 0 w 552"/>
                <a:gd name="T49" fmla="*/ 491 h 658"/>
                <a:gd name="T50" fmla="*/ 1 w 552"/>
                <a:gd name="T51" fmla="*/ 491 h 658"/>
                <a:gd name="T52" fmla="*/ 3 w 552"/>
                <a:gd name="T53" fmla="*/ 491 h 658"/>
                <a:gd name="T54" fmla="*/ 10 w 552"/>
                <a:gd name="T55" fmla="*/ 491 h 658"/>
                <a:gd name="T56" fmla="*/ 19 w 552"/>
                <a:gd name="T57" fmla="*/ 486 h 658"/>
                <a:gd name="T58" fmla="*/ 27 w 552"/>
                <a:gd name="T59" fmla="*/ 479 h 658"/>
                <a:gd name="T60" fmla="*/ 40 w 552"/>
                <a:gd name="T61" fmla="*/ 470 h 658"/>
                <a:gd name="T62" fmla="*/ 58 w 552"/>
                <a:gd name="T63" fmla="*/ 457 h 658"/>
                <a:gd name="T64" fmla="*/ 70 w 552"/>
                <a:gd name="T65" fmla="*/ 437 h 658"/>
                <a:gd name="T66" fmla="*/ 82 w 552"/>
                <a:gd name="T67" fmla="*/ 424 h 658"/>
                <a:gd name="T68" fmla="*/ 102 w 552"/>
                <a:gd name="T69" fmla="*/ 405 h 658"/>
                <a:gd name="T70" fmla="*/ 124 w 552"/>
                <a:gd name="T71" fmla="*/ 378 h 658"/>
                <a:gd name="T72" fmla="*/ 150 w 552"/>
                <a:gd name="T73" fmla="*/ 351 h 658"/>
                <a:gd name="T74" fmla="*/ 180 w 552"/>
                <a:gd name="T75" fmla="*/ 319 h 658"/>
                <a:gd name="T76" fmla="*/ 213 w 552"/>
                <a:gd name="T77" fmla="*/ 283 h 658"/>
                <a:gd name="T78" fmla="*/ 247 w 552"/>
                <a:gd name="T79" fmla="*/ 251 h 658"/>
                <a:gd name="T80" fmla="*/ 285 w 552"/>
                <a:gd name="T81" fmla="*/ 214 h 658"/>
                <a:gd name="T82" fmla="*/ 319 w 552"/>
                <a:gd name="T83" fmla="*/ 176 h 658"/>
                <a:gd name="T84" fmla="*/ 354 w 552"/>
                <a:gd name="T85" fmla="*/ 143 h 658"/>
                <a:gd name="T86" fmla="*/ 388 w 552"/>
                <a:gd name="T87" fmla="*/ 110 h 658"/>
                <a:gd name="T88" fmla="*/ 418 w 552"/>
                <a:gd name="T89" fmla="*/ 78 h 658"/>
                <a:gd name="T90" fmla="*/ 447 w 552"/>
                <a:gd name="T91" fmla="*/ 52 h 658"/>
                <a:gd name="T92" fmla="*/ 470 w 552"/>
                <a:gd name="T93" fmla="*/ 30 h 658"/>
                <a:gd name="T94" fmla="*/ 492 w 552"/>
                <a:gd name="T95" fmla="*/ 12 h 658"/>
                <a:gd name="T96" fmla="*/ 503 w 552"/>
                <a:gd name="T97" fmla="*/ 0 h 658"/>
                <a:gd name="T98" fmla="*/ 505 w 552"/>
                <a:gd name="T99" fmla="*/ 42 h 658"/>
                <a:gd name="T100" fmla="*/ 515 w 552"/>
                <a:gd name="T101" fmla="*/ 91 h 658"/>
                <a:gd name="T102" fmla="*/ 529 w 552"/>
                <a:gd name="T103" fmla="*/ 134 h 658"/>
                <a:gd name="T104" fmla="*/ 552 w 552"/>
                <a:gd name="T105" fmla="*/ 154 h 65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52"/>
                <a:gd name="T160" fmla="*/ 0 h 658"/>
                <a:gd name="T161" fmla="*/ 552 w 552"/>
                <a:gd name="T162" fmla="*/ 658 h 65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52" h="658">
                  <a:moveTo>
                    <a:pt x="552" y="154"/>
                  </a:move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close/>
                </a:path>
              </a:pathLst>
            </a:custGeom>
            <a:solidFill>
              <a:srgbClr val="FFFFFF"/>
            </a:solidFill>
            <a:ln w="9525">
              <a:solidFill>
                <a:srgbClr val="0000FF"/>
              </a:solidFill>
              <a:round/>
              <a:headEnd/>
              <a:tailEnd/>
            </a:ln>
          </p:spPr>
          <p:txBody>
            <a:bodyPr/>
            <a:lstStyle/>
            <a:p>
              <a:endParaRPr lang="vi-VN"/>
            </a:p>
          </p:txBody>
        </p:sp>
        <p:sp>
          <p:nvSpPr>
            <p:cNvPr id="20492" name="Freeform 14"/>
            <p:cNvSpPr>
              <a:spLocks/>
            </p:cNvSpPr>
            <p:nvPr/>
          </p:nvSpPr>
          <p:spPr bwMode="auto">
            <a:xfrm>
              <a:off x="5743" y="3234"/>
              <a:ext cx="552" cy="658"/>
            </a:xfrm>
            <a:custGeom>
              <a:avLst/>
              <a:gdLst>
                <a:gd name="T0" fmla="*/ 552 w 552"/>
                <a:gd name="T1" fmla="*/ 154 h 658"/>
                <a:gd name="T2" fmla="*/ 552 w 552"/>
                <a:gd name="T3" fmla="*/ 154 h 658"/>
                <a:gd name="T4" fmla="*/ 542 w 552"/>
                <a:gd name="T5" fmla="*/ 164 h 658"/>
                <a:gd name="T6" fmla="*/ 523 w 552"/>
                <a:gd name="T7" fmla="*/ 185 h 658"/>
                <a:gd name="T8" fmla="*/ 497 w 552"/>
                <a:gd name="T9" fmla="*/ 214 h 658"/>
                <a:gd name="T10" fmla="*/ 464 w 552"/>
                <a:gd name="T11" fmla="*/ 248 h 658"/>
                <a:gd name="T12" fmla="*/ 428 w 552"/>
                <a:gd name="T13" fmla="*/ 284 h 658"/>
                <a:gd name="T14" fmla="*/ 387 w 552"/>
                <a:gd name="T15" fmla="*/ 329 h 658"/>
                <a:gd name="T16" fmla="*/ 342 w 552"/>
                <a:gd name="T17" fmla="*/ 372 h 658"/>
                <a:gd name="T18" fmla="*/ 299 w 552"/>
                <a:gd name="T19" fmla="*/ 420 h 658"/>
                <a:gd name="T20" fmla="*/ 253 w 552"/>
                <a:gd name="T21" fmla="*/ 465 h 658"/>
                <a:gd name="T22" fmla="*/ 213 w 552"/>
                <a:gd name="T23" fmla="*/ 506 h 658"/>
                <a:gd name="T24" fmla="*/ 174 w 552"/>
                <a:gd name="T25" fmla="*/ 548 h 658"/>
                <a:gd name="T26" fmla="*/ 137 w 552"/>
                <a:gd name="T27" fmla="*/ 584 h 658"/>
                <a:gd name="T28" fmla="*/ 108 w 552"/>
                <a:gd name="T29" fmla="*/ 615 h 658"/>
                <a:gd name="T30" fmla="*/ 85 w 552"/>
                <a:gd name="T31" fmla="*/ 638 h 658"/>
                <a:gd name="T32" fmla="*/ 69 w 552"/>
                <a:gd name="T33" fmla="*/ 654 h 658"/>
                <a:gd name="T34" fmla="*/ 65 w 552"/>
                <a:gd name="T35" fmla="*/ 658 h 658"/>
                <a:gd name="T36" fmla="*/ 65 w 552"/>
                <a:gd name="T37" fmla="*/ 658 h 658"/>
                <a:gd name="T38" fmla="*/ 52 w 552"/>
                <a:gd name="T39" fmla="*/ 645 h 658"/>
                <a:gd name="T40" fmla="*/ 40 w 552"/>
                <a:gd name="T41" fmla="*/ 623 h 658"/>
                <a:gd name="T42" fmla="*/ 30 w 552"/>
                <a:gd name="T43" fmla="*/ 596 h 658"/>
                <a:gd name="T44" fmla="*/ 19 w 552"/>
                <a:gd name="T45" fmla="*/ 566 h 658"/>
                <a:gd name="T46" fmla="*/ 12 w 552"/>
                <a:gd name="T47" fmla="*/ 538 h 658"/>
                <a:gd name="T48" fmla="*/ 7 w 552"/>
                <a:gd name="T49" fmla="*/ 514 h 658"/>
                <a:gd name="T50" fmla="*/ 1 w 552"/>
                <a:gd name="T51" fmla="*/ 498 h 658"/>
                <a:gd name="T52" fmla="*/ 0 w 552"/>
                <a:gd name="T53" fmla="*/ 491 h 658"/>
                <a:gd name="T54" fmla="*/ 0 w 552"/>
                <a:gd name="T55" fmla="*/ 491 h 658"/>
                <a:gd name="T56" fmla="*/ 1 w 552"/>
                <a:gd name="T57" fmla="*/ 491 h 658"/>
                <a:gd name="T58" fmla="*/ 3 w 552"/>
                <a:gd name="T59" fmla="*/ 491 h 658"/>
                <a:gd name="T60" fmla="*/ 10 w 552"/>
                <a:gd name="T61" fmla="*/ 491 h 658"/>
                <a:gd name="T62" fmla="*/ 19 w 552"/>
                <a:gd name="T63" fmla="*/ 486 h 658"/>
                <a:gd name="T64" fmla="*/ 27 w 552"/>
                <a:gd name="T65" fmla="*/ 479 h 658"/>
                <a:gd name="T66" fmla="*/ 40 w 552"/>
                <a:gd name="T67" fmla="*/ 470 h 658"/>
                <a:gd name="T68" fmla="*/ 58 w 552"/>
                <a:gd name="T69" fmla="*/ 457 h 658"/>
                <a:gd name="T70" fmla="*/ 70 w 552"/>
                <a:gd name="T71" fmla="*/ 437 h 658"/>
                <a:gd name="T72" fmla="*/ 70 w 552"/>
                <a:gd name="T73" fmla="*/ 437 h 658"/>
                <a:gd name="T74" fmla="*/ 82 w 552"/>
                <a:gd name="T75" fmla="*/ 424 h 658"/>
                <a:gd name="T76" fmla="*/ 102 w 552"/>
                <a:gd name="T77" fmla="*/ 405 h 658"/>
                <a:gd name="T78" fmla="*/ 124 w 552"/>
                <a:gd name="T79" fmla="*/ 378 h 658"/>
                <a:gd name="T80" fmla="*/ 150 w 552"/>
                <a:gd name="T81" fmla="*/ 351 h 658"/>
                <a:gd name="T82" fmla="*/ 180 w 552"/>
                <a:gd name="T83" fmla="*/ 319 h 658"/>
                <a:gd name="T84" fmla="*/ 213 w 552"/>
                <a:gd name="T85" fmla="*/ 283 h 658"/>
                <a:gd name="T86" fmla="*/ 247 w 552"/>
                <a:gd name="T87" fmla="*/ 251 h 658"/>
                <a:gd name="T88" fmla="*/ 285 w 552"/>
                <a:gd name="T89" fmla="*/ 214 h 658"/>
                <a:gd name="T90" fmla="*/ 319 w 552"/>
                <a:gd name="T91" fmla="*/ 176 h 658"/>
                <a:gd name="T92" fmla="*/ 354 w 552"/>
                <a:gd name="T93" fmla="*/ 143 h 658"/>
                <a:gd name="T94" fmla="*/ 388 w 552"/>
                <a:gd name="T95" fmla="*/ 110 h 658"/>
                <a:gd name="T96" fmla="*/ 418 w 552"/>
                <a:gd name="T97" fmla="*/ 78 h 658"/>
                <a:gd name="T98" fmla="*/ 447 w 552"/>
                <a:gd name="T99" fmla="*/ 52 h 658"/>
                <a:gd name="T100" fmla="*/ 470 w 552"/>
                <a:gd name="T101" fmla="*/ 30 h 658"/>
                <a:gd name="T102" fmla="*/ 492 w 552"/>
                <a:gd name="T103" fmla="*/ 12 h 658"/>
                <a:gd name="T104" fmla="*/ 503 w 552"/>
                <a:gd name="T105" fmla="*/ 0 h 658"/>
                <a:gd name="T106" fmla="*/ 503 w 552"/>
                <a:gd name="T107" fmla="*/ 0 h 658"/>
                <a:gd name="T108" fmla="*/ 505 w 552"/>
                <a:gd name="T109" fmla="*/ 42 h 658"/>
                <a:gd name="T110" fmla="*/ 515 w 552"/>
                <a:gd name="T111" fmla="*/ 91 h 658"/>
                <a:gd name="T112" fmla="*/ 529 w 552"/>
                <a:gd name="T113" fmla="*/ 134 h 658"/>
                <a:gd name="T114" fmla="*/ 552 w 552"/>
                <a:gd name="T115" fmla="*/ 154 h 65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52"/>
                <a:gd name="T175" fmla="*/ 0 h 658"/>
                <a:gd name="T176" fmla="*/ 552 w 552"/>
                <a:gd name="T177" fmla="*/ 658 h 65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52" h="658">
                  <a:moveTo>
                    <a:pt x="552" y="154"/>
                  </a:moveTo>
                  <a:lnTo>
                    <a:pt x="552" y="154"/>
                  </a:ln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3" name="Freeform 15"/>
            <p:cNvSpPr>
              <a:spLocks/>
            </p:cNvSpPr>
            <p:nvPr/>
          </p:nvSpPr>
          <p:spPr bwMode="auto">
            <a:xfrm>
              <a:off x="4914" y="2918"/>
              <a:ext cx="1407" cy="1020"/>
            </a:xfrm>
            <a:custGeom>
              <a:avLst/>
              <a:gdLst>
                <a:gd name="T0" fmla="*/ 317 w 1407"/>
                <a:gd name="T1" fmla="*/ 762 h 1020"/>
                <a:gd name="T2" fmla="*/ 261 w 1407"/>
                <a:gd name="T3" fmla="*/ 681 h 1020"/>
                <a:gd name="T4" fmla="*/ 231 w 1407"/>
                <a:gd name="T5" fmla="*/ 603 h 1020"/>
                <a:gd name="T6" fmla="*/ 238 w 1407"/>
                <a:gd name="T7" fmla="*/ 544 h 1020"/>
                <a:gd name="T8" fmla="*/ 109 w 1407"/>
                <a:gd name="T9" fmla="*/ 488 h 1020"/>
                <a:gd name="T10" fmla="*/ 103 w 1407"/>
                <a:gd name="T11" fmla="*/ 550 h 1020"/>
                <a:gd name="T12" fmla="*/ 133 w 1407"/>
                <a:gd name="T13" fmla="*/ 629 h 1020"/>
                <a:gd name="T14" fmla="*/ 189 w 1407"/>
                <a:gd name="T15" fmla="*/ 708 h 1020"/>
                <a:gd name="T16" fmla="*/ 255 w 1407"/>
                <a:gd name="T17" fmla="*/ 752 h 1020"/>
                <a:gd name="T18" fmla="*/ 218 w 1407"/>
                <a:gd name="T19" fmla="*/ 736 h 1020"/>
                <a:gd name="T20" fmla="*/ 189 w 1407"/>
                <a:gd name="T21" fmla="*/ 726 h 1020"/>
                <a:gd name="T22" fmla="*/ 97 w 1407"/>
                <a:gd name="T23" fmla="*/ 672 h 1020"/>
                <a:gd name="T24" fmla="*/ 41 w 1407"/>
                <a:gd name="T25" fmla="*/ 592 h 1020"/>
                <a:gd name="T26" fmla="*/ 12 w 1407"/>
                <a:gd name="T27" fmla="*/ 512 h 1020"/>
                <a:gd name="T28" fmla="*/ 18 w 1407"/>
                <a:gd name="T29" fmla="*/ 453 h 1020"/>
                <a:gd name="T30" fmla="*/ 31 w 1407"/>
                <a:gd name="T31" fmla="*/ 442 h 1020"/>
                <a:gd name="T32" fmla="*/ 40 w 1407"/>
                <a:gd name="T33" fmla="*/ 407 h 1020"/>
                <a:gd name="T34" fmla="*/ 80 w 1407"/>
                <a:gd name="T35" fmla="*/ 355 h 1020"/>
                <a:gd name="T36" fmla="*/ 159 w 1407"/>
                <a:gd name="T37" fmla="*/ 271 h 1020"/>
                <a:gd name="T38" fmla="*/ 283 w 1407"/>
                <a:gd name="T39" fmla="*/ 150 h 1020"/>
                <a:gd name="T40" fmla="*/ 406 w 1407"/>
                <a:gd name="T41" fmla="*/ 23 h 1020"/>
                <a:gd name="T42" fmla="*/ 437 w 1407"/>
                <a:gd name="T43" fmla="*/ 2 h 1020"/>
                <a:gd name="T44" fmla="*/ 474 w 1407"/>
                <a:gd name="T45" fmla="*/ 4 h 1020"/>
                <a:gd name="T46" fmla="*/ 539 w 1407"/>
                <a:gd name="T47" fmla="*/ 26 h 1020"/>
                <a:gd name="T48" fmla="*/ 694 w 1407"/>
                <a:gd name="T49" fmla="*/ 77 h 1020"/>
                <a:gd name="T50" fmla="*/ 899 w 1407"/>
                <a:gd name="T51" fmla="*/ 139 h 1020"/>
                <a:gd name="T52" fmla="*/ 1105 w 1407"/>
                <a:gd name="T53" fmla="*/ 202 h 1020"/>
                <a:gd name="T54" fmla="*/ 1259 w 1407"/>
                <a:gd name="T55" fmla="*/ 253 h 1020"/>
                <a:gd name="T56" fmla="*/ 1334 w 1407"/>
                <a:gd name="T57" fmla="*/ 281 h 1020"/>
                <a:gd name="T58" fmla="*/ 1332 w 1407"/>
                <a:gd name="T59" fmla="*/ 316 h 1020"/>
                <a:gd name="T60" fmla="*/ 1276 w 1407"/>
                <a:gd name="T61" fmla="*/ 368 h 1020"/>
                <a:gd name="T62" fmla="*/ 1183 w 1407"/>
                <a:gd name="T63" fmla="*/ 459 h 1020"/>
                <a:gd name="T64" fmla="*/ 1076 w 1407"/>
                <a:gd name="T65" fmla="*/ 567 h 1020"/>
                <a:gd name="T66" fmla="*/ 979 w 1407"/>
                <a:gd name="T67" fmla="*/ 667 h 1020"/>
                <a:gd name="T68" fmla="*/ 911 w 1407"/>
                <a:gd name="T69" fmla="*/ 740 h 1020"/>
                <a:gd name="T70" fmla="*/ 869 w 1407"/>
                <a:gd name="T71" fmla="*/ 786 h 1020"/>
                <a:gd name="T72" fmla="*/ 839 w 1407"/>
                <a:gd name="T73" fmla="*/ 807 h 1020"/>
                <a:gd name="T74" fmla="*/ 829 w 1407"/>
                <a:gd name="T75" fmla="*/ 807 h 1020"/>
                <a:gd name="T76" fmla="*/ 841 w 1407"/>
                <a:gd name="T77" fmla="*/ 854 h 1020"/>
                <a:gd name="T78" fmla="*/ 869 w 1407"/>
                <a:gd name="T79" fmla="*/ 939 h 1020"/>
                <a:gd name="T80" fmla="*/ 898 w 1407"/>
                <a:gd name="T81" fmla="*/ 970 h 1020"/>
                <a:gd name="T82" fmla="*/ 966 w 1407"/>
                <a:gd name="T83" fmla="*/ 900 h 1020"/>
                <a:gd name="T84" fmla="*/ 1082 w 1407"/>
                <a:gd name="T85" fmla="*/ 781 h 1020"/>
                <a:gd name="T86" fmla="*/ 1216 w 1407"/>
                <a:gd name="T87" fmla="*/ 645 h 1020"/>
                <a:gd name="T88" fmla="*/ 1326 w 1407"/>
                <a:gd name="T89" fmla="*/ 530 h 1020"/>
                <a:gd name="T90" fmla="*/ 1381 w 1407"/>
                <a:gd name="T91" fmla="*/ 470 h 1020"/>
                <a:gd name="T92" fmla="*/ 1401 w 1407"/>
                <a:gd name="T93" fmla="*/ 485 h 1020"/>
                <a:gd name="T94" fmla="*/ 1302 w 1407"/>
                <a:gd name="T95" fmla="*/ 590 h 1020"/>
                <a:gd name="T96" fmla="*/ 1183 w 1407"/>
                <a:gd name="T97" fmla="*/ 714 h 1020"/>
                <a:gd name="T98" fmla="*/ 1081 w 1407"/>
                <a:gd name="T99" fmla="*/ 825 h 1020"/>
                <a:gd name="T100" fmla="*/ 1000 w 1407"/>
                <a:gd name="T101" fmla="*/ 915 h 1020"/>
                <a:gd name="T102" fmla="*/ 945 w 1407"/>
                <a:gd name="T103" fmla="*/ 970 h 1020"/>
                <a:gd name="T104" fmla="*/ 928 w 1407"/>
                <a:gd name="T105" fmla="*/ 990 h 1020"/>
                <a:gd name="T106" fmla="*/ 914 w 1407"/>
                <a:gd name="T107" fmla="*/ 1016 h 1020"/>
                <a:gd name="T108" fmla="*/ 876 w 1407"/>
                <a:gd name="T109" fmla="*/ 1016 h 1020"/>
                <a:gd name="T110" fmla="*/ 839 w 1407"/>
                <a:gd name="T111" fmla="*/ 995 h 1020"/>
                <a:gd name="T112" fmla="*/ 779 w 1407"/>
                <a:gd name="T113" fmla="*/ 968 h 1020"/>
                <a:gd name="T114" fmla="*/ 690 w 1407"/>
                <a:gd name="T115" fmla="*/ 931 h 1020"/>
                <a:gd name="T116" fmla="*/ 585 w 1407"/>
                <a:gd name="T117" fmla="*/ 884 h 1020"/>
                <a:gd name="T118" fmla="*/ 474 w 1407"/>
                <a:gd name="T119" fmla="*/ 840 h 102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407"/>
                <a:gd name="T181" fmla="*/ 0 h 1020"/>
                <a:gd name="T182" fmla="*/ 1407 w 1407"/>
                <a:gd name="T183" fmla="*/ 1020 h 102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407" h="1020">
                  <a:moveTo>
                    <a:pt x="401" y="808"/>
                  </a:move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close/>
                </a:path>
              </a:pathLst>
            </a:custGeom>
            <a:solidFill>
              <a:srgbClr val="7F7F7F"/>
            </a:solidFill>
            <a:ln w="9525">
              <a:solidFill>
                <a:srgbClr val="0000FF"/>
              </a:solidFill>
              <a:round/>
              <a:headEnd/>
              <a:tailEnd/>
            </a:ln>
          </p:spPr>
          <p:txBody>
            <a:bodyPr/>
            <a:lstStyle/>
            <a:p>
              <a:endParaRPr lang="vi-VN"/>
            </a:p>
          </p:txBody>
        </p:sp>
        <p:sp>
          <p:nvSpPr>
            <p:cNvPr id="20494" name="Freeform 16"/>
            <p:cNvSpPr>
              <a:spLocks/>
            </p:cNvSpPr>
            <p:nvPr/>
          </p:nvSpPr>
          <p:spPr bwMode="auto">
            <a:xfrm>
              <a:off x="4914" y="2918"/>
              <a:ext cx="1407" cy="1020"/>
            </a:xfrm>
            <a:custGeom>
              <a:avLst/>
              <a:gdLst>
                <a:gd name="T0" fmla="*/ 317 w 1407"/>
                <a:gd name="T1" fmla="*/ 762 h 1020"/>
                <a:gd name="T2" fmla="*/ 251 w 1407"/>
                <a:gd name="T3" fmla="*/ 655 h 1020"/>
                <a:gd name="T4" fmla="*/ 219 w 1407"/>
                <a:gd name="T5" fmla="*/ 570 h 1020"/>
                <a:gd name="T6" fmla="*/ 129 w 1407"/>
                <a:gd name="T7" fmla="*/ 496 h 1020"/>
                <a:gd name="T8" fmla="*/ 92 w 1407"/>
                <a:gd name="T9" fmla="*/ 517 h 1020"/>
                <a:gd name="T10" fmla="*/ 122 w 1407"/>
                <a:gd name="T11" fmla="*/ 600 h 1020"/>
                <a:gd name="T12" fmla="*/ 189 w 1407"/>
                <a:gd name="T13" fmla="*/ 708 h 1020"/>
                <a:gd name="T14" fmla="*/ 255 w 1407"/>
                <a:gd name="T15" fmla="*/ 752 h 1020"/>
                <a:gd name="T16" fmla="*/ 208 w 1407"/>
                <a:gd name="T17" fmla="*/ 731 h 1020"/>
                <a:gd name="T18" fmla="*/ 181 w 1407"/>
                <a:gd name="T19" fmla="*/ 721 h 1020"/>
                <a:gd name="T20" fmla="*/ 54 w 1407"/>
                <a:gd name="T21" fmla="*/ 622 h 1020"/>
                <a:gd name="T22" fmla="*/ 12 w 1407"/>
                <a:gd name="T23" fmla="*/ 512 h 1020"/>
                <a:gd name="T24" fmla="*/ 18 w 1407"/>
                <a:gd name="T25" fmla="*/ 453 h 1020"/>
                <a:gd name="T26" fmla="*/ 31 w 1407"/>
                <a:gd name="T27" fmla="*/ 442 h 1020"/>
                <a:gd name="T28" fmla="*/ 48 w 1407"/>
                <a:gd name="T29" fmla="*/ 391 h 1020"/>
                <a:gd name="T30" fmla="*/ 126 w 1407"/>
                <a:gd name="T31" fmla="*/ 304 h 1020"/>
                <a:gd name="T32" fmla="*/ 283 w 1407"/>
                <a:gd name="T33" fmla="*/ 150 h 1020"/>
                <a:gd name="T34" fmla="*/ 406 w 1407"/>
                <a:gd name="T35" fmla="*/ 23 h 1020"/>
                <a:gd name="T36" fmla="*/ 448 w 1407"/>
                <a:gd name="T37" fmla="*/ 0 h 1020"/>
                <a:gd name="T38" fmla="*/ 493 w 1407"/>
                <a:gd name="T39" fmla="*/ 10 h 1020"/>
                <a:gd name="T40" fmla="*/ 634 w 1407"/>
                <a:gd name="T41" fmla="*/ 55 h 1020"/>
                <a:gd name="T42" fmla="*/ 899 w 1407"/>
                <a:gd name="T43" fmla="*/ 139 h 1020"/>
                <a:gd name="T44" fmla="*/ 1165 w 1407"/>
                <a:gd name="T45" fmla="*/ 219 h 1020"/>
                <a:gd name="T46" fmla="*/ 1306 w 1407"/>
                <a:gd name="T47" fmla="*/ 267 h 1020"/>
                <a:gd name="T48" fmla="*/ 1341 w 1407"/>
                <a:gd name="T49" fmla="*/ 304 h 1020"/>
                <a:gd name="T50" fmla="*/ 1299 w 1407"/>
                <a:gd name="T51" fmla="*/ 346 h 1020"/>
                <a:gd name="T52" fmla="*/ 1183 w 1407"/>
                <a:gd name="T53" fmla="*/ 459 h 1020"/>
                <a:gd name="T54" fmla="*/ 1042 w 1407"/>
                <a:gd name="T55" fmla="*/ 599 h 1020"/>
                <a:gd name="T56" fmla="*/ 931 w 1407"/>
                <a:gd name="T57" fmla="*/ 721 h 1020"/>
                <a:gd name="T58" fmla="*/ 887 w 1407"/>
                <a:gd name="T59" fmla="*/ 773 h 1020"/>
                <a:gd name="T60" fmla="*/ 839 w 1407"/>
                <a:gd name="T61" fmla="*/ 807 h 1020"/>
                <a:gd name="T62" fmla="*/ 829 w 1407"/>
                <a:gd name="T63" fmla="*/ 807 h 1020"/>
                <a:gd name="T64" fmla="*/ 848 w 1407"/>
                <a:gd name="T65" fmla="*/ 882 h 1020"/>
                <a:gd name="T66" fmla="*/ 894 w 1407"/>
                <a:gd name="T67" fmla="*/ 974 h 1020"/>
                <a:gd name="T68" fmla="*/ 937 w 1407"/>
                <a:gd name="T69" fmla="*/ 931 h 1020"/>
                <a:gd name="T70" fmla="*/ 1082 w 1407"/>
                <a:gd name="T71" fmla="*/ 781 h 1020"/>
                <a:gd name="T72" fmla="*/ 1257 w 1407"/>
                <a:gd name="T73" fmla="*/ 600 h 1020"/>
                <a:gd name="T74" fmla="*/ 1371 w 1407"/>
                <a:gd name="T75" fmla="*/ 480 h 1020"/>
                <a:gd name="T76" fmla="*/ 1407 w 1407"/>
                <a:gd name="T77" fmla="*/ 466 h 1020"/>
                <a:gd name="T78" fmla="*/ 1345 w 1407"/>
                <a:gd name="T79" fmla="*/ 548 h 1020"/>
                <a:gd name="T80" fmla="*/ 1183 w 1407"/>
                <a:gd name="T81" fmla="*/ 714 h 1020"/>
                <a:gd name="T82" fmla="*/ 1049 w 1407"/>
                <a:gd name="T83" fmla="*/ 857 h 1020"/>
                <a:gd name="T84" fmla="*/ 961 w 1407"/>
                <a:gd name="T85" fmla="*/ 957 h 1020"/>
                <a:gd name="T86" fmla="*/ 927 w 1407"/>
                <a:gd name="T87" fmla="*/ 980 h 1020"/>
                <a:gd name="T88" fmla="*/ 914 w 1407"/>
                <a:gd name="T89" fmla="*/ 1016 h 1020"/>
                <a:gd name="T90" fmla="*/ 861 w 1407"/>
                <a:gd name="T91" fmla="*/ 1008 h 1020"/>
                <a:gd name="T92" fmla="*/ 822 w 1407"/>
                <a:gd name="T93" fmla="*/ 985 h 1020"/>
                <a:gd name="T94" fmla="*/ 723 w 1407"/>
                <a:gd name="T95" fmla="*/ 944 h 1020"/>
                <a:gd name="T96" fmla="*/ 585 w 1407"/>
                <a:gd name="T97" fmla="*/ 884 h 1020"/>
                <a:gd name="T98" fmla="*/ 437 w 1407"/>
                <a:gd name="T99" fmla="*/ 825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407"/>
                <a:gd name="T151" fmla="*/ 0 h 1020"/>
                <a:gd name="T152" fmla="*/ 1407 w 1407"/>
                <a:gd name="T153" fmla="*/ 1020 h 102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407" h="1020">
                  <a:moveTo>
                    <a:pt x="401" y="808"/>
                  </a:moveTo>
                  <a:lnTo>
                    <a:pt x="401" y="808"/>
                  </a:ln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path>
              </a:pathLst>
            </a:custGeom>
            <a:solidFill>
              <a:srgbClr val="FF0000"/>
            </a:solidFill>
            <a:ln w="0">
              <a:solidFill>
                <a:srgbClr val="0000FF"/>
              </a:solidFill>
              <a:prstDash val="solid"/>
              <a:round/>
              <a:headEnd/>
              <a:tailEnd/>
            </a:ln>
          </p:spPr>
          <p:txBody>
            <a:bodyPr/>
            <a:lstStyle/>
            <a:p>
              <a:endParaRPr lang="vi-VN"/>
            </a:p>
          </p:txBody>
        </p:sp>
        <p:sp>
          <p:nvSpPr>
            <p:cNvPr id="20495" name="Line 17"/>
            <p:cNvSpPr>
              <a:spLocks noChangeShapeType="1"/>
            </p:cNvSpPr>
            <p:nvPr/>
          </p:nvSpPr>
          <p:spPr bwMode="auto">
            <a:xfrm>
              <a:off x="4952" y="3380"/>
              <a:ext cx="784" cy="310"/>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6" name="Line 18"/>
            <p:cNvSpPr>
              <a:spLocks noChangeShapeType="1"/>
            </p:cNvSpPr>
            <p:nvPr/>
          </p:nvSpPr>
          <p:spPr bwMode="auto">
            <a:xfrm flipH="1">
              <a:off x="5762" y="3313"/>
              <a:ext cx="493" cy="487"/>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7" name="Line 19"/>
            <p:cNvSpPr>
              <a:spLocks noChangeShapeType="1"/>
            </p:cNvSpPr>
            <p:nvPr/>
          </p:nvSpPr>
          <p:spPr bwMode="auto">
            <a:xfrm flipV="1">
              <a:off x="5773" y="3401"/>
              <a:ext cx="421" cy="419"/>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8" name="Line 20"/>
            <p:cNvSpPr>
              <a:spLocks noChangeShapeType="1"/>
            </p:cNvSpPr>
            <p:nvPr/>
          </p:nvSpPr>
          <p:spPr bwMode="auto">
            <a:xfrm flipV="1">
              <a:off x="5782" y="3598"/>
              <a:ext cx="247" cy="251"/>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9" name="Freeform 21"/>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000000"/>
            </a:solidFill>
            <a:ln w="9525">
              <a:solidFill>
                <a:srgbClr val="0000FF"/>
              </a:solidFill>
              <a:round/>
              <a:headEnd/>
              <a:tailEnd/>
            </a:ln>
          </p:spPr>
          <p:txBody>
            <a:bodyPr/>
            <a:lstStyle/>
            <a:p>
              <a:endParaRPr lang="vi-VN"/>
            </a:p>
          </p:txBody>
        </p:sp>
        <p:sp>
          <p:nvSpPr>
            <p:cNvPr id="20500" name="Freeform 22"/>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3F3F3F"/>
            </a:solidFill>
            <a:ln w="9525">
              <a:solidFill>
                <a:srgbClr val="0000FF"/>
              </a:solidFill>
              <a:round/>
              <a:headEnd/>
              <a:tailEnd/>
            </a:ln>
          </p:spPr>
          <p:txBody>
            <a:bodyPr/>
            <a:lstStyle/>
            <a:p>
              <a:endParaRPr lang="vi-VN"/>
            </a:p>
          </p:txBody>
        </p:sp>
        <p:sp>
          <p:nvSpPr>
            <p:cNvPr id="20501" name="Freeform 23"/>
            <p:cNvSpPr>
              <a:spLocks/>
            </p:cNvSpPr>
            <p:nvPr/>
          </p:nvSpPr>
          <p:spPr bwMode="auto">
            <a:xfrm>
              <a:off x="5954" y="3514"/>
              <a:ext cx="298" cy="258"/>
            </a:xfrm>
            <a:custGeom>
              <a:avLst/>
              <a:gdLst>
                <a:gd name="T0" fmla="*/ 95 w 298"/>
                <a:gd name="T1" fmla="*/ 0 h 258"/>
                <a:gd name="T2" fmla="*/ 0 w 298"/>
                <a:gd name="T3" fmla="*/ 101 h 258"/>
                <a:gd name="T4" fmla="*/ 0 w 298"/>
                <a:gd name="T5" fmla="*/ 101 h 258"/>
                <a:gd name="T6" fmla="*/ 16 w 298"/>
                <a:gd name="T7" fmla="*/ 105 h 258"/>
                <a:gd name="T8" fmla="*/ 42 w 298"/>
                <a:gd name="T9" fmla="*/ 121 h 258"/>
                <a:gd name="T10" fmla="*/ 74 w 298"/>
                <a:gd name="T11" fmla="*/ 138 h 258"/>
                <a:gd name="T12" fmla="*/ 104 w 298"/>
                <a:gd name="T13" fmla="*/ 160 h 258"/>
                <a:gd name="T14" fmla="*/ 134 w 298"/>
                <a:gd name="T15" fmla="*/ 185 h 258"/>
                <a:gd name="T16" fmla="*/ 160 w 298"/>
                <a:gd name="T17" fmla="*/ 208 h 258"/>
                <a:gd name="T18" fmla="*/ 180 w 298"/>
                <a:gd name="T19" fmla="*/ 235 h 258"/>
                <a:gd name="T20" fmla="*/ 190 w 298"/>
                <a:gd name="T21" fmla="*/ 258 h 258"/>
                <a:gd name="T22" fmla="*/ 190 w 298"/>
                <a:gd name="T23" fmla="*/ 258 h 258"/>
                <a:gd name="T24" fmla="*/ 197 w 298"/>
                <a:gd name="T25" fmla="*/ 234 h 258"/>
                <a:gd name="T26" fmla="*/ 202 w 298"/>
                <a:gd name="T27" fmla="*/ 195 h 258"/>
                <a:gd name="T28" fmla="*/ 199 w 298"/>
                <a:gd name="T29" fmla="*/ 157 h 258"/>
                <a:gd name="T30" fmla="*/ 190 w 298"/>
                <a:gd name="T31" fmla="*/ 135 h 258"/>
                <a:gd name="T32" fmla="*/ 190 w 298"/>
                <a:gd name="T33" fmla="*/ 135 h 258"/>
                <a:gd name="T34" fmla="*/ 203 w 298"/>
                <a:gd name="T35" fmla="*/ 135 h 258"/>
                <a:gd name="T36" fmla="*/ 219 w 298"/>
                <a:gd name="T37" fmla="*/ 135 h 258"/>
                <a:gd name="T38" fmla="*/ 235 w 298"/>
                <a:gd name="T39" fmla="*/ 135 h 258"/>
                <a:gd name="T40" fmla="*/ 249 w 298"/>
                <a:gd name="T41" fmla="*/ 138 h 258"/>
                <a:gd name="T42" fmla="*/ 263 w 298"/>
                <a:gd name="T43" fmla="*/ 140 h 258"/>
                <a:gd name="T44" fmla="*/ 281 w 298"/>
                <a:gd name="T45" fmla="*/ 144 h 258"/>
                <a:gd name="T46" fmla="*/ 291 w 298"/>
                <a:gd name="T47" fmla="*/ 151 h 258"/>
                <a:gd name="T48" fmla="*/ 298 w 298"/>
                <a:gd name="T49" fmla="*/ 161 h 258"/>
                <a:gd name="T50" fmla="*/ 298 w 298"/>
                <a:gd name="T51" fmla="*/ 161 h 258"/>
                <a:gd name="T52" fmla="*/ 291 w 298"/>
                <a:gd name="T53" fmla="*/ 144 h 258"/>
                <a:gd name="T54" fmla="*/ 276 w 298"/>
                <a:gd name="T55" fmla="*/ 123 h 258"/>
                <a:gd name="T56" fmla="*/ 253 w 298"/>
                <a:gd name="T57" fmla="*/ 92 h 258"/>
                <a:gd name="T58" fmla="*/ 227 w 298"/>
                <a:gd name="T59" fmla="*/ 63 h 258"/>
                <a:gd name="T60" fmla="*/ 197 w 298"/>
                <a:gd name="T61" fmla="*/ 39 h 258"/>
                <a:gd name="T62" fmla="*/ 164 w 298"/>
                <a:gd name="T63" fmla="*/ 16 h 258"/>
                <a:gd name="T64" fmla="*/ 130 w 298"/>
                <a:gd name="T65" fmla="*/ 3 h 258"/>
                <a:gd name="T66" fmla="*/ 95 w 298"/>
                <a:gd name="T67" fmla="*/ 0 h 2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98"/>
                <a:gd name="T103" fmla="*/ 0 h 258"/>
                <a:gd name="T104" fmla="*/ 298 w 298"/>
                <a:gd name="T105" fmla="*/ 258 h 2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path>
              </a:pathLst>
            </a:custGeom>
            <a:solidFill>
              <a:srgbClr val="FFFF00"/>
            </a:solidFill>
            <a:ln w="0">
              <a:solidFill>
                <a:srgbClr val="0000FF"/>
              </a:solidFill>
              <a:prstDash val="solid"/>
              <a:round/>
              <a:headEnd/>
              <a:tailEnd/>
            </a:ln>
          </p:spPr>
          <p:txBody>
            <a:bodyPr/>
            <a:lstStyle/>
            <a:p>
              <a:endParaRPr lang="vi-VN"/>
            </a:p>
          </p:txBody>
        </p:sp>
        <p:sp>
          <p:nvSpPr>
            <p:cNvPr id="20502" name="Freeform 24"/>
            <p:cNvSpPr>
              <a:spLocks/>
            </p:cNvSpPr>
            <p:nvPr/>
          </p:nvSpPr>
          <p:spPr bwMode="auto">
            <a:xfrm>
              <a:off x="5006" y="3406"/>
              <a:ext cx="309" cy="320"/>
            </a:xfrm>
            <a:custGeom>
              <a:avLst/>
              <a:gdLst>
                <a:gd name="T0" fmla="*/ 309 w 309"/>
                <a:gd name="T1" fmla="*/ 320 h 320"/>
                <a:gd name="T2" fmla="*/ 261 w 309"/>
                <a:gd name="T3" fmla="*/ 298 h 320"/>
                <a:gd name="T4" fmla="*/ 225 w 309"/>
                <a:gd name="T5" fmla="*/ 274 h 320"/>
                <a:gd name="T6" fmla="*/ 201 w 309"/>
                <a:gd name="T7" fmla="*/ 248 h 320"/>
                <a:gd name="T8" fmla="*/ 182 w 309"/>
                <a:gd name="T9" fmla="*/ 220 h 320"/>
                <a:gd name="T10" fmla="*/ 169 w 309"/>
                <a:gd name="T11" fmla="*/ 193 h 320"/>
                <a:gd name="T12" fmla="*/ 159 w 309"/>
                <a:gd name="T13" fmla="*/ 167 h 320"/>
                <a:gd name="T14" fmla="*/ 150 w 309"/>
                <a:gd name="T15" fmla="*/ 141 h 320"/>
                <a:gd name="T16" fmla="*/ 139 w 309"/>
                <a:gd name="T17" fmla="*/ 115 h 320"/>
                <a:gd name="T18" fmla="*/ 127 w 309"/>
                <a:gd name="T19" fmla="*/ 82 h 320"/>
                <a:gd name="T20" fmla="*/ 132 w 309"/>
                <a:gd name="T21" fmla="*/ 62 h 320"/>
                <a:gd name="T22" fmla="*/ 146 w 309"/>
                <a:gd name="T23" fmla="*/ 56 h 320"/>
                <a:gd name="T24" fmla="*/ 165 w 309"/>
                <a:gd name="T25" fmla="*/ 62 h 320"/>
                <a:gd name="T26" fmla="*/ 37 w 309"/>
                <a:gd name="T27" fmla="*/ 8 h 320"/>
                <a:gd name="T28" fmla="*/ 17 w 309"/>
                <a:gd name="T29" fmla="*/ 0 h 320"/>
                <a:gd name="T30" fmla="*/ 4 w 309"/>
                <a:gd name="T31" fmla="*/ 8 h 320"/>
                <a:gd name="T32" fmla="*/ 0 w 309"/>
                <a:gd name="T33" fmla="*/ 29 h 320"/>
                <a:gd name="T34" fmla="*/ 11 w 309"/>
                <a:gd name="T35" fmla="*/ 62 h 320"/>
                <a:gd name="T36" fmla="*/ 21 w 309"/>
                <a:gd name="T37" fmla="*/ 88 h 320"/>
                <a:gd name="T38" fmla="*/ 30 w 309"/>
                <a:gd name="T39" fmla="*/ 112 h 320"/>
                <a:gd name="T40" fmla="*/ 41 w 309"/>
                <a:gd name="T41" fmla="*/ 141 h 320"/>
                <a:gd name="T42" fmla="*/ 54 w 309"/>
                <a:gd name="T43" fmla="*/ 167 h 320"/>
                <a:gd name="T44" fmla="*/ 71 w 309"/>
                <a:gd name="T45" fmla="*/ 196 h 320"/>
                <a:gd name="T46" fmla="*/ 97 w 309"/>
                <a:gd name="T47" fmla="*/ 220 h 320"/>
                <a:gd name="T48" fmla="*/ 132 w 309"/>
                <a:gd name="T49" fmla="*/ 248 h 320"/>
                <a:gd name="T50" fmla="*/ 178 w 309"/>
                <a:gd name="T51" fmla="*/ 269 h 320"/>
                <a:gd name="T52" fmla="*/ 309 w 309"/>
                <a:gd name="T53" fmla="*/ 320 h 3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09"/>
                <a:gd name="T82" fmla="*/ 0 h 320"/>
                <a:gd name="T83" fmla="*/ 309 w 309"/>
                <a:gd name="T84" fmla="*/ 320 h 32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09" h="320">
                  <a:moveTo>
                    <a:pt x="309" y="320"/>
                  </a:move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close/>
                </a:path>
              </a:pathLst>
            </a:custGeom>
            <a:solidFill>
              <a:srgbClr val="FFFFFF"/>
            </a:solidFill>
            <a:ln w="9525">
              <a:solidFill>
                <a:srgbClr val="0000FF"/>
              </a:solidFill>
              <a:round/>
              <a:headEnd/>
              <a:tailEnd/>
            </a:ln>
          </p:spPr>
          <p:txBody>
            <a:bodyPr/>
            <a:lstStyle/>
            <a:p>
              <a:endParaRPr lang="vi-VN"/>
            </a:p>
          </p:txBody>
        </p:sp>
        <p:sp>
          <p:nvSpPr>
            <p:cNvPr id="20503" name="Freeform 25"/>
            <p:cNvSpPr>
              <a:spLocks/>
            </p:cNvSpPr>
            <p:nvPr/>
          </p:nvSpPr>
          <p:spPr bwMode="auto">
            <a:xfrm>
              <a:off x="5006" y="3406"/>
              <a:ext cx="309" cy="320"/>
            </a:xfrm>
            <a:custGeom>
              <a:avLst/>
              <a:gdLst>
                <a:gd name="T0" fmla="*/ 309 w 309"/>
                <a:gd name="T1" fmla="*/ 320 h 320"/>
                <a:gd name="T2" fmla="*/ 309 w 309"/>
                <a:gd name="T3" fmla="*/ 320 h 320"/>
                <a:gd name="T4" fmla="*/ 261 w 309"/>
                <a:gd name="T5" fmla="*/ 298 h 320"/>
                <a:gd name="T6" fmla="*/ 225 w 309"/>
                <a:gd name="T7" fmla="*/ 274 h 320"/>
                <a:gd name="T8" fmla="*/ 201 w 309"/>
                <a:gd name="T9" fmla="*/ 248 h 320"/>
                <a:gd name="T10" fmla="*/ 182 w 309"/>
                <a:gd name="T11" fmla="*/ 220 h 320"/>
                <a:gd name="T12" fmla="*/ 169 w 309"/>
                <a:gd name="T13" fmla="*/ 193 h 320"/>
                <a:gd name="T14" fmla="*/ 159 w 309"/>
                <a:gd name="T15" fmla="*/ 167 h 320"/>
                <a:gd name="T16" fmla="*/ 150 w 309"/>
                <a:gd name="T17" fmla="*/ 141 h 320"/>
                <a:gd name="T18" fmla="*/ 139 w 309"/>
                <a:gd name="T19" fmla="*/ 115 h 320"/>
                <a:gd name="T20" fmla="*/ 139 w 309"/>
                <a:gd name="T21" fmla="*/ 115 h 320"/>
                <a:gd name="T22" fmla="*/ 127 w 309"/>
                <a:gd name="T23" fmla="*/ 82 h 320"/>
                <a:gd name="T24" fmla="*/ 132 w 309"/>
                <a:gd name="T25" fmla="*/ 62 h 320"/>
                <a:gd name="T26" fmla="*/ 146 w 309"/>
                <a:gd name="T27" fmla="*/ 56 h 320"/>
                <a:gd name="T28" fmla="*/ 165 w 309"/>
                <a:gd name="T29" fmla="*/ 62 h 320"/>
                <a:gd name="T30" fmla="*/ 37 w 309"/>
                <a:gd name="T31" fmla="*/ 8 h 320"/>
                <a:gd name="T32" fmla="*/ 37 w 309"/>
                <a:gd name="T33" fmla="*/ 8 h 320"/>
                <a:gd name="T34" fmla="*/ 17 w 309"/>
                <a:gd name="T35" fmla="*/ 0 h 320"/>
                <a:gd name="T36" fmla="*/ 4 w 309"/>
                <a:gd name="T37" fmla="*/ 8 h 320"/>
                <a:gd name="T38" fmla="*/ 0 w 309"/>
                <a:gd name="T39" fmla="*/ 29 h 320"/>
                <a:gd name="T40" fmla="*/ 11 w 309"/>
                <a:gd name="T41" fmla="*/ 62 h 320"/>
                <a:gd name="T42" fmla="*/ 11 w 309"/>
                <a:gd name="T43" fmla="*/ 62 h 320"/>
                <a:gd name="T44" fmla="*/ 21 w 309"/>
                <a:gd name="T45" fmla="*/ 88 h 320"/>
                <a:gd name="T46" fmla="*/ 30 w 309"/>
                <a:gd name="T47" fmla="*/ 112 h 320"/>
                <a:gd name="T48" fmla="*/ 41 w 309"/>
                <a:gd name="T49" fmla="*/ 141 h 320"/>
                <a:gd name="T50" fmla="*/ 54 w 309"/>
                <a:gd name="T51" fmla="*/ 167 h 320"/>
                <a:gd name="T52" fmla="*/ 71 w 309"/>
                <a:gd name="T53" fmla="*/ 196 h 320"/>
                <a:gd name="T54" fmla="*/ 97 w 309"/>
                <a:gd name="T55" fmla="*/ 220 h 320"/>
                <a:gd name="T56" fmla="*/ 132 w 309"/>
                <a:gd name="T57" fmla="*/ 248 h 320"/>
                <a:gd name="T58" fmla="*/ 178 w 309"/>
                <a:gd name="T59" fmla="*/ 269 h 320"/>
                <a:gd name="T60" fmla="*/ 309 w 309"/>
                <a:gd name="T61" fmla="*/ 320 h 32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09"/>
                <a:gd name="T94" fmla="*/ 0 h 320"/>
                <a:gd name="T95" fmla="*/ 309 w 309"/>
                <a:gd name="T96" fmla="*/ 320 h 32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09" h="320">
                  <a:moveTo>
                    <a:pt x="309" y="320"/>
                  </a:moveTo>
                  <a:lnTo>
                    <a:pt x="309" y="320"/>
                  </a:ln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path>
              </a:pathLst>
            </a:custGeom>
            <a:solidFill>
              <a:srgbClr val="0000FF"/>
            </a:solidFill>
            <a:ln w="0">
              <a:solidFill>
                <a:srgbClr val="0000FF"/>
              </a:solidFill>
              <a:prstDash val="solid"/>
              <a:round/>
              <a:headEnd/>
              <a:tailEnd/>
            </a:ln>
          </p:spPr>
          <p:txBody>
            <a:bodyPr/>
            <a:lstStyle/>
            <a:p>
              <a:endParaRPr lang="vi-VN"/>
            </a:p>
          </p:txBody>
        </p:sp>
        <p:sp>
          <p:nvSpPr>
            <p:cNvPr id="20504" name="Freeform 26"/>
            <p:cNvSpPr>
              <a:spLocks/>
            </p:cNvSpPr>
            <p:nvPr/>
          </p:nvSpPr>
          <p:spPr bwMode="auto">
            <a:xfrm>
              <a:off x="5073" y="2795"/>
              <a:ext cx="1362" cy="710"/>
            </a:xfrm>
            <a:custGeom>
              <a:avLst/>
              <a:gdLst>
                <a:gd name="T0" fmla="*/ 43 w 1362"/>
                <a:gd name="T1" fmla="*/ 80 h 710"/>
                <a:gd name="T2" fmla="*/ 16 w 1362"/>
                <a:gd name="T3" fmla="*/ 113 h 710"/>
                <a:gd name="T4" fmla="*/ 12 w 1362"/>
                <a:gd name="T5" fmla="*/ 159 h 710"/>
                <a:gd name="T6" fmla="*/ 62 w 1362"/>
                <a:gd name="T7" fmla="*/ 329 h 710"/>
                <a:gd name="T8" fmla="*/ 125 w 1362"/>
                <a:gd name="T9" fmla="*/ 536 h 710"/>
                <a:gd name="T10" fmla="*/ 174 w 1362"/>
                <a:gd name="T11" fmla="*/ 690 h 710"/>
                <a:gd name="T12" fmla="*/ 194 w 1362"/>
                <a:gd name="T13" fmla="*/ 710 h 710"/>
                <a:gd name="T14" fmla="*/ 230 w 1362"/>
                <a:gd name="T15" fmla="*/ 707 h 710"/>
                <a:gd name="T16" fmla="*/ 285 w 1362"/>
                <a:gd name="T17" fmla="*/ 699 h 710"/>
                <a:gd name="T18" fmla="*/ 347 w 1362"/>
                <a:gd name="T19" fmla="*/ 690 h 710"/>
                <a:gd name="T20" fmla="*/ 410 w 1362"/>
                <a:gd name="T21" fmla="*/ 678 h 710"/>
                <a:gd name="T22" fmla="*/ 472 w 1362"/>
                <a:gd name="T23" fmla="*/ 664 h 710"/>
                <a:gd name="T24" fmla="*/ 526 w 1362"/>
                <a:gd name="T25" fmla="*/ 650 h 710"/>
                <a:gd name="T26" fmla="*/ 568 w 1362"/>
                <a:gd name="T27" fmla="*/ 632 h 710"/>
                <a:gd name="T28" fmla="*/ 605 w 1362"/>
                <a:gd name="T29" fmla="*/ 615 h 710"/>
                <a:gd name="T30" fmla="*/ 641 w 1362"/>
                <a:gd name="T31" fmla="*/ 606 h 710"/>
                <a:gd name="T32" fmla="*/ 669 w 1362"/>
                <a:gd name="T33" fmla="*/ 615 h 710"/>
                <a:gd name="T34" fmla="*/ 677 w 1362"/>
                <a:gd name="T35" fmla="*/ 635 h 710"/>
                <a:gd name="T36" fmla="*/ 697 w 1362"/>
                <a:gd name="T37" fmla="*/ 645 h 710"/>
                <a:gd name="T38" fmla="*/ 755 w 1362"/>
                <a:gd name="T39" fmla="*/ 640 h 710"/>
                <a:gd name="T40" fmla="*/ 818 w 1362"/>
                <a:gd name="T41" fmla="*/ 635 h 710"/>
                <a:gd name="T42" fmla="*/ 863 w 1362"/>
                <a:gd name="T43" fmla="*/ 632 h 710"/>
                <a:gd name="T44" fmla="*/ 873 w 1362"/>
                <a:gd name="T45" fmla="*/ 622 h 710"/>
                <a:gd name="T46" fmla="*/ 887 w 1362"/>
                <a:gd name="T47" fmla="*/ 603 h 710"/>
                <a:gd name="T48" fmla="*/ 910 w 1362"/>
                <a:gd name="T49" fmla="*/ 592 h 710"/>
                <a:gd name="T50" fmla="*/ 940 w 1362"/>
                <a:gd name="T51" fmla="*/ 593 h 710"/>
                <a:gd name="T52" fmla="*/ 972 w 1362"/>
                <a:gd name="T53" fmla="*/ 603 h 710"/>
                <a:gd name="T54" fmla="*/ 1012 w 1362"/>
                <a:gd name="T55" fmla="*/ 611 h 710"/>
                <a:gd name="T56" fmla="*/ 1070 w 1362"/>
                <a:gd name="T57" fmla="*/ 612 h 710"/>
                <a:gd name="T58" fmla="*/ 1134 w 1362"/>
                <a:gd name="T59" fmla="*/ 612 h 710"/>
                <a:gd name="T60" fmla="*/ 1202 w 1362"/>
                <a:gd name="T61" fmla="*/ 611 h 710"/>
                <a:gd name="T62" fmla="*/ 1265 w 1362"/>
                <a:gd name="T63" fmla="*/ 608 h 710"/>
                <a:gd name="T64" fmla="*/ 1317 w 1362"/>
                <a:gd name="T65" fmla="*/ 603 h 710"/>
                <a:gd name="T66" fmla="*/ 1353 w 1362"/>
                <a:gd name="T67" fmla="*/ 602 h 710"/>
                <a:gd name="T68" fmla="*/ 1357 w 1362"/>
                <a:gd name="T69" fmla="*/ 592 h 710"/>
                <a:gd name="T70" fmla="*/ 1334 w 1362"/>
                <a:gd name="T71" fmla="*/ 540 h 710"/>
                <a:gd name="T72" fmla="*/ 1313 w 1362"/>
                <a:gd name="T73" fmla="*/ 484 h 710"/>
                <a:gd name="T74" fmla="*/ 1248 w 1362"/>
                <a:gd name="T75" fmla="*/ 341 h 710"/>
                <a:gd name="T76" fmla="*/ 1172 w 1362"/>
                <a:gd name="T77" fmla="*/ 174 h 710"/>
                <a:gd name="T78" fmla="*/ 1117 w 1362"/>
                <a:gd name="T79" fmla="*/ 52 h 710"/>
                <a:gd name="T80" fmla="*/ 1083 w 1362"/>
                <a:gd name="T81" fmla="*/ 41 h 710"/>
                <a:gd name="T82" fmla="*/ 1019 w 1362"/>
                <a:gd name="T83" fmla="*/ 44 h 710"/>
                <a:gd name="T84" fmla="*/ 946 w 1362"/>
                <a:gd name="T85" fmla="*/ 35 h 710"/>
                <a:gd name="T86" fmla="*/ 864 w 1362"/>
                <a:gd name="T87" fmla="*/ 19 h 710"/>
                <a:gd name="T88" fmla="*/ 785 w 1362"/>
                <a:gd name="T89" fmla="*/ 6 h 710"/>
                <a:gd name="T90" fmla="*/ 713 w 1362"/>
                <a:gd name="T91" fmla="*/ 0 h 710"/>
                <a:gd name="T92" fmla="*/ 654 w 1362"/>
                <a:gd name="T93" fmla="*/ 5 h 710"/>
                <a:gd name="T94" fmla="*/ 611 w 1362"/>
                <a:gd name="T95" fmla="*/ 24 h 710"/>
                <a:gd name="T96" fmla="*/ 565 w 1362"/>
                <a:gd name="T97" fmla="*/ 26 h 710"/>
                <a:gd name="T98" fmla="*/ 498 w 1362"/>
                <a:gd name="T99" fmla="*/ 11 h 710"/>
                <a:gd name="T100" fmla="*/ 433 w 1362"/>
                <a:gd name="T101" fmla="*/ 13 h 710"/>
                <a:gd name="T102" fmla="*/ 371 w 1362"/>
                <a:gd name="T103" fmla="*/ 26 h 710"/>
                <a:gd name="T104" fmla="*/ 309 w 1362"/>
                <a:gd name="T105" fmla="*/ 45 h 710"/>
                <a:gd name="T106" fmla="*/ 246 w 1362"/>
                <a:gd name="T107" fmla="*/ 65 h 710"/>
                <a:gd name="T108" fmla="*/ 175 w 1362"/>
                <a:gd name="T109" fmla="*/ 74 h 710"/>
                <a:gd name="T110" fmla="*/ 101 w 1362"/>
                <a:gd name="T111" fmla="*/ 68 h 7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362"/>
                <a:gd name="T169" fmla="*/ 0 h 710"/>
                <a:gd name="T170" fmla="*/ 1362 w 1362"/>
                <a:gd name="T171" fmla="*/ 710 h 71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362" h="710">
                  <a:moveTo>
                    <a:pt x="59" y="54"/>
                  </a:move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close/>
                </a:path>
              </a:pathLst>
            </a:custGeom>
            <a:solidFill>
              <a:srgbClr val="FFFFFF"/>
            </a:solidFill>
            <a:ln w="9525">
              <a:solidFill>
                <a:srgbClr val="0000FF"/>
              </a:solidFill>
              <a:round/>
              <a:headEnd/>
              <a:tailEnd/>
            </a:ln>
          </p:spPr>
          <p:txBody>
            <a:bodyPr/>
            <a:lstStyle/>
            <a:p>
              <a:endParaRPr lang="vi-VN"/>
            </a:p>
          </p:txBody>
        </p:sp>
        <p:sp>
          <p:nvSpPr>
            <p:cNvPr id="20505" name="Freeform 27"/>
            <p:cNvSpPr>
              <a:spLocks/>
            </p:cNvSpPr>
            <p:nvPr/>
          </p:nvSpPr>
          <p:spPr bwMode="auto">
            <a:xfrm>
              <a:off x="5132" y="2849"/>
              <a:ext cx="1271" cy="564"/>
            </a:xfrm>
            <a:custGeom>
              <a:avLst/>
              <a:gdLst>
                <a:gd name="T0" fmla="*/ 1271 w 1271"/>
                <a:gd name="T1" fmla="*/ 467 h 564"/>
                <a:gd name="T2" fmla="*/ 1271 w 1271"/>
                <a:gd name="T3" fmla="*/ 467 h 564"/>
                <a:gd name="T4" fmla="*/ 1242 w 1271"/>
                <a:gd name="T5" fmla="*/ 480 h 564"/>
                <a:gd name="T6" fmla="*/ 1208 w 1271"/>
                <a:gd name="T7" fmla="*/ 489 h 564"/>
                <a:gd name="T8" fmla="*/ 1172 w 1271"/>
                <a:gd name="T9" fmla="*/ 490 h 564"/>
                <a:gd name="T10" fmla="*/ 1131 w 1271"/>
                <a:gd name="T11" fmla="*/ 489 h 564"/>
                <a:gd name="T12" fmla="*/ 1090 w 1271"/>
                <a:gd name="T13" fmla="*/ 485 h 564"/>
                <a:gd name="T14" fmla="*/ 1048 w 1271"/>
                <a:gd name="T15" fmla="*/ 477 h 564"/>
                <a:gd name="T16" fmla="*/ 1002 w 1271"/>
                <a:gd name="T17" fmla="*/ 469 h 564"/>
                <a:gd name="T18" fmla="*/ 960 w 1271"/>
                <a:gd name="T19" fmla="*/ 463 h 564"/>
                <a:gd name="T20" fmla="*/ 917 w 1271"/>
                <a:gd name="T21" fmla="*/ 456 h 564"/>
                <a:gd name="T22" fmla="*/ 876 w 1271"/>
                <a:gd name="T23" fmla="*/ 451 h 564"/>
                <a:gd name="T24" fmla="*/ 838 w 1271"/>
                <a:gd name="T25" fmla="*/ 451 h 564"/>
                <a:gd name="T26" fmla="*/ 804 w 1271"/>
                <a:gd name="T27" fmla="*/ 454 h 564"/>
                <a:gd name="T28" fmla="*/ 775 w 1271"/>
                <a:gd name="T29" fmla="*/ 463 h 564"/>
                <a:gd name="T30" fmla="*/ 749 w 1271"/>
                <a:gd name="T31" fmla="*/ 477 h 564"/>
                <a:gd name="T32" fmla="*/ 732 w 1271"/>
                <a:gd name="T33" fmla="*/ 502 h 564"/>
                <a:gd name="T34" fmla="*/ 719 w 1271"/>
                <a:gd name="T35" fmla="*/ 532 h 564"/>
                <a:gd name="T36" fmla="*/ 719 w 1271"/>
                <a:gd name="T37" fmla="*/ 532 h 564"/>
                <a:gd name="T38" fmla="*/ 702 w 1271"/>
                <a:gd name="T39" fmla="*/ 505 h 564"/>
                <a:gd name="T40" fmla="*/ 680 w 1271"/>
                <a:gd name="T41" fmla="*/ 485 h 564"/>
                <a:gd name="T42" fmla="*/ 656 w 1271"/>
                <a:gd name="T43" fmla="*/ 474 h 564"/>
                <a:gd name="T44" fmla="*/ 628 w 1271"/>
                <a:gd name="T45" fmla="*/ 467 h 564"/>
                <a:gd name="T46" fmla="*/ 595 w 1271"/>
                <a:gd name="T47" fmla="*/ 467 h 564"/>
                <a:gd name="T48" fmla="*/ 562 w 1271"/>
                <a:gd name="T49" fmla="*/ 474 h 564"/>
                <a:gd name="T50" fmla="*/ 528 w 1271"/>
                <a:gd name="T51" fmla="*/ 482 h 564"/>
                <a:gd name="T52" fmla="*/ 490 w 1271"/>
                <a:gd name="T53" fmla="*/ 495 h 564"/>
                <a:gd name="T54" fmla="*/ 451 w 1271"/>
                <a:gd name="T55" fmla="*/ 509 h 564"/>
                <a:gd name="T56" fmla="*/ 413 w 1271"/>
                <a:gd name="T57" fmla="*/ 522 h 564"/>
                <a:gd name="T58" fmla="*/ 374 w 1271"/>
                <a:gd name="T59" fmla="*/ 535 h 564"/>
                <a:gd name="T60" fmla="*/ 336 w 1271"/>
                <a:gd name="T61" fmla="*/ 545 h 564"/>
                <a:gd name="T62" fmla="*/ 298 w 1271"/>
                <a:gd name="T63" fmla="*/ 554 h 564"/>
                <a:gd name="T64" fmla="*/ 262 w 1271"/>
                <a:gd name="T65" fmla="*/ 561 h 564"/>
                <a:gd name="T66" fmla="*/ 226 w 1271"/>
                <a:gd name="T67" fmla="*/ 564 h 564"/>
                <a:gd name="T68" fmla="*/ 191 w 1271"/>
                <a:gd name="T69" fmla="*/ 558 h 564"/>
                <a:gd name="T70" fmla="*/ 191 w 1271"/>
                <a:gd name="T71" fmla="*/ 558 h 564"/>
                <a:gd name="T72" fmla="*/ 174 w 1271"/>
                <a:gd name="T73" fmla="*/ 511 h 564"/>
                <a:gd name="T74" fmla="*/ 148 w 1271"/>
                <a:gd name="T75" fmla="*/ 437 h 564"/>
                <a:gd name="T76" fmla="*/ 116 w 1271"/>
                <a:gd name="T77" fmla="*/ 346 h 564"/>
                <a:gd name="T78" fmla="*/ 83 w 1271"/>
                <a:gd name="T79" fmla="*/ 249 h 564"/>
                <a:gd name="T80" fmla="*/ 52 w 1271"/>
                <a:gd name="T81" fmla="*/ 156 h 564"/>
                <a:gd name="T82" fmla="*/ 26 w 1271"/>
                <a:gd name="T83" fmla="*/ 78 h 564"/>
                <a:gd name="T84" fmla="*/ 6 w 1271"/>
                <a:gd name="T85" fmla="*/ 23 h 564"/>
                <a:gd name="T86" fmla="*/ 0 w 1271"/>
                <a:gd name="T87" fmla="*/ 0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271"/>
                <a:gd name="T133" fmla="*/ 0 h 564"/>
                <a:gd name="T134" fmla="*/ 1271 w 1271"/>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271" h="564">
                  <a:moveTo>
                    <a:pt x="1271" y="467"/>
                  </a:moveTo>
                  <a:lnTo>
                    <a:pt x="1271" y="467"/>
                  </a:lnTo>
                  <a:lnTo>
                    <a:pt x="1242" y="480"/>
                  </a:lnTo>
                  <a:lnTo>
                    <a:pt x="1208" y="489"/>
                  </a:lnTo>
                  <a:lnTo>
                    <a:pt x="1172" y="490"/>
                  </a:lnTo>
                  <a:lnTo>
                    <a:pt x="1131" y="489"/>
                  </a:lnTo>
                  <a:lnTo>
                    <a:pt x="1090" y="485"/>
                  </a:lnTo>
                  <a:lnTo>
                    <a:pt x="1048" y="477"/>
                  </a:lnTo>
                  <a:lnTo>
                    <a:pt x="1002" y="469"/>
                  </a:lnTo>
                  <a:lnTo>
                    <a:pt x="960" y="463"/>
                  </a:lnTo>
                  <a:lnTo>
                    <a:pt x="917" y="456"/>
                  </a:lnTo>
                  <a:lnTo>
                    <a:pt x="876" y="451"/>
                  </a:lnTo>
                  <a:lnTo>
                    <a:pt x="838" y="451"/>
                  </a:lnTo>
                  <a:lnTo>
                    <a:pt x="804" y="454"/>
                  </a:lnTo>
                  <a:lnTo>
                    <a:pt x="775" y="463"/>
                  </a:lnTo>
                  <a:lnTo>
                    <a:pt x="749" y="477"/>
                  </a:lnTo>
                  <a:lnTo>
                    <a:pt x="732" y="502"/>
                  </a:lnTo>
                  <a:lnTo>
                    <a:pt x="719" y="532"/>
                  </a:lnTo>
                  <a:lnTo>
                    <a:pt x="702" y="505"/>
                  </a:lnTo>
                  <a:lnTo>
                    <a:pt x="680" y="485"/>
                  </a:lnTo>
                  <a:lnTo>
                    <a:pt x="656" y="474"/>
                  </a:lnTo>
                  <a:lnTo>
                    <a:pt x="628" y="467"/>
                  </a:lnTo>
                  <a:lnTo>
                    <a:pt x="595" y="467"/>
                  </a:lnTo>
                  <a:lnTo>
                    <a:pt x="562" y="474"/>
                  </a:lnTo>
                  <a:lnTo>
                    <a:pt x="528" y="482"/>
                  </a:lnTo>
                  <a:lnTo>
                    <a:pt x="490" y="495"/>
                  </a:lnTo>
                  <a:lnTo>
                    <a:pt x="451" y="509"/>
                  </a:lnTo>
                  <a:lnTo>
                    <a:pt x="413" y="522"/>
                  </a:lnTo>
                  <a:lnTo>
                    <a:pt x="374" y="535"/>
                  </a:lnTo>
                  <a:lnTo>
                    <a:pt x="336" y="545"/>
                  </a:lnTo>
                  <a:lnTo>
                    <a:pt x="298" y="554"/>
                  </a:lnTo>
                  <a:lnTo>
                    <a:pt x="262" y="561"/>
                  </a:lnTo>
                  <a:lnTo>
                    <a:pt x="226" y="564"/>
                  </a:lnTo>
                  <a:lnTo>
                    <a:pt x="191" y="558"/>
                  </a:lnTo>
                  <a:lnTo>
                    <a:pt x="174" y="511"/>
                  </a:lnTo>
                  <a:lnTo>
                    <a:pt x="148" y="437"/>
                  </a:lnTo>
                  <a:lnTo>
                    <a:pt x="116" y="346"/>
                  </a:lnTo>
                  <a:lnTo>
                    <a:pt x="83" y="249"/>
                  </a:lnTo>
                  <a:lnTo>
                    <a:pt x="52" y="156"/>
                  </a:lnTo>
                  <a:lnTo>
                    <a:pt x="26" y="78"/>
                  </a:lnTo>
                  <a:lnTo>
                    <a:pt x="6" y="23"/>
                  </a:lnTo>
                  <a:lnTo>
                    <a:pt x="0"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6" name="Freeform 28"/>
            <p:cNvSpPr>
              <a:spLocks/>
            </p:cNvSpPr>
            <p:nvPr/>
          </p:nvSpPr>
          <p:spPr bwMode="auto">
            <a:xfrm>
              <a:off x="5034" y="2881"/>
              <a:ext cx="1441" cy="683"/>
            </a:xfrm>
            <a:custGeom>
              <a:avLst/>
              <a:gdLst>
                <a:gd name="T0" fmla="*/ 1198 w 1441"/>
                <a:gd name="T1" fmla="*/ 23 h 683"/>
                <a:gd name="T2" fmla="*/ 1258 w 1441"/>
                <a:gd name="T3" fmla="*/ 138 h 683"/>
                <a:gd name="T4" fmla="*/ 1431 w 1441"/>
                <a:gd name="T5" fmla="*/ 507 h 683"/>
                <a:gd name="T6" fmla="*/ 1432 w 1441"/>
                <a:gd name="T7" fmla="*/ 549 h 683"/>
                <a:gd name="T8" fmla="*/ 1382 w 1441"/>
                <a:gd name="T9" fmla="*/ 546 h 683"/>
                <a:gd name="T10" fmla="*/ 1297 w 1441"/>
                <a:gd name="T11" fmla="*/ 549 h 683"/>
                <a:gd name="T12" fmla="*/ 1186 w 1441"/>
                <a:gd name="T13" fmla="*/ 549 h 683"/>
                <a:gd name="T14" fmla="*/ 1076 w 1441"/>
                <a:gd name="T15" fmla="*/ 555 h 683"/>
                <a:gd name="T16" fmla="*/ 985 w 1441"/>
                <a:gd name="T17" fmla="*/ 562 h 683"/>
                <a:gd name="T18" fmla="*/ 952 w 1441"/>
                <a:gd name="T19" fmla="*/ 582 h 683"/>
                <a:gd name="T20" fmla="*/ 903 w 1441"/>
                <a:gd name="T21" fmla="*/ 613 h 683"/>
                <a:gd name="T22" fmla="*/ 813 w 1441"/>
                <a:gd name="T23" fmla="*/ 621 h 683"/>
                <a:gd name="T24" fmla="*/ 721 w 1441"/>
                <a:gd name="T25" fmla="*/ 624 h 683"/>
                <a:gd name="T26" fmla="*/ 672 w 1441"/>
                <a:gd name="T27" fmla="*/ 618 h 683"/>
                <a:gd name="T28" fmla="*/ 659 w 1441"/>
                <a:gd name="T29" fmla="*/ 595 h 683"/>
                <a:gd name="T30" fmla="*/ 626 w 1441"/>
                <a:gd name="T31" fmla="*/ 601 h 683"/>
                <a:gd name="T32" fmla="*/ 541 w 1441"/>
                <a:gd name="T33" fmla="*/ 616 h 683"/>
                <a:gd name="T34" fmla="*/ 434 w 1441"/>
                <a:gd name="T35" fmla="*/ 637 h 683"/>
                <a:gd name="T36" fmla="*/ 328 w 1441"/>
                <a:gd name="T37" fmla="*/ 660 h 683"/>
                <a:gd name="T38" fmla="*/ 248 w 1441"/>
                <a:gd name="T39" fmla="*/ 675 h 683"/>
                <a:gd name="T40" fmla="*/ 196 w 1441"/>
                <a:gd name="T41" fmla="*/ 683 h 683"/>
                <a:gd name="T42" fmla="*/ 174 w 1441"/>
                <a:gd name="T43" fmla="*/ 663 h 683"/>
                <a:gd name="T44" fmla="*/ 164 w 1441"/>
                <a:gd name="T45" fmla="*/ 610 h 683"/>
                <a:gd name="T46" fmla="*/ 114 w 1441"/>
                <a:gd name="T47" fmla="*/ 431 h 683"/>
                <a:gd name="T48" fmla="*/ 38 w 1441"/>
                <a:gd name="T49" fmla="*/ 176 h 683"/>
                <a:gd name="T50" fmla="*/ 2 w 1441"/>
                <a:gd name="T51" fmla="*/ 47 h 683"/>
                <a:gd name="T52" fmla="*/ 9 w 1441"/>
                <a:gd name="T53" fmla="*/ 13 h 683"/>
                <a:gd name="T54" fmla="*/ 55 w 1441"/>
                <a:gd name="T55" fmla="*/ 4 h 683"/>
                <a:gd name="T56" fmla="*/ 59 w 1441"/>
                <a:gd name="T57" fmla="*/ 23 h 683"/>
                <a:gd name="T58" fmla="*/ 51 w 1441"/>
                <a:gd name="T59" fmla="*/ 73 h 683"/>
                <a:gd name="T60" fmla="*/ 135 w 1441"/>
                <a:gd name="T61" fmla="*/ 349 h 683"/>
                <a:gd name="T62" fmla="*/ 213 w 1441"/>
                <a:gd name="T63" fmla="*/ 604 h 683"/>
                <a:gd name="T64" fmla="*/ 250 w 1441"/>
                <a:gd name="T65" fmla="*/ 623 h 683"/>
                <a:gd name="T66" fmla="*/ 324 w 1441"/>
                <a:gd name="T67" fmla="*/ 613 h 683"/>
                <a:gd name="T68" fmla="*/ 417 w 1441"/>
                <a:gd name="T69" fmla="*/ 600 h 683"/>
                <a:gd name="T70" fmla="*/ 511 w 1441"/>
                <a:gd name="T71" fmla="*/ 578 h 683"/>
                <a:gd name="T72" fmla="*/ 588 w 1441"/>
                <a:gd name="T73" fmla="*/ 555 h 683"/>
                <a:gd name="T74" fmla="*/ 644 w 1441"/>
                <a:gd name="T75" fmla="*/ 529 h 683"/>
                <a:gd name="T76" fmla="*/ 695 w 1441"/>
                <a:gd name="T77" fmla="*/ 522 h 683"/>
                <a:gd name="T78" fmla="*/ 716 w 1441"/>
                <a:gd name="T79" fmla="*/ 549 h 683"/>
                <a:gd name="T80" fmla="*/ 762 w 1441"/>
                <a:gd name="T81" fmla="*/ 555 h 683"/>
                <a:gd name="T82" fmla="*/ 857 w 1441"/>
                <a:gd name="T83" fmla="*/ 549 h 683"/>
                <a:gd name="T84" fmla="*/ 907 w 1441"/>
                <a:gd name="T85" fmla="*/ 546 h 683"/>
                <a:gd name="T86" fmla="*/ 926 w 1441"/>
                <a:gd name="T87" fmla="*/ 517 h 683"/>
                <a:gd name="T88" fmla="*/ 962 w 1441"/>
                <a:gd name="T89" fmla="*/ 506 h 683"/>
                <a:gd name="T90" fmla="*/ 1011 w 1441"/>
                <a:gd name="T91" fmla="*/ 517 h 683"/>
                <a:gd name="T92" fmla="*/ 1078 w 1441"/>
                <a:gd name="T93" fmla="*/ 525 h 683"/>
                <a:gd name="T94" fmla="*/ 1173 w 1441"/>
                <a:gd name="T95" fmla="*/ 526 h 683"/>
                <a:gd name="T96" fmla="*/ 1273 w 1441"/>
                <a:gd name="T97" fmla="*/ 522 h 683"/>
                <a:gd name="T98" fmla="*/ 1356 w 1441"/>
                <a:gd name="T99" fmla="*/ 517 h 683"/>
                <a:gd name="T100" fmla="*/ 1401 w 1441"/>
                <a:gd name="T101" fmla="*/ 513 h 683"/>
                <a:gd name="T102" fmla="*/ 1373 w 1441"/>
                <a:gd name="T103" fmla="*/ 454 h 683"/>
                <a:gd name="T104" fmla="*/ 1329 w 1441"/>
                <a:gd name="T105" fmla="*/ 344 h 683"/>
                <a:gd name="T106" fmla="*/ 1232 w 1441"/>
                <a:gd name="T107" fmla="*/ 134 h 683"/>
                <a:gd name="T108" fmla="*/ 1179 w 1441"/>
                <a:gd name="T109" fmla="*/ 18 h 6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41"/>
                <a:gd name="T166" fmla="*/ 0 h 683"/>
                <a:gd name="T167" fmla="*/ 1441 w 1441"/>
                <a:gd name="T168" fmla="*/ 683 h 68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41" h="683">
                  <a:moveTo>
                    <a:pt x="1179" y="18"/>
                  </a:moveTo>
                  <a:lnTo>
                    <a:pt x="1188" y="17"/>
                  </a:lnTo>
                  <a:lnTo>
                    <a:pt x="1198" y="23"/>
                  </a:lnTo>
                  <a:lnTo>
                    <a:pt x="1211" y="41"/>
                  </a:lnTo>
                  <a:lnTo>
                    <a:pt x="1229" y="80"/>
                  </a:lnTo>
                  <a:lnTo>
                    <a:pt x="1258" y="138"/>
                  </a:lnTo>
                  <a:lnTo>
                    <a:pt x="1300" y="228"/>
                  </a:lnTo>
                  <a:lnTo>
                    <a:pt x="1356" y="349"/>
                  </a:lnTo>
                  <a:lnTo>
                    <a:pt x="1431" y="507"/>
                  </a:lnTo>
                  <a:lnTo>
                    <a:pt x="1438" y="526"/>
                  </a:lnTo>
                  <a:lnTo>
                    <a:pt x="1441" y="542"/>
                  </a:lnTo>
                  <a:lnTo>
                    <a:pt x="1432" y="549"/>
                  </a:lnTo>
                  <a:lnTo>
                    <a:pt x="1411" y="549"/>
                  </a:lnTo>
                  <a:lnTo>
                    <a:pt x="1399" y="546"/>
                  </a:lnTo>
                  <a:lnTo>
                    <a:pt x="1382" y="546"/>
                  </a:lnTo>
                  <a:lnTo>
                    <a:pt x="1359" y="546"/>
                  </a:lnTo>
                  <a:lnTo>
                    <a:pt x="1330" y="546"/>
                  </a:lnTo>
                  <a:lnTo>
                    <a:pt x="1297" y="549"/>
                  </a:lnTo>
                  <a:lnTo>
                    <a:pt x="1263" y="549"/>
                  </a:lnTo>
                  <a:lnTo>
                    <a:pt x="1225" y="549"/>
                  </a:lnTo>
                  <a:lnTo>
                    <a:pt x="1186" y="549"/>
                  </a:lnTo>
                  <a:lnTo>
                    <a:pt x="1150" y="554"/>
                  </a:lnTo>
                  <a:lnTo>
                    <a:pt x="1110" y="555"/>
                  </a:lnTo>
                  <a:lnTo>
                    <a:pt x="1076" y="555"/>
                  </a:lnTo>
                  <a:lnTo>
                    <a:pt x="1041" y="559"/>
                  </a:lnTo>
                  <a:lnTo>
                    <a:pt x="1011" y="562"/>
                  </a:lnTo>
                  <a:lnTo>
                    <a:pt x="985" y="562"/>
                  </a:lnTo>
                  <a:lnTo>
                    <a:pt x="965" y="562"/>
                  </a:lnTo>
                  <a:lnTo>
                    <a:pt x="949" y="562"/>
                  </a:lnTo>
                  <a:lnTo>
                    <a:pt x="952" y="582"/>
                  </a:lnTo>
                  <a:lnTo>
                    <a:pt x="943" y="600"/>
                  </a:lnTo>
                  <a:lnTo>
                    <a:pt x="929" y="607"/>
                  </a:lnTo>
                  <a:lnTo>
                    <a:pt x="903" y="613"/>
                  </a:lnTo>
                  <a:lnTo>
                    <a:pt x="879" y="618"/>
                  </a:lnTo>
                  <a:lnTo>
                    <a:pt x="846" y="618"/>
                  </a:lnTo>
                  <a:lnTo>
                    <a:pt x="813" y="621"/>
                  </a:lnTo>
                  <a:lnTo>
                    <a:pt x="778" y="623"/>
                  </a:lnTo>
                  <a:lnTo>
                    <a:pt x="748" y="624"/>
                  </a:lnTo>
                  <a:lnTo>
                    <a:pt x="721" y="624"/>
                  </a:lnTo>
                  <a:lnTo>
                    <a:pt x="699" y="624"/>
                  </a:lnTo>
                  <a:lnTo>
                    <a:pt x="685" y="623"/>
                  </a:lnTo>
                  <a:lnTo>
                    <a:pt x="672" y="618"/>
                  </a:lnTo>
                  <a:lnTo>
                    <a:pt x="666" y="613"/>
                  </a:lnTo>
                  <a:lnTo>
                    <a:pt x="660" y="604"/>
                  </a:lnTo>
                  <a:lnTo>
                    <a:pt x="659" y="595"/>
                  </a:lnTo>
                  <a:lnTo>
                    <a:pt x="653" y="595"/>
                  </a:lnTo>
                  <a:lnTo>
                    <a:pt x="644" y="597"/>
                  </a:lnTo>
                  <a:lnTo>
                    <a:pt x="626" y="601"/>
                  </a:lnTo>
                  <a:lnTo>
                    <a:pt x="603" y="605"/>
                  </a:lnTo>
                  <a:lnTo>
                    <a:pt x="574" y="610"/>
                  </a:lnTo>
                  <a:lnTo>
                    <a:pt x="541" y="616"/>
                  </a:lnTo>
                  <a:lnTo>
                    <a:pt x="508" y="623"/>
                  </a:lnTo>
                  <a:lnTo>
                    <a:pt x="472" y="629"/>
                  </a:lnTo>
                  <a:lnTo>
                    <a:pt x="434" y="637"/>
                  </a:lnTo>
                  <a:lnTo>
                    <a:pt x="398" y="644"/>
                  </a:lnTo>
                  <a:lnTo>
                    <a:pt x="364" y="650"/>
                  </a:lnTo>
                  <a:lnTo>
                    <a:pt x="328" y="660"/>
                  </a:lnTo>
                  <a:lnTo>
                    <a:pt x="298" y="666"/>
                  </a:lnTo>
                  <a:lnTo>
                    <a:pt x="272" y="670"/>
                  </a:lnTo>
                  <a:lnTo>
                    <a:pt x="248" y="675"/>
                  </a:lnTo>
                  <a:lnTo>
                    <a:pt x="233" y="679"/>
                  </a:lnTo>
                  <a:lnTo>
                    <a:pt x="210" y="683"/>
                  </a:lnTo>
                  <a:lnTo>
                    <a:pt x="196" y="683"/>
                  </a:lnTo>
                  <a:lnTo>
                    <a:pt x="186" y="682"/>
                  </a:lnTo>
                  <a:lnTo>
                    <a:pt x="179" y="675"/>
                  </a:lnTo>
                  <a:lnTo>
                    <a:pt x="174" y="663"/>
                  </a:lnTo>
                  <a:lnTo>
                    <a:pt x="173" y="646"/>
                  </a:lnTo>
                  <a:lnTo>
                    <a:pt x="170" y="629"/>
                  </a:lnTo>
                  <a:lnTo>
                    <a:pt x="164" y="610"/>
                  </a:lnTo>
                  <a:lnTo>
                    <a:pt x="154" y="572"/>
                  </a:lnTo>
                  <a:lnTo>
                    <a:pt x="137" y="509"/>
                  </a:lnTo>
                  <a:lnTo>
                    <a:pt x="114" y="431"/>
                  </a:lnTo>
                  <a:lnTo>
                    <a:pt x="88" y="341"/>
                  </a:lnTo>
                  <a:lnTo>
                    <a:pt x="61" y="255"/>
                  </a:lnTo>
                  <a:lnTo>
                    <a:pt x="38" y="176"/>
                  </a:lnTo>
                  <a:lnTo>
                    <a:pt x="18" y="109"/>
                  </a:lnTo>
                  <a:lnTo>
                    <a:pt x="6" y="69"/>
                  </a:lnTo>
                  <a:lnTo>
                    <a:pt x="2" y="47"/>
                  </a:lnTo>
                  <a:lnTo>
                    <a:pt x="0" y="30"/>
                  </a:lnTo>
                  <a:lnTo>
                    <a:pt x="2" y="18"/>
                  </a:lnTo>
                  <a:lnTo>
                    <a:pt x="9" y="13"/>
                  </a:lnTo>
                  <a:lnTo>
                    <a:pt x="20" y="8"/>
                  </a:lnTo>
                  <a:lnTo>
                    <a:pt x="35" y="5"/>
                  </a:lnTo>
                  <a:lnTo>
                    <a:pt x="55" y="4"/>
                  </a:lnTo>
                  <a:lnTo>
                    <a:pt x="78" y="0"/>
                  </a:lnTo>
                  <a:lnTo>
                    <a:pt x="69" y="13"/>
                  </a:lnTo>
                  <a:lnTo>
                    <a:pt x="59" y="23"/>
                  </a:lnTo>
                  <a:lnTo>
                    <a:pt x="51" y="31"/>
                  </a:lnTo>
                  <a:lnTo>
                    <a:pt x="39" y="37"/>
                  </a:lnTo>
                  <a:lnTo>
                    <a:pt x="51" y="73"/>
                  </a:lnTo>
                  <a:lnTo>
                    <a:pt x="74" y="147"/>
                  </a:lnTo>
                  <a:lnTo>
                    <a:pt x="101" y="243"/>
                  </a:lnTo>
                  <a:lnTo>
                    <a:pt x="135" y="349"/>
                  </a:lnTo>
                  <a:lnTo>
                    <a:pt x="164" y="450"/>
                  </a:lnTo>
                  <a:lnTo>
                    <a:pt x="193" y="541"/>
                  </a:lnTo>
                  <a:lnTo>
                    <a:pt x="213" y="604"/>
                  </a:lnTo>
                  <a:lnTo>
                    <a:pt x="219" y="624"/>
                  </a:lnTo>
                  <a:lnTo>
                    <a:pt x="233" y="624"/>
                  </a:lnTo>
                  <a:lnTo>
                    <a:pt x="250" y="623"/>
                  </a:lnTo>
                  <a:lnTo>
                    <a:pt x="269" y="621"/>
                  </a:lnTo>
                  <a:lnTo>
                    <a:pt x="296" y="618"/>
                  </a:lnTo>
                  <a:lnTo>
                    <a:pt x="324" y="613"/>
                  </a:lnTo>
                  <a:lnTo>
                    <a:pt x="352" y="610"/>
                  </a:lnTo>
                  <a:lnTo>
                    <a:pt x="386" y="604"/>
                  </a:lnTo>
                  <a:lnTo>
                    <a:pt x="417" y="600"/>
                  </a:lnTo>
                  <a:lnTo>
                    <a:pt x="449" y="592"/>
                  </a:lnTo>
                  <a:lnTo>
                    <a:pt x="480" y="585"/>
                  </a:lnTo>
                  <a:lnTo>
                    <a:pt x="511" y="578"/>
                  </a:lnTo>
                  <a:lnTo>
                    <a:pt x="539" y="572"/>
                  </a:lnTo>
                  <a:lnTo>
                    <a:pt x="565" y="564"/>
                  </a:lnTo>
                  <a:lnTo>
                    <a:pt x="588" y="555"/>
                  </a:lnTo>
                  <a:lnTo>
                    <a:pt x="607" y="546"/>
                  </a:lnTo>
                  <a:lnTo>
                    <a:pt x="621" y="541"/>
                  </a:lnTo>
                  <a:lnTo>
                    <a:pt x="644" y="529"/>
                  </a:lnTo>
                  <a:lnTo>
                    <a:pt x="666" y="522"/>
                  </a:lnTo>
                  <a:lnTo>
                    <a:pt x="680" y="520"/>
                  </a:lnTo>
                  <a:lnTo>
                    <a:pt x="695" y="522"/>
                  </a:lnTo>
                  <a:lnTo>
                    <a:pt x="708" y="529"/>
                  </a:lnTo>
                  <a:lnTo>
                    <a:pt x="712" y="538"/>
                  </a:lnTo>
                  <a:lnTo>
                    <a:pt x="716" y="549"/>
                  </a:lnTo>
                  <a:lnTo>
                    <a:pt x="719" y="562"/>
                  </a:lnTo>
                  <a:lnTo>
                    <a:pt x="736" y="559"/>
                  </a:lnTo>
                  <a:lnTo>
                    <a:pt x="762" y="555"/>
                  </a:lnTo>
                  <a:lnTo>
                    <a:pt x="794" y="554"/>
                  </a:lnTo>
                  <a:lnTo>
                    <a:pt x="825" y="549"/>
                  </a:lnTo>
                  <a:lnTo>
                    <a:pt x="857" y="549"/>
                  </a:lnTo>
                  <a:lnTo>
                    <a:pt x="884" y="549"/>
                  </a:lnTo>
                  <a:lnTo>
                    <a:pt x="902" y="546"/>
                  </a:lnTo>
                  <a:lnTo>
                    <a:pt x="907" y="546"/>
                  </a:lnTo>
                  <a:lnTo>
                    <a:pt x="912" y="536"/>
                  </a:lnTo>
                  <a:lnTo>
                    <a:pt x="917" y="526"/>
                  </a:lnTo>
                  <a:lnTo>
                    <a:pt x="926" y="517"/>
                  </a:lnTo>
                  <a:lnTo>
                    <a:pt x="936" y="509"/>
                  </a:lnTo>
                  <a:lnTo>
                    <a:pt x="949" y="506"/>
                  </a:lnTo>
                  <a:lnTo>
                    <a:pt x="962" y="506"/>
                  </a:lnTo>
                  <a:lnTo>
                    <a:pt x="979" y="507"/>
                  </a:lnTo>
                  <a:lnTo>
                    <a:pt x="997" y="513"/>
                  </a:lnTo>
                  <a:lnTo>
                    <a:pt x="1011" y="517"/>
                  </a:lnTo>
                  <a:lnTo>
                    <a:pt x="1028" y="522"/>
                  </a:lnTo>
                  <a:lnTo>
                    <a:pt x="1051" y="525"/>
                  </a:lnTo>
                  <a:lnTo>
                    <a:pt x="1078" y="525"/>
                  </a:lnTo>
                  <a:lnTo>
                    <a:pt x="1109" y="526"/>
                  </a:lnTo>
                  <a:lnTo>
                    <a:pt x="1139" y="526"/>
                  </a:lnTo>
                  <a:lnTo>
                    <a:pt x="1173" y="526"/>
                  </a:lnTo>
                  <a:lnTo>
                    <a:pt x="1206" y="526"/>
                  </a:lnTo>
                  <a:lnTo>
                    <a:pt x="1241" y="525"/>
                  </a:lnTo>
                  <a:lnTo>
                    <a:pt x="1273" y="522"/>
                  </a:lnTo>
                  <a:lnTo>
                    <a:pt x="1304" y="522"/>
                  </a:lnTo>
                  <a:lnTo>
                    <a:pt x="1332" y="520"/>
                  </a:lnTo>
                  <a:lnTo>
                    <a:pt x="1356" y="517"/>
                  </a:lnTo>
                  <a:lnTo>
                    <a:pt x="1378" y="516"/>
                  </a:lnTo>
                  <a:lnTo>
                    <a:pt x="1392" y="516"/>
                  </a:lnTo>
                  <a:lnTo>
                    <a:pt x="1401" y="513"/>
                  </a:lnTo>
                  <a:lnTo>
                    <a:pt x="1396" y="506"/>
                  </a:lnTo>
                  <a:lnTo>
                    <a:pt x="1386" y="483"/>
                  </a:lnTo>
                  <a:lnTo>
                    <a:pt x="1373" y="454"/>
                  </a:lnTo>
                  <a:lnTo>
                    <a:pt x="1369" y="435"/>
                  </a:lnTo>
                  <a:lnTo>
                    <a:pt x="1355" y="399"/>
                  </a:lnTo>
                  <a:lnTo>
                    <a:pt x="1329" y="344"/>
                  </a:lnTo>
                  <a:lnTo>
                    <a:pt x="1297" y="278"/>
                  </a:lnTo>
                  <a:lnTo>
                    <a:pt x="1264" y="204"/>
                  </a:lnTo>
                  <a:lnTo>
                    <a:pt x="1232" y="134"/>
                  </a:lnTo>
                  <a:lnTo>
                    <a:pt x="1206" y="73"/>
                  </a:lnTo>
                  <a:lnTo>
                    <a:pt x="1186" y="34"/>
                  </a:lnTo>
                  <a:lnTo>
                    <a:pt x="1179" y="18"/>
                  </a:lnTo>
                  <a:close/>
                </a:path>
              </a:pathLst>
            </a:custGeom>
            <a:solidFill>
              <a:srgbClr val="000000"/>
            </a:solidFill>
            <a:ln w="9525">
              <a:solidFill>
                <a:srgbClr val="0000FF"/>
              </a:solidFill>
              <a:round/>
              <a:headEnd/>
              <a:tailEnd/>
            </a:ln>
          </p:spPr>
          <p:txBody>
            <a:bodyPr/>
            <a:lstStyle/>
            <a:p>
              <a:endParaRPr lang="vi-VN"/>
            </a:p>
          </p:txBody>
        </p:sp>
        <p:sp>
          <p:nvSpPr>
            <p:cNvPr id="20507" name="Freeform 29"/>
            <p:cNvSpPr>
              <a:spLocks/>
            </p:cNvSpPr>
            <p:nvPr/>
          </p:nvSpPr>
          <p:spPr bwMode="auto">
            <a:xfrm>
              <a:off x="5073" y="2795"/>
              <a:ext cx="1362" cy="710"/>
            </a:xfrm>
            <a:custGeom>
              <a:avLst/>
              <a:gdLst>
                <a:gd name="T0" fmla="*/ 59 w 1362"/>
                <a:gd name="T1" fmla="*/ 54 h 710"/>
                <a:gd name="T2" fmla="*/ 30 w 1362"/>
                <a:gd name="T3" fmla="*/ 99 h 710"/>
                <a:gd name="T4" fmla="*/ 0 w 1362"/>
                <a:gd name="T5" fmla="*/ 123 h 710"/>
                <a:gd name="T6" fmla="*/ 12 w 1362"/>
                <a:gd name="T7" fmla="*/ 159 h 710"/>
                <a:gd name="T8" fmla="*/ 62 w 1362"/>
                <a:gd name="T9" fmla="*/ 329 h 710"/>
                <a:gd name="T10" fmla="*/ 125 w 1362"/>
                <a:gd name="T11" fmla="*/ 536 h 710"/>
                <a:gd name="T12" fmla="*/ 174 w 1362"/>
                <a:gd name="T13" fmla="*/ 690 h 710"/>
                <a:gd name="T14" fmla="*/ 180 w 1362"/>
                <a:gd name="T15" fmla="*/ 710 h 710"/>
                <a:gd name="T16" fmla="*/ 211 w 1362"/>
                <a:gd name="T17" fmla="*/ 709 h 710"/>
                <a:gd name="T18" fmla="*/ 257 w 1362"/>
                <a:gd name="T19" fmla="*/ 704 h 710"/>
                <a:gd name="T20" fmla="*/ 313 w 1362"/>
                <a:gd name="T21" fmla="*/ 696 h 710"/>
                <a:gd name="T22" fmla="*/ 378 w 1362"/>
                <a:gd name="T23" fmla="*/ 686 h 710"/>
                <a:gd name="T24" fmla="*/ 441 w 1362"/>
                <a:gd name="T25" fmla="*/ 671 h 710"/>
                <a:gd name="T26" fmla="*/ 500 w 1362"/>
                <a:gd name="T27" fmla="*/ 658 h 710"/>
                <a:gd name="T28" fmla="*/ 549 w 1362"/>
                <a:gd name="T29" fmla="*/ 641 h 710"/>
                <a:gd name="T30" fmla="*/ 582 w 1362"/>
                <a:gd name="T31" fmla="*/ 627 h 710"/>
                <a:gd name="T32" fmla="*/ 605 w 1362"/>
                <a:gd name="T33" fmla="*/ 615 h 710"/>
                <a:gd name="T34" fmla="*/ 641 w 1362"/>
                <a:gd name="T35" fmla="*/ 606 h 710"/>
                <a:gd name="T36" fmla="*/ 669 w 1362"/>
                <a:gd name="T37" fmla="*/ 615 h 710"/>
                <a:gd name="T38" fmla="*/ 677 w 1362"/>
                <a:gd name="T39" fmla="*/ 635 h 710"/>
                <a:gd name="T40" fmla="*/ 680 w 1362"/>
                <a:gd name="T41" fmla="*/ 648 h 710"/>
                <a:gd name="T42" fmla="*/ 723 w 1362"/>
                <a:gd name="T43" fmla="*/ 641 h 710"/>
                <a:gd name="T44" fmla="*/ 786 w 1362"/>
                <a:gd name="T45" fmla="*/ 635 h 710"/>
                <a:gd name="T46" fmla="*/ 845 w 1362"/>
                <a:gd name="T47" fmla="*/ 635 h 710"/>
                <a:gd name="T48" fmla="*/ 868 w 1362"/>
                <a:gd name="T49" fmla="*/ 632 h 710"/>
                <a:gd name="T50" fmla="*/ 873 w 1362"/>
                <a:gd name="T51" fmla="*/ 622 h 710"/>
                <a:gd name="T52" fmla="*/ 887 w 1362"/>
                <a:gd name="T53" fmla="*/ 603 h 710"/>
                <a:gd name="T54" fmla="*/ 910 w 1362"/>
                <a:gd name="T55" fmla="*/ 592 h 710"/>
                <a:gd name="T56" fmla="*/ 940 w 1362"/>
                <a:gd name="T57" fmla="*/ 593 h 710"/>
                <a:gd name="T58" fmla="*/ 958 w 1362"/>
                <a:gd name="T59" fmla="*/ 599 h 710"/>
                <a:gd name="T60" fmla="*/ 989 w 1362"/>
                <a:gd name="T61" fmla="*/ 608 h 710"/>
                <a:gd name="T62" fmla="*/ 1039 w 1362"/>
                <a:gd name="T63" fmla="*/ 611 h 710"/>
                <a:gd name="T64" fmla="*/ 1100 w 1362"/>
                <a:gd name="T65" fmla="*/ 612 h 710"/>
                <a:gd name="T66" fmla="*/ 1167 w 1362"/>
                <a:gd name="T67" fmla="*/ 612 h 710"/>
                <a:gd name="T68" fmla="*/ 1234 w 1362"/>
                <a:gd name="T69" fmla="*/ 608 h 710"/>
                <a:gd name="T70" fmla="*/ 1293 w 1362"/>
                <a:gd name="T71" fmla="*/ 606 h 710"/>
                <a:gd name="T72" fmla="*/ 1339 w 1362"/>
                <a:gd name="T73" fmla="*/ 602 h 710"/>
                <a:gd name="T74" fmla="*/ 1362 w 1362"/>
                <a:gd name="T75" fmla="*/ 599 h 710"/>
                <a:gd name="T76" fmla="*/ 1357 w 1362"/>
                <a:gd name="T77" fmla="*/ 592 h 710"/>
                <a:gd name="T78" fmla="*/ 1334 w 1362"/>
                <a:gd name="T79" fmla="*/ 540 h 710"/>
                <a:gd name="T80" fmla="*/ 1330 w 1362"/>
                <a:gd name="T81" fmla="*/ 521 h 710"/>
                <a:gd name="T82" fmla="*/ 1284 w 1362"/>
                <a:gd name="T83" fmla="*/ 420 h 710"/>
                <a:gd name="T84" fmla="*/ 1211 w 1362"/>
                <a:gd name="T85" fmla="*/ 256 h 710"/>
                <a:gd name="T86" fmla="*/ 1139 w 1362"/>
                <a:gd name="T87" fmla="*/ 103 h 710"/>
                <a:gd name="T88" fmla="*/ 1108 w 1362"/>
                <a:gd name="T89" fmla="*/ 35 h 710"/>
                <a:gd name="T90" fmla="*/ 1083 w 1362"/>
                <a:gd name="T91" fmla="*/ 41 h 710"/>
                <a:gd name="T92" fmla="*/ 1019 w 1362"/>
                <a:gd name="T93" fmla="*/ 44 h 710"/>
                <a:gd name="T94" fmla="*/ 946 w 1362"/>
                <a:gd name="T95" fmla="*/ 35 h 710"/>
                <a:gd name="T96" fmla="*/ 864 w 1362"/>
                <a:gd name="T97" fmla="*/ 19 h 710"/>
                <a:gd name="T98" fmla="*/ 785 w 1362"/>
                <a:gd name="T99" fmla="*/ 6 h 710"/>
                <a:gd name="T100" fmla="*/ 713 w 1362"/>
                <a:gd name="T101" fmla="*/ 0 h 710"/>
                <a:gd name="T102" fmla="*/ 654 w 1362"/>
                <a:gd name="T103" fmla="*/ 5 h 710"/>
                <a:gd name="T104" fmla="*/ 611 w 1362"/>
                <a:gd name="T105" fmla="*/ 24 h 710"/>
                <a:gd name="T106" fmla="*/ 601 w 1362"/>
                <a:gd name="T107" fmla="*/ 41 h 710"/>
                <a:gd name="T108" fmla="*/ 531 w 1362"/>
                <a:gd name="T109" fmla="*/ 15 h 710"/>
                <a:gd name="T110" fmla="*/ 464 w 1362"/>
                <a:gd name="T111" fmla="*/ 9 h 710"/>
                <a:gd name="T112" fmla="*/ 401 w 1362"/>
                <a:gd name="T113" fmla="*/ 19 h 710"/>
                <a:gd name="T114" fmla="*/ 342 w 1362"/>
                <a:gd name="T115" fmla="*/ 35 h 710"/>
                <a:gd name="T116" fmla="*/ 278 w 1362"/>
                <a:gd name="T117" fmla="*/ 54 h 710"/>
                <a:gd name="T118" fmla="*/ 211 w 1362"/>
                <a:gd name="T119" fmla="*/ 70 h 710"/>
                <a:gd name="T120" fmla="*/ 140 w 1362"/>
                <a:gd name="T121" fmla="*/ 71 h 710"/>
                <a:gd name="T122" fmla="*/ 59 w 1362"/>
                <a:gd name="T123" fmla="*/ 54 h 7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362"/>
                <a:gd name="T187" fmla="*/ 0 h 710"/>
                <a:gd name="T188" fmla="*/ 1362 w 1362"/>
                <a:gd name="T189" fmla="*/ 710 h 71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362" h="710">
                  <a:moveTo>
                    <a:pt x="59" y="54"/>
                  </a:moveTo>
                  <a:lnTo>
                    <a:pt x="59" y="54"/>
                  </a:ln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8" name="Freeform 30"/>
            <p:cNvSpPr>
              <a:spLocks/>
            </p:cNvSpPr>
            <p:nvPr/>
          </p:nvSpPr>
          <p:spPr bwMode="auto">
            <a:xfrm>
              <a:off x="5253" y="3407"/>
              <a:ext cx="70" cy="98"/>
            </a:xfrm>
            <a:custGeom>
              <a:avLst/>
              <a:gdLst>
                <a:gd name="T0" fmla="*/ 70 w 70"/>
                <a:gd name="T1" fmla="*/ 0 h 98"/>
                <a:gd name="T2" fmla="*/ 70 w 70"/>
                <a:gd name="T3" fmla="*/ 0 h 98"/>
                <a:gd name="T4" fmla="*/ 62 w 70"/>
                <a:gd name="T5" fmla="*/ 15 h 98"/>
                <a:gd name="T6" fmla="*/ 53 w 70"/>
                <a:gd name="T7" fmla="*/ 28 h 98"/>
                <a:gd name="T8" fmla="*/ 44 w 70"/>
                <a:gd name="T9" fmla="*/ 45 h 98"/>
                <a:gd name="T10" fmla="*/ 34 w 70"/>
                <a:gd name="T11" fmla="*/ 59 h 98"/>
                <a:gd name="T12" fmla="*/ 27 w 70"/>
                <a:gd name="T13" fmla="*/ 74 h 98"/>
                <a:gd name="T14" fmla="*/ 18 w 70"/>
                <a:gd name="T15" fmla="*/ 84 h 98"/>
                <a:gd name="T16" fmla="*/ 8 w 70"/>
                <a:gd name="T17" fmla="*/ 92 h 98"/>
                <a:gd name="T18" fmla="*/ 0 w 70"/>
                <a:gd name="T19" fmla="*/ 98 h 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0"/>
                <a:gd name="T31" fmla="*/ 0 h 98"/>
                <a:gd name="T32" fmla="*/ 70 w 70"/>
                <a:gd name="T33" fmla="*/ 98 h 9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0" h="98">
                  <a:moveTo>
                    <a:pt x="70" y="0"/>
                  </a:moveTo>
                  <a:lnTo>
                    <a:pt x="70" y="0"/>
                  </a:lnTo>
                  <a:lnTo>
                    <a:pt x="62" y="15"/>
                  </a:lnTo>
                  <a:lnTo>
                    <a:pt x="53" y="28"/>
                  </a:lnTo>
                  <a:lnTo>
                    <a:pt x="44" y="45"/>
                  </a:lnTo>
                  <a:lnTo>
                    <a:pt x="34" y="59"/>
                  </a:lnTo>
                  <a:lnTo>
                    <a:pt x="27" y="74"/>
                  </a:lnTo>
                  <a:lnTo>
                    <a:pt x="18" y="84"/>
                  </a:lnTo>
                  <a:lnTo>
                    <a:pt x="8" y="92"/>
                  </a:lnTo>
                  <a:lnTo>
                    <a:pt x="0" y="98"/>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9" name="Freeform 31"/>
            <p:cNvSpPr>
              <a:spLocks/>
            </p:cNvSpPr>
            <p:nvPr/>
          </p:nvSpPr>
          <p:spPr bwMode="auto">
            <a:xfrm>
              <a:off x="5851" y="3381"/>
              <a:ext cx="3" cy="49"/>
            </a:xfrm>
            <a:custGeom>
              <a:avLst/>
              <a:gdLst>
                <a:gd name="T0" fmla="*/ 0 w 3"/>
                <a:gd name="T1" fmla="*/ 0 h 49"/>
                <a:gd name="T2" fmla="*/ 0 w 3"/>
                <a:gd name="T3" fmla="*/ 0 h 49"/>
                <a:gd name="T4" fmla="*/ 0 w 3"/>
                <a:gd name="T5" fmla="*/ 12 h 49"/>
                <a:gd name="T6" fmla="*/ 3 w 3"/>
                <a:gd name="T7" fmla="*/ 29 h 49"/>
                <a:gd name="T8" fmla="*/ 3 w 3"/>
                <a:gd name="T9" fmla="*/ 45 h 49"/>
                <a:gd name="T10" fmla="*/ 3 w 3"/>
                <a:gd name="T11" fmla="*/ 49 h 49"/>
                <a:gd name="T12" fmla="*/ 0 60000 65536"/>
                <a:gd name="T13" fmla="*/ 0 60000 65536"/>
                <a:gd name="T14" fmla="*/ 0 60000 65536"/>
                <a:gd name="T15" fmla="*/ 0 60000 65536"/>
                <a:gd name="T16" fmla="*/ 0 60000 65536"/>
                <a:gd name="T17" fmla="*/ 0 60000 65536"/>
                <a:gd name="T18" fmla="*/ 0 w 3"/>
                <a:gd name="T19" fmla="*/ 0 h 49"/>
                <a:gd name="T20" fmla="*/ 3 w 3"/>
                <a:gd name="T21" fmla="*/ 49 h 49"/>
              </a:gdLst>
              <a:ahLst/>
              <a:cxnLst>
                <a:cxn ang="T12">
                  <a:pos x="T0" y="T1"/>
                </a:cxn>
                <a:cxn ang="T13">
                  <a:pos x="T2" y="T3"/>
                </a:cxn>
                <a:cxn ang="T14">
                  <a:pos x="T4" y="T5"/>
                </a:cxn>
                <a:cxn ang="T15">
                  <a:pos x="T6" y="T7"/>
                </a:cxn>
                <a:cxn ang="T16">
                  <a:pos x="T8" y="T9"/>
                </a:cxn>
                <a:cxn ang="T17">
                  <a:pos x="T10" y="T11"/>
                </a:cxn>
              </a:cxnLst>
              <a:rect l="T18" t="T19" r="T20" b="T21"/>
              <a:pathLst>
                <a:path w="3" h="49">
                  <a:moveTo>
                    <a:pt x="0" y="0"/>
                  </a:moveTo>
                  <a:lnTo>
                    <a:pt x="0" y="0"/>
                  </a:lnTo>
                  <a:lnTo>
                    <a:pt x="0" y="12"/>
                  </a:lnTo>
                  <a:lnTo>
                    <a:pt x="3" y="29"/>
                  </a:lnTo>
                  <a:lnTo>
                    <a:pt x="3" y="45"/>
                  </a:lnTo>
                  <a:lnTo>
                    <a:pt x="3" y="49"/>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10" name="Line 32"/>
            <p:cNvSpPr>
              <a:spLocks noChangeShapeType="1"/>
            </p:cNvSpPr>
            <p:nvPr/>
          </p:nvSpPr>
          <p:spPr bwMode="auto">
            <a:xfrm>
              <a:off x="5674" y="2836"/>
              <a:ext cx="173" cy="535"/>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511" name="WordArt 33"/>
            <p:cNvSpPr>
              <a:spLocks noChangeArrowheads="1" noChangeShapeType="1" noTextEdit="1"/>
            </p:cNvSpPr>
            <p:nvPr/>
          </p:nvSpPr>
          <p:spPr bwMode="auto">
            <a:xfrm>
              <a:off x="5276" y="3570"/>
              <a:ext cx="390" cy="239"/>
            </a:xfrm>
            <a:prstGeom prst="rect">
              <a:avLst/>
            </a:prstGeom>
          </p:spPr>
          <p:txBody>
            <a:bodyPr wrap="none" fromWordArt="1">
              <a:prstTxWarp prst="textPlain">
                <a:avLst>
                  <a:gd name="adj" fmla="val 50000"/>
                </a:avLst>
              </a:prstTxWarp>
              <a:scene3d>
                <a:camera prst="legacyObliqueTopRight">
                  <a:rot lat="16199997" lon="20399998" rev="0"/>
                </a:camera>
                <a:lightRig rig="legacyFlat3" dir="b"/>
              </a:scene3d>
              <a:sp3d prstMaterial="legacyMatte">
                <a:extrusionClr>
                  <a:srgbClr val="008000"/>
                </a:extrusionClr>
                <a:contourClr>
                  <a:srgbClr val="008000"/>
                </a:contourClr>
              </a:sp3d>
            </a:bodyPr>
            <a:lstStyle/>
            <a:p>
              <a:r>
                <a:rPr lang="vi-VN" sz="3600" b="1" kern="10">
                  <a:ln w="9525">
                    <a:round/>
                    <a:headEnd/>
                    <a:tailEnd/>
                  </a:ln>
                  <a:solidFill>
                    <a:srgbClr val="008000"/>
                  </a:solidFill>
                </a:rPr>
                <a:t>KCT</a:t>
              </a:r>
            </a:p>
          </p:txBody>
        </p:sp>
      </p:grpSp>
    </p:spTree>
    <p:extLst>
      <p:ext uri="{BB962C8B-B14F-4D97-AF65-F5344CB8AC3E}">
        <p14:creationId xmlns:p14="http://schemas.microsoft.com/office/powerpoint/2010/main" val="10560098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nodeType="withEffect">
                                  <p:stCondLst>
                                    <p:cond delay="0"/>
                                  </p:stCondLst>
                                  <p:childTnLst>
                                    <p:set>
                                      <p:cBhvr>
                                        <p:cTn id="6" dur="1" fill="hold">
                                          <p:stCondLst>
                                            <p:cond delay="0"/>
                                          </p:stCondLst>
                                        </p:cTn>
                                        <p:tgtEl>
                                          <p:spTgt spid="44035"/>
                                        </p:tgtEl>
                                        <p:attrNameLst>
                                          <p:attrName>style.visibility</p:attrName>
                                        </p:attrNameLst>
                                      </p:cBhvr>
                                      <p:to>
                                        <p:strVal val="visible"/>
                                      </p:to>
                                    </p:set>
                                    <p:animEffect transition="in" filter="slide(fromLeft)">
                                      <p:cBhvr>
                                        <p:cTn id="7" dur="2000"/>
                                        <p:tgtEl>
                                          <p:spTgt spid="4403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485">
                                            <p:txEl>
                                              <p:pRg st="0" end="0"/>
                                            </p:txEl>
                                          </p:spTgt>
                                        </p:tgtEl>
                                        <p:attrNameLst>
                                          <p:attrName>style.visibility</p:attrName>
                                        </p:attrNameLst>
                                      </p:cBhvr>
                                      <p:to>
                                        <p:strVal val="visible"/>
                                      </p:to>
                                    </p:set>
                                    <p:animEffect transition="in" filter="circle(in)">
                                      <p:cBhvr>
                                        <p:cTn id="12" dur="2000"/>
                                        <p:tgtEl>
                                          <p:spTgt spid="2048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0485">
                                            <p:txEl>
                                              <p:pRg st="1" end="1"/>
                                            </p:txEl>
                                          </p:spTgt>
                                        </p:tgtEl>
                                        <p:attrNameLst>
                                          <p:attrName>style.visibility</p:attrName>
                                        </p:attrNameLst>
                                      </p:cBhvr>
                                      <p:to>
                                        <p:strVal val="visible"/>
                                      </p:to>
                                    </p:set>
                                    <p:animEffect transition="in" filter="circle(in)">
                                      <p:cBhvr>
                                        <p:cTn id="17" dur="2000"/>
                                        <p:tgtEl>
                                          <p:spTgt spid="2048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0485">
                                            <p:txEl>
                                              <p:pRg st="2" end="2"/>
                                            </p:txEl>
                                          </p:spTgt>
                                        </p:tgtEl>
                                        <p:attrNameLst>
                                          <p:attrName>style.visibility</p:attrName>
                                        </p:attrNameLst>
                                      </p:cBhvr>
                                      <p:to>
                                        <p:strVal val="visible"/>
                                      </p:to>
                                    </p:set>
                                    <p:animEffect transition="in" filter="circle(in)">
                                      <p:cBhvr>
                                        <p:cTn id="22" dur="2000"/>
                                        <p:tgtEl>
                                          <p:spTgt spid="2048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432</TotalTime>
  <Words>706</Words>
  <Application>Microsoft Office PowerPoint</Application>
  <PresentationFormat>Widescreen</PresentationFormat>
  <Paragraphs>111</Paragraphs>
  <Slides>9</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20" baseType="lpstr">
      <vt:lpstr>.VnTime</vt:lpstr>
      <vt:lpstr>.VnTimeH</vt:lpstr>
      <vt:lpstr>Arial</vt:lpstr>
      <vt:lpstr>Calibri</vt:lpstr>
      <vt:lpstr>Calibri Light</vt:lpstr>
      <vt:lpstr>Cambria Math</vt:lpstr>
      <vt:lpstr>Open Sans</vt:lpstr>
      <vt:lpstr>Times New Roman</vt:lpstr>
      <vt:lpstr>Wingdings 2</vt:lpstr>
      <vt:lpstr>Office Theme</vt:lpstr>
      <vt:lpstr>Equation</vt:lpstr>
      <vt:lpstr>KIỂM TRA BÀI CŨ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36</cp:revision>
  <dcterms:created xsi:type="dcterms:W3CDTF">2021-12-07T03:47:16Z</dcterms:created>
  <dcterms:modified xsi:type="dcterms:W3CDTF">2021-12-11T03:49:10Z</dcterms:modified>
</cp:coreProperties>
</file>