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 id="262" r:id="rId7"/>
    <p:sldId id="263" r:id="rId8"/>
    <p:sldId id="264" r:id="rId9"/>
    <p:sldId id="265"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00" autoAdjust="0"/>
    <p:restoredTop sz="94660"/>
  </p:normalViewPr>
  <p:slideViewPr>
    <p:cSldViewPr snapToGrid="0">
      <p:cViewPr varScale="1">
        <p:scale>
          <a:sx n="66" d="100"/>
          <a:sy n="66" d="100"/>
        </p:scale>
        <p:origin x="72" y="18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vi-VN"/>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vi-VN"/>
          </a:p>
        </p:txBody>
      </p:sp>
      <p:sp>
        <p:nvSpPr>
          <p:cNvPr id="4" name="Date Placeholder 3"/>
          <p:cNvSpPr>
            <a:spLocks noGrp="1"/>
          </p:cNvSpPr>
          <p:nvPr>
            <p:ph type="dt" sz="half" idx="10"/>
          </p:nvPr>
        </p:nvSpPr>
        <p:spPr/>
        <p:txBody>
          <a:bodyPr/>
          <a:lstStyle/>
          <a:p>
            <a:fld id="{A6AA0714-5AD8-428C-AB6D-5F1A5E8DA7B6}" type="datetimeFigureOut">
              <a:rPr lang="vi-VN" smtClean="0"/>
              <a:t>16/01/2022</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51724A80-B06D-44B5-8787-0BA0DBA59012}" type="slidenum">
              <a:rPr lang="vi-VN" smtClean="0"/>
              <a:t>‹#›</a:t>
            </a:fld>
            <a:endParaRPr lang="vi-VN"/>
          </a:p>
        </p:txBody>
      </p:sp>
    </p:spTree>
    <p:extLst>
      <p:ext uri="{BB962C8B-B14F-4D97-AF65-F5344CB8AC3E}">
        <p14:creationId xmlns:p14="http://schemas.microsoft.com/office/powerpoint/2010/main" val="323221729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vi-VN"/>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Date Placeholder 3"/>
          <p:cNvSpPr>
            <a:spLocks noGrp="1"/>
          </p:cNvSpPr>
          <p:nvPr>
            <p:ph type="dt" sz="half" idx="10"/>
          </p:nvPr>
        </p:nvSpPr>
        <p:spPr/>
        <p:txBody>
          <a:bodyPr/>
          <a:lstStyle/>
          <a:p>
            <a:fld id="{A6AA0714-5AD8-428C-AB6D-5F1A5E8DA7B6}" type="datetimeFigureOut">
              <a:rPr lang="vi-VN" smtClean="0"/>
              <a:t>16/01/2022</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51724A80-B06D-44B5-8787-0BA0DBA59012}" type="slidenum">
              <a:rPr lang="vi-VN" smtClean="0"/>
              <a:t>‹#›</a:t>
            </a:fld>
            <a:endParaRPr lang="vi-VN"/>
          </a:p>
        </p:txBody>
      </p:sp>
    </p:spTree>
    <p:extLst>
      <p:ext uri="{BB962C8B-B14F-4D97-AF65-F5344CB8AC3E}">
        <p14:creationId xmlns:p14="http://schemas.microsoft.com/office/powerpoint/2010/main" val="205393717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vi-VN"/>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Date Placeholder 3"/>
          <p:cNvSpPr>
            <a:spLocks noGrp="1"/>
          </p:cNvSpPr>
          <p:nvPr>
            <p:ph type="dt" sz="half" idx="10"/>
          </p:nvPr>
        </p:nvSpPr>
        <p:spPr/>
        <p:txBody>
          <a:bodyPr/>
          <a:lstStyle/>
          <a:p>
            <a:fld id="{A6AA0714-5AD8-428C-AB6D-5F1A5E8DA7B6}" type="datetimeFigureOut">
              <a:rPr lang="vi-VN" smtClean="0"/>
              <a:t>16/01/2022</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51724A80-B06D-44B5-8787-0BA0DBA59012}" type="slidenum">
              <a:rPr lang="vi-VN" smtClean="0"/>
              <a:t>‹#›</a:t>
            </a:fld>
            <a:endParaRPr lang="vi-VN"/>
          </a:p>
        </p:txBody>
      </p:sp>
    </p:spTree>
    <p:extLst>
      <p:ext uri="{BB962C8B-B14F-4D97-AF65-F5344CB8AC3E}">
        <p14:creationId xmlns:p14="http://schemas.microsoft.com/office/powerpoint/2010/main" val="227865668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fourObj">
  <p:cSld name="Title and 4 Content">
    <p:spTree>
      <p:nvGrpSpPr>
        <p:cNvPr id="1" name=""/>
        <p:cNvGrpSpPr/>
        <p:nvPr/>
      </p:nvGrpSpPr>
      <p:grpSpPr>
        <a:xfrm>
          <a:off x="0" y="0"/>
          <a:ext cx="0" cy="0"/>
          <a:chOff x="0" y="0"/>
          <a:chExt cx="0" cy="0"/>
        </a:xfrm>
      </p:grpSpPr>
      <p:sp>
        <p:nvSpPr>
          <p:cNvPr id="2" name="Title 1"/>
          <p:cNvSpPr>
            <a:spLocks noGrp="1"/>
          </p:cNvSpPr>
          <p:nvPr>
            <p:ph type="title" sz="quarter"/>
          </p:nvPr>
        </p:nvSpPr>
        <p:spPr>
          <a:xfrm>
            <a:off x="609600" y="274638"/>
            <a:ext cx="10972800" cy="1143000"/>
          </a:xfrm>
        </p:spPr>
        <p:txBody>
          <a:bodyPr/>
          <a:lstStyle/>
          <a:p>
            <a:r>
              <a:rPr lang="en-US" smtClean="0"/>
              <a:t>Click to edit Master title style</a:t>
            </a:r>
            <a:endParaRPr lang="vi-VN"/>
          </a:p>
        </p:txBody>
      </p:sp>
      <p:sp>
        <p:nvSpPr>
          <p:cNvPr id="3" name="Content Placeholder 2"/>
          <p:cNvSpPr>
            <a:spLocks noGrp="1"/>
          </p:cNvSpPr>
          <p:nvPr>
            <p:ph sz="quarter" idx="1"/>
          </p:nvPr>
        </p:nvSpPr>
        <p:spPr>
          <a:xfrm>
            <a:off x="609600" y="1600200"/>
            <a:ext cx="5384800" cy="21859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Content Placeholder 3"/>
          <p:cNvSpPr>
            <a:spLocks noGrp="1"/>
          </p:cNvSpPr>
          <p:nvPr>
            <p:ph sz="quarter" idx="2"/>
          </p:nvPr>
        </p:nvSpPr>
        <p:spPr>
          <a:xfrm>
            <a:off x="6197600" y="1600200"/>
            <a:ext cx="5384800" cy="21859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5" name="Content Placeholder 4"/>
          <p:cNvSpPr>
            <a:spLocks noGrp="1"/>
          </p:cNvSpPr>
          <p:nvPr>
            <p:ph sz="quarter" idx="3"/>
          </p:nvPr>
        </p:nvSpPr>
        <p:spPr>
          <a:xfrm>
            <a:off x="609600" y="3938589"/>
            <a:ext cx="5384800" cy="218757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6" name="Content Placeholder 5"/>
          <p:cNvSpPr>
            <a:spLocks noGrp="1"/>
          </p:cNvSpPr>
          <p:nvPr>
            <p:ph sz="quarter" idx="4"/>
          </p:nvPr>
        </p:nvSpPr>
        <p:spPr>
          <a:xfrm>
            <a:off x="6197600" y="3938589"/>
            <a:ext cx="5384800" cy="218757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fld id="{63179B8E-7DBA-4F78-8AFC-4026B20C287C}" type="slidenum">
              <a:rPr lang="en-US" altLang="vi-VN"/>
              <a:pPr/>
              <a:t>‹#›</a:t>
            </a:fld>
            <a:endParaRPr lang="en-US" altLang="vi-VN"/>
          </a:p>
        </p:txBody>
      </p:sp>
    </p:spTree>
    <p:extLst>
      <p:ext uri="{BB962C8B-B14F-4D97-AF65-F5344CB8AC3E}">
        <p14:creationId xmlns:p14="http://schemas.microsoft.com/office/powerpoint/2010/main" val="36175061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vi-VN"/>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Date Placeholder 3"/>
          <p:cNvSpPr>
            <a:spLocks noGrp="1"/>
          </p:cNvSpPr>
          <p:nvPr>
            <p:ph type="dt" sz="half" idx="10"/>
          </p:nvPr>
        </p:nvSpPr>
        <p:spPr/>
        <p:txBody>
          <a:bodyPr/>
          <a:lstStyle/>
          <a:p>
            <a:fld id="{A6AA0714-5AD8-428C-AB6D-5F1A5E8DA7B6}" type="datetimeFigureOut">
              <a:rPr lang="vi-VN" smtClean="0"/>
              <a:t>16/01/2022</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51724A80-B06D-44B5-8787-0BA0DBA59012}" type="slidenum">
              <a:rPr lang="vi-VN" smtClean="0"/>
              <a:t>‹#›</a:t>
            </a:fld>
            <a:endParaRPr lang="vi-VN"/>
          </a:p>
        </p:txBody>
      </p:sp>
    </p:spTree>
    <p:extLst>
      <p:ext uri="{BB962C8B-B14F-4D97-AF65-F5344CB8AC3E}">
        <p14:creationId xmlns:p14="http://schemas.microsoft.com/office/powerpoint/2010/main" val="98580571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vi-VN"/>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A6AA0714-5AD8-428C-AB6D-5F1A5E8DA7B6}" type="datetimeFigureOut">
              <a:rPr lang="vi-VN" smtClean="0"/>
              <a:t>16/01/2022</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51724A80-B06D-44B5-8787-0BA0DBA59012}" type="slidenum">
              <a:rPr lang="vi-VN" smtClean="0"/>
              <a:t>‹#›</a:t>
            </a:fld>
            <a:endParaRPr lang="vi-VN"/>
          </a:p>
        </p:txBody>
      </p:sp>
    </p:spTree>
    <p:extLst>
      <p:ext uri="{BB962C8B-B14F-4D97-AF65-F5344CB8AC3E}">
        <p14:creationId xmlns:p14="http://schemas.microsoft.com/office/powerpoint/2010/main" val="9427391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vi-VN"/>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5" name="Date Placeholder 4"/>
          <p:cNvSpPr>
            <a:spLocks noGrp="1"/>
          </p:cNvSpPr>
          <p:nvPr>
            <p:ph type="dt" sz="half" idx="10"/>
          </p:nvPr>
        </p:nvSpPr>
        <p:spPr/>
        <p:txBody>
          <a:bodyPr/>
          <a:lstStyle/>
          <a:p>
            <a:fld id="{A6AA0714-5AD8-428C-AB6D-5F1A5E8DA7B6}" type="datetimeFigureOut">
              <a:rPr lang="vi-VN" smtClean="0"/>
              <a:t>16/01/2022</a:t>
            </a:fld>
            <a:endParaRPr lang="vi-VN"/>
          </a:p>
        </p:txBody>
      </p:sp>
      <p:sp>
        <p:nvSpPr>
          <p:cNvPr id="6" name="Footer Placeholder 5"/>
          <p:cNvSpPr>
            <a:spLocks noGrp="1"/>
          </p:cNvSpPr>
          <p:nvPr>
            <p:ph type="ftr" sz="quarter" idx="11"/>
          </p:nvPr>
        </p:nvSpPr>
        <p:spPr/>
        <p:txBody>
          <a:bodyPr/>
          <a:lstStyle/>
          <a:p>
            <a:endParaRPr lang="vi-VN"/>
          </a:p>
        </p:txBody>
      </p:sp>
      <p:sp>
        <p:nvSpPr>
          <p:cNvPr id="7" name="Slide Number Placeholder 6"/>
          <p:cNvSpPr>
            <a:spLocks noGrp="1"/>
          </p:cNvSpPr>
          <p:nvPr>
            <p:ph type="sldNum" sz="quarter" idx="12"/>
          </p:nvPr>
        </p:nvSpPr>
        <p:spPr/>
        <p:txBody>
          <a:bodyPr/>
          <a:lstStyle/>
          <a:p>
            <a:fld id="{51724A80-B06D-44B5-8787-0BA0DBA59012}" type="slidenum">
              <a:rPr lang="vi-VN" smtClean="0"/>
              <a:t>‹#›</a:t>
            </a:fld>
            <a:endParaRPr lang="vi-VN"/>
          </a:p>
        </p:txBody>
      </p:sp>
    </p:spTree>
    <p:extLst>
      <p:ext uri="{BB962C8B-B14F-4D97-AF65-F5344CB8AC3E}">
        <p14:creationId xmlns:p14="http://schemas.microsoft.com/office/powerpoint/2010/main" val="33745528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vi-VN"/>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7" name="Date Placeholder 6"/>
          <p:cNvSpPr>
            <a:spLocks noGrp="1"/>
          </p:cNvSpPr>
          <p:nvPr>
            <p:ph type="dt" sz="half" idx="10"/>
          </p:nvPr>
        </p:nvSpPr>
        <p:spPr/>
        <p:txBody>
          <a:bodyPr/>
          <a:lstStyle/>
          <a:p>
            <a:fld id="{A6AA0714-5AD8-428C-AB6D-5F1A5E8DA7B6}" type="datetimeFigureOut">
              <a:rPr lang="vi-VN" smtClean="0"/>
              <a:t>16/01/2022</a:t>
            </a:fld>
            <a:endParaRPr lang="vi-VN"/>
          </a:p>
        </p:txBody>
      </p:sp>
      <p:sp>
        <p:nvSpPr>
          <p:cNvPr id="8" name="Footer Placeholder 7"/>
          <p:cNvSpPr>
            <a:spLocks noGrp="1"/>
          </p:cNvSpPr>
          <p:nvPr>
            <p:ph type="ftr" sz="quarter" idx="11"/>
          </p:nvPr>
        </p:nvSpPr>
        <p:spPr/>
        <p:txBody>
          <a:bodyPr/>
          <a:lstStyle/>
          <a:p>
            <a:endParaRPr lang="vi-VN"/>
          </a:p>
        </p:txBody>
      </p:sp>
      <p:sp>
        <p:nvSpPr>
          <p:cNvPr id="9" name="Slide Number Placeholder 8"/>
          <p:cNvSpPr>
            <a:spLocks noGrp="1"/>
          </p:cNvSpPr>
          <p:nvPr>
            <p:ph type="sldNum" sz="quarter" idx="12"/>
          </p:nvPr>
        </p:nvSpPr>
        <p:spPr/>
        <p:txBody>
          <a:bodyPr/>
          <a:lstStyle/>
          <a:p>
            <a:fld id="{51724A80-B06D-44B5-8787-0BA0DBA59012}" type="slidenum">
              <a:rPr lang="vi-VN" smtClean="0"/>
              <a:t>‹#›</a:t>
            </a:fld>
            <a:endParaRPr lang="vi-VN"/>
          </a:p>
        </p:txBody>
      </p:sp>
    </p:spTree>
    <p:extLst>
      <p:ext uri="{BB962C8B-B14F-4D97-AF65-F5344CB8AC3E}">
        <p14:creationId xmlns:p14="http://schemas.microsoft.com/office/powerpoint/2010/main" val="25707084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vi-VN"/>
          </a:p>
        </p:txBody>
      </p:sp>
      <p:sp>
        <p:nvSpPr>
          <p:cNvPr id="3" name="Date Placeholder 2"/>
          <p:cNvSpPr>
            <a:spLocks noGrp="1"/>
          </p:cNvSpPr>
          <p:nvPr>
            <p:ph type="dt" sz="half" idx="10"/>
          </p:nvPr>
        </p:nvSpPr>
        <p:spPr/>
        <p:txBody>
          <a:bodyPr/>
          <a:lstStyle/>
          <a:p>
            <a:fld id="{A6AA0714-5AD8-428C-AB6D-5F1A5E8DA7B6}" type="datetimeFigureOut">
              <a:rPr lang="vi-VN" smtClean="0"/>
              <a:t>16/01/2022</a:t>
            </a:fld>
            <a:endParaRPr lang="vi-VN"/>
          </a:p>
        </p:txBody>
      </p:sp>
      <p:sp>
        <p:nvSpPr>
          <p:cNvPr id="4" name="Footer Placeholder 3"/>
          <p:cNvSpPr>
            <a:spLocks noGrp="1"/>
          </p:cNvSpPr>
          <p:nvPr>
            <p:ph type="ftr" sz="quarter" idx="11"/>
          </p:nvPr>
        </p:nvSpPr>
        <p:spPr/>
        <p:txBody>
          <a:bodyPr/>
          <a:lstStyle/>
          <a:p>
            <a:endParaRPr lang="vi-VN"/>
          </a:p>
        </p:txBody>
      </p:sp>
      <p:sp>
        <p:nvSpPr>
          <p:cNvPr id="5" name="Slide Number Placeholder 4"/>
          <p:cNvSpPr>
            <a:spLocks noGrp="1"/>
          </p:cNvSpPr>
          <p:nvPr>
            <p:ph type="sldNum" sz="quarter" idx="12"/>
          </p:nvPr>
        </p:nvSpPr>
        <p:spPr/>
        <p:txBody>
          <a:bodyPr/>
          <a:lstStyle/>
          <a:p>
            <a:fld id="{51724A80-B06D-44B5-8787-0BA0DBA59012}" type="slidenum">
              <a:rPr lang="vi-VN" smtClean="0"/>
              <a:t>‹#›</a:t>
            </a:fld>
            <a:endParaRPr lang="vi-VN"/>
          </a:p>
        </p:txBody>
      </p:sp>
    </p:spTree>
    <p:extLst>
      <p:ext uri="{BB962C8B-B14F-4D97-AF65-F5344CB8AC3E}">
        <p14:creationId xmlns:p14="http://schemas.microsoft.com/office/powerpoint/2010/main" val="40459571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6AA0714-5AD8-428C-AB6D-5F1A5E8DA7B6}" type="datetimeFigureOut">
              <a:rPr lang="vi-VN" smtClean="0"/>
              <a:t>16/01/2022</a:t>
            </a:fld>
            <a:endParaRPr lang="vi-VN"/>
          </a:p>
        </p:txBody>
      </p:sp>
      <p:sp>
        <p:nvSpPr>
          <p:cNvPr id="3" name="Footer Placeholder 2"/>
          <p:cNvSpPr>
            <a:spLocks noGrp="1"/>
          </p:cNvSpPr>
          <p:nvPr>
            <p:ph type="ftr" sz="quarter" idx="11"/>
          </p:nvPr>
        </p:nvSpPr>
        <p:spPr/>
        <p:txBody>
          <a:bodyPr/>
          <a:lstStyle/>
          <a:p>
            <a:endParaRPr lang="vi-VN"/>
          </a:p>
        </p:txBody>
      </p:sp>
      <p:sp>
        <p:nvSpPr>
          <p:cNvPr id="4" name="Slide Number Placeholder 3"/>
          <p:cNvSpPr>
            <a:spLocks noGrp="1"/>
          </p:cNvSpPr>
          <p:nvPr>
            <p:ph type="sldNum" sz="quarter" idx="12"/>
          </p:nvPr>
        </p:nvSpPr>
        <p:spPr/>
        <p:txBody>
          <a:bodyPr/>
          <a:lstStyle/>
          <a:p>
            <a:fld id="{51724A80-B06D-44B5-8787-0BA0DBA59012}" type="slidenum">
              <a:rPr lang="vi-VN" smtClean="0"/>
              <a:t>‹#›</a:t>
            </a:fld>
            <a:endParaRPr lang="vi-VN"/>
          </a:p>
        </p:txBody>
      </p:sp>
    </p:spTree>
    <p:extLst>
      <p:ext uri="{BB962C8B-B14F-4D97-AF65-F5344CB8AC3E}">
        <p14:creationId xmlns:p14="http://schemas.microsoft.com/office/powerpoint/2010/main" val="27450699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vi-VN"/>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A6AA0714-5AD8-428C-AB6D-5F1A5E8DA7B6}" type="datetimeFigureOut">
              <a:rPr lang="vi-VN" smtClean="0"/>
              <a:t>16/01/2022</a:t>
            </a:fld>
            <a:endParaRPr lang="vi-VN"/>
          </a:p>
        </p:txBody>
      </p:sp>
      <p:sp>
        <p:nvSpPr>
          <p:cNvPr id="6" name="Footer Placeholder 5"/>
          <p:cNvSpPr>
            <a:spLocks noGrp="1"/>
          </p:cNvSpPr>
          <p:nvPr>
            <p:ph type="ftr" sz="quarter" idx="11"/>
          </p:nvPr>
        </p:nvSpPr>
        <p:spPr/>
        <p:txBody>
          <a:bodyPr/>
          <a:lstStyle/>
          <a:p>
            <a:endParaRPr lang="vi-VN"/>
          </a:p>
        </p:txBody>
      </p:sp>
      <p:sp>
        <p:nvSpPr>
          <p:cNvPr id="7" name="Slide Number Placeholder 6"/>
          <p:cNvSpPr>
            <a:spLocks noGrp="1"/>
          </p:cNvSpPr>
          <p:nvPr>
            <p:ph type="sldNum" sz="quarter" idx="12"/>
          </p:nvPr>
        </p:nvSpPr>
        <p:spPr/>
        <p:txBody>
          <a:bodyPr/>
          <a:lstStyle/>
          <a:p>
            <a:fld id="{51724A80-B06D-44B5-8787-0BA0DBA59012}" type="slidenum">
              <a:rPr lang="vi-VN" smtClean="0"/>
              <a:t>‹#›</a:t>
            </a:fld>
            <a:endParaRPr lang="vi-VN"/>
          </a:p>
        </p:txBody>
      </p:sp>
    </p:spTree>
    <p:extLst>
      <p:ext uri="{BB962C8B-B14F-4D97-AF65-F5344CB8AC3E}">
        <p14:creationId xmlns:p14="http://schemas.microsoft.com/office/powerpoint/2010/main" val="30832770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vi-VN"/>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vi-VN"/>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A6AA0714-5AD8-428C-AB6D-5F1A5E8DA7B6}" type="datetimeFigureOut">
              <a:rPr lang="vi-VN" smtClean="0"/>
              <a:t>16/01/2022</a:t>
            </a:fld>
            <a:endParaRPr lang="vi-VN"/>
          </a:p>
        </p:txBody>
      </p:sp>
      <p:sp>
        <p:nvSpPr>
          <p:cNvPr id="6" name="Footer Placeholder 5"/>
          <p:cNvSpPr>
            <a:spLocks noGrp="1"/>
          </p:cNvSpPr>
          <p:nvPr>
            <p:ph type="ftr" sz="quarter" idx="11"/>
          </p:nvPr>
        </p:nvSpPr>
        <p:spPr/>
        <p:txBody>
          <a:bodyPr/>
          <a:lstStyle/>
          <a:p>
            <a:endParaRPr lang="vi-VN"/>
          </a:p>
        </p:txBody>
      </p:sp>
      <p:sp>
        <p:nvSpPr>
          <p:cNvPr id="7" name="Slide Number Placeholder 6"/>
          <p:cNvSpPr>
            <a:spLocks noGrp="1"/>
          </p:cNvSpPr>
          <p:nvPr>
            <p:ph type="sldNum" sz="quarter" idx="12"/>
          </p:nvPr>
        </p:nvSpPr>
        <p:spPr/>
        <p:txBody>
          <a:bodyPr/>
          <a:lstStyle/>
          <a:p>
            <a:fld id="{51724A80-B06D-44B5-8787-0BA0DBA59012}" type="slidenum">
              <a:rPr lang="vi-VN" smtClean="0"/>
              <a:t>‹#›</a:t>
            </a:fld>
            <a:endParaRPr lang="vi-VN"/>
          </a:p>
        </p:txBody>
      </p:sp>
    </p:spTree>
    <p:extLst>
      <p:ext uri="{BB962C8B-B14F-4D97-AF65-F5344CB8AC3E}">
        <p14:creationId xmlns:p14="http://schemas.microsoft.com/office/powerpoint/2010/main" val="45859253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vi-VN"/>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6AA0714-5AD8-428C-AB6D-5F1A5E8DA7B6}" type="datetimeFigureOut">
              <a:rPr lang="vi-VN" smtClean="0"/>
              <a:t>16/01/2022</a:t>
            </a:fld>
            <a:endParaRPr lang="vi-VN"/>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vi-VN"/>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1724A80-B06D-44B5-8787-0BA0DBA59012}" type="slidenum">
              <a:rPr lang="vi-VN" smtClean="0"/>
              <a:t>‹#›</a:t>
            </a:fld>
            <a:endParaRPr lang="vi-VN"/>
          </a:p>
        </p:txBody>
      </p:sp>
    </p:spTree>
    <p:extLst>
      <p:ext uri="{BB962C8B-B14F-4D97-AF65-F5344CB8AC3E}">
        <p14:creationId xmlns:p14="http://schemas.microsoft.com/office/powerpoint/2010/main" val="4930284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12.xml"/><Relationship Id="rId6" Type="http://schemas.openxmlformats.org/officeDocument/2006/relationships/image" Target="../media/image10.png"/><Relationship Id="rId5" Type="http://schemas.openxmlformats.org/officeDocument/2006/relationships/image" Target="../media/image9.png"/><Relationship Id="rId4" Type="http://schemas.openxmlformats.org/officeDocument/2006/relationships/image" Target="../media/image8.png"/></Relationships>
</file>

<file path=ppt/slides/_rels/slide5.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png"/><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14.png"/><Relationship Id="rId1" Type="http://schemas.openxmlformats.org/officeDocument/2006/relationships/slideLayout" Target="../slideLayouts/slideLayout12.xml"/><Relationship Id="rId4" Type="http://schemas.openxmlformats.org/officeDocument/2006/relationships/image" Target="../media/image16.png"/></Relationships>
</file>

<file path=ppt/slides/_rels/slide8.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image" Target="../media/image17.png"/><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3715" name="Text Box 51"/>
          <p:cNvSpPr txBox="1">
            <a:spLocks noChangeArrowheads="1"/>
          </p:cNvSpPr>
          <p:nvPr/>
        </p:nvSpPr>
        <p:spPr bwMode="auto">
          <a:xfrm>
            <a:off x="466520" y="916102"/>
            <a:ext cx="11202647" cy="1328023"/>
          </a:xfrm>
          <a:prstGeom prst="roundRect">
            <a:avLst/>
          </a:prstGeom>
          <a:noFill/>
          <a:ln>
            <a:solidFill>
              <a:srgbClr val="0070C0"/>
            </a:solidFill>
          </a:ln>
          <a:effectLs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US" sz="2400" b="1" i="1" dirty="0">
                <a:latin typeface="Times New Roman" panose="02020603050405020304" pitchFamily="18" charset="0"/>
                <a:cs typeface="Times New Roman" panose="02020603050405020304" pitchFamily="18" charset="0"/>
              </a:rPr>
              <a:t>Bài 1: Một đoạn dây dẫn thẳng AB được đặt ở gần đầu M của một cuộn dây dòng điện chạy qua như hình 30.1 SBT. Khi cho dòng điện chạy qua dây dẫn AB theo chiều từ A đến B thì lực điện từ tác dụng lên AB có:</a:t>
            </a:r>
          </a:p>
        </p:txBody>
      </p:sp>
      <p:sp>
        <p:nvSpPr>
          <p:cNvPr id="9" name="Rectangle 6"/>
          <p:cNvSpPr>
            <a:spLocks noChangeArrowheads="1"/>
          </p:cNvSpPr>
          <p:nvPr/>
        </p:nvSpPr>
        <p:spPr bwMode="auto">
          <a:xfrm>
            <a:off x="9225232" y="2160013"/>
            <a:ext cx="312906"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dirty="0" smtClean="0">
                <a:ln>
                  <a:noFill/>
                </a:ln>
                <a:solidFill>
                  <a:schemeClr val="tx1"/>
                </a:solidFill>
                <a:effectLst/>
                <a:latin typeface="Arial" panose="020B0604020202020204" pitchFamily="34" charset="0"/>
              </a:rPr>
              <a:t>  </a:t>
            </a:r>
            <a:r>
              <a:rPr kumimoji="0" lang="en-US" altLang="en-US" sz="12400" b="0" i="0" u="none" strike="noStrike" cap="none" normalizeH="0" baseline="0" dirty="0" smtClean="0">
                <a:ln>
                  <a:noFill/>
                </a:ln>
                <a:solidFill>
                  <a:schemeClr val="tx1"/>
                </a:solidFill>
                <a:effectLst/>
                <a:latin typeface="Arial" panose="020B0604020202020204" pitchFamily="34" charset="0"/>
              </a:rPr>
              <a:t/>
            </a:r>
            <a:br>
              <a:rPr kumimoji="0" lang="en-US" altLang="en-US" sz="12400" b="0" i="0" u="none" strike="noStrike" cap="none" normalizeH="0" baseline="0" dirty="0" smtClean="0">
                <a:ln>
                  <a:noFill/>
                </a:ln>
                <a:solidFill>
                  <a:schemeClr val="tx1"/>
                </a:solidFill>
                <a:effectLst/>
                <a:latin typeface="Arial" panose="020B0604020202020204" pitchFamily="34" charset="0"/>
              </a:rPr>
            </a:b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
        <p:nvSpPr>
          <p:cNvPr id="10" name="Rectangle 8"/>
          <p:cNvSpPr>
            <a:spLocks noChangeArrowheads="1"/>
          </p:cNvSpPr>
          <p:nvPr/>
        </p:nvSpPr>
        <p:spPr bwMode="auto">
          <a:xfrm>
            <a:off x="10324204" y="5642808"/>
            <a:ext cx="365806" cy="6001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en-US" altLang="en-US" sz="1100" b="0" i="0" u="none" strike="noStrike" cap="none" normalizeH="0" baseline="0" dirty="0" smtClean="0">
                <a:ln>
                  <a:noFill/>
                </a:ln>
                <a:solidFill>
                  <a:schemeClr val="tx1"/>
                </a:solidFill>
                <a:effectLst/>
              </a:rPr>
              <a:t>  </a:t>
            </a:r>
            <a:r>
              <a:rPr kumimoji="0" lang="en-US" altLang="en-US" sz="3300" b="0" i="0" u="none" strike="noStrike" cap="none" normalizeH="0" baseline="0" dirty="0" smtClean="0">
                <a:ln>
                  <a:noFill/>
                </a:ln>
                <a:solidFill>
                  <a:schemeClr val="tx1"/>
                </a:solidFill>
                <a:effectLst/>
                <a:latin typeface="Arial" panose="020B0604020202020204" pitchFamily="34" charset="0"/>
              </a:rPr>
              <a:t> </a:t>
            </a: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
        <p:nvSpPr>
          <p:cNvPr id="3" name="Rectangle 2"/>
          <p:cNvSpPr/>
          <p:nvPr/>
        </p:nvSpPr>
        <p:spPr>
          <a:xfrm>
            <a:off x="638327" y="3708681"/>
            <a:ext cx="1779014" cy="323165"/>
          </a:xfrm>
          <a:prstGeom prst="rect">
            <a:avLst/>
          </a:prstGeom>
        </p:spPr>
        <p:txBody>
          <a:bodyPr wrap="square">
            <a:spAutoFit/>
          </a:bodyPr>
          <a:lstStyle/>
          <a:p>
            <a:pPr marL="30480" marR="30480">
              <a:lnSpc>
                <a:spcPts val="1800"/>
              </a:lnSpc>
              <a:spcAft>
                <a:spcPts val="1200"/>
              </a:spcAft>
            </a:pPr>
            <a:r>
              <a:rPr lang="nl-NL" dirty="0" smtClean="0">
                <a:solidFill>
                  <a:srgbClr val="000000"/>
                </a:solidFill>
                <a:latin typeface="Arial" panose="020B0604020202020204" pitchFamily="34" charset="0"/>
                <a:ea typeface="Times New Roman" panose="02020603050405020304" pitchFamily="18" charset="0"/>
              </a:rPr>
              <a:t> </a:t>
            </a:r>
            <a:endParaRPr lang="en-US" dirty="0">
              <a:latin typeface="Times New Roman" panose="02020603050405020304" pitchFamily="18" charset="0"/>
              <a:ea typeface="Times New Roman" panose="02020603050405020304" pitchFamily="18" charset="0"/>
            </a:endParaRPr>
          </a:p>
        </p:txBody>
      </p:sp>
      <p:pic>
        <p:nvPicPr>
          <p:cNvPr id="1026" name="Picture 2" descr="Giải bài tập Vật lý lớp 9"/>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381685" y="2454548"/>
            <a:ext cx="2269123" cy="1996433"/>
          </a:xfrm>
          <a:prstGeom prst="rect">
            <a:avLst/>
          </a:prstGeom>
          <a:noFill/>
          <a:extLst>
            <a:ext uri="{909E8E84-426E-40DD-AFC4-6F175D3DCCD1}">
              <a14:hiddenFill xmlns:a14="http://schemas.microsoft.com/office/drawing/2010/main">
                <a:solidFill>
                  <a:srgbClr val="FFFFFF"/>
                </a:solidFill>
              </a14:hiddenFill>
            </a:ext>
          </a:extLst>
        </p:spPr>
      </p:pic>
      <p:sp>
        <p:nvSpPr>
          <p:cNvPr id="2" name="Rectangle 3"/>
          <p:cNvSpPr>
            <a:spLocks noChangeArrowheads="1"/>
          </p:cNvSpPr>
          <p:nvPr/>
        </p:nvSpPr>
        <p:spPr bwMode="auto">
          <a:xfrm>
            <a:off x="1483492" y="2323686"/>
            <a:ext cx="7741740" cy="34163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50000"/>
              </a:lnSpc>
              <a:spcBef>
                <a:spcPct val="0"/>
              </a:spcBef>
              <a:spcAft>
                <a:spcPct val="0"/>
              </a:spcAft>
              <a:buClrTx/>
              <a:buSzTx/>
              <a:buFontTx/>
              <a:buNone/>
              <a:tabLst/>
            </a:pPr>
            <a:r>
              <a:rPr kumimoji="0" lang="en-US" altLang="en-US" sz="2400" b="0" i="0" u="none" strike="noStrike" cap="none" normalizeH="0" baseline="0" dirty="0" smtClean="0">
                <a:ln>
                  <a:noFill/>
                </a:ln>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A. </a:t>
            </a:r>
            <a:r>
              <a:rPr kumimoji="0" lang="en-US" altLang="en-US" sz="2400" b="0" i="0" u="none" strike="noStrike" cap="none" normalizeH="0" baseline="0" dirty="0" err="1" smtClean="0">
                <a:ln>
                  <a:noFill/>
                </a:ln>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Phương</a:t>
            </a:r>
            <a:r>
              <a:rPr kumimoji="0" lang="en-US" altLang="en-US" sz="2400" b="0" i="0" u="none" strike="noStrike" cap="none" normalizeH="0" baseline="0" dirty="0" smtClean="0">
                <a:ln>
                  <a:noFill/>
                </a:ln>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400" b="0" i="0" u="none" strike="noStrike" cap="none" normalizeH="0" baseline="0" dirty="0" err="1" smtClean="0">
                <a:ln>
                  <a:noFill/>
                </a:ln>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thẳng</a:t>
            </a:r>
            <a:r>
              <a:rPr kumimoji="0" lang="en-US" altLang="en-US" sz="2400" b="0" i="0" u="none" strike="noStrike" cap="none" normalizeH="0" baseline="0" dirty="0" smtClean="0">
                <a:ln>
                  <a:noFill/>
                </a:ln>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400" b="0" i="0" u="none" strike="noStrike" cap="none" normalizeH="0" baseline="0" dirty="0" err="1" smtClean="0">
                <a:ln>
                  <a:noFill/>
                </a:ln>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đứng</a:t>
            </a:r>
            <a:r>
              <a:rPr kumimoji="0" lang="en-US" altLang="en-US" sz="2400" b="0" i="0" u="none" strike="noStrike" cap="none" normalizeH="0" baseline="0" dirty="0" smtClean="0">
                <a:ln>
                  <a:noFill/>
                </a:ln>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400" b="0" i="0" u="none" strike="noStrike" cap="none" normalizeH="0" baseline="0" dirty="0" err="1" smtClean="0">
                <a:ln>
                  <a:noFill/>
                </a:ln>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chiều</a:t>
            </a:r>
            <a:r>
              <a:rPr kumimoji="0" lang="en-US" altLang="en-US" sz="2400" b="0" i="0" u="none" strike="noStrike" cap="none" normalizeH="0" baseline="0" dirty="0" smtClean="0">
                <a:ln>
                  <a:noFill/>
                </a:ln>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400" b="0" i="0" u="none" strike="noStrike" cap="none" normalizeH="0" baseline="0" dirty="0" err="1" smtClean="0">
                <a:ln>
                  <a:noFill/>
                </a:ln>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từ</a:t>
            </a:r>
            <a:r>
              <a:rPr kumimoji="0" lang="en-US" altLang="en-US" sz="2400" b="0" i="0" u="none" strike="noStrike" cap="none" normalizeH="0" baseline="0" dirty="0" smtClean="0">
                <a:ln>
                  <a:noFill/>
                </a:ln>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400" b="0" i="0" u="none" strike="noStrike" cap="none" normalizeH="0" baseline="0" dirty="0" err="1" smtClean="0">
                <a:ln>
                  <a:noFill/>
                </a:ln>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dưới</a:t>
            </a:r>
            <a:r>
              <a:rPr kumimoji="0" lang="en-US" altLang="en-US" sz="2400" b="0" i="0" u="none" strike="noStrike" cap="none" normalizeH="0" baseline="0" dirty="0" smtClean="0">
                <a:ln>
                  <a:noFill/>
                </a:ln>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400" b="0" i="0" u="none" strike="noStrike" cap="none" normalizeH="0" baseline="0" dirty="0" err="1" smtClean="0">
                <a:ln>
                  <a:noFill/>
                </a:ln>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lên</a:t>
            </a:r>
            <a:r>
              <a:rPr kumimoji="0" lang="en-US" altLang="en-US" sz="2400" b="0" i="0" u="none" strike="noStrike" cap="none" normalizeH="0" baseline="0" dirty="0" smtClean="0">
                <a:ln>
                  <a:noFill/>
                </a:ln>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400" b="0" i="0" u="none" strike="noStrike" cap="none" normalizeH="0" baseline="0" dirty="0" err="1" smtClean="0">
                <a:ln>
                  <a:noFill/>
                </a:ln>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trên</a:t>
            </a:r>
            <a:endParaRPr kumimoji="0" lang="en-US" altLang="en-US" sz="2400" b="0" i="0" u="none" strike="noStrike" cap="none" normalizeH="0" baseline="0" dirty="0" smtClean="0">
              <a:ln>
                <a:noFill/>
              </a:ln>
              <a:solidFill>
                <a:srgbClr val="0070C0"/>
              </a:solidFill>
              <a:effectLst/>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50000"/>
              </a:lnSpc>
              <a:spcBef>
                <a:spcPct val="0"/>
              </a:spcBef>
              <a:spcAft>
                <a:spcPct val="0"/>
              </a:spcAft>
              <a:buClrTx/>
              <a:buSzTx/>
              <a:buFontTx/>
              <a:buNone/>
              <a:tabLst/>
            </a:pPr>
            <a:r>
              <a:rPr kumimoji="0" lang="en-US" altLang="en-US" sz="2400" b="0" i="0" u="none" strike="noStrike" cap="none" normalizeH="0" baseline="0" dirty="0" smtClean="0">
                <a:ln>
                  <a:noFill/>
                </a:ln>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B. </a:t>
            </a:r>
            <a:r>
              <a:rPr kumimoji="0" lang="en-US" altLang="en-US" sz="2400" b="0" i="0" u="none" strike="noStrike" cap="none" normalizeH="0" baseline="0" dirty="0" err="1" smtClean="0">
                <a:ln>
                  <a:noFill/>
                </a:ln>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Phương</a:t>
            </a:r>
            <a:r>
              <a:rPr kumimoji="0" lang="en-US" altLang="en-US" sz="2400" b="0" i="0" u="none" strike="noStrike" cap="none" normalizeH="0" baseline="0" dirty="0" smtClean="0">
                <a:ln>
                  <a:noFill/>
                </a:ln>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400" b="0" i="0" u="none" strike="noStrike" cap="none" normalizeH="0" baseline="0" dirty="0" err="1" smtClean="0">
                <a:ln>
                  <a:noFill/>
                </a:ln>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thẳng</a:t>
            </a:r>
            <a:r>
              <a:rPr kumimoji="0" lang="en-US" altLang="en-US" sz="2400" b="0" i="0" u="none" strike="noStrike" cap="none" normalizeH="0" baseline="0" dirty="0" smtClean="0">
                <a:ln>
                  <a:noFill/>
                </a:ln>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400" b="0" i="0" u="none" strike="noStrike" cap="none" normalizeH="0" baseline="0" dirty="0" err="1" smtClean="0">
                <a:ln>
                  <a:noFill/>
                </a:ln>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đứng</a:t>
            </a:r>
            <a:r>
              <a:rPr kumimoji="0" lang="en-US" altLang="en-US" sz="2400" b="0" i="0" u="none" strike="noStrike" cap="none" normalizeH="0" baseline="0" dirty="0" smtClean="0">
                <a:ln>
                  <a:noFill/>
                </a:ln>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400" b="0" i="0" u="none" strike="noStrike" cap="none" normalizeH="0" baseline="0" dirty="0" err="1" smtClean="0">
                <a:ln>
                  <a:noFill/>
                </a:ln>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chiều</a:t>
            </a:r>
            <a:r>
              <a:rPr kumimoji="0" lang="en-US" altLang="en-US" sz="2400" b="0" i="0" u="none" strike="noStrike" cap="none" normalizeH="0" baseline="0" dirty="0" smtClean="0">
                <a:ln>
                  <a:noFill/>
                </a:ln>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400" b="0" i="0" u="none" strike="noStrike" cap="none" normalizeH="0" baseline="0" dirty="0" err="1" smtClean="0">
                <a:ln>
                  <a:noFill/>
                </a:ln>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từ</a:t>
            </a:r>
            <a:r>
              <a:rPr kumimoji="0" lang="en-US" altLang="en-US" sz="2400" b="0" i="0" u="none" strike="noStrike" cap="none" normalizeH="0" baseline="0" dirty="0" smtClean="0">
                <a:ln>
                  <a:noFill/>
                </a:ln>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400" b="0" i="0" u="none" strike="noStrike" cap="none" normalizeH="0" baseline="0" dirty="0" err="1" smtClean="0">
                <a:ln>
                  <a:noFill/>
                </a:ln>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trên</a:t>
            </a:r>
            <a:r>
              <a:rPr kumimoji="0" lang="en-US" altLang="en-US" sz="2400" b="0" i="0" u="none" strike="noStrike" cap="none" normalizeH="0" baseline="0" dirty="0" smtClean="0">
                <a:ln>
                  <a:noFill/>
                </a:ln>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400" b="0" i="0" u="none" strike="noStrike" cap="none" normalizeH="0" baseline="0" dirty="0" err="1" smtClean="0">
                <a:ln>
                  <a:noFill/>
                </a:ln>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xuống</a:t>
            </a:r>
            <a:r>
              <a:rPr kumimoji="0" lang="en-US" altLang="en-US" sz="2400" b="0" i="0" u="none" strike="noStrike" cap="none" normalizeH="0" baseline="0" dirty="0" smtClean="0">
                <a:ln>
                  <a:noFill/>
                </a:ln>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400" b="0" i="0" u="none" strike="noStrike" cap="none" normalizeH="0" baseline="0" dirty="0" err="1" smtClean="0">
                <a:ln>
                  <a:noFill/>
                </a:ln>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dưới</a:t>
            </a:r>
            <a:endParaRPr kumimoji="0" lang="en-US" altLang="en-US" sz="2400" b="0" i="0" u="none" strike="noStrike" cap="none" normalizeH="0" baseline="0" dirty="0" smtClean="0">
              <a:ln>
                <a:noFill/>
              </a:ln>
              <a:solidFill>
                <a:srgbClr val="0070C0"/>
              </a:solidFill>
              <a:effectLst/>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50000"/>
              </a:lnSpc>
              <a:spcBef>
                <a:spcPct val="0"/>
              </a:spcBef>
              <a:spcAft>
                <a:spcPct val="0"/>
              </a:spcAft>
              <a:buClrTx/>
              <a:buSzTx/>
              <a:buFontTx/>
              <a:buNone/>
              <a:tabLst/>
            </a:pPr>
            <a:r>
              <a:rPr kumimoji="0" lang="en-US" altLang="en-US" sz="2400" b="0" i="0" u="none" strike="noStrike" cap="none" normalizeH="0" baseline="0" dirty="0" smtClean="0">
                <a:ln>
                  <a:noFill/>
                </a:ln>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C. </a:t>
            </a:r>
            <a:r>
              <a:rPr kumimoji="0" lang="en-US" altLang="en-US" sz="2400" b="0" i="0" u="none" strike="noStrike" cap="none" normalizeH="0" baseline="0" dirty="0" err="1" smtClean="0">
                <a:ln>
                  <a:noFill/>
                </a:ln>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Phương</a:t>
            </a:r>
            <a:r>
              <a:rPr kumimoji="0" lang="en-US" altLang="en-US" sz="2400" b="0" i="0" u="none" strike="noStrike" cap="none" normalizeH="0" baseline="0" dirty="0" smtClean="0">
                <a:ln>
                  <a:noFill/>
                </a:ln>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 song </a:t>
            </a:r>
            <a:r>
              <a:rPr kumimoji="0" lang="en-US" altLang="en-US" sz="2400" b="0" i="0" u="none" strike="noStrike" cap="none" normalizeH="0" baseline="0" dirty="0" err="1" smtClean="0">
                <a:ln>
                  <a:noFill/>
                </a:ln>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song</a:t>
            </a:r>
            <a:r>
              <a:rPr kumimoji="0" lang="en-US" altLang="en-US" sz="2400" b="0" i="0" u="none" strike="noStrike" cap="none" normalizeH="0" baseline="0" dirty="0" smtClean="0">
                <a:ln>
                  <a:noFill/>
                </a:ln>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400" b="0" i="0" u="none" strike="noStrike" cap="none" normalizeH="0" baseline="0" dirty="0" err="1" smtClean="0">
                <a:ln>
                  <a:noFill/>
                </a:ln>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với</a:t>
            </a:r>
            <a:r>
              <a:rPr kumimoji="0" lang="en-US" altLang="en-US" sz="2400" b="0" i="0" u="none" strike="noStrike" cap="none" normalizeH="0" baseline="0" dirty="0" smtClean="0">
                <a:ln>
                  <a:noFill/>
                </a:ln>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400" b="0" i="0" u="none" strike="noStrike" cap="none" normalizeH="0" baseline="0" dirty="0" err="1" smtClean="0">
                <a:ln>
                  <a:noFill/>
                </a:ln>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trục</a:t>
            </a:r>
            <a:r>
              <a:rPr kumimoji="0" lang="en-US" altLang="en-US" sz="2400" b="0" i="0" u="none" strike="noStrike" cap="none" normalizeH="0" baseline="0" dirty="0" smtClean="0">
                <a:ln>
                  <a:noFill/>
                </a:ln>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400" b="0" i="0" u="none" strike="noStrike" cap="none" normalizeH="0" baseline="0" dirty="0" err="1" smtClean="0">
                <a:ln>
                  <a:noFill/>
                </a:ln>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của</a:t>
            </a:r>
            <a:r>
              <a:rPr kumimoji="0" lang="en-US" altLang="en-US" sz="2400" b="0" i="0" u="none" strike="noStrike" cap="none" normalizeH="0" baseline="0" dirty="0" smtClean="0">
                <a:ln>
                  <a:noFill/>
                </a:ln>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400" b="0" i="0" u="none" strike="noStrike" cap="none" normalizeH="0" baseline="0" dirty="0" err="1" smtClean="0">
                <a:ln>
                  <a:noFill/>
                </a:ln>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cuộn</a:t>
            </a:r>
            <a:r>
              <a:rPr kumimoji="0" lang="en-US" altLang="en-US" sz="2400" b="0" i="0" u="none" strike="noStrike" cap="none" normalizeH="0" baseline="0" dirty="0" smtClean="0">
                <a:ln>
                  <a:noFill/>
                </a:ln>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400" b="0" i="0" u="none" strike="noStrike" cap="none" normalizeH="0" baseline="0" dirty="0" err="1" smtClean="0">
                <a:ln>
                  <a:noFill/>
                </a:ln>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dây</a:t>
            </a:r>
            <a:r>
              <a:rPr kumimoji="0" lang="en-US" altLang="en-US" sz="2400" b="0" i="0" u="none" strike="noStrike" cap="none" normalizeH="0" baseline="0" dirty="0" smtClean="0">
                <a:ln>
                  <a:noFill/>
                </a:ln>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400" b="0" i="0" u="none" strike="noStrike" cap="none" normalizeH="0" baseline="0" dirty="0" err="1" smtClean="0">
                <a:ln>
                  <a:noFill/>
                </a:ln>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chiều</a:t>
            </a:r>
            <a:r>
              <a:rPr kumimoji="0" lang="en-US" altLang="en-US" sz="2400" b="0" i="0" u="none" strike="noStrike" cap="none" normalizeH="0" baseline="0" dirty="0" smtClean="0">
                <a:ln>
                  <a:noFill/>
                </a:ln>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400" b="0" i="0" u="none" strike="noStrike" cap="none" normalizeH="0" baseline="0" dirty="0" err="1" smtClean="0">
                <a:ln>
                  <a:noFill/>
                </a:ln>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hướng</a:t>
            </a:r>
            <a:r>
              <a:rPr kumimoji="0" lang="en-US" altLang="en-US" sz="2400" b="0" i="0" u="none" strike="noStrike" cap="none" normalizeH="0" baseline="0" dirty="0" smtClean="0">
                <a:ln>
                  <a:noFill/>
                </a:ln>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400" b="0" i="0" u="none" strike="noStrike" cap="none" normalizeH="0" baseline="0" dirty="0" err="1" smtClean="0">
                <a:ln>
                  <a:noFill/>
                </a:ln>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ra</a:t>
            </a:r>
            <a:r>
              <a:rPr kumimoji="0" lang="en-US" altLang="en-US" sz="2400" b="0" i="0" u="none" strike="noStrike" cap="none" normalizeH="0" baseline="0" dirty="0" smtClean="0">
                <a:ln>
                  <a:noFill/>
                </a:ln>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400" b="0" i="0" u="none" strike="noStrike" cap="none" normalizeH="0" baseline="0" dirty="0" err="1" smtClean="0">
                <a:ln>
                  <a:noFill/>
                </a:ln>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xa</a:t>
            </a:r>
            <a:r>
              <a:rPr kumimoji="0" lang="en-US" altLang="en-US" sz="2400" b="0" i="0" u="none" strike="noStrike" cap="none" normalizeH="0" baseline="0" dirty="0" smtClean="0">
                <a:ln>
                  <a:noFill/>
                </a:ln>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400" b="0" i="0" u="none" strike="noStrike" cap="none" normalizeH="0" baseline="0" dirty="0" err="1" smtClean="0">
                <a:ln>
                  <a:noFill/>
                </a:ln>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đầu</a:t>
            </a:r>
            <a:r>
              <a:rPr kumimoji="0" lang="en-US" altLang="en-US" sz="2400" b="0" i="0" u="none" strike="noStrike" cap="none" normalizeH="0" baseline="0" dirty="0" smtClean="0">
                <a:ln>
                  <a:noFill/>
                </a:ln>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 M </a:t>
            </a:r>
            <a:r>
              <a:rPr kumimoji="0" lang="en-US" altLang="en-US" sz="2400" b="0" i="0" u="none" strike="noStrike" cap="none" normalizeH="0" baseline="0" dirty="0" err="1" smtClean="0">
                <a:ln>
                  <a:noFill/>
                </a:ln>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của</a:t>
            </a:r>
            <a:r>
              <a:rPr kumimoji="0" lang="en-US" altLang="en-US" sz="2400" b="0" i="0" u="none" strike="noStrike" cap="none" normalizeH="0" baseline="0" dirty="0" smtClean="0">
                <a:ln>
                  <a:noFill/>
                </a:ln>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400" b="0" i="0" u="none" strike="noStrike" cap="none" normalizeH="0" baseline="0" dirty="0" err="1" smtClean="0">
                <a:ln>
                  <a:noFill/>
                </a:ln>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cuộn</a:t>
            </a:r>
            <a:r>
              <a:rPr kumimoji="0" lang="en-US" altLang="en-US" sz="2400" b="0" i="0" u="none" strike="noStrike" cap="none" normalizeH="0" baseline="0" dirty="0" smtClean="0">
                <a:ln>
                  <a:noFill/>
                </a:ln>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400" b="0" i="0" u="none" strike="noStrike" cap="none" normalizeH="0" baseline="0" dirty="0" err="1" smtClean="0">
                <a:ln>
                  <a:noFill/>
                </a:ln>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dây</a:t>
            </a:r>
            <a:endParaRPr kumimoji="0" lang="en-US" altLang="en-US" sz="2400" b="0" i="0" u="none" strike="noStrike" cap="none" normalizeH="0" baseline="0" dirty="0" smtClean="0">
              <a:ln>
                <a:noFill/>
              </a:ln>
              <a:solidFill>
                <a:srgbClr val="0070C0"/>
              </a:solidFill>
              <a:effectLst/>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50000"/>
              </a:lnSpc>
              <a:spcBef>
                <a:spcPct val="0"/>
              </a:spcBef>
              <a:spcAft>
                <a:spcPct val="0"/>
              </a:spcAft>
              <a:buClrTx/>
              <a:buSzTx/>
              <a:buFontTx/>
              <a:buNone/>
              <a:tabLst/>
            </a:pPr>
            <a:r>
              <a:rPr kumimoji="0" lang="en-US" altLang="en-US" sz="2400" b="0" i="0" u="none" strike="noStrike" cap="none" normalizeH="0" baseline="0" dirty="0" smtClean="0">
                <a:ln>
                  <a:noFill/>
                </a:ln>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D. Phương song song với trục của cuộn dây, chiều hướng tới đầu M của cuộn </a:t>
            </a:r>
            <a:r>
              <a:rPr kumimoji="0" lang="en-US" altLang="en-US" sz="2400" b="0" i="0" u="none" strike="noStrike" cap="none" normalizeH="0" baseline="0" dirty="0" smtClean="0">
                <a:ln>
                  <a:noFill/>
                </a:ln>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dây</a:t>
            </a:r>
            <a:endParaRPr kumimoji="0" lang="en-US" altLang="en-US" sz="2400" b="0" i="0" u="none" strike="noStrike" cap="none" normalizeH="0" baseline="0" dirty="0" smtClean="0">
              <a:ln>
                <a:noFill/>
              </a:ln>
              <a:solidFill>
                <a:srgbClr val="0070C0"/>
              </a:solidFill>
              <a:effectLst/>
              <a:latin typeface="Times New Roman" panose="02020603050405020304" pitchFamily="18" charset="0"/>
              <a:cs typeface="Times New Roman" panose="02020603050405020304" pitchFamily="18" charset="0"/>
            </a:endParaRPr>
          </a:p>
        </p:txBody>
      </p:sp>
      <p:sp>
        <p:nvSpPr>
          <p:cNvPr id="11" name="Text Box 5"/>
          <p:cNvSpPr txBox="1">
            <a:spLocks noChangeArrowheads="1"/>
          </p:cNvSpPr>
          <p:nvPr/>
        </p:nvSpPr>
        <p:spPr bwMode="auto">
          <a:xfrm>
            <a:off x="2497329" y="-122500"/>
            <a:ext cx="6884356" cy="1104245"/>
          </a:xfrm>
          <a:prstGeom prst="horizontalScroll">
            <a:avLst/>
          </a:prstGeom>
          <a:solidFill>
            <a:schemeClr val="accent5">
              <a:lumMod val="60000"/>
              <a:lumOff val="40000"/>
            </a:schemeClr>
          </a:solidFill>
          <a:ln>
            <a:solidFill>
              <a:srgbClr val="FF0000"/>
            </a:solidFill>
          </a:ln>
          <a:effec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spcBef>
                <a:spcPct val="50000"/>
              </a:spcBef>
            </a:pPr>
            <a:r>
              <a:rPr lang="en-US" sz="2400" b="1" dirty="0" smtClean="0">
                <a:solidFill>
                  <a:srgbClr val="000066"/>
                </a:solidFill>
                <a:latin typeface="Times New Roman" panose="02020603050405020304" pitchFamily="18" charset="0"/>
                <a:cs typeface="Times New Roman" panose="02020603050405020304" pitchFamily="18" charset="0"/>
              </a:rPr>
              <a:t>BÀI </a:t>
            </a:r>
            <a:r>
              <a:rPr lang="en-US" sz="2400" b="1" dirty="0" smtClean="0">
                <a:solidFill>
                  <a:srgbClr val="000066"/>
                </a:solidFill>
                <a:latin typeface="Times New Roman" panose="02020603050405020304" pitchFamily="18" charset="0"/>
                <a:cs typeface="Times New Roman" panose="02020603050405020304" pitchFamily="18" charset="0"/>
              </a:rPr>
              <a:t>30: BÀI TẬP VẬN DỤNG QUY TẮC NẮM TAY PHẢI VÀ QUY TẮC BÀN TAY TRÁI</a:t>
            </a:r>
            <a:endParaRPr lang="en-US" sz="2400" b="1" dirty="0">
              <a:solidFill>
                <a:srgbClr val="000066"/>
              </a:solidFill>
              <a:latin typeface="Times New Roman" panose="02020603050405020304" pitchFamily="18" charset="0"/>
              <a:cs typeface="Times New Roman" panose="02020603050405020304" pitchFamily="18" charset="0"/>
            </a:endParaRPr>
          </a:p>
        </p:txBody>
      </p:sp>
      <p:cxnSp>
        <p:nvCxnSpPr>
          <p:cNvPr id="6" name="Straight Arrow Connector 5"/>
          <p:cNvCxnSpPr/>
          <p:nvPr/>
        </p:nvCxnSpPr>
        <p:spPr>
          <a:xfrm>
            <a:off x="10192871" y="3735575"/>
            <a:ext cx="0" cy="742300"/>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7" name="Oval 6"/>
          <p:cNvSpPr/>
          <p:nvPr/>
        </p:nvSpPr>
        <p:spPr>
          <a:xfrm>
            <a:off x="1416257" y="2979627"/>
            <a:ext cx="463834" cy="473137"/>
          </a:xfrm>
          <a:prstGeom prst="ellipse">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p>
        </p:txBody>
      </p:sp>
    </p:spTree>
    <p:extLst>
      <p:ext uri="{BB962C8B-B14F-4D97-AF65-F5344CB8AC3E}">
        <p14:creationId xmlns:p14="http://schemas.microsoft.com/office/powerpoint/2010/main" val="213516850"/>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barn(inVertical)">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circle(in)">
                                      <p:cBhvr>
                                        <p:cTn id="12" dur="2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3715" name="Text Box 51"/>
          <p:cNvSpPr txBox="1">
            <a:spLocks noChangeArrowheads="1"/>
          </p:cNvSpPr>
          <p:nvPr/>
        </p:nvSpPr>
        <p:spPr bwMode="auto">
          <a:xfrm>
            <a:off x="390144" y="963000"/>
            <a:ext cx="11147432" cy="1328023"/>
          </a:xfrm>
          <a:prstGeom prst="roundRect">
            <a:avLst/>
          </a:prstGeom>
          <a:noFill/>
          <a:ln>
            <a:solidFill>
              <a:srgbClr val="00B0F0"/>
            </a:solidFill>
          </a:ln>
          <a:effectLs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a:r>
              <a:rPr lang="en-US" sz="2400" b="1" i="1" dirty="0">
                <a:latin typeface="Times New Roman" panose="02020603050405020304" pitchFamily="18" charset="0"/>
                <a:cs typeface="Times New Roman" panose="02020603050405020304" pitchFamily="18" charset="0"/>
              </a:rPr>
              <a:t>Bài 2: Một đoạn dây dẫn thẳng AB được đặt ở gần đầu của thanh nam châm thẳng (hình 30.2 SBT). Hãy biểu diễn lực điện từ tác dụng lên dây dẫn biết rằng dòng điện chạy qua dây dẫn có chiều từ B đến A.</a:t>
            </a:r>
          </a:p>
        </p:txBody>
      </p:sp>
      <p:sp>
        <p:nvSpPr>
          <p:cNvPr id="9" name="Rectangle 6"/>
          <p:cNvSpPr>
            <a:spLocks noChangeArrowheads="1"/>
          </p:cNvSpPr>
          <p:nvPr/>
        </p:nvSpPr>
        <p:spPr bwMode="auto">
          <a:xfrm>
            <a:off x="9225232" y="2160013"/>
            <a:ext cx="312906"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dirty="0" smtClean="0">
                <a:ln>
                  <a:noFill/>
                </a:ln>
                <a:solidFill>
                  <a:schemeClr val="tx1"/>
                </a:solidFill>
                <a:effectLst/>
                <a:latin typeface="Arial" panose="020B0604020202020204" pitchFamily="34" charset="0"/>
              </a:rPr>
              <a:t>  </a:t>
            </a:r>
            <a:r>
              <a:rPr kumimoji="0" lang="en-US" altLang="en-US" sz="12400" b="0" i="0" u="none" strike="noStrike" cap="none" normalizeH="0" baseline="0" dirty="0" smtClean="0">
                <a:ln>
                  <a:noFill/>
                </a:ln>
                <a:solidFill>
                  <a:schemeClr val="tx1"/>
                </a:solidFill>
                <a:effectLst/>
                <a:latin typeface="Arial" panose="020B0604020202020204" pitchFamily="34" charset="0"/>
              </a:rPr>
              <a:t/>
            </a:r>
            <a:br>
              <a:rPr kumimoji="0" lang="en-US" altLang="en-US" sz="12400" b="0" i="0" u="none" strike="noStrike" cap="none" normalizeH="0" baseline="0" dirty="0" smtClean="0">
                <a:ln>
                  <a:noFill/>
                </a:ln>
                <a:solidFill>
                  <a:schemeClr val="tx1"/>
                </a:solidFill>
                <a:effectLst/>
                <a:latin typeface="Arial" panose="020B0604020202020204" pitchFamily="34" charset="0"/>
              </a:rPr>
            </a:b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
        <p:nvSpPr>
          <p:cNvPr id="10" name="Rectangle 8"/>
          <p:cNvSpPr>
            <a:spLocks noChangeArrowheads="1"/>
          </p:cNvSpPr>
          <p:nvPr/>
        </p:nvSpPr>
        <p:spPr bwMode="auto">
          <a:xfrm>
            <a:off x="10324204" y="5642808"/>
            <a:ext cx="365806" cy="6001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en-US" altLang="en-US" sz="1100" b="0" i="0" u="none" strike="noStrike" cap="none" normalizeH="0" baseline="0" dirty="0" smtClean="0">
                <a:ln>
                  <a:noFill/>
                </a:ln>
                <a:solidFill>
                  <a:schemeClr val="tx1"/>
                </a:solidFill>
                <a:effectLst/>
              </a:rPr>
              <a:t>  </a:t>
            </a:r>
            <a:r>
              <a:rPr kumimoji="0" lang="en-US" altLang="en-US" sz="3300" b="0" i="0" u="none" strike="noStrike" cap="none" normalizeH="0" baseline="0" dirty="0" smtClean="0">
                <a:ln>
                  <a:noFill/>
                </a:ln>
                <a:solidFill>
                  <a:schemeClr val="tx1"/>
                </a:solidFill>
                <a:effectLst/>
                <a:latin typeface="Arial" panose="020B0604020202020204" pitchFamily="34" charset="0"/>
              </a:rPr>
              <a:t> </a:t>
            </a: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
        <p:nvSpPr>
          <p:cNvPr id="3" name="Rectangle 2"/>
          <p:cNvSpPr/>
          <p:nvPr/>
        </p:nvSpPr>
        <p:spPr>
          <a:xfrm>
            <a:off x="893283" y="3343821"/>
            <a:ext cx="1779014" cy="323165"/>
          </a:xfrm>
          <a:prstGeom prst="rect">
            <a:avLst/>
          </a:prstGeom>
        </p:spPr>
        <p:txBody>
          <a:bodyPr wrap="square">
            <a:spAutoFit/>
          </a:bodyPr>
          <a:lstStyle/>
          <a:p>
            <a:pPr marL="30480" marR="30480">
              <a:lnSpc>
                <a:spcPts val="1800"/>
              </a:lnSpc>
              <a:spcAft>
                <a:spcPts val="1200"/>
              </a:spcAft>
            </a:pPr>
            <a:r>
              <a:rPr lang="nl-NL" dirty="0" smtClean="0">
                <a:solidFill>
                  <a:srgbClr val="000000"/>
                </a:solidFill>
                <a:latin typeface="Arial" panose="020B0604020202020204" pitchFamily="34" charset="0"/>
                <a:ea typeface="Times New Roman" panose="02020603050405020304" pitchFamily="18" charset="0"/>
              </a:rPr>
              <a:t> </a:t>
            </a:r>
            <a:endParaRPr lang="en-US" dirty="0">
              <a:latin typeface="Times New Roman" panose="02020603050405020304" pitchFamily="18" charset="0"/>
              <a:ea typeface="Times New Roman" panose="02020603050405020304" pitchFamily="18" charset="0"/>
            </a:endParaRPr>
          </a:p>
        </p:txBody>
      </p:sp>
      <p:pic>
        <p:nvPicPr>
          <p:cNvPr id="7" name="Picture 6" descr="Giải SBT Vật Lí 9 | Giải bài tập Sách bài tập Vật Lí 9"/>
          <p:cNvPicPr/>
          <p:nvPr/>
        </p:nvPicPr>
        <p:blipFill>
          <a:blip r:embed="rId2">
            <a:extLst>
              <a:ext uri="{28A0092B-C50C-407E-A947-70E740481C1C}">
                <a14:useLocalDpi xmlns:a14="http://schemas.microsoft.com/office/drawing/2010/main" val="0"/>
              </a:ext>
            </a:extLst>
          </a:blip>
          <a:srcRect/>
          <a:stretch>
            <a:fillRect/>
          </a:stretch>
        </p:blipFill>
        <p:spPr bwMode="auto">
          <a:xfrm>
            <a:off x="5042647" y="3161371"/>
            <a:ext cx="3160059" cy="2266285"/>
          </a:xfrm>
          <a:prstGeom prst="rect">
            <a:avLst/>
          </a:prstGeom>
          <a:noFill/>
          <a:ln>
            <a:noFill/>
          </a:ln>
        </p:spPr>
      </p:pic>
      <p:sp>
        <p:nvSpPr>
          <p:cNvPr id="11" name="Text Box 5"/>
          <p:cNvSpPr txBox="1">
            <a:spLocks noChangeArrowheads="1"/>
          </p:cNvSpPr>
          <p:nvPr/>
        </p:nvSpPr>
        <p:spPr bwMode="auto">
          <a:xfrm>
            <a:off x="2497329" y="-122500"/>
            <a:ext cx="6884356" cy="1104245"/>
          </a:xfrm>
          <a:prstGeom prst="horizontalScroll">
            <a:avLst/>
          </a:prstGeom>
          <a:solidFill>
            <a:schemeClr val="accent5">
              <a:lumMod val="60000"/>
              <a:lumOff val="40000"/>
            </a:schemeClr>
          </a:solidFill>
          <a:ln>
            <a:solidFill>
              <a:srgbClr val="FF0000"/>
            </a:solidFill>
          </a:ln>
          <a:effec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spcBef>
                <a:spcPct val="50000"/>
              </a:spcBef>
            </a:pPr>
            <a:r>
              <a:rPr lang="en-US" sz="2400" b="1" dirty="0" smtClean="0">
                <a:solidFill>
                  <a:srgbClr val="000066"/>
                </a:solidFill>
                <a:latin typeface="Times New Roman" panose="02020603050405020304" pitchFamily="18" charset="0"/>
                <a:cs typeface="Times New Roman" panose="02020603050405020304" pitchFamily="18" charset="0"/>
              </a:rPr>
              <a:t>BÀI </a:t>
            </a:r>
            <a:r>
              <a:rPr lang="en-US" sz="2400" b="1" dirty="0" smtClean="0">
                <a:solidFill>
                  <a:srgbClr val="000066"/>
                </a:solidFill>
                <a:latin typeface="Times New Roman" panose="02020603050405020304" pitchFamily="18" charset="0"/>
                <a:cs typeface="Times New Roman" panose="02020603050405020304" pitchFamily="18" charset="0"/>
              </a:rPr>
              <a:t>30: BÀI TẬP VẬN DỤNG QUY TẮC NẮM TAY PHẢI VÀ QUY TẮC BÀN TAY TRÁI</a:t>
            </a:r>
            <a:endParaRPr lang="en-US" sz="2400" b="1" dirty="0">
              <a:solidFill>
                <a:srgbClr val="000066"/>
              </a:solidFill>
              <a:latin typeface="Times New Roman" panose="02020603050405020304" pitchFamily="18" charset="0"/>
              <a:cs typeface="Times New Roman" panose="02020603050405020304" pitchFamily="18" charset="0"/>
            </a:endParaRPr>
          </a:p>
        </p:txBody>
      </p:sp>
      <p:sp>
        <p:nvSpPr>
          <p:cNvPr id="4" name="Rectangle 3"/>
          <p:cNvSpPr/>
          <p:nvPr/>
        </p:nvSpPr>
        <p:spPr>
          <a:xfrm>
            <a:off x="5801068" y="2317851"/>
            <a:ext cx="1137615" cy="461665"/>
          </a:xfrm>
          <a:prstGeom prst="rect">
            <a:avLst/>
          </a:prstGeom>
        </p:spPr>
        <p:txBody>
          <a:bodyPr wrap="square">
            <a:spAutoFit/>
          </a:bodyPr>
          <a:lstStyle/>
          <a:p>
            <a:r>
              <a:rPr lang="en-US" altLang="en-US" sz="2400" b="1" dirty="0" smtClean="0">
                <a:solidFill>
                  <a:srgbClr val="FF0000"/>
                </a:solidFill>
                <a:latin typeface="Arial" panose="020B0604020202020204" pitchFamily="34" charset="0"/>
                <a:ea typeface="Times New Roman" panose="02020603050405020304" pitchFamily="18" charset="0"/>
                <a:cs typeface="Arial" panose="020B0604020202020204" pitchFamily="34" charset="0"/>
              </a:rPr>
              <a:t>Giải</a:t>
            </a:r>
            <a:r>
              <a:rPr lang="en-US" altLang="en-US" sz="2400" b="1" dirty="0">
                <a:solidFill>
                  <a:srgbClr val="FF0000"/>
                </a:solidFill>
                <a:latin typeface="Arial" panose="020B0604020202020204" pitchFamily="34" charset="0"/>
                <a:ea typeface="Times New Roman" panose="02020603050405020304" pitchFamily="18" charset="0"/>
                <a:cs typeface="Arial" panose="020B0604020202020204" pitchFamily="34" charset="0"/>
              </a:rPr>
              <a:t>:</a:t>
            </a:r>
            <a:endParaRPr lang="vi-VN" sz="2400" dirty="0">
              <a:solidFill>
                <a:srgbClr val="FF0000"/>
              </a:solidFill>
            </a:endParaRPr>
          </a:p>
        </p:txBody>
      </p:sp>
      <p:cxnSp>
        <p:nvCxnSpPr>
          <p:cNvPr id="6" name="Straight Arrow Connector 5"/>
          <p:cNvCxnSpPr/>
          <p:nvPr/>
        </p:nvCxnSpPr>
        <p:spPr>
          <a:xfrm>
            <a:off x="5432612" y="4294513"/>
            <a:ext cx="531248" cy="290934"/>
          </a:xfrm>
          <a:prstGeom prst="straightConnector1">
            <a:avLst/>
          </a:prstGeom>
          <a:ln w="38100">
            <a:solidFill>
              <a:srgbClr val="FF0000"/>
            </a:solidFill>
            <a:tailEnd type="triangle"/>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mc:Choice xmlns:a14="http://schemas.microsoft.com/office/drawing/2010/main" Requires="a14">
          <p:sp>
            <p:nvSpPr>
              <p:cNvPr id="8" name="TextBox 7"/>
              <p:cNvSpPr txBox="1"/>
              <p:nvPr/>
            </p:nvSpPr>
            <p:spPr>
              <a:xfrm>
                <a:off x="5752112" y="4476260"/>
                <a:ext cx="665540" cy="575479"/>
              </a:xfrm>
              <a:prstGeom prst="rect">
                <a:avLst/>
              </a:prstGeom>
              <a:noFill/>
            </p:spPr>
            <p:txBody>
              <a:bodyPr wrap="square" rtlCol="0">
                <a:spAutoFit/>
              </a:bodyPr>
              <a:lstStyle/>
              <a:p>
                <a14:m>
                  <m:oMathPara xmlns:m="http://schemas.openxmlformats.org/officeDocument/2006/math">
                    <m:oMathParaPr>
                      <m:jc m:val="centerGroup"/>
                    </m:oMathParaPr>
                    <m:oMath xmlns:m="http://schemas.openxmlformats.org/officeDocument/2006/math">
                      <m:acc>
                        <m:accPr>
                          <m:chr m:val="⃗"/>
                          <m:ctrlPr>
                            <a:rPr lang="vi-VN" sz="2800" i="1" smtClean="0">
                              <a:solidFill>
                                <a:srgbClr val="FF0000"/>
                              </a:solidFill>
                              <a:latin typeface="Cambria Math" panose="02040503050406030204" pitchFamily="18" charset="0"/>
                            </a:rPr>
                          </m:ctrlPr>
                        </m:accPr>
                        <m:e>
                          <m:r>
                            <a:rPr lang="en-US" sz="2800" b="0" i="1" smtClean="0">
                              <a:solidFill>
                                <a:srgbClr val="FF0000"/>
                              </a:solidFill>
                              <a:latin typeface="Cambria Math" panose="02040503050406030204" pitchFamily="18" charset="0"/>
                            </a:rPr>
                            <m:t>𝐹</m:t>
                          </m:r>
                        </m:e>
                      </m:acc>
                    </m:oMath>
                  </m:oMathPara>
                </a14:m>
                <a:endParaRPr lang="vi-VN" sz="2800" dirty="0">
                  <a:solidFill>
                    <a:srgbClr val="FF0000"/>
                  </a:solidFill>
                </a:endParaRPr>
              </a:p>
            </p:txBody>
          </p:sp>
        </mc:Choice>
        <mc:Fallback>
          <p:sp>
            <p:nvSpPr>
              <p:cNvPr id="8" name="TextBox 7"/>
              <p:cNvSpPr txBox="1">
                <a:spLocks noRot="1" noChangeAspect="1" noMove="1" noResize="1" noEditPoints="1" noAdjustHandles="1" noChangeArrowheads="1" noChangeShapeType="1" noTextEdit="1"/>
              </p:cNvSpPr>
              <p:nvPr/>
            </p:nvSpPr>
            <p:spPr>
              <a:xfrm>
                <a:off x="5752112" y="4476260"/>
                <a:ext cx="665540" cy="575479"/>
              </a:xfrm>
              <a:prstGeom prst="rect">
                <a:avLst/>
              </a:prstGeom>
              <a:blipFill>
                <a:blip r:embed="rId3"/>
                <a:stretch>
                  <a:fillRect/>
                </a:stretch>
              </a:blipFill>
            </p:spPr>
            <p:txBody>
              <a:bodyPr/>
              <a:lstStyle/>
              <a:p>
                <a:r>
                  <a:rPr lang="vi-VN">
                    <a:noFill/>
                  </a:rPr>
                  <a:t> </a:t>
                </a:r>
              </a:p>
            </p:txBody>
          </p:sp>
        </mc:Fallback>
      </mc:AlternateContent>
    </p:spTree>
    <p:extLst>
      <p:ext uri="{BB962C8B-B14F-4D97-AF65-F5344CB8AC3E}">
        <p14:creationId xmlns:p14="http://schemas.microsoft.com/office/powerpoint/2010/main" val="122554961"/>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barn(inVertical)">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barn(inVertical)">
                                      <p:cBhvr>
                                        <p:cTn id="12"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3715" name="Text Box 51"/>
          <p:cNvSpPr txBox="1">
            <a:spLocks noChangeArrowheads="1"/>
          </p:cNvSpPr>
          <p:nvPr/>
        </p:nvSpPr>
        <p:spPr bwMode="auto">
          <a:xfrm>
            <a:off x="566490" y="955852"/>
            <a:ext cx="10919129" cy="1736646"/>
          </a:xfrm>
          <a:prstGeom prst="roundRect">
            <a:avLst/>
          </a:prstGeom>
          <a:noFill/>
          <a:ln>
            <a:solidFill>
              <a:srgbClr val="00B0F0"/>
            </a:solidFill>
          </a:ln>
          <a:effectLs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US" sz="2400" b="1">
                <a:latin typeface="Times New Roman" panose="02020603050405020304" pitchFamily="18" charset="0"/>
                <a:cs typeface="Times New Roman" panose="02020603050405020304" pitchFamily="18" charset="0"/>
              </a:rPr>
              <a:t>Bài 3:</a:t>
            </a:r>
            <a:r>
              <a:rPr lang="en-US" sz="2400">
                <a:latin typeface="Times New Roman" panose="02020603050405020304" pitchFamily="18" charset="0"/>
                <a:cs typeface="Times New Roman" panose="02020603050405020304" pitchFamily="18" charset="0"/>
              </a:rPr>
              <a:t> Khung dây dẫn AB được móc vào một lực kế nhẹ và được đặt sao cho đoạn BC nằm lọt vào khoảng giữa hai cực của một nam châm hình chữ U (hình 30.3 SBT). Số chỉ của lực kế sẽ thay đổi như thế nào khi cho dòng điện chạy qua khung dây theo chiều ABCD?</a:t>
            </a:r>
          </a:p>
        </p:txBody>
      </p:sp>
      <p:sp>
        <p:nvSpPr>
          <p:cNvPr id="9" name="Rectangle 6"/>
          <p:cNvSpPr>
            <a:spLocks noChangeArrowheads="1"/>
          </p:cNvSpPr>
          <p:nvPr/>
        </p:nvSpPr>
        <p:spPr bwMode="auto">
          <a:xfrm>
            <a:off x="9225232" y="2160013"/>
            <a:ext cx="312906"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dirty="0" smtClean="0">
                <a:ln>
                  <a:noFill/>
                </a:ln>
                <a:solidFill>
                  <a:schemeClr val="tx1"/>
                </a:solidFill>
                <a:effectLst/>
                <a:latin typeface="Arial" panose="020B0604020202020204" pitchFamily="34" charset="0"/>
              </a:rPr>
              <a:t>  </a:t>
            </a:r>
            <a:r>
              <a:rPr kumimoji="0" lang="en-US" altLang="en-US" sz="12400" b="0" i="0" u="none" strike="noStrike" cap="none" normalizeH="0" baseline="0" dirty="0" smtClean="0">
                <a:ln>
                  <a:noFill/>
                </a:ln>
                <a:solidFill>
                  <a:schemeClr val="tx1"/>
                </a:solidFill>
                <a:effectLst/>
                <a:latin typeface="Arial" panose="020B0604020202020204" pitchFamily="34" charset="0"/>
              </a:rPr>
              <a:t/>
            </a:r>
            <a:br>
              <a:rPr kumimoji="0" lang="en-US" altLang="en-US" sz="12400" b="0" i="0" u="none" strike="noStrike" cap="none" normalizeH="0" baseline="0" dirty="0" smtClean="0">
                <a:ln>
                  <a:noFill/>
                </a:ln>
                <a:solidFill>
                  <a:schemeClr val="tx1"/>
                </a:solidFill>
                <a:effectLst/>
                <a:latin typeface="Arial" panose="020B0604020202020204" pitchFamily="34" charset="0"/>
              </a:rPr>
            </a:b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
        <p:nvSpPr>
          <p:cNvPr id="10" name="Rectangle 8"/>
          <p:cNvSpPr>
            <a:spLocks noChangeArrowheads="1"/>
          </p:cNvSpPr>
          <p:nvPr/>
        </p:nvSpPr>
        <p:spPr bwMode="auto">
          <a:xfrm>
            <a:off x="10324204" y="5642808"/>
            <a:ext cx="365806" cy="6001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en-US" altLang="en-US" sz="1100" b="0" i="0" u="none" strike="noStrike" cap="none" normalizeH="0" baseline="0" dirty="0" smtClean="0">
                <a:ln>
                  <a:noFill/>
                </a:ln>
                <a:solidFill>
                  <a:schemeClr val="tx1"/>
                </a:solidFill>
                <a:effectLst/>
              </a:rPr>
              <a:t>  </a:t>
            </a:r>
            <a:r>
              <a:rPr kumimoji="0" lang="en-US" altLang="en-US" sz="3300" b="0" i="0" u="none" strike="noStrike" cap="none" normalizeH="0" baseline="0" dirty="0" smtClean="0">
                <a:ln>
                  <a:noFill/>
                </a:ln>
                <a:solidFill>
                  <a:schemeClr val="tx1"/>
                </a:solidFill>
                <a:effectLst/>
                <a:latin typeface="Arial" panose="020B0604020202020204" pitchFamily="34" charset="0"/>
              </a:rPr>
              <a:t> </a:t>
            </a: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
        <p:nvSpPr>
          <p:cNvPr id="3" name="Rectangle 2"/>
          <p:cNvSpPr/>
          <p:nvPr/>
        </p:nvSpPr>
        <p:spPr>
          <a:xfrm>
            <a:off x="382295" y="1992840"/>
            <a:ext cx="1779014" cy="323165"/>
          </a:xfrm>
          <a:prstGeom prst="rect">
            <a:avLst/>
          </a:prstGeom>
        </p:spPr>
        <p:txBody>
          <a:bodyPr wrap="square">
            <a:spAutoFit/>
          </a:bodyPr>
          <a:lstStyle/>
          <a:p>
            <a:pPr marL="30480" marR="30480">
              <a:lnSpc>
                <a:spcPts val="1800"/>
              </a:lnSpc>
              <a:spcAft>
                <a:spcPts val="1200"/>
              </a:spcAft>
            </a:pPr>
            <a:r>
              <a:rPr lang="nl-NL" dirty="0" smtClean="0">
                <a:solidFill>
                  <a:srgbClr val="000000"/>
                </a:solidFill>
                <a:latin typeface="Arial" panose="020B0604020202020204" pitchFamily="34" charset="0"/>
                <a:ea typeface="Times New Roman" panose="02020603050405020304" pitchFamily="18" charset="0"/>
              </a:rPr>
              <a:t> </a:t>
            </a:r>
            <a:endParaRPr lang="en-US" dirty="0">
              <a:latin typeface="Times New Roman" panose="02020603050405020304" pitchFamily="18" charset="0"/>
              <a:ea typeface="Times New Roman" panose="02020603050405020304" pitchFamily="18" charset="0"/>
            </a:endParaRPr>
          </a:p>
        </p:txBody>
      </p:sp>
      <p:pic>
        <p:nvPicPr>
          <p:cNvPr id="7" name="Picture 6" descr="Giải SBT Vật Lí 9 | Giải bài tập Sách bài tập Vật Lí 9"/>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807773" y="3088918"/>
            <a:ext cx="3433968" cy="2746012"/>
          </a:xfrm>
          <a:prstGeom prst="rect">
            <a:avLst/>
          </a:prstGeom>
          <a:noFill/>
          <a:ln>
            <a:noFill/>
          </a:ln>
        </p:spPr>
      </p:pic>
      <p:sp>
        <p:nvSpPr>
          <p:cNvPr id="2" name="Rectangle 2"/>
          <p:cNvSpPr>
            <a:spLocks noChangeArrowheads="1"/>
          </p:cNvSpPr>
          <p:nvPr/>
        </p:nvSpPr>
        <p:spPr bwMode="auto">
          <a:xfrm>
            <a:off x="864561" y="3157274"/>
            <a:ext cx="6423746" cy="267765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400" b="1" i="1" u="none" strike="noStrike" cap="none" normalizeH="0" baseline="0" dirty="0" smtClean="0">
                <a:ln>
                  <a:noFill/>
                </a:ln>
                <a:solidFill>
                  <a:srgbClr val="00B0F0"/>
                </a:solidFill>
                <a:effectLst/>
                <a:latin typeface="Times New Roman" panose="02020603050405020304" pitchFamily="18" charset="0"/>
                <a:ea typeface="Times New Roman" panose="02020603050405020304" pitchFamily="18" charset="0"/>
                <a:cs typeface="Times New Roman" panose="02020603050405020304" pitchFamily="18" charset="0"/>
              </a:rPr>
              <a:t>Áp </a:t>
            </a:r>
            <a:r>
              <a:rPr kumimoji="0" lang="en-US" altLang="en-US" sz="2400" b="1" i="1" u="none" strike="noStrike" cap="none" normalizeH="0" baseline="0" dirty="0" smtClean="0">
                <a:ln>
                  <a:noFill/>
                </a:ln>
                <a:solidFill>
                  <a:srgbClr val="00B0F0"/>
                </a:solidFill>
                <a:effectLst/>
                <a:latin typeface="Times New Roman" panose="02020603050405020304" pitchFamily="18" charset="0"/>
                <a:ea typeface="Times New Roman" panose="02020603050405020304" pitchFamily="18" charset="0"/>
                <a:cs typeface="Times New Roman" panose="02020603050405020304" pitchFamily="18" charset="0"/>
              </a:rPr>
              <a:t>dụng quy tắc bàn tay trái, ta xác định được chiều lực từ tác dụng lên dây BC có phương thẳng đứng, chiều hướng xuống dưới như hình vẽ.</a:t>
            </a:r>
            <a:endParaRPr kumimoji="0" lang="en-US" altLang="en-US" sz="2400" b="1" i="1" u="none" strike="noStrike" cap="none" normalizeH="0" baseline="0" dirty="0" smtClean="0">
              <a:ln>
                <a:noFill/>
              </a:ln>
              <a:solidFill>
                <a:srgbClr val="00B0F0"/>
              </a:solidFill>
              <a:effectLst/>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400" b="1" i="1" u="none" strike="noStrike" cap="none" normalizeH="0" baseline="0" dirty="0" smtClean="0">
                <a:ln>
                  <a:noFill/>
                </a:ln>
                <a:solidFill>
                  <a:srgbClr val="00B0F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400" b="1" i="1" u="none" strike="noStrike" cap="none" normalizeH="0" baseline="0" dirty="0" err="1" smtClean="0">
                <a:ln>
                  <a:noFill/>
                </a:ln>
                <a:solidFill>
                  <a:srgbClr val="00B0F0"/>
                </a:solidFill>
                <a:effectLst/>
                <a:latin typeface="Times New Roman" panose="02020603050405020304" pitchFamily="18" charset="0"/>
                <a:ea typeface="Times New Roman" panose="02020603050405020304" pitchFamily="18" charset="0"/>
                <a:cs typeface="Times New Roman" panose="02020603050405020304" pitchFamily="18" charset="0"/>
              </a:rPr>
              <a:t>Số</a:t>
            </a:r>
            <a:r>
              <a:rPr kumimoji="0" lang="en-US" altLang="en-US" sz="2400" b="1" i="1" u="none" strike="noStrike" cap="none" normalizeH="0" baseline="0" dirty="0" smtClean="0">
                <a:ln>
                  <a:noFill/>
                </a:ln>
                <a:solidFill>
                  <a:srgbClr val="00B0F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400" b="1" i="1" u="none" strike="noStrike" cap="none" normalizeH="0" baseline="0" dirty="0" err="1" smtClean="0">
                <a:ln>
                  <a:noFill/>
                </a:ln>
                <a:solidFill>
                  <a:srgbClr val="00B0F0"/>
                </a:solidFill>
                <a:effectLst/>
                <a:latin typeface="Times New Roman" panose="02020603050405020304" pitchFamily="18" charset="0"/>
                <a:ea typeface="Times New Roman" panose="02020603050405020304" pitchFamily="18" charset="0"/>
                <a:cs typeface="Times New Roman" panose="02020603050405020304" pitchFamily="18" charset="0"/>
              </a:rPr>
              <a:t>chỉ</a:t>
            </a:r>
            <a:r>
              <a:rPr kumimoji="0" lang="en-US" altLang="en-US" sz="2400" b="1" i="1" u="none" strike="noStrike" cap="none" normalizeH="0" baseline="0" dirty="0" smtClean="0">
                <a:ln>
                  <a:noFill/>
                </a:ln>
                <a:solidFill>
                  <a:srgbClr val="00B0F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400" b="1" i="1" u="none" strike="noStrike" cap="none" normalizeH="0" baseline="0" dirty="0" err="1" smtClean="0">
                <a:ln>
                  <a:noFill/>
                </a:ln>
                <a:solidFill>
                  <a:srgbClr val="00B0F0"/>
                </a:solidFill>
                <a:effectLst/>
                <a:latin typeface="Times New Roman" panose="02020603050405020304" pitchFamily="18" charset="0"/>
                <a:ea typeface="Times New Roman" panose="02020603050405020304" pitchFamily="18" charset="0"/>
                <a:cs typeface="Times New Roman" panose="02020603050405020304" pitchFamily="18" charset="0"/>
              </a:rPr>
              <a:t>của</a:t>
            </a:r>
            <a:r>
              <a:rPr kumimoji="0" lang="en-US" altLang="en-US" sz="2400" b="1" i="1" u="none" strike="noStrike" cap="none" normalizeH="0" baseline="0" dirty="0" smtClean="0">
                <a:ln>
                  <a:noFill/>
                </a:ln>
                <a:solidFill>
                  <a:srgbClr val="00B0F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400" b="1" i="1" u="none" strike="noStrike" cap="none" normalizeH="0" baseline="0" dirty="0" err="1" smtClean="0">
                <a:ln>
                  <a:noFill/>
                </a:ln>
                <a:solidFill>
                  <a:srgbClr val="00B0F0"/>
                </a:solidFill>
                <a:effectLst/>
                <a:latin typeface="Times New Roman" panose="02020603050405020304" pitchFamily="18" charset="0"/>
                <a:ea typeface="Times New Roman" panose="02020603050405020304" pitchFamily="18" charset="0"/>
                <a:cs typeface="Times New Roman" panose="02020603050405020304" pitchFamily="18" charset="0"/>
              </a:rPr>
              <a:t>lực</a:t>
            </a:r>
            <a:r>
              <a:rPr kumimoji="0" lang="en-US" altLang="en-US" sz="2400" b="1" i="1" u="none" strike="noStrike" cap="none" normalizeH="0" baseline="0" dirty="0" smtClean="0">
                <a:ln>
                  <a:noFill/>
                </a:ln>
                <a:solidFill>
                  <a:srgbClr val="00B0F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400" b="1" i="1" u="none" strike="noStrike" cap="none" normalizeH="0" baseline="0" dirty="0" err="1" smtClean="0">
                <a:ln>
                  <a:noFill/>
                </a:ln>
                <a:solidFill>
                  <a:srgbClr val="00B0F0"/>
                </a:solidFill>
                <a:effectLst/>
                <a:latin typeface="Times New Roman" panose="02020603050405020304" pitchFamily="18" charset="0"/>
                <a:ea typeface="Times New Roman" panose="02020603050405020304" pitchFamily="18" charset="0"/>
                <a:cs typeface="Times New Roman" panose="02020603050405020304" pitchFamily="18" charset="0"/>
              </a:rPr>
              <a:t>kế</a:t>
            </a:r>
            <a:r>
              <a:rPr kumimoji="0" lang="en-US" altLang="en-US" sz="2400" b="1" i="1" u="none" strike="noStrike" cap="none" normalizeH="0" baseline="0" dirty="0" smtClean="0">
                <a:ln>
                  <a:noFill/>
                </a:ln>
                <a:solidFill>
                  <a:srgbClr val="00B0F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400" b="1" i="1" u="none" strike="noStrike" cap="none" normalizeH="0" baseline="0" dirty="0" err="1" smtClean="0">
                <a:ln>
                  <a:noFill/>
                </a:ln>
                <a:solidFill>
                  <a:srgbClr val="00B0F0"/>
                </a:solidFill>
                <a:effectLst/>
                <a:latin typeface="Times New Roman" panose="02020603050405020304" pitchFamily="18" charset="0"/>
                <a:ea typeface="Times New Roman" panose="02020603050405020304" pitchFamily="18" charset="0"/>
                <a:cs typeface="Times New Roman" panose="02020603050405020304" pitchFamily="18" charset="0"/>
              </a:rPr>
              <a:t>sẽ</a:t>
            </a:r>
            <a:r>
              <a:rPr kumimoji="0" lang="en-US" altLang="en-US" sz="2400" b="1" i="1" u="none" strike="noStrike" cap="none" normalizeH="0" baseline="0" dirty="0" smtClean="0">
                <a:ln>
                  <a:noFill/>
                </a:ln>
                <a:solidFill>
                  <a:srgbClr val="00B0F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400" b="1" i="1" u="none" strike="noStrike" cap="none" normalizeH="0" baseline="0" dirty="0" err="1" smtClean="0">
                <a:ln>
                  <a:noFill/>
                </a:ln>
                <a:solidFill>
                  <a:srgbClr val="00B0F0"/>
                </a:solidFill>
                <a:effectLst/>
                <a:latin typeface="Times New Roman" panose="02020603050405020304" pitchFamily="18" charset="0"/>
                <a:ea typeface="Times New Roman" panose="02020603050405020304" pitchFamily="18" charset="0"/>
                <a:cs typeface="Times New Roman" panose="02020603050405020304" pitchFamily="18" charset="0"/>
              </a:rPr>
              <a:t>tăng</a:t>
            </a:r>
            <a:r>
              <a:rPr kumimoji="0" lang="en-US" altLang="en-US" sz="2400" b="1" i="1" u="none" strike="noStrike" cap="none" normalizeH="0" baseline="0" dirty="0" smtClean="0">
                <a:ln>
                  <a:noFill/>
                </a:ln>
                <a:solidFill>
                  <a:srgbClr val="00B0F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400" b="1" i="1" u="none" strike="noStrike" cap="none" normalizeH="0" baseline="0" dirty="0" err="1" smtClean="0">
                <a:ln>
                  <a:noFill/>
                </a:ln>
                <a:solidFill>
                  <a:srgbClr val="00B0F0"/>
                </a:solidFill>
                <a:effectLst/>
                <a:latin typeface="Times New Roman" panose="02020603050405020304" pitchFamily="18" charset="0"/>
                <a:ea typeface="Times New Roman" panose="02020603050405020304" pitchFamily="18" charset="0"/>
                <a:cs typeface="Times New Roman" panose="02020603050405020304" pitchFamily="18" charset="0"/>
              </a:rPr>
              <a:t>khi</a:t>
            </a:r>
            <a:r>
              <a:rPr kumimoji="0" lang="en-US" altLang="en-US" sz="2400" b="1" i="1" u="none" strike="noStrike" cap="none" normalizeH="0" baseline="0" dirty="0" smtClean="0">
                <a:ln>
                  <a:noFill/>
                </a:ln>
                <a:solidFill>
                  <a:srgbClr val="00B0F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400" b="1" i="1" u="none" strike="noStrike" cap="none" normalizeH="0" baseline="0" dirty="0" err="1" smtClean="0">
                <a:ln>
                  <a:noFill/>
                </a:ln>
                <a:solidFill>
                  <a:srgbClr val="00B0F0"/>
                </a:solidFill>
                <a:effectLst/>
                <a:latin typeface="Times New Roman" panose="02020603050405020304" pitchFamily="18" charset="0"/>
                <a:ea typeface="Times New Roman" panose="02020603050405020304" pitchFamily="18" charset="0"/>
                <a:cs typeface="Times New Roman" panose="02020603050405020304" pitchFamily="18" charset="0"/>
              </a:rPr>
              <a:t>cho</a:t>
            </a:r>
            <a:r>
              <a:rPr kumimoji="0" lang="en-US" altLang="en-US" sz="2400" b="1" i="1" u="none" strike="noStrike" cap="none" normalizeH="0" baseline="0" dirty="0" smtClean="0">
                <a:ln>
                  <a:noFill/>
                </a:ln>
                <a:solidFill>
                  <a:srgbClr val="00B0F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400" b="1" i="1" u="none" strike="noStrike" cap="none" normalizeH="0" baseline="0" dirty="0" err="1" smtClean="0">
                <a:ln>
                  <a:noFill/>
                </a:ln>
                <a:solidFill>
                  <a:srgbClr val="00B0F0"/>
                </a:solidFill>
                <a:effectLst/>
                <a:latin typeface="Times New Roman" panose="02020603050405020304" pitchFamily="18" charset="0"/>
                <a:ea typeface="Times New Roman" panose="02020603050405020304" pitchFamily="18" charset="0"/>
                <a:cs typeface="Times New Roman" panose="02020603050405020304" pitchFamily="18" charset="0"/>
              </a:rPr>
              <a:t>dòng</a:t>
            </a:r>
            <a:r>
              <a:rPr kumimoji="0" lang="en-US" altLang="en-US" sz="2400" b="1" i="1" u="none" strike="noStrike" cap="none" normalizeH="0" baseline="0" dirty="0" smtClean="0">
                <a:ln>
                  <a:noFill/>
                </a:ln>
                <a:solidFill>
                  <a:srgbClr val="00B0F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400" b="1" i="1" u="none" strike="noStrike" cap="none" normalizeH="0" baseline="0" dirty="0" err="1" smtClean="0">
                <a:ln>
                  <a:noFill/>
                </a:ln>
                <a:solidFill>
                  <a:srgbClr val="00B0F0"/>
                </a:solidFill>
                <a:effectLst/>
                <a:latin typeface="Times New Roman" panose="02020603050405020304" pitchFamily="18" charset="0"/>
                <a:ea typeface="Times New Roman" panose="02020603050405020304" pitchFamily="18" charset="0"/>
                <a:cs typeface="Times New Roman" panose="02020603050405020304" pitchFamily="18" charset="0"/>
              </a:rPr>
              <a:t>điện</a:t>
            </a:r>
            <a:r>
              <a:rPr kumimoji="0" lang="en-US" altLang="en-US" sz="2400" b="1" i="1" u="none" strike="noStrike" cap="none" normalizeH="0" baseline="0" dirty="0" smtClean="0">
                <a:ln>
                  <a:noFill/>
                </a:ln>
                <a:solidFill>
                  <a:srgbClr val="00B0F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400" b="1" i="1" u="none" strike="noStrike" cap="none" normalizeH="0" baseline="0" dirty="0" err="1" smtClean="0">
                <a:ln>
                  <a:noFill/>
                </a:ln>
                <a:solidFill>
                  <a:srgbClr val="00B0F0"/>
                </a:solidFill>
                <a:effectLst/>
                <a:latin typeface="Times New Roman" panose="02020603050405020304" pitchFamily="18" charset="0"/>
                <a:ea typeface="Times New Roman" panose="02020603050405020304" pitchFamily="18" charset="0"/>
                <a:cs typeface="Times New Roman" panose="02020603050405020304" pitchFamily="18" charset="0"/>
              </a:rPr>
              <a:t>chạy</a:t>
            </a:r>
            <a:r>
              <a:rPr kumimoji="0" lang="en-US" altLang="en-US" sz="2400" b="1" i="1" u="none" strike="noStrike" cap="none" normalizeH="0" baseline="0" dirty="0" smtClean="0">
                <a:ln>
                  <a:noFill/>
                </a:ln>
                <a:solidFill>
                  <a:srgbClr val="00B0F0"/>
                </a:solidFill>
                <a:effectLst/>
                <a:latin typeface="Times New Roman" panose="02020603050405020304" pitchFamily="18" charset="0"/>
                <a:ea typeface="Times New Roman" panose="02020603050405020304" pitchFamily="18" charset="0"/>
                <a:cs typeface="Times New Roman" panose="02020603050405020304" pitchFamily="18" charset="0"/>
              </a:rPr>
              <a:t> qua </a:t>
            </a:r>
            <a:r>
              <a:rPr kumimoji="0" lang="en-US" altLang="en-US" sz="2400" b="1" i="1" u="none" strike="noStrike" cap="none" normalizeH="0" baseline="0" dirty="0" err="1" smtClean="0">
                <a:ln>
                  <a:noFill/>
                </a:ln>
                <a:solidFill>
                  <a:srgbClr val="00B0F0"/>
                </a:solidFill>
                <a:effectLst/>
                <a:latin typeface="Times New Roman" panose="02020603050405020304" pitchFamily="18" charset="0"/>
                <a:ea typeface="Times New Roman" panose="02020603050405020304" pitchFamily="18" charset="0"/>
                <a:cs typeface="Times New Roman" panose="02020603050405020304" pitchFamily="18" charset="0"/>
              </a:rPr>
              <a:t>khung</a:t>
            </a:r>
            <a:r>
              <a:rPr kumimoji="0" lang="en-US" altLang="en-US" sz="2400" b="1" i="1" u="none" strike="noStrike" cap="none" normalizeH="0" baseline="0" dirty="0" smtClean="0">
                <a:ln>
                  <a:noFill/>
                </a:ln>
                <a:solidFill>
                  <a:srgbClr val="00B0F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400" b="1" i="1" u="none" strike="noStrike" cap="none" normalizeH="0" baseline="0" dirty="0" err="1" smtClean="0">
                <a:ln>
                  <a:noFill/>
                </a:ln>
                <a:solidFill>
                  <a:srgbClr val="00B0F0"/>
                </a:solidFill>
                <a:effectLst/>
                <a:latin typeface="Times New Roman" panose="02020603050405020304" pitchFamily="18" charset="0"/>
                <a:ea typeface="Times New Roman" panose="02020603050405020304" pitchFamily="18" charset="0"/>
                <a:cs typeface="Times New Roman" panose="02020603050405020304" pitchFamily="18" charset="0"/>
              </a:rPr>
              <a:t>dây</a:t>
            </a:r>
            <a:r>
              <a:rPr kumimoji="0" lang="en-US" altLang="en-US" sz="2400" b="1" i="1" u="none" strike="noStrike" cap="none" normalizeH="0" baseline="0" dirty="0" smtClean="0">
                <a:ln>
                  <a:noFill/>
                </a:ln>
                <a:solidFill>
                  <a:srgbClr val="00B0F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400" b="1" i="1" u="none" strike="noStrike" cap="none" normalizeH="0" baseline="0" dirty="0" err="1" smtClean="0">
                <a:ln>
                  <a:noFill/>
                </a:ln>
                <a:solidFill>
                  <a:srgbClr val="00B0F0"/>
                </a:solidFill>
                <a:effectLst/>
                <a:latin typeface="Times New Roman" panose="02020603050405020304" pitchFamily="18" charset="0"/>
                <a:ea typeface="Times New Roman" panose="02020603050405020304" pitchFamily="18" charset="0"/>
                <a:cs typeface="Times New Roman" panose="02020603050405020304" pitchFamily="18" charset="0"/>
              </a:rPr>
              <a:t>theo</a:t>
            </a:r>
            <a:r>
              <a:rPr kumimoji="0" lang="en-US" altLang="en-US" sz="2400" b="1" i="1" u="none" strike="noStrike" cap="none" normalizeH="0" baseline="0" dirty="0" smtClean="0">
                <a:ln>
                  <a:noFill/>
                </a:ln>
                <a:solidFill>
                  <a:srgbClr val="00B0F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400" b="1" i="1" u="none" strike="noStrike" cap="none" normalizeH="0" baseline="0" dirty="0" err="1" smtClean="0">
                <a:ln>
                  <a:noFill/>
                </a:ln>
                <a:solidFill>
                  <a:srgbClr val="00B0F0"/>
                </a:solidFill>
                <a:effectLst/>
                <a:latin typeface="Times New Roman" panose="02020603050405020304" pitchFamily="18" charset="0"/>
                <a:ea typeface="Times New Roman" panose="02020603050405020304" pitchFamily="18" charset="0"/>
                <a:cs typeface="Times New Roman" panose="02020603050405020304" pitchFamily="18" charset="0"/>
              </a:rPr>
              <a:t>chiều</a:t>
            </a:r>
            <a:r>
              <a:rPr kumimoji="0" lang="en-US" altLang="en-US" sz="2400" b="1" i="1" u="none" strike="noStrike" cap="none" normalizeH="0" baseline="0" dirty="0" smtClean="0">
                <a:ln>
                  <a:noFill/>
                </a:ln>
                <a:solidFill>
                  <a:srgbClr val="00B0F0"/>
                </a:solidFill>
                <a:effectLst/>
                <a:latin typeface="Times New Roman" panose="02020603050405020304" pitchFamily="18" charset="0"/>
                <a:ea typeface="Times New Roman" panose="02020603050405020304" pitchFamily="18" charset="0"/>
                <a:cs typeface="Times New Roman" panose="02020603050405020304" pitchFamily="18" charset="0"/>
              </a:rPr>
              <a:t> ABCD</a:t>
            </a:r>
            <a:endParaRPr kumimoji="0" lang="en-US" altLang="en-US" sz="2400" b="1" i="1" u="none" strike="noStrike" cap="none" normalizeH="0" baseline="0" dirty="0" smtClean="0">
              <a:ln>
                <a:noFill/>
              </a:ln>
              <a:solidFill>
                <a:srgbClr val="00B0F0"/>
              </a:solidFill>
              <a:effectLst/>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2400" b="1" i="1" u="none" strike="noStrike" cap="none" normalizeH="0" baseline="0" dirty="0" smtClean="0">
              <a:ln>
                <a:noFill/>
              </a:ln>
              <a:solidFill>
                <a:srgbClr val="00B0F0"/>
              </a:solidFill>
              <a:effectLst/>
              <a:latin typeface="Times New Roman" panose="02020603050405020304" pitchFamily="18" charset="0"/>
              <a:cs typeface="Times New Roman" panose="02020603050405020304" pitchFamily="18" charset="0"/>
            </a:endParaRPr>
          </a:p>
        </p:txBody>
      </p:sp>
      <p:sp>
        <p:nvSpPr>
          <p:cNvPr id="11" name="Text Box 5"/>
          <p:cNvSpPr txBox="1">
            <a:spLocks noChangeArrowheads="1"/>
          </p:cNvSpPr>
          <p:nvPr/>
        </p:nvSpPr>
        <p:spPr bwMode="auto">
          <a:xfrm>
            <a:off x="2497329" y="-122500"/>
            <a:ext cx="6884356" cy="1104245"/>
          </a:xfrm>
          <a:prstGeom prst="horizontalScroll">
            <a:avLst/>
          </a:prstGeom>
          <a:solidFill>
            <a:schemeClr val="accent5">
              <a:lumMod val="60000"/>
              <a:lumOff val="40000"/>
            </a:schemeClr>
          </a:solidFill>
          <a:ln>
            <a:solidFill>
              <a:srgbClr val="FF0000"/>
            </a:solidFill>
          </a:ln>
          <a:effec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spcBef>
                <a:spcPct val="50000"/>
              </a:spcBef>
            </a:pPr>
            <a:r>
              <a:rPr lang="en-US" sz="2400" b="1" dirty="0" smtClean="0">
                <a:solidFill>
                  <a:srgbClr val="000066"/>
                </a:solidFill>
                <a:latin typeface="Times New Roman" panose="02020603050405020304" pitchFamily="18" charset="0"/>
                <a:cs typeface="Times New Roman" panose="02020603050405020304" pitchFamily="18" charset="0"/>
              </a:rPr>
              <a:t>BÀI </a:t>
            </a:r>
            <a:r>
              <a:rPr lang="en-US" sz="2400" b="1" dirty="0" smtClean="0">
                <a:solidFill>
                  <a:srgbClr val="000066"/>
                </a:solidFill>
                <a:latin typeface="Times New Roman" panose="02020603050405020304" pitchFamily="18" charset="0"/>
                <a:cs typeface="Times New Roman" panose="02020603050405020304" pitchFamily="18" charset="0"/>
              </a:rPr>
              <a:t>30: BÀI TẬP VẬN DỤNG QUY TẮC NẮM TAY PHẢI VÀ QUY TẮC BÀN TAY TRÁI</a:t>
            </a:r>
            <a:endParaRPr lang="en-US" sz="2400" b="1" dirty="0">
              <a:solidFill>
                <a:srgbClr val="000066"/>
              </a:solidFill>
              <a:latin typeface="Times New Roman" panose="02020603050405020304" pitchFamily="18" charset="0"/>
              <a:cs typeface="Times New Roman" panose="02020603050405020304" pitchFamily="18" charset="0"/>
            </a:endParaRPr>
          </a:p>
        </p:txBody>
      </p:sp>
      <p:sp>
        <p:nvSpPr>
          <p:cNvPr id="12" name="Rectangle 11"/>
          <p:cNvSpPr/>
          <p:nvPr/>
        </p:nvSpPr>
        <p:spPr>
          <a:xfrm>
            <a:off x="5783294" y="2695609"/>
            <a:ext cx="1137615" cy="461665"/>
          </a:xfrm>
          <a:prstGeom prst="rect">
            <a:avLst/>
          </a:prstGeom>
        </p:spPr>
        <p:txBody>
          <a:bodyPr wrap="square">
            <a:spAutoFit/>
          </a:bodyPr>
          <a:lstStyle/>
          <a:p>
            <a:r>
              <a:rPr lang="en-US" altLang="en-US" sz="2400" b="1" dirty="0" smtClean="0">
                <a:solidFill>
                  <a:srgbClr val="FF0000"/>
                </a:solidFill>
                <a:latin typeface="Arial" panose="020B0604020202020204" pitchFamily="34" charset="0"/>
                <a:ea typeface="Times New Roman" panose="02020603050405020304" pitchFamily="18" charset="0"/>
                <a:cs typeface="Arial" panose="020B0604020202020204" pitchFamily="34" charset="0"/>
              </a:rPr>
              <a:t>Giải</a:t>
            </a:r>
            <a:r>
              <a:rPr lang="en-US" altLang="en-US" sz="2400" b="1" dirty="0">
                <a:solidFill>
                  <a:srgbClr val="FF0000"/>
                </a:solidFill>
                <a:latin typeface="Arial" panose="020B0604020202020204" pitchFamily="34" charset="0"/>
                <a:ea typeface="Times New Roman" panose="02020603050405020304" pitchFamily="18" charset="0"/>
                <a:cs typeface="Arial" panose="020B0604020202020204" pitchFamily="34" charset="0"/>
              </a:rPr>
              <a:t>:</a:t>
            </a:r>
            <a:endParaRPr lang="vi-VN" sz="2400" dirty="0">
              <a:solidFill>
                <a:srgbClr val="FF0000"/>
              </a:solidFill>
            </a:endParaRPr>
          </a:p>
        </p:txBody>
      </p:sp>
      <p:cxnSp>
        <p:nvCxnSpPr>
          <p:cNvPr id="5" name="Straight Arrow Connector 4"/>
          <p:cNvCxnSpPr/>
          <p:nvPr/>
        </p:nvCxnSpPr>
        <p:spPr>
          <a:xfrm>
            <a:off x="10192871" y="4598894"/>
            <a:ext cx="0" cy="457200"/>
          </a:xfrm>
          <a:prstGeom prst="straightConnector1">
            <a:avLst/>
          </a:prstGeom>
          <a:ln w="38100">
            <a:solidFill>
              <a:srgbClr val="FF0000"/>
            </a:solidFill>
            <a:tailEnd type="triangle"/>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mc:Choice xmlns:a14="http://schemas.microsoft.com/office/drawing/2010/main" Requires="a14">
          <p:sp>
            <p:nvSpPr>
              <p:cNvPr id="14" name="TextBox 13"/>
              <p:cNvSpPr txBox="1"/>
              <p:nvPr/>
            </p:nvSpPr>
            <p:spPr>
              <a:xfrm>
                <a:off x="10024470" y="4958648"/>
                <a:ext cx="665540" cy="575479"/>
              </a:xfrm>
              <a:prstGeom prst="rect">
                <a:avLst/>
              </a:prstGeom>
              <a:noFill/>
            </p:spPr>
            <p:txBody>
              <a:bodyPr wrap="square" rtlCol="0">
                <a:spAutoFit/>
              </a:bodyPr>
              <a:lstStyle/>
              <a:p>
                <a14:m>
                  <m:oMathPara xmlns:m="http://schemas.openxmlformats.org/officeDocument/2006/math">
                    <m:oMathParaPr>
                      <m:jc m:val="centerGroup"/>
                    </m:oMathParaPr>
                    <m:oMath xmlns:m="http://schemas.openxmlformats.org/officeDocument/2006/math">
                      <m:acc>
                        <m:accPr>
                          <m:chr m:val="⃗"/>
                          <m:ctrlPr>
                            <a:rPr lang="vi-VN" sz="2800" i="1" smtClean="0">
                              <a:solidFill>
                                <a:srgbClr val="FF0000"/>
                              </a:solidFill>
                              <a:latin typeface="Cambria Math" panose="02040503050406030204" pitchFamily="18" charset="0"/>
                            </a:rPr>
                          </m:ctrlPr>
                        </m:accPr>
                        <m:e>
                          <m:r>
                            <a:rPr lang="en-US" sz="2800" b="0" i="1" smtClean="0">
                              <a:solidFill>
                                <a:srgbClr val="FF0000"/>
                              </a:solidFill>
                              <a:latin typeface="Cambria Math" panose="02040503050406030204" pitchFamily="18" charset="0"/>
                            </a:rPr>
                            <m:t>𝐹</m:t>
                          </m:r>
                        </m:e>
                      </m:acc>
                    </m:oMath>
                  </m:oMathPara>
                </a14:m>
                <a:endParaRPr lang="vi-VN" sz="2800" dirty="0">
                  <a:solidFill>
                    <a:srgbClr val="FF0000"/>
                  </a:solidFill>
                </a:endParaRPr>
              </a:p>
            </p:txBody>
          </p:sp>
        </mc:Choice>
        <mc:Fallback>
          <p:sp>
            <p:nvSpPr>
              <p:cNvPr id="14" name="TextBox 13"/>
              <p:cNvSpPr txBox="1">
                <a:spLocks noRot="1" noChangeAspect="1" noMove="1" noResize="1" noEditPoints="1" noAdjustHandles="1" noChangeArrowheads="1" noChangeShapeType="1" noTextEdit="1"/>
              </p:cNvSpPr>
              <p:nvPr/>
            </p:nvSpPr>
            <p:spPr>
              <a:xfrm>
                <a:off x="10024470" y="4958648"/>
                <a:ext cx="665540" cy="575479"/>
              </a:xfrm>
              <a:prstGeom prst="rect">
                <a:avLst/>
              </a:prstGeom>
              <a:blipFill>
                <a:blip r:embed="rId3"/>
                <a:stretch>
                  <a:fillRect/>
                </a:stretch>
              </a:blipFill>
            </p:spPr>
            <p:txBody>
              <a:bodyPr/>
              <a:lstStyle/>
              <a:p>
                <a:r>
                  <a:rPr lang="vi-VN">
                    <a:noFill/>
                  </a:rPr>
                  <a:t> </a:t>
                </a:r>
              </a:p>
            </p:txBody>
          </p:sp>
        </mc:Fallback>
      </mc:AlternateContent>
      <p:cxnSp>
        <p:nvCxnSpPr>
          <p:cNvPr id="8" name="Straight Arrow Connector 7"/>
          <p:cNvCxnSpPr/>
          <p:nvPr/>
        </p:nvCxnSpPr>
        <p:spPr>
          <a:xfrm>
            <a:off x="9367774" y="4598894"/>
            <a:ext cx="201141" cy="0"/>
          </a:xfrm>
          <a:prstGeom prst="straightConnector1">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193461335"/>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barn(inVertical)">
                                      <p:cBhvr>
                                        <p:cTn id="7" dur="500"/>
                                        <p:tgtEl>
                                          <p:spTgt spid="8"/>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barn(inVertical)">
                                      <p:cBhvr>
                                        <p:cTn id="12" dur="5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14"/>
                                        </p:tgtEl>
                                        <p:attrNameLst>
                                          <p:attrName>style.visibility</p:attrName>
                                        </p:attrNameLst>
                                      </p:cBhvr>
                                      <p:to>
                                        <p:strVal val="visible"/>
                                      </p:to>
                                    </p:set>
                                    <p:animEffect transition="in" filter="barn(inVertical)">
                                      <p:cBhvr>
                                        <p:cTn id="17" dur="500"/>
                                        <p:tgtEl>
                                          <p:spTgt spid="14"/>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2">
                                            <p:txEl>
                                              <p:pRg st="0" end="0"/>
                                            </p:txEl>
                                          </p:spTgt>
                                        </p:tgtEl>
                                        <p:attrNameLst>
                                          <p:attrName>style.visibility</p:attrName>
                                        </p:attrNameLst>
                                      </p:cBhvr>
                                      <p:to>
                                        <p:strVal val="visible"/>
                                      </p:to>
                                    </p:set>
                                    <p:animEffect transition="in" filter="fade">
                                      <p:cBhvr>
                                        <p:cTn id="22" dur="500"/>
                                        <p:tgtEl>
                                          <p:spTgt spid="2">
                                            <p:txEl>
                                              <p:pRg st="0" end="0"/>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2">
                                            <p:txEl>
                                              <p:pRg st="1" end="1"/>
                                            </p:txEl>
                                          </p:spTgt>
                                        </p:tgtEl>
                                        <p:attrNameLst>
                                          <p:attrName>style.visibility</p:attrName>
                                        </p:attrNameLst>
                                      </p:cBhvr>
                                      <p:to>
                                        <p:strVal val="visible"/>
                                      </p:to>
                                    </p:set>
                                    <p:animEffect transition="in" filter="fade">
                                      <p:cBhvr>
                                        <p:cTn id="27" dur="500"/>
                                        <p:tgtEl>
                                          <p:spTgt spid="2">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Lst>
  </p:timing>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3715" name="Text Box 51"/>
          <p:cNvSpPr txBox="1">
            <a:spLocks noChangeArrowheads="1"/>
          </p:cNvSpPr>
          <p:nvPr/>
        </p:nvSpPr>
        <p:spPr bwMode="auto">
          <a:xfrm>
            <a:off x="638327" y="1023932"/>
            <a:ext cx="10856987" cy="1736646"/>
          </a:xfrm>
          <a:prstGeom prst="roundRect">
            <a:avLst/>
          </a:prstGeom>
          <a:noFill/>
          <a:ln>
            <a:solidFill>
              <a:srgbClr val="00B0F0"/>
            </a:solidFill>
          </a:ln>
          <a:effectLs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US" sz="2400" b="1" i="1">
                <a:latin typeface="Times New Roman" panose="02020603050405020304" pitchFamily="18" charset="0"/>
                <a:cs typeface="Times New Roman" panose="02020603050405020304" pitchFamily="18" charset="0"/>
              </a:rPr>
              <a:t>Bài 4: Một nam châm hình chữ U và 1 dây dẫn thẳng được bố trí như hình 30.4 a, b, c, d. Dòng điện trong dòng điện cho phương vuông góc với mặt phẳng trang giấy, chiều đi từ phía trước ra phía sau trang giấy. Hỏi trường hợp nào lực điện từ tác dụng vào dây dẫn hướng thẳng đứng lên trên?</a:t>
            </a:r>
          </a:p>
        </p:txBody>
      </p:sp>
      <p:sp>
        <p:nvSpPr>
          <p:cNvPr id="9" name="Rectangle 6"/>
          <p:cNvSpPr>
            <a:spLocks noChangeArrowheads="1"/>
          </p:cNvSpPr>
          <p:nvPr/>
        </p:nvSpPr>
        <p:spPr bwMode="auto">
          <a:xfrm>
            <a:off x="9225232" y="2160013"/>
            <a:ext cx="312906"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dirty="0" smtClean="0">
                <a:ln>
                  <a:noFill/>
                </a:ln>
                <a:solidFill>
                  <a:schemeClr val="tx1"/>
                </a:solidFill>
                <a:effectLst/>
                <a:latin typeface="Arial" panose="020B0604020202020204" pitchFamily="34" charset="0"/>
              </a:rPr>
              <a:t>  </a:t>
            </a:r>
            <a:r>
              <a:rPr kumimoji="0" lang="en-US" altLang="en-US" sz="12400" b="0" i="0" u="none" strike="noStrike" cap="none" normalizeH="0" baseline="0" dirty="0" smtClean="0">
                <a:ln>
                  <a:noFill/>
                </a:ln>
                <a:solidFill>
                  <a:schemeClr val="tx1"/>
                </a:solidFill>
                <a:effectLst/>
                <a:latin typeface="Arial" panose="020B0604020202020204" pitchFamily="34" charset="0"/>
              </a:rPr>
              <a:t/>
            </a:r>
            <a:br>
              <a:rPr kumimoji="0" lang="en-US" altLang="en-US" sz="12400" b="0" i="0" u="none" strike="noStrike" cap="none" normalizeH="0" baseline="0" dirty="0" smtClean="0">
                <a:ln>
                  <a:noFill/>
                </a:ln>
                <a:solidFill>
                  <a:schemeClr val="tx1"/>
                </a:solidFill>
                <a:effectLst/>
                <a:latin typeface="Arial" panose="020B0604020202020204" pitchFamily="34" charset="0"/>
              </a:rPr>
            </a:b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
        <p:nvSpPr>
          <p:cNvPr id="10" name="Rectangle 8"/>
          <p:cNvSpPr>
            <a:spLocks noChangeArrowheads="1"/>
          </p:cNvSpPr>
          <p:nvPr/>
        </p:nvSpPr>
        <p:spPr bwMode="auto">
          <a:xfrm>
            <a:off x="10324204" y="5642808"/>
            <a:ext cx="365806" cy="6001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en-US" altLang="en-US" sz="1100" b="0" i="0" u="none" strike="noStrike" cap="none" normalizeH="0" baseline="0" dirty="0" smtClean="0">
                <a:ln>
                  <a:noFill/>
                </a:ln>
                <a:solidFill>
                  <a:schemeClr val="tx1"/>
                </a:solidFill>
                <a:effectLst/>
              </a:rPr>
              <a:t>  </a:t>
            </a:r>
            <a:r>
              <a:rPr kumimoji="0" lang="en-US" altLang="en-US" sz="3300" b="0" i="0" u="none" strike="noStrike" cap="none" normalizeH="0" baseline="0" dirty="0" smtClean="0">
                <a:ln>
                  <a:noFill/>
                </a:ln>
                <a:solidFill>
                  <a:schemeClr val="tx1"/>
                </a:solidFill>
                <a:effectLst/>
                <a:latin typeface="Arial" panose="020B0604020202020204" pitchFamily="34" charset="0"/>
              </a:rPr>
              <a:t> </a:t>
            </a: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
        <p:nvSpPr>
          <p:cNvPr id="3" name="Rectangle 2"/>
          <p:cNvSpPr/>
          <p:nvPr/>
        </p:nvSpPr>
        <p:spPr>
          <a:xfrm>
            <a:off x="638327" y="3702100"/>
            <a:ext cx="1779014" cy="323165"/>
          </a:xfrm>
          <a:prstGeom prst="rect">
            <a:avLst/>
          </a:prstGeom>
        </p:spPr>
        <p:txBody>
          <a:bodyPr wrap="square">
            <a:spAutoFit/>
          </a:bodyPr>
          <a:lstStyle/>
          <a:p>
            <a:pPr marL="30480" marR="30480">
              <a:lnSpc>
                <a:spcPts val="1800"/>
              </a:lnSpc>
              <a:spcAft>
                <a:spcPts val="1200"/>
              </a:spcAft>
            </a:pPr>
            <a:r>
              <a:rPr lang="nl-NL" dirty="0" smtClean="0">
                <a:solidFill>
                  <a:srgbClr val="000000"/>
                </a:solidFill>
                <a:latin typeface="Arial" panose="020B0604020202020204" pitchFamily="34" charset="0"/>
                <a:ea typeface="Times New Roman" panose="02020603050405020304" pitchFamily="18" charset="0"/>
              </a:rPr>
              <a:t> </a:t>
            </a:r>
            <a:endParaRPr lang="en-US" dirty="0">
              <a:latin typeface="Times New Roman" panose="02020603050405020304" pitchFamily="18" charset="0"/>
              <a:ea typeface="Times New Roman" panose="02020603050405020304" pitchFamily="18" charset="0"/>
            </a:endParaRPr>
          </a:p>
        </p:txBody>
      </p:sp>
      <p:pic>
        <p:nvPicPr>
          <p:cNvPr id="7" name="Picture 6" descr="Giải SBT Vật Lí 9 | Giải bài tập Sách bài tập Vật Lí 9"/>
          <p:cNvPicPr/>
          <p:nvPr/>
        </p:nvPicPr>
        <p:blipFill rotWithShape="1">
          <a:blip r:embed="rId2" cstate="print">
            <a:extLst>
              <a:ext uri="{28A0092B-C50C-407E-A947-70E740481C1C}">
                <a14:useLocalDpi xmlns:a14="http://schemas.microsoft.com/office/drawing/2010/main" val="0"/>
              </a:ext>
            </a:extLst>
          </a:blip>
          <a:srcRect l="1" r="1471" b="53665"/>
          <a:stretch/>
        </p:blipFill>
        <p:spPr bwMode="auto">
          <a:xfrm>
            <a:off x="638328" y="3517815"/>
            <a:ext cx="4993216" cy="2520128"/>
          </a:xfrm>
          <a:prstGeom prst="rect">
            <a:avLst/>
          </a:prstGeom>
          <a:noFill/>
          <a:ln>
            <a:noFill/>
          </a:ln>
        </p:spPr>
      </p:pic>
      <p:sp>
        <p:nvSpPr>
          <p:cNvPr id="11" name="Text Box 5"/>
          <p:cNvSpPr txBox="1">
            <a:spLocks noChangeArrowheads="1"/>
          </p:cNvSpPr>
          <p:nvPr/>
        </p:nvSpPr>
        <p:spPr bwMode="auto">
          <a:xfrm>
            <a:off x="2497329" y="-122500"/>
            <a:ext cx="6884356" cy="1104245"/>
          </a:xfrm>
          <a:prstGeom prst="horizontalScroll">
            <a:avLst/>
          </a:prstGeom>
          <a:solidFill>
            <a:schemeClr val="accent5">
              <a:lumMod val="60000"/>
              <a:lumOff val="40000"/>
            </a:schemeClr>
          </a:solidFill>
          <a:ln>
            <a:solidFill>
              <a:srgbClr val="FF0000"/>
            </a:solidFill>
          </a:ln>
          <a:effec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spcBef>
                <a:spcPct val="50000"/>
              </a:spcBef>
            </a:pPr>
            <a:r>
              <a:rPr lang="en-US" sz="2400" b="1" dirty="0" smtClean="0">
                <a:solidFill>
                  <a:srgbClr val="000066"/>
                </a:solidFill>
                <a:latin typeface="Times New Roman" panose="02020603050405020304" pitchFamily="18" charset="0"/>
                <a:cs typeface="Times New Roman" panose="02020603050405020304" pitchFamily="18" charset="0"/>
              </a:rPr>
              <a:t>BÀI </a:t>
            </a:r>
            <a:r>
              <a:rPr lang="en-US" sz="2400" b="1" dirty="0" smtClean="0">
                <a:solidFill>
                  <a:srgbClr val="000066"/>
                </a:solidFill>
                <a:latin typeface="Times New Roman" panose="02020603050405020304" pitchFamily="18" charset="0"/>
                <a:cs typeface="Times New Roman" panose="02020603050405020304" pitchFamily="18" charset="0"/>
              </a:rPr>
              <a:t>30: BÀI TẬP VẬN DỤNG QUY TẮC NẮM TAY PHẢI VÀ QUY TẮC BÀN TAY TRÁI</a:t>
            </a:r>
            <a:endParaRPr lang="en-US" sz="2400" b="1" dirty="0">
              <a:solidFill>
                <a:srgbClr val="000066"/>
              </a:solidFill>
              <a:latin typeface="Times New Roman" panose="02020603050405020304" pitchFamily="18" charset="0"/>
              <a:cs typeface="Times New Roman" panose="02020603050405020304" pitchFamily="18" charset="0"/>
            </a:endParaRPr>
          </a:p>
        </p:txBody>
      </p:sp>
      <p:sp>
        <p:nvSpPr>
          <p:cNvPr id="12" name="Rectangle 11"/>
          <p:cNvSpPr/>
          <p:nvPr/>
        </p:nvSpPr>
        <p:spPr>
          <a:xfrm>
            <a:off x="5529445" y="2769673"/>
            <a:ext cx="1137615" cy="461665"/>
          </a:xfrm>
          <a:prstGeom prst="rect">
            <a:avLst/>
          </a:prstGeom>
        </p:spPr>
        <p:txBody>
          <a:bodyPr wrap="square">
            <a:spAutoFit/>
          </a:bodyPr>
          <a:lstStyle/>
          <a:p>
            <a:r>
              <a:rPr lang="en-US" altLang="en-US" sz="2400" b="1" dirty="0" smtClean="0">
                <a:solidFill>
                  <a:srgbClr val="FF0000"/>
                </a:solidFill>
                <a:latin typeface="Arial" panose="020B0604020202020204" pitchFamily="34" charset="0"/>
                <a:ea typeface="Times New Roman" panose="02020603050405020304" pitchFamily="18" charset="0"/>
                <a:cs typeface="Arial" panose="020B0604020202020204" pitchFamily="34" charset="0"/>
              </a:rPr>
              <a:t>Giải</a:t>
            </a:r>
            <a:r>
              <a:rPr lang="en-US" altLang="en-US" sz="2400" b="1" dirty="0">
                <a:solidFill>
                  <a:srgbClr val="FF0000"/>
                </a:solidFill>
                <a:latin typeface="Arial" panose="020B0604020202020204" pitchFamily="34" charset="0"/>
                <a:ea typeface="Times New Roman" panose="02020603050405020304" pitchFamily="18" charset="0"/>
                <a:cs typeface="Arial" panose="020B0604020202020204" pitchFamily="34" charset="0"/>
              </a:rPr>
              <a:t>:</a:t>
            </a:r>
            <a:endParaRPr lang="vi-VN" sz="2400" dirty="0">
              <a:solidFill>
                <a:srgbClr val="FF0000"/>
              </a:solidFill>
            </a:endParaRPr>
          </a:p>
        </p:txBody>
      </p:sp>
      <p:pic>
        <p:nvPicPr>
          <p:cNvPr id="13" name="Picture 12" descr="Giải SBT Vật Lí 9 | Giải bài tập Sách bài tập Vật Lí 9"/>
          <p:cNvPicPr/>
          <p:nvPr/>
        </p:nvPicPr>
        <p:blipFill rotWithShape="1">
          <a:blip r:embed="rId2" cstate="print">
            <a:extLst>
              <a:ext uri="{28A0092B-C50C-407E-A947-70E740481C1C}">
                <a14:useLocalDpi xmlns:a14="http://schemas.microsoft.com/office/drawing/2010/main" val="0"/>
              </a:ext>
            </a:extLst>
          </a:blip>
          <a:srcRect t="45899" b="653"/>
          <a:stretch/>
        </p:blipFill>
        <p:spPr bwMode="auto">
          <a:xfrm>
            <a:off x="6160701" y="3517815"/>
            <a:ext cx="5067751" cy="2955556"/>
          </a:xfrm>
          <a:prstGeom prst="rect">
            <a:avLst/>
          </a:prstGeom>
          <a:noFill/>
          <a:ln>
            <a:noFill/>
          </a:ln>
        </p:spPr>
      </p:pic>
      <p:cxnSp>
        <p:nvCxnSpPr>
          <p:cNvPr id="16" name="Straight Arrow Connector 15"/>
          <p:cNvCxnSpPr/>
          <p:nvPr/>
        </p:nvCxnSpPr>
        <p:spPr>
          <a:xfrm>
            <a:off x="1658471" y="4025265"/>
            <a:ext cx="0" cy="457200"/>
          </a:xfrm>
          <a:prstGeom prst="straightConnector1">
            <a:avLst/>
          </a:prstGeom>
          <a:ln w="38100">
            <a:solidFill>
              <a:srgbClr val="FF0000"/>
            </a:solidFill>
            <a:tailEnd type="triangle"/>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mc:Choice xmlns:a14="http://schemas.microsoft.com/office/drawing/2010/main" Requires="a14">
          <p:sp>
            <p:nvSpPr>
              <p:cNvPr id="17" name="TextBox 16"/>
              <p:cNvSpPr txBox="1"/>
              <p:nvPr/>
            </p:nvSpPr>
            <p:spPr>
              <a:xfrm>
                <a:off x="1325701" y="4490139"/>
                <a:ext cx="665540" cy="575479"/>
              </a:xfrm>
              <a:prstGeom prst="rect">
                <a:avLst/>
              </a:prstGeom>
              <a:noFill/>
            </p:spPr>
            <p:txBody>
              <a:bodyPr wrap="square" rtlCol="0">
                <a:spAutoFit/>
              </a:bodyPr>
              <a:lstStyle/>
              <a:p>
                <a14:m>
                  <m:oMathPara xmlns:m="http://schemas.openxmlformats.org/officeDocument/2006/math">
                    <m:oMathParaPr>
                      <m:jc m:val="centerGroup"/>
                    </m:oMathParaPr>
                    <m:oMath xmlns:m="http://schemas.openxmlformats.org/officeDocument/2006/math">
                      <m:acc>
                        <m:accPr>
                          <m:chr m:val="⃗"/>
                          <m:ctrlPr>
                            <a:rPr lang="vi-VN" sz="2800" i="1" smtClean="0">
                              <a:solidFill>
                                <a:srgbClr val="FF0000"/>
                              </a:solidFill>
                              <a:latin typeface="Cambria Math" panose="02040503050406030204" pitchFamily="18" charset="0"/>
                            </a:rPr>
                          </m:ctrlPr>
                        </m:accPr>
                        <m:e>
                          <m:r>
                            <a:rPr lang="en-US" sz="2800" b="0" i="1" smtClean="0">
                              <a:solidFill>
                                <a:srgbClr val="FF0000"/>
                              </a:solidFill>
                              <a:latin typeface="Cambria Math" panose="02040503050406030204" pitchFamily="18" charset="0"/>
                            </a:rPr>
                            <m:t>𝐹</m:t>
                          </m:r>
                        </m:e>
                      </m:acc>
                    </m:oMath>
                  </m:oMathPara>
                </a14:m>
                <a:endParaRPr lang="vi-VN" sz="2800" dirty="0">
                  <a:solidFill>
                    <a:srgbClr val="FF0000"/>
                  </a:solidFill>
                </a:endParaRPr>
              </a:p>
            </p:txBody>
          </p:sp>
        </mc:Choice>
        <mc:Fallback>
          <p:sp>
            <p:nvSpPr>
              <p:cNvPr id="17" name="TextBox 16"/>
              <p:cNvSpPr txBox="1">
                <a:spLocks noRot="1" noChangeAspect="1" noMove="1" noResize="1" noEditPoints="1" noAdjustHandles="1" noChangeArrowheads="1" noChangeShapeType="1" noTextEdit="1"/>
              </p:cNvSpPr>
              <p:nvPr/>
            </p:nvSpPr>
            <p:spPr>
              <a:xfrm>
                <a:off x="1325701" y="4490139"/>
                <a:ext cx="665540" cy="575479"/>
              </a:xfrm>
              <a:prstGeom prst="rect">
                <a:avLst/>
              </a:prstGeom>
              <a:blipFill>
                <a:blip r:embed="rId3"/>
                <a:stretch>
                  <a:fillRect/>
                </a:stretch>
              </a:blipFill>
            </p:spPr>
            <p:txBody>
              <a:bodyPr/>
              <a:lstStyle/>
              <a:p>
                <a:r>
                  <a:rPr lang="vi-VN">
                    <a:noFill/>
                  </a:rPr>
                  <a:t> </a:t>
                </a:r>
              </a:p>
            </p:txBody>
          </p:sp>
        </mc:Fallback>
      </mc:AlternateContent>
      <p:cxnSp>
        <p:nvCxnSpPr>
          <p:cNvPr id="18" name="Straight Arrow Connector 17"/>
          <p:cNvCxnSpPr/>
          <p:nvPr/>
        </p:nvCxnSpPr>
        <p:spPr>
          <a:xfrm flipV="1">
            <a:off x="4285557" y="3577457"/>
            <a:ext cx="0" cy="447808"/>
          </a:xfrm>
          <a:prstGeom prst="straightConnector1">
            <a:avLst/>
          </a:prstGeom>
          <a:ln w="38100">
            <a:solidFill>
              <a:srgbClr val="FF0000"/>
            </a:solidFill>
            <a:tailEnd type="triangle"/>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mc:Choice xmlns:a14="http://schemas.microsoft.com/office/drawing/2010/main" Requires="a14">
          <p:sp>
            <p:nvSpPr>
              <p:cNvPr id="20" name="TextBox 19"/>
              <p:cNvSpPr txBox="1"/>
              <p:nvPr/>
            </p:nvSpPr>
            <p:spPr>
              <a:xfrm>
                <a:off x="3952787" y="3067148"/>
                <a:ext cx="665540" cy="575479"/>
              </a:xfrm>
              <a:prstGeom prst="rect">
                <a:avLst/>
              </a:prstGeom>
              <a:noFill/>
            </p:spPr>
            <p:txBody>
              <a:bodyPr wrap="square" rtlCol="0">
                <a:spAutoFit/>
              </a:bodyPr>
              <a:lstStyle/>
              <a:p>
                <a14:m>
                  <m:oMathPara xmlns:m="http://schemas.openxmlformats.org/officeDocument/2006/math">
                    <m:oMathParaPr>
                      <m:jc m:val="centerGroup"/>
                    </m:oMathParaPr>
                    <m:oMath xmlns:m="http://schemas.openxmlformats.org/officeDocument/2006/math">
                      <m:acc>
                        <m:accPr>
                          <m:chr m:val="⃗"/>
                          <m:ctrlPr>
                            <a:rPr lang="vi-VN" sz="2800" i="1" smtClean="0">
                              <a:solidFill>
                                <a:srgbClr val="FF0000"/>
                              </a:solidFill>
                              <a:latin typeface="Cambria Math" panose="02040503050406030204" pitchFamily="18" charset="0"/>
                            </a:rPr>
                          </m:ctrlPr>
                        </m:accPr>
                        <m:e>
                          <m:r>
                            <a:rPr lang="en-US" sz="2800" b="0" i="1" smtClean="0">
                              <a:solidFill>
                                <a:srgbClr val="FF0000"/>
                              </a:solidFill>
                              <a:latin typeface="Cambria Math" panose="02040503050406030204" pitchFamily="18" charset="0"/>
                            </a:rPr>
                            <m:t>𝐹</m:t>
                          </m:r>
                        </m:e>
                      </m:acc>
                    </m:oMath>
                  </m:oMathPara>
                </a14:m>
                <a:endParaRPr lang="vi-VN" sz="2800" dirty="0">
                  <a:solidFill>
                    <a:srgbClr val="FF0000"/>
                  </a:solidFill>
                </a:endParaRPr>
              </a:p>
            </p:txBody>
          </p:sp>
        </mc:Choice>
        <mc:Fallback>
          <p:sp>
            <p:nvSpPr>
              <p:cNvPr id="20" name="TextBox 19"/>
              <p:cNvSpPr txBox="1">
                <a:spLocks noRot="1" noChangeAspect="1" noMove="1" noResize="1" noEditPoints="1" noAdjustHandles="1" noChangeArrowheads="1" noChangeShapeType="1" noTextEdit="1"/>
              </p:cNvSpPr>
              <p:nvPr/>
            </p:nvSpPr>
            <p:spPr>
              <a:xfrm>
                <a:off x="3952787" y="3067148"/>
                <a:ext cx="665540" cy="575479"/>
              </a:xfrm>
              <a:prstGeom prst="rect">
                <a:avLst/>
              </a:prstGeom>
              <a:blipFill>
                <a:blip r:embed="rId4"/>
                <a:stretch>
                  <a:fillRect/>
                </a:stretch>
              </a:blipFill>
            </p:spPr>
            <p:txBody>
              <a:bodyPr/>
              <a:lstStyle/>
              <a:p>
                <a:r>
                  <a:rPr lang="vi-VN">
                    <a:noFill/>
                  </a:rPr>
                  <a:t> </a:t>
                </a:r>
              </a:p>
            </p:txBody>
          </p:sp>
        </mc:Fallback>
      </mc:AlternateContent>
      <p:cxnSp>
        <p:nvCxnSpPr>
          <p:cNvPr id="21" name="Straight Arrow Connector 20"/>
          <p:cNvCxnSpPr/>
          <p:nvPr/>
        </p:nvCxnSpPr>
        <p:spPr>
          <a:xfrm flipH="1">
            <a:off x="7089766" y="4533681"/>
            <a:ext cx="722299" cy="10506"/>
          </a:xfrm>
          <a:prstGeom prst="straightConnector1">
            <a:avLst/>
          </a:prstGeom>
          <a:ln w="38100">
            <a:solidFill>
              <a:srgbClr val="FF0000"/>
            </a:solidFill>
            <a:tailEnd type="triangle"/>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mc:Choice xmlns:a14="http://schemas.microsoft.com/office/drawing/2010/main" Requires="a14">
          <p:sp>
            <p:nvSpPr>
              <p:cNvPr id="23" name="TextBox 22"/>
              <p:cNvSpPr txBox="1"/>
              <p:nvPr/>
            </p:nvSpPr>
            <p:spPr>
              <a:xfrm>
                <a:off x="6567448" y="4253865"/>
                <a:ext cx="665540" cy="575479"/>
              </a:xfrm>
              <a:prstGeom prst="rect">
                <a:avLst/>
              </a:prstGeom>
              <a:noFill/>
            </p:spPr>
            <p:txBody>
              <a:bodyPr wrap="square" rtlCol="0">
                <a:spAutoFit/>
              </a:bodyPr>
              <a:lstStyle/>
              <a:p>
                <a14:m>
                  <m:oMathPara xmlns:m="http://schemas.openxmlformats.org/officeDocument/2006/math">
                    <m:oMathParaPr>
                      <m:jc m:val="centerGroup"/>
                    </m:oMathParaPr>
                    <m:oMath xmlns:m="http://schemas.openxmlformats.org/officeDocument/2006/math">
                      <m:acc>
                        <m:accPr>
                          <m:chr m:val="⃗"/>
                          <m:ctrlPr>
                            <a:rPr lang="vi-VN" sz="2800" i="1" smtClean="0">
                              <a:solidFill>
                                <a:srgbClr val="FF0000"/>
                              </a:solidFill>
                              <a:latin typeface="Cambria Math" panose="02040503050406030204" pitchFamily="18" charset="0"/>
                            </a:rPr>
                          </m:ctrlPr>
                        </m:accPr>
                        <m:e>
                          <m:r>
                            <a:rPr lang="en-US" sz="2800" b="0" i="1" smtClean="0">
                              <a:solidFill>
                                <a:srgbClr val="FF0000"/>
                              </a:solidFill>
                              <a:latin typeface="Cambria Math" panose="02040503050406030204" pitchFamily="18" charset="0"/>
                            </a:rPr>
                            <m:t>𝐹</m:t>
                          </m:r>
                        </m:e>
                      </m:acc>
                    </m:oMath>
                  </m:oMathPara>
                </a14:m>
                <a:endParaRPr lang="vi-VN" sz="2800" dirty="0">
                  <a:solidFill>
                    <a:srgbClr val="FF0000"/>
                  </a:solidFill>
                </a:endParaRPr>
              </a:p>
            </p:txBody>
          </p:sp>
        </mc:Choice>
        <mc:Fallback>
          <p:sp>
            <p:nvSpPr>
              <p:cNvPr id="23" name="TextBox 22"/>
              <p:cNvSpPr txBox="1">
                <a:spLocks noRot="1" noChangeAspect="1" noMove="1" noResize="1" noEditPoints="1" noAdjustHandles="1" noChangeArrowheads="1" noChangeShapeType="1" noTextEdit="1"/>
              </p:cNvSpPr>
              <p:nvPr/>
            </p:nvSpPr>
            <p:spPr>
              <a:xfrm>
                <a:off x="6567448" y="4253865"/>
                <a:ext cx="665540" cy="575479"/>
              </a:xfrm>
              <a:prstGeom prst="rect">
                <a:avLst/>
              </a:prstGeom>
              <a:blipFill>
                <a:blip r:embed="rId5"/>
                <a:stretch>
                  <a:fillRect/>
                </a:stretch>
              </a:blipFill>
            </p:spPr>
            <p:txBody>
              <a:bodyPr/>
              <a:lstStyle/>
              <a:p>
                <a:r>
                  <a:rPr lang="vi-VN">
                    <a:noFill/>
                  </a:rPr>
                  <a:t> </a:t>
                </a:r>
              </a:p>
            </p:txBody>
          </p:sp>
        </mc:Fallback>
      </mc:AlternateContent>
      <p:cxnSp>
        <p:nvCxnSpPr>
          <p:cNvPr id="24" name="Straight Arrow Connector 23"/>
          <p:cNvCxnSpPr/>
          <p:nvPr/>
        </p:nvCxnSpPr>
        <p:spPr>
          <a:xfrm>
            <a:off x="10656865" y="4541604"/>
            <a:ext cx="571587" cy="0"/>
          </a:xfrm>
          <a:prstGeom prst="straightConnector1">
            <a:avLst/>
          </a:prstGeom>
          <a:ln w="38100">
            <a:solidFill>
              <a:srgbClr val="FF0000"/>
            </a:solidFill>
            <a:tailEnd type="triangle"/>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mc:Choice xmlns:a14="http://schemas.microsoft.com/office/drawing/2010/main" Requires="a14">
          <p:sp>
            <p:nvSpPr>
              <p:cNvPr id="26" name="TextBox 25"/>
              <p:cNvSpPr txBox="1"/>
              <p:nvPr/>
            </p:nvSpPr>
            <p:spPr>
              <a:xfrm>
                <a:off x="10971214" y="4365902"/>
                <a:ext cx="665540" cy="575479"/>
              </a:xfrm>
              <a:prstGeom prst="rect">
                <a:avLst/>
              </a:prstGeom>
              <a:noFill/>
            </p:spPr>
            <p:txBody>
              <a:bodyPr wrap="square" rtlCol="0">
                <a:spAutoFit/>
              </a:bodyPr>
              <a:lstStyle/>
              <a:p>
                <a14:m>
                  <m:oMathPara xmlns:m="http://schemas.openxmlformats.org/officeDocument/2006/math">
                    <m:oMathParaPr>
                      <m:jc m:val="centerGroup"/>
                    </m:oMathParaPr>
                    <m:oMath xmlns:m="http://schemas.openxmlformats.org/officeDocument/2006/math">
                      <m:acc>
                        <m:accPr>
                          <m:chr m:val="⃗"/>
                          <m:ctrlPr>
                            <a:rPr lang="vi-VN" sz="2800" i="1" smtClean="0">
                              <a:solidFill>
                                <a:srgbClr val="FF0000"/>
                              </a:solidFill>
                              <a:latin typeface="Cambria Math" panose="02040503050406030204" pitchFamily="18" charset="0"/>
                            </a:rPr>
                          </m:ctrlPr>
                        </m:accPr>
                        <m:e>
                          <m:r>
                            <a:rPr lang="en-US" sz="2800" b="0" i="1" smtClean="0">
                              <a:solidFill>
                                <a:srgbClr val="FF0000"/>
                              </a:solidFill>
                              <a:latin typeface="Cambria Math" panose="02040503050406030204" pitchFamily="18" charset="0"/>
                            </a:rPr>
                            <m:t>𝐹</m:t>
                          </m:r>
                        </m:e>
                      </m:acc>
                    </m:oMath>
                  </m:oMathPara>
                </a14:m>
                <a:endParaRPr lang="vi-VN" sz="2800" dirty="0">
                  <a:solidFill>
                    <a:srgbClr val="FF0000"/>
                  </a:solidFill>
                </a:endParaRPr>
              </a:p>
            </p:txBody>
          </p:sp>
        </mc:Choice>
        <mc:Fallback>
          <p:sp>
            <p:nvSpPr>
              <p:cNvPr id="26" name="TextBox 25"/>
              <p:cNvSpPr txBox="1">
                <a:spLocks noRot="1" noChangeAspect="1" noMove="1" noResize="1" noEditPoints="1" noAdjustHandles="1" noChangeArrowheads="1" noChangeShapeType="1" noTextEdit="1"/>
              </p:cNvSpPr>
              <p:nvPr/>
            </p:nvSpPr>
            <p:spPr>
              <a:xfrm>
                <a:off x="10971214" y="4365902"/>
                <a:ext cx="665540" cy="575479"/>
              </a:xfrm>
              <a:prstGeom prst="rect">
                <a:avLst/>
              </a:prstGeom>
              <a:blipFill>
                <a:blip r:embed="rId6"/>
                <a:stretch>
                  <a:fillRect/>
                </a:stretch>
              </a:blipFill>
            </p:spPr>
            <p:txBody>
              <a:bodyPr/>
              <a:lstStyle/>
              <a:p>
                <a:r>
                  <a:rPr lang="vi-VN">
                    <a:noFill/>
                  </a:rPr>
                  <a:t> </a:t>
                </a:r>
              </a:p>
            </p:txBody>
          </p:sp>
        </mc:Fallback>
      </mc:AlternateContent>
    </p:spTree>
    <p:extLst>
      <p:ext uri="{BB962C8B-B14F-4D97-AF65-F5344CB8AC3E}">
        <p14:creationId xmlns:p14="http://schemas.microsoft.com/office/powerpoint/2010/main" val="3035302783"/>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16"/>
                                        </p:tgtEl>
                                        <p:attrNameLst>
                                          <p:attrName>style.visibility</p:attrName>
                                        </p:attrNameLst>
                                      </p:cBhvr>
                                      <p:to>
                                        <p:strVal val="visible"/>
                                      </p:to>
                                    </p:set>
                                    <p:animEffect transition="in" filter="barn(inVertical)">
                                      <p:cBhvr>
                                        <p:cTn id="7" dur="500"/>
                                        <p:tgtEl>
                                          <p:spTgt spid="16"/>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17"/>
                                        </p:tgtEl>
                                        <p:attrNameLst>
                                          <p:attrName>style.visibility</p:attrName>
                                        </p:attrNameLst>
                                      </p:cBhvr>
                                      <p:to>
                                        <p:strVal val="visible"/>
                                      </p:to>
                                    </p:set>
                                    <p:animEffect transition="in" filter="barn(inVertical)">
                                      <p:cBhvr>
                                        <p:cTn id="12" dur="500"/>
                                        <p:tgtEl>
                                          <p:spTgt spid="17"/>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nodeType="clickEffect">
                                  <p:stCondLst>
                                    <p:cond delay="0"/>
                                  </p:stCondLst>
                                  <p:childTnLst>
                                    <p:set>
                                      <p:cBhvr>
                                        <p:cTn id="16" dur="1" fill="hold">
                                          <p:stCondLst>
                                            <p:cond delay="0"/>
                                          </p:stCondLst>
                                        </p:cTn>
                                        <p:tgtEl>
                                          <p:spTgt spid="18"/>
                                        </p:tgtEl>
                                        <p:attrNameLst>
                                          <p:attrName>style.visibility</p:attrName>
                                        </p:attrNameLst>
                                      </p:cBhvr>
                                      <p:to>
                                        <p:strVal val="visible"/>
                                      </p:to>
                                    </p:set>
                                    <p:animEffect transition="in" filter="barn(inVertical)">
                                      <p:cBhvr>
                                        <p:cTn id="17" dur="500"/>
                                        <p:tgtEl>
                                          <p:spTgt spid="18"/>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20"/>
                                        </p:tgtEl>
                                        <p:attrNameLst>
                                          <p:attrName>style.visibility</p:attrName>
                                        </p:attrNameLst>
                                      </p:cBhvr>
                                      <p:to>
                                        <p:strVal val="visible"/>
                                      </p:to>
                                    </p:set>
                                    <p:animEffect transition="in" filter="barn(inVertical)">
                                      <p:cBhvr>
                                        <p:cTn id="22" dur="500"/>
                                        <p:tgtEl>
                                          <p:spTgt spid="20"/>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nodeType="clickEffect">
                                  <p:stCondLst>
                                    <p:cond delay="0"/>
                                  </p:stCondLst>
                                  <p:childTnLst>
                                    <p:set>
                                      <p:cBhvr>
                                        <p:cTn id="26" dur="1" fill="hold">
                                          <p:stCondLst>
                                            <p:cond delay="0"/>
                                          </p:stCondLst>
                                        </p:cTn>
                                        <p:tgtEl>
                                          <p:spTgt spid="21"/>
                                        </p:tgtEl>
                                        <p:attrNameLst>
                                          <p:attrName>style.visibility</p:attrName>
                                        </p:attrNameLst>
                                      </p:cBhvr>
                                      <p:to>
                                        <p:strVal val="visible"/>
                                      </p:to>
                                    </p:set>
                                    <p:animEffect transition="in" filter="barn(inVertical)">
                                      <p:cBhvr>
                                        <p:cTn id="27" dur="500"/>
                                        <p:tgtEl>
                                          <p:spTgt spid="21"/>
                                        </p:tgtEl>
                                      </p:cBhvr>
                                    </p:animEffect>
                                  </p:childTnLst>
                                </p:cTn>
                              </p:par>
                            </p:childTnLst>
                          </p:cTn>
                        </p:par>
                      </p:childTnLst>
                    </p:cTn>
                  </p:par>
                  <p:par>
                    <p:cTn id="28" fill="hold">
                      <p:stCondLst>
                        <p:cond delay="indefinite"/>
                      </p:stCondLst>
                      <p:childTnLst>
                        <p:par>
                          <p:cTn id="29" fill="hold">
                            <p:stCondLst>
                              <p:cond delay="0"/>
                            </p:stCondLst>
                            <p:childTnLst>
                              <p:par>
                                <p:cTn id="30" presetID="16" presetClass="entr" presetSubtype="21" fill="hold" grpId="0" nodeType="clickEffect">
                                  <p:stCondLst>
                                    <p:cond delay="0"/>
                                  </p:stCondLst>
                                  <p:childTnLst>
                                    <p:set>
                                      <p:cBhvr>
                                        <p:cTn id="31" dur="1" fill="hold">
                                          <p:stCondLst>
                                            <p:cond delay="0"/>
                                          </p:stCondLst>
                                        </p:cTn>
                                        <p:tgtEl>
                                          <p:spTgt spid="23"/>
                                        </p:tgtEl>
                                        <p:attrNameLst>
                                          <p:attrName>style.visibility</p:attrName>
                                        </p:attrNameLst>
                                      </p:cBhvr>
                                      <p:to>
                                        <p:strVal val="visible"/>
                                      </p:to>
                                    </p:set>
                                    <p:animEffect transition="in" filter="barn(inVertical)">
                                      <p:cBhvr>
                                        <p:cTn id="32" dur="500"/>
                                        <p:tgtEl>
                                          <p:spTgt spid="23"/>
                                        </p:tgtEl>
                                      </p:cBhvr>
                                    </p:animEffect>
                                  </p:childTnLst>
                                </p:cTn>
                              </p:par>
                            </p:childTnLst>
                          </p:cTn>
                        </p:par>
                      </p:childTnLst>
                    </p:cTn>
                  </p:par>
                  <p:par>
                    <p:cTn id="33" fill="hold">
                      <p:stCondLst>
                        <p:cond delay="indefinite"/>
                      </p:stCondLst>
                      <p:childTnLst>
                        <p:par>
                          <p:cTn id="34" fill="hold">
                            <p:stCondLst>
                              <p:cond delay="0"/>
                            </p:stCondLst>
                            <p:childTnLst>
                              <p:par>
                                <p:cTn id="35" presetID="16" presetClass="entr" presetSubtype="21" fill="hold" nodeType="clickEffect">
                                  <p:stCondLst>
                                    <p:cond delay="0"/>
                                  </p:stCondLst>
                                  <p:childTnLst>
                                    <p:set>
                                      <p:cBhvr>
                                        <p:cTn id="36" dur="1" fill="hold">
                                          <p:stCondLst>
                                            <p:cond delay="0"/>
                                          </p:stCondLst>
                                        </p:cTn>
                                        <p:tgtEl>
                                          <p:spTgt spid="24"/>
                                        </p:tgtEl>
                                        <p:attrNameLst>
                                          <p:attrName>style.visibility</p:attrName>
                                        </p:attrNameLst>
                                      </p:cBhvr>
                                      <p:to>
                                        <p:strVal val="visible"/>
                                      </p:to>
                                    </p:set>
                                    <p:animEffect transition="in" filter="barn(inVertical)">
                                      <p:cBhvr>
                                        <p:cTn id="37" dur="500"/>
                                        <p:tgtEl>
                                          <p:spTgt spid="24"/>
                                        </p:tgtEl>
                                      </p:cBhvr>
                                    </p:animEffect>
                                  </p:childTnLst>
                                </p:cTn>
                              </p:par>
                            </p:childTnLst>
                          </p:cTn>
                        </p:par>
                      </p:childTnLst>
                    </p:cTn>
                  </p:par>
                  <p:par>
                    <p:cTn id="38" fill="hold">
                      <p:stCondLst>
                        <p:cond delay="indefinite"/>
                      </p:stCondLst>
                      <p:childTnLst>
                        <p:par>
                          <p:cTn id="39" fill="hold">
                            <p:stCondLst>
                              <p:cond delay="0"/>
                            </p:stCondLst>
                            <p:childTnLst>
                              <p:par>
                                <p:cTn id="40" presetID="16" presetClass="entr" presetSubtype="21" fill="hold" grpId="0" nodeType="clickEffect">
                                  <p:stCondLst>
                                    <p:cond delay="0"/>
                                  </p:stCondLst>
                                  <p:childTnLst>
                                    <p:set>
                                      <p:cBhvr>
                                        <p:cTn id="41" dur="1" fill="hold">
                                          <p:stCondLst>
                                            <p:cond delay="0"/>
                                          </p:stCondLst>
                                        </p:cTn>
                                        <p:tgtEl>
                                          <p:spTgt spid="26"/>
                                        </p:tgtEl>
                                        <p:attrNameLst>
                                          <p:attrName>style.visibility</p:attrName>
                                        </p:attrNameLst>
                                      </p:cBhvr>
                                      <p:to>
                                        <p:strVal val="visible"/>
                                      </p:to>
                                    </p:set>
                                    <p:animEffect transition="in" filter="barn(inVertical)">
                                      <p:cBhvr>
                                        <p:cTn id="42" dur="500"/>
                                        <p:tgtEl>
                                          <p:spTgt spid="2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 grpId="0"/>
      <p:bldP spid="20" grpId="0"/>
      <p:bldP spid="23" grpId="0"/>
      <p:bldP spid="26" grpId="0"/>
    </p:bldLst>
  </p:timing>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3715" name="Text Box 51"/>
          <p:cNvSpPr txBox="1">
            <a:spLocks noChangeArrowheads="1"/>
          </p:cNvSpPr>
          <p:nvPr/>
        </p:nvSpPr>
        <p:spPr bwMode="auto">
          <a:xfrm>
            <a:off x="390144" y="1062996"/>
            <a:ext cx="11119685" cy="1736646"/>
          </a:xfrm>
          <a:prstGeom prst="roundRect">
            <a:avLst/>
          </a:prstGeom>
          <a:noFill/>
          <a:ln>
            <a:solidFill>
              <a:srgbClr val="00B0F0"/>
            </a:solidFill>
          </a:ln>
          <a:effectLs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US" sz="2400" b="1" i="1" dirty="0">
                <a:latin typeface="Times New Roman" panose="02020603050405020304" pitchFamily="18" charset="0"/>
                <a:cs typeface="Times New Roman" panose="02020603050405020304" pitchFamily="18" charset="0"/>
              </a:rPr>
              <a:t>Bài 5: Hãy biểu diễn lực điện từ tác dụng lên dây dẫn thẳng có dòng điện chạy qua được đặt trong từ trường của một nam châm điện (hình 30.5 SBT). Dòng điện chạy qua dây dẫn có phương vuông góc với mặt phẳng trang giấy, chiều đi từ phía sau ra phía trước trang giấy.</a:t>
            </a:r>
          </a:p>
        </p:txBody>
      </p:sp>
      <p:sp>
        <p:nvSpPr>
          <p:cNvPr id="9" name="Rectangle 6"/>
          <p:cNvSpPr>
            <a:spLocks noChangeArrowheads="1"/>
          </p:cNvSpPr>
          <p:nvPr/>
        </p:nvSpPr>
        <p:spPr bwMode="auto">
          <a:xfrm>
            <a:off x="9225232" y="2160013"/>
            <a:ext cx="312906"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dirty="0" smtClean="0">
                <a:ln>
                  <a:noFill/>
                </a:ln>
                <a:solidFill>
                  <a:schemeClr val="tx1"/>
                </a:solidFill>
                <a:effectLst/>
                <a:latin typeface="Arial" panose="020B0604020202020204" pitchFamily="34" charset="0"/>
              </a:rPr>
              <a:t>  </a:t>
            </a:r>
            <a:r>
              <a:rPr kumimoji="0" lang="en-US" altLang="en-US" sz="12400" b="0" i="0" u="none" strike="noStrike" cap="none" normalizeH="0" baseline="0" dirty="0" smtClean="0">
                <a:ln>
                  <a:noFill/>
                </a:ln>
                <a:solidFill>
                  <a:schemeClr val="tx1"/>
                </a:solidFill>
                <a:effectLst/>
                <a:latin typeface="Arial" panose="020B0604020202020204" pitchFamily="34" charset="0"/>
              </a:rPr>
              <a:t/>
            </a:r>
            <a:br>
              <a:rPr kumimoji="0" lang="en-US" altLang="en-US" sz="12400" b="0" i="0" u="none" strike="noStrike" cap="none" normalizeH="0" baseline="0" dirty="0" smtClean="0">
                <a:ln>
                  <a:noFill/>
                </a:ln>
                <a:solidFill>
                  <a:schemeClr val="tx1"/>
                </a:solidFill>
                <a:effectLst/>
                <a:latin typeface="Arial" panose="020B0604020202020204" pitchFamily="34" charset="0"/>
              </a:rPr>
            </a:b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
        <p:nvSpPr>
          <p:cNvPr id="10" name="Rectangle 8"/>
          <p:cNvSpPr>
            <a:spLocks noChangeArrowheads="1"/>
          </p:cNvSpPr>
          <p:nvPr/>
        </p:nvSpPr>
        <p:spPr bwMode="auto">
          <a:xfrm>
            <a:off x="10324204" y="5642808"/>
            <a:ext cx="365806" cy="6001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en-US" altLang="en-US" sz="1100" b="0" i="0" u="none" strike="noStrike" cap="none" normalizeH="0" baseline="0" dirty="0" smtClean="0">
                <a:ln>
                  <a:noFill/>
                </a:ln>
                <a:solidFill>
                  <a:schemeClr val="tx1"/>
                </a:solidFill>
                <a:effectLst/>
              </a:rPr>
              <a:t>  </a:t>
            </a:r>
            <a:r>
              <a:rPr kumimoji="0" lang="en-US" altLang="en-US" sz="3300" b="0" i="0" u="none" strike="noStrike" cap="none" normalizeH="0" baseline="0" dirty="0" smtClean="0">
                <a:ln>
                  <a:noFill/>
                </a:ln>
                <a:solidFill>
                  <a:schemeClr val="tx1"/>
                </a:solidFill>
                <a:effectLst/>
                <a:latin typeface="Arial" panose="020B0604020202020204" pitchFamily="34" charset="0"/>
              </a:rPr>
              <a:t> </a:t>
            </a: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
        <p:nvSpPr>
          <p:cNvPr id="3" name="Rectangle 2"/>
          <p:cNvSpPr/>
          <p:nvPr/>
        </p:nvSpPr>
        <p:spPr>
          <a:xfrm>
            <a:off x="706100" y="3695653"/>
            <a:ext cx="1373347" cy="323165"/>
          </a:xfrm>
          <a:prstGeom prst="rect">
            <a:avLst/>
          </a:prstGeom>
        </p:spPr>
        <p:txBody>
          <a:bodyPr wrap="square">
            <a:spAutoFit/>
          </a:bodyPr>
          <a:lstStyle/>
          <a:p>
            <a:pPr marL="30480" marR="30480">
              <a:lnSpc>
                <a:spcPts val="1800"/>
              </a:lnSpc>
              <a:spcAft>
                <a:spcPts val="1200"/>
              </a:spcAft>
            </a:pPr>
            <a:r>
              <a:rPr lang="nl-NL" dirty="0" smtClean="0">
                <a:solidFill>
                  <a:srgbClr val="000000"/>
                </a:solidFill>
                <a:latin typeface="Arial" panose="020B0604020202020204" pitchFamily="34" charset="0"/>
                <a:ea typeface="Times New Roman" panose="02020603050405020304" pitchFamily="18" charset="0"/>
              </a:rPr>
              <a:t> </a:t>
            </a:r>
            <a:endParaRPr lang="en-US" dirty="0">
              <a:latin typeface="Times New Roman" panose="02020603050405020304" pitchFamily="18" charset="0"/>
              <a:ea typeface="Times New Roman" panose="02020603050405020304" pitchFamily="18" charset="0"/>
            </a:endParaRPr>
          </a:p>
        </p:txBody>
      </p:sp>
      <p:pic>
        <p:nvPicPr>
          <p:cNvPr id="7" name="Picture 6" descr="Giải SBT Vật Lí 9 | Giải bài tập Sách bài tập Vật Lí 9"/>
          <p:cNvPicPr/>
          <p:nvPr/>
        </p:nvPicPr>
        <p:blipFill>
          <a:blip r:embed="rId2">
            <a:extLst>
              <a:ext uri="{28A0092B-C50C-407E-A947-70E740481C1C}">
                <a14:useLocalDpi xmlns:a14="http://schemas.microsoft.com/office/drawing/2010/main" val="0"/>
              </a:ext>
            </a:extLst>
          </a:blip>
          <a:srcRect/>
          <a:stretch>
            <a:fillRect/>
          </a:stretch>
        </p:blipFill>
        <p:spPr bwMode="auto">
          <a:xfrm>
            <a:off x="4347268" y="3394765"/>
            <a:ext cx="3664618" cy="3463235"/>
          </a:xfrm>
          <a:prstGeom prst="rect">
            <a:avLst/>
          </a:prstGeom>
          <a:noFill/>
          <a:ln>
            <a:noFill/>
          </a:ln>
        </p:spPr>
      </p:pic>
      <p:sp>
        <p:nvSpPr>
          <p:cNvPr id="11" name="Text Box 5"/>
          <p:cNvSpPr txBox="1">
            <a:spLocks noChangeArrowheads="1"/>
          </p:cNvSpPr>
          <p:nvPr/>
        </p:nvSpPr>
        <p:spPr bwMode="auto">
          <a:xfrm>
            <a:off x="2497329" y="-122500"/>
            <a:ext cx="6884356" cy="1104245"/>
          </a:xfrm>
          <a:prstGeom prst="horizontalScroll">
            <a:avLst/>
          </a:prstGeom>
          <a:solidFill>
            <a:schemeClr val="accent5">
              <a:lumMod val="60000"/>
              <a:lumOff val="40000"/>
            </a:schemeClr>
          </a:solidFill>
          <a:ln>
            <a:solidFill>
              <a:srgbClr val="FF0000"/>
            </a:solidFill>
          </a:ln>
          <a:effec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spcBef>
                <a:spcPct val="50000"/>
              </a:spcBef>
            </a:pPr>
            <a:r>
              <a:rPr lang="en-US" sz="2400" b="1" dirty="0" smtClean="0">
                <a:solidFill>
                  <a:srgbClr val="000066"/>
                </a:solidFill>
                <a:latin typeface="Times New Roman" panose="02020603050405020304" pitchFamily="18" charset="0"/>
                <a:cs typeface="Times New Roman" panose="02020603050405020304" pitchFamily="18" charset="0"/>
              </a:rPr>
              <a:t>BÀI </a:t>
            </a:r>
            <a:r>
              <a:rPr lang="en-US" sz="2400" b="1" dirty="0" smtClean="0">
                <a:solidFill>
                  <a:srgbClr val="000066"/>
                </a:solidFill>
                <a:latin typeface="Times New Roman" panose="02020603050405020304" pitchFamily="18" charset="0"/>
                <a:cs typeface="Times New Roman" panose="02020603050405020304" pitchFamily="18" charset="0"/>
              </a:rPr>
              <a:t>30: BÀI TẬP VẬN DỤNG QUY TẮC NẮM TAY PHẢI VÀ QUY TẮC BÀN TAY TRÁI</a:t>
            </a:r>
            <a:endParaRPr lang="en-US" sz="2400" b="1" dirty="0">
              <a:solidFill>
                <a:srgbClr val="000066"/>
              </a:solidFill>
              <a:latin typeface="Times New Roman" panose="02020603050405020304" pitchFamily="18" charset="0"/>
              <a:cs typeface="Times New Roman" panose="02020603050405020304" pitchFamily="18" charset="0"/>
            </a:endParaRPr>
          </a:p>
        </p:txBody>
      </p:sp>
      <p:sp>
        <p:nvSpPr>
          <p:cNvPr id="12" name="Rectangle 11"/>
          <p:cNvSpPr/>
          <p:nvPr/>
        </p:nvSpPr>
        <p:spPr>
          <a:xfrm>
            <a:off x="5710722" y="2848370"/>
            <a:ext cx="1137615" cy="461665"/>
          </a:xfrm>
          <a:prstGeom prst="rect">
            <a:avLst/>
          </a:prstGeom>
        </p:spPr>
        <p:txBody>
          <a:bodyPr wrap="square">
            <a:spAutoFit/>
          </a:bodyPr>
          <a:lstStyle/>
          <a:p>
            <a:r>
              <a:rPr lang="en-US" altLang="en-US" sz="2400" b="1" dirty="0" smtClean="0">
                <a:solidFill>
                  <a:srgbClr val="FF0000"/>
                </a:solidFill>
                <a:latin typeface="Arial" panose="020B0604020202020204" pitchFamily="34" charset="0"/>
                <a:ea typeface="Times New Roman" panose="02020603050405020304" pitchFamily="18" charset="0"/>
                <a:cs typeface="Arial" panose="020B0604020202020204" pitchFamily="34" charset="0"/>
              </a:rPr>
              <a:t>Giải</a:t>
            </a:r>
            <a:r>
              <a:rPr lang="en-US" altLang="en-US" sz="2400" b="1" dirty="0">
                <a:solidFill>
                  <a:srgbClr val="FF0000"/>
                </a:solidFill>
                <a:latin typeface="Arial" panose="020B0604020202020204" pitchFamily="34" charset="0"/>
                <a:ea typeface="Times New Roman" panose="02020603050405020304" pitchFamily="18" charset="0"/>
                <a:cs typeface="Arial" panose="020B0604020202020204" pitchFamily="34" charset="0"/>
              </a:rPr>
              <a:t>:</a:t>
            </a:r>
            <a:endParaRPr lang="vi-VN" sz="2400" dirty="0">
              <a:solidFill>
                <a:srgbClr val="FF0000"/>
              </a:solidFill>
            </a:endParaRPr>
          </a:p>
        </p:txBody>
      </p:sp>
      <p:cxnSp>
        <p:nvCxnSpPr>
          <p:cNvPr id="13" name="Straight Arrow Connector 12"/>
          <p:cNvCxnSpPr/>
          <p:nvPr/>
        </p:nvCxnSpPr>
        <p:spPr>
          <a:xfrm>
            <a:off x="6056299" y="3757168"/>
            <a:ext cx="0" cy="457200"/>
          </a:xfrm>
          <a:prstGeom prst="straightConnector1">
            <a:avLst/>
          </a:prstGeom>
          <a:ln w="38100">
            <a:solidFill>
              <a:srgbClr val="FF0000"/>
            </a:solidFill>
            <a:tailEnd type="triangle"/>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mc:Choice xmlns:a14="http://schemas.microsoft.com/office/drawing/2010/main" Requires="a14">
          <p:sp>
            <p:nvSpPr>
              <p:cNvPr id="14" name="TextBox 13"/>
              <p:cNvSpPr txBox="1"/>
              <p:nvPr/>
            </p:nvSpPr>
            <p:spPr>
              <a:xfrm>
                <a:off x="5723529" y="4289031"/>
                <a:ext cx="665540" cy="575479"/>
              </a:xfrm>
              <a:prstGeom prst="rect">
                <a:avLst/>
              </a:prstGeom>
              <a:noFill/>
            </p:spPr>
            <p:txBody>
              <a:bodyPr wrap="square" rtlCol="0">
                <a:spAutoFit/>
              </a:bodyPr>
              <a:lstStyle/>
              <a:p>
                <a14:m>
                  <m:oMathPara xmlns:m="http://schemas.openxmlformats.org/officeDocument/2006/math">
                    <m:oMathParaPr>
                      <m:jc m:val="centerGroup"/>
                    </m:oMathParaPr>
                    <m:oMath xmlns:m="http://schemas.openxmlformats.org/officeDocument/2006/math">
                      <m:acc>
                        <m:accPr>
                          <m:chr m:val="⃗"/>
                          <m:ctrlPr>
                            <a:rPr lang="vi-VN" sz="2800" i="1" smtClean="0">
                              <a:solidFill>
                                <a:srgbClr val="FF0000"/>
                              </a:solidFill>
                              <a:latin typeface="Cambria Math" panose="02040503050406030204" pitchFamily="18" charset="0"/>
                            </a:rPr>
                          </m:ctrlPr>
                        </m:accPr>
                        <m:e>
                          <m:r>
                            <a:rPr lang="en-US" sz="2800" b="0" i="1" smtClean="0">
                              <a:solidFill>
                                <a:srgbClr val="FF0000"/>
                              </a:solidFill>
                              <a:latin typeface="Cambria Math" panose="02040503050406030204" pitchFamily="18" charset="0"/>
                            </a:rPr>
                            <m:t>𝐹</m:t>
                          </m:r>
                        </m:e>
                      </m:acc>
                    </m:oMath>
                  </m:oMathPara>
                </a14:m>
                <a:endParaRPr lang="vi-VN" sz="2800" dirty="0">
                  <a:solidFill>
                    <a:srgbClr val="FF0000"/>
                  </a:solidFill>
                </a:endParaRPr>
              </a:p>
            </p:txBody>
          </p:sp>
        </mc:Choice>
        <mc:Fallback>
          <p:sp>
            <p:nvSpPr>
              <p:cNvPr id="14" name="TextBox 13"/>
              <p:cNvSpPr txBox="1">
                <a:spLocks noRot="1" noChangeAspect="1" noMove="1" noResize="1" noEditPoints="1" noAdjustHandles="1" noChangeArrowheads="1" noChangeShapeType="1" noTextEdit="1"/>
              </p:cNvSpPr>
              <p:nvPr/>
            </p:nvSpPr>
            <p:spPr>
              <a:xfrm>
                <a:off x="5723529" y="4289031"/>
                <a:ext cx="665540" cy="575479"/>
              </a:xfrm>
              <a:prstGeom prst="rect">
                <a:avLst/>
              </a:prstGeom>
              <a:blipFill>
                <a:blip r:embed="rId3"/>
                <a:stretch>
                  <a:fillRect/>
                </a:stretch>
              </a:blipFill>
            </p:spPr>
            <p:txBody>
              <a:bodyPr/>
              <a:lstStyle/>
              <a:p>
                <a:r>
                  <a:rPr lang="vi-VN">
                    <a:noFill/>
                  </a:rPr>
                  <a:t> </a:t>
                </a:r>
              </a:p>
            </p:txBody>
          </p:sp>
        </mc:Fallback>
      </mc:AlternateContent>
      <p:sp>
        <p:nvSpPr>
          <p:cNvPr id="15" name="TextBox 14"/>
          <p:cNvSpPr txBox="1"/>
          <p:nvPr/>
        </p:nvSpPr>
        <p:spPr>
          <a:xfrm>
            <a:off x="6848337" y="3528223"/>
            <a:ext cx="445042" cy="523220"/>
          </a:xfrm>
          <a:prstGeom prst="rect">
            <a:avLst/>
          </a:prstGeom>
          <a:noFill/>
        </p:spPr>
        <p:txBody>
          <a:bodyPr wrap="square" rtlCol="0">
            <a:spAutoFit/>
          </a:bodyPr>
          <a:lstStyle/>
          <a:p>
            <a:r>
              <a:rPr lang="en-US" sz="2800" dirty="0">
                <a:solidFill>
                  <a:srgbClr val="FF0000"/>
                </a:solidFill>
              </a:rPr>
              <a:t>N</a:t>
            </a:r>
            <a:endParaRPr lang="vi-VN" sz="2800" dirty="0">
              <a:solidFill>
                <a:srgbClr val="FF0000"/>
              </a:solidFill>
            </a:endParaRPr>
          </a:p>
        </p:txBody>
      </p:sp>
      <p:sp>
        <p:nvSpPr>
          <p:cNvPr id="16" name="TextBox 15"/>
          <p:cNvSpPr txBox="1"/>
          <p:nvPr/>
        </p:nvSpPr>
        <p:spPr>
          <a:xfrm>
            <a:off x="4826193" y="3537247"/>
            <a:ext cx="445042" cy="523220"/>
          </a:xfrm>
          <a:prstGeom prst="rect">
            <a:avLst/>
          </a:prstGeom>
          <a:noFill/>
        </p:spPr>
        <p:txBody>
          <a:bodyPr wrap="square" rtlCol="0">
            <a:spAutoFit/>
          </a:bodyPr>
          <a:lstStyle/>
          <a:p>
            <a:r>
              <a:rPr lang="en-US" sz="2800" dirty="0" smtClean="0">
                <a:solidFill>
                  <a:srgbClr val="0000FF"/>
                </a:solidFill>
              </a:rPr>
              <a:t>S</a:t>
            </a:r>
            <a:endParaRPr lang="vi-VN" sz="2800" dirty="0">
              <a:solidFill>
                <a:srgbClr val="0000FF"/>
              </a:solidFill>
            </a:endParaRPr>
          </a:p>
        </p:txBody>
      </p:sp>
    </p:spTree>
    <p:extLst>
      <p:ext uri="{BB962C8B-B14F-4D97-AF65-F5344CB8AC3E}">
        <p14:creationId xmlns:p14="http://schemas.microsoft.com/office/powerpoint/2010/main" val="696739119"/>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15"/>
                                        </p:tgtEl>
                                        <p:attrNameLst>
                                          <p:attrName>style.visibility</p:attrName>
                                        </p:attrNameLst>
                                      </p:cBhvr>
                                      <p:to>
                                        <p:strVal val="visible"/>
                                      </p:to>
                                    </p:set>
                                    <p:animEffect transition="in" filter="barn(inVertical)">
                                      <p:cBhvr>
                                        <p:cTn id="7" dur="500"/>
                                        <p:tgtEl>
                                          <p:spTgt spid="15"/>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16"/>
                                        </p:tgtEl>
                                        <p:attrNameLst>
                                          <p:attrName>style.visibility</p:attrName>
                                        </p:attrNameLst>
                                      </p:cBhvr>
                                      <p:to>
                                        <p:strVal val="visible"/>
                                      </p:to>
                                    </p:set>
                                    <p:animEffect transition="in" filter="barn(inVertical)">
                                      <p:cBhvr>
                                        <p:cTn id="12" dur="500"/>
                                        <p:tgtEl>
                                          <p:spTgt spid="16"/>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nodeType="clickEffect">
                                  <p:stCondLst>
                                    <p:cond delay="0"/>
                                  </p:stCondLst>
                                  <p:childTnLst>
                                    <p:set>
                                      <p:cBhvr>
                                        <p:cTn id="16" dur="1" fill="hold">
                                          <p:stCondLst>
                                            <p:cond delay="0"/>
                                          </p:stCondLst>
                                        </p:cTn>
                                        <p:tgtEl>
                                          <p:spTgt spid="13"/>
                                        </p:tgtEl>
                                        <p:attrNameLst>
                                          <p:attrName>style.visibility</p:attrName>
                                        </p:attrNameLst>
                                      </p:cBhvr>
                                      <p:to>
                                        <p:strVal val="visible"/>
                                      </p:to>
                                    </p:set>
                                    <p:animEffect transition="in" filter="barn(inVertical)">
                                      <p:cBhvr>
                                        <p:cTn id="17" dur="500"/>
                                        <p:tgtEl>
                                          <p:spTgt spid="13"/>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14"/>
                                        </p:tgtEl>
                                        <p:attrNameLst>
                                          <p:attrName>style.visibility</p:attrName>
                                        </p:attrNameLst>
                                      </p:cBhvr>
                                      <p:to>
                                        <p:strVal val="visible"/>
                                      </p:to>
                                    </p:set>
                                    <p:animEffect transition="in" filter="barn(inVertical)">
                                      <p:cBhvr>
                                        <p:cTn id="22"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P spid="15" grpId="0"/>
      <p:bldP spid="16" grpId="0"/>
    </p:bldLst>
  </p:timing>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3715" name="Text Box 51"/>
          <p:cNvSpPr txBox="1">
            <a:spLocks noChangeArrowheads="1"/>
          </p:cNvSpPr>
          <p:nvPr/>
        </p:nvSpPr>
        <p:spPr bwMode="auto">
          <a:xfrm>
            <a:off x="682172" y="1055946"/>
            <a:ext cx="10885714" cy="919401"/>
          </a:xfrm>
          <a:prstGeom prst="roundRect">
            <a:avLst/>
          </a:prstGeom>
          <a:noFill/>
          <a:ln>
            <a:solidFill>
              <a:srgbClr val="00B0F0"/>
            </a:solidFill>
          </a:ln>
          <a:effectLs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US" sz="2400" b="1" i="1">
                <a:latin typeface="Times New Roman" panose="02020603050405020304" pitchFamily="18" charset="0"/>
                <a:cs typeface="Times New Roman" panose="02020603050405020304" pitchFamily="18" charset="0"/>
              </a:rPr>
              <a:t>Bài 6: Trên hình 30.6, ống dây B sẽ chuyển động như thế nào khi đóng công tắc K của ống dây A? Vì sao? Biết ống dây A được giữ đứng yên</a:t>
            </a:r>
          </a:p>
        </p:txBody>
      </p:sp>
      <p:sp>
        <p:nvSpPr>
          <p:cNvPr id="9" name="Rectangle 6"/>
          <p:cNvSpPr>
            <a:spLocks noChangeArrowheads="1"/>
          </p:cNvSpPr>
          <p:nvPr/>
        </p:nvSpPr>
        <p:spPr bwMode="auto">
          <a:xfrm>
            <a:off x="9225232" y="2160013"/>
            <a:ext cx="312906"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dirty="0" smtClean="0">
                <a:ln>
                  <a:noFill/>
                </a:ln>
                <a:solidFill>
                  <a:schemeClr val="tx1"/>
                </a:solidFill>
                <a:effectLst/>
                <a:latin typeface="Arial" panose="020B0604020202020204" pitchFamily="34" charset="0"/>
              </a:rPr>
              <a:t>  </a:t>
            </a:r>
            <a:r>
              <a:rPr kumimoji="0" lang="en-US" altLang="en-US" sz="12400" b="0" i="0" u="none" strike="noStrike" cap="none" normalizeH="0" baseline="0" dirty="0" smtClean="0">
                <a:ln>
                  <a:noFill/>
                </a:ln>
                <a:solidFill>
                  <a:schemeClr val="tx1"/>
                </a:solidFill>
                <a:effectLst/>
                <a:latin typeface="Arial" panose="020B0604020202020204" pitchFamily="34" charset="0"/>
              </a:rPr>
              <a:t/>
            </a:r>
            <a:br>
              <a:rPr kumimoji="0" lang="en-US" altLang="en-US" sz="12400" b="0" i="0" u="none" strike="noStrike" cap="none" normalizeH="0" baseline="0" dirty="0" smtClean="0">
                <a:ln>
                  <a:noFill/>
                </a:ln>
                <a:solidFill>
                  <a:schemeClr val="tx1"/>
                </a:solidFill>
                <a:effectLst/>
                <a:latin typeface="Arial" panose="020B0604020202020204" pitchFamily="34" charset="0"/>
              </a:rPr>
            </a:b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
        <p:nvSpPr>
          <p:cNvPr id="10" name="Rectangle 8"/>
          <p:cNvSpPr>
            <a:spLocks noChangeArrowheads="1"/>
          </p:cNvSpPr>
          <p:nvPr/>
        </p:nvSpPr>
        <p:spPr bwMode="auto">
          <a:xfrm>
            <a:off x="10324204" y="5642808"/>
            <a:ext cx="365806" cy="6001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en-US" altLang="en-US" sz="1100" b="0" i="0" u="none" strike="noStrike" cap="none" normalizeH="0" baseline="0" dirty="0" smtClean="0">
                <a:ln>
                  <a:noFill/>
                </a:ln>
                <a:solidFill>
                  <a:schemeClr val="tx1"/>
                </a:solidFill>
                <a:effectLst/>
              </a:rPr>
              <a:t>  </a:t>
            </a:r>
            <a:r>
              <a:rPr kumimoji="0" lang="en-US" altLang="en-US" sz="3300" b="0" i="0" u="none" strike="noStrike" cap="none" normalizeH="0" baseline="0" dirty="0" smtClean="0">
                <a:ln>
                  <a:noFill/>
                </a:ln>
                <a:solidFill>
                  <a:schemeClr val="tx1"/>
                </a:solidFill>
                <a:effectLst/>
                <a:latin typeface="Arial" panose="020B0604020202020204" pitchFamily="34" charset="0"/>
              </a:rPr>
              <a:t> </a:t>
            </a: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
        <p:nvSpPr>
          <p:cNvPr id="3" name="Rectangle 2"/>
          <p:cNvSpPr/>
          <p:nvPr/>
        </p:nvSpPr>
        <p:spPr>
          <a:xfrm>
            <a:off x="866389" y="3371489"/>
            <a:ext cx="1542928" cy="323165"/>
          </a:xfrm>
          <a:prstGeom prst="rect">
            <a:avLst/>
          </a:prstGeom>
        </p:spPr>
        <p:txBody>
          <a:bodyPr wrap="square">
            <a:spAutoFit/>
          </a:bodyPr>
          <a:lstStyle/>
          <a:p>
            <a:pPr marL="30480" marR="30480">
              <a:lnSpc>
                <a:spcPts val="1800"/>
              </a:lnSpc>
              <a:spcAft>
                <a:spcPts val="1200"/>
              </a:spcAft>
            </a:pPr>
            <a:r>
              <a:rPr lang="nl-NL" dirty="0" smtClean="0">
                <a:solidFill>
                  <a:srgbClr val="000000"/>
                </a:solidFill>
                <a:latin typeface="Arial" panose="020B0604020202020204" pitchFamily="34" charset="0"/>
                <a:ea typeface="Times New Roman" panose="02020603050405020304" pitchFamily="18" charset="0"/>
              </a:rPr>
              <a:t> </a:t>
            </a:r>
            <a:endParaRPr lang="en-US" dirty="0">
              <a:latin typeface="Times New Roman" panose="02020603050405020304" pitchFamily="18" charset="0"/>
              <a:ea typeface="Times New Roman" panose="02020603050405020304" pitchFamily="18" charset="0"/>
            </a:endParaRPr>
          </a:p>
        </p:txBody>
      </p:sp>
      <p:pic>
        <p:nvPicPr>
          <p:cNvPr id="7" name="Picture 6" descr="Giải SBT Vật Lí 9 | Giải bài tập Sách bài tập Vật Lí 9"/>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881258" y="2409371"/>
            <a:ext cx="3686628" cy="3233437"/>
          </a:xfrm>
          <a:prstGeom prst="rect">
            <a:avLst/>
          </a:prstGeom>
          <a:noFill/>
          <a:ln>
            <a:noFill/>
          </a:ln>
        </p:spPr>
      </p:pic>
      <p:sp>
        <p:nvSpPr>
          <p:cNvPr id="4" name="Rectangle 3"/>
          <p:cNvSpPr>
            <a:spLocks noChangeArrowheads="1"/>
          </p:cNvSpPr>
          <p:nvPr/>
        </p:nvSpPr>
        <p:spPr bwMode="auto">
          <a:xfrm>
            <a:off x="710989" y="2483178"/>
            <a:ext cx="6532089" cy="378565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algn="just" eaLnBrk="0" fontAlgn="base" hangingPunct="0">
              <a:spcBef>
                <a:spcPct val="0"/>
              </a:spcBef>
              <a:spcAft>
                <a:spcPct val="0"/>
              </a:spcAft>
            </a:pPr>
            <a:r>
              <a:rPr lang="en-US" altLang="en-US" sz="2400" i="1" dirty="0">
                <a:solidFill>
                  <a:srgbClr val="00B0F0"/>
                </a:solidFill>
                <a:latin typeface="Times New Roman" panose="02020603050405020304" pitchFamily="18" charset="0"/>
                <a:ea typeface="Times New Roman" panose="02020603050405020304" pitchFamily="18" charset="0"/>
                <a:cs typeface="Times New Roman" panose="02020603050405020304" pitchFamily="18" charset="0"/>
              </a:rPr>
              <a:t>Dòng điện chạy trong ống B có chiều như hình vẽ </a:t>
            </a:r>
            <a:r>
              <a:rPr lang="en-US" altLang="en-US" sz="2400" i="1" dirty="0" smtClean="0">
                <a:solidFill>
                  <a:srgbClr val="00B0F0"/>
                </a:solidFill>
                <a:latin typeface="Times New Roman" panose="02020603050405020304" pitchFamily="18" charset="0"/>
                <a:ea typeface="Times New Roman" panose="02020603050405020304" pitchFamily="18" charset="0"/>
                <a:cs typeface="Times New Roman" panose="02020603050405020304" pitchFamily="18" charset="0"/>
              </a:rPr>
              <a:t>30.6. </a:t>
            </a:r>
          </a:p>
          <a:p>
            <a:pPr marL="342900" indent="-342900" algn="just" eaLnBrk="0" fontAlgn="base" hangingPunct="0">
              <a:spcBef>
                <a:spcPct val="0"/>
              </a:spcBef>
              <a:spcAft>
                <a:spcPct val="0"/>
              </a:spcAft>
              <a:buFont typeface="Symbol" panose="05050102010706020507" pitchFamily="18" charset="2"/>
              <a:buChar char="Þ"/>
            </a:pPr>
            <a:r>
              <a:rPr lang="en-US" altLang="en-US" sz="2400" i="1" dirty="0" smtClean="0">
                <a:solidFill>
                  <a:srgbClr val="00B0F0"/>
                </a:solidFill>
                <a:latin typeface="Times New Roman" panose="02020603050405020304" pitchFamily="18" charset="0"/>
                <a:ea typeface="Times New Roman" panose="02020603050405020304" pitchFamily="18" charset="0"/>
                <a:cs typeface="Times New Roman" panose="02020603050405020304" pitchFamily="18" charset="0"/>
              </a:rPr>
              <a:t>Ống dây B trở </a:t>
            </a:r>
            <a:r>
              <a:rPr lang="en-US" altLang="en-US" sz="2400" i="1" dirty="0">
                <a:solidFill>
                  <a:srgbClr val="00B0F0"/>
                </a:solidFill>
                <a:latin typeface="Times New Roman" panose="02020603050405020304" pitchFamily="18" charset="0"/>
                <a:ea typeface="Times New Roman" panose="02020603050405020304" pitchFamily="18" charset="0"/>
                <a:cs typeface="Times New Roman" panose="02020603050405020304" pitchFamily="18" charset="0"/>
              </a:rPr>
              <a:t>thành nam châm điện có cực Bắc (N) là đầu gần ống A</a:t>
            </a:r>
            <a:r>
              <a:rPr lang="en-US" altLang="en-US" sz="2400" i="1" dirty="0" smtClean="0">
                <a:solidFill>
                  <a:srgbClr val="00B0F0"/>
                </a:solidFill>
                <a:latin typeface="Times New Roman" panose="02020603050405020304" pitchFamily="18" charset="0"/>
                <a:ea typeface="Times New Roman" panose="02020603050405020304" pitchFamily="18" charset="0"/>
                <a:cs typeface="Times New Roman" panose="02020603050405020304" pitchFamily="18" charset="0"/>
              </a:rPr>
              <a:t>.</a:t>
            </a:r>
          </a:p>
          <a:p>
            <a:pPr lvl="0" algn="just" eaLnBrk="0" fontAlgn="base" hangingPunct="0">
              <a:spcBef>
                <a:spcPct val="0"/>
              </a:spcBef>
              <a:spcAft>
                <a:spcPct val="0"/>
              </a:spcAft>
            </a:pPr>
            <a:r>
              <a:rPr lang="en-US" altLang="en-US" sz="2400" i="1" dirty="0" smtClean="0">
                <a:solidFill>
                  <a:srgbClr val="00B0F0"/>
                </a:solidFill>
                <a:latin typeface="Times New Roman" panose="02020603050405020304" pitchFamily="18" charset="0"/>
                <a:ea typeface="Times New Roman" panose="02020603050405020304" pitchFamily="18" charset="0"/>
                <a:cs typeface="Times New Roman" panose="02020603050405020304" pitchFamily="18" charset="0"/>
              </a:rPr>
              <a:t>Khi </a:t>
            </a:r>
            <a:r>
              <a:rPr kumimoji="0" lang="en-US" altLang="en-US" sz="2400" b="0" i="1" u="none" strike="noStrike" cap="none" normalizeH="0" baseline="0" dirty="0" smtClean="0">
                <a:ln>
                  <a:noFill/>
                </a:ln>
                <a:solidFill>
                  <a:srgbClr val="00B0F0"/>
                </a:solidFill>
                <a:effectLst/>
                <a:latin typeface="Times New Roman" panose="02020603050405020304" pitchFamily="18" charset="0"/>
                <a:ea typeface="Times New Roman" panose="02020603050405020304" pitchFamily="18" charset="0"/>
                <a:cs typeface="Times New Roman" panose="02020603050405020304" pitchFamily="18" charset="0"/>
              </a:rPr>
              <a:t>đóng khóa K </a:t>
            </a:r>
            <a:r>
              <a:rPr kumimoji="0" lang="en-US" altLang="en-US" sz="2400" b="0" i="1" u="none" strike="noStrike" cap="none" normalizeH="0" baseline="0" dirty="0" smtClean="0">
                <a:ln>
                  <a:noFill/>
                </a:ln>
                <a:solidFill>
                  <a:srgbClr val="00B0F0"/>
                </a:solidFill>
                <a:effectLst/>
                <a:latin typeface="Times New Roman" panose="02020603050405020304" pitchFamily="18" charset="0"/>
                <a:ea typeface="Times New Roman" panose="02020603050405020304" pitchFamily="18" charset="0"/>
                <a:cs typeface="Times New Roman" panose="02020603050405020304" pitchFamily="18" charset="0"/>
              </a:rPr>
              <a:t>dòn</a:t>
            </a:r>
            <a:r>
              <a:rPr kumimoji="0" lang="en-US" altLang="en-US" sz="2400" b="0" i="1" u="none" strike="noStrike" cap="none" normalizeH="0" dirty="0" smtClean="0">
                <a:ln>
                  <a:noFill/>
                </a:ln>
                <a:solidFill>
                  <a:srgbClr val="00B0F0"/>
                </a:solidFill>
                <a:effectLst/>
                <a:latin typeface="Times New Roman" panose="02020603050405020304" pitchFamily="18" charset="0"/>
                <a:ea typeface="Times New Roman" panose="02020603050405020304" pitchFamily="18" charset="0"/>
                <a:cs typeface="Times New Roman" panose="02020603050405020304" pitchFamily="18" charset="0"/>
              </a:rPr>
              <a:t> điện chạy qua </a:t>
            </a:r>
            <a:r>
              <a:rPr kumimoji="0" lang="en-US" altLang="en-US" sz="2400" b="0" i="1" u="none" strike="noStrike" cap="none" normalizeH="0" baseline="0" dirty="0" smtClean="0">
                <a:ln>
                  <a:noFill/>
                </a:ln>
                <a:solidFill>
                  <a:srgbClr val="00B0F0"/>
                </a:solidFill>
                <a:effectLst/>
                <a:latin typeface="Times New Roman" panose="02020603050405020304" pitchFamily="18" charset="0"/>
                <a:ea typeface="Times New Roman" panose="02020603050405020304" pitchFamily="18" charset="0"/>
                <a:cs typeface="Times New Roman" panose="02020603050405020304" pitchFamily="18" charset="0"/>
              </a:rPr>
              <a:t>cuộn </a:t>
            </a:r>
            <a:r>
              <a:rPr kumimoji="0" lang="en-US" altLang="en-US" sz="2400" b="0" i="1" u="none" strike="noStrike" cap="none" normalizeH="0" baseline="0" dirty="0" smtClean="0">
                <a:ln>
                  <a:noFill/>
                </a:ln>
                <a:solidFill>
                  <a:srgbClr val="00B0F0"/>
                </a:solidFill>
                <a:effectLst/>
                <a:latin typeface="Times New Roman" panose="02020603050405020304" pitchFamily="18" charset="0"/>
                <a:ea typeface="Times New Roman" panose="02020603050405020304" pitchFamily="18" charset="0"/>
                <a:cs typeface="Times New Roman" panose="02020603050405020304" pitchFamily="18" charset="0"/>
              </a:rPr>
              <a:t>dây </a:t>
            </a:r>
            <a:r>
              <a:rPr kumimoji="0" lang="en-US" altLang="en-US" sz="2400" b="0" i="1" u="none" strike="noStrike" cap="none" normalizeH="0" baseline="0" dirty="0" smtClean="0">
                <a:ln>
                  <a:noFill/>
                </a:ln>
                <a:solidFill>
                  <a:srgbClr val="00B0F0"/>
                </a:solidFill>
                <a:effectLst/>
                <a:latin typeface="Times New Roman" panose="02020603050405020304" pitchFamily="18" charset="0"/>
                <a:ea typeface="Times New Roman" panose="02020603050405020304" pitchFamily="18" charset="0"/>
                <a:cs typeface="Times New Roman" panose="02020603050405020304" pitchFamily="18" charset="0"/>
              </a:rPr>
              <a:t>A có</a:t>
            </a:r>
            <a:r>
              <a:rPr kumimoji="0" lang="en-US" altLang="en-US" sz="2400" b="0" i="1" u="none" strike="noStrike" cap="none" normalizeH="0" dirty="0" smtClean="0">
                <a:ln>
                  <a:noFill/>
                </a:ln>
                <a:solidFill>
                  <a:srgbClr val="00B0F0"/>
                </a:solidFill>
                <a:effectLst/>
                <a:latin typeface="Times New Roman" panose="02020603050405020304" pitchFamily="18" charset="0"/>
                <a:ea typeface="Times New Roman" panose="02020603050405020304" pitchFamily="18" charset="0"/>
                <a:cs typeface="Times New Roman" panose="02020603050405020304" pitchFamily="18" charset="0"/>
              </a:rPr>
              <a:t> chiều như hình vẽ</a:t>
            </a:r>
          </a:p>
          <a:p>
            <a:pPr marL="342900" lvl="0" indent="-342900" algn="just" eaLnBrk="0" fontAlgn="base" hangingPunct="0">
              <a:spcBef>
                <a:spcPct val="0"/>
              </a:spcBef>
              <a:spcAft>
                <a:spcPct val="0"/>
              </a:spcAft>
              <a:buFont typeface="Symbol" panose="05050102010706020507" pitchFamily="18" charset="2"/>
              <a:buChar char="Þ"/>
            </a:pPr>
            <a:r>
              <a:rPr lang="en-US" altLang="en-US" sz="2400" i="1" dirty="0" smtClean="0">
                <a:solidFill>
                  <a:srgbClr val="00B0F0"/>
                </a:solidFill>
                <a:latin typeface="Times New Roman" panose="02020603050405020304" pitchFamily="18" charset="0"/>
                <a:ea typeface="Times New Roman" panose="02020603050405020304" pitchFamily="18" charset="0"/>
                <a:cs typeface="Times New Roman" panose="02020603050405020304" pitchFamily="18" charset="0"/>
              </a:rPr>
              <a:t>Ống dây A </a:t>
            </a:r>
            <a:r>
              <a:rPr kumimoji="0" lang="en-US" altLang="en-US" sz="2400" b="0" i="1" u="none" strike="noStrike" cap="none" normalizeH="0" baseline="0" dirty="0" smtClean="0">
                <a:ln>
                  <a:noFill/>
                </a:ln>
                <a:solidFill>
                  <a:srgbClr val="00B0F0"/>
                </a:solidFill>
                <a:effectLst/>
                <a:latin typeface="Times New Roman" panose="02020603050405020304" pitchFamily="18" charset="0"/>
                <a:ea typeface="Times New Roman" panose="02020603050405020304" pitchFamily="18" charset="0"/>
                <a:cs typeface="Times New Roman" panose="02020603050405020304" pitchFamily="18" charset="0"/>
              </a:rPr>
              <a:t>trở </a:t>
            </a:r>
            <a:r>
              <a:rPr kumimoji="0" lang="en-US" altLang="en-US" sz="2400" b="0" i="1" u="none" strike="noStrike" cap="none" normalizeH="0" baseline="0" dirty="0" smtClean="0">
                <a:ln>
                  <a:noFill/>
                </a:ln>
                <a:solidFill>
                  <a:srgbClr val="00B0F0"/>
                </a:solidFill>
                <a:effectLst/>
                <a:latin typeface="Times New Roman" panose="02020603050405020304" pitchFamily="18" charset="0"/>
                <a:ea typeface="Times New Roman" panose="02020603050405020304" pitchFamily="18" charset="0"/>
                <a:cs typeface="Times New Roman" panose="02020603050405020304" pitchFamily="18" charset="0"/>
              </a:rPr>
              <a:t>thành nam châm điện </a:t>
            </a:r>
            <a:r>
              <a:rPr kumimoji="0" lang="en-US" altLang="en-US" sz="2400" b="0" i="1" u="none" strike="noStrike" cap="none" normalizeH="0" baseline="0" dirty="0" smtClean="0">
                <a:ln>
                  <a:noFill/>
                </a:ln>
                <a:solidFill>
                  <a:srgbClr val="00B0F0"/>
                </a:solidFill>
                <a:effectLst/>
                <a:latin typeface="Times New Roman" panose="02020603050405020304" pitchFamily="18" charset="0"/>
                <a:ea typeface="Times New Roman" panose="02020603050405020304" pitchFamily="18" charset="0"/>
                <a:cs typeface="Times New Roman" panose="02020603050405020304" pitchFamily="18" charset="0"/>
              </a:rPr>
              <a:t>có </a:t>
            </a:r>
            <a:r>
              <a:rPr kumimoji="0" lang="en-US" altLang="en-US" sz="2400" b="0" i="1" u="none" strike="noStrike" cap="none" normalizeH="0" baseline="0" dirty="0" smtClean="0">
                <a:ln>
                  <a:noFill/>
                </a:ln>
                <a:solidFill>
                  <a:srgbClr val="00B0F0"/>
                </a:solidFill>
                <a:effectLst/>
                <a:latin typeface="Times New Roman" panose="02020603050405020304" pitchFamily="18" charset="0"/>
                <a:ea typeface="Times New Roman" panose="02020603050405020304" pitchFamily="18" charset="0"/>
                <a:cs typeface="Times New Roman" panose="02020603050405020304" pitchFamily="18" charset="0"/>
              </a:rPr>
              <a:t>đầu của ống dây A gần ống dây B là cực Bắc. </a:t>
            </a:r>
            <a:endParaRPr kumimoji="0" lang="en-US" altLang="en-US" sz="2400" b="0" i="1" u="none" strike="noStrike" cap="none" normalizeH="0" baseline="0" dirty="0" smtClean="0">
              <a:ln>
                <a:noFill/>
              </a:ln>
              <a:solidFill>
                <a:srgbClr val="00B0F0"/>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marL="342900" lvl="0" indent="-342900" algn="just" eaLnBrk="0" fontAlgn="base" hangingPunct="0">
              <a:spcBef>
                <a:spcPct val="0"/>
              </a:spcBef>
              <a:spcAft>
                <a:spcPct val="0"/>
              </a:spcAft>
              <a:buFont typeface="Symbol" panose="05050102010706020507" pitchFamily="18" charset="2"/>
              <a:buChar char="Þ"/>
            </a:pPr>
            <a:r>
              <a:rPr kumimoji="0" lang="en-US" altLang="en-US" sz="2400" b="0" i="1" u="none" strike="noStrike" cap="none" normalizeH="0" baseline="0" dirty="0" smtClean="0">
                <a:ln>
                  <a:noFill/>
                </a:ln>
                <a:solidFill>
                  <a:srgbClr val="00B0F0"/>
                </a:solidFill>
                <a:effectLst/>
                <a:latin typeface="Times New Roman" panose="02020603050405020304" pitchFamily="18" charset="0"/>
                <a:ea typeface="Times New Roman" panose="02020603050405020304" pitchFamily="18" charset="0"/>
                <a:cs typeface="Times New Roman" panose="02020603050405020304" pitchFamily="18" charset="0"/>
              </a:rPr>
              <a:t>Do </a:t>
            </a:r>
            <a:r>
              <a:rPr kumimoji="0" lang="en-US" altLang="en-US" sz="2400" b="0" i="1" u="none" strike="noStrike" cap="none" normalizeH="0" baseline="0" dirty="0" smtClean="0">
                <a:ln>
                  <a:noFill/>
                </a:ln>
                <a:solidFill>
                  <a:srgbClr val="00B0F0"/>
                </a:solidFill>
                <a:effectLst/>
                <a:latin typeface="Times New Roman" panose="02020603050405020304" pitchFamily="18" charset="0"/>
                <a:ea typeface="Times New Roman" panose="02020603050405020304" pitchFamily="18" charset="0"/>
                <a:cs typeface="Times New Roman" panose="02020603050405020304" pitchFamily="18" charset="0"/>
              </a:rPr>
              <a:t>đó hai ống dây này sẽ đẩy nhau. Do </a:t>
            </a:r>
            <a:r>
              <a:rPr kumimoji="0" lang="en-US" altLang="en-US" sz="2400" b="0" i="1" u="none" strike="noStrike" cap="none" normalizeH="0" baseline="0" dirty="0" err="1" smtClean="0">
                <a:ln>
                  <a:noFill/>
                </a:ln>
                <a:solidFill>
                  <a:srgbClr val="00B0F0"/>
                </a:solidFill>
                <a:effectLst/>
                <a:latin typeface="Times New Roman" panose="02020603050405020304" pitchFamily="18" charset="0"/>
                <a:ea typeface="Times New Roman" panose="02020603050405020304" pitchFamily="18" charset="0"/>
                <a:cs typeface="Times New Roman" panose="02020603050405020304" pitchFamily="18" charset="0"/>
              </a:rPr>
              <a:t>ống</a:t>
            </a:r>
            <a:r>
              <a:rPr kumimoji="0" lang="en-US" altLang="en-US" sz="2400" b="0" i="1" u="none" strike="noStrike" cap="none" normalizeH="0" baseline="0" dirty="0" smtClean="0">
                <a:ln>
                  <a:noFill/>
                </a:ln>
                <a:solidFill>
                  <a:srgbClr val="00B0F0"/>
                </a:solidFill>
                <a:effectLst/>
                <a:latin typeface="Times New Roman" panose="02020603050405020304" pitchFamily="18" charset="0"/>
                <a:ea typeface="Times New Roman" panose="02020603050405020304" pitchFamily="18" charset="0"/>
                <a:cs typeface="Times New Roman" panose="02020603050405020304" pitchFamily="18" charset="0"/>
              </a:rPr>
              <a:t> A </a:t>
            </a:r>
            <a:r>
              <a:rPr kumimoji="0" lang="en-US" altLang="en-US" sz="2400" b="0" i="1" u="none" strike="noStrike" cap="none" normalizeH="0" baseline="0" dirty="0" err="1" smtClean="0">
                <a:ln>
                  <a:noFill/>
                </a:ln>
                <a:solidFill>
                  <a:srgbClr val="00B0F0"/>
                </a:solidFill>
                <a:effectLst/>
                <a:latin typeface="Times New Roman" panose="02020603050405020304" pitchFamily="18" charset="0"/>
                <a:ea typeface="Times New Roman" panose="02020603050405020304" pitchFamily="18" charset="0"/>
                <a:cs typeface="Times New Roman" panose="02020603050405020304" pitchFamily="18" charset="0"/>
              </a:rPr>
              <a:t>được</a:t>
            </a:r>
            <a:r>
              <a:rPr kumimoji="0" lang="en-US" altLang="en-US" sz="2400" b="0" i="1" u="none" strike="noStrike" cap="none" normalizeH="0" baseline="0" dirty="0" smtClean="0">
                <a:ln>
                  <a:noFill/>
                </a:ln>
                <a:solidFill>
                  <a:srgbClr val="00B0F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400" b="0" i="1" u="none" strike="noStrike" cap="none" normalizeH="0" baseline="0" dirty="0" err="1" smtClean="0">
                <a:ln>
                  <a:noFill/>
                </a:ln>
                <a:solidFill>
                  <a:srgbClr val="00B0F0"/>
                </a:solidFill>
                <a:effectLst/>
                <a:latin typeface="Times New Roman" panose="02020603050405020304" pitchFamily="18" charset="0"/>
                <a:ea typeface="Times New Roman" panose="02020603050405020304" pitchFamily="18" charset="0"/>
                <a:cs typeface="Times New Roman" panose="02020603050405020304" pitchFamily="18" charset="0"/>
              </a:rPr>
              <a:t>giữ</a:t>
            </a:r>
            <a:r>
              <a:rPr kumimoji="0" lang="en-US" altLang="en-US" sz="2400" b="0" i="1" u="none" strike="noStrike" cap="none" normalizeH="0" baseline="0" dirty="0" smtClean="0">
                <a:ln>
                  <a:noFill/>
                </a:ln>
                <a:solidFill>
                  <a:srgbClr val="00B0F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400" b="0" i="1" u="none" strike="noStrike" cap="none" normalizeH="0" baseline="0" dirty="0" err="1" smtClean="0">
                <a:ln>
                  <a:noFill/>
                </a:ln>
                <a:solidFill>
                  <a:srgbClr val="00B0F0"/>
                </a:solidFill>
                <a:effectLst/>
                <a:latin typeface="Times New Roman" panose="02020603050405020304" pitchFamily="18" charset="0"/>
                <a:ea typeface="Times New Roman" panose="02020603050405020304" pitchFamily="18" charset="0"/>
                <a:cs typeface="Times New Roman" panose="02020603050405020304" pitchFamily="18" charset="0"/>
              </a:rPr>
              <a:t>cố</a:t>
            </a:r>
            <a:r>
              <a:rPr kumimoji="0" lang="en-US" altLang="en-US" sz="2400" b="0" i="1" u="none" strike="noStrike" cap="none" normalizeH="0" baseline="0" dirty="0" smtClean="0">
                <a:ln>
                  <a:noFill/>
                </a:ln>
                <a:solidFill>
                  <a:srgbClr val="00B0F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400" b="0" i="1" u="none" strike="noStrike" cap="none" normalizeH="0" baseline="0" dirty="0" err="1" smtClean="0">
                <a:ln>
                  <a:noFill/>
                </a:ln>
                <a:solidFill>
                  <a:srgbClr val="00B0F0"/>
                </a:solidFill>
                <a:effectLst/>
                <a:latin typeface="Times New Roman" panose="02020603050405020304" pitchFamily="18" charset="0"/>
                <a:ea typeface="Times New Roman" panose="02020603050405020304" pitchFamily="18" charset="0"/>
                <a:cs typeface="Times New Roman" panose="02020603050405020304" pitchFamily="18" charset="0"/>
              </a:rPr>
              <a:t>định</a:t>
            </a:r>
            <a:r>
              <a:rPr kumimoji="0" lang="en-US" altLang="en-US" sz="2400" b="0" i="1" u="none" strike="noStrike" cap="none" normalizeH="0" baseline="0" dirty="0" smtClean="0">
                <a:ln>
                  <a:noFill/>
                </a:ln>
                <a:solidFill>
                  <a:srgbClr val="00B0F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400" b="0" i="1" u="none" strike="noStrike" cap="none" normalizeH="0" baseline="0" dirty="0" err="1" smtClean="0">
                <a:ln>
                  <a:noFill/>
                </a:ln>
                <a:solidFill>
                  <a:srgbClr val="00B0F0"/>
                </a:solidFill>
                <a:effectLst/>
                <a:latin typeface="Times New Roman" panose="02020603050405020304" pitchFamily="18" charset="0"/>
                <a:ea typeface="Times New Roman" panose="02020603050405020304" pitchFamily="18" charset="0"/>
                <a:cs typeface="Times New Roman" panose="02020603050405020304" pitchFamily="18" charset="0"/>
              </a:rPr>
              <a:t>nên</a:t>
            </a:r>
            <a:r>
              <a:rPr kumimoji="0" lang="en-US" altLang="en-US" sz="2400" b="0" i="1" u="none" strike="noStrike" cap="none" normalizeH="0" baseline="0" dirty="0" smtClean="0">
                <a:ln>
                  <a:noFill/>
                </a:ln>
                <a:solidFill>
                  <a:srgbClr val="00B0F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400" b="0" i="1" u="none" strike="noStrike" cap="none" normalizeH="0" baseline="0" dirty="0" err="1" smtClean="0">
                <a:ln>
                  <a:noFill/>
                </a:ln>
                <a:solidFill>
                  <a:srgbClr val="00B0F0"/>
                </a:solidFill>
                <a:effectLst/>
                <a:latin typeface="Times New Roman" panose="02020603050405020304" pitchFamily="18" charset="0"/>
                <a:ea typeface="Times New Roman" panose="02020603050405020304" pitchFamily="18" charset="0"/>
                <a:cs typeface="Times New Roman" panose="02020603050405020304" pitchFamily="18" charset="0"/>
              </a:rPr>
              <a:t>ống</a:t>
            </a:r>
            <a:r>
              <a:rPr kumimoji="0" lang="en-US" altLang="en-US" sz="2400" b="0" i="1" u="none" strike="noStrike" cap="none" normalizeH="0" baseline="0" dirty="0" smtClean="0">
                <a:ln>
                  <a:noFill/>
                </a:ln>
                <a:solidFill>
                  <a:srgbClr val="00B0F0"/>
                </a:solidFill>
                <a:effectLst/>
                <a:latin typeface="Times New Roman" panose="02020603050405020304" pitchFamily="18" charset="0"/>
                <a:ea typeface="Times New Roman" panose="02020603050405020304" pitchFamily="18" charset="0"/>
                <a:cs typeface="Times New Roman" panose="02020603050405020304" pitchFamily="18" charset="0"/>
              </a:rPr>
              <a:t> B </a:t>
            </a:r>
            <a:r>
              <a:rPr kumimoji="0" lang="en-US" altLang="en-US" sz="2400" b="0" i="1" u="none" strike="noStrike" cap="none" normalizeH="0" baseline="0" dirty="0" err="1" smtClean="0">
                <a:ln>
                  <a:noFill/>
                </a:ln>
                <a:solidFill>
                  <a:srgbClr val="00B0F0"/>
                </a:solidFill>
                <a:effectLst/>
                <a:latin typeface="Times New Roman" panose="02020603050405020304" pitchFamily="18" charset="0"/>
                <a:ea typeface="Times New Roman" panose="02020603050405020304" pitchFamily="18" charset="0"/>
                <a:cs typeface="Times New Roman" panose="02020603050405020304" pitchFamily="18" charset="0"/>
              </a:rPr>
              <a:t>bị</a:t>
            </a:r>
            <a:r>
              <a:rPr kumimoji="0" lang="en-US" altLang="en-US" sz="2400" b="0" i="1" u="none" strike="noStrike" cap="none" normalizeH="0" baseline="0" dirty="0" smtClean="0">
                <a:ln>
                  <a:noFill/>
                </a:ln>
                <a:solidFill>
                  <a:srgbClr val="00B0F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400" b="0" i="1" u="none" strike="noStrike" cap="none" normalizeH="0" baseline="0" dirty="0" err="1" smtClean="0">
                <a:ln>
                  <a:noFill/>
                </a:ln>
                <a:solidFill>
                  <a:srgbClr val="00B0F0"/>
                </a:solidFill>
                <a:effectLst/>
                <a:latin typeface="Times New Roman" panose="02020603050405020304" pitchFamily="18" charset="0"/>
                <a:ea typeface="Times New Roman" panose="02020603050405020304" pitchFamily="18" charset="0"/>
                <a:cs typeface="Times New Roman" panose="02020603050405020304" pitchFamily="18" charset="0"/>
              </a:rPr>
              <a:t>đẩy</a:t>
            </a:r>
            <a:r>
              <a:rPr kumimoji="0" lang="en-US" altLang="en-US" sz="2400" b="0" i="1" u="none" strike="noStrike" cap="none" normalizeH="0" baseline="0" dirty="0" smtClean="0">
                <a:ln>
                  <a:noFill/>
                </a:ln>
                <a:solidFill>
                  <a:srgbClr val="00B0F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400" b="0" i="1" u="none" strike="noStrike" cap="none" normalizeH="0" baseline="0" dirty="0" err="1" smtClean="0">
                <a:ln>
                  <a:noFill/>
                </a:ln>
                <a:solidFill>
                  <a:srgbClr val="00B0F0"/>
                </a:solidFill>
                <a:effectLst/>
                <a:latin typeface="Times New Roman" panose="02020603050405020304" pitchFamily="18" charset="0"/>
                <a:ea typeface="Times New Roman" panose="02020603050405020304" pitchFamily="18" charset="0"/>
                <a:cs typeface="Times New Roman" panose="02020603050405020304" pitchFamily="18" charset="0"/>
              </a:rPr>
              <a:t>ra</a:t>
            </a:r>
            <a:r>
              <a:rPr kumimoji="0" lang="en-US" altLang="en-US" sz="2400" b="0" i="1" u="none" strike="noStrike" cap="none" normalizeH="0" baseline="0" dirty="0" smtClean="0">
                <a:ln>
                  <a:noFill/>
                </a:ln>
                <a:solidFill>
                  <a:srgbClr val="00B0F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400" b="0" i="1" u="none" strike="noStrike" cap="none" normalizeH="0" baseline="0" dirty="0" err="1" smtClean="0">
                <a:ln>
                  <a:noFill/>
                </a:ln>
                <a:solidFill>
                  <a:srgbClr val="00B0F0"/>
                </a:solidFill>
                <a:effectLst/>
                <a:latin typeface="Times New Roman" panose="02020603050405020304" pitchFamily="18" charset="0"/>
                <a:ea typeface="Times New Roman" panose="02020603050405020304" pitchFamily="18" charset="0"/>
                <a:cs typeface="Times New Roman" panose="02020603050405020304" pitchFamily="18" charset="0"/>
              </a:rPr>
              <a:t>xa</a:t>
            </a:r>
            <a:r>
              <a:rPr kumimoji="0" lang="en-US" altLang="en-US" sz="2400" b="0" i="1" u="none" strike="noStrike" cap="none" normalizeH="0" baseline="0" dirty="0" smtClean="0">
                <a:ln>
                  <a:noFill/>
                </a:ln>
                <a:solidFill>
                  <a:srgbClr val="00B0F0"/>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kumimoji="0" lang="en-US" altLang="en-US" sz="2400" b="0" i="1" u="none" strike="noStrike" cap="none" normalizeH="0" baseline="0" dirty="0" smtClean="0">
              <a:ln>
                <a:noFill/>
              </a:ln>
              <a:solidFill>
                <a:srgbClr val="00B0F0"/>
              </a:solidFill>
              <a:effectLst/>
              <a:latin typeface="Times New Roman" panose="02020603050405020304" pitchFamily="18" charset="0"/>
              <a:cs typeface="Times New Roman" panose="02020603050405020304" pitchFamily="18" charset="0"/>
            </a:endParaRPr>
          </a:p>
        </p:txBody>
      </p:sp>
      <p:sp>
        <p:nvSpPr>
          <p:cNvPr id="11" name="Text Box 5"/>
          <p:cNvSpPr txBox="1">
            <a:spLocks noChangeArrowheads="1"/>
          </p:cNvSpPr>
          <p:nvPr/>
        </p:nvSpPr>
        <p:spPr bwMode="auto">
          <a:xfrm>
            <a:off x="2497329" y="-122500"/>
            <a:ext cx="6884356" cy="1104245"/>
          </a:xfrm>
          <a:prstGeom prst="horizontalScroll">
            <a:avLst/>
          </a:prstGeom>
          <a:solidFill>
            <a:schemeClr val="accent5">
              <a:lumMod val="60000"/>
              <a:lumOff val="40000"/>
            </a:schemeClr>
          </a:solidFill>
          <a:ln>
            <a:solidFill>
              <a:srgbClr val="FF0000"/>
            </a:solidFill>
          </a:ln>
          <a:effec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spcBef>
                <a:spcPct val="50000"/>
              </a:spcBef>
            </a:pPr>
            <a:r>
              <a:rPr lang="en-US" sz="2400" b="1" dirty="0" smtClean="0">
                <a:solidFill>
                  <a:srgbClr val="000066"/>
                </a:solidFill>
                <a:latin typeface="Times New Roman" panose="02020603050405020304" pitchFamily="18" charset="0"/>
                <a:cs typeface="Times New Roman" panose="02020603050405020304" pitchFamily="18" charset="0"/>
              </a:rPr>
              <a:t>BÀI </a:t>
            </a:r>
            <a:r>
              <a:rPr lang="en-US" sz="2400" b="1" dirty="0" smtClean="0">
                <a:solidFill>
                  <a:srgbClr val="000066"/>
                </a:solidFill>
                <a:latin typeface="Times New Roman" panose="02020603050405020304" pitchFamily="18" charset="0"/>
                <a:cs typeface="Times New Roman" panose="02020603050405020304" pitchFamily="18" charset="0"/>
              </a:rPr>
              <a:t>30: BÀI TẬP VẬN DỤNG QUY TẮC NẮM TAY PHẢI VÀ QUY TẮC BÀN TAY TRÁI</a:t>
            </a:r>
            <a:endParaRPr lang="en-US" sz="2400" b="1" dirty="0">
              <a:solidFill>
                <a:srgbClr val="000066"/>
              </a:solidFill>
              <a:latin typeface="Times New Roman" panose="02020603050405020304" pitchFamily="18" charset="0"/>
              <a:cs typeface="Times New Roman" panose="02020603050405020304" pitchFamily="18" charset="0"/>
            </a:endParaRPr>
          </a:p>
        </p:txBody>
      </p:sp>
      <p:sp>
        <p:nvSpPr>
          <p:cNvPr id="12" name="Rectangle 11"/>
          <p:cNvSpPr/>
          <p:nvPr/>
        </p:nvSpPr>
        <p:spPr>
          <a:xfrm>
            <a:off x="5689729" y="2049548"/>
            <a:ext cx="1137615" cy="461665"/>
          </a:xfrm>
          <a:prstGeom prst="rect">
            <a:avLst/>
          </a:prstGeom>
        </p:spPr>
        <p:txBody>
          <a:bodyPr wrap="square">
            <a:spAutoFit/>
          </a:bodyPr>
          <a:lstStyle/>
          <a:p>
            <a:r>
              <a:rPr lang="en-US" altLang="en-US" sz="2400" b="1" dirty="0" smtClean="0">
                <a:solidFill>
                  <a:srgbClr val="FF0000"/>
                </a:solidFill>
                <a:latin typeface="Arial" panose="020B0604020202020204" pitchFamily="34" charset="0"/>
                <a:ea typeface="Times New Roman" panose="02020603050405020304" pitchFamily="18" charset="0"/>
                <a:cs typeface="Arial" panose="020B0604020202020204" pitchFamily="34" charset="0"/>
              </a:rPr>
              <a:t>Giải</a:t>
            </a:r>
            <a:r>
              <a:rPr lang="en-US" altLang="en-US" sz="2400" b="1" dirty="0">
                <a:solidFill>
                  <a:srgbClr val="FF0000"/>
                </a:solidFill>
                <a:latin typeface="Arial" panose="020B0604020202020204" pitchFamily="34" charset="0"/>
                <a:ea typeface="Times New Roman" panose="02020603050405020304" pitchFamily="18" charset="0"/>
                <a:cs typeface="Arial" panose="020B0604020202020204" pitchFamily="34" charset="0"/>
              </a:rPr>
              <a:t>:</a:t>
            </a:r>
            <a:endParaRPr lang="vi-VN" sz="2400" dirty="0">
              <a:solidFill>
                <a:srgbClr val="FF0000"/>
              </a:solidFill>
            </a:endParaRPr>
          </a:p>
        </p:txBody>
      </p:sp>
      <p:grpSp>
        <p:nvGrpSpPr>
          <p:cNvPr id="17" name="Group 16"/>
          <p:cNvGrpSpPr/>
          <p:nvPr/>
        </p:nvGrpSpPr>
        <p:grpSpPr>
          <a:xfrm>
            <a:off x="8345712" y="3989802"/>
            <a:ext cx="1081315" cy="248370"/>
            <a:chOff x="8345712" y="3989802"/>
            <a:chExt cx="1081315" cy="248370"/>
          </a:xfrm>
        </p:grpSpPr>
        <p:cxnSp>
          <p:nvCxnSpPr>
            <p:cNvPr id="6" name="Straight Arrow Connector 5"/>
            <p:cNvCxnSpPr/>
            <p:nvPr/>
          </p:nvCxnSpPr>
          <p:spPr>
            <a:xfrm flipH="1">
              <a:off x="8534400" y="4026089"/>
              <a:ext cx="14515" cy="212082"/>
            </a:xfrm>
            <a:prstGeom prst="straightConnector1">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20" name="Straight Arrow Connector 19"/>
            <p:cNvCxnSpPr/>
            <p:nvPr/>
          </p:nvCxnSpPr>
          <p:spPr>
            <a:xfrm flipH="1">
              <a:off x="8730342" y="4004321"/>
              <a:ext cx="14515" cy="212082"/>
            </a:xfrm>
            <a:prstGeom prst="straightConnector1">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21" name="Straight Arrow Connector 20"/>
            <p:cNvCxnSpPr/>
            <p:nvPr/>
          </p:nvCxnSpPr>
          <p:spPr>
            <a:xfrm flipH="1">
              <a:off x="8831940" y="3989803"/>
              <a:ext cx="14515" cy="212082"/>
            </a:xfrm>
            <a:prstGeom prst="straightConnector1">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22" name="Straight Arrow Connector 21"/>
            <p:cNvCxnSpPr/>
            <p:nvPr/>
          </p:nvCxnSpPr>
          <p:spPr>
            <a:xfrm flipH="1">
              <a:off x="8911770" y="4011575"/>
              <a:ext cx="14515" cy="212082"/>
            </a:xfrm>
            <a:prstGeom prst="straightConnector1">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23" name="Straight Arrow Connector 22"/>
            <p:cNvCxnSpPr/>
            <p:nvPr/>
          </p:nvCxnSpPr>
          <p:spPr>
            <a:xfrm flipH="1">
              <a:off x="9020628" y="4004317"/>
              <a:ext cx="14515" cy="212082"/>
            </a:xfrm>
            <a:prstGeom prst="straightConnector1">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24" name="Straight Arrow Connector 23"/>
            <p:cNvCxnSpPr/>
            <p:nvPr/>
          </p:nvCxnSpPr>
          <p:spPr>
            <a:xfrm flipH="1">
              <a:off x="9129486" y="4026090"/>
              <a:ext cx="14515" cy="212082"/>
            </a:xfrm>
            <a:prstGeom prst="straightConnector1">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25" name="Straight Arrow Connector 24"/>
            <p:cNvCxnSpPr/>
            <p:nvPr/>
          </p:nvCxnSpPr>
          <p:spPr>
            <a:xfrm flipH="1">
              <a:off x="8628744" y="4018835"/>
              <a:ext cx="14515" cy="212082"/>
            </a:xfrm>
            <a:prstGeom prst="straightConnector1">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26" name="Straight Arrow Connector 25"/>
            <p:cNvCxnSpPr/>
            <p:nvPr/>
          </p:nvCxnSpPr>
          <p:spPr>
            <a:xfrm flipH="1">
              <a:off x="8447313" y="4026089"/>
              <a:ext cx="14515" cy="212082"/>
            </a:xfrm>
            <a:prstGeom prst="straightConnector1">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27" name="Straight Arrow Connector 26"/>
            <p:cNvCxnSpPr/>
            <p:nvPr/>
          </p:nvCxnSpPr>
          <p:spPr>
            <a:xfrm flipH="1">
              <a:off x="9209316" y="4018831"/>
              <a:ext cx="14515" cy="212082"/>
            </a:xfrm>
            <a:prstGeom prst="straightConnector1">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28" name="Straight Arrow Connector 27"/>
            <p:cNvCxnSpPr/>
            <p:nvPr/>
          </p:nvCxnSpPr>
          <p:spPr>
            <a:xfrm flipH="1">
              <a:off x="9303660" y="4011575"/>
              <a:ext cx="14515" cy="212082"/>
            </a:xfrm>
            <a:prstGeom prst="straightConnector1">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29" name="Straight Arrow Connector 28"/>
            <p:cNvCxnSpPr/>
            <p:nvPr/>
          </p:nvCxnSpPr>
          <p:spPr>
            <a:xfrm flipH="1">
              <a:off x="8345712" y="3989802"/>
              <a:ext cx="14515" cy="212082"/>
            </a:xfrm>
            <a:prstGeom prst="straightConnector1">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30" name="Straight Arrow Connector 29"/>
            <p:cNvCxnSpPr/>
            <p:nvPr/>
          </p:nvCxnSpPr>
          <p:spPr>
            <a:xfrm flipH="1">
              <a:off x="9412512" y="4004317"/>
              <a:ext cx="14515" cy="212082"/>
            </a:xfrm>
            <a:prstGeom prst="straightConnector1">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grpSp>
      <p:sp>
        <p:nvSpPr>
          <p:cNvPr id="31" name="TextBox 30"/>
          <p:cNvSpPr txBox="1"/>
          <p:nvPr/>
        </p:nvSpPr>
        <p:spPr>
          <a:xfrm>
            <a:off x="9253521" y="3411411"/>
            <a:ext cx="445042" cy="523220"/>
          </a:xfrm>
          <a:prstGeom prst="rect">
            <a:avLst/>
          </a:prstGeom>
          <a:noFill/>
        </p:spPr>
        <p:txBody>
          <a:bodyPr wrap="square" rtlCol="0">
            <a:spAutoFit/>
          </a:bodyPr>
          <a:lstStyle/>
          <a:p>
            <a:r>
              <a:rPr lang="en-US" sz="2800" dirty="0">
                <a:solidFill>
                  <a:srgbClr val="FF0000"/>
                </a:solidFill>
              </a:rPr>
              <a:t>N</a:t>
            </a:r>
            <a:endParaRPr lang="vi-VN" sz="2800" dirty="0">
              <a:solidFill>
                <a:srgbClr val="FF0000"/>
              </a:solidFill>
            </a:endParaRPr>
          </a:p>
        </p:txBody>
      </p:sp>
      <p:sp>
        <p:nvSpPr>
          <p:cNvPr id="32" name="TextBox 31"/>
          <p:cNvSpPr txBox="1"/>
          <p:nvPr/>
        </p:nvSpPr>
        <p:spPr>
          <a:xfrm>
            <a:off x="7881258" y="3371489"/>
            <a:ext cx="348342" cy="523220"/>
          </a:xfrm>
          <a:prstGeom prst="rect">
            <a:avLst/>
          </a:prstGeom>
          <a:noFill/>
        </p:spPr>
        <p:txBody>
          <a:bodyPr wrap="square" rtlCol="0">
            <a:spAutoFit/>
          </a:bodyPr>
          <a:lstStyle/>
          <a:p>
            <a:r>
              <a:rPr lang="en-US" sz="2800" dirty="0" smtClean="0">
                <a:solidFill>
                  <a:srgbClr val="0000FF"/>
                </a:solidFill>
              </a:rPr>
              <a:t>S</a:t>
            </a:r>
            <a:endParaRPr lang="vi-VN" sz="2800" dirty="0">
              <a:solidFill>
                <a:srgbClr val="0000FF"/>
              </a:solidFill>
            </a:endParaRPr>
          </a:p>
        </p:txBody>
      </p:sp>
      <p:grpSp>
        <p:nvGrpSpPr>
          <p:cNvPr id="34" name="Group 33"/>
          <p:cNvGrpSpPr/>
          <p:nvPr/>
        </p:nvGrpSpPr>
        <p:grpSpPr>
          <a:xfrm rot="10800000">
            <a:off x="10324204" y="4000687"/>
            <a:ext cx="1081315" cy="248370"/>
            <a:chOff x="8345712" y="3989802"/>
            <a:chExt cx="1081315" cy="248370"/>
          </a:xfrm>
        </p:grpSpPr>
        <p:cxnSp>
          <p:nvCxnSpPr>
            <p:cNvPr id="35" name="Straight Arrow Connector 34"/>
            <p:cNvCxnSpPr/>
            <p:nvPr/>
          </p:nvCxnSpPr>
          <p:spPr>
            <a:xfrm flipH="1">
              <a:off x="8534400" y="4026089"/>
              <a:ext cx="14515" cy="212082"/>
            </a:xfrm>
            <a:prstGeom prst="straightConnector1">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36" name="Straight Arrow Connector 35"/>
            <p:cNvCxnSpPr/>
            <p:nvPr/>
          </p:nvCxnSpPr>
          <p:spPr>
            <a:xfrm flipH="1">
              <a:off x="8730342" y="4004321"/>
              <a:ext cx="14515" cy="212082"/>
            </a:xfrm>
            <a:prstGeom prst="straightConnector1">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37" name="Straight Arrow Connector 36"/>
            <p:cNvCxnSpPr/>
            <p:nvPr/>
          </p:nvCxnSpPr>
          <p:spPr>
            <a:xfrm flipH="1">
              <a:off x="8831940" y="3989803"/>
              <a:ext cx="14515" cy="212082"/>
            </a:xfrm>
            <a:prstGeom prst="straightConnector1">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39" name="Straight Arrow Connector 38"/>
            <p:cNvCxnSpPr/>
            <p:nvPr/>
          </p:nvCxnSpPr>
          <p:spPr>
            <a:xfrm flipH="1">
              <a:off x="8911770" y="4011575"/>
              <a:ext cx="14515" cy="212082"/>
            </a:xfrm>
            <a:prstGeom prst="straightConnector1">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40" name="Straight Arrow Connector 39"/>
            <p:cNvCxnSpPr/>
            <p:nvPr/>
          </p:nvCxnSpPr>
          <p:spPr>
            <a:xfrm flipH="1">
              <a:off x="9020628" y="4004317"/>
              <a:ext cx="14515" cy="212082"/>
            </a:xfrm>
            <a:prstGeom prst="straightConnector1">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41" name="Straight Arrow Connector 40"/>
            <p:cNvCxnSpPr/>
            <p:nvPr/>
          </p:nvCxnSpPr>
          <p:spPr>
            <a:xfrm flipH="1">
              <a:off x="9129486" y="4026090"/>
              <a:ext cx="14515" cy="212082"/>
            </a:xfrm>
            <a:prstGeom prst="straightConnector1">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42" name="Straight Arrow Connector 41"/>
            <p:cNvCxnSpPr/>
            <p:nvPr/>
          </p:nvCxnSpPr>
          <p:spPr>
            <a:xfrm flipH="1">
              <a:off x="8628744" y="4018835"/>
              <a:ext cx="14515" cy="212082"/>
            </a:xfrm>
            <a:prstGeom prst="straightConnector1">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43" name="Straight Arrow Connector 42"/>
            <p:cNvCxnSpPr/>
            <p:nvPr/>
          </p:nvCxnSpPr>
          <p:spPr>
            <a:xfrm flipH="1">
              <a:off x="8447313" y="4026089"/>
              <a:ext cx="14515" cy="212082"/>
            </a:xfrm>
            <a:prstGeom prst="straightConnector1">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44" name="Straight Arrow Connector 43"/>
            <p:cNvCxnSpPr/>
            <p:nvPr/>
          </p:nvCxnSpPr>
          <p:spPr>
            <a:xfrm flipH="1">
              <a:off x="9209316" y="4018831"/>
              <a:ext cx="14515" cy="212082"/>
            </a:xfrm>
            <a:prstGeom prst="straightConnector1">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45" name="Straight Arrow Connector 44"/>
            <p:cNvCxnSpPr/>
            <p:nvPr/>
          </p:nvCxnSpPr>
          <p:spPr>
            <a:xfrm flipH="1">
              <a:off x="9303660" y="4011575"/>
              <a:ext cx="14515" cy="212082"/>
            </a:xfrm>
            <a:prstGeom prst="straightConnector1">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46" name="Straight Arrow Connector 45"/>
            <p:cNvCxnSpPr/>
            <p:nvPr/>
          </p:nvCxnSpPr>
          <p:spPr>
            <a:xfrm flipH="1">
              <a:off x="8345712" y="3989802"/>
              <a:ext cx="14515" cy="212082"/>
            </a:xfrm>
            <a:prstGeom prst="straightConnector1">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47" name="Straight Arrow Connector 46"/>
            <p:cNvCxnSpPr/>
            <p:nvPr/>
          </p:nvCxnSpPr>
          <p:spPr>
            <a:xfrm flipH="1">
              <a:off x="9412512" y="4004317"/>
              <a:ext cx="14515" cy="212082"/>
            </a:xfrm>
            <a:prstGeom prst="straightConnector1">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grpSp>
      <p:sp>
        <p:nvSpPr>
          <p:cNvPr id="48" name="TextBox 47"/>
          <p:cNvSpPr txBox="1"/>
          <p:nvPr/>
        </p:nvSpPr>
        <p:spPr>
          <a:xfrm>
            <a:off x="9776396" y="3411411"/>
            <a:ext cx="445042" cy="523220"/>
          </a:xfrm>
          <a:prstGeom prst="rect">
            <a:avLst/>
          </a:prstGeom>
          <a:noFill/>
        </p:spPr>
        <p:txBody>
          <a:bodyPr wrap="square" rtlCol="0">
            <a:spAutoFit/>
          </a:bodyPr>
          <a:lstStyle/>
          <a:p>
            <a:r>
              <a:rPr lang="en-US" sz="2800" dirty="0">
                <a:solidFill>
                  <a:srgbClr val="FF0000"/>
                </a:solidFill>
              </a:rPr>
              <a:t>N</a:t>
            </a:r>
            <a:endParaRPr lang="vi-VN" sz="2800" dirty="0">
              <a:solidFill>
                <a:srgbClr val="FF0000"/>
              </a:solidFill>
            </a:endParaRPr>
          </a:p>
        </p:txBody>
      </p:sp>
      <p:sp>
        <p:nvSpPr>
          <p:cNvPr id="49" name="TextBox 48"/>
          <p:cNvSpPr txBox="1"/>
          <p:nvPr/>
        </p:nvSpPr>
        <p:spPr>
          <a:xfrm>
            <a:off x="11306634" y="3410134"/>
            <a:ext cx="348342" cy="523220"/>
          </a:xfrm>
          <a:prstGeom prst="rect">
            <a:avLst/>
          </a:prstGeom>
          <a:noFill/>
        </p:spPr>
        <p:txBody>
          <a:bodyPr wrap="square" rtlCol="0">
            <a:spAutoFit/>
          </a:bodyPr>
          <a:lstStyle/>
          <a:p>
            <a:r>
              <a:rPr lang="en-US" sz="2800" dirty="0" smtClean="0">
                <a:solidFill>
                  <a:srgbClr val="0000FF"/>
                </a:solidFill>
              </a:rPr>
              <a:t>S</a:t>
            </a:r>
            <a:endParaRPr lang="vi-VN" sz="2800" dirty="0">
              <a:solidFill>
                <a:srgbClr val="0000FF"/>
              </a:solidFill>
            </a:endParaRPr>
          </a:p>
        </p:txBody>
      </p:sp>
      <p:cxnSp>
        <p:nvCxnSpPr>
          <p:cNvPr id="19" name="Straight Connector 18"/>
          <p:cNvCxnSpPr/>
          <p:nvPr/>
        </p:nvCxnSpPr>
        <p:spPr>
          <a:xfrm>
            <a:off x="8534400" y="5239657"/>
            <a:ext cx="14515" cy="116114"/>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85538721"/>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nodeType="clickEffect">
                                  <p:stCondLst>
                                    <p:cond delay="0"/>
                                  </p:stCondLst>
                                  <p:childTnLst>
                                    <p:set>
                                      <p:cBhvr>
                                        <p:cTn id="6" dur="1" fill="hold">
                                          <p:stCondLst>
                                            <p:cond delay="0"/>
                                          </p:stCondLst>
                                        </p:cTn>
                                        <p:tgtEl>
                                          <p:spTgt spid="34"/>
                                        </p:tgtEl>
                                        <p:attrNameLst>
                                          <p:attrName>style.visibility</p:attrName>
                                        </p:attrNameLst>
                                      </p:cBhvr>
                                      <p:to>
                                        <p:strVal val="visible"/>
                                      </p:to>
                                    </p:set>
                                    <p:animEffect transition="in" filter="circle(in)">
                                      <p:cBhvr>
                                        <p:cTn id="7" dur="2000"/>
                                        <p:tgtEl>
                                          <p:spTgt spid="34"/>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4">
                                            <p:txEl>
                                              <p:pRg st="0" end="0"/>
                                            </p:txEl>
                                          </p:spTgt>
                                        </p:tgtEl>
                                        <p:attrNameLst>
                                          <p:attrName>style.visibility</p:attrName>
                                        </p:attrNameLst>
                                      </p:cBhvr>
                                      <p:to>
                                        <p:strVal val="visible"/>
                                      </p:to>
                                    </p:set>
                                    <p:animEffect transition="in" filter="wipe(down)">
                                      <p:cBhvr>
                                        <p:cTn id="12" dur="500"/>
                                        <p:tgtEl>
                                          <p:spTgt spid="4">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48"/>
                                        </p:tgtEl>
                                        <p:attrNameLst>
                                          <p:attrName>style.visibility</p:attrName>
                                        </p:attrNameLst>
                                      </p:cBhvr>
                                      <p:to>
                                        <p:strVal val="visible"/>
                                      </p:to>
                                    </p:set>
                                    <p:animEffect transition="in" filter="barn(inVertical)">
                                      <p:cBhvr>
                                        <p:cTn id="17" dur="500"/>
                                        <p:tgtEl>
                                          <p:spTgt spid="48"/>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49"/>
                                        </p:tgtEl>
                                        <p:attrNameLst>
                                          <p:attrName>style.visibility</p:attrName>
                                        </p:attrNameLst>
                                      </p:cBhvr>
                                      <p:to>
                                        <p:strVal val="visible"/>
                                      </p:to>
                                    </p:set>
                                    <p:animEffect transition="in" filter="barn(inVertical)">
                                      <p:cBhvr>
                                        <p:cTn id="22" dur="500"/>
                                        <p:tgtEl>
                                          <p:spTgt spid="49"/>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nodeType="clickEffect">
                                  <p:stCondLst>
                                    <p:cond delay="0"/>
                                  </p:stCondLst>
                                  <p:childTnLst>
                                    <p:set>
                                      <p:cBhvr>
                                        <p:cTn id="26" dur="1" fill="hold">
                                          <p:stCondLst>
                                            <p:cond delay="0"/>
                                          </p:stCondLst>
                                        </p:cTn>
                                        <p:tgtEl>
                                          <p:spTgt spid="4">
                                            <p:txEl>
                                              <p:pRg st="1" end="1"/>
                                            </p:txEl>
                                          </p:spTgt>
                                        </p:tgtEl>
                                        <p:attrNameLst>
                                          <p:attrName>style.visibility</p:attrName>
                                        </p:attrNameLst>
                                      </p:cBhvr>
                                      <p:to>
                                        <p:strVal val="visible"/>
                                      </p:to>
                                    </p:set>
                                    <p:animEffect transition="in" filter="wipe(down)">
                                      <p:cBhvr>
                                        <p:cTn id="27" dur="500"/>
                                        <p:tgtEl>
                                          <p:spTgt spid="4">
                                            <p:txEl>
                                              <p:pRg st="1" end="1"/>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19"/>
                                        </p:tgtEl>
                                        <p:attrNameLst>
                                          <p:attrName>style.visibility</p:attrName>
                                        </p:attrNameLst>
                                      </p:cBhvr>
                                      <p:to>
                                        <p:strVal val="visible"/>
                                      </p:to>
                                    </p:set>
                                    <p:animEffect transition="in" filter="fade">
                                      <p:cBhvr>
                                        <p:cTn id="32" dur="500"/>
                                        <p:tgtEl>
                                          <p:spTgt spid="19"/>
                                        </p:tgtEl>
                                      </p:cBhvr>
                                    </p:animEffect>
                                  </p:childTnLst>
                                </p:cTn>
                              </p:par>
                            </p:childTnLst>
                          </p:cTn>
                        </p:par>
                      </p:childTnLst>
                    </p:cTn>
                  </p:par>
                  <p:par>
                    <p:cTn id="33" fill="hold">
                      <p:stCondLst>
                        <p:cond delay="indefinite"/>
                      </p:stCondLst>
                      <p:childTnLst>
                        <p:par>
                          <p:cTn id="34" fill="hold">
                            <p:stCondLst>
                              <p:cond delay="0"/>
                            </p:stCondLst>
                            <p:childTnLst>
                              <p:par>
                                <p:cTn id="35" presetID="6" presetClass="entr" presetSubtype="16" fill="hold" nodeType="clickEffect">
                                  <p:stCondLst>
                                    <p:cond delay="0"/>
                                  </p:stCondLst>
                                  <p:childTnLst>
                                    <p:set>
                                      <p:cBhvr>
                                        <p:cTn id="36" dur="1" fill="hold">
                                          <p:stCondLst>
                                            <p:cond delay="0"/>
                                          </p:stCondLst>
                                        </p:cTn>
                                        <p:tgtEl>
                                          <p:spTgt spid="17"/>
                                        </p:tgtEl>
                                        <p:attrNameLst>
                                          <p:attrName>style.visibility</p:attrName>
                                        </p:attrNameLst>
                                      </p:cBhvr>
                                      <p:to>
                                        <p:strVal val="visible"/>
                                      </p:to>
                                    </p:set>
                                    <p:animEffect transition="in" filter="circle(in)">
                                      <p:cBhvr>
                                        <p:cTn id="37" dur="2000"/>
                                        <p:tgtEl>
                                          <p:spTgt spid="17"/>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4" fill="hold" nodeType="clickEffect">
                                  <p:stCondLst>
                                    <p:cond delay="0"/>
                                  </p:stCondLst>
                                  <p:childTnLst>
                                    <p:set>
                                      <p:cBhvr>
                                        <p:cTn id="41" dur="1" fill="hold">
                                          <p:stCondLst>
                                            <p:cond delay="0"/>
                                          </p:stCondLst>
                                        </p:cTn>
                                        <p:tgtEl>
                                          <p:spTgt spid="4">
                                            <p:txEl>
                                              <p:pRg st="2" end="2"/>
                                            </p:txEl>
                                          </p:spTgt>
                                        </p:tgtEl>
                                        <p:attrNameLst>
                                          <p:attrName>style.visibility</p:attrName>
                                        </p:attrNameLst>
                                      </p:cBhvr>
                                      <p:to>
                                        <p:strVal val="visible"/>
                                      </p:to>
                                    </p:set>
                                    <p:animEffect transition="in" filter="wipe(down)">
                                      <p:cBhvr>
                                        <p:cTn id="42" dur="500"/>
                                        <p:tgtEl>
                                          <p:spTgt spid="4">
                                            <p:txEl>
                                              <p:pRg st="2" end="2"/>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6" presetClass="entr" presetSubtype="21" fill="hold" grpId="0" nodeType="clickEffect">
                                  <p:stCondLst>
                                    <p:cond delay="0"/>
                                  </p:stCondLst>
                                  <p:childTnLst>
                                    <p:set>
                                      <p:cBhvr>
                                        <p:cTn id="46" dur="1" fill="hold">
                                          <p:stCondLst>
                                            <p:cond delay="0"/>
                                          </p:stCondLst>
                                        </p:cTn>
                                        <p:tgtEl>
                                          <p:spTgt spid="31"/>
                                        </p:tgtEl>
                                        <p:attrNameLst>
                                          <p:attrName>style.visibility</p:attrName>
                                        </p:attrNameLst>
                                      </p:cBhvr>
                                      <p:to>
                                        <p:strVal val="visible"/>
                                      </p:to>
                                    </p:set>
                                    <p:animEffect transition="in" filter="barn(inVertical)">
                                      <p:cBhvr>
                                        <p:cTn id="47" dur="500"/>
                                        <p:tgtEl>
                                          <p:spTgt spid="31"/>
                                        </p:tgtEl>
                                      </p:cBhvr>
                                    </p:animEffect>
                                  </p:childTnLst>
                                </p:cTn>
                              </p:par>
                            </p:childTnLst>
                          </p:cTn>
                        </p:par>
                      </p:childTnLst>
                    </p:cTn>
                  </p:par>
                  <p:par>
                    <p:cTn id="48" fill="hold">
                      <p:stCondLst>
                        <p:cond delay="indefinite"/>
                      </p:stCondLst>
                      <p:childTnLst>
                        <p:par>
                          <p:cTn id="49" fill="hold">
                            <p:stCondLst>
                              <p:cond delay="0"/>
                            </p:stCondLst>
                            <p:childTnLst>
                              <p:par>
                                <p:cTn id="50" presetID="16" presetClass="entr" presetSubtype="21" fill="hold" grpId="0" nodeType="clickEffect">
                                  <p:stCondLst>
                                    <p:cond delay="0"/>
                                  </p:stCondLst>
                                  <p:childTnLst>
                                    <p:set>
                                      <p:cBhvr>
                                        <p:cTn id="51" dur="1" fill="hold">
                                          <p:stCondLst>
                                            <p:cond delay="0"/>
                                          </p:stCondLst>
                                        </p:cTn>
                                        <p:tgtEl>
                                          <p:spTgt spid="32"/>
                                        </p:tgtEl>
                                        <p:attrNameLst>
                                          <p:attrName>style.visibility</p:attrName>
                                        </p:attrNameLst>
                                      </p:cBhvr>
                                      <p:to>
                                        <p:strVal val="visible"/>
                                      </p:to>
                                    </p:set>
                                    <p:animEffect transition="in" filter="barn(inVertical)">
                                      <p:cBhvr>
                                        <p:cTn id="52" dur="500"/>
                                        <p:tgtEl>
                                          <p:spTgt spid="32"/>
                                        </p:tgtEl>
                                      </p:cBhvr>
                                    </p:animEffect>
                                  </p:childTnLst>
                                </p:cTn>
                              </p:par>
                            </p:childTnLst>
                          </p:cTn>
                        </p:par>
                      </p:childTnLst>
                    </p:cTn>
                  </p:par>
                  <p:par>
                    <p:cTn id="53" fill="hold">
                      <p:stCondLst>
                        <p:cond delay="indefinite"/>
                      </p:stCondLst>
                      <p:childTnLst>
                        <p:par>
                          <p:cTn id="54" fill="hold">
                            <p:stCondLst>
                              <p:cond delay="0"/>
                            </p:stCondLst>
                            <p:childTnLst>
                              <p:par>
                                <p:cTn id="55" presetID="22" presetClass="entr" presetSubtype="4" fill="hold" nodeType="clickEffect">
                                  <p:stCondLst>
                                    <p:cond delay="0"/>
                                  </p:stCondLst>
                                  <p:childTnLst>
                                    <p:set>
                                      <p:cBhvr>
                                        <p:cTn id="56" dur="1" fill="hold">
                                          <p:stCondLst>
                                            <p:cond delay="0"/>
                                          </p:stCondLst>
                                        </p:cTn>
                                        <p:tgtEl>
                                          <p:spTgt spid="4">
                                            <p:txEl>
                                              <p:pRg st="3" end="3"/>
                                            </p:txEl>
                                          </p:spTgt>
                                        </p:tgtEl>
                                        <p:attrNameLst>
                                          <p:attrName>style.visibility</p:attrName>
                                        </p:attrNameLst>
                                      </p:cBhvr>
                                      <p:to>
                                        <p:strVal val="visible"/>
                                      </p:to>
                                    </p:set>
                                    <p:animEffect transition="in" filter="wipe(down)">
                                      <p:cBhvr>
                                        <p:cTn id="57" dur="500"/>
                                        <p:tgtEl>
                                          <p:spTgt spid="4">
                                            <p:txEl>
                                              <p:pRg st="3" end="3"/>
                                            </p:txEl>
                                          </p:spTgt>
                                        </p:tgtEl>
                                      </p:cBhvr>
                                    </p:animEffect>
                                  </p:childTnLst>
                                </p:cTn>
                              </p:par>
                            </p:childTnLst>
                          </p:cTn>
                        </p:par>
                      </p:childTnLst>
                    </p:cTn>
                  </p:par>
                  <p:par>
                    <p:cTn id="58" fill="hold">
                      <p:stCondLst>
                        <p:cond delay="indefinite"/>
                      </p:stCondLst>
                      <p:childTnLst>
                        <p:par>
                          <p:cTn id="59" fill="hold">
                            <p:stCondLst>
                              <p:cond delay="0"/>
                            </p:stCondLst>
                            <p:childTnLst>
                              <p:par>
                                <p:cTn id="60" presetID="22" presetClass="entr" presetSubtype="4" fill="hold" nodeType="clickEffect">
                                  <p:stCondLst>
                                    <p:cond delay="0"/>
                                  </p:stCondLst>
                                  <p:childTnLst>
                                    <p:set>
                                      <p:cBhvr>
                                        <p:cTn id="61" dur="1" fill="hold">
                                          <p:stCondLst>
                                            <p:cond delay="0"/>
                                          </p:stCondLst>
                                        </p:cTn>
                                        <p:tgtEl>
                                          <p:spTgt spid="4">
                                            <p:txEl>
                                              <p:pRg st="4" end="4"/>
                                            </p:txEl>
                                          </p:spTgt>
                                        </p:tgtEl>
                                        <p:attrNameLst>
                                          <p:attrName>style.visibility</p:attrName>
                                        </p:attrNameLst>
                                      </p:cBhvr>
                                      <p:to>
                                        <p:strVal val="visible"/>
                                      </p:to>
                                    </p:set>
                                    <p:animEffect transition="in" filter="wipe(down)">
                                      <p:cBhvr>
                                        <p:cTn id="62" dur="500"/>
                                        <p:tgtEl>
                                          <p:spTgt spid="4">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 grpId="0"/>
      <p:bldP spid="32" grpId="0"/>
      <p:bldP spid="48" grpId="0"/>
      <p:bldP spid="49" grpId="0"/>
    </p:bldLst>
  </p:timing>
</p:sld>
</file>

<file path=ppt/slides/slide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3715" name="Text Box 51"/>
          <p:cNvSpPr txBox="1">
            <a:spLocks noChangeArrowheads="1"/>
          </p:cNvSpPr>
          <p:nvPr/>
        </p:nvSpPr>
        <p:spPr bwMode="auto">
          <a:xfrm>
            <a:off x="769257" y="952357"/>
            <a:ext cx="10806532" cy="1328023"/>
          </a:xfrm>
          <a:prstGeom prst="roundRect">
            <a:avLst/>
          </a:prstGeom>
          <a:noFill/>
          <a:ln>
            <a:solidFill>
              <a:srgbClr val="00B0F0"/>
            </a:solidFill>
          </a:ln>
          <a:effectLs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US" sz="2400" b="1" dirty="0">
                <a:latin typeface="Times New Roman" panose="02020603050405020304" pitchFamily="18" charset="0"/>
                <a:cs typeface="Times New Roman" panose="02020603050405020304" pitchFamily="18" charset="0"/>
              </a:rPr>
              <a:t>Bài 7:</a:t>
            </a:r>
            <a:r>
              <a:rPr lang="en-US" sz="2400" dirty="0">
                <a:latin typeface="Times New Roman" panose="02020603050405020304" pitchFamily="18" charset="0"/>
                <a:cs typeface="Times New Roman" panose="02020603050405020304" pitchFamily="18" charset="0"/>
              </a:rPr>
              <a:t> Một khung dây dẫn hình chữ nhật ABCD có dòng điện một chiều chạy qua như hình 30.7 đặt trong từ trường của một nam châm hình chữ U. Lúc đầu đặt khung ở vị trí nào thì khung không quay được? Vì sao?</a:t>
            </a:r>
          </a:p>
        </p:txBody>
      </p:sp>
      <p:sp>
        <p:nvSpPr>
          <p:cNvPr id="9" name="Rectangle 6"/>
          <p:cNvSpPr>
            <a:spLocks noChangeArrowheads="1"/>
          </p:cNvSpPr>
          <p:nvPr/>
        </p:nvSpPr>
        <p:spPr bwMode="auto">
          <a:xfrm>
            <a:off x="9225232" y="2160013"/>
            <a:ext cx="312906"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dirty="0" smtClean="0">
                <a:ln>
                  <a:noFill/>
                </a:ln>
                <a:solidFill>
                  <a:schemeClr val="tx1"/>
                </a:solidFill>
                <a:effectLst/>
                <a:latin typeface="Arial" panose="020B0604020202020204" pitchFamily="34" charset="0"/>
              </a:rPr>
              <a:t>  </a:t>
            </a:r>
            <a:r>
              <a:rPr kumimoji="0" lang="en-US" altLang="en-US" sz="12400" b="0" i="0" u="none" strike="noStrike" cap="none" normalizeH="0" baseline="0" dirty="0" smtClean="0">
                <a:ln>
                  <a:noFill/>
                </a:ln>
                <a:solidFill>
                  <a:schemeClr val="tx1"/>
                </a:solidFill>
                <a:effectLst/>
                <a:latin typeface="Arial" panose="020B0604020202020204" pitchFamily="34" charset="0"/>
              </a:rPr>
              <a:t/>
            </a:r>
            <a:br>
              <a:rPr kumimoji="0" lang="en-US" altLang="en-US" sz="12400" b="0" i="0" u="none" strike="noStrike" cap="none" normalizeH="0" baseline="0" dirty="0" smtClean="0">
                <a:ln>
                  <a:noFill/>
                </a:ln>
                <a:solidFill>
                  <a:schemeClr val="tx1"/>
                </a:solidFill>
                <a:effectLst/>
                <a:latin typeface="Arial" panose="020B0604020202020204" pitchFamily="34" charset="0"/>
              </a:rPr>
            </a:b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
        <p:nvSpPr>
          <p:cNvPr id="10" name="Rectangle 8"/>
          <p:cNvSpPr>
            <a:spLocks noChangeArrowheads="1"/>
          </p:cNvSpPr>
          <p:nvPr/>
        </p:nvSpPr>
        <p:spPr bwMode="auto">
          <a:xfrm>
            <a:off x="10324204" y="5642808"/>
            <a:ext cx="365806" cy="6001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en-US" altLang="en-US" sz="1100" b="0" i="0" u="none" strike="noStrike" cap="none" normalizeH="0" baseline="0" dirty="0" smtClean="0">
                <a:ln>
                  <a:noFill/>
                </a:ln>
                <a:solidFill>
                  <a:schemeClr val="tx1"/>
                </a:solidFill>
                <a:effectLst/>
              </a:rPr>
              <a:t>  </a:t>
            </a:r>
            <a:r>
              <a:rPr kumimoji="0" lang="en-US" altLang="en-US" sz="3300" b="0" i="0" u="none" strike="noStrike" cap="none" normalizeH="0" baseline="0" dirty="0" smtClean="0">
                <a:ln>
                  <a:noFill/>
                </a:ln>
                <a:solidFill>
                  <a:schemeClr val="tx1"/>
                </a:solidFill>
                <a:effectLst/>
                <a:latin typeface="Arial" panose="020B0604020202020204" pitchFamily="34" charset="0"/>
              </a:rPr>
              <a:t> </a:t>
            </a: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
        <p:nvSpPr>
          <p:cNvPr id="3" name="Rectangle 2"/>
          <p:cNvSpPr/>
          <p:nvPr/>
        </p:nvSpPr>
        <p:spPr>
          <a:xfrm>
            <a:off x="382295" y="1992840"/>
            <a:ext cx="1779014" cy="323165"/>
          </a:xfrm>
          <a:prstGeom prst="rect">
            <a:avLst/>
          </a:prstGeom>
        </p:spPr>
        <p:txBody>
          <a:bodyPr wrap="square">
            <a:spAutoFit/>
          </a:bodyPr>
          <a:lstStyle/>
          <a:p>
            <a:pPr marL="30480" marR="30480">
              <a:lnSpc>
                <a:spcPts val="1800"/>
              </a:lnSpc>
              <a:spcAft>
                <a:spcPts val="1200"/>
              </a:spcAft>
            </a:pPr>
            <a:r>
              <a:rPr lang="nl-NL" dirty="0" smtClean="0">
                <a:solidFill>
                  <a:srgbClr val="000000"/>
                </a:solidFill>
                <a:latin typeface="Arial" panose="020B0604020202020204" pitchFamily="34" charset="0"/>
                <a:ea typeface="Times New Roman" panose="02020603050405020304" pitchFamily="18" charset="0"/>
              </a:rPr>
              <a:t> </a:t>
            </a:r>
            <a:endParaRPr lang="en-US" dirty="0">
              <a:latin typeface="Times New Roman" panose="02020603050405020304" pitchFamily="18" charset="0"/>
              <a:ea typeface="Times New Roman" panose="02020603050405020304" pitchFamily="18" charset="0"/>
            </a:endParaRPr>
          </a:p>
        </p:txBody>
      </p:sp>
      <p:pic>
        <p:nvPicPr>
          <p:cNvPr id="7" name="Picture 6" descr="Giải SBT Vật Lí 9 | Giải bài tập Sách bài tập Vật Lí 9"/>
          <p:cNvPicPr/>
          <p:nvPr/>
        </p:nvPicPr>
        <p:blipFill>
          <a:blip r:embed="rId2">
            <a:extLst>
              <a:ext uri="{28A0092B-C50C-407E-A947-70E740481C1C}">
                <a14:useLocalDpi xmlns:a14="http://schemas.microsoft.com/office/drawing/2010/main" val="0"/>
              </a:ext>
            </a:extLst>
          </a:blip>
          <a:srcRect/>
          <a:stretch>
            <a:fillRect/>
          </a:stretch>
        </p:blipFill>
        <p:spPr bwMode="auto">
          <a:xfrm>
            <a:off x="9225232" y="2644783"/>
            <a:ext cx="1913633" cy="1661691"/>
          </a:xfrm>
          <a:prstGeom prst="rect">
            <a:avLst/>
          </a:prstGeom>
          <a:noFill/>
          <a:ln>
            <a:noFill/>
          </a:ln>
        </p:spPr>
      </p:pic>
      <p:sp>
        <p:nvSpPr>
          <p:cNvPr id="2" name="Rectangle 2"/>
          <p:cNvSpPr>
            <a:spLocks noChangeArrowheads="1"/>
          </p:cNvSpPr>
          <p:nvPr/>
        </p:nvSpPr>
        <p:spPr bwMode="auto">
          <a:xfrm>
            <a:off x="769257" y="2703325"/>
            <a:ext cx="7730579" cy="19389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en-US" altLang="en-US" sz="2400" b="0" i="1" u="none" strike="noStrike" cap="none" normalizeH="0" baseline="0" dirty="0" smtClean="0">
                <a:ln>
                  <a:noFill/>
                </a:ln>
                <a:solidFill>
                  <a:srgbClr val="00B0F0"/>
                </a:solidFill>
                <a:effectLst/>
                <a:latin typeface="Times New Roman" panose="02020603050405020304" pitchFamily="18" charset="0"/>
                <a:ea typeface="Times New Roman" panose="02020603050405020304" pitchFamily="18" charset="0"/>
                <a:cs typeface="Times New Roman" panose="02020603050405020304" pitchFamily="18" charset="0"/>
              </a:rPr>
              <a:t>Nếu </a:t>
            </a:r>
            <a:r>
              <a:rPr kumimoji="0" lang="en-US" altLang="en-US" sz="2400" b="0" i="1" u="none" strike="noStrike" cap="none" normalizeH="0" baseline="0" dirty="0" smtClean="0">
                <a:ln>
                  <a:noFill/>
                </a:ln>
                <a:solidFill>
                  <a:srgbClr val="00B0F0"/>
                </a:solidFill>
                <a:effectLst/>
                <a:latin typeface="Times New Roman" panose="02020603050405020304" pitchFamily="18" charset="0"/>
                <a:ea typeface="Times New Roman" panose="02020603050405020304" pitchFamily="18" charset="0"/>
                <a:cs typeface="Times New Roman" panose="02020603050405020304" pitchFamily="18" charset="0"/>
              </a:rPr>
              <a:t>khung nằm ngang như hình vẽ, áp dụng quy tắc bàn tay trái ta xác định các lực từ tác dụng lên khung như hình 30.7a, </a:t>
            </a:r>
            <a:endParaRPr kumimoji="0" lang="en-US" altLang="en-US" sz="2400" b="0" i="1" u="none" strike="noStrike" cap="none" normalizeH="0" baseline="0" dirty="0" smtClean="0">
              <a:ln>
                <a:noFill/>
              </a:ln>
              <a:solidFill>
                <a:srgbClr val="00B0F0"/>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altLang="en-US" sz="2400" b="0" i="1" u="none" strike="noStrike" cap="none" normalizeH="0" baseline="0" dirty="0" smtClean="0">
                <a:ln>
                  <a:noFill/>
                </a:ln>
                <a:solidFill>
                  <a:srgbClr val="00B0F0"/>
                </a:solidFill>
                <a:effectLst/>
                <a:latin typeface="Times New Roman" panose="02020603050405020304" pitchFamily="18" charset="0"/>
                <a:ea typeface="Times New Roman" panose="02020603050405020304" pitchFamily="18" charset="0"/>
                <a:cs typeface="Times New Roman" panose="02020603050405020304" pitchFamily="18" charset="0"/>
              </a:rPr>
              <a:t>Các </a:t>
            </a:r>
            <a:r>
              <a:rPr kumimoji="0" lang="en-US" altLang="en-US" sz="2400" b="0" i="1" u="none" strike="noStrike" cap="none" normalizeH="0" baseline="0" dirty="0" smtClean="0">
                <a:ln>
                  <a:noFill/>
                </a:ln>
                <a:solidFill>
                  <a:srgbClr val="00B0F0"/>
                </a:solidFill>
                <a:effectLst/>
                <a:latin typeface="Times New Roman" panose="02020603050405020304" pitchFamily="18" charset="0"/>
                <a:ea typeface="Times New Roman" panose="02020603050405020304" pitchFamily="18" charset="0"/>
                <a:cs typeface="Times New Roman" panose="02020603050405020304" pitchFamily="18" charset="0"/>
              </a:rPr>
              <a:t>lực này làm khung quay theo chiều ngược kim đồng hồ.</a:t>
            </a:r>
            <a:endParaRPr kumimoji="0" lang="en-US" altLang="en-US" sz="2400" b="0" i="1" u="none" strike="noStrike" cap="none" normalizeH="0" baseline="0" dirty="0" smtClean="0">
              <a:ln>
                <a:noFill/>
              </a:ln>
              <a:solidFill>
                <a:srgbClr val="00B0F0"/>
              </a:solidFill>
              <a:effectLst/>
              <a:latin typeface="Times New Roman" panose="02020603050405020304" pitchFamily="18" charset="0"/>
              <a:cs typeface="Times New Roman" panose="02020603050405020304"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endParaRPr kumimoji="0" lang="en-US" altLang="en-US" sz="2400" b="0" i="1" u="none" strike="noStrike" cap="none" normalizeH="0" baseline="0" dirty="0" smtClean="0">
              <a:ln>
                <a:noFill/>
              </a:ln>
              <a:solidFill>
                <a:srgbClr val="00B0F0"/>
              </a:solidFill>
              <a:effectLst/>
              <a:latin typeface="Times New Roman" panose="02020603050405020304" pitchFamily="18" charset="0"/>
              <a:cs typeface="Times New Roman" panose="02020603050405020304" pitchFamily="18" charset="0"/>
            </a:endParaRPr>
          </a:p>
        </p:txBody>
      </p:sp>
      <p:sp>
        <p:nvSpPr>
          <p:cNvPr id="4" name="Rectangle 3"/>
          <p:cNvSpPr>
            <a:spLocks noChangeArrowheads="1"/>
          </p:cNvSpPr>
          <p:nvPr/>
        </p:nvSpPr>
        <p:spPr bwMode="auto">
          <a:xfrm>
            <a:off x="769256" y="4373230"/>
            <a:ext cx="7730580" cy="15696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en-US" altLang="en-US" sz="2400" b="0" i="1" u="none" strike="noStrike" cap="none" normalizeH="0" baseline="0" dirty="0" smtClean="0">
                <a:ln>
                  <a:noFill/>
                </a:ln>
                <a:solidFill>
                  <a:srgbClr val="00B0F0"/>
                </a:solidFill>
                <a:effectLst/>
                <a:latin typeface="Times New Roman" panose="02020603050405020304" pitchFamily="18" charset="0"/>
                <a:ea typeface="Times New Roman" panose="02020603050405020304" pitchFamily="18" charset="0"/>
                <a:cs typeface="Times New Roman" panose="02020603050405020304" pitchFamily="18" charset="0"/>
              </a:rPr>
              <a:t>Do </a:t>
            </a:r>
            <a:r>
              <a:rPr kumimoji="0" lang="en-US" altLang="en-US" sz="2400" b="0" i="1" u="none" strike="noStrike" cap="none" normalizeH="0" baseline="0" dirty="0" err="1" smtClean="0">
                <a:ln>
                  <a:noFill/>
                </a:ln>
                <a:solidFill>
                  <a:srgbClr val="00B0F0"/>
                </a:solidFill>
                <a:effectLst/>
                <a:latin typeface="Times New Roman" panose="02020603050405020304" pitchFamily="18" charset="0"/>
                <a:ea typeface="Times New Roman" panose="02020603050405020304" pitchFamily="18" charset="0"/>
                <a:cs typeface="Times New Roman" panose="02020603050405020304" pitchFamily="18" charset="0"/>
              </a:rPr>
              <a:t>vậy</a:t>
            </a:r>
            <a:r>
              <a:rPr kumimoji="0" lang="en-US" altLang="en-US" sz="2400" b="0" i="1" u="none" strike="noStrike" cap="none" normalizeH="0" baseline="0" dirty="0" smtClean="0">
                <a:ln>
                  <a:noFill/>
                </a:ln>
                <a:solidFill>
                  <a:srgbClr val="00B0F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400" b="0" i="1" u="none" strike="noStrike" cap="none" normalizeH="0" baseline="0" dirty="0" err="1" smtClean="0">
                <a:ln>
                  <a:noFill/>
                </a:ln>
                <a:solidFill>
                  <a:srgbClr val="00B0F0"/>
                </a:solidFill>
                <a:effectLst/>
                <a:latin typeface="Times New Roman" panose="02020603050405020304" pitchFamily="18" charset="0"/>
                <a:ea typeface="Times New Roman" panose="02020603050405020304" pitchFamily="18" charset="0"/>
                <a:cs typeface="Times New Roman" panose="02020603050405020304" pitchFamily="18" charset="0"/>
              </a:rPr>
              <a:t>muốn</a:t>
            </a:r>
            <a:r>
              <a:rPr kumimoji="0" lang="en-US" altLang="en-US" sz="2400" b="0" i="1" u="none" strike="noStrike" cap="none" normalizeH="0" baseline="0" dirty="0" smtClean="0">
                <a:ln>
                  <a:noFill/>
                </a:ln>
                <a:solidFill>
                  <a:srgbClr val="00B0F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400" b="0" i="1" u="none" strike="noStrike" cap="none" normalizeH="0" baseline="0" dirty="0" err="1" smtClean="0">
                <a:ln>
                  <a:noFill/>
                </a:ln>
                <a:solidFill>
                  <a:srgbClr val="00B0F0"/>
                </a:solidFill>
                <a:effectLst/>
                <a:latin typeface="Times New Roman" panose="02020603050405020304" pitchFamily="18" charset="0"/>
                <a:ea typeface="Times New Roman" panose="02020603050405020304" pitchFamily="18" charset="0"/>
                <a:cs typeface="Times New Roman" panose="02020603050405020304" pitchFamily="18" charset="0"/>
              </a:rPr>
              <a:t>khung</a:t>
            </a:r>
            <a:r>
              <a:rPr kumimoji="0" lang="en-US" altLang="en-US" sz="2400" b="0" i="1" u="none" strike="noStrike" cap="none" normalizeH="0" baseline="0" dirty="0" smtClean="0">
                <a:ln>
                  <a:noFill/>
                </a:ln>
                <a:solidFill>
                  <a:srgbClr val="00B0F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400" b="0" i="1" u="none" strike="noStrike" cap="none" normalizeH="0" baseline="0" dirty="0" err="1" smtClean="0">
                <a:ln>
                  <a:noFill/>
                </a:ln>
                <a:solidFill>
                  <a:srgbClr val="00B0F0"/>
                </a:solidFill>
                <a:effectLst/>
                <a:latin typeface="Times New Roman" panose="02020603050405020304" pitchFamily="18" charset="0"/>
                <a:ea typeface="Times New Roman" panose="02020603050405020304" pitchFamily="18" charset="0"/>
                <a:cs typeface="Times New Roman" panose="02020603050405020304" pitchFamily="18" charset="0"/>
              </a:rPr>
              <a:t>không</a:t>
            </a:r>
            <a:r>
              <a:rPr kumimoji="0" lang="en-US" altLang="en-US" sz="2400" b="0" i="1" u="none" strike="noStrike" cap="none" normalizeH="0" baseline="0" dirty="0" smtClean="0">
                <a:ln>
                  <a:noFill/>
                </a:ln>
                <a:solidFill>
                  <a:srgbClr val="00B0F0"/>
                </a:solidFill>
                <a:effectLst/>
                <a:latin typeface="Times New Roman" panose="02020603050405020304" pitchFamily="18" charset="0"/>
                <a:ea typeface="Times New Roman" panose="02020603050405020304" pitchFamily="18" charset="0"/>
                <a:cs typeface="Times New Roman" panose="02020603050405020304" pitchFamily="18" charset="0"/>
              </a:rPr>
              <a:t> quay </a:t>
            </a:r>
            <a:r>
              <a:rPr kumimoji="0" lang="en-US" altLang="en-US" sz="2400" b="0" i="1" u="none" strike="noStrike" cap="none" normalizeH="0" baseline="0" dirty="0" err="1" smtClean="0">
                <a:ln>
                  <a:noFill/>
                </a:ln>
                <a:solidFill>
                  <a:srgbClr val="00B0F0"/>
                </a:solidFill>
                <a:effectLst/>
                <a:latin typeface="Times New Roman" panose="02020603050405020304" pitchFamily="18" charset="0"/>
                <a:ea typeface="Times New Roman" panose="02020603050405020304" pitchFamily="18" charset="0"/>
                <a:cs typeface="Times New Roman" panose="02020603050405020304" pitchFamily="18" charset="0"/>
              </a:rPr>
              <a:t>thì</a:t>
            </a:r>
            <a:r>
              <a:rPr kumimoji="0" lang="en-US" altLang="en-US" sz="2400" b="0" i="1" u="none" strike="noStrike" cap="none" normalizeH="0" baseline="0" dirty="0" smtClean="0">
                <a:ln>
                  <a:noFill/>
                </a:ln>
                <a:solidFill>
                  <a:srgbClr val="00B0F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400" b="0" i="1" u="none" strike="noStrike" cap="none" normalizeH="0" baseline="0" dirty="0" err="1" smtClean="0">
                <a:ln>
                  <a:noFill/>
                </a:ln>
                <a:solidFill>
                  <a:srgbClr val="00B0F0"/>
                </a:solidFill>
                <a:effectLst/>
                <a:latin typeface="Times New Roman" panose="02020603050405020304" pitchFamily="18" charset="0"/>
                <a:ea typeface="Times New Roman" panose="02020603050405020304" pitchFamily="18" charset="0"/>
                <a:cs typeface="Times New Roman" panose="02020603050405020304" pitchFamily="18" charset="0"/>
              </a:rPr>
              <a:t>lúc</a:t>
            </a:r>
            <a:r>
              <a:rPr kumimoji="0" lang="en-US" altLang="en-US" sz="2400" b="0" i="1" u="none" strike="noStrike" cap="none" normalizeH="0" baseline="0" dirty="0" smtClean="0">
                <a:ln>
                  <a:noFill/>
                </a:ln>
                <a:solidFill>
                  <a:srgbClr val="00B0F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400" b="0" i="1" u="none" strike="noStrike" cap="none" normalizeH="0" baseline="0" dirty="0" err="1" smtClean="0">
                <a:ln>
                  <a:noFill/>
                </a:ln>
                <a:solidFill>
                  <a:srgbClr val="00B0F0"/>
                </a:solidFill>
                <a:effectLst/>
                <a:latin typeface="Times New Roman" panose="02020603050405020304" pitchFamily="18" charset="0"/>
                <a:ea typeface="Times New Roman" panose="02020603050405020304" pitchFamily="18" charset="0"/>
                <a:cs typeface="Times New Roman" panose="02020603050405020304" pitchFamily="18" charset="0"/>
              </a:rPr>
              <a:t>đầu</a:t>
            </a:r>
            <a:r>
              <a:rPr kumimoji="0" lang="en-US" altLang="en-US" sz="2400" b="0" i="1" u="none" strike="noStrike" cap="none" normalizeH="0" baseline="0" dirty="0" smtClean="0">
                <a:ln>
                  <a:noFill/>
                </a:ln>
                <a:solidFill>
                  <a:srgbClr val="00B0F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400" b="0" i="1" u="none" strike="noStrike" cap="none" normalizeH="0" baseline="0" dirty="0" err="1" smtClean="0">
                <a:ln>
                  <a:noFill/>
                </a:ln>
                <a:solidFill>
                  <a:srgbClr val="00B0F0"/>
                </a:solidFill>
                <a:effectLst/>
                <a:latin typeface="Times New Roman" panose="02020603050405020304" pitchFamily="18" charset="0"/>
                <a:ea typeface="Times New Roman" panose="02020603050405020304" pitchFamily="18" charset="0"/>
                <a:cs typeface="Times New Roman" panose="02020603050405020304" pitchFamily="18" charset="0"/>
              </a:rPr>
              <a:t>đặt</a:t>
            </a:r>
            <a:r>
              <a:rPr kumimoji="0" lang="en-US" altLang="en-US" sz="2400" b="0" i="1" u="none" strike="noStrike" cap="none" normalizeH="0" baseline="0" dirty="0" smtClean="0">
                <a:ln>
                  <a:noFill/>
                </a:ln>
                <a:solidFill>
                  <a:srgbClr val="00B0F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400" b="0" i="1" u="none" strike="noStrike" cap="none" normalizeH="0" baseline="0" dirty="0" err="1" smtClean="0">
                <a:ln>
                  <a:noFill/>
                </a:ln>
                <a:solidFill>
                  <a:srgbClr val="00B0F0"/>
                </a:solidFill>
                <a:effectLst/>
                <a:latin typeface="Times New Roman" panose="02020603050405020304" pitchFamily="18" charset="0"/>
                <a:ea typeface="Times New Roman" panose="02020603050405020304" pitchFamily="18" charset="0"/>
                <a:cs typeface="Times New Roman" panose="02020603050405020304" pitchFamily="18" charset="0"/>
              </a:rPr>
              <a:t>khung</a:t>
            </a:r>
            <a:r>
              <a:rPr kumimoji="0" lang="en-US" altLang="en-US" sz="2400" b="0" i="1" u="none" strike="noStrike" cap="none" normalizeH="0" baseline="0" dirty="0" smtClean="0">
                <a:ln>
                  <a:noFill/>
                </a:ln>
                <a:solidFill>
                  <a:srgbClr val="00B0F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400" b="0" i="1" u="none" strike="noStrike" cap="none" normalizeH="0" baseline="0" dirty="0" err="1" smtClean="0">
                <a:ln>
                  <a:noFill/>
                </a:ln>
                <a:solidFill>
                  <a:srgbClr val="00B0F0"/>
                </a:solidFill>
                <a:effectLst/>
                <a:latin typeface="Times New Roman" panose="02020603050405020304" pitchFamily="18" charset="0"/>
                <a:ea typeface="Times New Roman" panose="02020603050405020304" pitchFamily="18" charset="0"/>
                <a:cs typeface="Times New Roman" panose="02020603050405020304" pitchFamily="18" charset="0"/>
              </a:rPr>
              <a:t>dây</a:t>
            </a:r>
            <a:r>
              <a:rPr kumimoji="0" lang="en-US" altLang="en-US" sz="2400" b="0" i="1" u="none" strike="noStrike" cap="none" normalizeH="0" baseline="0" dirty="0" smtClean="0">
                <a:ln>
                  <a:noFill/>
                </a:ln>
                <a:solidFill>
                  <a:srgbClr val="00B0F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400" b="0" i="1" u="none" strike="noStrike" cap="none" normalizeH="0" baseline="0" dirty="0" err="1" smtClean="0">
                <a:ln>
                  <a:noFill/>
                </a:ln>
                <a:solidFill>
                  <a:srgbClr val="00B0F0"/>
                </a:solidFill>
                <a:effectLst/>
                <a:latin typeface="Times New Roman" panose="02020603050405020304" pitchFamily="18" charset="0"/>
                <a:ea typeface="Times New Roman" panose="02020603050405020304" pitchFamily="18" charset="0"/>
                <a:cs typeface="Times New Roman" panose="02020603050405020304" pitchFamily="18" charset="0"/>
              </a:rPr>
              <a:t>thẳng</a:t>
            </a:r>
            <a:r>
              <a:rPr kumimoji="0" lang="en-US" altLang="en-US" sz="2400" b="0" i="1" u="none" strike="noStrike" cap="none" normalizeH="0" baseline="0" dirty="0" smtClean="0">
                <a:ln>
                  <a:noFill/>
                </a:ln>
                <a:solidFill>
                  <a:srgbClr val="00B0F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400" b="0" i="1" u="none" strike="noStrike" cap="none" normalizeH="0" baseline="0" dirty="0" err="1" smtClean="0">
                <a:ln>
                  <a:noFill/>
                </a:ln>
                <a:solidFill>
                  <a:srgbClr val="00B0F0"/>
                </a:solidFill>
                <a:effectLst/>
                <a:latin typeface="Times New Roman" panose="02020603050405020304" pitchFamily="18" charset="0"/>
                <a:ea typeface="Times New Roman" panose="02020603050405020304" pitchFamily="18" charset="0"/>
                <a:cs typeface="Times New Roman" panose="02020603050405020304" pitchFamily="18" charset="0"/>
              </a:rPr>
              <a:t>đứng</a:t>
            </a:r>
            <a:r>
              <a:rPr kumimoji="0" lang="en-US" altLang="en-US" sz="2400" b="0" i="1" u="none" strike="noStrike" cap="none" normalizeH="0" baseline="0" dirty="0" smtClean="0">
                <a:ln>
                  <a:noFill/>
                </a:ln>
                <a:solidFill>
                  <a:srgbClr val="00B0F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400" b="0" i="1" u="none" strike="noStrike" cap="none" normalizeH="0" baseline="0" dirty="0" err="1" smtClean="0">
                <a:ln>
                  <a:noFill/>
                </a:ln>
                <a:solidFill>
                  <a:srgbClr val="00B0F0"/>
                </a:solidFill>
                <a:effectLst/>
                <a:latin typeface="Times New Roman" panose="02020603050405020304" pitchFamily="18" charset="0"/>
                <a:ea typeface="Times New Roman" panose="02020603050405020304" pitchFamily="18" charset="0"/>
                <a:cs typeface="Times New Roman" panose="02020603050405020304" pitchFamily="18" charset="0"/>
              </a:rPr>
              <a:t>cạnh</a:t>
            </a:r>
            <a:r>
              <a:rPr kumimoji="0" lang="en-US" altLang="en-US" sz="2400" b="0" i="1" u="none" strike="noStrike" cap="none" normalizeH="0" baseline="0" dirty="0" smtClean="0">
                <a:ln>
                  <a:noFill/>
                </a:ln>
                <a:solidFill>
                  <a:srgbClr val="00B0F0"/>
                </a:solidFill>
                <a:effectLst/>
                <a:latin typeface="Times New Roman" panose="02020603050405020304" pitchFamily="18" charset="0"/>
                <a:ea typeface="Times New Roman" panose="02020603050405020304" pitchFamily="18" charset="0"/>
                <a:cs typeface="Times New Roman" panose="02020603050405020304" pitchFamily="18" charset="0"/>
              </a:rPr>
              <a:t> AB ở </a:t>
            </a:r>
            <a:r>
              <a:rPr kumimoji="0" lang="en-US" altLang="en-US" sz="2400" b="0" i="1" u="none" strike="noStrike" cap="none" normalizeH="0" baseline="0" dirty="0" err="1" smtClean="0">
                <a:ln>
                  <a:noFill/>
                </a:ln>
                <a:solidFill>
                  <a:srgbClr val="00B0F0"/>
                </a:solidFill>
                <a:effectLst/>
                <a:latin typeface="Times New Roman" panose="02020603050405020304" pitchFamily="18" charset="0"/>
                <a:ea typeface="Times New Roman" panose="02020603050405020304" pitchFamily="18" charset="0"/>
                <a:cs typeface="Times New Roman" panose="02020603050405020304" pitchFamily="18" charset="0"/>
              </a:rPr>
              <a:t>trên</a:t>
            </a:r>
            <a:r>
              <a:rPr kumimoji="0" lang="en-US" altLang="en-US" sz="2400" b="0" i="1" u="none" strike="noStrike" cap="none" normalizeH="0" baseline="0" dirty="0" smtClean="0">
                <a:ln>
                  <a:noFill/>
                </a:ln>
                <a:solidFill>
                  <a:srgbClr val="00B0F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400" b="0" i="1" u="none" strike="noStrike" cap="none" normalizeH="0" baseline="0" dirty="0" err="1" smtClean="0">
                <a:ln>
                  <a:noFill/>
                </a:ln>
                <a:solidFill>
                  <a:srgbClr val="00B0F0"/>
                </a:solidFill>
                <a:effectLst/>
                <a:latin typeface="Times New Roman" panose="02020603050405020304" pitchFamily="18" charset="0"/>
                <a:ea typeface="Times New Roman" panose="02020603050405020304" pitchFamily="18" charset="0"/>
                <a:cs typeface="Times New Roman" panose="02020603050405020304" pitchFamily="18" charset="0"/>
              </a:rPr>
              <a:t>cạnh</a:t>
            </a:r>
            <a:r>
              <a:rPr kumimoji="0" lang="en-US" altLang="en-US" sz="2400" b="0" i="1" u="none" strike="noStrike" cap="none" normalizeH="0" baseline="0" dirty="0" smtClean="0">
                <a:ln>
                  <a:noFill/>
                </a:ln>
                <a:solidFill>
                  <a:srgbClr val="00B0F0"/>
                </a:solidFill>
                <a:effectLst/>
                <a:latin typeface="Times New Roman" panose="02020603050405020304" pitchFamily="18" charset="0"/>
                <a:ea typeface="Times New Roman" panose="02020603050405020304" pitchFamily="18" charset="0"/>
                <a:cs typeface="Times New Roman" panose="02020603050405020304" pitchFamily="18" charset="0"/>
              </a:rPr>
              <a:t> CD ở </a:t>
            </a:r>
            <a:r>
              <a:rPr kumimoji="0" lang="en-US" altLang="en-US" sz="2400" b="0" i="1" u="none" strike="noStrike" cap="none" normalizeH="0" baseline="0" dirty="0" err="1" smtClean="0">
                <a:ln>
                  <a:noFill/>
                </a:ln>
                <a:solidFill>
                  <a:srgbClr val="00B0F0"/>
                </a:solidFill>
                <a:effectLst/>
                <a:latin typeface="Times New Roman" panose="02020603050405020304" pitchFamily="18" charset="0"/>
                <a:ea typeface="Times New Roman" panose="02020603050405020304" pitchFamily="18" charset="0"/>
                <a:cs typeface="Times New Roman" panose="02020603050405020304" pitchFamily="18" charset="0"/>
              </a:rPr>
              <a:t>dưới</a:t>
            </a:r>
            <a:r>
              <a:rPr kumimoji="0" lang="en-US" altLang="en-US" sz="2400" b="0" i="1" u="none" strike="noStrike" cap="none" normalizeH="0" baseline="0" dirty="0" smtClean="0">
                <a:ln>
                  <a:noFill/>
                </a:ln>
                <a:solidFill>
                  <a:srgbClr val="00B0F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400" b="0" i="1" u="none" strike="noStrike" cap="none" normalizeH="0" baseline="0" dirty="0" err="1" smtClean="0">
                <a:ln>
                  <a:noFill/>
                </a:ln>
                <a:solidFill>
                  <a:srgbClr val="00B0F0"/>
                </a:solidFill>
                <a:effectLst/>
                <a:latin typeface="Times New Roman" panose="02020603050405020304" pitchFamily="18" charset="0"/>
                <a:ea typeface="Times New Roman" panose="02020603050405020304" pitchFamily="18" charset="0"/>
                <a:cs typeface="Times New Roman" panose="02020603050405020304" pitchFamily="18" charset="0"/>
              </a:rPr>
              <a:t>vì</a:t>
            </a:r>
            <a:r>
              <a:rPr kumimoji="0" lang="en-US" altLang="en-US" sz="2400" b="0" i="1" u="none" strike="noStrike" cap="none" normalizeH="0" baseline="0" dirty="0" smtClean="0">
                <a:ln>
                  <a:noFill/>
                </a:ln>
                <a:solidFill>
                  <a:srgbClr val="00B0F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400" b="0" i="1" u="none" strike="noStrike" cap="none" normalizeH="0" baseline="0" dirty="0" err="1" smtClean="0">
                <a:ln>
                  <a:noFill/>
                </a:ln>
                <a:solidFill>
                  <a:srgbClr val="00B0F0"/>
                </a:solidFill>
                <a:effectLst/>
                <a:latin typeface="Times New Roman" panose="02020603050405020304" pitchFamily="18" charset="0"/>
                <a:ea typeface="Times New Roman" panose="02020603050405020304" pitchFamily="18" charset="0"/>
                <a:cs typeface="Times New Roman" panose="02020603050405020304" pitchFamily="18" charset="0"/>
              </a:rPr>
              <a:t>gặp</a:t>
            </a:r>
            <a:r>
              <a:rPr kumimoji="0" lang="en-US" altLang="en-US" sz="2400" b="0" i="1" u="none" strike="noStrike" cap="none" normalizeH="0" baseline="0" dirty="0" smtClean="0">
                <a:ln>
                  <a:noFill/>
                </a:ln>
                <a:solidFill>
                  <a:srgbClr val="00B0F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400" b="0" i="1" u="none" strike="noStrike" cap="none" normalizeH="0" baseline="0" dirty="0" err="1" smtClean="0">
                <a:ln>
                  <a:noFill/>
                </a:ln>
                <a:solidFill>
                  <a:srgbClr val="00B0F0"/>
                </a:solidFill>
                <a:effectLst/>
                <a:latin typeface="Times New Roman" panose="02020603050405020304" pitchFamily="18" charset="0"/>
                <a:ea typeface="Times New Roman" panose="02020603050405020304" pitchFamily="18" charset="0"/>
                <a:cs typeface="Times New Roman" panose="02020603050405020304" pitchFamily="18" charset="0"/>
              </a:rPr>
              <a:t>lực</a:t>
            </a:r>
            <a:r>
              <a:rPr kumimoji="0" lang="en-US" altLang="en-US" sz="2400" b="0" i="1" u="none" strike="noStrike" cap="none" normalizeH="0" baseline="0" dirty="0" smtClean="0">
                <a:ln>
                  <a:noFill/>
                </a:ln>
                <a:solidFill>
                  <a:srgbClr val="00B0F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400" b="0" i="1" u="none" strike="noStrike" cap="none" normalizeH="0" baseline="0" dirty="0" err="1" smtClean="0">
                <a:ln>
                  <a:noFill/>
                </a:ln>
                <a:solidFill>
                  <a:srgbClr val="00B0F0"/>
                </a:solidFill>
                <a:effectLst/>
                <a:latin typeface="Times New Roman" panose="02020603050405020304" pitchFamily="18" charset="0"/>
                <a:ea typeface="Times New Roman" panose="02020603050405020304" pitchFamily="18" charset="0"/>
                <a:cs typeface="Times New Roman" panose="02020603050405020304" pitchFamily="18" charset="0"/>
              </a:rPr>
              <a:t>từ</a:t>
            </a:r>
            <a:r>
              <a:rPr kumimoji="0" lang="en-US" altLang="en-US" sz="2400" b="0" i="1" u="none" strike="noStrike" cap="none" normalizeH="0" baseline="0" dirty="0" smtClean="0">
                <a:ln>
                  <a:noFill/>
                </a:ln>
                <a:solidFill>
                  <a:srgbClr val="00B0F0"/>
                </a:solidFill>
                <a:effectLst/>
                <a:latin typeface="Times New Roman" panose="02020603050405020304" pitchFamily="18" charset="0"/>
                <a:ea typeface="Times New Roman" panose="02020603050405020304" pitchFamily="18" charset="0"/>
                <a:cs typeface="Times New Roman" panose="02020603050405020304" pitchFamily="18" charset="0"/>
              </a:rPr>
              <a:t> F, F’ </a:t>
            </a:r>
            <a:r>
              <a:rPr kumimoji="0" lang="en-US" altLang="en-US" sz="2400" b="0" i="1" u="none" strike="noStrike" cap="none" normalizeH="0" baseline="0" dirty="0" err="1" smtClean="0">
                <a:ln>
                  <a:noFill/>
                </a:ln>
                <a:solidFill>
                  <a:srgbClr val="00B0F0"/>
                </a:solidFill>
                <a:effectLst/>
                <a:latin typeface="Times New Roman" panose="02020603050405020304" pitchFamily="18" charset="0"/>
                <a:ea typeface="Times New Roman" panose="02020603050405020304" pitchFamily="18" charset="0"/>
                <a:cs typeface="Times New Roman" panose="02020603050405020304" pitchFamily="18" charset="0"/>
              </a:rPr>
              <a:t>có</a:t>
            </a:r>
            <a:r>
              <a:rPr kumimoji="0" lang="en-US" altLang="en-US" sz="2400" b="0" i="1" u="none" strike="noStrike" cap="none" normalizeH="0" baseline="0" dirty="0" smtClean="0">
                <a:ln>
                  <a:noFill/>
                </a:ln>
                <a:solidFill>
                  <a:srgbClr val="00B0F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400" b="0" i="1" u="none" strike="noStrike" cap="none" normalizeH="0" baseline="0" dirty="0" err="1" smtClean="0">
                <a:ln>
                  <a:noFill/>
                </a:ln>
                <a:solidFill>
                  <a:srgbClr val="00B0F0"/>
                </a:solidFill>
                <a:effectLst/>
                <a:latin typeface="Times New Roman" panose="02020603050405020304" pitchFamily="18" charset="0"/>
                <a:ea typeface="Times New Roman" panose="02020603050405020304" pitchFamily="18" charset="0"/>
                <a:cs typeface="Times New Roman" panose="02020603050405020304" pitchFamily="18" charset="0"/>
              </a:rPr>
              <a:t>tác</a:t>
            </a:r>
            <a:r>
              <a:rPr kumimoji="0" lang="en-US" altLang="en-US" sz="2400" b="0" i="1" u="none" strike="noStrike" cap="none" normalizeH="0" baseline="0" dirty="0" smtClean="0">
                <a:ln>
                  <a:noFill/>
                </a:ln>
                <a:solidFill>
                  <a:srgbClr val="00B0F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400" b="0" i="1" u="none" strike="noStrike" cap="none" normalizeH="0" baseline="0" dirty="0" err="1" smtClean="0">
                <a:ln>
                  <a:noFill/>
                </a:ln>
                <a:solidFill>
                  <a:srgbClr val="00B0F0"/>
                </a:solidFill>
                <a:effectLst/>
                <a:latin typeface="Times New Roman" panose="02020603050405020304" pitchFamily="18" charset="0"/>
                <a:ea typeface="Times New Roman" panose="02020603050405020304" pitchFamily="18" charset="0"/>
                <a:cs typeface="Times New Roman" panose="02020603050405020304" pitchFamily="18" charset="0"/>
              </a:rPr>
              <a:t>dụng</a:t>
            </a:r>
            <a:r>
              <a:rPr kumimoji="0" lang="en-US" altLang="en-US" sz="2400" b="0" i="1" u="none" strike="noStrike" cap="none" normalizeH="0" baseline="0" dirty="0" smtClean="0">
                <a:ln>
                  <a:noFill/>
                </a:ln>
                <a:solidFill>
                  <a:srgbClr val="00B0F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400" b="0" i="1" u="none" strike="noStrike" cap="none" normalizeH="0" baseline="0" dirty="0" err="1" smtClean="0">
                <a:ln>
                  <a:noFill/>
                </a:ln>
                <a:solidFill>
                  <a:srgbClr val="00B0F0"/>
                </a:solidFill>
                <a:effectLst/>
                <a:latin typeface="Times New Roman" panose="02020603050405020304" pitchFamily="18" charset="0"/>
                <a:ea typeface="Times New Roman" panose="02020603050405020304" pitchFamily="18" charset="0"/>
                <a:cs typeface="Times New Roman" panose="02020603050405020304" pitchFamily="18" charset="0"/>
              </a:rPr>
              <a:t>trong</a:t>
            </a:r>
            <a:r>
              <a:rPr kumimoji="0" lang="en-US" altLang="en-US" sz="2400" b="0" i="1" u="none" strike="noStrike" cap="none" normalizeH="0" baseline="0" dirty="0" smtClean="0">
                <a:ln>
                  <a:noFill/>
                </a:ln>
                <a:solidFill>
                  <a:srgbClr val="00B0F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400" b="0" i="1" u="none" strike="noStrike" cap="none" normalizeH="0" baseline="0" dirty="0" err="1" smtClean="0">
                <a:ln>
                  <a:noFill/>
                </a:ln>
                <a:solidFill>
                  <a:srgbClr val="00B0F0"/>
                </a:solidFill>
                <a:effectLst/>
                <a:latin typeface="Times New Roman" panose="02020603050405020304" pitchFamily="18" charset="0"/>
                <a:ea typeface="Times New Roman" panose="02020603050405020304" pitchFamily="18" charset="0"/>
                <a:cs typeface="Times New Roman" panose="02020603050405020304" pitchFamily="18" charset="0"/>
              </a:rPr>
              <a:t>lúc</a:t>
            </a:r>
            <a:r>
              <a:rPr kumimoji="0" lang="en-US" altLang="en-US" sz="2400" b="0" i="1" u="none" strike="noStrike" cap="none" normalizeH="0" baseline="0" dirty="0" smtClean="0">
                <a:ln>
                  <a:noFill/>
                </a:ln>
                <a:solidFill>
                  <a:srgbClr val="00B0F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400" b="0" i="1" u="none" strike="noStrike" cap="none" normalizeH="0" baseline="0" dirty="0" err="1" smtClean="0">
                <a:ln>
                  <a:noFill/>
                </a:ln>
                <a:solidFill>
                  <a:srgbClr val="00B0F0"/>
                </a:solidFill>
                <a:effectLst/>
                <a:latin typeface="Times New Roman" panose="02020603050405020304" pitchFamily="18" charset="0"/>
                <a:ea typeface="Times New Roman" panose="02020603050405020304" pitchFamily="18" charset="0"/>
                <a:cs typeface="Times New Roman" panose="02020603050405020304" pitchFamily="18" charset="0"/>
              </a:rPr>
              <a:t>này</a:t>
            </a:r>
            <a:r>
              <a:rPr kumimoji="0" lang="en-US" altLang="en-US" sz="2400" b="0" i="1" u="none" strike="noStrike" cap="none" normalizeH="0" baseline="0" dirty="0" smtClean="0">
                <a:ln>
                  <a:noFill/>
                </a:ln>
                <a:solidFill>
                  <a:srgbClr val="00B0F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400" b="0" i="1" u="none" strike="noStrike" cap="none" normalizeH="0" baseline="0" dirty="0" err="1" smtClean="0">
                <a:ln>
                  <a:noFill/>
                </a:ln>
                <a:solidFill>
                  <a:srgbClr val="00B0F0"/>
                </a:solidFill>
                <a:effectLst/>
                <a:latin typeface="Times New Roman" panose="02020603050405020304" pitchFamily="18" charset="0"/>
                <a:ea typeface="Times New Roman" panose="02020603050405020304" pitchFamily="18" charset="0"/>
                <a:cs typeface="Times New Roman" panose="02020603050405020304" pitchFamily="18" charset="0"/>
              </a:rPr>
              <a:t>là</a:t>
            </a:r>
            <a:r>
              <a:rPr kumimoji="0" lang="en-US" altLang="en-US" sz="2400" b="0" i="1" u="none" strike="noStrike" cap="none" normalizeH="0" baseline="0" dirty="0" smtClean="0">
                <a:ln>
                  <a:noFill/>
                </a:ln>
                <a:solidFill>
                  <a:srgbClr val="00B0F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400" b="0" i="1" u="none" strike="noStrike" cap="none" normalizeH="0" baseline="0" dirty="0" err="1" smtClean="0">
                <a:ln>
                  <a:noFill/>
                </a:ln>
                <a:solidFill>
                  <a:srgbClr val="00B0F0"/>
                </a:solidFill>
                <a:effectLst/>
                <a:latin typeface="Times New Roman" panose="02020603050405020304" pitchFamily="18" charset="0"/>
                <a:ea typeface="Times New Roman" panose="02020603050405020304" pitchFamily="18" charset="0"/>
                <a:cs typeface="Times New Roman" panose="02020603050405020304" pitchFamily="18" charset="0"/>
              </a:rPr>
              <a:t>làm</a:t>
            </a:r>
            <a:r>
              <a:rPr kumimoji="0" lang="en-US" altLang="en-US" sz="2400" b="0" i="1" u="none" strike="noStrike" cap="none" normalizeH="0" baseline="0" dirty="0" smtClean="0">
                <a:ln>
                  <a:noFill/>
                </a:ln>
                <a:solidFill>
                  <a:srgbClr val="00B0F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400" b="0" i="1" u="none" strike="noStrike" cap="none" normalizeH="0" baseline="0" dirty="0" err="1" smtClean="0">
                <a:ln>
                  <a:noFill/>
                </a:ln>
                <a:solidFill>
                  <a:srgbClr val="00B0F0"/>
                </a:solidFill>
                <a:effectLst/>
                <a:latin typeface="Times New Roman" panose="02020603050405020304" pitchFamily="18" charset="0"/>
                <a:ea typeface="Times New Roman" panose="02020603050405020304" pitchFamily="18" charset="0"/>
                <a:cs typeface="Times New Roman" panose="02020603050405020304" pitchFamily="18" charset="0"/>
              </a:rPr>
              <a:t>biến</a:t>
            </a:r>
            <a:r>
              <a:rPr kumimoji="0" lang="en-US" altLang="en-US" sz="2400" b="0" i="1" u="none" strike="noStrike" cap="none" normalizeH="0" baseline="0" dirty="0" smtClean="0">
                <a:ln>
                  <a:noFill/>
                </a:ln>
                <a:solidFill>
                  <a:srgbClr val="00B0F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400" b="0" i="1" u="none" strike="noStrike" cap="none" normalizeH="0" baseline="0" dirty="0" err="1" smtClean="0">
                <a:ln>
                  <a:noFill/>
                </a:ln>
                <a:solidFill>
                  <a:srgbClr val="00B0F0"/>
                </a:solidFill>
                <a:effectLst/>
                <a:latin typeface="Times New Roman" panose="02020603050405020304" pitchFamily="18" charset="0"/>
                <a:ea typeface="Times New Roman" panose="02020603050405020304" pitchFamily="18" charset="0"/>
                <a:cs typeface="Times New Roman" panose="02020603050405020304" pitchFamily="18" charset="0"/>
              </a:rPr>
              <a:t>dạng</a:t>
            </a:r>
            <a:r>
              <a:rPr kumimoji="0" lang="en-US" altLang="en-US" sz="2400" b="0" i="1" u="none" strike="noStrike" cap="none" normalizeH="0" baseline="0" dirty="0" smtClean="0">
                <a:ln>
                  <a:noFill/>
                </a:ln>
                <a:solidFill>
                  <a:srgbClr val="00B0F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400" b="0" i="1" u="none" strike="noStrike" cap="none" normalizeH="0" baseline="0" dirty="0" err="1" smtClean="0">
                <a:ln>
                  <a:noFill/>
                </a:ln>
                <a:solidFill>
                  <a:srgbClr val="00B0F0"/>
                </a:solidFill>
                <a:effectLst/>
                <a:latin typeface="Times New Roman" panose="02020603050405020304" pitchFamily="18" charset="0"/>
                <a:ea typeface="Times New Roman" panose="02020603050405020304" pitchFamily="18" charset="0"/>
                <a:cs typeface="Times New Roman" panose="02020603050405020304" pitchFamily="18" charset="0"/>
              </a:rPr>
              <a:t>khung</a:t>
            </a:r>
            <a:r>
              <a:rPr kumimoji="0" lang="en-US" altLang="en-US" sz="2400" b="0" i="1" u="none" strike="noStrike" cap="none" normalizeH="0" baseline="0" dirty="0" smtClean="0">
                <a:ln>
                  <a:noFill/>
                </a:ln>
                <a:solidFill>
                  <a:srgbClr val="00B0F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400" b="0" i="1" u="none" strike="noStrike" cap="none" normalizeH="0" baseline="0" dirty="0" err="1" smtClean="0">
                <a:ln>
                  <a:noFill/>
                </a:ln>
                <a:solidFill>
                  <a:srgbClr val="00B0F0"/>
                </a:solidFill>
                <a:effectLst/>
                <a:latin typeface="Times New Roman" panose="02020603050405020304" pitchFamily="18" charset="0"/>
                <a:ea typeface="Times New Roman" panose="02020603050405020304" pitchFamily="18" charset="0"/>
                <a:cs typeface="Times New Roman" panose="02020603050405020304" pitchFamily="18" charset="0"/>
              </a:rPr>
              <a:t>dây</a:t>
            </a:r>
            <a:r>
              <a:rPr kumimoji="0" lang="en-US" altLang="en-US" sz="2400" b="0" i="1" u="none" strike="noStrike" cap="none" normalizeH="0" baseline="0" dirty="0" smtClean="0">
                <a:ln>
                  <a:noFill/>
                </a:ln>
                <a:solidFill>
                  <a:srgbClr val="00B0F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400" b="0" i="1" u="none" strike="noStrike" cap="none" normalizeH="0" baseline="0" dirty="0" err="1" smtClean="0">
                <a:ln>
                  <a:noFill/>
                </a:ln>
                <a:solidFill>
                  <a:srgbClr val="00B0F0"/>
                </a:solidFill>
                <a:effectLst/>
                <a:latin typeface="Times New Roman" panose="02020603050405020304" pitchFamily="18" charset="0"/>
                <a:ea typeface="Times New Roman" panose="02020603050405020304" pitchFamily="18" charset="0"/>
                <a:cs typeface="Times New Roman" panose="02020603050405020304" pitchFamily="18" charset="0"/>
              </a:rPr>
              <a:t>chứ</a:t>
            </a:r>
            <a:r>
              <a:rPr kumimoji="0" lang="en-US" altLang="en-US" sz="2400" b="0" i="1" u="none" strike="noStrike" cap="none" normalizeH="0" baseline="0" dirty="0" smtClean="0">
                <a:ln>
                  <a:noFill/>
                </a:ln>
                <a:solidFill>
                  <a:srgbClr val="00B0F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400" b="0" i="1" u="none" strike="noStrike" cap="none" normalizeH="0" baseline="0" dirty="0" err="1" smtClean="0">
                <a:ln>
                  <a:noFill/>
                </a:ln>
                <a:solidFill>
                  <a:srgbClr val="00B0F0"/>
                </a:solidFill>
                <a:effectLst/>
                <a:latin typeface="Times New Roman" panose="02020603050405020304" pitchFamily="18" charset="0"/>
                <a:ea typeface="Times New Roman" panose="02020603050405020304" pitchFamily="18" charset="0"/>
                <a:cs typeface="Times New Roman" panose="02020603050405020304" pitchFamily="18" charset="0"/>
              </a:rPr>
              <a:t>không</a:t>
            </a:r>
            <a:r>
              <a:rPr kumimoji="0" lang="en-US" altLang="en-US" sz="2400" b="0" i="1" u="none" strike="noStrike" cap="none" normalizeH="0" baseline="0" dirty="0" smtClean="0">
                <a:ln>
                  <a:noFill/>
                </a:ln>
                <a:solidFill>
                  <a:srgbClr val="00B0F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400" b="0" i="1" u="none" strike="noStrike" cap="none" normalizeH="0" baseline="0" dirty="0" err="1" smtClean="0">
                <a:ln>
                  <a:noFill/>
                </a:ln>
                <a:solidFill>
                  <a:srgbClr val="00B0F0"/>
                </a:solidFill>
                <a:effectLst/>
                <a:latin typeface="Times New Roman" panose="02020603050405020304" pitchFamily="18" charset="0"/>
                <a:ea typeface="Times New Roman" panose="02020603050405020304" pitchFamily="18" charset="0"/>
                <a:cs typeface="Times New Roman" panose="02020603050405020304" pitchFamily="18" charset="0"/>
              </a:rPr>
              <a:t>làm</a:t>
            </a:r>
            <a:r>
              <a:rPr kumimoji="0" lang="en-US" altLang="en-US" sz="2400" b="0" i="1" u="none" strike="noStrike" cap="none" normalizeH="0" baseline="0" dirty="0" smtClean="0">
                <a:ln>
                  <a:noFill/>
                </a:ln>
                <a:solidFill>
                  <a:srgbClr val="00B0F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400" b="0" i="1" u="none" strike="noStrike" cap="none" normalizeH="0" baseline="0" dirty="0" err="1" smtClean="0">
                <a:ln>
                  <a:noFill/>
                </a:ln>
                <a:solidFill>
                  <a:srgbClr val="00B0F0"/>
                </a:solidFill>
                <a:effectLst/>
                <a:latin typeface="Times New Roman" panose="02020603050405020304" pitchFamily="18" charset="0"/>
                <a:ea typeface="Times New Roman" panose="02020603050405020304" pitchFamily="18" charset="0"/>
                <a:cs typeface="Times New Roman" panose="02020603050405020304" pitchFamily="18" charset="0"/>
              </a:rPr>
              <a:t>khung</a:t>
            </a:r>
            <a:r>
              <a:rPr kumimoji="0" lang="en-US" altLang="en-US" sz="2400" b="0" i="1" u="none" strike="noStrike" cap="none" normalizeH="0" baseline="0" dirty="0" smtClean="0">
                <a:ln>
                  <a:noFill/>
                </a:ln>
                <a:solidFill>
                  <a:srgbClr val="00B0F0"/>
                </a:solidFill>
                <a:effectLst/>
                <a:latin typeface="Times New Roman" panose="02020603050405020304" pitchFamily="18" charset="0"/>
                <a:ea typeface="Times New Roman" panose="02020603050405020304" pitchFamily="18" charset="0"/>
                <a:cs typeface="Times New Roman" panose="02020603050405020304" pitchFamily="18" charset="0"/>
              </a:rPr>
              <a:t> quay.</a:t>
            </a:r>
            <a:endParaRPr kumimoji="0" lang="en-US" altLang="en-US" sz="2400" b="0" i="1" u="none" strike="noStrike" cap="none" normalizeH="0" baseline="0" dirty="0" smtClean="0">
              <a:ln>
                <a:noFill/>
              </a:ln>
              <a:solidFill>
                <a:srgbClr val="00B0F0"/>
              </a:solidFill>
              <a:effectLst/>
              <a:latin typeface="Times New Roman" panose="02020603050405020304" pitchFamily="18" charset="0"/>
              <a:cs typeface="Times New Roman" panose="02020603050405020304" pitchFamily="18" charset="0"/>
            </a:endParaRPr>
          </a:p>
        </p:txBody>
      </p:sp>
      <p:sp>
        <p:nvSpPr>
          <p:cNvPr id="11" name="Text Box 5"/>
          <p:cNvSpPr txBox="1">
            <a:spLocks noChangeArrowheads="1"/>
          </p:cNvSpPr>
          <p:nvPr/>
        </p:nvSpPr>
        <p:spPr bwMode="auto">
          <a:xfrm>
            <a:off x="2497329" y="-122500"/>
            <a:ext cx="6884356" cy="1104245"/>
          </a:xfrm>
          <a:prstGeom prst="horizontalScroll">
            <a:avLst/>
          </a:prstGeom>
          <a:solidFill>
            <a:schemeClr val="accent5">
              <a:lumMod val="60000"/>
              <a:lumOff val="40000"/>
            </a:schemeClr>
          </a:solidFill>
          <a:ln>
            <a:solidFill>
              <a:srgbClr val="FF0000"/>
            </a:solidFill>
          </a:ln>
          <a:effec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spcBef>
                <a:spcPct val="50000"/>
              </a:spcBef>
            </a:pPr>
            <a:r>
              <a:rPr lang="en-US" sz="2400" b="1" dirty="0" smtClean="0">
                <a:solidFill>
                  <a:srgbClr val="000066"/>
                </a:solidFill>
                <a:latin typeface="Times New Roman" panose="02020603050405020304" pitchFamily="18" charset="0"/>
                <a:cs typeface="Times New Roman" panose="02020603050405020304" pitchFamily="18" charset="0"/>
              </a:rPr>
              <a:t>BÀI </a:t>
            </a:r>
            <a:r>
              <a:rPr lang="en-US" sz="2400" b="1" dirty="0" smtClean="0">
                <a:solidFill>
                  <a:srgbClr val="000066"/>
                </a:solidFill>
                <a:latin typeface="Times New Roman" panose="02020603050405020304" pitchFamily="18" charset="0"/>
                <a:cs typeface="Times New Roman" panose="02020603050405020304" pitchFamily="18" charset="0"/>
              </a:rPr>
              <a:t>30: BÀI TẬP VẬN DỤNG QUY TẮC NẮM TAY PHẢI VÀ QUY TẮC BÀN TAY TRÁI</a:t>
            </a:r>
            <a:endParaRPr lang="en-US" sz="2400" b="1" dirty="0">
              <a:solidFill>
                <a:srgbClr val="000066"/>
              </a:solidFill>
              <a:latin typeface="Times New Roman" panose="02020603050405020304" pitchFamily="18" charset="0"/>
              <a:cs typeface="Times New Roman" panose="02020603050405020304" pitchFamily="18" charset="0"/>
            </a:endParaRPr>
          </a:p>
        </p:txBody>
      </p:sp>
      <p:sp>
        <p:nvSpPr>
          <p:cNvPr id="12" name="Rectangle 11"/>
          <p:cNvSpPr/>
          <p:nvPr/>
        </p:nvSpPr>
        <p:spPr>
          <a:xfrm>
            <a:off x="5655924" y="2328256"/>
            <a:ext cx="1137615" cy="461665"/>
          </a:xfrm>
          <a:prstGeom prst="rect">
            <a:avLst/>
          </a:prstGeom>
        </p:spPr>
        <p:txBody>
          <a:bodyPr wrap="square">
            <a:spAutoFit/>
          </a:bodyPr>
          <a:lstStyle/>
          <a:p>
            <a:r>
              <a:rPr lang="en-US" altLang="en-US" sz="2400" b="1" dirty="0" smtClean="0">
                <a:solidFill>
                  <a:srgbClr val="FF0000"/>
                </a:solidFill>
                <a:latin typeface="Arial" panose="020B0604020202020204" pitchFamily="34" charset="0"/>
                <a:ea typeface="Times New Roman" panose="02020603050405020304" pitchFamily="18" charset="0"/>
                <a:cs typeface="Arial" panose="020B0604020202020204" pitchFamily="34" charset="0"/>
              </a:rPr>
              <a:t>Giải</a:t>
            </a:r>
            <a:r>
              <a:rPr lang="en-US" altLang="en-US" sz="2400" b="1" dirty="0">
                <a:solidFill>
                  <a:srgbClr val="FF0000"/>
                </a:solidFill>
                <a:latin typeface="Arial" panose="020B0604020202020204" pitchFamily="34" charset="0"/>
                <a:ea typeface="Times New Roman" panose="02020603050405020304" pitchFamily="18" charset="0"/>
                <a:cs typeface="Arial" panose="020B0604020202020204" pitchFamily="34" charset="0"/>
              </a:rPr>
              <a:t>:</a:t>
            </a:r>
            <a:endParaRPr lang="vi-VN" sz="2400" dirty="0">
              <a:solidFill>
                <a:srgbClr val="FF0000"/>
              </a:solidFill>
            </a:endParaRPr>
          </a:p>
        </p:txBody>
      </p:sp>
      <p:cxnSp>
        <p:nvCxnSpPr>
          <p:cNvPr id="13" name="Straight Arrow Connector 12"/>
          <p:cNvCxnSpPr/>
          <p:nvPr/>
        </p:nvCxnSpPr>
        <p:spPr>
          <a:xfrm flipV="1">
            <a:off x="10324204" y="2686601"/>
            <a:ext cx="0" cy="447808"/>
          </a:xfrm>
          <a:prstGeom prst="straightConnector1">
            <a:avLst/>
          </a:prstGeom>
          <a:ln w="38100">
            <a:solidFill>
              <a:srgbClr val="FF0000"/>
            </a:solidFill>
            <a:tailEnd type="triangle"/>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mc:Choice xmlns:a14="http://schemas.microsoft.com/office/drawing/2010/main" Requires="a14">
          <p:sp>
            <p:nvSpPr>
              <p:cNvPr id="14" name="TextBox 13"/>
              <p:cNvSpPr txBox="1"/>
              <p:nvPr/>
            </p:nvSpPr>
            <p:spPr>
              <a:xfrm>
                <a:off x="10127370" y="2152049"/>
                <a:ext cx="665540" cy="575479"/>
              </a:xfrm>
              <a:prstGeom prst="rect">
                <a:avLst/>
              </a:prstGeom>
              <a:noFill/>
            </p:spPr>
            <p:txBody>
              <a:bodyPr wrap="square" rtlCol="0">
                <a:spAutoFit/>
              </a:bodyPr>
              <a:lstStyle/>
              <a:p>
                <a14:m>
                  <m:oMath xmlns:m="http://schemas.openxmlformats.org/officeDocument/2006/math">
                    <m:acc>
                      <m:accPr>
                        <m:chr m:val="⃗"/>
                        <m:ctrlPr>
                          <a:rPr lang="vi-VN" sz="2800" i="1" smtClean="0">
                            <a:solidFill>
                              <a:srgbClr val="FF0000"/>
                            </a:solidFill>
                            <a:latin typeface="Cambria Math" panose="02040503050406030204" pitchFamily="18" charset="0"/>
                          </a:rPr>
                        </m:ctrlPr>
                      </m:accPr>
                      <m:e>
                        <m:r>
                          <a:rPr lang="en-US" sz="2800" b="0" i="1" smtClean="0">
                            <a:solidFill>
                              <a:srgbClr val="FF0000"/>
                            </a:solidFill>
                            <a:latin typeface="Cambria Math" panose="02040503050406030204" pitchFamily="18" charset="0"/>
                          </a:rPr>
                          <m:t>𝐹</m:t>
                        </m:r>
                      </m:e>
                    </m:acc>
                  </m:oMath>
                </a14:m>
                <a:r>
                  <a:rPr lang="en-US" sz="2800" dirty="0" smtClean="0">
                    <a:solidFill>
                      <a:srgbClr val="FF0000"/>
                    </a:solidFill>
                  </a:rPr>
                  <a:t>’</a:t>
                </a:r>
                <a:endParaRPr lang="vi-VN" sz="2800" dirty="0">
                  <a:solidFill>
                    <a:srgbClr val="FF0000"/>
                  </a:solidFill>
                </a:endParaRPr>
              </a:p>
            </p:txBody>
          </p:sp>
        </mc:Choice>
        <mc:Fallback>
          <p:sp>
            <p:nvSpPr>
              <p:cNvPr id="14" name="TextBox 13"/>
              <p:cNvSpPr txBox="1">
                <a:spLocks noRot="1" noChangeAspect="1" noMove="1" noResize="1" noEditPoints="1" noAdjustHandles="1" noChangeArrowheads="1" noChangeShapeType="1" noTextEdit="1"/>
              </p:cNvSpPr>
              <p:nvPr/>
            </p:nvSpPr>
            <p:spPr>
              <a:xfrm>
                <a:off x="10127370" y="2152049"/>
                <a:ext cx="665540" cy="575479"/>
              </a:xfrm>
              <a:prstGeom prst="rect">
                <a:avLst/>
              </a:prstGeom>
              <a:blipFill>
                <a:blip r:embed="rId3"/>
                <a:stretch>
                  <a:fillRect b="-30851"/>
                </a:stretch>
              </a:blipFill>
            </p:spPr>
            <p:txBody>
              <a:bodyPr/>
              <a:lstStyle/>
              <a:p>
                <a:r>
                  <a:rPr lang="vi-VN">
                    <a:noFill/>
                  </a:rPr>
                  <a:t> </a:t>
                </a:r>
              </a:p>
            </p:txBody>
          </p:sp>
        </mc:Fallback>
      </mc:AlternateContent>
      <p:cxnSp>
        <p:nvCxnSpPr>
          <p:cNvPr id="15" name="Straight Arrow Connector 14"/>
          <p:cNvCxnSpPr/>
          <p:nvPr/>
        </p:nvCxnSpPr>
        <p:spPr>
          <a:xfrm>
            <a:off x="9870908" y="3207947"/>
            <a:ext cx="0" cy="457200"/>
          </a:xfrm>
          <a:prstGeom prst="straightConnector1">
            <a:avLst/>
          </a:prstGeom>
          <a:ln w="38100">
            <a:solidFill>
              <a:srgbClr val="FF0000"/>
            </a:solidFill>
            <a:tailEnd type="triangle"/>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mc:Choice xmlns:a14="http://schemas.microsoft.com/office/drawing/2010/main" Requires="a14">
          <p:sp>
            <p:nvSpPr>
              <p:cNvPr id="16" name="TextBox 15"/>
              <p:cNvSpPr txBox="1"/>
              <p:nvPr/>
            </p:nvSpPr>
            <p:spPr>
              <a:xfrm>
                <a:off x="9538138" y="3672821"/>
                <a:ext cx="665540" cy="575479"/>
              </a:xfrm>
              <a:prstGeom prst="rect">
                <a:avLst/>
              </a:prstGeom>
              <a:noFill/>
            </p:spPr>
            <p:txBody>
              <a:bodyPr wrap="square" rtlCol="0">
                <a:spAutoFit/>
              </a:bodyPr>
              <a:lstStyle/>
              <a:p>
                <a14:m>
                  <m:oMathPara xmlns:m="http://schemas.openxmlformats.org/officeDocument/2006/math">
                    <m:oMathParaPr>
                      <m:jc m:val="centerGroup"/>
                    </m:oMathParaPr>
                    <m:oMath xmlns:m="http://schemas.openxmlformats.org/officeDocument/2006/math">
                      <m:acc>
                        <m:accPr>
                          <m:chr m:val="⃗"/>
                          <m:ctrlPr>
                            <a:rPr lang="vi-VN" sz="2800" i="1" smtClean="0">
                              <a:solidFill>
                                <a:srgbClr val="FF0000"/>
                              </a:solidFill>
                              <a:latin typeface="Cambria Math" panose="02040503050406030204" pitchFamily="18" charset="0"/>
                            </a:rPr>
                          </m:ctrlPr>
                        </m:accPr>
                        <m:e>
                          <m:r>
                            <a:rPr lang="en-US" sz="2800" b="0" i="1" smtClean="0">
                              <a:solidFill>
                                <a:srgbClr val="FF0000"/>
                              </a:solidFill>
                              <a:latin typeface="Cambria Math" panose="02040503050406030204" pitchFamily="18" charset="0"/>
                            </a:rPr>
                            <m:t>𝐹</m:t>
                          </m:r>
                        </m:e>
                      </m:acc>
                    </m:oMath>
                  </m:oMathPara>
                </a14:m>
                <a:endParaRPr lang="vi-VN" sz="2800" dirty="0">
                  <a:solidFill>
                    <a:srgbClr val="FF0000"/>
                  </a:solidFill>
                </a:endParaRPr>
              </a:p>
            </p:txBody>
          </p:sp>
        </mc:Choice>
        <mc:Fallback>
          <p:sp>
            <p:nvSpPr>
              <p:cNvPr id="16" name="TextBox 15"/>
              <p:cNvSpPr txBox="1">
                <a:spLocks noRot="1" noChangeAspect="1" noMove="1" noResize="1" noEditPoints="1" noAdjustHandles="1" noChangeArrowheads="1" noChangeShapeType="1" noTextEdit="1"/>
              </p:cNvSpPr>
              <p:nvPr/>
            </p:nvSpPr>
            <p:spPr>
              <a:xfrm>
                <a:off x="9538138" y="3672821"/>
                <a:ext cx="665540" cy="575479"/>
              </a:xfrm>
              <a:prstGeom prst="rect">
                <a:avLst/>
              </a:prstGeom>
              <a:blipFill>
                <a:blip r:embed="rId4"/>
                <a:stretch>
                  <a:fillRect/>
                </a:stretch>
              </a:blipFill>
            </p:spPr>
            <p:txBody>
              <a:bodyPr/>
              <a:lstStyle/>
              <a:p>
                <a:r>
                  <a:rPr lang="vi-VN">
                    <a:noFill/>
                  </a:rPr>
                  <a:t> </a:t>
                </a:r>
              </a:p>
            </p:txBody>
          </p:sp>
        </mc:Fallback>
      </mc:AlternateContent>
    </p:spTree>
    <p:extLst>
      <p:ext uri="{BB962C8B-B14F-4D97-AF65-F5344CB8AC3E}">
        <p14:creationId xmlns:p14="http://schemas.microsoft.com/office/powerpoint/2010/main" val="2599955048"/>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15"/>
                                        </p:tgtEl>
                                        <p:attrNameLst>
                                          <p:attrName>style.visibility</p:attrName>
                                        </p:attrNameLst>
                                      </p:cBhvr>
                                      <p:to>
                                        <p:strVal val="visible"/>
                                      </p:to>
                                    </p:set>
                                    <p:animEffect transition="in" filter="barn(inVertical)">
                                      <p:cBhvr>
                                        <p:cTn id="7" dur="500"/>
                                        <p:tgtEl>
                                          <p:spTgt spid="15"/>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16"/>
                                        </p:tgtEl>
                                        <p:attrNameLst>
                                          <p:attrName>style.visibility</p:attrName>
                                        </p:attrNameLst>
                                      </p:cBhvr>
                                      <p:to>
                                        <p:strVal val="visible"/>
                                      </p:to>
                                    </p:set>
                                    <p:animEffect transition="in" filter="barn(inVertical)">
                                      <p:cBhvr>
                                        <p:cTn id="12" dur="500"/>
                                        <p:tgtEl>
                                          <p:spTgt spid="16"/>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nodeType="clickEffect">
                                  <p:stCondLst>
                                    <p:cond delay="0"/>
                                  </p:stCondLst>
                                  <p:childTnLst>
                                    <p:set>
                                      <p:cBhvr>
                                        <p:cTn id="16" dur="1" fill="hold">
                                          <p:stCondLst>
                                            <p:cond delay="0"/>
                                          </p:stCondLst>
                                        </p:cTn>
                                        <p:tgtEl>
                                          <p:spTgt spid="13"/>
                                        </p:tgtEl>
                                        <p:attrNameLst>
                                          <p:attrName>style.visibility</p:attrName>
                                        </p:attrNameLst>
                                      </p:cBhvr>
                                      <p:to>
                                        <p:strVal val="visible"/>
                                      </p:to>
                                    </p:set>
                                    <p:animEffect transition="in" filter="barn(inVertical)">
                                      <p:cBhvr>
                                        <p:cTn id="17" dur="500"/>
                                        <p:tgtEl>
                                          <p:spTgt spid="13"/>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14"/>
                                        </p:tgtEl>
                                        <p:attrNameLst>
                                          <p:attrName>style.visibility</p:attrName>
                                        </p:attrNameLst>
                                      </p:cBhvr>
                                      <p:to>
                                        <p:strVal val="visible"/>
                                      </p:to>
                                    </p:set>
                                    <p:animEffect transition="in" filter="barn(inVertical)">
                                      <p:cBhvr>
                                        <p:cTn id="22" dur="500"/>
                                        <p:tgtEl>
                                          <p:spTgt spid="14"/>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nodeType="clickEffect">
                                  <p:stCondLst>
                                    <p:cond delay="0"/>
                                  </p:stCondLst>
                                  <p:childTnLst>
                                    <p:set>
                                      <p:cBhvr>
                                        <p:cTn id="26" dur="1" fill="hold">
                                          <p:stCondLst>
                                            <p:cond delay="0"/>
                                          </p:stCondLst>
                                        </p:cTn>
                                        <p:tgtEl>
                                          <p:spTgt spid="2">
                                            <p:txEl>
                                              <p:pRg st="0" end="0"/>
                                            </p:txEl>
                                          </p:spTgt>
                                        </p:tgtEl>
                                        <p:attrNameLst>
                                          <p:attrName>style.visibility</p:attrName>
                                        </p:attrNameLst>
                                      </p:cBhvr>
                                      <p:to>
                                        <p:strVal val="visible"/>
                                      </p:to>
                                    </p:set>
                                    <p:animEffect transition="in" filter="wipe(down)">
                                      <p:cBhvr>
                                        <p:cTn id="27" dur="500"/>
                                        <p:tgtEl>
                                          <p:spTgt spid="2">
                                            <p:txEl>
                                              <p:pRg st="0" end="0"/>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nodeType="clickEffect">
                                  <p:stCondLst>
                                    <p:cond delay="0"/>
                                  </p:stCondLst>
                                  <p:childTnLst>
                                    <p:set>
                                      <p:cBhvr>
                                        <p:cTn id="31" dur="1" fill="hold">
                                          <p:stCondLst>
                                            <p:cond delay="0"/>
                                          </p:stCondLst>
                                        </p:cTn>
                                        <p:tgtEl>
                                          <p:spTgt spid="2">
                                            <p:txEl>
                                              <p:pRg st="1" end="1"/>
                                            </p:txEl>
                                          </p:spTgt>
                                        </p:tgtEl>
                                        <p:attrNameLst>
                                          <p:attrName>style.visibility</p:attrName>
                                        </p:attrNameLst>
                                      </p:cBhvr>
                                      <p:to>
                                        <p:strVal val="visible"/>
                                      </p:to>
                                    </p:set>
                                    <p:animEffect transition="in" filter="wipe(down)">
                                      <p:cBhvr>
                                        <p:cTn id="32" dur="500"/>
                                        <p:tgtEl>
                                          <p:spTgt spid="2">
                                            <p:txEl>
                                              <p:pRg st="1" end="1"/>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4" fill="hold" grpId="0" nodeType="clickEffect">
                                  <p:stCondLst>
                                    <p:cond delay="0"/>
                                  </p:stCondLst>
                                  <p:childTnLst>
                                    <p:set>
                                      <p:cBhvr>
                                        <p:cTn id="36" dur="1" fill="hold">
                                          <p:stCondLst>
                                            <p:cond delay="0"/>
                                          </p:stCondLst>
                                        </p:cTn>
                                        <p:tgtEl>
                                          <p:spTgt spid="4"/>
                                        </p:tgtEl>
                                        <p:attrNameLst>
                                          <p:attrName>style.visibility</p:attrName>
                                        </p:attrNameLst>
                                      </p:cBhvr>
                                      <p:to>
                                        <p:strVal val="visible"/>
                                      </p:to>
                                    </p:set>
                                    <p:animEffect transition="in" filter="wipe(down)">
                                      <p:cBhvr>
                                        <p:cTn id="3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14" grpId="0"/>
      <p:bldP spid="16" grpId="0"/>
    </p:bldLst>
  </p:timing>
</p:sld>
</file>

<file path=ppt/slides/slide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3715" name="Text Box 51"/>
          <p:cNvSpPr txBox="1">
            <a:spLocks noChangeArrowheads="1"/>
          </p:cNvSpPr>
          <p:nvPr/>
        </p:nvSpPr>
        <p:spPr bwMode="auto">
          <a:xfrm>
            <a:off x="638327" y="1037883"/>
            <a:ext cx="11016645" cy="919401"/>
          </a:xfrm>
          <a:prstGeom prst="roundRect">
            <a:avLst/>
          </a:prstGeom>
          <a:noFill/>
          <a:ln>
            <a:solidFill>
              <a:srgbClr val="00B0F0"/>
            </a:solidFill>
          </a:ln>
          <a:effectLs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a:r>
              <a:rPr lang="en-US" sz="2400" b="1" i="1">
                <a:latin typeface="Times New Roman" panose="02020603050405020304" pitchFamily="18" charset="0"/>
                <a:cs typeface="Times New Roman" panose="02020603050405020304" pitchFamily="18" charset="0"/>
              </a:rPr>
              <a:t>Bài 8: Xác định phương và chiều của lực điện từ tác dụng vào điểm M trên đoạn dây dẫn AB khi đóng công tắc K trên hình 30.8</a:t>
            </a:r>
          </a:p>
        </p:txBody>
      </p:sp>
      <p:sp>
        <p:nvSpPr>
          <p:cNvPr id="9" name="Rectangle 6"/>
          <p:cNvSpPr>
            <a:spLocks noChangeArrowheads="1"/>
          </p:cNvSpPr>
          <p:nvPr/>
        </p:nvSpPr>
        <p:spPr bwMode="auto">
          <a:xfrm>
            <a:off x="9225232" y="2160013"/>
            <a:ext cx="312906"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dirty="0" smtClean="0">
                <a:ln>
                  <a:noFill/>
                </a:ln>
                <a:solidFill>
                  <a:schemeClr val="tx1"/>
                </a:solidFill>
                <a:effectLst/>
                <a:latin typeface="Arial" panose="020B0604020202020204" pitchFamily="34" charset="0"/>
              </a:rPr>
              <a:t>  </a:t>
            </a:r>
            <a:r>
              <a:rPr kumimoji="0" lang="en-US" altLang="en-US" sz="12400" b="0" i="0" u="none" strike="noStrike" cap="none" normalizeH="0" baseline="0" dirty="0" smtClean="0">
                <a:ln>
                  <a:noFill/>
                </a:ln>
                <a:solidFill>
                  <a:schemeClr val="tx1"/>
                </a:solidFill>
                <a:effectLst/>
                <a:latin typeface="Arial" panose="020B0604020202020204" pitchFamily="34" charset="0"/>
              </a:rPr>
              <a:t/>
            </a:r>
            <a:br>
              <a:rPr kumimoji="0" lang="en-US" altLang="en-US" sz="12400" b="0" i="0" u="none" strike="noStrike" cap="none" normalizeH="0" baseline="0" dirty="0" smtClean="0">
                <a:ln>
                  <a:noFill/>
                </a:ln>
                <a:solidFill>
                  <a:schemeClr val="tx1"/>
                </a:solidFill>
                <a:effectLst/>
                <a:latin typeface="Arial" panose="020B0604020202020204" pitchFamily="34" charset="0"/>
              </a:rPr>
            </a:b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
        <p:nvSpPr>
          <p:cNvPr id="3" name="Rectangle 2"/>
          <p:cNvSpPr/>
          <p:nvPr/>
        </p:nvSpPr>
        <p:spPr>
          <a:xfrm>
            <a:off x="638327" y="3553179"/>
            <a:ext cx="1779014" cy="323165"/>
          </a:xfrm>
          <a:prstGeom prst="rect">
            <a:avLst/>
          </a:prstGeom>
        </p:spPr>
        <p:txBody>
          <a:bodyPr wrap="square">
            <a:spAutoFit/>
          </a:bodyPr>
          <a:lstStyle/>
          <a:p>
            <a:pPr marL="30480" marR="30480">
              <a:lnSpc>
                <a:spcPts val="1800"/>
              </a:lnSpc>
              <a:spcAft>
                <a:spcPts val="1200"/>
              </a:spcAft>
            </a:pPr>
            <a:r>
              <a:rPr lang="nl-NL" dirty="0" smtClean="0">
                <a:solidFill>
                  <a:srgbClr val="000000"/>
                </a:solidFill>
                <a:latin typeface="Arial" panose="020B0604020202020204" pitchFamily="34" charset="0"/>
                <a:ea typeface="Times New Roman" panose="02020603050405020304" pitchFamily="18" charset="0"/>
              </a:rPr>
              <a:t> </a:t>
            </a:r>
            <a:endParaRPr lang="en-US" dirty="0">
              <a:latin typeface="Times New Roman" panose="02020603050405020304" pitchFamily="18" charset="0"/>
              <a:ea typeface="Times New Roman" panose="02020603050405020304" pitchFamily="18" charset="0"/>
            </a:endParaRPr>
          </a:p>
        </p:txBody>
      </p:sp>
      <p:pic>
        <p:nvPicPr>
          <p:cNvPr id="8194" name="Picture 16" descr="Giải SBT Vật Lí 9 | Giải bài tập Sách bài tập Vật Lí 9"/>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225231" y="2467430"/>
            <a:ext cx="2429741" cy="2690066"/>
          </a:xfrm>
          <a:prstGeom prst="rect">
            <a:avLst/>
          </a:prstGeom>
          <a:noFill/>
          <a:extLst>
            <a:ext uri="{909E8E84-426E-40DD-AFC4-6F175D3DCCD1}">
              <a14:hiddenFill xmlns:a14="http://schemas.microsoft.com/office/drawing/2010/main">
                <a:solidFill>
                  <a:srgbClr val="FFFFFF"/>
                </a:solidFill>
              </a14:hiddenFill>
            </a:ext>
          </a:extLst>
        </p:spPr>
      </p:pic>
      <p:sp>
        <p:nvSpPr>
          <p:cNvPr id="2" name="Rectangle 3"/>
          <p:cNvSpPr>
            <a:spLocks noChangeArrowheads="1"/>
          </p:cNvSpPr>
          <p:nvPr/>
        </p:nvSpPr>
        <p:spPr bwMode="auto">
          <a:xfrm>
            <a:off x="1527835" y="2160013"/>
            <a:ext cx="8010304" cy="34163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50000"/>
              </a:lnSpc>
              <a:spcBef>
                <a:spcPct val="0"/>
              </a:spcBef>
              <a:spcAft>
                <a:spcPct val="0"/>
              </a:spcAft>
              <a:buClrTx/>
              <a:buSzTx/>
              <a:buFontTx/>
              <a:buNone/>
              <a:tabLst/>
            </a:pPr>
            <a:r>
              <a:rPr kumimoji="0" lang="en-US" altLang="en-US" sz="2400" b="0" i="1" u="none" strike="noStrike" cap="none" normalizeH="0" baseline="0" dirty="0" smtClean="0">
                <a:ln>
                  <a:noFill/>
                </a:ln>
                <a:solidFill>
                  <a:srgbClr val="00B0F0"/>
                </a:solidFill>
                <a:effectLst/>
                <a:latin typeface="Times New Roman" panose="02020603050405020304" pitchFamily="18" charset="0"/>
                <a:ea typeface="Times New Roman" panose="02020603050405020304" pitchFamily="18" charset="0"/>
                <a:cs typeface="Times New Roman" panose="02020603050405020304" pitchFamily="18" charset="0"/>
              </a:rPr>
              <a:t>A. Phương thẳng đứng chiều từ trên xuống dưới</a:t>
            </a:r>
            <a:endParaRPr kumimoji="0" lang="en-US" altLang="en-US" sz="2400" b="0" i="1" u="none" strike="noStrike" cap="none" normalizeH="0" baseline="0" dirty="0" smtClean="0">
              <a:ln>
                <a:noFill/>
              </a:ln>
              <a:solidFill>
                <a:srgbClr val="00B0F0"/>
              </a:solidFill>
              <a:effectLst/>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50000"/>
              </a:lnSpc>
              <a:spcBef>
                <a:spcPct val="0"/>
              </a:spcBef>
              <a:spcAft>
                <a:spcPct val="0"/>
              </a:spcAft>
              <a:buClrTx/>
              <a:buSzTx/>
              <a:buFontTx/>
              <a:buNone/>
              <a:tabLst/>
            </a:pPr>
            <a:r>
              <a:rPr kumimoji="0" lang="en-US" altLang="en-US" sz="2400" b="0" i="1" u="none" strike="noStrike" cap="none" normalizeH="0" baseline="0" dirty="0" smtClean="0">
                <a:ln>
                  <a:noFill/>
                </a:ln>
                <a:solidFill>
                  <a:srgbClr val="00B0F0"/>
                </a:solidFill>
                <a:effectLst/>
                <a:latin typeface="Times New Roman" panose="02020603050405020304" pitchFamily="18" charset="0"/>
                <a:ea typeface="Times New Roman" panose="02020603050405020304" pitchFamily="18" charset="0"/>
                <a:cs typeface="Times New Roman" panose="02020603050405020304" pitchFamily="18" charset="0"/>
              </a:rPr>
              <a:t>B. Phương thẳng đứng chiều từ dưới lên trên</a:t>
            </a:r>
            <a:endParaRPr kumimoji="0" lang="en-US" altLang="en-US" sz="2400" b="0" i="1" u="none" strike="noStrike" cap="none" normalizeH="0" baseline="0" dirty="0" smtClean="0">
              <a:ln>
                <a:noFill/>
              </a:ln>
              <a:solidFill>
                <a:srgbClr val="00B0F0"/>
              </a:solidFill>
              <a:effectLst/>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50000"/>
              </a:lnSpc>
              <a:spcBef>
                <a:spcPct val="0"/>
              </a:spcBef>
              <a:spcAft>
                <a:spcPct val="0"/>
              </a:spcAft>
              <a:buClrTx/>
              <a:buSzTx/>
              <a:buFontTx/>
              <a:buNone/>
              <a:tabLst/>
            </a:pPr>
            <a:r>
              <a:rPr kumimoji="0" lang="en-US" altLang="en-US" sz="2400" b="0" i="1" u="none" strike="noStrike" cap="none" normalizeH="0" baseline="0" dirty="0" smtClean="0">
                <a:ln>
                  <a:noFill/>
                </a:ln>
                <a:solidFill>
                  <a:srgbClr val="00B0F0"/>
                </a:solidFill>
                <a:effectLst/>
                <a:latin typeface="Times New Roman" panose="02020603050405020304" pitchFamily="18" charset="0"/>
                <a:ea typeface="Times New Roman" panose="02020603050405020304" pitchFamily="18" charset="0"/>
                <a:cs typeface="Times New Roman" panose="02020603050405020304" pitchFamily="18" charset="0"/>
              </a:rPr>
              <a:t>C. Phương nằm ngang vuông góc với AB, chiều từ ngoài vào trong mặt phẳng hình vẽ.</a:t>
            </a:r>
            <a:endParaRPr kumimoji="0" lang="en-US" altLang="en-US" sz="2400" b="0" i="1" u="none" strike="noStrike" cap="none" normalizeH="0" baseline="0" dirty="0" smtClean="0">
              <a:ln>
                <a:noFill/>
              </a:ln>
              <a:solidFill>
                <a:srgbClr val="00B0F0"/>
              </a:solidFill>
              <a:effectLst/>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50000"/>
              </a:lnSpc>
              <a:spcBef>
                <a:spcPct val="0"/>
              </a:spcBef>
              <a:spcAft>
                <a:spcPct val="0"/>
              </a:spcAft>
              <a:buClrTx/>
              <a:buSzTx/>
              <a:buFontTx/>
              <a:buNone/>
              <a:tabLst/>
            </a:pPr>
            <a:r>
              <a:rPr kumimoji="0" lang="en-US" altLang="en-US" sz="2400" b="0" i="1" u="none" strike="noStrike" cap="none" normalizeH="0" baseline="0" dirty="0" smtClean="0">
                <a:ln>
                  <a:noFill/>
                </a:ln>
                <a:solidFill>
                  <a:srgbClr val="00B0F0"/>
                </a:solidFill>
                <a:effectLst/>
                <a:latin typeface="Times New Roman" panose="02020603050405020304" pitchFamily="18" charset="0"/>
                <a:ea typeface="Times New Roman" panose="02020603050405020304" pitchFamily="18" charset="0"/>
                <a:cs typeface="Times New Roman" panose="02020603050405020304" pitchFamily="18" charset="0"/>
              </a:rPr>
              <a:t>D. Phương nằm ngang vuông góc với AB, chiều từ trong ra ngoài mặt phẳng hình vẽ</a:t>
            </a:r>
            <a:r>
              <a:rPr kumimoji="0" lang="en-US" altLang="en-US" sz="2400" b="0" i="1" u="none" strike="noStrike" cap="none" normalizeH="0" baseline="0" dirty="0" smtClean="0">
                <a:ln>
                  <a:noFill/>
                </a:ln>
                <a:solidFill>
                  <a:srgbClr val="00B0F0"/>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kumimoji="0" lang="en-US" altLang="en-US" sz="2400" b="0" i="1" u="none" strike="noStrike" cap="none" normalizeH="0" baseline="0" dirty="0" smtClean="0">
              <a:ln>
                <a:noFill/>
              </a:ln>
              <a:solidFill>
                <a:srgbClr val="00B0F0"/>
              </a:solidFill>
              <a:effectLst/>
              <a:latin typeface="Times New Roman" panose="02020603050405020304" pitchFamily="18" charset="0"/>
              <a:cs typeface="Times New Roman" panose="02020603050405020304" pitchFamily="18" charset="0"/>
            </a:endParaRPr>
          </a:p>
        </p:txBody>
      </p:sp>
      <p:sp>
        <p:nvSpPr>
          <p:cNvPr id="11" name="Text Box 5"/>
          <p:cNvSpPr txBox="1">
            <a:spLocks noChangeArrowheads="1"/>
          </p:cNvSpPr>
          <p:nvPr/>
        </p:nvSpPr>
        <p:spPr bwMode="auto">
          <a:xfrm>
            <a:off x="2497329" y="-122500"/>
            <a:ext cx="6884356" cy="1104245"/>
          </a:xfrm>
          <a:prstGeom prst="horizontalScroll">
            <a:avLst/>
          </a:prstGeom>
          <a:solidFill>
            <a:schemeClr val="accent5">
              <a:lumMod val="60000"/>
              <a:lumOff val="40000"/>
            </a:schemeClr>
          </a:solidFill>
          <a:ln>
            <a:solidFill>
              <a:srgbClr val="FF0000"/>
            </a:solidFill>
          </a:ln>
          <a:effec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spcBef>
                <a:spcPct val="50000"/>
              </a:spcBef>
            </a:pPr>
            <a:r>
              <a:rPr lang="en-US" sz="2400" b="1" dirty="0" smtClean="0">
                <a:solidFill>
                  <a:srgbClr val="000066"/>
                </a:solidFill>
                <a:latin typeface="Times New Roman" panose="02020603050405020304" pitchFamily="18" charset="0"/>
                <a:cs typeface="Times New Roman" panose="02020603050405020304" pitchFamily="18" charset="0"/>
              </a:rPr>
              <a:t>BÀI </a:t>
            </a:r>
            <a:r>
              <a:rPr lang="en-US" sz="2400" b="1" dirty="0" smtClean="0">
                <a:solidFill>
                  <a:srgbClr val="000066"/>
                </a:solidFill>
                <a:latin typeface="Times New Roman" panose="02020603050405020304" pitchFamily="18" charset="0"/>
                <a:cs typeface="Times New Roman" panose="02020603050405020304" pitchFamily="18" charset="0"/>
              </a:rPr>
              <a:t>30: BÀI TẬP VẬN DỤNG QUY TẮC NẮM TAY PHẢI VÀ QUY TẮC BÀN TAY TRÁI</a:t>
            </a:r>
            <a:endParaRPr lang="en-US" sz="2400" b="1" dirty="0">
              <a:solidFill>
                <a:srgbClr val="000066"/>
              </a:solidFill>
              <a:latin typeface="Times New Roman" panose="02020603050405020304" pitchFamily="18" charset="0"/>
              <a:cs typeface="Times New Roman" panose="02020603050405020304" pitchFamily="18" charset="0"/>
            </a:endParaRPr>
          </a:p>
        </p:txBody>
      </p:sp>
      <p:cxnSp>
        <p:nvCxnSpPr>
          <p:cNvPr id="12" name="Straight Arrow Connector 11"/>
          <p:cNvCxnSpPr>
            <a:endCxn id="13" idx="1"/>
          </p:cNvCxnSpPr>
          <p:nvPr/>
        </p:nvCxnSpPr>
        <p:spPr>
          <a:xfrm flipV="1">
            <a:off x="10495183" y="2412219"/>
            <a:ext cx="329500" cy="383840"/>
          </a:xfrm>
          <a:prstGeom prst="straightConnector1">
            <a:avLst/>
          </a:prstGeom>
          <a:ln w="38100">
            <a:solidFill>
              <a:srgbClr val="FF0000"/>
            </a:solidFill>
            <a:tailEnd type="triangle"/>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mc:Choice xmlns:a14="http://schemas.microsoft.com/office/drawing/2010/main" Requires="a14">
          <p:sp>
            <p:nvSpPr>
              <p:cNvPr id="13" name="TextBox 12"/>
              <p:cNvSpPr txBox="1"/>
              <p:nvPr/>
            </p:nvSpPr>
            <p:spPr>
              <a:xfrm>
                <a:off x="10824683" y="2124479"/>
                <a:ext cx="665540" cy="575479"/>
              </a:xfrm>
              <a:prstGeom prst="rect">
                <a:avLst/>
              </a:prstGeom>
              <a:noFill/>
            </p:spPr>
            <p:txBody>
              <a:bodyPr wrap="square" rtlCol="0">
                <a:spAutoFit/>
              </a:bodyPr>
              <a:lstStyle/>
              <a:p>
                <a14:m>
                  <m:oMathPara xmlns:m="http://schemas.openxmlformats.org/officeDocument/2006/math">
                    <m:oMathParaPr>
                      <m:jc m:val="centerGroup"/>
                    </m:oMathParaPr>
                    <m:oMath xmlns:m="http://schemas.openxmlformats.org/officeDocument/2006/math">
                      <m:acc>
                        <m:accPr>
                          <m:chr m:val="⃗"/>
                          <m:ctrlPr>
                            <a:rPr lang="vi-VN" sz="2800" i="1" smtClean="0">
                              <a:solidFill>
                                <a:srgbClr val="FF0000"/>
                              </a:solidFill>
                              <a:latin typeface="Cambria Math" panose="02040503050406030204" pitchFamily="18" charset="0"/>
                            </a:rPr>
                          </m:ctrlPr>
                        </m:accPr>
                        <m:e>
                          <m:r>
                            <a:rPr lang="en-US" sz="2800" b="0" i="1" smtClean="0">
                              <a:solidFill>
                                <a:srgbClr val="FF0000"/>
                              </a:solidFill>
                              <a:latin typeface="Cambria Math" panose="02040503050406030204" pitchFamily="18" charset="0"/>
                            </a:rPr>
                            <m:t>𝐹</m:t>
                          </m:r>
                        </m:e>
                      </m:acc>
                    </m:oMath>
                  </m:oMathPara>
                </a14:m>
                <a:endParaRPr lang="vi-VN" sz="2800" dirty="0">
                  <a:solidFill>
                    <a:srgbClr val="FF0000"/>
                  </a:solidFill>
                </a:endParaRPr>
              </a:p>
            </p:txBody>
          </p:sp>
        </mc:Choice>
        <mc:Fallback>
          <p:sp>
            <p:nvSpPr>
              <p:cNvPr id="13" name="TextBox 12"/>
              <p:cNvSpPr txBox="1">
                <a:spLocks noRot="1" noChangeAspect="1" noMove="1" noResize="1" noEditPoints="1" noAdjustHandles="1" noChangeArrowheads="1" noChangeShapeType="1" noTextEdit="1"/>
              </p:cNvSpPr>
              <p:nvPr/>
            </p:nvSpPr>
            <p:spPr>
              <a:xfrm>
                <a:off x="10824683" y="2124479"/>
                <a:ext cx="665540" cy="575479"/>
              </a:xfrm>
              <a:prstGeom prst="rect">
                <a:avLst/>
              </a:prstGeom>
              <a:blipFill>
                <a:blip r:embed="rId3"/>
                <a:stretch>
                  <a:fillRect/>
                </a:stretch>
              </a:blipFill>
            </p:spPr>
            <p:txBody>
              <a:bodyPr/>
              <a:lstStyle/>
              <a:p>
                <a:r>
                  <a:rPr lang="vi-VN">
                    <a:noFill/>
                  </a:rPr>
                  <a:t> </a:t>
                </a:r>
              </a:p>
            </p:txBody>
          </p:sp>
        </mc:Fallback>
      </mc:AlternateContent>
      <p:sp>
        <p:nvSpPr>
          <p:cNvPr id="15" name="Oval 14"/>
          <p:cNvSpPr/>
          <p:nvPr/>
        </p:nvSpPr>
        <p:spPr>
          <a:xfrm>
            <a:off x="1401743" y="4489770"/>
            <a:ext cx="463834" cy="473137"/>
          </a:xfrm>
          <a:prstGeom prst="ellipse">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p>
        </p:txBody>
      </p:sp>
      <p:cxnSp>
        <p:nvCxnSpPr>
          <p:cNvPr id="21" name="Straight Arrow Connector 20"/>
          <p:cNvCxnSpPr/>
          <p:nvPr/>
        </p:nvCxnSpPr>
        <p:spPr>
          <a:xfrm flipH="1">
            <a:off x="10377719" y="4224686"/>
            <a:ext cx="163986" cy="0"/>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grpSp>
        <p:nvGrpSpPr>
          <p:cNvPr id="55" name="Group 54"/>
          <p:cNvGrpSpPr/>
          <p:nvPr/>
        </p:nvGrpSpPr>
        <p:grpSpPr>
          <a:xfrm>
            <a:off x="10384973" y="3948914"/>
            <a:ext cx="171244" cy="674916"/>
            <a:chOff x="10384973" y="3948914"/>
            <a:chExt cx="171244" cy="674916"/>
          </a:xfrm>
        </p:grpSpPr>
        <p:cxnSp>
          <p:nvCxnSpPr>
            <p:cNvPr id="7" name="Straight Arrow Connector 6"/>
            <p:cNvCxnSpPr/>
            <p:nvPr/>
          </p:nvCxnSpPr>
          <p:spPr>
            <a:xfrm flipH="1">
              <a:off x="10392227" y="3948914"/>
              <a:ext cx="163986" cy="0"/>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20" name="Straight Arrow Connector 19"/>
            <p:cNvCxnSpPr/>
            <p:nvPr/>
          </p:nvCxnSpPr>
          <p:spPr>
            <a:xfrm flipH="1">
              <a:off x="10384973" y="4057772"/>
              <a:ext cx="163986" cy="0"/>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22" name="Straight Arrow Connector 21"/>
            <p:cNvCxnSpPr/>
            <p:nvPr/>
          </p:nvCxnSpPr>
          <p:spPr>
            <a:xfrm flipH="1">
              <a:off x="10384976" y="4362572"/>
              <a:ext cx="163986" cy="0"/>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23" name="Straight Arrow Connector 22"/>
            <p:cNvCxnSpPr/>
            <p:nvPr/>
          </p:nvCxnSpPr>
          <p:spPr>
            <a:xfrm flipH="1">
              <a:off x="10392231" y="4500458"/>
              <a:ext cx="163986" cy="0"/>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24" name="Straight Arrow Connector 23"/>
            <p:cNvCxnSpPr/>
            <p:nvPr/>
          </p:nvCxnSpPr>
          <p:spPr>
            <a:xfrm flipH="1">
              <a:off x="10384973" y="4623830"/>
              <a:ext cx="163986" cy="0"/>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grpSp>
      <p:cxnSp>
        <p:nvCxnSpPr>
          <p:cNvPr id="57" name="Straight Arrow Connector 56"/>
          <p:cNvCxnSpPr/>
          <p:nvPr/>
        </p:nvCxnSpPr>
        <p:spPr>
          <a:xfrm>
            <a:off x="9624215" y="2755724"/>
            <a:ext cx="281983" cy="0"/>
          </a:xfrm>
          <a:prstGeom prst="straightConnector1">
            <a:avLst/>
          </a:prstGeom>
          <a:ln w="38100">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62" name="TextBox 61"/>
          <p:cNvSpPr txBox="1"/>
          <p:nvPr/>
        </p:nvSpPr>
        <p:spPr>
          <a:xfrm>
            <a:off x="10277662" y="4885088"/>
            <a:ext cx="445042" cy="523220"/>
          </a:xfrm>
          <a:prstGeom prst="rect">
            <a:avLst/>
          </a:prstGeom>
          <a:noFill/>
        </p:spPr>
        <p:txBody>
          <a:bodyPr wrap="square" rtlCol="0">
            <a:spAutoFit/>
          </a:bodyPr>
          <a:lstStyle/>
          <a:p>
            <a:r>
              <a:rPr lang="en-US" sz="2800" dirty="0">
                <a:solidFill>
                  <a:srgbClr val="FF0000"/>
                </a:solidFill>
              </a:rPr>
              <a:t>N</a:t>
            </a:r>
            <a:endParaRPr lang="vi-VN" sz="2800" dirty="0">
              <a:solidFill>
                <a:srgbClr val="FF0000"/>
              </a:solidFill>
            </a:endParaRPr>
          </a:p>
        </p:txBody>
      </p:sp>
      <p:sp>
        <p:nvSpPr>
          <p:cNvPr id="63" name="TextBox 62"/>
          <p:cNvSpPr txBox="1"/>
          <p:nvPr/>
        </p:nvSpPr>
        <p:spPr>
          <a:xfrm>
            <a:off x="10333692" y="3210104"/>
            <a:ext cx="445042" cy="523220"/>
          </a:xfrm>
          <a:prstGeom prst="rect">
            <a:avLst/>
          </a:prstGeom>
          <a:noFill/>
        </p:spPr>
        <p:txBody>
          <a:bodyPr wrap="square" rtlCol="0">
            <a:spAutoFit/>
          </a:bodyPr>
          <a:lstStyle/>
          <a:p>
            <a:r>
              <a:rPr lang="en-US" sz="2800" dirty="0" smtClean="0">
                <a:solidFill>
                  <a:srgbClr val="0000FF"/>
                </a:solidFill>
              </a:rPr>
              <a:t>S</a:t>
            </a:r>
            <a:endParaRPr lang="vi-VN" sz="2800" dirty="0">
              <a:solidFill>
                <a:srgbClr val="0000FF"/>
              </a:solidFill>
            </a:endParaRPr>
          </a:p>
        </p:txBody>
      </p:sp>
      <p:cxnSp>
        <p:nvCxnSpPr>
          <p:cNvPr id="61" name="Straight Connector 60"/>
          <p:cNvCxnSpPr/>
          <p:nvPr/>
        </p:nvCxnSpPr>
        <p:spPr>
          <a:xfrm>
            <a:off x="9632413" y="4489770"/>
            <a:ext cx="31818" cy="134060"/>
          </a:xfrm>
          <a:prstGeom prst="line">
            <a:avLst/>
          </a:prstGeom>
          <a:ln w="38100"/>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1997203332"/>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61"/>
                                        </p:tgtEl>
                                        <p:attrNameLst>
                                          <p:attrName>style.visibility</p:attrName>
                                        </p:attrNameLst>
                                      </p:cBhvr>
                                      <p:to>
                                        <p:strVal val="visible"/>
                                      </p:to>
                                    </p:set>
                                    <p:animEffect transition="in" filter="barn(inVertical)">
                                      <p:cBhvr>
                                        <p:cTn id="7" dur="500"/>
                                        <p:tgtEl>
                                          <p:spTgt spid="61"/>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57"/>
                                        </p:tgtEl>
                                        <p:attrNameLst>
                                          <p:attrName>style.visibility</p:attrName>
                                        </p:attrNameLst>
                                      </p:cBhvr>
                                      <p:to>
                                        <p:strVal val="visible"/>
                                      </p:to>
                                    </p:set>
                                    <p:animEffect transition="in" filter="barn(inVertical)">
                                      <p:cBhvr>
                                        <p:cTn id="12" dur="500"/>
                                        <p:tgtEl>
                                          <p:spTgt spid="57"/>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nodeType="clickEffect">
                                  <p:stCondLst>
                                    <p:cond delay="0"/>
                                  </p:stCondLst>
                                  <p:childTnLst>
                                    <p:set>
                                      <p:cBhvr>
                                        <p:cTn id="16" dur="1" fill="hold">
                                          <p:stCondLst>
                                            <p:cond delay="0"/>
                                          </p:stCondLst>
                                        </p:cTn>
                                        <p:tgtEl>
                                          <p:spTgt spid="55"/>
                                        </p:tgtEl>
                                        <p:attrNameLst>
                                          <p:attrName>style.visibility</p:attrName>
                                        </p:attrNameLst>
                                      </p:cBhvr>
                                      <p:to>
                                        <p:strVal val="visible"/>
                                      </p:to>
                                    </p:set>
                                    <p:animEffect transition="in" filter="wipe(down)">
                                      <p:cBhvr>
                                        <p:cTn id="17" dur="500"/>
                                        <p:tgtEl>
                                          <p:spTgt spid="55"/>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62"/>
                                        </p:tgtEl>
                                        <p:attrNameLst>
                                          <p:attrName>style.visibility</p:attrName>
                                        </p:attrNameLst>
                                      </p:cBhvr>
                                      <p:to>
                                        <p:strVal val="visible"/>
                                      </p:to>
                                    </p:set>
                                    <p:animEffect transition="in" filter="barn(inVertical)">
                                      <p:cBhvr>
                                        <p:cTn id="22" dur="500"/>
                                        <p:tgtEl>
                                          <p:spTgt spid="62"/>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grpId="0" nodeType="clickEffect">
                                  <p:stCondLst>
                                    <p:cond delay="0"/>
                                  </p:stCondLst>
                                  <p:childTnLst>
                                    <p:set>
                                      <p:cBhvr>
                                        <p:cTn id="26" dur="1" fill="hold">
                                          <p:stCondLst>
                                            <p:cond delay="0"/>
                                          </p:stCondLst>
                                        </p:cTn>
                                        <p:tgtEl>
                                          <p:spTgt spid="63"/>
                                        </p:tgtEl>
                                        <p:attrNameLst>
                                          <p:attrName>style.visibility</p:attrName>
                                        </p:attrNameLst>
                                      </p:cBhvr>
                                      <p:to>
                                        <p:strVal val="visible"/>
                                      </p:to>
                                    </p:set>
                                    <p:animEffect transition="in" filter="barn(inVertical)">
                                      <p:cBhvr>
                                        <p:cTn id="27" dur="500"/>
                                        <p:tgtEl>
                                          <p:spTgt spid="63"/>
                                        </p:tgtEl>
                                      </p:cBhvr>
                                    </p:animEffect>
                                  </p:childTnLst>
                                </p:cTn>
                              </p:par>
                            </p:childTnLst>
                          </p:cTn>
                        </p:par>
                      </p:childTnLst>
                    </p:cTn>
                  </p:par>
                  <p:par>
                    <p:cTn id="28" fill="hold">
                      <p:stCondLst>
                        <p:cond delay="indefinite"/>
                      </p:stCondLst>
                      <p:childTnLst>
                        <p:par>
                          <p:cTn id="29" fill="hold">
                            <p:stCondLst>
                              <p:cond delay="0"/>
                            </p:stCondLst>
                            <p:childTnLst>
                              <p:par>
                                <p:cTn id="30" presetID="16" presetClass="entr" presetSubtype="21" fill="hold" nodeType="clickEffect">
                                  <p:stCondLst>
                                    <p:cond delay="0"/>
                                  </p:stCondLst>
                                  <p:childTnLst>
                                    <p:set>
                                      <p:cBhvr>
                                        <p:cTn id="31" dur="1" fill="hold">
                                          <p:stCondLst>
                                            <p:cond delay="0"/>
                                          </p:stCondLst>
                                        </p:cTn>
                                        <p:tgtEl>
                                          <p:spTgt spid="12"/>
                                        </p:tgtEl>
                                        <p:attrNameLst>
                                          <p:attrName>style.visibility</p:attrName>
                                        </p:attrNameLst>
                                      </p:cBhvr>
                                      <p:to>
                                        <p:strVal val="visible"/>
                                      </p:to>
                                    </p:set>
                                    <p:animEffect transition="in" filter="barn(inVertical)">
                                      <p:cBhvr>
                                        <p:cTn id="32" dur="500"/>
                                        <p:tgtEl>
                                          <p:spTgt spid="12"/>
                                        </p:tgtEl>
                                      </p:cBhvr>
                                    </p:animEffect>
                                  </p:childTnLst>
                                </p:cTn>
                              </p:par>
                            </p:childTnLst>
                          </p:cTn>
                        </p:par>
                      </p:childTnLst>
                    </p:cTn>
                  </p:par>
                  <p:par>
                    <p:cTn id="33" fill="hold">
                      <p:stCondLst>
                        <p:cond delay="indefinite"/>
                      </p:stCondLst>
                      <p:childTnLst>
                        <p:par>
                          <p:cTn id="34" fill="hold">
                            <p:stCondLst>
                              <p:cond delay="0"/>
                            </p:stCondLst>
                            <p:childTnLst>
                              <p:par>
                                <p:cTn id="35" presetID="16" presetClass="entr" presetSubtype="21" fill="hold" grpId="0" nodeType="clickEffect">
                                  <p:stCondLst>
                                    <p:cond delay="0"/>
                                  </p:stCondLst>
                                  <p:childTnLst>
                                    <p:set>
                                      <p:cBhvr>
                                        <p:cTn id="36" dur="1" fill="hold">
                                          <p:stCondLst>
                                            <p:cond delay="0"/>
                                          </p:stCondLst>
                                        </p:cTn>
                                        <p:tgtEl>
                                          <p:spTgt spid="13"/>
                                        </p:tgtEl>
                                        <p:attrNameLst>
                                          <p:attrName>style.visibility</p:attrName>
                                        </p:attrNameLst>
                                      </p:cBhvr>
                                      <p:to>
                                        <p:strVal val="visible"/>
                                      </p:to>
                                    </p:set>
                                    <p:animEffect transition="in" filter="barn(inVertical)">
                                      <p:cBhvr>
                                        <p:cTn id="37" dur="500"/>
                                        <p:tgtEl>
                                          <p:spTgt spid="13"/>
                                        </p:tgtEl>
                                      </p:cBhvr>
                                    </p:animEffect>
                                  </p:childTnLst>
                                </p:cTn>
                              </p:par>
                            </p:childTnLst>
                          </p:cTn>
                        </p:par>
                      </p:childTnLst>
                    </p:cTn>
                  </p:par>
                  <p:par>
                    <p:cTn id="38" fill="hold">
                      <p:stCondLst>
                        <p:cond delay="indefinite"/>
                      </p:stCondLst>
                      <p:childTnLst>
                        <p:par>
                          <p:cTn id="39" fill="hold">
                            <p:stCondLst>
                              <p:cond delay="0"/>
                            </p:stCondLst>
                            <p:childTnLst>
                              <p:par>
                                <p:cTn id="40" presetID="6" presetClass="entr" presetSubtype="16" fill="hold" grpId="0" nodeType="clickEffect">
                                  <p:stCondLst>
                                    <p:cond delay="0"/>
                                  </p:stCondLst>
                                  <p:childTnLst>
                                    <p:set>
                                      <p:cBhvr>
                                        <p:cTn id="41" dur="1" fill="hold">
                                          <p:stCondLst>
                                            <p:cond delay="0"/>
                                          </p:stCondLst>
                                        </p:cTn>
                                        <p:tgtEl>
                                          <p:spTgt spid="15"/>
                                        </p:tgtEl>
                                        <p:attrNameLst>
                                          <p:attrName>style.visibility</p:attrName>
                                        </p:attrNameLst>
                                      </p:cBhvr>
                                      <p:to>
                                        <p:strVal val="visible"/>
                                      </p:to>
                                    </p:set>
                                    <p:animEffect transition="in" filter="circle(in)">
                                      <p:cBhvr>
                                        <p:cTn id="42" dur="20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P spid="15" grpId="0" animBg="1"/>
      <p:bldP spid="62" grpId="0"/>
      <p:bldP spid="63" grpId="0"/>
    </p:bldLst>
  </p:timing>
</p:sld>
</file>

<file path=ppt/slides/slide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3715" name="Text Box 51"/>
          <p:cNvSpPr txBox="1">
            <a:spLocks noChangeArrowheads="1"/>
          </p:cNvSpPr>
          <p:nvPr/>
        </p:nvSpPr>
        <p:spPr bwMode="auto">
          <a:xfrm>
            <a:off x="757644" y="981745"/>
            <a:ext cx="10798629" cy="1328023"/>
          </a:xfrm>
          <a:prstGeom prst="roundRect">
            <a:avLst/>
          </a:prstGeom>
          <a:noFill/>
          <a:ln>
            <a:solidFill>
              <a:srgbClr val="00B0F0"/>
            </a:solidFill>
          </a:ln>
          <a:effectLs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a:r>
              <a:rPr lang="en-US" sz="2400" b="1" i="1" dirty="0">
                <a:latin typeface="Times New Roman" panose="02020603050405020304" pitchFamily="18" charset="0"/>
                <a:cs typeface="Times New Roman" panose="02020603050405020304" pitchFamily="18" charset="0"/>
              </a:rPr>
              <a:t>Bài 9: Nếu dùng bàn tay phải thay cho bàn tay trái và giữ nguyên các quy ước về chiều dòng điện và chiều đường sức từ thì chiều của đường sức từ sẽ được xác định như thế nào?</a:t>
            </a:r>
          </a:p>
        </p:txBody>
      </p:sp>
      <p:sp>
        <p:nvSpPr>
          <p:cNvPr id="9" name="Rectangle 6"/>
          <p:cNvSpPr>
            <a:spLocks noChangeArrowheads="1"/>
          </p:cNvSpPr>
          <p:nvPr/>
        </p:nvSpPr>
        <p:spPr bwMode="auto">
          <a:xfrm>
            <a:off x="9225232" y="2160013"/>
            <a:ext cx="312906"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dirty="0" smtClean="0">
                <a:ln>
                  <a:noFill/>
                </a:ln>
                <a:solidFill>
                  <a:schemeClr val="tx1"/>
                </a:solidFill>
                <a:effectLst/>
                <a:latin typeface="Arial" panose="020B0604020202020204" pitchFamily="34" charset="0"/>
              </a:rPr>
              <a:t>  </a:t>
            </a:r>
            <a:r>
              <a:rPr kumimoji="0" lang="en-US" altLang="en-US" sz="12400" b="0" i="0" u="none" strike="noStrike" cap="none" normalizeH="0" baseline="0" dirty="0" smtClean="0">
                <a:ln>
                  <a:noFill/>
                </a:ln>
                <a:solidFill>
                  <a:schemeClr val="tx1"/>
                </a:solidFill>
                <a:effectLst/>
                <a:latin typeface="Arial" panose="020B0604020202020204" pitchFamily="34" charset="0"/>
              </a:rPr>
              <a:t/>
            </a:r>
            <a:br>
              <a:rPr kumimoji="0" lang="en-US" altLang="en-US" sz="12400" b="0" i="0" u="none" strike="noStrike" cap="none" normalizeH="0" baseline="0" dirty="0" smtClean="0">
                <a:ln>
                  <a:noFill/>
                </a:ln>
                <a:solidFill>
                  <a:schemeClr val="tx1"/>
                </a:solidFill>
                <a:effectLst/>
                <a:latin typeface="Arial" panose="020B0604020202020204" pitchFamily="34" charset="0"/>
              </a:rPr>
            </a:b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
        <p:nvSpPr>
          <p:cNvPr id="10" name="Rectangle 8"/>
          <p:cNvSpPr>
            <a:spLocks noChangeArrowheads="1"/>
          </p:cNvSpPr>
          <p:nvPr/>
        </p:nvSpPr>
        <p:spPr bwMode="auto">
          <a:xfrm>
            <a:off x="10324204" y="5642808"/>
            <a:ext cx="365806" cy="6001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en-US" altLang="en-US" sz="1100" b="0" i="0" u="none" strike="noStrike" cap="none" normalizeH="0" baseline="0" dirty="0" smtClean="0">
                <a:ln>
                  <a:noFill/>
                </a:ln>
                <a:solidFill>
                  <a:schemeClr val="tx1"/>
                </a:solidFill>
                <a:effectLst/>
              </a:rPr>
              <a:t>  </a:t>
            </a:r>
            <a:r>
              <a:rPr kumimoji="0" lang="en-US" altLang="en-US" sz="3300" b="0" i="0" u="none" strike="noStrike" cap="none" normalizeH="0" baseline="0" dirty="0" smtClean="0">
                <a:ln>
                  <a:noFill/>
                </a:ln>
                <a:solidFill>
                  <a:schemeClr val="tx1"/>
                </a:solidFill>
                <a:effectLst/>
                <a:latin typeface="Arial" panose="020B0604020202020204" pitchFamily="34" charset="0"/>
              </a:rPr>
              <a:t> </a:t>
            </a: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
        <p:nvSpPr>
          <p:cNvPr id="3" name="Rectangle 2"/>
          <p:cNvSpPr/>
          <p:nvPr/>
        </p:nvSpPr>
        <p:spPr>
          <a:xfrm>
            <a:off x="980921" y="2822126"/>
            <a:ext cx="10352074" cy="2308324"/>
          </a:xfrm>
          <a:prstGeom prst="rect">
            <a:avLst/>
          </a:prstGeom>
        </p:spPr>
        <p:txBody>
          <a:bodyPr wrap="square">
            <a:spAutoFit/>
          </a:bodyPr>
          <a:lstStyle/>
          <a:p>
            <a:pPr algn="just">
              <a:lnSpc>
                <a:spcPct val="150000"/>
              </a:lnSpc>
            </a:pPr>
            <a:r>
              <a:rPr lang="en-US" sz="2400" i="1" dirty="0" smtClean="0">
                <a:solidFill>
                  <a:srgbClr val="0000FF"/>
                </a:solidFill>
                <a:latin typeface="Times New Roman" panose="02020603050405020304" pitchFamily="18" charset="0"/>
                <a:cs typeface="Times New Roman" panose="02020603050405020304" pitchFamily="18" charset="0"/>
              </a:rPr>
              <a:t>Nếu </a:t>
            </a:r>
            <a:r>
              <a:rPr lang="en-US" sz="2400" i="1" dirty="0">
                <a:solidFill>
                  <a:srgbClr val="0000FF"/>
                </a:solidFill>
                <a:latin typeface="Times New Roman" panose="02020603050405020304" pitchFamily="18" charset="0"/>
                <a:cs typeface="Times New Roman" panose="02020603050405020304" pitchFamily="18" charset="0"/>
              </a:rPr>
              <a:t>dùng bàn tay phải thay cho bàn tay trái và giữ nguyên các quy ước về chiều dòng điện và chiều của đường sức từ thì chiều của lực điện từ sẽ được xác định là chiều ngược lại với chiều ngón tay cái choãi ra. (cùng phương nhưng ngược chiều).</a:t>
            </a:r>
          </a:p>
        </p:txBody>
      </p:sp>
      <p:sp>
        <p:nvSpPr>
          <p:cNvPr id="7" name="Text Box 5"/>
          <p:cNvSpPr txBox="1">
            <a:spLocks noChangeArrowheads="1"/>
          </p:cNvSpPr>
          <p:nvPr/>
        </p:nvSpPr>
        <p:spPr bwMode="auto">
          <a:xfrm>
            <a:off x="2497329" y="-122500"/>
            <a:ext cx="6884356" cy="1104245"/>
          </a:xfrm>
          <a:prstGeom prst="horizontalScroll">
            <a:avLst/>
          </a:prstGeom>
          <a:solidFill>
            <a:schemeClr val="accent5">
              <a:lumMod val="60000"/>
              <a:lumOff val="40000"/>
            </a:schemeClr>
          </a:solidFill>
          <a:ln>
            <a:solidFill>
              <a:srgbClr val="FF0000"/>
            </a:solidFill>
          </a:ln>
          <a:effec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spcBef>
                <a:spcPct val="50000"/>
              </a:spcBef>
            </a:pPr>
            <a:r>
              <a:rPr lang="en-US" sz="2400" b="1" dirty="0" smtClean="0">
                <a:solidFill>
                  <a:srgbClr val="000066"/>
                </a:solidFill>
                <a:latin typeface="Times New Roman" panose="02020603050405020304" pitchFamily="18" charset="0"/>
                <a:cs typeface="Times New Roman" panose="02020603050405020304" pitchFamily="18" charset="0"/>
              </a:rPr>
              <a:t>BÀI </a:t>
            </a:r>
            <a:r>
              <a:rPr lang="en-US" sz="2400" b="1" dirty="0" smtClean="0">
                <a:solidFill>
                  <a:srgbClr val="000066"/>
                </a:solidFill>
                <a:latin typeface="Times New Roman" panose="02020603050405020304" pitchFamily="18" charset="0"/>
                <a:cs typeface="Times New Roman" panose="02020603050405020304" pitchFamily="18" charset="0"/>
              </a:rPr>
              <a:t>30: BÀI TẬP VẬN DỤNG QUY TẮC NẮM TAY PHẢI VÀ QUY TẮC BÀN TAY TRÁI</a:t>
            </a:r>
            <a:endParaRPr lang="en-US" sz="2400" b="1" dirty="0">
              <a:solidFill>
                <a:srgbClr val="000066"/>
              </a:solidFill>
              <a:latin typeface="Times New Roman" panose="02020603050405020304" pitchFamily="18" charset="0"/>
              <a:cs typeface="Times New Roman" panose="02020603050405020304" pitchFamily="18" charset="0"/>
            </a:endParaRPr>
          </a:p>
        </p:txBody>
      </p:sp>
      <p:sp>
        <p:nvSpPr>
          <p:cNvPr id="8" name="Rectangle 7"/>
          <p:cNvSpPr/>
          <p:nvPr/>
        </p:nvSpPr>
        <p:spPr>
          <a:xfrm>
            <a:off x="5655924" y="2328256"/>
            <a:ext cx="1137615" cy="461665"/>
          </a:xfrm>
          <a:prstGeom prst="rect">
            <a:avLst/>
          </a:prstGeom>
        </p:spPr>
        <p:txBody>
          <a:bodyPr wrap="square">
            <a:spAutoFit/>
          </a:bodyPr>
          <a:lstStyle/>
          <a:p>
            <a:r>
              <a:rPr lang="en-US" altLang="en-US" sz="2400" b="1" dirty="0" smtClean="0">
                <a:solidFill>
                  <a:srgbClr val="FF0000"/>
                </a:solidFill>
                <a:latin typeface="Arial" panose="020B0604020202020204" pitchFamily="34" charset="0"/>
                <a:ea typeface="Times New Roman" panose="02020603050405020304" pitchFamily="18" charset="0"/>
                <a:cs typeface="Arial" panose="020B0604020202020204" pitchFamily="34" charset="0"/>
              </a:rPr>
              <a:t>Giải</a:t>
            </a:r>
            <a:r>
              <a:rPr lang="en-US" altLang="en-US" sz="2400" b="1" dirty="0">
                <a:solidFill>
                  <a:srgbClr val="FF0000"/>
                </a:solidFill>
                <a:latin typeface="Arial" panose="020B0604020202020204" pitchFamily="34" charset="0"/>
                <a:ea typeface="Times New Roman" panose="02020603050405020304" pitchFamily="18" charset="0"/>
                <a:cs typeface="Arial" panose="020B0604020202020204" pitchFamily="34" charset="0"/>
              </a:rPr>
              <a:t>:</a:t>
            </a:r>
            <a:endParaRPr lang="vi-VN" sz="2400" dirty="0">
              <a:solidFill>
                <a:srgbClr val="FF0000"/>
              </a:solidFill>
            </a:endParaRPr>
          </a:p>
        </p:txBody>
      </p:sp>
    </p:spTree>
    <p:extLst>
      <p:ext uri="{BB962C8B-B14F-4D97-AF65-F5344CB8AC3E}">
        <p14:creationId xmlns:p14="http://schemas.microsoft.com/office/powerpoint/2010/main" val="542954252"/>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arn(inVertical)">
                                      <p:cBhvr>
                                        <p:cTn id="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167</TotalTime>
  <Words>652</Words>
  <Application>Microsoft Office PowerPoint</Application>
  <PresentationFormat>Widescreen</PresentationFormat>
  <Paragraphs>87</Paragraphs>
  <Slides>9</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9</vt:i4>
      </vt:variant>
    </vt:vector>
  </HeadingPairs>
  <TitlesOfParts>
    <vt:vector size="16" baseType="lpstr">
      <vt:lpstr>Arial</vt:lpstr>
      <vt:lpstr>Calibri</vt:lpstr>
      <vt:lpstr>Calibri Light</vt:lpstr>
      <vt:lpstr>Cambria Math</vt:lpstr>
      <vt:lpstr>Symbol</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Giang</dc:creator>
  <cp:lastModifiedBy>PC</cp:lastModifiedBy>
  <cp:revision>10</cp:revision>
  <dcterms:created xsi:type="dcterms:W3CDTF">2022-01-15T16:01:17Z</dcterms:created>
  <dcterms:modified xsi:type="dcterms:W3CDTF">2022-01-16T15:06:58Z</dcterms:modified>
</cp:coreProperties>
</file>